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8"/>
  </p:notesMasterIdLst>
  <p:handoutMasterIdLst>
    <p:handoutMasterId r:id="rId189"/>
  </p:handoutMasterIdLst>
  <p:sldIdLst>
    <p:sldId id="900" r:id="rId2"/>
    <p:sldId id="1476" r:id="rId3"/>
    <p:sldId id="1326" r:id="rId4"/>
    <p:sldId id="1327" r:id="rId5"/>
    <p:sldId id="1328" r:id="rId6"/>
    <p:sldId id="1329" r:id="rId7"/>
    <p:sldId id="1330" r:id="rId8"/>
    <p:sldId id="1331" r:id="rId9"/>
    <p:sldId id="1332" r:id="rId10"/>
    <p:sldId id="1333" r:id="rId11"/>
    <p:sldId id="1334" r:id="rId12"/>
    <p:sldId id="1335" r:id="rId13"/>
    <p:sldId id="1336" r:id="rId14"/>
    <p:sldId id="1337" r:id="rId15"/>
    <p:sldId id="1338" r:id="rId16"/>
    <p:sldId id="1339" r:id="rId17"/>
    <p:sldId id="1340" r:id="rId18"/>
    <p:sldId id="1341" r:id="rId19"/>
    <p:sldId id="1342" r:id="rId20"/>
    <p:sldId id="1343" r:id="rId21"/>
    <p:sldId id="1344" r:id="rId22"/>
    <p:sldId id="1345" r:id="rId23"/>
    <p:sldId id="1346" r:id="rId24"/>
    <p:sldId id="1347" r:id="rId25"/>
    <p:sldId id="1348" r:id="rId26"/>
    <p:sldId id="1349" r:id="rId27"/>
    <p:sldId id="1350" r:id="rId28"/>
    <p:sldId id="1351" r:id="rId29"/>
    <p:sldId id="1352" r:id="rId30"/>
    <p:sldId id="1353" r:id="rId31"/>
    <p:sldId id="1354" r:id="rId32"/>
    <p:sldId id="1355" r:id="rId33"/>
    <p:sldId id="1356" r:id="rId34"/>
    <p:sldId id="1357" r:id="rId35"/>
    <p:sldId id="1358" r:id="rId36"/>
    <p:sldId id="1359" r:id="rId37"/>
    <p:sldId id="1360" r:id="rId38"/>
    <p:sldId id="1361" r:id="rId39"/>
    <p:sldId id="1362" r:id="rId40"/>
    <p:sldId id="1363" r:id="rId41"/>
    <p:sldId id="1364" r:id="rId42"/>
    <p:sldId id="1365" r:id="rId43"/>
    <p:sldId id="1366" r:id="rId44"/>
    <p:sldId id="1367" r:id="rId45"/>
    <p:sldId id="1368" r:id="rId46"/>
    <p:sldId id="1369" r:id="rId47"/>
    <p:sldId id="1370" r:id="rId48"/>
    <p:sldId id="1371" r:id="rId49"/>
    <p:sldId id="1372" r:id="rId50"/>
    <p:sldId id="1373" r:id="rId51"/>
    <p:sldId id="1374" r:id="rId52"/>
    <p:sldId id="1375" r:id="rId53"/>
    <p:sldId id="1376" r:id="rId54"/>
    <p:sldId id="1377" r:id="rId55"/>
    <p:sldId id="1378" r:id="rId56"/>
    <p:sldId id="1379" r:id="rId57"/>
    <p:sldId id="1380" r:id="rId58"/>
    <p:sldId id="1381" r:id="rId59"/>
    <p:sldId id="1382" r:id="rId60"/>
    <p:sldId id="1383" r:id="rId61"/>
    <p:sldId id="1384" r:id="rId62"/>
    <p:sldId id="1385" r:id="rId63"/>
    <p:sldId id="1386" r:id="rId64"/>
    <p:sldId id="1387" r:id="rId65"/>
    <p:sldId id="1388" r:id="rId66"/>
    <p:sldId id="1389" r:id="rId67"/>
    <p:sldId id="1390" r:id="rId68"/>
    <p:sldId id="1391" r:id="rId69"/>
    <p:sldId id="1392" r:id="rId70"/>
    <p:sldId id="1393" r:id="rId71"/>
    <p:sldId id="1394" r:id="rId72"/>
    <p:sldId id="1395" r:id="rId73"/>
    <p:sldId id="1396" r:id="rId74"/>
    <p:sldId id="1398" r:id="rId75"/>
    <p:sldId id="1399" r:id="rId76"/>
    <p:sldId id="1400" r:id="rId77"/>
    <p:sldId id="1401" r:id="rId78"/>
    <p:sldId id="1402" r:id="rId79"/>
    <p:sldId id="1403" r:id="rId80"/>
    <p:sldId id="1404" r:id="rId81"/>
    <p:sldId id="1405" r:id="rId82"/>
    <p:sldId id="1406" r:id="rId83"/>
    <p:sldId id="1407" r:id="rId84"/>
    <p:sldId id="1408" r:id="rId85"/>
    <p:sldId id="1409" r:id="rId86"/>
    <p:sldId id="1410" r:id="rId87"/>
    <p:sldId id="1411" r:id="rId88"/>
    <p:sldId id="1412" r:id="rId89"/>
    <p:sldId id="1413" r:id="rId90"/>
    <p:sldId id="1414" r:id="rId91"/>
    <p:sldId id="1415" r:id="rId92"/>
    <p:sldId id="1416" r:id="rId93"/>
    <p:sldId id="1417" r:id="rId94"/>
    <p:sldId id="1418" r:id="rId95"/>
    <p:sldId id="1419" r:id="rId96"/>
    <p:sldId id="1420" r:id="rId97"/>
    <p:sldId id="1421" r:id="rId98"/>
    <p:sldId id="1422" r:id="rId99"/>
    <p:sldId id="1423" r:id="rId100"/>
    <p:sldId id="1429" r:id="rId101"/>
    <p:sldId id="1565" r:id="rId102"/>
    <p:sldId id="1566" r:id="rId103"/>
    <p:sldId id="1567" r:id="rId104"/>
    <p:sldId id="1568" r:id="rId105"/>
    <p:sldId id="1569" r:id="rId106"/>
    <p:sldId id="1570" r:id="rId107"/>
    <p:sldId id="1571" r:id="rId108"/>
    <p:sldId id="1572" r:id="rId109"/>
    <p:sldId id="1573" r:id="rId110"/>
    <p:sldId id="1654" r:id="rId111"/>
    <p:sldId id="1655" r:id="rId112"/>
    <p:sldId id="1656" r:id="rId113"/>
    <p:sldId id="1574" r:id="rId114"/>
    <p:sldId id="1575" r:id="rId115"/>
    <p:sldId id="1576" r:id="rId116"/>
    <p:sldId id="1577" r:id="rId117"/>
    <p:sldId id="1578" r:id="rId118"/>
    <p:sldId id="1579" r:id="rId119"/>
    <p:sldId id="1580" r:id="rId120"/>
    <p:sldId id="1581" r:id="rId121"/>
    <p:sldId id="1582" r:id="rId122"/>
    <p:sldId id="1583" r:id="rId123"/>
    <p:sldId id="1584" r:id="rId124"/>
    <p:sldId id="1585" r:id="rId125"/>
    <p:sldId id="1586" r:id="rId126"/>
    <p:sldId id="1587" r:id="rId127"/>
    <p:sldId id="1588" r:id="rId128"/>
    <p:sldId id="1589" r:id="rId129"/>
    <p:sldId id="1590" r:id="rId130"/>
    <p:sldId id="1591" r:id="rId131"/>
    <p:sldId id="1592" r:id="rId132"/>
    <p:sldId id="1593" r:id="rId133"/>
    <p:sldId id="1594" r:id="rId134"/>
    <p:sldId id="1595" r:id="rId135"/>
    <p:sldId id="1596" r:id="rId136"/>
    <p:sldId id="1597" r:id="rId137"/>
    <p:sldId id="1598" r:id="rId138"/>
    <p:sldId id="1599" r:id="rId139"/>
    <p:sldId id="1600" r:id="rId140"/>
    <p:sldId id="1601" r:id="rId141"/>
    <p:sldId id="1602" r:id="rId142"/>
    <p:sldId id="1603" r:id="rId143"/>
    <p:sldId id="1604" r:id="rId144"/>
    <p:sldId id="1605" r:id="rId145"/>
    <p:sldId id="1606" r:id="rId146"/>
    <p:sldId id="1607" r:id="rId147"/>
    <p:sldId id="1608" r:id="rId148"/>
    <p:sldId id="1609" r:id="rId149"/>
    <p:sldId id="1610" r:id="rId150"/>
    <p:sldId id="1611" r:id="rId151"/>
    <p:sldId id="1612" r:id="rId152"/>
    <p:sldId id="1613" r:id="rId153"/>
    <p:sldId id="1614" r:id="rId154"/>
    <p:sldId id="1615" r:id="rId155"/>
    <p:sldId id="1616" r:id="rId156"/>
    <p:sldId id="1617" r:id="rId157"/>
    <p:sldId id="1618" r:id="rId158"/>
    <p:sldId id="1619" r:id="rId159"/>
    <p:sldId id="1620" r:id="rId160"/>
    <p:sldId id="1621" r:id="rId161"/>
    <p:sldId id="1622" r:id="rId162"/>
    <p:sldId id="1623" r:id="rId163"/>
    <p:sldId id="1624" r:id="rId164"/>
    <p:sldId id="1625" r:id="rId165"/>
    <p:sldId id="1626" r:id="rId166"/>
    <p:sldId id="1627" r:id="rId167"/>
    <p:sldId id="1628" r:id="rId168"/>
    <p:sldId id="1629" r:id="rId169"/>
    <p:sldId id="1630" r:id="rId170"/>
    <p:sldId id="1631" r:id="rId171"/>
    <p:sldId id="1632" r:id="rId172"/>
    <p:sldId id="1633" r:id="rId173"/>
    <p:sldId id="1634" r:id="rId174"/>
    <p:sldId id="1635" r:id="rId175"/>
    <p:sldId id="1636" r:id="rId176"/>
    <p:sldId id="1637" r:id="rId177"/>
    <p:sldId id="1638" r:id="rId178"/>
    <p:sldId id="1639" r:id="rId179"/>
    <p:sldId id="1640" r:id="rId180"/>
    <p:sldId id="1641" r:id="rId181"/>
    <p:sldId id="1642" r:id="rId182"/>
    <p:sldId id="1645" r:id="rId183"/>
    <p:sldId id="1646" r:id="rId184"/>
    <p:sldId id="1643" r:id="rId185"/>
    <p:sldId id="1647" r:id="rId186"/>
    <p:sldId id="1648" r:id="rId187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6600"/>
    <a:srgbClr val="CC0066"/>
    <a:srgbClr val="993300"/>
    <a:srgbClr val="CCFFCC"/>
    <a:srgbClr val="FFFF99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378" autoAdjust="0"/>
    <p:restoredTop sz="77929" autoAdjust="0"/>
  </p:normalViewPr>
  <p:slideViewPr>
    <p:cSldViewPr snapToGrid="0">
      <p:cViewPr varScale="1">
        <p:scale>
          <a:sx n="130" d="100"/>
          <a:sy n="130" d="100"/>
        </p:scale>
        <p:origin x="10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0744A5-C958-4DEF-82F1-442DB69B67AC}" type="datetimeFigureOut">
              <a:rPr lang="he-IL" smtClean="0"/>
              <a:pPr/>
              <a:t>כ"ט.אייר.תשע"ח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F514423-DA5E-4C92-99D0-62F08A17EF9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52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AEE069-47FE-4E4E-9F2A-57566F5FC75A}" type="datetimeFigureOut">
              <a:rPr lang="he-IL" smtClean="0"/>
              <a:pPr/>
              <a:t>כ"ט.אייר.תשע"ח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2CB276-DA57-47DA-BBA4-1511FD7C64A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33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CB276-DA57-47DA-BBA4-1511FD7C64AA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79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505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51EF6-28C4-8341-87CF-27772FDA9B30}" type="slidenum">
              <a:rPr lang="en-US"/>
              <a:pPr/>
              <a:t>175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4785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7204-8B31-F548-8064-F720BF741CD0}" type="slidenum">
              <a:rPr lang="en-US"/>
              <a:pPr/>
              <a:t>176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4690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59D12-C004-4A44-87D9-11B4F72CA810}" type="slidenum">
              <a:rPr lang="en-US"/>
              <a:pPr/>
              <a:t>177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2833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E7692-7F7A-7246-8F3D-FA338F638AF3}" type="slidenum">
              <a:rPr lang="en-US"/>
              <a:pPr/>
              <a:t>178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801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EBF59-7276-AC4C-90F5-72ED736D18F8}" type="slidenum">
              <a:rPr lang="en-US"/>
              <a:pPr/>
              <a:t>179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5509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AD150-FCEC-4549-A228-C4AAFE3FBB33}" type="slidenum">
              <a:rPr lang="en-US"/>
              <a:pPr/>
              <a:t>180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579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DA06-27B7-9446-8F54-137E46725D24}" type="slidenum">
              <a:rPr lang="en-US"/>
              <a:pPr/>
              <a:t>181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8529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90A42-6981-EE49-8939-44A1B9DF8DF8}" type="slidenum">
              <a:rPr lang="en-US"/>
              <a:pPr/>
              <a:t>182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475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43D59-8EF4-CA4E-950E-59B5370EB590}" type="slidenum">
              <a:rPr lang="he-IL"/>
              <a:pPr/>
              <a:t>183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9466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0D376-4391-BC48-9D94-4C9482130730}" type="slidenum">
              <a:rPr lang="en-US"/>
              <a:pPr/>
              <a:t>184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767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81963-28B9-1842-9C66-00F3483831F7}" type="slidenum">
              <a:rPr lang="he-IL"/>
              <a:pPr/>
              <a:t>185</a:t>
            </a:fld>
            <a:endParaRPr lang="en-US"/>
          </a:p>
        </p:txBody>
      </p:sp>
      <p:sp>
        <p:nvSpPr>
          <p:cNvPr id="175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3296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90919-5064-9C45-9FFB-3320288A156B}" type="slidenum">
              <a:rPr lang="he-IL"/>
              <a:pPr/>
              <a:t>186</a:t>
            </a:fld>
            <a:endParaRPr lang="en-US"/>
          </a:p>
        </p:txBody>
      </p:sp>
      <p:sp>
        <p:nvSpPr>
          <p:cNvPr id="167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4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93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3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2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8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7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27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0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8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46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1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2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2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4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C3C58-0D22-1945-8DC5-1A417FBAF94F}" type="slidenum">
              <a:rPr lang="he-IL"/>
              <a:pPr/>
              <a:t>101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8785" y="742015"/>
            <a:ext cx="4564827" cy="3703269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3"/>
            <a:ext cx="4984962" cy="44435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26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C1441-D4CF-1C43-83F1-756C3A5C297C}" type="slidenum">
              <a:rPr lang="he-IL"/>
              <a:pPr/>
              <a:t>102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5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D492E-72B4-2646-8532-22B829FFE7E8}" type="slidenum">
              <a:rPr lang="he-IL"/>
              <a:pPr/>
              <a:t>103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09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FC5F4-ECE9-CF40-ACCE-6A8EFE6EFC91}" type="slidenum">
              <a:rPr lang="he-IL"/>
              <a:pPr/>
              <a:t>104</a:t>
            </a:fld>
            <a:endParaRPr lang="en-US"/>
          </a:p>
        </p:txBody>
      </p:sp>
      <p:sp>
        <p:nvSpPr>
          <p:cNvPr id="198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33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618EA-60C3-B245-99DC-D53B55083157}" type="slidenum">
              <a:rPr lang="he-IL"/>
              <a:pPr/>
              <a:t>105</a:t>
            </a:fld>
            <a:endParaRPr lang="en-US"/>
          </a:p>
        </p:txBody>
      </p:sp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81968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4B2EE-EF77-4749-953A-1EE45E9CCC9C}" type="slidenum">
              <a:rPr lang="he-IL"/>
              <a:pPr/>
              <a:t>106</a:t>
            </a:fld>
            <a:endParaRPr lang="en-US"/>
          </a:p>
        </p:txBody>
      </p:sp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13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107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108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96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109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59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110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62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111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69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112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7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F1EFF-FA65-774D-B199-06DC99A79AA5}" type="slidenum">
              <a:rPr lang="he-IL"/>
              <a:pPr/>
              <a:t>113</a:t>
            </a:fld>
            <a:endParaRPr lang="en-US"/>
          </a:p>
        </p:txBody>
      </p:sp>
      <p:sp>
        <p:nvSpPr>
          <p:cNvPr id="163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7691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4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D2744-C19A-5047-B4D9-A62B363EEE1B}" type="slidenum">
              <a:rPr lang="he-IL"/>
              <a:pPr/>
              <a:t>114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167164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E2914-92CC-D54B-907E-8E77560E01F1}" type="slidenum">
              <a:rPr lang="he-IL"/>
              <a:pPr/>
              <a:t>115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12082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3B6E2-8FC8-4D4B-84C1-2D2398CC149C}" type="slidenum">
              <a:rPr lang="he-IL"/>
              <a:pPr/>
              <a:t>116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042292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2D26-1BBB-2246-9C7C-8E092AFF1824}" type="slidenum">
              <a:rPr lang="he-IL"/>
              <a:pPr/>
              <a:t>117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15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594F0-11E4-5840-8523-77FB75034286}" type="slidenum">
              <a:rPr lang="he-IL"/>
              <a:pPr/>
              <a:t>118</a:t>
            </a:fld>
            <a:endParaRPr lang="en-US"/>
          </a:p>
        </p:txBody>
      </p:sp>
      <p:sp>
        <p:nvSpPr>
          <p:cNvPr id="181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55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CDDFC-A3A1-184C-BC0E-CFE9ADFB83C9}" type="slidenum">
              <a:rPr lang="he-IL"/>
              <a:pPr/>
              <a:t>119</a:t>
            </a:fld>
            <a:endParaRPr lang="en-US"/>
          </a:p>
        </p:txBody>
      </p:sp>
      <p:sp>
        <p:nvSpPr>
          <p:cNvPr id="206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46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133A4-E972-CE4C-A3C5-900FAF09E883}" type="slidenum">
              <a:rPr lang="he-IL"/>
              <a:pPr/>
              <a:t>120</a:t>
            </a:fld>
            <a:endParaRPr lang="en-US"/>
          </a:p>
        </p:txBody>
      </p:sp>
      <p:sp>
        <p:nvSpPr>
          <p:cNvPr id="174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47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BE67A-F58A-1D43-946E-FD47B52E9B62}" type="slidenum">
              <a:rPr lang="he-IL"/>
              <a:pPr/>
              <a:t>121</a:t>
            </a:fld>
            <a:endParaRPr lang="en-US"/>
          </a:p>
        </p:txBody>
      </p:sp>
      <p:sp>
        <p:nvSpPr>
          <p:cNvPr id="20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23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38B5-2CAC-3540-BEEA-BB1B03DB6C92}" type="slidenum">
              <a:rPr lang="he-IL"/>
              <a:pPr/>
              <a:t>122</a:t>
            </a:fld>
            <a:endParaRPr lang="en-US"/>
          </a:p>
        </p:txBody>
      </p:sp>
      <p:sp>
        <p:nvSpPr>
          <p:cNvPr id="163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2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2DD4B-4016-0244-8E6B-2CC399A5E2B6}" type="slidenum">
              <a:rPr lang="he-IL"/>
              <a:pPr/>
              <a:t>123</a:t>
            </a:fld>
            <a:endParaRPr lang="en-US"/>
          </a:p>
        </p:txBody>
      </p:sp>
      <p:sp>
        <p:nvSpPr>
          <p:cNvPr id="175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56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179CA-E623-394D-BDF3-C5619F56E1E9}" type="slidenum">
              <a:rPr lang="he-IL"/>
              <a:pPr/>
              <a:t>124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86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15AA-0AF0-F643-8E78-866DA16BDECA}" type="slidenum">
              <a:rPr lang="he-IL"/>
              <a:pPr/>
              <a:t>125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551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64475-7C87-AE4D-AD60-5975B6B27819}" type="slidenum">
              <a:rPr lang="he-IL"/>
              <a:pPr/>
              <a:t>126</a:t>
            </a:fld>
            <a:endParaRPr lang="en-US"/>
          </a:p>
        </p:txBody>
      </p:sp>
      <p:sp>
        <p:nvSpPr>
          <p:cNvPr id="191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0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E696E-9566-8C4E-9983-6F1531043785}" type="slidenum">
              <a:rPr lang="he-IL"/>
              <a:pPr/>
              <a:t>127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19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A1349-848A-6B44-B8F0-78C7AE45F732}" type="slidenum">
              <a:rPr lang="he-IL"/>
              <a:pPr/>
              <a:t>128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62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80BDE-F039-0C4E-B9D7-7B8D51804D2C}" type="slidenum">
              <a:rPr lang="he-IL"/>
              <a:pPr/>
              <a:t>129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966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255E-47BC-6044-BD31-D86A0A2F487F}" type="slidenum">
              <a:rPr lang="he-IL"/>
              <a:pPr/>
              <a:t>130</a:t>
            </a:fld>
            <a:endParaRPr lang="en-US"/>
          </a:p>
        </p:txBody>
      </p:sp>
      <p:sp>
        <p:nvSpPr>
          <p:cNvPr id="181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1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845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206EC-97B7-3344-A715-DADE4E68119F}" type="slidenum">
              <a:rPr lang="he-IL"/>
              <a:pPr/>
              <a:t>131</a:t>
            </a:fld>
            <a:endParaRPr lang="en-US"/>
          </a:p>
        </p:txBody>
      </p:sp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367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428C7-8F22-D34B-BE7A-55774339E281}" type="slidenum">
              <a:rPr lang="he-IL"/>
              <a:pPr/>
              <a:t>132</a:t>
            </a:fld>
            <a:endParaRPr lang="en-US"/>
          </a:p>
        </p:txBody>
      </p:sp>
      <p:sp>
        <p:nvSpPr>
          <p:cNvPr id="177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870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20F18-9BBE-1343-9798-95F3331207EC}" type="slidenum">
              <a:rPr lang="he-IL"/>
              <a:pPr/>
              <a:t>133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0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003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FA575-5680-4C42-9925-C522DF6CF54E}" type="slidenum">
              <a:rPr lang="he-IL"/>
              <a:pPr/>
              <a:t>134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996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E1B29-A6B4-EE4B-B1BA-A003D789CA34}" type="slidenum">
              <a:rPr lang="he-IL"/>
              <a:pPr/>
              <a:t>135</a:t>
            </a:fld>
            <a:endParaRPr lang="en-US"/>
          </a:p>
        </p:txBody>
      </p:sp>
      <p:sp>
        <p:nvSpPr>
          <p:cNvPr id="20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526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4A94F-83A6-D541-A614-551782A0C8E4}" type="slidenum">
              <a:rPr lang="he-IL"/>
              <a:pPr/>
              <a:t>136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002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50946-6F43-4D4E-8AD6-653B0D2DBB86}" type="slidenum">
              <a:rPr lang="he-IL"/>
              <a:pPr/>
              <a:t>137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11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A01BF-5232-924F-B8EC-95D1E831F817}" type="slidenum">
              <a:rPr lang="he-IL"/>
              <a:pPr/>
              <a:t>138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873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A3AF0-B462-BA46-84AA-76B1B2CA07BC}" type="slidenum">
              <a:rPr lang="he-IL"/>
              <a:pPr/>
              <a:t>139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09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0B45F-330A-8647-81EC-5841A57E1362}" type="slidenum">
              <a:rPr lang="he-IL"/>
              <a:pPr/>
              <a:t>140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265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39368-B9FF-9842-9918-29D3E4BD8BA2}" type="slidenum">
              <a:rPr lang="he-IL"/>
              <a:pPr/>
              <a:t>141</a:t>
            </a:fld>
            <a:endParaRPr lang="en-US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420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BC6BE-3C22-A544-9FCA-4730BD153EA8}" type="slidenum">
              <a:rPr lang="en-US"/>
              <a:pPr/>
              <a:t>143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97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0FB44-42B2-4546-B1A0-967DE4BE31A4}" type="slidenum">
              <a:rPr lang="en-US"/>
              <a:pPr/>
              <a:t>144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756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60525-4831-C846-B7C8-077AD8225CA9}" type="slidenum">
              <a:rPr lang="en-US"/>
              <a:pPr/>
              <a:t>145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603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06050-458F-DF4D-9FEF-5AAD7BBB2500}" type="slidenum">
              <a:rPr lang="en-US"/>
              <a:pPr/>
              <a:t>146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42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069A-09AC-E24C-B0C9-516BEB9B675B}" type="slidenum">
              <a:rPr lang="en-US"/>
              <a:pPr/>
              <a:t>147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390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CFE8F-4D7B-6542-9E11-13AAD27C022E}" type="slidenum">
              <a:rPr lang="en-US"/>
              <a:pPr/>
              <a:t>148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8047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6C507-BC8D-0949-ADD1-303EE1E64E6E}" type="slidenum">
              <a:rPr lang="en-US"/>
              <a:pPr/>
              <a:t>149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830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D015D-FA94-0C4C-AE8F-8423AEBA381C}" type="slidenum">
              <a:rPr lang="en-US"/>
              <a:pPr/>
              <a:t>150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586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BF14-7E36-7446-A24C-B4F602C1B563}" type="slidenum">
              <a:rPr lang="en-US"/>
              <a:pPr/>
              <a:t>151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1045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A9B9E-8242-064D-960E-943D9C0DA332}" type="slidenum">
              <a:rPr lang="en-US"/>
              <a:pPr/>
              <a:t>152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89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153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526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44A12-0D4E-3743-93BC-DEE8B90933EC}" type="slidenum">
              <a:rPr lang="en-US"/>
              <a:pPr/>
              <a:t>154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DEAE4-1BC3-4E6F-9EB5-3375DBA33F01}" type="slidenum">
              <a:rPr lang="x-none" altLang="en-US"/>
              <a:pPr/>
              <a:t>69</a:t>
            </a:fld>
            <a:endParaRPr lang="en-US" alt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717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5AA21-886E-8A4C-B62E-B9977048F882}" type="slidenum">
              <a:rPr lang="en-US"/>
              <a:pPr/>
              <a:t>155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2539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B8235-BA7C-3B47-A777-A9596AAC8753}" type="slidenum">
              <a:rPr lang="en-US"/>
              <a:pPr/>
              <a:t>156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065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C9D29-C406-9A43-B213-85AE31BDF7D7}" type="slidenum">
              <a:rPr lang="en-US"/>
              <a:pPr/>
              <a:t>157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012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BEC0B-C247-1848-AC58-915197EBF948}" type="slidenum">
              <a:rPr lang="en-US"/>
              <a:pPr/>
              <a:t>158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544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5B603-D8D7-F14A-A5BC-D8DDF7B1E5F7}" type="slidenum">
              <a:rPr lang="en-US"/>
              <a:pPr/>
              <a:t>159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0892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DA704-8F58-B741-AC71-6E858F50F44E}" type="slidenum">
              <a:rPr lang="en-US"/>
              <a:pPr/>
              <a:t>160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439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2FCD0-E721-0940-9326-B514032D7F43}" type="slidenum">
              <a:rPr lang="en-US"/>
              <a:pPr/>
              <a:t>161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8425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CE033-FC13-AE4F-923C-699FDA996198}" type="slidenum">
              <a:rPr lang="en-US"/>
              <a:pPr/>
              <a:t>162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981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740E-CF13-CF4A-8C1F-DED8A795071A}" type="slidenum">
              <a:rPr lang="en-US"/>
              <a:pPr/>
              <a:t>163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343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14C31-1206-1E4E-9559-AD8DA9B442EF}" type="slidenum">
              <a:rPr lang="en-US"/>
              <a:pPr/>
              <a:t>164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46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EFAAE-2916-46ED-A2D2-0E0C6E5453FB}" type="slidenum">
              <a:rPr lang="he-IL"/>
              <a:pPr/>
              <a:t>70</a:t>
            </a:fld>
            <a:endParaRPr 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18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657F1-DBC3-2C4A-9287-F10924D78F83}" type="slidenum">
              <a:rPr lang="en-US"/>
              <a:pPr/>
              <a:t>165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469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A1D7B-A1B7-394C-BD11-2B2F4C560F28}" type="slidenum">
              <a:rPr lang="en-US"/>
              <a:pPr/>
              <a:t>166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530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C6B1A-9D09-3643-952F-A5B26EE129CE}" type="slidenum">
              <a:rPr lang="en-US"/>
              <a:pPr/>
              <a:t>167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098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AE23A-29F0-F942-AB39-587CDB1AFA40}" type="slidenum">
              <a:rPr lang="en-US"/>
              <a:pPr/>
              <a:t>168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4225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B9C29-C10E-484B-A59E-E8744CA00B54}" type="slidenum">
              <a:rPr lang="en-US"/>
              <a:pPr/>
              <a:t>169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83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B2032-88BD-CF42-99EF-83F3983003CB}" type="slidenum">
              <a:rPr lang="en-US"/>
              <a:pPr/>
              <a:t>170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72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171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147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D47B4-B0A8-6840-A8F4-CDA3D9F13EC9}" type="slidenum">
              <a:rPr lang="en-US"/>
              <a:pPr/>
              <a:t>172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37625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3746D-7C7E-AA4F-A713-E519D63F731C}" type="slidenum">
              <a:rPr lang="en-US"/>
              <a:pPr/>
              <a:t>173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114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F5400-DB29-5F46-B109-A3148D8E678E}" type="slidenum">
              <a:rPr lang="en-US"/>
              <a:pPr/>
              <a:t>174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5C37-0211-5E48-807B-57AB9FBF9FA3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1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61B4-38FF-D447-8C2B-21E16832A698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033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608-F56B-F54C-BAAD-ADB950D197A3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899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6CBA50-1F37-4583-A33B-7069CD7C502E}" type="datetime1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588597-A00C-41CC-8737-6ACE5485330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B62684-B9E1-134C-BE35-2096A0DC5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DDA87E-F956-C646-A4CE-B9135131F7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DF04-4620-164F-8A00-75BAD91C05E5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57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886B-27C7-CA43-B14C-83ECC1653D14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08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D252-BA9C-EE45-8EA0-0D0729800290}" type="datetime1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329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C787-E13B-2D40-A110-483EDFE52AA5}" type="datetime1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63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E4D1-65D2-624E-B561-5C3373583B7D}" type="datetime1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B5D7-89EA-364B-8B03-0C66C2BD2161}" type="datetime1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64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655-7F10-204D-BF01-8D202BEF8100}" type="datetime1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931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AA93-E83F-F242-ADA2-A742F9FBC93A}" type="datetime1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589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6FE5-371E-7D41-A44D-28EB9B15A02A}" type="datetime1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2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3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4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4.xm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Program Analysis </a:t>
            </a:r>
            <a:br>
              <a:rPr lang="en-US" sz="6000" dirty="0"/>
            </a:br>
            <a:r>
              <a:rPr lang="en-US" sz="6000" dirty="0"/>
              <a:t>and Verification</a:t>
            </a:r>
            <a:br>
              <a:rPr lang="en-US" sz="3600" dirty="0"/>
            </a:br>
            <a:r>
              <a:rPr lang="en-US" sz="2400" dirty="0"/>
              <a:t>  0368-4479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2785012"/>
            <a:ext cx="9144000" cy="2729806"/>
          </a:xfrm>
        </p:spPr>
        <p:txBody>
          <a:bodyPr/>
          <a:lstStyle/>
          <a:p>
            <a:endParaRPr lang="en-US" sz="3600" dirty="0"/>
          </a:p>
          <a:p>
            <a:r>
              <a:rPr lang="en-US" sz="3600" dirty="0"/>
              <a:t>Noam Rinetzky</a:t>
            </a:r>
          </a:p>
          <a:p>
            <a:endParaRPr lang="en-US" sz="1800" dirty="0"/>
          </a:p>
          <a:p>
            <a:r>
              <a:rPr lang="en-US" dirty="0"/>
              <a:t>Lecture 9: Shape Analysis</a:t>
            </a:r>
            <a:endParaRPr lang="en-US" sz="16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2888E0-DAC0-294C-B85F-B0156BC4264F}" type="slidenum">
              <a:rPr lang="he-IL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3961" y="5700156"/>
            <a:ext cx="67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Slides credit: Roman </a:t>
            </a:r>
            <a:r>
              <a:rPr lang="en-US" sz="1800" dirty="0" err="1"/>
              <a:t>Manevich</a:t>
            </a:r>
            <a:r>
              <a:rPr lang="en-US" sz="1800" dirty="0"/>
              <a:t>, </a:t>
            </a:r>
            <a:r>
              <a:rPr lang="en-US" sz="1800" dirty="0" err="1"/>
              <a:t>Mooly</a:t>
            </a:r>
            <a:r>
              <a:rPr lang="en-US" sz="1800" dirty="0"/>
              <a:t> </a:t>
            </a:r>
            <a:r>
              <a:rPr lang="en-US" sz="1800" dirty="0" err="1"/>
              <a:t>Sagiv</a:t>
            </a:r>
            <a:r>
              <a:rPr lang="en-US" sz="1800" dirty="0"/>
              <a:t>, </a:t>
            </a:r>
            <a:r>
              <a:rPr lang="en-US" sz="1800" dirty="0" err="1"/>
              <a:t>Eran</a:t>
            </a:r>
            <a:r>
              <a:rPr lang="en-US" sz="1800" dirty="0"/>
              <a:t> </a:t>
            </a:r>
            <a:r>
              <a:rPr lang="en-US" sz="1800" dirty="0" err="1"/>
              <a:t>Yahav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339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3284984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4120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96560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" y="1311275"/>
            <a:ext cx="9144000" cy="1371600"/>
          </a:xfrm>
          <a:noFill/>
          <a:ln/>
        </p:spPr>
        <p:txBody>
          <a:bodyPr anchor="b"/>
          <a:lstStyle/>
          <a:p>
            <a:pPr algn="ctr"/>
            <a:r>
              <a:rPr lang="en-US" sz="3700" b="1"/>
              <a:t>A Semantics for Procedure Local Heaps</a:t>
            </a:r>
            <a:br>
              <a:rPr lang="en-US" sz="3700" b="1"/>
            </a:br>
            <a:r>
              <a:rPr lang="en-US" sz="3700" b="1"/>
              <a:t>and its Abstractions</a:t>
            </a:r>
          </a:p>
        </p:txBody>
      </p:sp>
      <p:sp>
        <p:nvSpPr>
          <p:cNvPr id="1284104" name="Rectangle 8"/>
          <p:cNvSpPr>
            <a:spLocks noChangeArrowheads="1"/>
          </p:cNvSpPr>
          <p:nvPr/>
        </p:nvSpPr>
        <p:spPr bwMode="auto">
          <a:xfrm>
            <a:off x="2101850" y="3046413"/>
            <a:ext cx="6783388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>
              <a:lnSpc>
                <a:spcPct val="90000"/>
              </a:lnSpc>
            </a:pPr>
            <a:r>
              <a:rPr lang="en-US"/>
              <a:t>Noam Rinetzky  </a:t>
            </a:r>
            <a:r>
              <a:rPr lang="en-US" b="0"/>
              <a:t>Tel Aviv University</a:t>
            </a:r>
            <a:endParaRPr lang="en-US"/>
          </a:p>
          <a:p>
            <a:pPr algn="l" eaLnBrk="0" hangingPunct="0">
              <a:lnSpc>
                <a:spcPct val="90000"/>
              </a:lnSpc>
            </a:pPr>
            <a:r>
              <a:rPr lang="en-US"/>
              <a:t>Jörg Bauer </a:t>
            </a:r>
            <a:r>
              <a:rPr lang="en-US" b="0"/>
              <a:t>Universität des Saarlandes</a:t>
            </a:r>
            <a:r>
              <a:rPr lang="en-US" sz="2800" b="0"/>
              <a:t> 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Thomas Reps </a:t>
            </a:r>
            <a:r>
              <a:rPr lang="en-US" b="0"/>
              <a:t>University of Wisconsin 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Mooly Sagiv  </a:t>
            </a:r>
            <a:r>
              <a:rPr lang="en-US" b="0"/>
              <a:t>Tel Aviv University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Reinhard Wilhelm </a:t>
            </a:r>
            <a:r>
              <a:rPr lang="en-US" b="0"/>
              <a:t>Universität des Saarlandes</a:t>
            </a:r>
            <a:r>
              <a:rPr lang="en-US" sz="2800" b="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655448"/>
      </p:ext>
    </p:extLst>
  </p:cSld>
  <p:clrMapOvr>
    <a:masterClrMapping/>
  </p:clrMapOvr>
  <p:transition advTm="142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Conservative static pointer analysis</a:t>
            </a:r>
          </a:p>
          <a:p>
            <a:pPr lvl="1">
              <a:lnSpc>
                <a:spcPct val="90000"/>
              </a:lnSpc>
            </a:pPr>
            <a:r>
              <a:rPr lang="en-US"/>
              <a:t>Heap intensive programs</a:t>
            </a:r>
          </a:p>
          <a:p>
            <a:pPr lvl="2">
              <a:lnSpc>
                <a:spcPct val="90000"/>
              </a:lnSpc>
            </a:pPr>
            <a:r>
              <a:rPr lang="en-US"/>
              <a:t>Imperative programs with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Recursive data structures</a:t>
            </a:r>
          </a:p>
          <a:p>
            <a:pPr>
              <a:lnSpc>
                <a:spcPct val="90000"/>
              </a:lnSpc>
            </a:pPr>
            <a:r>
              <a:rPr lang="en-US"/>
              <a:t>Challenge</a:t>
            </a:r>
          </a:p>
          <a:p>
            <a:pPr lvl="1">
              <a:lnSpc>
                <a:spcPct val="90000"/>
              </a:lnSpc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</a:pPr>
            <a:r>
              <a:rPr lang="en-US"/>
              <a:t>Localized effect of procedures</a:t>
            </a:r>
          </a:p>
        </p:txBody>
      </p:sp>
    </p:spTree>
    <p:extLst>
      <p:ext uri="{BB962C8B-B14F-4D97-AF65-F5344CB8AC3E}">
        <p14:creationId xmlns:p14="http://schemas.microsoft.com/office/powerpoint/2010/main" val="8326386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28650"/>
          </a:xfrm>
        </p:spPr>
        <p:txBody>
          <a:bodyPr/>
          <a:lstStyle/>
          <a:p>
            <a:r>
              <a:rPr lang="en-US"/>
              <a:t>Local heaps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493" name="Group 5"/>
          <p:cNvGrpSpPr>
            <a:grpSpLocks/>
          </p:cNvGrpSpPr>
          <p:nvPr/>
        </p:nvGrpSpPr>
        <p:grpSpPr bwMode="auto">
          <a:xfrm>
            <a:off x="1982788" y="4049713"/>
            <a:ext cx="1620837" cy="812800"/>
            <a:chOff x="1249" y="2182"/>
            <a:chExt cx="1021" cy="512"/>
          </a:xfrm>
        </p:grpSpPr>
        <p:sp>
          <p:nvSpPr>
            <p:cNvPr id="1983494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3495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3496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</p:grpSpPr>
        <p:sp>
          <p:nvSpPr>
            <p:cNvPr id="1983497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8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9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3500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1" name="AutoShape 13"/>
            <p:cNvCxnSpPr>
              <a:cxnSpLocks noChangeShapeType="1"/>
              <a:stCxn id="1983500" idx="6"/>
              <a:endCxn id="1983498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2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3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4" name="AutoShape 16"/>
            <p:cNvCxnSpPr>
              <a:cxnSpLocks noChangeShapeType="1"/>
              <a:endCxn id="1983503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5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6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3507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8" name="AutoShape 20"/>
            <p:cNvCxnSpPr>
              <a:cxnSpLocks noChangeShapeType="1"/>
              <a:stCxn id="1983507" idx="6"/>
              <a:endCxn id="1983505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9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0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1" name="AutoShape 23"/>
            <p:cNvCxnSpPr>
              <a:cxnSpLocks noChangeShapeType="1"/>
              <a:endCxn id="1983510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2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3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3514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5" name="AutoShape 27"/>
            <p:cNvCxnSpPr>
              <a:cxnSpLocks noChangeShapeType="1"/>
              <a:stCxn id="1983514" idx="6"/>
              <a:endCxn id="1983512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6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7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8" name="AutoShape 30"/>
            <p:cNvCxnSpPr>
              <a:cxnSpLocks noChangeShapeType="1"/>
              <a:endCxn id="1983517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9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20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21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3522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23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3524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25" name="AutoShape 37"/>
            <p:cNvCxnSpPr>
              <a:cxnSpLocks noChangeShapeType="1"/>
              <a:stCxn id="1983524" idx="6"/>
              <a:endCxn id="198352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26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27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28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3529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0" name="AutoShape 42"/>
          <p:cNvCxnSpPr>
            <a:cxnSpLocks noChangeShapeType="1"/>
            <a:stCxn id="1983529" idx="6"/>
            <a:endCxn id="1983527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1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2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3" name="AutoShape 45"/>
          <p:cNvCxnSpPr>
            <a:cxnSpLocks noChangeShapeType="1"/>
            <a:endCxn id="1983532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4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5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3536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7" name="AutoShape 49"/>
          <p:cNvCxnSpPr>
            <a:cxnSpLocks noChangeShapeType="1"/>
            <a:stCxn id="1983536" idx="6"/>
            <a:endCxn id="1983534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8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9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0" name="AutoShape 52"/>
          <p:cNvCxnSpPr>
            <a:cxnSpLocks noChangeShapeType="1"/>
            <a:endCxn id="1983539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1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2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3543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4" name="AutoShape 56"/>
          <p:cNvCxnSpPr>
            <a:cxnSpLocks noChangeShapeType="1"/>
            <a:stCxn id="1983543" idx="6"/>
            <a:endCxn id="1983541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5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6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7" name="AutoShape 59"/>
          <p:cNvCxnSpPr>
            <a:cxnSpLocks noChangeShapeType="1"/>
            <a:endCxn id="1983546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8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9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50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3551" name="Group 63"/>
          <p:cNvGrpSpPr>
            <a:grpSpLocks/>
          </p:cNvGrpSpPr>
          <p:nvPr/>
        </p:nvGrpSpPr>
        <p:grpSpPr bwMode="auto">
          <a:xfrm>
            <a:off x="1984375" y="4041775"/>
            <a:ext cx="1620838" cy="812800"/>
            <a:chOff x="1449" y="1939"/>
            <a:chExt cx="1021" cy="512"/>
          </a:xfrm>
        </p:grpSpPr>
        <p:grpSp>
          <p:nvGrpSpPr>
            <p:cNvPr id="1983552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3553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3554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3555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3556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3557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3558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3559" name="AutoShape 71"/>
              <p:cNvCxnSpPr>
                <a:cxnSpLocks noChangeShapeType="1"/>
                <a:stCxn id="1983558" idx="6"/>
                <a:endCxn id="198355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3560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3561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62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3563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4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65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6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67" name="AutoShape 79"/>
            <p:cNvCxnSpPr>
              <a:cxnSpLocks noChangeShapeType="1"/>
              <a:stCxn id="1983566" idx="6"/>
              <a:endCxn id="1983565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3568" name="AutoShape 80"/>
            <p:cNvCxnSpPr>
              <a:cxnSpLocks noChangeShapeType="1"/>
              <a:stCxn id="1983565" idx="0"/>
              <a:endCxn id="1983566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69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70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71" name="Group 83"/>
          <p:cNvGrpSpPr>
            <a:grpSpLocks/>
          </p:cNvGrpSpPr>
          <p:nvPr/>
        </p:nvGrpSpPr>
        <p:grpSpPr bwMode="auto">
          <a:xfrm>
            <a:off x="6183313" y="3141663"/>
            <a:ext cx="1430337" cy="457200"/>
            <a:chOff x="2815" y="1643"/>
            <a:chExt cx="901" cy="288"/>
          </a:xfrm>
        </p:grpSpPr>
        <p:sp>
          <p:nvSpPr>
            <p:cNvPr id="1983572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73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74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5" name="AutoShape 87"/>
            <p:cNvCxnSpPr>
              <a:cxnSpLocks noChangeShapeType="1"/>
              <a:stCxn id="1983574" idx="6"/>
              <a:endCxn id="1983573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76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7" name="AutoShape 89"/>
            <p:cNvCxnSpPr>
              <a:cxnSpLocks noChangeShapeType="1"/>
              <a:stCxn id="1983573" idx="0"/>
              <a:endCxn id="1983574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218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8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104 0.15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520" grpId="0" animBg="1"/>
      <p:bldP spid="1983520" grpId="1" animBg="1"/>
      <p:bldP spid="1983549" grpId="0" animBg="1"/>
      <p:bldP spid="1983561" grpId="0" animBg="1"/>
      <p:bldP spid="1983570" grpId="0" animBg="1"/>
      <p:bldP spid="1983570" grpId="1" animBg="1"/>
      <p:bldP spid="1983570" grpId="2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281113"/>
          </a:xfrm>
        </p:spPr>
        <p:txBody>
          <a:bodyPr/>
          <a:lstStyle/>
          <a:p>
            <a:r>
              <a:rPr lang="en-US"/>
              <a:t>Local heaps </a:t>
            </a:r>
          </a:p>
          <a:p>
            <a:r>
              <a:rPr lang="en-US"/>
              <a:t>Cutpoints</a:t>
            </a:r>
          </a:p>
        </p:txBody>
      </p:sp>
      <p:sp>
        <p:nvSpPr>
          <p:cNvPr id="1986564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565" name="Group 5"/>
          <p:cNvGrpSpPr>
            <a:grpSpLocks/>
          </p:cNvGrpSpPr>
          <p:nvPr/>
        </p:nvGrpSpPr>
        <p:grpSpPr bwMode="auto">
          <a:xfrm>
            <a:off x="1968500" y="4049713"/>
            <a:ext cx="1620838" cy="812800"/>
            <a:chOff x="1249" y="2182"/>
            <a:chExt cx="1021" cy="512"/>
          </a:xfrm>
        </p:grpSpPr>
        <p:sp>
          <p:nvSpPr>
            <p:cNvPr id="1986566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6567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568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</p:grpSpPr>
        <p:sp>
          <p:nvSpPr>
            <p:cNvPr id="1986569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0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1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6572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3" name="AutoShape 13"/>
            <p:cNvCxnSpPr>
              <a:cxnSpLocks noChangeShapeType="1"/>
              <a:stCxn id="1986572" idx="6"/>
              <a:endCxn id="1986570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4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5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6" name="AutoShape 16"/>
            <p:cNvCxnSpPr>
              <a:cxnSpLocks noChangeShapeType="1"/>
              <a:endCxn id="1986575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7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8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6579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0" name="AutoShape 20"/>
            <p:cNvCxnSpPr>
              <a:cxnSpLocks noChangeShapeType="1"/>
              <a:stCxn id="1986579" idx="6"/>
              <a:endCxn id="1986577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1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2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3" name="AutoShape 23"/>
            <p:cNvCxnSpPr>
              <a:cxnSpLocks noChangeShapeType="1"/>
              <a:endCxn id="1986582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4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5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6586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7" name="AutoShape 27"/>
            <p:cNvCxnSpPr>
              <a:cxnSpLocks noChangeShapeType="1"/>
              <a:stCxn id="1986586" idx="6"/>
              <a:endCxn id="1986584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8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9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0" name="AutoShape 30"/>
            <p:cNvCxnSpPr>
              <a:cxnSpLocks noChangeShapeType="1"/>
              <a:endCxn id="1986589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1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2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593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6594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95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6596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7" name="AutoShape 37"/>
            <p:cNvCxnSpPr>
              <a:cxnSpLocks noChangeShapeType="1"/>
              <a:stCxn id="1986596" idx="6"/>
              <a:endCxn id="198659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8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9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0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6601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2" name="AutoShape 42"/>
          <p:cNvCxnSpPr>
            <a:cxnSpLocks noChangeShapeType="1"/>
            <a:stCxn id="1986601" idx="6"/>
            <a:endCxn id="1986599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3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4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5" name="AutoShape 45"/>
          <p:cNvCxnSpPr>
            <a:cxnSpLocks noChangeShapeType="1"/>
            <a:endCxn id="1986604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6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7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6608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9" name="AutoShape 49"/>
          <p:cNvCxnSpPr>
            <a:cxnSpLocks noChangeShapeType="1"/>
            <a:stCxn id="1986608" idx="6"/>
            <a:endCxn id="1986606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0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1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2" name="AutoShape 52"/>
          <p:cNvCxnSpPr>
            <a:cxnSpLocks noChangeShapeType="1"/>
            <a:endCxn id="1986611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3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4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6615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6" name="AutoShape 56"/>
          <p:cNvCxnSpPr>
            <a:cxnSpLocks noChangeShapeType="1"/>
            <a:stCxn id="1986615" idx="6"/>
            <a:endCxn id="1986613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7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8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9" name="AutoShape 59"/>
          <p:cNvCxnSpPr>
            <a:cxnSpLocks noChangeShapeType="1"/>
            <a:endCxn id="1986618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20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1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2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6623" name="Group 63"/>
          <p:cNvGrpSpPr>
            <a:grpSpLocks/>
          </p:cNvGrpSpPr>
          <p:nvPr/>
        </p:nvGrpSpPr>
        <p:grpSpPr bwMode="auto">
          <a:xfrm>
            <a:off x="1971675" y="4044950"/>
            <a:ext cx="1620838" cy="812800"/>
            <a:chOff x="1449" y="1939"/>
            <a:chExt cx="1021" cy="512"/>
          </a:xfrm>
        </p:grpSpPr>
        <p:grpSp>
          <p:nvGrpSpPr>
            <p:cNvPr id="1986624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6625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6626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6627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6628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29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6630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6631" name="AutoShape 71"/>
              <p:cNvCxnSpPr>
                <a:cxnSpLocks noChangeShapeType="1"/>
                <a:stCxn id="1986630" idx="6"/>
                <a:endCxn id="1986628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6632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6633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34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6635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6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37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8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39" name="AutoShape 79"/>
            <p:cNvCxnSpPr>
              <a:cxnSpLocks noChangeShapeType="1"/>
              <a:stCxn id="1986638" idx="6"/>
              <a:endCxn id="1986637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6640" name="AutoShape 80"/>
            <p:cNvCxnSpPr>
              <a:cxnSpLocks noChangeShapeType="1"/>
              <a:stCxn id="1986637" idx="0"/>
              <a:endCxn id="1986638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1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642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43" name="Group 83"/>
          <p:cNvGrpSpPr>
            <a:grpSpLocks/>
          </p:cNvGrpSpPr>
          <p:nvPr/>
        </p:nvGrpSpPr>
        <p:grpSpPr bwMode="auto">
          <a:xfrm>
            <a:off x="6183313" y="3167063"/>
            <a:ext cx="1430337" cy="457200"/>
            <a:chOff x="2815" y="1643"/>
            <a:chExt cx="901" cy="288"/>
          </a:xfrm>
        </p:grpSpPr>
        <p:sp>
          <p:nvSpPr>
            <p:cNvPr id="1986644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45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6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7" name="AutoShape 87"/>
            <p:cNvCxnSpPr>
              <a:cxnSpLocks noChangeShapeType="1"/>
              <a:stCxn id="1986646" idx="6"/>
              <a:endCxn id="1986645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8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9" name="AutoShape 89"/>
            <p:cNvCxnSpPr>
              <a:cxnSpLocks noChangeShapeType="1"/>
              <a:stCxn id="1986645" idx="0"/>
              <a:endCxn id="1986646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986650" name="Line 90"/>
          <p:cNvSpPr>
            <a:spLocks noChangeShapeType="1"/>
          </p:cNvSpPr>
          <p:nvPr/>
        </p:nvSpPr>
        <p:spPr bwMode="auto">
          <a:xfrm flipH="1" flipV="1">
            <a:off x="3186113" y="4557713"/>
            <a:ext cx="41275" cy="23653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1" name="Line 91"/>
          <p:cNvSpPr>
            <a:spLocks noChangeShapeType="1"/>
          </p:cNvSpPr>
          <p:nvPr/>
        </p:nvSpPr>
        <p:spPr bwMode="auto">
          <a:xfrm flipH="1" flipV="1">
            <a:off x="7412038" y="4610100"/>
            <a:ext cx="41275" cy="23653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8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104 0.15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8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2" grpId="0" animBg="1"/>
      <p:bldP spid="1986592" grpId="1" animBg="1"/>
      <p:bldP spid="1986621" grpId="0" animBg="1"/>
      <p:bldP spid="1986633" grpId="0" animBg="1"/>
      <p:bldP spid="1986642" grpId="0" animBg="1"/>
      <p:bldP spid="1986642" grpId="1" animBg="1"/>
      <p:bldP spid="1986642" grpId="2" animBg="1"/>
      <p:bldP spid="1986651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Results</a:t>
            </a:r>
          </a:p>
        </p:txBody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8338"/>
            <a:ext cx="8229600" cy="459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Concrete operational semantics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Large step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Functional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Storeless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Shape abstractions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Local heap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Observationally equivalent</a:t>
            </a:r>
            <a:r>
              <a:rPr lang="en-US" sz="2400"/>
              <a:t> to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standard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semantics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Java and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clean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C  </a:t>
            </a:r>
          </a:p>
          <a:p>
            <a:pPr>
              <a:lnSpc>
                <a:spcPct val="80000"/>
              </a:lnSpc>
            </a:pPr>
            <a:r>
              <a:rPr lang="en-US" sz="2800"/>
              <a:t>Abstractions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Shape analysis [Sagiv, Reps, Wilhelm, TOPLAS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02]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May-alias [Deutsch, PLDI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94]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19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1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Motivating example</a:t>
            </a:r>
          </a:p>
          <a:p>
            <a:pPr lvl="1"/>
            <a:r>
              <a:rPr lang="en-US"/>
              <a:t>Local heaps</a:t>
            </a:r>
          </a:p>
          <a:p>
            <a:pPr lvl="1"/>
            <a:r>
              <a:rPr lang="en-US"/>
              <a:t>Cutpoints</a:t>
            </a:r>
          </a:p>
          <a:p>
            <a:r>
              <a:rPr lang="en-US"/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2128424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…</a:t>
            </a:r>
            <a:r>
              <a:rPr lang="en-US" sz="1800" b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969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6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648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3284984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מחבר חץ ישר 18"/>
          <p:cNvCxnSpPr>
            <a:stCxn id="22" idx="5"/>
            <a:endCxn id="20" idx="1"/>
          </p:cNvCxnSpPr>
          <p:nvPr/>
        </p:nvCxnSpPr>
        <p:spPr>
          <a:xfrm>
            <a:off x="5330643" y="2192509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136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/>
              <a:t>…</a:t>
            </a:r>
            <a:r>
              <a:rPr lang="en-US" sz="1800" b="0" dirty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310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13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699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</p:spTree>
    <p:extLst>
      <p:ext uri="{BB962C8B-B14F-4D97-AF65-F5344CB8AC3E}">
        <p14:creationId xmlns:p14="http://schemas.microsoft.com/office/powerpoint/2010/main" val="11108965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71011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0115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6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0117" name="Rectangle 37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8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grpSp>
        <p:nvGrpSpPr>
          <p:cNvPr id="1710120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0121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2" name="AutoShape 42"/>
            <p:cNvCxnSpPr>
              <a:cxnSpLocks noChangeShapeType="1"/>
              <a:stCxn id="1710129" idx="6"/>
              <a:endCxn id="1710123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3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4" name="AutoShape 44"/>
            <p:cNvCxnSpPr>
              <a:cxnSpLocks noChangeShapeType="1"/>
              <a:stCxn id="1710123" idx="7"/>
              <a:endCxn id="1710123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5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26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27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8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9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0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31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32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0133" name="AutoShape 53"/>
          <p:cNvCxnSpPr>
            <a:cxnSpLocks noChangeShapeType="1"/>
            <a:stCxn id="1710135" idx="6"/>
            <a:endCxn id="1710142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0134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0135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136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0137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8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39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0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0141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0142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43" name="AutoShape 63"/>
            <p:cNvCxnSpPr>
              <a:cxnSpLocks noChangeShapeType="1"/>
              <a:stCxn id="1710142" idx="7"/>
              <a:endCxn id="171014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4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46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0147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0150" name="AutoShape 70"/>
          <p:cNvSpPr>
            <a:spLocks noChangeArrowheads="1"/>
          </p:cNvSpPr>
          <p:nvPr/>
        </p:nvSpPr>
        <p:spPr bwMode="auto">
          <a:xfrm>
            <a:off x="660400" y="503078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710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6" grpId="0"/>
      <p:bldP spid="1710117" grpId="0" animBg="1"/>
      <p:bldP spid="1710147" grpId="0"/>
      <p:bldP spid="1710150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  <a:endParaRPr lang="en-US">
              <a:solidFill>
                <a:srgbClr val="0033CC"/>
              </a:solidFill>
            </a:endParaRPr>
          </a:p>
          <a:p>
            <a:endParaRPr lang="en-US"/>
          </a:p>
        </p:txBody>
      </p:sp>
      <p:sp>
        <p:nvSpPr>
          <p:cNvPr id="1712131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712134" name="AutoShape 6"/>
          <p:cNvCxnSpPr>
            <a:cxnSpLocks noChangeShapeType="1"/>
            <a:stCxn id="1712140" idx="6"/>
            <a:endCxn id="1712135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5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6" name="AutoShape 8"/>
          <p:cNvCxnSpPr>
            <a:cxnSpLocks noChangeShapeType="1"/>
            <a:stCxn id="1712135" idx="7"/>
            <a:endCxn id="1712135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7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38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9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0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41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2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12143" name="AutoShape 15"/>
          <p:cNvCxnSpPr>
            <a:cxnSpLocks noChangeShapeType="1"/>
            <a:stCxn id="1712145" idx="6"/>
            <a:endCxn id="1712152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4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5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46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712147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48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49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0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51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712152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53" name="AutoShape 25"/>
            <p:cNvCxnSpPr>
              <a:cxnSpLocks noChangeShapeType="1"/>
              <a:stCxn id="1712152" idx="7"/>
              <a:endCxn id="171215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4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55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6" name="AutoShape 28"/>
          <p:cNvCxnSpPr>
            <a:cxnSpLocks noChangeShapeType="1"/>
            <a:stCxn id="1712155" idx="7"/>
            <a:endCxn id="1712155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57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58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9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61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71216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2163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64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2166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12167" name="Text Box 39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712168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2169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0" name="AutoShape 42"/>
            <p:cNvCxnSpPr>
              <a:cxnSpLocks noChangeShapeType="1"/>
              <a:stCxn id="1712177" idx="6"/>
              <a:endCxn id="1712171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1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2" name="AutoShape 44"/>
            <p:cNvCxnSpPr>
              <a:cxnSpLocks noChangeShapeType="1"/>
              <a:stCxn id="1712171" idx="7"/>
              <a:endCxn id="1712171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3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4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5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6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7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8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9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80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81" name="AutoShape 53"/>
          <p:cNvCxnSpPr>
            <a:cxnSpLocks noChangeShapeType="1"/>
            <a:stCxn id="1712183" idx="6"/>
            <a:endCxn id="1712190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82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83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84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2185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86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87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88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89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2190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91" name="AutoShape 63"/>
            <p:cNvCxnSpPr>
              <a:cxnSpLocks noChangeShapeType="1"/>
              <a:stCxn id="1712190" idx="7"/>
              <a:endCxn id="1712190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92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712193" name="AutoShape 65"/>
          <p:cNvCxnSpPr>
            <a:cxnSpLocks noChangeShapeType="1"/>
            <a:stCxn id="1712155" idx="2"/>
            <a:endCxn id="1712145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94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5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2196" name="Text Box 68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712197" name="Text Box 69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8" name="AutoShape 70"/>
          <p:cNvSpPr>
            <a:spLocks noChangeArrowheads="1"/>
          </p:cNvSpPr>
          <p:nvPr/>
        </p:nvSpPr>
        <p:spPr bwMode="auto">
          <a:xfrm>
            <a:off x="4664075" y="4822825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3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7121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96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47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82" name="Rectangle 70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r>
              <a:rPr lang="en-US"/>
              <a:t>Capture external </a:t>
            </a:r>
            <a:r>
              <a:rPr lang="en-US">
                <a:solidFill>
                  <a:srgbClr val="0033CC"/>
                </a:solidFill>
              </a:rPr>
              <a:t>sharing patterns </a:t>
            </a:r>
          </a:p>
          <a:p>
            <a:endParaRPr lang="en-US"/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6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7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958918" name="AutoShape 6"/>
          <p:cNvCxnSpPr>
            <a:cxnSpLocks noChangeShapeType="1"/>
            <a:stCxn id="1958924" idx="6"/>
            <a:endCxn id="1958919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19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0" name="AutoShape 8"/>
          <p:cNvCxnSpPr>
            <a:cxnSpLocks noChangeShapeType="1"/>
            <a:stCxn id="1958919" idx="7"/>
            <a:endCxn id="1958919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1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2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3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4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6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58927" name="AutoShape 15"/>
          <p:cNvCxnSpPr>
            <a:cxnSpLocks noChangeShapeType="1"/>
            <a:stCxn id="1958929" idx="6"/>
            <a:endCxn id="1958936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8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9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30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958931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32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3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4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35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958936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7" name="AutoShape 25"/>
            <p:cNvCxnSpPr>
              <a:cxnSpLocks noChangeShapeType="1"/>
              <a:stCxn id="1958936" idx="7"/>
              <a:endCxn id="1958936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8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39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0" name="AutoShape 28"/>
          <p:cNvCxnSpPr>
            <a:cxnSpLocks noChangeShapeType="1"/>
            <a:stCxn id="1958939" idx="7"/>
            <a:endCxn id="1958939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1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3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4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45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9589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958948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58949" name="Text Box 37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58950" name="Text Box 38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958951" name="Group 39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958952" name="Line 40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3" name="AutoShape 41"/>
            <p:cNvCxnSpPr>
              <a:cxnSpLocks noChangeShapeType="1"/>
              <a:stCxn id="1958960" idx="6"/>
              <a:endCxn id="1958954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4" name="Oval 42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5" name="AutoShape 43"/>
            <p:cNvCxnSpPr>
              <a:cxnSpLocks noChangeShapeType="1"/>
              <a:stCxn id="1958954" idx="7"/>
              <a:endCxn id="1958954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6" name="Text Box 44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57" name="Oval 45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58" name="Line 46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9" name="AutoShape 47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60" name="Oval 48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1" name="Text Box 49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63" name="Line 51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64" name="AutoShape 52"/>
          <p:cNvCxnSpPr>
            <a:cxnSpLocks noChangeShapeType="1"/>
            <a:stCxn id="1958966" idx="6"/>
            <a:endCxn id="1958973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65" name="Text Box 53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66" name="Oval 54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67" name="Group 55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958968" name="Oval 56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9" name="Line 57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0" name="AutoShape 58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1" name="Text Box 59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72" name="Group 60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958973" name="Oval 61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4" name="AutoShape 62"/>
            <p:cNvCxnSpPr>
              <a:cxnSpLocks noChangeShapeType="1"/>
              <a:stCxn id="1958973" idx="7"/>
              <a:endCxn id="1958973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5" name="Text Box 63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958976" name="AutoShape 64"/>
          <p:cNvCxnSpPr>
            <a:cxnSpLocks noChangeShapeType="1"/>
            <a:stCxn id="1958939" idx="2"/>
            <a:endCxn id="1958929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77" name="Text Box 65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958978" name="Text Box 66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958979" name="Text Box 67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958980" name="Text Box 68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</p:spTree>
    <p:extLst>
      <p:ext uri="{BB962C8B-B14F-4D97-AF65-F5344CB8AC3E}">
        <p14:creationId xmlns:p14="http://schemas.microsoft.com/office/powerpoint/2010/main" val="39803570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45253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8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9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0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1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2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3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4" name="Text Box 16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45265" name="Group 17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45266" name="Group 1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67" name="Text Box 1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68" name="Text Box 2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69" name="Line 2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0" name="Line 2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71" name="Group 2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72" name="AutoShape 24"/>
              <p:cNvCxnSpPr>
                <a:cxnSpLocks noChangeShapeType="1"/>
                <a:stCxn id="1845278" idx="6"/>
                <a:endCxn id="184527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3" name="Oval 2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4" name="AutoShape 26"/>
              <p:cNvCxnSpPr>
                <a:cxnSpLocks noChangeShapeType="1"/>
                <a:stCxn id="1845273" idx="7"/>
                <a:endCxn id="184527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5" name="Text Box 2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76" name="Oval 2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7" name="AutoShape 2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8" name="Oval 3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9" name="Text Box 3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80" name="Text Box 3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81" name="Group 33"/>
          <p:cNvGrpSpPr>
            <a:grpSpLocks/>
          </p:cNvGrpSpPr>
          <p:nvPr/>
        </p:nvGrpSpPr>
        <p:grpSpPr bwMode="auto">
          <a:xfrm>
            <a:off x="5264150" y="5200650"/>
            <a:ext cx="3265488" cy="758825"/>
            <a:chOff x="3323" y="3281"/>
            <a:chExt cx="2057" cy="478"/>
          </a:xfrm>
        </p:grpSpPr>
        <p:grpSp>
          <p:nvGrpSpPr>
            <p:cNvPr id="1845282" name="Group 34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83" name="Text Box 35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84" name="Text Box 36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85" name="Line 37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86" name="Line 38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87" name="Group 39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88" name="AutoShape 40"/>
              <p:cNvCxnSpPr>
                <a:cxnSpLocks noChangeShapeType="1"/>
                <a:stCxn id="1845294" idx="6"/>
                <a:endCxn id="184528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89" name="Oval 4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0" name="AutoShape 42"/>
              <p:cNvCxnSpPr>
                <a:cxnSpLocks noChangeShapeType="1"/>
                <a:stCxn id="1845289" idx="7"/>
                <a:endCxn id="184528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1" name="Text Box 4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2" name="Oval 4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3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4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95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6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97" name="Group 4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45298" name="Group 50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45299" name="AutoShape 51"/>
              <p:cNvCxnSpPr>
                <a:cxnSpLocks noChangeShapeType="1"/>
                <a:stCxn id="1845305" idx="6"/>
                <a:endCxn id="184530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0" name="Oval 52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1" name="AutoShape 53"/>
              <p:cNvCxnSpPr>
                <a:cxnSpLocks noChangeShapeType="1"/>
                <a:stCxn id="1845300" idx="7"/>
                <a:endCxn id="184530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2" name="Text Box 54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3" name="Oval 55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4" name="AutoShape 56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5" name="Oval 57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06" name="Text Box 58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7" name="Text Box 59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45308" name="Group 60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45309" name="Text Box 61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45310" name="Text Box 62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45311" name="Line 63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12" name="Line 64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5313" name="Group 65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45314" name="Text Box 66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45315" name="Text Box 67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45316" name="Line 68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17" name="Line 69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45318" name="AutoShape 70"/>
          <p:cNvCxnSpPr>
            <a:cxnSpLocks noChangeShapeType="1"/>
            <a:stCxn id="1845324" idx="6"/>
            <a:endCxn id="1845319" idx="2"/>
          </p:cNvCxnSpPr>
          <p:nvPr/>
        </p:nvCxnSpPr>
        <p:spPr bwMode="auto">
          <a:xfrm>
            <a:off x="1900238" y="3141663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19" name="Oval 71"/>
          <p:cNvSpPr>
            <a:spLocks noChangeAspect="1" noChangeArrowheads="1"/>
          </p:cNvSpPr>
          <p:nvPr/>
        </p:nvSpPr>
        <p:spPr bwMode="auto">
          <a:xfrm>
            <a:off x="2243138" y="2998788"/>
            <a:ext cx="503237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0" name="AutoShape 72"/>
          <p:cNvCxnSpPr>
            <a:cxnSpLocks noChangeShapeType="1"/>
            <a:stCxn id="1845319" idx="7"/>
            <a:endCxn id="1845319" idx="1"/>
          </p:cNvCxnSpPr>
          <p:nvPr/>
        </p:nvCxnSpPr>
        <p:spPr bwMode="auto">
          <a:xfrm rot="16200000" flipH="1" flipV="1">
            <a:off x="2493963" y="2843213"/>
            <a:ext cx="1587" cy="357187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1" name="Text Box 73"/>
          <p:cNvSpPr txBox="1">
            <a:spLocks noChangeArrowheads="1"/>
          </p:cNvSpPr>
          <p:nvPr/>
        </p:nvSpPr>
        <p:spPr bwMode="auto">
          <a:xfrm>
            <a:off x="1809750" y="27193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2" name="Oval 74"/>
          <p:cNvSpPr>
            <a:spLocks noChangeAspect="1" noChangeArrowheads="1"/>
          </p:cNvSpPr>
          <p:nvPr/>
        </p:nvSpPr>
        <p:spPr bwMode="auto">
          <a:xfrm>
            <a:off x="3100388" y="300513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3" name="AutoShape 75"/>
          <p:cNvCxnSpPr>
            <a:cxnSpLocks noChangeShapeType="1"/>
          </p:cNvCxnSpPr>
          <p:nvPr/>
        </p:nvCxnSpPr>
        <p:spPr bwMode="auto">
          <a:xfrm>
            <a:off x="2755900" y="31480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4" name="Oval 76"/>
          <p:cNvSpPr>
            <a:spLocks noChangeAspect="1" noChangeArrowheads="1"/>
          </p:cNvSpPr>
          <p:nvPr/>
        </p:nvSpPr>
        <p:spPr bwMode="auto">
          <a:xfrm>
            <a:off x="1397000" y="29987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25" name="Text Box 77"/>
          <p:cNvSpPr txBox="1">
            <a:spLocks noChangeArrowheads="1"/>
          </p:cNvSpPr>
          <p:nvPr/>
        </p:nvSpPr>
        <p:spPr bwMode="auto">
          <a:xfrm>
            <a:off x="2700338" y="27574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6" name="Text Box 78"/>
          <p:cNvSpPr txBox="1">
            <a:spLocks noChangeArrowheads="1"/>
          </p:cNvSpPr>
          <p:nvPr/>
        </p:nvSpPr>
        <p:spPr bwMode="auto">
          <a:xfrm>
            <a:off x="2522538" y="25320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7" name="Text Box 79"/>
          <p:cNvSpPr txBox="1">
            <a:spLocks noChangeArrowheads="1"/>
          </p:cNvSpPr>
          <p:nvPr/>
        </p:nvSpPr>
        <p:spPr bwMode="auto">
          <a:xfrm>
            <a:off x="893763" y="28892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45328" name="Text Box 80"/>
          <p:cNvSpPr txBox="1">
            <a:spLocks noChangeArrowheads="1"/>
          </p:cNvSpPr>
          <p:nvPr/>
        </p:nvSpPr>
        <p:spPr bwMode="auto">
          <a:xfrm>
            <a:off x="3735388" y="28971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845329" name="Line 81"/>
          <p:cNvSpPr>
            <a:spLocks noChangeShapeType="1"/>
          </p:cNvSpPr>
          <p:nvPr/>
        </p:nvSpPr>
        <p:spPr bwMode="auto">
          <a:xfrm>
            <a:off x="1166813" y="31591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0" name="Line 82"/>
          <p:cNvSpPr>
            <a:spLocks noChangeShapeType="1"/>
          </p:cNvSpPr>
          <p:nvPr/>
        </p:nvSpPr>
        <p:spPr bwMode="auto">
          <a:xfrm flipH="1" flipV="1">
            <a:off x="3617913" y="31559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1" name="Text Box 83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45332" name="Text Box 84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45333" name="Text Box 85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45334" name="Group 86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45335" name="Group 87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36" name="Text Box 88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37" name="Text Box 89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38" name="Line 90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39" name="Line 91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40" name="Group 92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41" name="AutoShape 93"/>
              <p:cNvCxnSpPr>
                <a:cxnSpLocks noChangeShapeType="1"/>
                <a:stCxn id="1845347" idx="6"/>
                <a:endCxn id="184534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2" name="Oval 94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3" name="AutoShape 95"/>
              <p:cNvCxnSpPr>
                <a:cxnSpLocks noChangeShapeType="1"/>
                <a:stCxn id="1845342" idx="7"/>
                <a:endCxn id="184534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4" name="Text Box 96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5" name="Oval 97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6" name="AutoShape 98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7" name="Oval 99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48" name="Text Box 100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9" name="Text Box 101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353" name="Group 105"/>
          <p:cNvGrpSpPr>
            <a:grpSpLocks/>
          </p:cNvGrpSpPr>
          <p:nvPr/>
        </p:nvGrpSpPr>
        <p:grpSpPr bwMode="auto">
          <a:xfrm>
            <a:off x="1400175" y="2530475"/>
            <a:ext cx="2689225" cy="758825"/>
            <a:chOff x="1524" y="0"/>
            <a:chExt cx="1694" cy="478"/>
          </a:xfrm>
        </p:grpSpPr>
        <p:grpSp>
          <p:nvGrpSpPr>
            <p:cNvPr id="1845354" name="Group 106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45355" name="AutoShape 107"/>
              <p:cNvCxnSpPr>
                <a:cxnSpLocks noChangeShapeType="1"/>
                <a:stCxn id="1845361" idx="6"/>
                <a:endCxn id="18453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6" name="Oval 108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57" name="AutoShape 109"/>
              <p:cNvCxnSpPr>
                <a:cxnSpLocks noChangeShapeType="1"/>
                <a:stCxn id="1845356" idx="7"/>
                <a:endCxn id="18453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8" name="Text Box 110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59" name="Oval 111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60" name="AutoShape 112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61" name="Oval 113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62" name="Text Box 114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63" name="Text Box 115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45364" name="Text Box 116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45365" name="Line 117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5366" name="Group 118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45367" name="Group 119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68" name="Text Box 120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69" name="Text Box 121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70" name="Line 122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71" name="Line 123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72" name="Group 124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73" name="AutoShape 125"/>
              <p:cNvCxnSpPr>
                <a:cxnSpLocks noChangeShapeType="1"/>
                <a:stCxn id="1845379" idx="6"/>
                <a:endCxn id="184537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4" name="Oval 12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5" name="AutoShape 127"/>
              <p:cNvCxnSpPr>
                <a:cxnSpLocks noChangeShapeType="1"/>
                <a:stCxn id="1845374" idx="7"/>
                <a:endCxn id="184537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6" name="Text Box 12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77" name="Oval 12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8" name="AutoShape 13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9" name="Oval 13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80" name="Text Box 13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81" name="Text Box 13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45382" name="AutoShape 134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83" name="Group 135"/>
          <p:cNvGrpSpPr>
            <a:grpSpLocks/>
          </p:cNvGrpSpPr>
          <p:nvPr/>
        </p:nvGrpSpPr>
        <p:grpSpPr bwMode="auto">
          <a:xfrm>
            <a:off x="1020763" y="4311650"/>
            <a:ext cx="500062" cy="509588"/>
            <a:chOff x="2381" y="300"/>
            <a:chExt cx="315" cy="321"/>
          </a:xfrm>
        </p:grpSpPr>
        <p:sp>
          <p:nvSpPr>
            <p:cNvPr id="1845384" name="Text Box 136"/>
            <p:cNvSpPr txBox="1">
              <a:spLocks noChangeArrowheads="1"/>
            </p:cNvSpPr>
            <p:nvPr/>
          </p:nvSpPr>
          <p:spPr bwMode="auto">
            <a:xfrm>
              <a:off x="2381" y="3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45385" name="Line 137"/>
            <p:cNvSpPr>
              <a:spLocks noChangeShapeType="1"/>
            </p:cNvSpPr>
            <p:nvPr/>
          </p:nvSpPr>
          <p:spPr bwMode="auto">
            <a:xfrm>
              <a:off x="2553" y="517"/>
              <a:ext cx="143" cy="104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393" name="Oval 145"/>
          <p:cNvSpPr>
            <a:spLocks noChangeAspect="1" noChangeArrowheads="1"/>
          </p:cNvSpPr>
          <p:nvPr/>
        </p:nvSpPr>
        <p:spPr bwMode="auto">
          <a:xfrm>
            <a:off x="1352550" y="480060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96" name="Group 148"/>
          <p:cNvGrpSpPr>
            <a:grpSpLocks/>
          </p:cNvGrpSpPr>
          <p:nvPr/>
        </p:nvGrpSpPr>
        <p:grpSpPr bwMode="auto">
          <a:xfrm>
            <a:off x="1765300" y="4333875"/>
            <a:ext cx="1793875" cy="758825"/>
            <a:chOff x="1112" y="2730"/>
            <a:chExt cx="1130" cy="478"/>
          </a:xfrm>
        </p:grpSpPr>
        <p:cxnSp>
          <p:nvCxnSpPr>
            <p:cNvPr id="1845387" name="AutoShape 139"/>
            <p:cNvCxnSpPr>
              <a:cxnSpLocks noChangeShapeType="1"/>
              <a:stCxn id="1845393" idx="6"/>
              <a:endCxn id="1845388" idx="2"/>
            </p:cNvCxnSpPr>
            <p:nvPr/>
          </p:nvCxnSpPr>
          <p:spPr bwMode="auto">
            <a:xfrm>
              <a:off x="1169" y="311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88" name="Oval 140"/>
            <p:cNvSpPr>
              <a:spLocks noChangeAspect="1" noChangeArrowheads="1"/>
            </p:cNvSpPr>
            <p:nvPr/>
          </p:nvSpPr>
          <p:spPr bwMode="auto">
            <a:xfrm>
              <a:off x="1385" y="302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89" name="AutoShape 141"/>
            <p:cNvCxnSpPr>
              <a:cxnSpLocks noChangeShapeType="1"/>
              <a:stCxn id="1845388" idx="7"/>
              <a:endCxn id="1845388" idx="1"/>
            </p:cNvCxnSpPr>
            <p:nvPr/>
          </p:nvCxnSpPr>
          <p:spPr bwMode="auto">
            <a:xfrm rot="16200000" flipH="1" flipV="1">
              <a:off x="1543" y="292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0" name="Text Box 142"/>
            <p:cNvSpPr txBox="1">
              <a:spLocks noChangeArrowheads="1"/>
            </p:cNvSpPr>
            <p:nvPr/>
          </p:nvSpPr>
          <p:spPr bwMode="auto">
            <a:xfrm>
              <a:off x="1112" y="28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1" name="Oval 143"/>
            <p:cNvSpPr>
              <a:spLocks noChangeAspect="1" noChangeArrowheads="1"/>
            </p:cNvSpPr>
            <p:nvPr/>
          </p:nvSpPr>
          <p:spPr bwMode="auto">
            <a:xfrm>
              <a:off x="1925" y="302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92" name="AutoShape 144"/>
            <p:cNvCxnSpPr>
              <a:cxnSpLocks noChangeShapeType="1"/>
            </p:cNvCxnSpPr>
            <p:nvPr/>
          </p:nvCxnSpPr>
          <p:spPr bwMode="auto">
            <a:xfrm>
              <a:off x="1708" y="311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4" name="Text Box 146"/>
            <p:cNvSpPr txBox="1">
              <a:spLocks noChangeArrowheads="1"/>
            </p:cNvSpPr>
            <p:nvPr/>
          </p:nvSpPr>
          <p:spPr bwMode="auto">
            <a:xfrm>
              <a:off x="1673" y="287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5" name="Text Box 147"/>
            <p:cNvSpPr txBox="1">
              <a:spLocks noChangeArrowheads="1"/>
            </p:cNvSpPr>
            <p:nvPr/>
          </p:nvSpPr>
          <p:spPr bwMode="auto">
            <a:xfrm>
              <a:off x="1561" y="273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2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47414 -0.07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-39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57" grpId="0" animBg="1"/>
      <p:bldP spid="1845257" grpId="1" animBg="1"/>
      <p:bldP spid="1845258" grpId="0" animBg="1"/>
      <p:bldP spid="1845259" grpId="0" animBg="1"/>
      <p:bldP spid="1845259" grpId="1" animBg="1"/>
      <p:bldP spid="1845260" grpId="0" animBg="1"/>
      <p:bldP spid="1845260" grpId="1" animBg="1"/>
      <p:bldP spid="1845261" grpId="0" animBg="1"/>
      <p:bldP spid="1845261" grpId="1" animBg="1"/>
      <p:bldP spid="1845262" grpId="0" animBg="1"/>
      <p:bldP spid="1845262" grpId="1" animBg="1"/>
      <p:bldP spid="1845263" grpId="0" animBg="1"/>
      <p:bldP spid="1845263" grpId="1" animBg="1"/>
      <p:bldP spid="1845382" grpId="0" animBg="1"/>
      <p:bldP spid="1845382" grpId="1" animBg="1"/>
      <p:bldP spid="1845393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r>
              <a:rPr lang="en-US">
                <a:solidFill>
                  <a:srgbClr val="0033CC"/>
                </a:solidFill>
              </a:rPr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62000695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ChangeArrowheads="1"/>
          </p:cNvSpPr>
          <p:nvPr/>
        </p:nvSpPr>
        <p:spPr bwMode="auto">
          <a:xfrm>
            <a:off x="723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Interpretation</a:t>
            </a:r>
            <a:br>
              <a:rPr lang="en-US"/>
            </a:br>
            <a:r>
              <a:rPr lang="en-US" sz="3600"/>
              <a:t>[Cousot and Cousot, POPL </a:t>
            </a:r>
            <a:r>
              <a:rPr lang="ja-JP" altLang="en-US" sz="3600">
                <a:latin typeface="Arial"/>
              </a:rPr>
              <a:t>’</a:t>
            </a:r>
            <a:r>
              <a:rPr lang="en-US" sz="3600"/>
              <a:t>77]</a:t>
            </a:r>
          </a:p>
        </p:txBody>
      </p:sp>
      <p:sp>
        <p:nvSpPr>
          <p:cNvPr id="1719302" name="Rectangle 6"/>
          <p:cNvSpPr>
            <a:spLocks noChangeArrowheads="1"/>
          </p:cNvSpPr>
          <p:nvPr/>
        </p:nvSpPr>
        <p:spPr bwMode="auto">
          <a:xfrm>
            <a:off x="5676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89" name="Rectangle 93"/>
          <p:cNvSpPr>
            <a:spLocks noChangeArrowheads="1"/>
          </p:cNvSpPr>
          <p:nvPr/>
        </p:nvSpPr>
        <p:spPr bwMode="auto">
          <a:xfrm>
            <a:off x="714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90" name="Rectangle 94"/>
          <p:cNvSpPr>
            <a:spLocks noChangeArrowheads="1"/>
          </p:cNvSpPr>
          <p:nvPr/>
        </p:nvSpPr>
        <p:spPr bwMode="auto">
          <a:xfrm>
            <a:off x="5667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8" name="Group 152"/>
          <p:cNvGrpSpPr>
            <a:grpSpLocks/>
          </p:cNvGrpSpPr>
          <p:nvPr/>
        </p:nvGrpSpPr>
        <p:grpSpPr bwMode="auto">
          <a:xfrm>
            <a:off x="3409950" y="2151063"/>
            <a:ext cx="2243138" cy="1244600"/>
            <a:chOff x="2148" y="1355"/>
            <a:chExt cx="1413" cy="784"/>
          </a:xfrm>
        </p:grpSpPr>
        <p:sp>
          <p:nvSpPr>
            <p:cNvPr id="1719392" name="Text Box 96"/>
            <p:cNvSpPr txBox="1">
              <a:spLocks noChangeArrowheads="1"/>
            </p:cNvSpPr>
            <p:nvPr/>
          </p:nvSpPr>
          <p:spPr bwMode="auto">
            <a:xfrm>
              <a:off x="2148" y="1355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19393" name="AutoShape 97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9" name="Group 133"/>
          <p:cNvGrpSpPr>
            <a:grpSpLocks/>
          </p:cNvGrpSpPr>
          <p:nvPr/>
        </p:nvGrpSpPr>
        <p:grpSpPr bwMode="auto">
          <a:xfrm>
            <a:off x="3421063" y="4445000"/>
            <a:ext cx="2243137" cy="1152525"/>
            <a:chOff x="2155" y="2800"/>
            <a:chExt cx="1413" cy="726"/>
          </a:xfrm>
        </p:grpSpPr>
        <p:sp>
          <p:nvSpPr>
            <p:cNvPr id="1719391" name="Text Box 95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19394" name="AutoShape 98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6" name="Group 130"/>
          <p:cNvGrpSpPr>
            <a:grpSpLocks/>
          </p:cNvGrpSpPr>
          <p:nvPr/>
        </p:nvGrpSpPr>
        <p:grpSpPr bwMode="auto">
          <a:xfrm>
            <a:off x="1408113" y="5102225"/>
            <a:ext cx="1238250" cy="609600"/>
            <a:chOff x="887" y="3214"/>
            <a:chExt cx="780" cy="384"/>
          </a:xfrm>
        </p:grpSpPr>
        <p:sp>
          <p:nvSpPr>
            <p:cNvPr id="1719399" name="Oval 103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1" name="Oval 10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34" name="Group 138"/>
          <p:cNvGrpSpPr>
            <a:grpSpLocks/>
          </p:cNvGrpSpPr>
          <p:nvPr/>
        </p:nvGrpSpPr>
        <p:grpSpPr bwMode="auto">
          <a:xfrm>
            <a:off x="6213475" y="5038725"/>
            <a:ext cx="1408113" cy="323850"/>
            <a:chOff x="3914" y="3174"/>
            <a:chExt cx="887" cy="204"/>
          </a:xfrm>
        </p:grpSpPr>
        <p:sp>
          <p:nvSpPr>
            <p:cNvPr id="1719402" name="Oval 106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3" name="Oval 107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4" name="Oval 108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9437" name="Oval 141"/>
          <p:cNvSpPr>
            <a:spLocks noChangeArrowheads="1"/>
          </p:cNvSpPr>
          <p:nvPr/>
        </p:nvSpPr>
        <p:spPr bwMode="auto">
          <a:xfrm>
            <a:off x="7754938" y="5599113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5" name="Group 149"/>
          <p:cNvGrpSpPr>
            <a:grpSpLocks/>
          </p:cNvGrpSpPr>
          <p:nvPr/>
        </p:nvGrpSpPr>
        <p:grpSpPr bwMode="auto">
          <a:xfrm>
            <a:off x="1296988" y="2760663"/>
            <a:ext cx="1905000" cy="862012"/>
            <a:chOff x="817" y="1739"/>
            <a:chExt cx="1200" cy="543"/>
          </a:xfrm>
        </p:grpSpPr>
        <p:sp>
          <p:nvSpPr>
            <p:cNvPr id="1719405" name="Rectangle 109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6" name="Rectangle 110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2" name="Rectangle 116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3" name="Rectangle 117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4" name="Rectangle 118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8" name="Rectangle 142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7" name="Group 151"/>
          <p:cNvGrpSpPr>
            <a:grpSpLocks/>
          </p:cNvGrpSpPr>
          <p:nvPr/>
        </p:nvGrpSpPr>
        <p:grpSpPr bwMode="auto">
          <a:xfrm>
            <a:off x="300038" y="3027363"/>
            <a:ext cx="2781300" cy="2503487"/>
            <a:chOff x="189" y="1907"/>
            <a:chExt cx="1752" cy="1577"/>
          </a:xfrm>
        </p:grpSpPr>
        <p:sp>
          <p:nvSpPr>
            <p:cNvPr id="1719395" name="AutoShape 99"/>
            <p:cNvSpPr>
              <a:spLocks noChangeArrowheads="1"/>
            </p:cNvSpPr>
            <p:nvPr/>
          </p:nvSpPr>
          <p:spPr bwMode="auto">
            <a:xfrm rot="-5400000">
              <a:off x="429" y="2561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7" name="Text Box 101"/>
            <p:cNvSpPr txBox="1">
              <a:spLocks noChangeArrowheads="1"/>
            </p:cNvSpPr>
            <p:nvPr/>
          </p:nvSpPr>
          <p:spPr bwMode="auto">
            <a:xfrm>
              <a:off x="189" y="2385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</a:p>
          </p:txBody>
        </p:sp>
        <p:sp>
          <p:nvSpPr>
            <p:cNvPr id="1719416" name="Line 120"/>
            <p:cNvSpPr>
              <a:spLocks noChangeShapeType="1"/>
            </p:cNvSpPr>
            <p:nvPr/>
          </p:nvSpPr>
          <p:spPr bwMode="auto">
            <a:xfrm flipH="1" flipV="1">
              <a:off x="896" y="2276"/>
              <a:ext cx="48" cy="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7" name="Line 121"/>
            <p:cNvSpPr>
              <a:spLocks noChangeShapeType="1"/>
            </p:cNvSpPr>
            <p:nvPr/>
          </p:nvSpPr>
          <p:spPr bwMode="auto">
            <a:xfrm flipV="1">
              <a:off x="993" y="2000"/>
              <a:ext cx="83" cy="1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8" name="Line 122"/>
            <p:cNvSpPr>
              <a:spLocks noChangeShapeType="1"/>
            </p:cNvSpPr>
            <p:nvPr/>
          </p:nvSpPr>
          <p:spPr bwMode="auto">
            <a:xfrm flipH="1" flipV="1">
              <a:off x="1364" y="1907"/>
              <a:ext cx="166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9" name="Line 123"/>
            <p:cNvSpPr>
              <a:spLocks noChangeShapeType="1"/>
            </p:cNvSpPr>
            <p:nvPr/>
          </p:nvSpPr>
          <p:spPr bwMode="auto">
            <a:xfrm flipV="1">
              <a:off x="1617" y="2254"/>
              <a:ext cx="67" cy="1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0" name="Line 124"/>
            <p:cNvSpPr>
              <a:spLocks noChangeShapeType="1"/>
            </p:cNvSpPr>
            <p:nvPr/>
          </p:nvSpPr>
          <p:spPr bwMode="auto">
            <a:xfrm flipV="1">
              <a:off x="1672" y="1953"/>
              <a:ext cx="269" cy="1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9" name="Line 143"/>
            <p:cNvSpPr>
              <a:spLocks noChangeShapeType="1"/>
            </p:cNvSpPr>
            <p:nvPr/>
          </p:nvSpPr>
          <p:spPr bwMode="auto">
            <a:xfrm flipV="1">
              <a:off x="1043" y="2304"/>
              <a:ext cx="174" cy="9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4" name="Group 148"/>
          <p:cNvGrpSpPr>
            <a:grpSpLocks/>
          </p:cNvGrpSpPr>
          <p:nvPr/>
        </p:nvGrpSpPr>
        <p:grpSpPr bwMode="auto">
          <a:xfrm>
            <a:off x="5988050" y="2971800"/>
            <a:ext cx="1873250" cy="715963"/>
            <a:chOff x="3772" y="1872"/>
            <a:chExt cx="1180" cy="451"/>
          </a:xfrm>
        </p:grpSpPr>
        <p:sp>
          <p:nvSpPr>
            <p:cNvPr id="1719407" name="Rectangle 111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8" name="Rectangle 112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9" name="Rectangle 113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0" name="Rectangle 114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1" name="Rectangle 115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1" name="Rectangle 14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6" name="Group 150"/>
          <p:cNvGrpSpPr>
            <a:grpSpLocks/>
          </p:cNvGrpSpPr>
          <p:nvPr/>
        </p:nvGrpSpPr>
        <p:grpSpPr bwMode="auto">
          <a:xfrm>
            <a:off x="6119813" y="3224213"/>
            <a:ext cx="2824162" cy="1906587"/>
            <a:chOff x="3855" y="2031"/>
            <a:chExt cx="1779" cy="1201"/>
          </a:xfrm>
        </p:grpSpPr>
        <p:sp>
          <p:nvSpPr>
            <p:cNvPr id="1719396" name="AutoShape 100"/>
            <p:cNvSpPr>
              <a:spLocks noChangeArrowheads="1"/>
            </p:cNvSpPr>
            <p:nvPr/>
          </p:nvSpPr>
          <p:spPr bwMode="auto">
            <a:xfrm rot="5400000" flipV="1">
              <a:off x="4770" y="2555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8" name="Text Box 102"/>
            <p:cNvSpPr txBox="1">
              <a:spLocks noChangeArrowheads="1"/>
            </p:cNvSpPr>
            <p:nvPr/>
          </p:nvSpPr>
          <p:spPr bwMode="auto">
            <a:xfrm>
              <a:off x="5049" y="2331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</a:p>
          </p:txBody>
        </p:sp>
        <p:sp>
          <p:nvSpPr>
            <p:cNvPr id="1719421" name="Line 125"/>
            <p:cNvSpPr>
              <a:spLocks noChangeShapeType="1"/>
            </p:cNvSpPr>
            <p:nvPr/>
          </p:nvSpPr>
          <p:spPr bwMode="auto">
            <a:xfrm>
              <a:off x="3855" y="2260"/>
              <a:ext cx="93" cy="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2" name="Line 126"/>
            <p:cNvSpPr>
              <a:spLocks noChangeShapeType="1"/>
            </p:cNvSpPr>
            <p:nvPr/>
          </p:nvSpPr>
          <p:spPr bwMode="auto">
            <a:xfrm flipH="1">
              <a:off x="4002" y="2031"/>
              <a:ext cx="70" cy="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3" name="Line 127"/>
            <p:cNvSpPr>
              <a:spLocks noChangeShapeType="1"/>
            </p:cNvSpPr>
            <p:nvPr/>
          </p:nvSpPr>
          <p:spPr bwMode="auto">
            <a:xfrm flipH="1">
              <a:off x="4754" y="2244"/>
              <a:ext cx="120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4" name="Line 128"/>
            <p:cNvSpPr>
              <a:spLocks noChangeShapeType="1"/>
            </p:cNvSpPr>
            <p:nvPr/>
          </p:nvSpPr>
          <p:spPr bwMode="auto">
            <a:xfrm>
              <a:off x="4673" y="2043"/>
              <a:ext cx="29" cy="1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5" name="Line 129"/>
            <p:cNvSpPr>
              <a:spLocks noChangeShapeType="1"/>
            </p:cNvSpPr>
            <p:nvPr/>
          </p:nvSpPr>
          <p:spPr bwMode="auto">
            <a:xfrm>
              <a:off x="4412" y="2034"/>
              <a:ext cx="67" cy="1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2" name="Line 146"/>
            <p:cNvSpPr>
              <a:spLocks noChangeShapeType="1"/>
            </p:cNvSpPr>
            <p:nvPr/>
          </p:nvSpPr>
          <p:spPr bwMode="auto">
            <a:xfrm flipH="1">
              <a:off x="4076" y="2350"/>
              <a:ext cx="139" cy="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3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1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71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389" grpId="0" animBg="1"/>
      <p:bldP spid="17193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מחבר חץ ישר 18"/>
          <p:cNvCxnSpPr>
            <a:stCxn id="22" idx="5"/>
            <a:endCxn id="20" idx="1"/>
          </p:cNvCxnSpPr>
          <p:nvPr/>
        </p:nvCxnSpPr>
        <p:spPr>
          <a:xfrm>
            <a:off x="5330643" y="1400421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4716016" y="616530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33" idx="1"/>
          </p:cNvCxnSpPr>
          <p:nvPr/>
        </p:nvCxnSpPr>
        <p:spPr>
          <a:xfrm flipV="1">
            <a:off x="5580112" y="508518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7524328" y="48691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716016" y="422108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4716016" y="52292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מחבר חץ ישר 36"/>
          <p:cNvCxnSpPr>
            <a:stCxn id="35" idx="6"/>
            <a:endCxn id="39" idx="1"/>
          </p:cNvCxnSpPr>
          <p:nvPr/>
        </p:nvCxnSpPr>
        <p:spPr>
          <a:xfrm>
            <a:off x="5436096" y="450912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36" idx="6"/>
            <a:endCxn id="39" idx="1"/>
          </p:cNvCxnSpPr>
          <p:nvPr/>
        </p:nvCxnSpPr>
        <p:spPr>
          <a:xfrm>
            <a:off x="5436096" y="551723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מלבן מעוגל 38"/>
          <p:cNvSpPr/>
          <p:nvPr/>
        </p:nvSpPr>
        <p:spPr>
          <a:xfrm>
            <a:off x="7524328" y="558924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9" idx="3"/>
            <a:endCxn id="33" idx="3"/>
          </p:cNvCxnSpPr>
          <p:nvPr/>
        </p:nvCxnSpPr>
        <p:spPr>
          <a:xfrm flipV="1">
            <a:off x="8100392" y="508518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1923" y="522920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4427984" y="836712"/>
            <a:ext cx="4176464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4427984" y="4149080"/>
            <a:ext cx="4176464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8184" y="3573016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sp>
        <p:nvSpPr>
          <p:cNvPr id="46" name="הסבר מלבני 45"/>
          <p:cNvSpPr/>
          <p:nvPr/>
        </p:nvSpPr>
        <p:spPr>
          <a:xfrm>
            <a:off x="2771800" y="2708920"/>
            <a:ext cx="1224136" cy="504056"/>
          </a:xfrm>
          <a:prstGeom prst="wedgeRectCallout">
            <a:avLst>
              <a:gd name="adj1" fmla="val 106236"/>
              <a:gd name="adj2" fmla="val 3416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!= 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7" name="הסבר מלבני 46"/>
          <p:cNvSpPr/>
          <p:nvPr/>
        </p:nvSpPr>
        <p:spPr>
          <a:xfrm>
            <a:off x="2771800" y="5661248"/>
            <a:ext cx="1296144" cy="504056"/>
          </a:xfrm>
          <a:prstGeom prst="wedgeRectCallout">
            <a:avLst>
              <a:gd name="adj1" fmla="val 97004"/>
              <a:gd name="adj2" fmla="val 91240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== null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1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447" name="Rectangle 103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6" name="Rectangle 2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1721348" name="Rectangle 4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9" name="Rectangle 5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50" name="Rectangle 6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351" name="Group 7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1721352" name="Text Box 8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21353" name="AutoShape 9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4" name="Group 10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1721355" name="Text Box 11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21356" name="AutoShape 12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7" name="Group 13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1721358" name="Oval 14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59" name="Oval 1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60" name="Group 16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1721361" name="Oval 17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2" name="Oval 18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3" name="Oval 19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385" name="AutoShape 4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3" name="Oval 49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4" name="Rectangle 50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5" name="Rectangle 51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7" name="AutoShape 53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8" name="AutoShape 54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0" name="AutoShape 56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1" name="AutoShape 57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3" name="AutoShape 5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4" name="AutoShape 6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5" name="AutoShape 6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6" name="AutoShape 6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14" name="Text Box 70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0033CC"/>
                </a:solidFill>
              </a:rPr>
              <a:t>Local heap</a:t>
            </a:r>
            <a:r>
              <a:rPr lang="en-US" b="0" i="1"/>
              <a:t> Operational semantics</a:t>
            </a:r>
          </a:p>
        </p:txBody>
      </p:sp>
      <p:sp>
        <p:nvSpPr>
          <p:cNvPr id="1721415" name="AutoShape 71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416" name="Group 72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1721417" name="Rectangle 73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8" name="Rectangle 74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9" name="Rectangle 75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0" name="Rectangle 76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1" name="Rectangle 77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2" name="Rectangle 78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423" name="Group 79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1721424" name="Rectangle 80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5" name="Rectangle 81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6" name="Rectangle 82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7" name="Rectangle 83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8" name="Rectangle 84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9" name="Rectangle 8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449" name="Text Box 105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0"/>
              <a:t>~</a:t>
            </a:r>
          </a:p>
        </p:txBody>
      </p:sp>
      <p:grpSp>
        <p:nvGrpSpPr>
          <p:cNvPr id="1721455" name="Group 111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1721377" name="AutoShape 33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78" name="Text Box 34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386" name="Text Box 42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411" name="AutoShape 67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0" name="Line 86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1" name="Line 87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3" name="Line 99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4" name="Line 100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5" name="Line 101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6" name="Line 102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3" name="Line 109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4" name="Line 110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8197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447" grpId="0" animBg="1"/>
      <p:bldP spid="1721447" grpId="1" animBg="1"/>
      <p:bldP spid="1721449" grpId="0"/>
      <p:bldP spid="1721449" grpId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pPr>
              <a:buFont typeface="Wingdings" charset="0"/>
              <a:buChar char="ü"/>
            </a:pPr>
            <a:r>
              <a:rPr lang="en-US"/>
              <a:t>Why semantics</a:t>
            </a:r>
          </a:p>
          <a:p>
            <a:r>
              <a:rPr lang="en-US">
                <a:solidFill>
                  <a:srgbClr val="0033CC"/>
                </a:solidFill>
              </a:rPr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25232713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model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72463" cy="455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Single threaded</a:t>
            </a:r>
          </a:p>
          <a:p>
            <a:pPr>
              <a:lnSpc>
                <a:spcPct val="90000"/>
              </a:lnSpc>
            </a:pPr>
            <a:r>
              <a:rPr lang="en-US"/>
              <a:t>Procedures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Value parameters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Recursion</a:t>
            </a:r>
          </a:p>
          <a:p>
            <a:pPr>
              <a:lnSpc>
                <a:spcPct val="90000"/>
              </a:lnSpc>
            </a:pPr>
            <a:r>
              <a:rPr lang="en-US"/>
              <a:t>Heap 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Recursive data structures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explicit addressing (&amp;)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pointer arithmetic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059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assumptions</a:t>
            </a:r>
            <a:endParaRPr lang="he-IL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primitive values (only references)</a:t>
            </a:r>
          </a:p>
          <a:p>
            <a:r>
              <a:rPr lang="en-US"/>
              <a:t>No globals</a:t>
            </a:r>
          </a:p>
          <a:p>
            <a:r>
              <a:rPr lang="en-US"/>
              <a:t>Formals not modified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10704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Storeless semantics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806575"/>
            <a:ext cx="4222750" cy="4184650"/>
          </a:xfrm>
        </p:spPr>
        <p:txBody>
          <a:bodyPr/>
          <a:lstStyle/>
          <a:p>
            <a:r>
              <a:rPr lang="en-US" sz="3600"/>
              <a:t>No addresses</a:t>
            </a:r>
          </a:p>
          <a:p>
            <a:r>
              <a:rPr lang="en-US" sz="3600"/>
              <a:t>Memory state:</a:t>
            </a:r>
          </a:p>
          <a:p>
            <a:pPr lvl="1"/>
            <a:r>
              <a:rPr lang="en-US" sz="3200"/>
              <a:t>Object: 2</a:t>
            </a:r>
            <a:r>
              <a:rPr lang="en-US" sz="3200" baseline="30000"/>
              <a:t>Access paths</a:t>
            </a:r>
          </a:p>
          <a:p>
            <a:pPr lvl="1"/>
            <a:r>
              <a:rPr lang="en-US" sz="3200">
                <a:sym typeface="Wingdings" charset="0"/>
              </a:rPr>
              <a:t>Heap: 2</a:t>
            </a:r>
            <a:r>
              <a:rPr lang="en-US" sz="3200" baseline="30000">
                <a:sym typeface="Wingdings" charset="0"/>
              </a:rPr>
              <a:t>Object</a:t>
            </a:r>
          </a:p>
          <a:p>
            <a:r>
              <a:rPr lang="en-US" sz="3600"/>
              <a:t>Alias analysis</a:t>
            </a:r>
          </a:p>
        </p:txBody>
      </p:sp>
      <p:sp>
        <p:nvSpPr>
          <p:cNvPr id="1638404" name="Text Box 4"/>
          <p:cNvSpPr txBox="1">
            <a:spLocks noChangeArrowheads="1"/>
          </p:cNvSpPr>
          <p:nvPr/>
        </p:nvSpPr>
        <p:spPr bwMode="auto">
          <a:xfrm>
            <a:off x="5616575" y="2841625"/>
            <a:ext cx="24907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y=x</a:t>
            </a:r>
          </a:p>
        </p:txBody>
      </p:sp>
      <p:grpSp>
        <p:nvGrpSpPr>
          <p:cNvPr id="1638508" name="Group 108"/>
          <p:cNvGrpSpPr>
            <a:grpSpLocks/>
          </p:cNvGrpSpPr>
          <p:nvPr/>
        </p:nvGrpSpPr>
        <p:grpSpPr bwMode="auto">
          <a:xfrm>
            <a:off x="4498975" y="1819275"/>
            <a:ext cx="4592638" cy="1044575"/>
            <a:chOff x="2771" y="1146"/>
            <a:chExt cx="2893" cy="658"/>
          </a:xfrm>
        </p:grpSpPr>
        <p:sp>
          <p:nvSpPr>
            <p:cNvPr id="1638474" name="Rectangle 74"/>
            <p:cNvSpPr>
              <a:spLocks noChangeArrowheads="1"/>
            </p:cNvSpPr>
            <p:nvPr/>
          </p:nvSpPr>
          <p:spPr bwMode="auto">
            <a:xfrm>
              <a:off x="2812" y="1146"/>
              <a:ext cx="2852" cy="65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77" name="Text Box 77"/>
            <p:cNvSpPr txBox="1">
              <a:spLocks noChangeArrowheads="1"/>
            </p:cNvSpPr>
            <p:nvPr/>
          </p:nvSpPr>
          <p:spPr bwMode="auto">
            <a:xfrm>
              <a:off x="2771" y="13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478" name="Rectangle 78"/>
            <p:cNvSpPr>
              <a:spLocks noChangeArrowheads="1"/>
            </p:cNvSpPr>
            <p:nvPr/>
          </p:nvSpPr>
          <p:spPr bwMode="auto">
            <a:xfrm>
              <a:off x="3188" y="1220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79" name="Rectangle 79"/>
            <p:cNvSpPr>
              <a:spLocks noChangeArrowheads="1"/>
            </p:cNvSpPr>
            <p:nvPr/>
          </p:nvSpPr>
          <p:spPr bwMode="auto">
            <a:xfrm>
              <a:off x="4107" y="1221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80" name="Rectangle 80"/>
            <p:cNvSpPr>
              <a:spLocks noChangeArrowheads="1"/>
            </p:cNvSpPr>
            <p:nvPr/>
          </p:nvSpPr>
          <p:spPr bwMode="auto">
            <a:xfrm>
              <a:off x="5012" y="121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481" name="AutoShape 81"/>
            <p:cNvCxnSpPr>
              <a:cxnSpLocks noChangeShapeType="1"/>
              <a:stCxn id="1638478" idx="3"/>
              <a:endCxn id="1638479" idx="1"/>
            </p:cNvCxnSpPr>
            <p:nvPr/>
          </p:nvCxnSpPr>
          <p:spPr bwMode="auto">
            <a:xfrm>
              <a:off x="3792" y="1482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2" name="AutoShape 82"/>
            <p:cNvCxnSpPr>
              <a:cxnSpLocks noChangeShapeType="1"/>
              <a:stCxn id="1638479" idx="3"/>
              <a:endCxn id="1638480" idx="1"/>
            </p:cNvCxnSpPr>
            <p:nvPr/>
          </p:nvCxnSpPr>
          <p:spPr bwMode="auto">
            <a:xfrm flipV="1">
              <a:off x="4711" y="1481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3" name="AutoShape 83"/>
            <p:cNvCxnSpPr>
              <a:cxnSpLocks noChangeShapeType="1"/>
            </p:cNvCxnSpPr>
            <p:nvPr/>
          </p:nvCxnSpPr>
          <p:spPr bwMode="auto">
            <a:xfrm flipV="1">
              <a:off x="2990" y="14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484" name="Text Box 84"/>
            <p:cNvSpPr txBox="1">
              <a:spLocks noChangeArrowheads="1"/>
            </p:cNvSpPr>
            <p:nvPr/>
          </p:nvSpPr>
          <p:spPr bwMode="auto">
            <a:xfrm>
              <a:off x="3845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485" name="Text Box 85"/>
            <p:cNvSpPr txBox="1">
              <a:spLocks noChangeArrowheads="1"/>
            </p:cNvSpPr>
            <p:nvPr/>
          </p:nvSpPr>
          <p:spPr bwMode="auto">
            <a:xfrm>
              <a:off x="4746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</p:grpSp>
      <p:grpSp>
        <p:nvGrpSpPr>
          <p:cNvPr id="1638501" name="Group 101"/>
          <p:cNvGrpSpPr>
            <a:grpSpLocks/>
          </p:cNvGrpSpPr>
          <p:nvPr/>
        </p:nvGrpSpPr>
        <p:grpSpPr bwMode="auto">
          <a:xfrm>
            <a:off x="5160963" y="1946275"/>
            <a:ext cx="3854450" cy="835025"/>
            <a:chOff x="3133" y="157"/>
            <a:chExt cx="2428" cy="526"/>
          </a:xfrm>
        </p:grpSpPr>
        <p:sp>
          <p:nvSpPr>
            <p:cNvPr id="1638498" name="Rectangle 98"/>
            <p:cNvSpPr>
              <a:spLocks noChangeArrowheads="1"/>
            </p:cNvSpPr>
            <p:nvPr/>
          </p:nvSpPr>
          <p:spPr bwMode="auto">
            <a:xfrm>
              <a:off x="3133" y="158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499" name="Rectangle 99"/>
            <p:cNvSpPr>
              <a:spLocks noChangeArrowheads="1"/>
            </p:cNvSpPr>
            <p:nvPr/>
          </p:nvSpPr>
          <p:spPr bwMode="auto">
            <a:xfrm>
              <a:off x="4052" y="159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</a:t>
              </a:r>
            </a:p>
          </p:txBody>
        </p:sp>
        <p:sp>
          <p:nvSpPr>
            <p:cNvPr id="1638500" name="Rectangle 100"/>
            <p:cNvSpPr>
              <a:spLocks noChangeArrowheads="1"/>
            </p:cNvSpPr>
            <p:nvPr/>
          </p:nvSpPr>
          <p:spPr bwMode="auto">
            <a:xfrm>
              <a:off x="4957" y="157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x.n.n</a:t>
              </a:r>
            </a:p>
          </p:txBody>
        </p:sp>
      </p:grpSp>
      <p:sp>
        <p:nvSpPr>
          <p:cNvPr id="1638532" name="Text Box 132"/>
          <p:cNvSpPr txBox="1">
            <a:spLocks noChangeArrowheads="1"/>
          </p:cNvSpPr>
          <p:nvPr/>
        </p:nvSpPr>
        <p:spPr bwMode="auto">
          <a:xfrm>
            <a:off x="5861050" y="4541838"/>
            <a:ext cx="24907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x=null</a:t>
            </a:r>
          </a:p>
        </p:txBody>
      </p:sp>
      <p:grpSp>
        <p:nvGrpSpPr>
          <p:cNvPr id="1638541" name="Group 141"/>
          <p:cNvGrpSpPr>
            <a:grpSpLocks/>
          </p:cNvGrpSpPr>
          <p:nvPr/>
        </p:nvGrpSpPr>
        <p:grpSpPr bwMode="auto">
          <a:xfrm>
            <a:off x="4494213" y="3514725"/>
            <a:ext cx="4597400" cy="1044575"/>
            <a:chOff x="2831" y="2214"/>
            <a:chExt cx="2896" cy="658"/>
          </a:xfrm>
        </p:grpSpPr>
        <p:sp>
          <p:nvSpPr>
            <p:cNvPr id="1638510" name="Rectangle 110"/>
            <p:cNvSpPr>
              <a:spLocks noChangeArrowheads="1"/>
            </p:cNvSpPr>
            <p:nvPr/>
          </p:nvSpPr>
          <p:spPr bwMode="auto">
            <a:xfrm>
              <a:off x="2875" y="2214"/>
              <a:ext cx="2852" cy="65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11" name="Text Box 111"/>
            <p:cNvSpPr txBox="1">
              <a:spLocks noChangeArrowheads="1"/>
            </p:cNvSpPr>
            <p:nvPr/>
          </p:nvSpPr>
          <p:spPr bwMode="auto">
            <a:xfrm>
              <a:off x="2834" y="227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512" name="Rectangle 112"/>
            <p:cNvSpPr>
              <a:spLocks noChangeArrowheads="1"/>
            </p:cNvSpPr>
            <p:nvPr/>
          </p:nvSpPr>
          <p:spPr bwMode="auto">
            <a:xfrm>
              <a:off x="3251" y="2288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3" name="Rectangle 113"/>
            <p:cNvSpPr>
              <a:spLocks noChangeArrowheads="1"/>
            </p:cNvSpPr>
            <p:nvPr/>
          </p:nvSpPr>
          <p:spPr bwMode="auto">
            <a:xfrm>
              <a:off x="4170" y="228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4" name="Rectangle 114"/>
            <p:cNvSpPr>
              <a:spLocks noChangeArrowheads="1"/>
            </p:cNvSpPr>
            <p:nvPr/>
          </p:nvSpPr>
          <p:spPr bwMode="auto">
            <a:xfrm>
              <a:off x="5075" y="2287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515" name="AutoShape 115"/>
            <p:cNvCxnSpPr>
              <a:cxnSpLocks noChangeShapeType="1"/>
              <a:stCxn id="1638512" idx="3"/>
              <a:endCxn id="1638513" idx="1"/>
            </p:cNvCxnSpPr>
            <p:nvPr/>
          </p:nvCxnSpPr>
          <p:spPr bwMode="auto">
            <a:xfrm>
              <a:off x="3855" y="2550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6" name="AutoShape 116"/>
            <p:cNvCxnSpPr>
              <a:cxnSpLocks noChangeShapeType="1"/>
              <a:stCxn id="1638513" idx="3"/>
              <a:endCxn id="1638514" idx="1"/>
            </p:cNvCxnSpPr>
            <p:nvPr/>
          </p:nvCxnSpPr>
          <p:spPr bwMode="auto">
            <a:xfrm flipV="1">
              <a:off x="4774" y="2549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7" name="AutoShape 117"/>
            <p:cNvCxnSpPr>
              <a:cxnSpLocks noChangeShapeType="1"/>
            </p:cNvCxnSpPr>
            <p:nvPr/>
          </p:nvCxnSpPr>
          <p:spPr bwMode="auto">
            <a:xfrm flipV="1">
              <a:off x="3053" y="2439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518" name="Text Box 118"/>
            <p:cNvSpPr txBox="1">
              <a:spLocks noChangeArrowheads="1"/>
            </p:cNvSpPr>
            <p:nvPr/>
          </p:nvSpPr>
          <p:spPr bwMode="auto">
            <a:xfrm>
              <a:off x="3908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519" name="Text Box 119"/>
            <p:cNvSpPr txBox="1">
              <a:spLocks noChangeArrowheads="1"/>
            </p:cNvSpPr>
            <p:nvPr/>
          </p:nvSpPr>
          <p:spPr bwMode="auto">
            <a:xfrm>
              <a:off x="4809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grpSp>
          <p:nvGrpSpPr>
            <p:cNvPr id="1638505" name="Group 105"/>
            <p:cNvGrpSpPr>
              <a:grpSpLocks/>
            </p:cNvGrpSpPr>
            <p:nvPr/>
          </p:nvGrpSpPr>
          <p:grpSpPr bwMode="auto">
            <a:xfrm>
              <a:off x="3251" y="2287"/>
              <a:ext cx="2428" cy="526"/>
              <a:chOff x="349" y="3348"/>
              <a:chExt cx="2428" cy="526"/>
            </a:xfrm>
          </p:grpSpPr>
          <p:sp>
            <p:nvSpPr>
              <p:cNvPr id="1638502" name="Rectangle 102"/>
              <p:cNvSpPr>
                <a:spLocks noChangeArrowheads="1"/>
              </p:cNvSpPr>
              <p:nvPr/>
            </p:nvSpPr>
            <p:spPr bwMode="auto">
              <a:xfrm>
                <a:off x="349" y="334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03" name="Rectangle 103"/>
              <p:cNvSpPr>
                <a:spLocks noChangeArrowheads="1"/>
              </p:cNvSpPr>
              <p:nvPr/>
            </p:nvSpPr>
            <p:spPr bwMode="auto">
              <a:xfrm>
                <a:off x="1268" y="3350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04" name="Rectangle 104"/>
              <p:cNvSpPr>
                <a:spLocks noChangeArrowheads="1"/>
              </p:cNvSpPr>
              <p:nvPr/>
            </p:nvSpPr>
            <p:spPr bwMode="auto">
              <a:xfrm>
                <a:off x="2173" y="334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  <p:sp>
          <p:nvSpPr>
            <p:cNvPr id="1638533" name="Text Box 133"/>
            <p:cNvSpPr txBox="1">
              <a:spLocks noChangeArrowheads="1"/>
            </p:cNvSpPr>
            <p:nvPr/>
          </p:nvSpPr>
          <p:spPr bwMode="auto">
            <a:xfrm>
              <a:off x="2831" y="25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y</a:t>
              </a:r>
            </a:p>
          </p:txBody>
        </p:sp>
        <p:cxnSp>
          <p:nvCxnSpPr>
            <p:cNvPr id="1638534" name="AutoShape 134"/>
            <p:cNvCxnSpPr>
              <a:cxnSpLocks noChangeShapeType="1"/>
            </p:cNvCxnSpPr>
            <p:nvPr/>
          </p:nvCxnSpPr>
          <p:spPr bwMode="auto">
            <a:xfrm flipV="1">
              <a:off x="3050" y="26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38542" name="Group 142"/>
          <p:cNvGrpSpPr>
            <a:grpSpLocks/>
          </p:cNvGrpSpPr>
          <p:nvPr/>
        </p:nvGrpSpPr>
        <p:grpSpPr bwMode="auto">
          <a:xfrm>
            <a:off x="4498975" y="5210175"/>
            <a:ext cx="4592638" cy="1044575"/>
            <a:chOff x="2834" y="3282"/>
            <a:chExt cx="2893" cy="658"/>
          </a:xfrm>
        </p:grpSpPr>
        <p:grpSp>
          <p:nvGrpSpPr>
            <p:cNvPr id="1638520" name="Group 120"/>
            <p:cNvGrpSpPr>
              <a:grpSpLocks/>
            </p:cNvGrpSpPr>
            <p:nvPr/>
          </p:nvGrpSpPr>
          <p:grpSpPr bwMode="auto">
            <a:xfrm>
              <a:off x="2834" y="3282"/>
              <a:ext cx="2893" cy="658"/>
              <a:chOff x="2771" y="1146"/>
              <a:chExt cx="2893" cy="658"/>
            </a:xfrm>
          </p:grpSpPr>
          <p:sp>
            <p:nvSpPr>
              <p:cNvPr id="1638521" name="Rectangle 121"/>
              <p:cNvSpPr>
                <a:spLocks noChangeArrowheads="1"/>
              </p:cNvSpPr>
              <p:nvPr/>
            </p:nvSpPr>
            <p:spPr bwMode="auto">
              <a:xfrm>
                <a:off x="2812" y="1146"/>
                <a:ext cx="2852" cy="65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522" name="Text Box 122"/>
              <p:cNvSpPr txBox="1">
                <a:spLocks noChangeArrowheads="1"/>
              </p:cNvSpPr>
              <p:nvPr/>
            </p:nvSpPr>
            <p:spPr bwMode="auto">
              <a:xfrm>
                <a:off x="2771" y="1327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23" name="Rectangle 123"/>
              <p:cNvSpPr>
                <a:spLocks noChangeArrowheads="1"/>
              </p:cNvSpPr>
              <p:nvPr/>
            </p:nvSpPr>
            <p:spPr bwMode="auto">
              <a:xfrm>
                <a:off x="3188" y="1220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4" name="Rectangle 124"/>
              <p:cNvSpPr>
                <a:spLocks noChangeArrowheads="1"/>
              </p:cNvSpPr>
              <p:nvPr/>
            </p:nvSpPr>
            <p:spPr bwMode="auto">
              <a:xfrm>
                <a:off x="4107" y="1221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5" name="Rectangle 125"/>
              <p:cNvSpPr>
                <a:spLocks noChangeArrowheads="1"/>
              </p:cNvSpPr>
              <p:nvPr/>
            </p:nvSpPr>
            <p:spPr bwMode="auto">
              <a:xfrm>
                <a:off x="5012" y="1219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cxnSp>
            <p:nvCxnSpPr>
              <p:cNvPr id="1638526" name="AutoShape 126"/>
              <p:cNvCxnSpPr>
                <a:cxnSpLocks noChangeShapeType="1"/>
                <a:stCxn id="1638523" idx="3"/>
                <a:endCxn id="1638524" idx="1"/>
              </p:cNvCxnSpPr>
              <p:nvPr/>
            </p:nvCxnSpPr>
            <p:spPr bwMode="auto">
              <a:xfrm>
                <a:off x="3792" y="1482"/>
                <a:ext cx="315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7" name="AutoShape 127"/>
              <p:cNvCxnSpPr>
                <a:cxnSpLocks noChangeShapeType="1"/>
                <a:stCxn id="1638524" idx="3"/>
                <a:endCxn id="1638525" idx="1"/>
              </p:cNvCxnSpPr>
              <p:nvPr/>
            </p:nvCxnSpPr>
            <p:spPr bwMode="auto">
              <a:xfrm flipV="1">
                <a:off x="4711" y="1481"/>
                <a:ext cx="301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8" name="AutoShape 128"/>
              <p:cNvCxnSpPr>
                <a:cxnSpLocks noChangeShapeType="1"/>
              </p:cNvCxnSpPr>
              <p:nvPr/>
            </p:nvCxnSpPr>
            <p:spPr bwMode="auto">
              <a:xfrm flipV="1">
                <a:off x="2990" y="1488"/>
                <a:ext cx="192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38529" name="Text Box 129"/>
              <p:cNvSpPr txBox="1">
                <a:spLocks noChangeArrowheads="1"/>
              </p:cNvSpPr>
              <p:nvPr/>
            </p:nvSpPr>
            <p:spPr bwMode="auto">
              <a:xfrm>
                <a:off x="3845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  <p:sp>
            <p:nvSpPr>
              <p:cNvPr id="1638530" name="Text Box 130"/>
              <p:cNvSpPr txBox="1">
                <a:spLocks noChangeArrowheads="1"/>
              </p:cNvSpPr>
              <p:nvPr/>
            </p:nvSpPr>
            <p:spPr bwMode="auto">
              <a:xfrm>
                <a:off x="4746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</p:grpSp>
        <p:grpSp>
          <p:nvGrpSpPr>
            <p:cNvPr id="1638537" name="Group 137"/>
            <p:cNvGrpSpPr>
              <a:grpSpLocks/>
            </p:cNvGrpSpPr>
            <p:nvPr/>
          </p:nvGrpSpPr>
          <p:grpSpPr bwMode="auto">
            <a:xfrm>
              <a:off x="3242" y="3348"/>
              <a:ext cx="2428" cy="526"/>
              <a:chOff x="3133" y="157"/>
              <a:chExt cx="2428" cy="526"/>
            </a:xfrm>
          </p:grpSpPr>
          <p:sp>
            <p:nvSpPr>
              <p:cNvPr id="1638538" name="Rectangle 138"/>
              <p:cNvSpPr>
                <a:spLocks noChangeArrowheads="1"/>
              </p:cNvSpPr>
              <p:nvPr/>
            </p:nvSpPr>
            <p:spPr bwMode="auto">
              <a:xfrm>
                <a:off x="3133" y="15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39" name="Rectangle 139"/>
              <p:cNvSpPr>
                <a:spLocks noChangeArrowheads="1"/>
              </p:cNvSpPr>
              <p:nvPr/>
            </p:nvSpPr>
            <p:spPr bwMode="auto">
              <a:xfrm>
                <a:off x="4052" y="15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40" name="Rectangle 140"/>
              <p:cNvSpPr>
                <a:spLocks noChangeArrowheads="1"/>
              </p:cNvSpPr>
              <p:nvPr/>
            </p:nvSpPr>
            <p:spPr bwMode="auto">
              <a:xfrm>
                <a:off x="4957" y="157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13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3" grpId="0" build="p"/>
      <p:bldP spid="1638404" grpId="0"/>
      <p:bldP spid="1638532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5" name="Rectangle 3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  <a:endParaRPr lang="en-US" sz="1000" b="0"/>
          </a:p>
          <a:p>
            <a:pPr algn="l"/>
            <a:r>
              <a:rPr lang="en-US" sz="1000" b="0"/>
              <a:t> </a:t>
            </a:r>
            <a:endParaRPr lang="en-US" b="0"/>
          </a:p>
          <a:p>
            <a:pPr algn="l"/>
            <a:endParaRPr lang="en-US" sz="2000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sz="1800" b="0"/>
          </a:p>
          <a:p>
            <a:pPr algn="l"/>
            <a:r>
              <a:rPr lang="en-US" sz="1800" b="0"/>
              <a:t> </a:t>
            </a:r>
          </a:p>
          <a:p>
            <a:pPr algn="l"/>
            <a:endParaRPr lang="en-US" sz="1800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728723" name="Rectangle 211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14" name="Rectangle 2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return r;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728644" name="Rectangle 132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674" name="Rectangle 162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72852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28526" name="Rectangle 14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62" name="AutoShape 50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93" name="Text Box 81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728599" name="Text Box 87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28536" name="Line 24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28537" name="AutoShape 25"/>
          <p:cNvCxnSpPr>
            <a:cxnSpLocks noChangeShapeType="1"/>
            <a:stCxn id="1728542" idx="3"/>
            <a:endCxn id="1728538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538" name="Rectangle 26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1" name="Text Box 29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2" name="Rectangle 30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728594" name="Rectangle 8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728595" name="Rectangle 8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728596" name="Text Box 8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28597" name="AutoShape 85"/>
          <p:cNvCxnSpPr>
            <a:cxnSpLocks noChangeShapeType="1"/>
            <a:stCxn id="1728538" idx="3"/>
            <a:endCxn id="172859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598" name="AutoShape 86"/>
          <p:cNvCxnSpPr>
            <a:cxnSpLocks noChangeShapeType="1"/>
            <a:stCxn id="1728595" idx="3"/>
            <a:endCxn id="172859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600" name="Line 88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628" name="Rectangle 116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6" name="Group 214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630" name="Line 118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32" name="Rectangle 12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634" name="Text Box 12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36" name="Rectangle 124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637" name="Rectangle 125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638" name="Text Box 126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39" name="AutoShape 127"/>
            <p:cNvCxnSpPr>
              <a:cxnSpLocks noChangeShapeType="1"/>
              <a:stCxn id="1728632" idx="3"/>
              <a:endCxn id="1728637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40" name="AutoShape 128"/>
            <p:cNvCxnSpPr>
              <a:cxnSpLocks noChangeShapeType="1"/>
              <a:stCxn id="1728637" idx="3"/>
              <a:endCxn id="1728636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41" name="Line 129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42" name="Text Box 130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643" name="Text Box 131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728647" name="AutoShape 135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655" name="AutoShape 143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707" name="AutoShape 195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720" name="AutoShape 208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1" name="AutoShape 209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2" name="AutoShape 210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4" name="AutoShape 212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7" name="Group 215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728" name="Line 216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29" name="Rectangle 217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730" name="Text Box 218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731" name="Rectangle 219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732" name="Rectangle 220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733" name="Text Box 221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734" name="AutoShape 222"/>
            <p:cNvCxnSpPr>
              <a:cxnSpLocks noChangeShapeType="1"/>
              <a:stCxn id="1728729" idx="3"/>
              <a:endCxn id="1728732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735" name="AutoShape 223"/>
            <p:cNvCxnSpPr>
              <a:cxnSpLocks noChangeShapeType="1"/>
              <a:stCxn id="1728732" idx="3"/>
              <a:endCxn id="1728731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736" name="Line 224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37" name="Text Box 225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738" name="Text Box 226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728648" name="Rectangle 136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</a:t>
            </a:r>
          </a:p>
        </p:txBody>
      </p:sp>
      <p:sp>
        <p:nvSpPr>
          <p:cNvPr id="1728651" name="Rectangle 139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</p:txBody>
      </p:sp>
      <p:sp>
        <p:nvSpPr>
          <p:cNvPr id="1728652" name="Rectangle 140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728653" name="Rectangle 141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</a:t>
            </a:r>
          </a:p>
        </p:txBody>
      </p:sp>
      <p:grpSp>
        <p:nvGrpSpPr>
          <p:cNvPr id="1729001" name="Group 489"/>
          <p:cNvGrpSpPr>
            <a:grpSpLocks/>
          </p:cNvGrpSpPr>
          <p:nvPr/>
        </p:nvGrpSpPr>
        <p:grpSpPr bwMode="auto">
          <a:xfrm>
            <a:off x="420688" y="2470150"/>
            <a:ext cx="4246562" cy="712788"/>
            <a:chOff x="1038" y="176"/>
            <a:chExt cx="2675" cy="449"/>
          </a:xfrm>
        </p:grpSpPr>
        <p:cxnSp>
          <p:nvCxnSpPr>
            <p:cNvPr id="1728660" name="AutoShape 148"/>
            <p:cNvCxnSpPr>
              <a:cxnSpLocks noChangeShapeType="1"/>
              <a:stCxn id="1728664" idx="3"/>
              <a:endCxn id="1728661" idx="1"/>
            </p:cNvCxnSpPr>
            <p:nvPr/>
          </p:nvCxnSpPr>
          <p:spPr bwMode="auto">
            <a:xfrm>
              <a:off x="1480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61" name="Rectangle 149"/>
            <p:cNvSpPr>
              <a:spLocks noChangeArrowheads="1"/>
            </p:cNvSpPr>
            <p:nvPr/>
          </p:nvSpPr>
          <p:spPr bwMode="auto">
            <a:xfrm>
              <a:off x="1661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728662" name="Text Box 150"/>
            <p:cNvSpPr txBox="1">
              <a:spLocks noChangeArrowheads="1"/>
            </p:cNvSpPr>
            <p:nvPr/>
          </p:nvSpPr>
          <p:spPr bwMode="auto">
            <a:xfrm>
              <a:off x="1444" y="1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3" name="Text Box 151"/>
            <p:cNvSpPr txBox="1">
              <a:spLocks noChangeArrowheads="1"/>
            </p:cNvSpPr>
            <p:nvPr/>
          </p:nvSpPr>
          <p:spPr bwMode="auto">
            <a:xfrm>
              <a:off x="2672" y="19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4" name="Rectangle 152"/>
            <p:cNvSpPr>
              <a:spLocks noChangeArrowheads="1"/>
            </p:cNvSpPr>
            <p:nvPr/>
          </p:nvSpPr>
          <p:spPr bwMode="auto">
            <a:xfrm>
              <a:off x="1038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</p:txBody>
        </p:sp>
        <p:sp>
          <p:nvSpPr>
            <p:cNvPr id="1728665" name="Rectangle 153"/>
            <p:cNvSpPr>
              <a:spLocks noChangeAspect="1" noChangeArrowheads="1"/>
            </p:cNvSpPr>
            <p:nvPr/>
          </p:nvSpPr>
          <p:spPr bwMode="auto">
            <a:xfrm>
              <a:off x="2907" y="280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728666" name="Rectangle 154"/>
            <p:cNvSpPr>
              <a:spLocks noChangeArrowheads="1"/>
            </p:cNvSpPr>
            <p:nvPr/>
          </p:nvSpPr>
          <p:spPr bwMode="auto">
            <a:xfrm>
              <a:off x="2284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728667" name="Text Box 155"/>
            <p:cNvSpPr txBox="1">
              <a:spLocks noChangeArrowheads="1"/>
            </p:cNvSpPr>
            <p:nvPr/>
          </p:nvSpPr>
          <p:spPr bwMode="auto">
            <a:xfrm>
              <a:off x="2062" y="19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68" name="AutoShape 156"/>
            <p:cNvCxnSpPr>
              <a:cxnSpLocks noChangeShapeType="1"/>
              <a:stCxn id="1728661" idx="3"/>
              <a:endCxn id="1728666" idx="1"/>
            </p:cNvCxnSpPr>
            <p:nvPr/>
          </p:nvCxnSpPr>
          <p:spPr bwMode="auto">
            <a:xfrm>
              <a:off x="2103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69" name="AutoShape 157"/>
            <p:cNvCxnSpPr>
              <a:cxnSpLocks noChangeShapeType="1"/>
              <a:stCxn id="1728666" idx="3"/>
              <a:endCxn id="1728665" idx="1"/>
            </p:cNvCxnSpPr>
            <p:nvPr/>
          </p:nvCxnSpPr>
          <p:spPr bwMode="auto">
            <a:xfrm>
              <a:off x="2726" y="450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70" name="Line 158"/>
            <p:cNvSpPr>
              <a:spLocks noChangeShapeType="1"/>
            </p:cNvSpPr>
            <p:nvPr/>
          </p:nvSpPr>
          <p:spPr bwMode="auto">
            <a:xfrm flipH="1">
              <a:off x="3348" y="297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54" name="Text Box 342"/>
            <p:cNvSpPr txBox="1">
              <a:spLocks noChangeArrowheads="1"/>
            </p:cNvSpPr>
            <p:nvPr/>
          </p:nvSpPr>
          <p:spPr bwMode="auto">
            <a:xfrm>
              <a:off x="3304" y="176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</p:grpSp>
      <p:grpSp>
        <p:nvGrpSpPr>
          <p:cNvPr id="1728899" name="Group 387"/>
          <p:cNvGrpSpPr>
            <a:grpSpLocks/>
          </p:cNvGrpSpPr>
          <p:nvPr/>
        </p:nvGrpSpPr>
        <p:grpSpPr bwMode="auto">
          <a:xfrm>
            <a:off x="4475163" y="2024063"/>
            <a:ext cx="4845050" cy="527050"/>
            <a:chOff x="2800" y="1234"/>
            <a:chExt cx="3052" cy="332"/>
          </a:xfrm>
        </p:grpSpPr>
        <p:grpSp>
          <p:nvGrpSpPr>
            <p:cNvPr id="1728857" name="Group 345"/>
            <p:cNvGrpSpPr>
              <a:grpSpLocks/>
            </p:cNvGrpSpPr>
            <p:nvPr/>
          </p:nvGrpSpPr>
          <p:grpSpPr bwMode="auto">
            <a:xfrm>
              <a:off x="2800" y="1234"/>
              <a:ext cx="3052" cy="289"/>
              <a:chOff x="949" y="224"/>
              <a:chExt cx="3032" cy="289"/>
            </a:xfrm>
          </p:grpSpPr>
          <p:sp>
            <p:nvSpPr>
              <p:cNvPr id="1728858" name="Line 34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accent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59" name="Line 34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60" name="Text Box 348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728861" name="Text Box 349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  <p:sp>
          <p:nvSpPr>
            <p:cNvPr id="1728895" name="Text Box 383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6" name="Text Box 384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7" name="Text Box 385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28900" name="Text Box 388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728901" name="Text Box 389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729002" name="Group 490"/>
          <p:cNvGrpSpPr>
            <a:grpSpLocks/>
          </p:cNvGrpSpPr>
          <p:nvPr/>
        </p:nvGrpSpPr>
        <p:grpSpPr bwMode="auto">
          <a:xfrm>
            <a:off x="4445000" y="5021263"/>
            <a:ext cx="4889500" cy="965200"/>
            <a:chOff x="2800" y="3181"/>
            <a:chExt cx="3080" cy="608"/>
          </a:xfrm>
        </p:grpSpPr>
        <p:cxnSp>
          <p:nvCxnSpPr>
            <p:cNvPr id="1728880" name="AutoShape 368"/>
            <p:cNvCxnSpPr>
              <a:cxnSpLocks noChangeShapeType="1"/>
              <a:stCxn id="1728884" idx="3"/>
              <a:endCxn id="1728881" idx="1"/>
            </p:cNvCxnSpPr>
            <p:nvPr/>
          </p:nvCxnSpPr>
          <p:spPr bwMode="auto">
            <a:xfrm>
              <a:off x="3584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81" name="Rectangle 369"/>
            <p:cNvSpPr>
              <a:spLocks noChangeArrowheads="1"/>
            </p:cNvSpPr>
            <p:nvPr/>
          </p:nvSpPr>
          <p:spPr bwMode="auto">
            <a:xfrm>
              <a:off x="3756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882" name="Text Box 370"/>
            <p:cNvSpPr txBox="1">
              <a:spLocks noChangeArrowheads="1"/>
            </p:cNvSpPr>
            <p:nvPr/>
          </p:nvSpPr>
          <p:spPr bwMode="auto">
            <a:xfrm>
              <a:off x="3539" y="31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3" name="Text Box 371"/>
            <p:cNvSpPr txBox="1">
              <a:spLocks noChangeArrowheads="1"/>
            </p:cNvSpPr>
            <p:nvPr/>
          </p:nvSpPr>
          <p:spPr bwMode="auto">
            <a:xfrm>
              <a:off x="4758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4" name="Rectangle 372"/>
            <p:cNvSpPr>
              <a:spLocks noChangeArrowheads="1"/>
            </p:cNvSpPr>
            <p:nvPr/>
          </p:nvSpPr>
          <p:spPr bwMode="auto">
            <a:xfrm>
              <a:off x="3142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885" name="Rectangle 373"/>
            <p:cNvSpPr>
              <a:spLocks noChangeAspect="1" noChangeArrowheads="1"/>
            </p:cNvSpPr>
            <p:nvPr/>
          </p:nvSpPr>
          <p:spPr bwMode="auto">
            <a:xfrm>
              <a:off x="4984" y="3285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728886" name="Rectangle 374"/>
            <p:cNvSpPr>
              <a:spLocks noChangeArrowheads="1"/>
            </p:cNvSpPr>
            <p:nvPr/>
          </p:nvSpPr>
          <p:spPr bwMode="auto">
            <a:xfrm>
              <a:off x="4370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887" name="Text Box 375"/>
            <p:cNvSpPr txBox="1">
              <a:spLocks noChangeArrowheads="1"/>
            </p:cNvSpPr>
            <p:nvPr/>
          </p:nvSpPr>
          <p:spPr bwMode="auto">
            <a:xfrm>
              <a:off x="4157" y="320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888" name="AutoShape 376"/>
            <p:cNvCxnSpPr>
              <a:cxnSpLocks noChangeShapeType="1"/>
              <a:stCxn id="1728881" idx="3"/>
              <a:endCxn id="1728886" idx="1"/>
            </p:cNvCxnSpPr>
            <p:nvPr/>
          </p:nvCxnSpPr>
          <p:spPr bwMode="auto">
            <a:xfrm>
              <a:off x="4198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889" name="AutoShape 377"/>
            <p:cNvCxnSpPr>
              <a:cxnSpLocks noChangeShapeType="1"/>
              <a:stCxn id="1728886" idx="3"/>
              <a:endCxn id="1728885" idx="1"/>
            </p:cNvCxnSpPr>
            <p:nvPr/>
          </p:nvCxnSpPr>
          <p:spPr bwMode="auto">
            <a:xfrm flipV="1">
              <a:off x="4812" y="3450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92" name="Line 380"/>
            <p:cNvSpPr>
              <a:spLocks noChangeShapeType="1"/>
            </p:cNvSpPr>
            <p:nvPr/>
          </p:nvSpPr>
          <p:spPr bwMode="auto">
            <a:xfrm flipH="1">
              <a:off x="5533" y="3302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94" name="Text Box 382"/>
            <p:cNvSpPr txBox="1">
              <a:spLocks noChangeArrowheads="1"/>
            </p:cNvSpPr>
            <p:nvPr/>
          </p:nvSpPr>
          <p:spPr bwMode="auto">
            <a:xfrm>
              <a:off x="5471" y="3181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728922" name="Group 410"/>
            <p:cNvGrpSpPr>
              <a:grpSpLocks/>
            </p:cNvGrpSpPr>
            <p:nvPr/>
          </p:nvGrpSpPr>
          <p:grpSpPr bwMode="auto">
            <a:xfrm>
              <a:off x="2800" y="3501"/>
              <a:ext cx="409" cy="288"/>
              <a:chOff x="1831" y="4032"/>
              <a:chExt cx="409" cy="288"/>
            </a:xfrm>
          </p:grpSpPr>
          <p:sp>
            <p:nvSpPr>
              <p:cNvPr id="1728920" name="Line 408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921" name="Text Box 409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729003" name="Group 491"/>
          <p:cNvGrpSpPr>
            <a:grpSpLocks/>
          </p:cNvGrpSpPr>
          <p:nvPr/>
        </p:nvGrpSpPr>
        <p:grpSpPr bwMode="auto">
          <a:xfrm>
            <a:off x="4456113" y="5026025"/>
            <a:ext cx="4873625" cy="979488"/>
            <a:chOff x="2803" y="3854"/>
            <a:chExt cx="3070" cy="617"/>
          </a:xfrm>
        </p:grpSpPr>
        <p:cxnSp>
          <p:nvCxnSpPr>
            <p:cNvPr id="1728925" name="AutoShape 413"/>
            <p:cNvCxnSpPr>
              <a:cxnSpLocks noChangeShapeType="1"/>
              <a:stCxn id="1728929" idx="3"/>
              <a:endCxn id="1728926" idx="1"/>
            </p:cNvCxnSpPr>
            <p:nvPr/>
          </p:nvCxnSpPr>
          <p:spPr bwMode="auto">
            <a:xfrm>
              <a:off x="3577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26" name="Rectangle 414"/>
            <p:cNvSpPr>
              <a:spLocks noChangeArrowheads="1"/>
            </p:cNvSpPr>
            <p:nvPr/>
          </p:nvSpPr>
          <p:spPr bwMode="auto">
            <a:xfrm>
              <a:off x="3749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927" name="Text Box 415"/>
            <p:cNvSpPr txBox="1">
              <a:spLocks noChangeArrowheads="1"/>
            </p:cNvSpPr>
            <p:nvPr/>
          </p:nvSpPr>
          <p:spPr bwMode="auto">
            <a:xfrm>
              <a:off x="3532" y="385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28" name="Text Box 416"/>
            <p:cNvSpPr txBox="1">
              <a:spLocks noChangeArrowheads="1"/>
            </p:cNvSpPr>
            <p:nvPr/>
          </p:nvSpPr>
          <p:spPr bwMode="auto">
            <a:xfrm>
              <a:off x="4751" y="387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29" name="Rectangle 417"/>
            <p:cNvSpPr>
              <a:spLocks noChangeArrowheads="1"/>
            </p:cNvSpPr>
            <p:nvPr/>
          </p:nvSpPr>
          <p:spPr bwMode="auto">
            <a:xfrm>
              <a:off x="3135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930" name="Rectangle 418"/>
            <p:cNvSpPr>
              <a:spLocks noChangeAspect="1" noChangeArrowheads="1"/>
            </p:cNvSpPr>
            <p:nvPr/>
          </p:nvSpPr>
          <p:spPr bwMode="auto">
            <a:xfrm>
              <a:off x="4977" y="3958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728931" name="Rectangle 419"/>
            <p:cNvSpPr>
              <a:spLocks noChangeArrowheads="1"/>
            </p:cNvSpPr>
            <p:nvPr/>
          </p:nvSpPr>
          <p:spPr bwMode="auto">
            <a:xfrm>
              <a:off x="4363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932" name="Text Box 420"/>
            <p:cNvSpPr txBox="1">
              <a:spLocks noChangeArrowheads="1"/>
            </p:cNvSpPr>
            <p:nvPr/>
          </p:nvSpPr>
          <p:spPr bwMode="auto">
            <a:xfrm>
              <a:off x="4150" y="38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33" name="AutoShape 421"/>
            <p:cNvCxnSpPr>
              <a:cxnSpLocks noChangeShapeType="1"/>
              <a:stCxn id="1728926" idx="3"/>
              <a:endCxn id="1728931" idx="1"/>
            </p:cNvCxnSpPr>
            <p:nvPr/>
          </p:nvCxnSpPr>
          <p:spPr bwMode="auto">
            <a:xfrm>
              <a:off x="4191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34" name="AutoShape 422"/>
            <p:cNvCxnSpPr>
              <a:cxnSpLocks noChangeShapeType="1"/>
              <a:stCxn id="1728931" idx="3"/>
              <a:endCxn id="1728930" idx="1"/>
            </p:cNvCxnSpPr>
            <p:nvPr/>
          </p:nvCxnSpPr>
          <p:spPr bwMode="auto">
            <a:xfrm flipV="1">
              <a:off x="4805" y="4123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36" name="Line 424"/>
            <p:cNvSpPr>
              <a:spLocks noChangeShapeType="1"/>
            </p:cNvSpPr>
            <p:nvPr/>
          </p:nvSpPr>
          <p:spPr bwMode="auto">
            <a:xfrm flipH="1">
              <a:off x="5526" y="3975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938" name="Text Box 426"/>
            <p:cNvSpPr txBox="1">
              <a:spLocks noChangeArrowheads="1"/>
            </p:cNvSpPr>
            <p:nvPr/>
          </p:nvSpPr>
          <p:spPr bwMode="auto">
            <a:xfrm>
              <a:off x="5464" y="3854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728964" name="Group 452"/>
            <p:cNvGrpSpPr>
              <a:grpSpLocks/>
            </p:cNvGrpSpPr>
            <p:nvPr/>
          </p:nvGrpSpPr>
          <p:grpSpPr bwMode="auto">
            <a:xfrm>
              <a:off x="2803" y="4183"/>
              <a:ext cx="409" cy="288"/>
              <a:chOff x="1831" y="4032"/>
              <a:chExt cx="409" cy="288"/>
            </a:xfrm>
          </p:grpSpPr>
          <p:sp>
            <p:nvSpPr>
              <p:cNvPr id="1728965" name="Line 453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966" name="Text Box 454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728996" name="Group 484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728971" name="AutoShape 459"/>
            <p:cNvCxnSpPr>
              <a:cxnSpLocks noChangeShapeType="1"/>
              <a:stCxn id="1728975" idx="3"/>
              <a:endCxn id="172897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72" name="Rectangle 46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</a:t>
              </a:r>
            </a:p>
          </p:txBody>
        </p:sp>
        <p:sp>
          <p:nvSpPr>
            <p:cNvPr id="1728973" name="Text Box 46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4" name="Text Box 46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5" name="Rectangle 46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</a:t>
              </a:r>
            </a:p>
          </p:txBody>
        </p:sp>
        <p:sp>
          <p:nvSpPr>
            <p:cNvPr id="1728976" name="Rectangle 46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728977" name="Rectangle 46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z.n.n</a:t>
              </a:r>
            </a:p>
          </p:txBody>
        </p:sp>
        <p:sp>
          <p:nvSpPr>
            <p:cNvPr id="1728978" name="Text Box 46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79" name="AutoShape 467"/>
            <p:cNvCxnSpPr>
              <a:cxnSpLocks noChangeShapeType="1"/>
              <a:stCxn id="1728972" idx="3"/>
              <a:endCxn id="172897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80" name="AutoShape 468"/>
            <p:cNvCxnSpPr>
              <a:cxnSpLocks noChangeShapeType="1"/>
              <a:stCxn id="1728977" idx="3"/>
              <a:endCxn id="172897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728999" name="Group 487"/>
          <p:cNvGrpSpPr>
            <a:grpSpLocks/>
          </p:cNvGrpSpPr>
          <p:nvPr/>
        </p:nvGrpSpPr>
        <p:grpSpPr bwMode="auto">
          <a:xfrm>
            <a:off x="-184150" y="4527550"/>
            <a:ext cx="4891088" cy="577850"/>
            <a:chOff x="-125" y="2870"/>
            <a:chExt cx="3081" cy="364"/>
          </a:xfrm>
        </p:grpSpPr>
        <p:grpSp>
          <p:nvGrpSpPr>
            <p:cNvPr id="1728992" name="Group 480"/>
            <p:cNvGrpSpPr>
              <a:grpSpLocks/>
            </p:cNvGrpSpPr>
            <p:nvPr/>
          </p:nvGrpSpPr>
          <p:grpSpPr bwMode="auto">
            <a:xfrm>
              <a:off x="-125" y="2946"/>
              <a:ext cx="465" cy="288"/>
              <a:chOff x="2328" y="566"/>
              <a:chExt cx="465" cy="288"/>
            </a:xfrm>
          </p:grpSpPr>
          <p:sp>
            <p:nvSpPr>
              <p:cNvPr id="1728960" name="Text Box 448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z</a:t>
                </a:r>
              </a:p>
            </p:txBody>
          </p:sp>
          <p:sp>
            <p:nvSpPr>
              <p:cNvPr id="1728989" name="Line 477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8995" name="Group 483"/>
            <p:cNvGrpSpPr>
              <a:grpSpLocks/>
            </p:cNvGrpSpPr>
            <p:nvPr/>
          </p:nvGrpSpPr>
          <p:grpSpPr bwMode="auto">
            <a:xfrm>
              <a:off x="2612" y="2870"/>
              <a:ext cx="344" cy="288"/>
              <a:chOff x="5212" y="260"/>
              <a:chExt cx="344" cy="288"/>
            </a:xfrm>
          </p:grpSpPr>
          <p:sp>
            <p:nvSpPr>
              <p:cNvPr id="1728993" name="Text Box 481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728994" name="Line 482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29004" name="Text Box 492"/>
          <p:cNvSpPr txBox="1">
            <a:spLocks noChangeArrowheads="1"/>
          </p:cNvSpPr>
          <p:nvPr/>
        </p:nvSpPr>
        <p:spPr bwMode="auto">
          <a:xfrm>
            <a:off x="1228725" y="5800725"/>
            <a:ext cx="1770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33CC"/>
                </a:solidFill>
              </a:rPr>
              <a:t>p?</a:t>
            </a:r>
          </a:p>
        </p:txBody>
      </p:sp>
    </p:spTree>
    <p:extLst>
      <p:ext uri="{BB962C8B-B14F-4D97-AF65-F5344CB8AC3E}">
        <p14:creationId xmlns:p14="http://schemas.microsoft.com/office/powerpoint/2010/main" val="2145864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2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348 L 0.50434 -0.055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2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2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2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2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2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2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486 0.4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44 L -0.49618 -0.102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5" y="-5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72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72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729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8526" grpId="0" animBg="1"/>
      <p:bldP spid="1728526" grpId="1" animBg="1"/>
      <p:bldP spid="1728562" grpId="0" animBg="1"/>
      <p:bldP spid="1728562" grpId="1" animBg="1"/>
      <p:bldP spid="1728628" grpId="0" animBg="1"/>
      <p:bldP spid="1728628" grpId="1" animBg="1"/>
      <p:bldP spid="1728720" grpId="0" animBg="1"/>
      <p:bldP spid="1728720" grpId="1" animBg="1"/>
      <p:bldP spid="1728721" grpId="0" animBg="1"/>
      <p:bldP spid="1728721" grpId="1" animBg="1"/>
      <p:bldP spid="1728722" grpId="0" animBg="1"/>
      <p:bldP spid="1728722" grpId="1" animBg="1"/>
      <p:bldP spid="1728724" grpId="0" animBg="1"/>
      <p:bldP spid="1728648" grpId="0" animBg="1"/>
      <p:bldP spid="1728648" grpId="1" animBg="1"/>
      <p:bldP spid="1728648" grpId="2" animBg="1"/>
      <p:bldP spid="1728651" grpId="0" animBg="1"/>
      <p:bldP spid="1728651" grpId="1" animBg="1"/>
      <p:bldP spid="1728651" grpId="2" animBg="1"/>
      <p:bldP spid="1728652" grpId="0" animBg="1"/>
      <p:bldP spid="1728652" grpId="1" animBg="1"/>
      <p:bldP spid="1728652" grpId="2" animBg="1"/>
      <p:bldP spid="1728653" grpId="0" animBg="1"/>
      <p:bldP spid="1728653" grpId="1" animBg="1"/>
      <p:bldP spid="1728653" grpId="2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  <a:endParaRPr lang="en-US" sz="1000" b="0" dirty="0"/>
          </a:p>
          <a:p>
            <a:pPr algn="l"/>
            <a:r>
              <a:rPr lang="en-US" sz="1000" b="0" dirty="0"/>
              <a:t> </a:t>
            </a:r>
            <a:endParaRPr lang="en-US" b="0" dirty="0"/>
          </a:p>
          <a:p>
            <a:pPr algn="l"/>
            <a:endParaRPr lang="en-US" sz="2000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sz="1800" b="0" dirty="0"/>
          </a:p>
          <a:p>
            <a:pPr algn="l"/>
            <a:r>
              <a:rPr lang="en-US" sz="1800" b="0" dirty="0"/>
              <a:t> </a:t>
            </a:r>
          </a:p>
          <a:p>
            <a:pPr algn="l"/>
            <a:endParaRPr lang="en-US" sz="1800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5" name="Rectangle 3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38" name="Rectangle 6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return r;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9" name="Rectangle 7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0" name="Rectangle 8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91284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12844" name="Rectangle 12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5" name="AutoShape 13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6" name="Text Box 14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912847" name="Text Box 15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12848" name="Line 16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12849" name="AutoShape 17"/>
          <p:cNvCxnSpPr>
            <a:cxnSpLocks noChangeShapeType="1"/>
            <a:stCxn id="1912853" idx="3"/>
            <a:endCxn id="1912850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0" name="Rectangle 18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912851" name="Text Box 19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2" name="Text Box 20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3" name="Rectangle 21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912854" name="Rectangle 2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912855" name="Rectangle 2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912856" name="Text Box 2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12857" name="AutoShape 25"/>
          <p:cNvCxnSpPr>
            <a:cxnSpLocks noChangeShapeType="1"/>
            <a:stCxn id="1912850" idx="3"/>
            <a:endCxn id="191285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58" name="AutoShape 26"/>
          <p:cNvCxnSpPr>
            <a:cxnSpLocks noChangeShapeType="1"/>
            <a:stCxn id="1912855" idx="3"/>
            <a:endCxn id="191285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9" name="Line 27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60" name="Rectangle 28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61" name="Group 29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62" name="Line 30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63" name="Rectangle 31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64" name="Text Box 3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65" name="Rectangle 33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66" name="Rectangle 34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67" name="Text Box 35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68" name="AutoShape 36"/>
            <p:cNvCxnSpPr>
              <a:cxnSpLocks noChangeShapeType="1"/>
              <a:stCxn id="1912863" idx="3"/>
              <a:endCxn id="1912866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69" name="AutoShape 37"/>
            <p:cNvCxnSpPr>
              <a:cxnSpLocks noChangeShapeType="1"/>
              <a:stCxn id="1912866" idx="3"/>
              <a:endCxn id="1912865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70" name="Line 38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71" name="Text Box 39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72" name="Text Box 40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912873" name="AutoShape 41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4" name="AutoShape 42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5" name="AutoShape 43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76" name="AutoShape 44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7" name="AutoShape 45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8" name="AutoShape 46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9" name="AutoShape 47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80" name="Group 48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81" name="Line 49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82" name="Rectangle 5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83" name="Text Box 51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84" name="Rectangle 52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85" name="Rectangle 53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86" name="Text Box 54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87" name="AutoShape 55"/>
            <p:cNvCxnSpPr>
              <a:cxnSpLocks noChangeShapeType="1"/>
              <a:stCxn id="1912882" idx="3"/>
              <a:endCxn id="1912885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88" name="AutoShape 56"/>
            <p:cNvCxnSpPr>
              <a:cxnSpLocks noChangeShapeType="1"/>
              <a:stCxn id="1912885" idx="3"/>
              <a:endCxn id="1912884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89" name="Line 57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90" name="Text Box 58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91" name="Text Box 59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912892" name="Rectangle 60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 t.n.n</a:t>
            </a:r>
          </a:p>
        </p:txBody>
      </p:sp>
      <p:sp>
        <p:nvSpPr>
          <p:cNvPr id="1912893" name="Rectangle 61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  <a:p>
            <a:r>
              <a:rPr lang="en-US" sz="1800" b="0"/>
              <a:t>L</a:t>
            </a:r>
          </a:p>
        </p:txBody>
      </p:sp>
      <p:sp>
        <p:nvSpPr>
          <p:cNvPr id="1912894" name="Rectangle 62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912895" name="Rectangle 63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t.n</a:t>
            </a:r>
          </a:p>
        </p:txBody>
      </p:sp>
      <p:grpSp>
        <p:nvGrpSpPr>
          <p:cNvPr id="1912896" name="Group 64"/>
          <p:cNvGrpSpPr>
            <a:grpSpLocks/>
          </p:cNvGrpSpPr>
          <p:nvPr/>
        </p:nvGrpSpPr>
        <p:grpSpPr bwMode="auto">
          <a:xfrm>
            <a:off x="-133350" y="2466975"/>
            <a:ext cx="4813300" cy="714375"/>
            <a:chOff x="949" y="224"/>
            <a:chExt cx="3032" cy="450"/>
          </a:xfrm>
        </p:grpSpPr>
        <p:cxnSp>
          <p:nvCxnSpPr>
            <p:cNvPr id="1912897" name="AutoShape 65"/>
            <p:cNvCxnSpPr>
              <a:cxnSpLocks noChangeShapeType="1"/>
              <a:stCxn id="1912901" idx="3"/>
              <a:endCxn id="1912898" idx="1"/>
            </p:cNvCxnSpPr>
            <p:nvPr/>
          </p:nvCxnSpPr>
          <p:spPr bwMode="auto">
            <a:xfrm>
              <a:off x="1748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98" name="Rectangle 66"/>
            <p:cNvSpPr>
              <a:spLocks noChangeArrowheads="1"/>
            </p:cNvSpPr>
            <p:nvPr/>
          </p:nvSpPr>
          <p:spPr bwMode="auto">
            <a:xfrm>
              <a:off x="1929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912899" name="Text Box 67"/>
            <p:cNvSpPr txBox="1">
              <a:spLocks noChangeArrowheads="1"/>
            </p:cNvSpPr>
            <p:nvPr/>
          </p:nvSpPr>
          <p:spPr bwMode="auto">
            <a:xfrm>
              <a:off x="1712" y="22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0" name="Text Box 68"/>
            <p:cNvSpPr txBox="1">
              <a:spLocks noChangeArrowheads="1"/>
            </p:cNvSpPr>
            <p:nvPr/>
          </p:nvSpPr>
          <p:spPr bwMode="auto">
            <a:xfrm>
              <a:off x="2940" y="24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1" name="Rectangle 69"/>
            <p:cNvSpPr>
              <a:spLocks noChangeArrowheads="1"/>
            </p:cNvSpPr>
            <p:nvPr/>
          </p:nvSpPr>
          <p:spPr bwMode="auto">
            <a:xfrm>
              <a:off x="1306" y="326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  <a:p>
              <a:r>
                <a:rPr lang="en-US" sz="1800" b="0"/>
                <a:t>L</a:t>
              </a:r>
            </a:p>
          </p:txBody>
        </p:sp>
        <p:sp>
          <p:nvSpPr>
            <p:cNvPr id="1912902" name="Rectangle 70"/>
            <p:cNvSpPr>
              <a:spLocks noChangeAspect="1" noChangeArrowheads="1"/>
            </p:cNvSpPr>
            <p:nvPr/>
          </p:nvSpPr>
          <p:spPr bwMode="auto">
            <a:xfrm>
              <a:off x="3175" y="3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912903" name="Rectangle 71"/>
            <p:cNvSpPr>
              <a:spLocks noChangeArrowheads="1"/>
            </p:cNvSpPr>
            <p:nvPr/>
          </p:nvSpPr>
          <p:spPr bwMode="auto">
            <a:xfrm>
              <a:off x="2552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912904" name="Text Box 72"/>
            <p:cNvSpPr txBox="1">
              <a:spLocks noChangeArrowheads="1"/>
            </p:cNvSpPr>
            <p:nvPr/>
          </p:nvSpPr>
          <p:spPr bwMode="auto">
            <a:xfrm>
              <a:off x="2330" y="24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05" name="AutoShape 73"/>
            <p:cNvCxnSpPr>
              <a:cxnSpLocks noChangeShapeType="1"/>
              <a:stCxn id="1912898" idx="3"/>
              <a:endCxn id="1912903" idx="1"/>
            </p:cNvCxnSpPr>
            <p:nvPr/>
          </p:nvCxnSpPr>
          <p:spPr bwMode="auto">
            <a:xfrm>
              <a:off x="2371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06" name="AutoShape 74"/>
            <p:cNvCxnSpPr>
              <a:cxnSpLocks noChangeShapeType="1"/>
              <a:stCxn id="1912903" idx="3"/>
              <a:endCxn id="1912902" idx="1"/>
            </p:cNvCxnSpPr>
            <p:nvPr/>
          </p:nvCxnSpPr>
          <p:spPr bwMode="auto">
            <a:xfrm>
              <a:off x="2994" y="499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912907" name="Group 75"/>
            <p:cNvGrpSpPr>
              <a:grpSpLocks/>
            </p:cNvGrpSpPr>
            <p:nvPr/>
          </p:nvGrpSpPr>
          <p:grpSpPr bwMode="auto">
            <a:xfrm>
              <a:off x="949" y="224"/>
              <a:ext cx="3032" cy="289"/>
              <a:chOff x="949" y="224"/>
              <a:chExt cx="3032" cy="289"/>
            </a:xfrm>
          </p:grpSpPr>
          <p:sp>
            <p:nvSpPr>
              <p:cNvPr id="1912908" name="Line 7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09" name="Line 7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0" name="Text Box 78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sp>
            <p:nvSpPr>
              <p:cNvPr id="1912911" name="Text Box 79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912912" name="Group 80"/>
          <p:cNvGrpSpPr>
            <a:grpSpLocks/>
          </p:cNvGrpSpPr>
          <p:nvPr/>
        </p:nvGrpSpPr>
        <p:grpSpPr bwMode="auto">
          <a:xfrm>
            <a:off x="4475163" y="2024063"/>
            <a:ext cx="4845050" cy="527050"/>
            <a:chOff x="2800" y="1234"/>
            <a:chExt cx="3052" cy="332"/>
          </a:xfrm>
        </p:grpSpPr>
        <p:grpSp>
          <p:nvGrpSpPr>
            <p:cNvPr id="1912913" name="Group 81"/>
            <p:cNvGrpSpPr>
              <a:grpSpLocks/>
            </p:cNvGrpSpPr>
            <p:nvPr/>
          </p:nvGrpSpPr>
          <p:grpSpPr bwMode="auto">
            <a:xfrm>
              <a:off x="2800" y="1234"/>
              <a:ext cx="3052" cy="289"/>
              <a:chOff x="949" y="224"/>
              <a:chExt cx="3032" cy="289"/>
            </a:xfrm>
          </p:grpSpPr>
          <p:sp>
            <p:nvSpPr>
              <p:cNvPr id="1912914" name="Line 82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5" name="Line 83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6" name="Text Box 84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sp>
            <p:nvSpPr>
              <p:cNvPr id="1912917" name="Text Box 85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  <p:sp>
          <p:nvSpPr>
            <p:cNvPr id="1912918" name="Text Box 86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19" name="Text Box 87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0" name="Text Box 88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12921" name="Text Box 89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912922" name="Text Box 90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912923" name="Group 91"/>
          <p:cNvGrpSpPr>
            <a:grpSpLocks/>
          </p:cNvGrpSpPr>
          <p:nvPr/>
        </p:nvGrpSpPr>
        <p:grpSpPr bwMode="auto">
          <a:xfrm>
            <a:off x="4421188" y="4962525"/>
            <a:ext cx="4913312" cy="1052513"/>
            <a:chOff x="2776" y="3153"/>
            <a:chExt cx="3095" cy="663"/>
          </a:xfrm>
        </p:grpSpPr>
        <p:cxnSp>
          <p:nvCxnSpPr>
            <p:cNvPr id="1912924" name="AutoShape 92"/>
            <p:cNvCxnSpPr>
              <a:cxnSpLocks noChangeShapeType="1"/>
              <a:stCxn id="1912928" idx="3"/>
              <a:endCxn id="1912925" idx="1"/>
            </p:cNvCxnSpPr>
            <p:nvPr/>
          </p:nvCxnSpPr>
          <p:spPr bwMode="auto">
            <a:xfrm>
              <a:off x="3575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25" name="Rectangle 93"/>
            <p:cNvSpPr>
              <a:spLocks noChangeArrowheads="1"/>
            </p:cNvSpPr>
            <p:nvPr/>
          </p:nvSpPr>
          <p:spPr bwMode="auto">
            <a:xfrm>
              <a:off x="3747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26" name="Text Box 94"/>
            <p:cNvSpPr txBox="1">
              <a:spLocks noChangeArrowheads="1"/>
            </p:cNvSpPr>
            <p:nvPr/>
          </p:nvSpPr>
          <p:spPr bwMode="auto">
            <a:xfrm>
              <a:off x="3530" y="32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7" name="Text Box 95"/>
            <p:cNvSpPr txBox="1">
              <a:spLocks noChangeArrowheads="1"/>
            </p:cNvSpPr>
            <p:nvPr/>
          </p:nvSpPr>
          <p:spPr bwMode="auto">
            <a:xfrm>
              <a:off x="4749" y="32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8" name="Rectangle 96"/>
            <p:cNvSpPr>
              <a:spLocks noChangeArrowheads="1"/>
            </p:cNvSpPr>
            <p:nvPr/>
          </p:nvSpPr>
          <p:spPr bwMode="auto">
            <a:xfrm>
              <a:off x="3133" y="3309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29" name="Rectangle 97"/>
            <p:cNvSpPr>
              <a:spLocks noChangeAspect="1" noChangeArrowheads="1"/>
            </p:cNvSpPr>
            <p:nvPr/>
          </p:nvSpPr>
          <p:spPr bwMode="auto">
            <a:xfrm>
              <a:off x="4975" y="331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30" name="Rectangle 98"/>
            <p:cNvSpPr>
              <a:spLocks noChangeArrowheads="1"/>
            </p:cNvSpPr>
            <p:nvPr/>
          </p:nvSpPr>
          <p:spPr bwMode="auto">
            <a:xfrm>
              <a:off x="4361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31" name="Text Box 99"/>
            <p:cNvSpPr txBox="1">
              <a:spLocks noChangeArrowheads="1"/>
            </p:cNvSpPr>
            <p:nvPr/>
          </p:nvSpPr>
          <p:spPr bwMode="auto">
            <a:xfrm>
              <a:off x="4148" y="322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32" name="AutoShape 100"/>
            <p:cNvCxnSpPr>
              <a:cxnSpLocks noChangeShapeType="1"/>
              <a:stCxn id="1912925" idx="3"/>
              <a:endCxn id="1912930" idx="1"/>
            </p:cNvCxnSpPr>
            <p:nvPr/>
          </p:nvCxnSpPr>
          <p:spPr bwMode="auto">
            <a:xfrm>
              <a:off x="4189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33" name="AutoShape 101"/>
            <p:cNvCxnSpPr>
              <a:cxnSpLocks noChangeShapeType="1"/>
              <a:stCxn id="1912930" idx="3"/>
              <a:endCxn id="1912929" idx="1"/>
            </p:cNvCxnSpPr>
            <p:nvPr/>
          </p:nvCxnSpPr>
          <p:spPr bwMode="auto">
            <a:xfrm flipV="1">
              <a:off x="4803" y="347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34" name="Line 102"/>
            <p:cNvSpPr>
              <a:spLocks noChangeShapeType="1"/>
            </p:cNvSpPr>
            <p:nvPr/>
          </p:nvSpPr>
          <p:spPr bwMode="auto">
            <a:xfrm>
              <a:off x="3007" y="3275"/>
              <a:ext cx="123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5" name="Line 103"/>
            <p:cNvSpPr>
              <a:spLocks noChangeShapeType="1"/>
            </p:cNvSpPr>
            <p:nvPr/>
          </p:nvSpPr>
          <p:spPr bwMode="auto">
            <a:xfrm flipH="1">
              <a:off x="5524" y="3329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6" name="Text Box 104"/>
            <p:cNvSpPr txBox="1">
              <a:spLocks noChangeArrowheads="1"/>
            </p:cNvSpPr>
            <p:nvPr/>
          </p:nvSpPr>
          <p:spPr bwMode="auto">
            <a:xfrm>
              <a:off x="2776" y="315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912937" name="Text Box 105"/>
            <p:cNvSpPr txBox="1">
              <a:spLocks noChangeArrowheads="1"/>
            </p:cNvSpPr>
            <p:nvPr/>
          </p:nvSpPr>
          <p:spPr bwMode="auto">
            <a:xfrm>
              <a:off x="5462" y="320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38" name="Group 106"/>
            <p:cNvGrpSpPr>
              <a:grpSpLocks/>
            </p:cNvGrpSpPr>
            <p:nvPr/>
          </p:nvGrpSpPr>
          <p:grpSpPr bwMode="auto">
            <a:xfrm>
              <a:off x="2791" y="3528"/>
              <a:ext cx="409" cy="288"/>
              <a:chOff x="1831" y="4032"/>
              <a:chExt cx="409" cy="288"/>
            </a:xfrm>
          </p:grpSpPr>
          <p:sp>
            <p:nvSpPr>
              <p:cNvPr id="1912939" name="Line 107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40" name="Text Box 108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912941" name="Group 109"/>
          <p:cNvGrpSpPr>
            <a:grpSpLocks/>
          </p:cNvGrpSpPr>
          <p:nvPr/>
        </p:nvGrpSpPr>
        <p:grpSpPr bwMode="auto">
          <a:xfrm>
            <a:off x="4440238" y="4976813"/>
            <a:ext cx="4897437" cy="1052512"/>
            <a:chOff x="2675" y="3657"/>
            <a:chExt cx="3085" cy="663"/>
          </a:xfrm>
        </p:grpSpPr>
        <p:cxnSp>
          <p:nvCxnSpPr>
            <p:cNvPr id="1912942" name="AutoShape 110"/>
            <p:cNvCxnSpPr>
              <a:cxnSpLocks noChangeShapeType="1"/>
              <a:stCxn id="1912946" idx="3"/>
              <a:endCxn id="1912943" idx="1"/>
            </p:cNvCxnSpPr>
            <p:nvPr/>
          </p:nvCxnSpPr>
          <p:spPr bwMode="auto">
            <a:xfrm>
              <a:off x="3464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43" name="Rectangle 111"/>
            <p:cNvSpPr>
              <a:spLocks noChangeArrowheads="1"/>
            </p:cNvSpPr>
            <p:nvPr/>
          </p:nvSpPr>
          <p:spPr bwMode="auto">
            <a:xfrm>
              <a:off x="3636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44" name="Text Box 112"/>
            <p:cNvSpPr txBox="1">
              <a:spLocks noChangeArrowheads="1"/>
            </p:cNvSpPr>
            <p:nvPr/>
          </p:nvSpPr>
          <p:spPr bwMode="auto">
            <a:xfrm>
              <a:off x="3419" y="370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5" name="Text Box 113"/>
            <p:cNvSpPr txBox="1">
              <a:spLocks noChangeArrowheads="1"/>
            </p:cNvSpPr>
            <p:nvPr/>
          </p:nvSpPr>
          <p:spPr bwMode="auto">
            <a:xfrm>
              <a:off x="4638" y="372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6" name="Rectangle 114"/>
            <p:cNvSpPr>
              <a:spLocks noChangeArrowheads="1"/>
            </p:cNvSpPr>
            <p:nvPr/>
          </p:nvSpPr>
          <p:spPr bwMode="auto">
            <a:xfrm>
              <a:off x="3022" y="3804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47" name="Rectangle 115"/>
            <p:cNvSpPr>
              <a:spLocks noChangeAspect="1" noChangeArrowheads="1"/>
            </p:cNvSpPr>
            <p:nvPr/>
          </p:nvSpPr>
          <p:spPr bwMode="auto">
            <a:xfrm>
              <a:off x="4864" y="3807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48" name="Rectangle 116"/>
            <p:cNvSpPr>
              <a:spLocks noChangeArrowheads="1"/>
            </p:cNvSpPr>
            <p:nvPr/>
          </p:nvSpPr>
          <p:spPr bwMode="auto">
            <a:xfrm>
              <a:off x="4250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49" name="Text Box 117"/>
            <p:cNvSpPr txBox="1">
              <a:spLocks noChangeArrowheads="1"/>
            </p:cNvSpPr>
            <p:nvPr/>
          </p:nvSpPr>
          <p:spPr bwMode="auto">
            <a:xfrm>
              <a:off x="4037" y="37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50" name="AutoShape 118"/>
            <p:cNvCxnSpPr>
              <a:cxnSpLocks noChangeShapeType="1"/>
              <a:stCxn id="1912943" idx="3"/>
              <a:endCxn id="1912948" idx="1"/>
            </p:cNvCxnSpPr>
            <p:nvPr/>
          </p:nvCxnSpPr>
          <p:spPr bwMode="auto">
            <a:xfrm>
              <a:off x="4078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51" name="AutoShape 119"/>
            <p:cNvCxnSpPr>
              <a:cxnSpLocks noChangeShapeType="1"/>
              <a:stCxn id="1912948" idx="3"/>
              <a:endCxn id="1912947" idx="1"/>
            </p:cNvCxnSpPr>
            <p:nvPr/>
          </p:nvCxnSpPr>
          <p:spPr bwMode="auto">
            <a:xfrm flipV="1">
              <a:off x="4692" y="3972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52" name="Line 120"/>
            <p:cNvSpPr>
              <a:spLocks noChangeShapeType="1"/>
            </p:cNvSpPr>
            <p:nvPr/>
          </p:nvSpPr>
          <p:spPr bwMode="auto">
            <a:xfrm flipH="1">
              <a:off x="5413" y="3824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53" name="Text Box 121"/>
            <p:cNvSpPr txBox="1">
              <a:spLocks noChangeArrowheads="1"/>
            </p:cNvSpPr>
            <p:nvPr/>
          </p:nvSpPr>
          <p:spPr bwMode="auto">
            <a:xfrm>
              <a:off x="5351" y="370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54" name="Group 122"/>
            <p:cNvGrpSpPr>
              <a:grpSpLocks/>
            </p:cNvGrpSpPr>
            <p:nvPr/>
          </p:nvGrpSpPr>
          <p:grpSpPr bwMode="auto">
            <a:xfrm>
              <a:off x="2675" y="3657"/>
              <a:ext cx="424" cy="663"/>
              <a:chOff x="1813" y="3509"/>
              <a:chExt cx="424" cy="663"/>
            </a:xfrm>
          </p:grpSpPr>
          <p:sp>
            <p:nvSpPr>
              <p:cNvPr id="1912955" name="Line 123"/>
              <p:cNvSpPr>
                <a:spLocks noChangeShapeType="1"/>
              </p:cNvSpPr>
              <p:nvPr/>
            </p:nvSpPr>
            <p:spPr bwMode="auto">
              <a:xfrm>
                <a:off x="2044" y="3631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56" name="Text Box 124"/>
              <p:cNvSpPr txBox="1">
                <a:spLocks noChangeArrowheads="1"/>
              </p:cNvSpPr>
              <p:nvPr/>
            </p:nvSpPr>
            <p:spPr bwMode="auto">
              <a:xfrm>
                <a:off x="1813" y="350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grpSp>
            <p:nvGrpSpPr>
              <p:cNvPr id="1912957" name="Group 125"/>
              <p:cNvGrpSpPr>
                <a:grpSpLocks/>
              </p:cNvGrpSpPr>
              <p:nvPr/>
            </p:nvGrpSpPr>
            <p:grpSpPr bwMode="auto">
              <a:xfrm>
                <a:off x="1828" y="3884"/>
                <a:ext cx="409" cy="288"/>
                <a:chOff x="1831" y="4032"/>
                <a:chExt cx="409" cy="288"/>
              </a:xfrm>
            </p:grpSpPr>
            <p:sp>
              <p:nvSpPr>
                <p:cNvPr id="1912958" name="Line 126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2073" y="4090"/>
                  <a:ext cx="94" cy="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2959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831" y="4032"/>
                  <a:ext cx="40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/>
                    <a:t>r</a:t>
                  </a:r>
                </a:p>
              </p:txBody>
            </p:sp>
          </p:grpSp>
        </p:grpSp>
      </p:grpSp>
      <p:grpSp>
        <p:nvGrpSpPr>
          <p:cNvPr id="1912960" name="Group 128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912961" name="AutoShape 129"/>
            <p:cNvCxnSpPr>
              <a:cxnSpLocks noChangeShapeType="1"/>
              <a:stCxn id="1912965" idx="3"/>
              <a:endCxn id="191296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62" name="Rectangle 13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</a:t>
              </a:r>
            </a:p>
            <a:p>
              <a:r>
                <a:rPr lang="en-US" sz="1800" b="0"/>
                <a:t>z.n</a:t>
              </a:r>
            </a:p>
          </p:txBody>
        </p:sp>
        <p:sp>
          <p:nvSpPr>
            <p:cNvPr id="1912963" name="Text Box 13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4" name="Text Box 13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5" name="Rectangle 13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</a:t>
              </a:r>
            </a:p>
            <a:p>
              <a:r>
                <a:rPr lang="en-US" sz="1800" b="0"/>
                <a:t>z</a:t>
              </a:r>
            </a:p>
          </p:txBody>
        </p:sp>
        <p:sp>
          <p:nvSpPr>
            <p:cNvPr id="1912966" name="Rectangle 13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p.n.n.n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912967" name="Rectangle 13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p.n.n</a:t>
              </a:r>
            </a:p>
            <a:p>
              <a:r>
                <a:rPr lang="en-US" sz="1800" b="0"/>
                <a:t>z.n.n</a:t>
              </a:r>
            </a:p>
          </p:txBody>
        </p:sp>
        <p:sp>
          <p:nvSpPr>
            <p:cNvPr id="1912968" name="Text Box 13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69" name="AutoShape 137"/>
            <p:cNvCxnSpPr>
              <a:cxnSpLocks noChangeShapeType="1"/>
              <a:stCxn id="1912962" idx="3"/>
              <a:endCxn id="191296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70" name="AutoShape 138"/>
            <p:cNvCxnSpPr>
              <a:cxnSpLocks noChangeShapeType="1"/>
              <a:stCxn id="1912967" idx="3"/>
              <a:endCxn id="191296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912971" name="Group 139"/>
          <p:cNvGrpSpPr>
            <a:grpSpLocks/>
          </p:cNvGrpSpPr>
          <p:nvPr/>
        </p:nvGrpSpPr>
        <p:grpSpPr bwMode="auto">
          <a:xfrm>
            <a:off x="-184150" y="4527550"/>
            <a:ext cx="4891088" cy="577850"/>
            <a:chOff x="-125" y="2870"/>
            <a:chExt cx="3081" cy="364"/>
          </a:xfrm>
        </p:grpSpPr>
        <p:grpSp>
          <p:nvGrpSpPr>
            <p:cNvPr id="1912972" name="Group 140"/>
            <p:cNvGrpSpPr>
              <a:grpSpLocks/>
            </p:cNvGrpSpPr>
            <p:nvPr/>
          </p:nvGrpSpPr>
          <p:grpSpPr bwMode="auto">
            <a:xfrm>
              <a:off x="-125" y="2946"/>
              <a:ext cx="465" cy="288"/>
              <a:chOff x="2328" y="566"/>
              <a:chExt cx="465" cy="288"/>
            </a:xfrm>
          </p:grpSpPr>
          <p:sp>
            <p:nvSpPr>
              <p:cNvPr id="1912973" name="Text Box 141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z</a:t>
                </a:r>
              </a:p>
            </p:txBody>
          </p:sp>
          <p:sp>
            <p:nvSpPr>
              <p:cNvPr id="1912974" name="Line 142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12975" name="Group 143"/>
            <p:cNvGrpSpPr>
              <a:grpSpLocks/>
            </p:cNvGrpSpPr>
            <p:nvPr/>
          </p:nvGrpSpPr>
          <p:grpSpPr bwMode="auto">
            <a:xfrm>
              <a:off x="2612" y="2870"/>
              <a:ext cx="344" cy="288"/>
              <a:chOff x="5212" y="260"/>
              <a:chExt cx="344" cy="288"/>
            </a:xfrm>
          </p:grpSpPr>
          <p:sp>
            <p:nvSpPr>
              <p:cNvPr id="1912976" name="Text Box 144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912977" name="Line 145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12978" name="Group 146"/>
          <p:cNvGrpSpPr>
            <a:grpSpLocks/>
          </p:cNvGrpSpPr>
          <p:nvPr/>
        </p:nvGrpSpPr>
        <p:grpSpPr bwMode="auto">
          <a:xfrm>
            <a:off x="-200025" y="4410075"/>
            <a:ext cx="738188" cy="457200"/>
            <a:chOff x="1826" y="213"/>
            <a:chExt cx="465" cy="288"/>
          </a:xfrm>
        </p:grpSpPr>
        <p:sp>
          <p:nvSpPr>
            <p:cNvPr id="1912979" name="Text Box 147"/>
            <p:cNvSpPr txBox="1">
              <a:spLocks noChangeArrowheads="1"/>
            </p:cNvSpPr>
            <p:nvPr/>
          </p:nvSpPr>
          <p:spPr bwMode="auto">
            <a:xfrm>
              <a:off x="1826" y="213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912980" name="Line 148"/>
            <p:cNvSpPr>
              <a:spLocks noChangeShapeType="1"/>
            </p:cNvSpPr>
            <p:nvPr/>
          </p:nvSpPr>
          <p:spPr bwMode="auto">
            <a:xfrm>
              <a:off x="2119" y="381"/>
              <a:ext cx="92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12984" name="Group 152"/>
          <p:cNvGrpSpPr>
            <a:grpSpLocks/>
          </p:cNvGrpSpPr>
          <p:nvPr/>
        </p:nvGrpSpPr>
        <p:grpSpPr bwMode="auto">
          <a:xfrm>
            <a:off x="593725" y="4468813"/>
            <a:ext cx="3654425" cy="295275"/>
            <a:chOff x="374" y="2815"/>
            <a:chExt cx="2302" cy="186"/>
          </a:xfrm>
        </p:grpSpPr>
        <p:sp>
          <p:nvSpPr>
            <p:cNvPr id="1912837" name="Rectangle 5"/>
            <p:cNvSpPr>
              <a:spLocks noChangeArrowheads="1"/>
            </p:cNvSpPr>
            <p:nvPr/>
          </p:nvSpPr>
          <p:spPr bwMode="auto">
            <a:xfrm>
              <a:off x="930" y="2827"/>
              <a:ext cx="338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</a:t>
              </a:r>
            </a:p>
          </p:txBody>
        </p:sp>
        <p:sp>
          <p:nvSpPr>
            <p:cNvPr id="1912981" name="Rectangle 149"/>
            <p:cNvSpPr>
              <a:spLocks noChangeArrowheads="1"/>
            </p:cNvSpPr>
            <p:nvPr/>
          </p:nvSpPr>
          <p:spPr bwMode="auto">
            <a:xfrm>
              <a:off x="374" y="2823"/>
              <a:ext cx="23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1912982" name="Rectangle 150"/>
            <p:cNvSpPr>
              <a:spLocks noChangeArrowheads="1"/>
            </p:cNvSpPr>
            <p:nvPr/>
          </p:nvSpPr>
          <p:spPr bwMode="auto">
            <a:xfrm>
              <a:off x="1506" y="2823"/>
              <a:ext cx="422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</a:t>
              </a:r>
            </a:p>
          </p:txBody>
        </p:sp>
        <p:sp>
          <p:nvSpPr>
            <p:cNvPr id="1912983" name="Rectangle 151"/>
            <p:cNvSpPr>
              <a:spLocks noChangeArrowheads="1"/>
            </p:cNvSpPr>
            <p:nvPr/>
          </p:nvSpPr>
          <p:spPr bwMode="auto">
            <a:xfrm>
              <a:off x="2206" y="2815"/>
              <a:ext cx="47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p.n.n.n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936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1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139 L 0.50729 -0.059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1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1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1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1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1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1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486 0.4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1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2314 L -0.49914 -0.1067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8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1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1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91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912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2844" grpId="0" animBg="1"/>
      <p:bldP spid="1912844" grpId="1" animBg="1"/>
      <p:bldP spid="1912845" grpId="0" animBg="1"/>
      <p:bldP spid="1912845" grpId="1" animBg="1"/>
      <p:bldP spid="1912860" grpId="0" animBg="1"/>
      <p:bldP spid="1912860" grpId="1" animBg="1"/>
      <p:bldP spid="1912876" grpId="0" animBg="1"/>
      <p:bldP spid="1912876" grpId="1" animBg="1"/>
      <p:bldP spid="1912877" grpId="0" animBg="1"/>
      <p:bldP spid="1912877" grpId="1" animBg="1"/>
      <p:bldP spid="1912878" grpId="0" animBg="1"/>
      <p:bldP spid="1912878" grpId="1" animBg="1"/>
      <p:bldP spid="1912879" grpId="0" animBg="1"/>
      <p:bldP spid="1912892" grpId="0" animBg="1"/>
      <p:bldP spid="1912892" grpId="1" animBg="1"/>
      <p:bldP spid="1912892" grpId="2" animBg="1"/>
      <p:bldP spid="1912893" grpId="0" animBg="1"/>
      <p:bldP spid="1912893" grpId="1" animBg="1"/>
      <p:bldP spid="1912893" grpId="2" animBg="1"/>
      <p:bldP spid="1912894" grpId="0" animBg="1"/>
      <p:bldP spid="1912894" grpId="1" animBg="1"/>
      <p:bldP spid="1912894" grpId="2" animBg="1"/>
      <p:bldP spid="1912895" grpId="0" animBg="1"/>
      <p:bldP spid="1912895" grpId="1" animBg="1"/>
      <p:bldP spid="1912895" grpId="2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Relate pre-state with post-state</a:t>
            </a:r>
          </a:p>
          <a:p>
            <a:r>
              <a:rPr lang="en-US"/>
              <a:t>Additional roots </a:t>
            </a:r>
          </a:p>
          <a:p>
            <a:r>
              <a:rPr lang="en-US"/>
              <a:t>Mark cutpoints at and</a:t>
            </a:r>
            <a:r>
              <a:rPr lang="en-US">
                <a:solidFill>
                  <a:srgbClr val="0033CC"/>
                </a:solidFill>
              </a:rPr>
              <a:t> throughout</a:t>
            </a:r>
            <a:r>
              <a:rPr lang="en-US" b="1"/>
              <a:t> </a:t>
            </a:r>
            <a:r>
              <a:rPr lang="en-US"/>
              <a:t>an invocation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16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2003425"/>
            <a:ext cx="7999413" cy="1266825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Cutpoint </a:t>
            </a:r>
            <a:r>
              <a:rPr lang="en-US" sz="2600" b="1"/>
              <a:t>label</a:t>
            </a:r>
            <a:r>
              <a:rPr lang="en-US" sz="2800"/>
              <a:t>: the set of access paths that point to a cutpoint </a:t>
            </a:r>
          </a:p>
          <a:p>
            <a:pPr lvl="1"/>
            <a:r>
              <a:rPr lang="en-US" sz="2400"/>
              <a:t>when the invoked procedure starts</a:t>
            </a: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822325" y="4013200"/>
            <a:ext cx="7553325" cy="1135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13" name="Text Box 25"/>
          <p:cNvSpPr txBox="1">
            <a:spLocks noChangeArrowheads="1"/>
          </p:cNvSpPr>
          <p:nvPr/>
        </p:nvSpPr>
        <p:spPr bwMode="auto">
          <a:xfrm>
            <a:off x="903288" y="437197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1650736" name="AutoShape 48"/>
          <p:cNvCxnSpPr>
            <a:cxnSpLocks noChangeShapeType="1"/>
            <a:stCxn id="1650740" idx="3"/>
            <a:endCxn id="1650737" idx="1"/>
          </p:cNvCxnSpPr>
          <p:nvPr/>
        </p:nvCxnSpPr>
        <p:spPr bwMode="auto">
          <a:xfrm>
            <a:off x="2549525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37" name="Rectangle 49"/>
          <p:cNvSpPr>
            <a:spLocks noChangeArrowheads="1"/>
          </p:cNvSpPr>
          <p:nvPr/>
        </p:nvSpPr>
        <p:spPr bwMode="auto">
          <a:xfrm>
            <a:off x="3263900" y="4260850"/>
            <a:ext cx="1008063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t.n.n</a:t>
            </a:r>
          </a:p>
        </p:txBody>
      </p:sp>
      <p:sp>
        <p:nvSpPr>
          <p:cNvPr id="1650740" name="Rectangle 52"/>
          <p:cNvSpPr>
            <a:spLocks noChangeArrowheads="1"/>
          </p:cNvSpPr>
          <p:nvPr/>
        </p:nvSpPr>
        <p:spPr bwMode="auto">
          <a:xfrm>
            <a:off x="1541463" y="4260850"/>
            <a:ext cx="1008062" cy="71913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t.n.n.n</a:t>
            </a:r>
          </a:p>
          <a:p>
            <a:r>
              <a:rPr lang="en-US" b="0"/>
              <a:t>L</a:t>
            </a:r>
          </a:p>
        </p:txBody>
      </p:sp>
      <p:sp>
        <p:nvSpPr>
          <p:cNvPr id="1650741" name="Rectangle 53"/>
          <p:cNvSpPr>
            <a:spLocks noChangeAspect="1" noChangeArrowheads="1"/>
          </p:cNvSpPr>
          <p:nvPr/>
        </p:nvSpPr>
        <p:spPr bwMode="auto">
          <a:xfrm>
            <a:off x="6708775" y="4262438"/>
            <a:ext cx="920750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t</a:t>
            </a:r>
          </a:p>
        </p:txBody>
      </p:sp>
      <p:sp>
        <p:nvSpPr>
          <p:cNvPr id="1650742" name="Rectangle 54"/>
          <p:cNvSpPr>
            <a:spLocks noChangeArrowheads="1"/>
          </p:cNvSpPr>
          <p:nvPr/>
        </p:nvSpPr>
        <p:spPr bwMode="auto">
          <a:xfrm>
            <a:off x="4986338" y="4260850"/>
            <a:ext cx="1008062" cy="7191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</a:t>
            </a:r>
          </a:p>
        </p:txBody>
      </p:sp>
      <p:cxnSp>
        <p:nvCxnSpPr>
          <p:cNvPr id="1650744" name="AutoShape 56"/>
          <p:cNvCxnSpPr>
            <a:cxnSpLocks noChangeShapeType="1"/>
            <a:stCxn id="1650737" idx="3"/>
            <a:endCxn id="1650742" idx="1"/>
          </p:cNvCxnSpPr>
          <p:nvPr/>
        </p:nvCxnSpPr>
        <p:spPr bwMode="auto">
          <a:xfrm>
            <a:off x="4271963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0745" name="AutoShape 57"/>
          <p:cNvCxnSpPr>
            <a:cxnSpLocks noChangeShapeType="1"/>
            <a:stCxn id="1650742" idx="3"/>
            <a:endCxn id="1650741" idx="1"/>
          </p:cNvCxnSpPr>
          <p:nvPr/>
        </p:nvCxnSpPr>
        <p:spPr bwMode="auto">
          <a:xfrm>
            <a:off x="5994400" y="4621213"/>
            <a:ext cx="71437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46" name="Line 58"/>
          <p:cNvSpPr>
            <a:spLocks noChangeShapeType="1"/>
          </p:cNvSpPr>
          <p:nvPr/>
        </p:nvSpPr>
        <p:spPr bwMode="auto">
          <a:xfrm flipH="1">
            <a:off x="7621588" y="4630738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47" name="Text Box 59"/>
          <p:cNvSpPr txBox="1">
            <a:spLocks noChangeArrowheads="1"/>
          </p:cNvSpPr>
          <p:nvPr/>
        </p:nvSpPr>
        <p:spPr bwMode="auto">
          <a:xfrm>
            <a:off x="7881938" y="4316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1650749" name="Line 61"/>
          <p:cNvSpPr>
            <a:spLocks noChangeShapeType="1"/>
          </p:cNvSpPr>
          <p:nvPr/>
        </p:nvSpPr>
        <p:spPr bwMode="auto">
          <a:xfrm>
            <a:off x="1193800" y="4632325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55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</p:spTree>
    <p:extLst>
      <p:ext uri="{BB962C8B-B14F-4D97-AF65-F5344CB8AC3E}">
        <p14:creationId xmlns:p14="http://schemas.microsoft.com/office/powerpoint/2010/main" val="21560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75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85" name="Rectangle 29"/>
          <p:cNvSpPr>
            <a:spLocks noChangeArrowheads="1"/>
          </p:cNvSpPr>
          <p:nvPr/>
        </p:nvSpPr>
        <p:spPr bwMode="auto">
          <a:xfrm>
            <a:off x="4624388" y="2835275"/>
            <a:ext cx="4491037" cy="1971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03" name="Rectangle 47"/>
          <p:cNvSpPr>
            <a:spLocks noChangeArrowheads="1"/>
          </p:cNvSpPr>
          <p:nvPr/>
        </p:nvSpPr>
        <p:spPr bwMode="auto">
          <a:xfrm>
            <a:off x="4662488" y="3074988"/>
            <a:ext cx="4376737" cy="9477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60" name="Rectangle 4"/>
          <p:cNvSpPr>
            <a:spLocks noChangeArrowheads="1"/>
          </p:cNvSpPr>
          <p:nvPr/>
        </p:nvSpPr>
        <p:spPr bwMode="auto">
          <a:xfrm>
            <a:off x="28575" y="2835275"/>
            <a:ext cx="4559300" cy="1971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86" name="Rectangle 30"/>
          <p:cNvSpPr>
            <a:spLocks noChangeArrowheads="1"/>
          </p:cNvSpPr>
          <p:nvPr/>
        </p:nvSpPr>
        <p:spPr bwMode="auto">
          <a:xfrm>
            <a:off x="147638" y="3070225"/>
            <a:ext cx="4376737" cy="9477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patterns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labels encode </a:t>
            </a:r>
            <a:r>
              <a:rPr lang="en-US">
                <a:solidFill>
                  <a:srgbClr val="0033CC"/>
                </a:solidFill>
              </a:rPr>
              <a:t>sharing patterns</a:t>
            </a:r>
          </a:p>
        </p:txBody>
      </p:sp>
      <p:grpSp>
        <p:nvGrpSpPr>
          <p:cNvPr id="1555463" name="Group 7"/>
          <p:cNvGrpSpPr>
            <a:grpSpLocks/>
          </p:cNvGrpSpPr>
          <p:nvPr/>
        </p:nvGrpSpPr>
        <p:grpSpPr bwMode="auto">
          <a:xfrm>
            <a:off x="57150" y="3187700"/>
            <a:ext cx="4610100" cy="706438"/>
            <a:chOff x="165" y="192"/>
            <a:chExt cx="2904" cy="445"/>
          </a:xfrm>
        </p:grpSpPr>
        <p:sp>
          <p:nvSpPr>
            <p:cNvPr id="1555464" name="Text Box 8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65" name="Text Box 9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66" name="Group 10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67" name="Line 11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68" name="AutoShape 12"/>
              <p:cNvCxnSpPr>
                <a:cxnSpLocks noChangeShapeType="1"/>
                <a:stCxn id="1555472" idx="3"/>
                <a:endCxn id="1555469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69" name="Rectangle 13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70" name="Text Box 14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1" name="Text Box 15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2" name="Rectangle 16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7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74" name="Rectangle 18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75" name="Text Box 19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476" name="AutoShape 20"/>
              <p:cNvCxnSpPr>
                <a:cxnSpLocks noChangeShapeType="1"/>
                <a:stCxn id="1555469" idx="3"/>
                <a:endCxn id="1555474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477" name="AutoShape 21"/>
              <p:cNvCxnSpPr>
                <a:cxnSpLocks noChangeShapeType="1"/>
                <a:stCxn id="1555474" idx="3"/>
                <a:endCxn id="1555473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78" name="Line 22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55487" name="Group 31"/>
          <p:cNvGrpSpPr>
            <a:grpSpLocks/>
          </p:cNvGrpSpPr>
          <p:nvPr/>
        </p:nvGrpSpPr>
        <p:grpSpPr bwMode="auto">
          <a:xfrm>
            <a:off x="4533900" y="3195638"/>
            <a:ext cx="4610100" cy="706437"/>
            <a:chOff x="165" y="192"/>
            <a:chExt cx="2904" cy="445"/>
          </a:xfrm>
        </p:grpSpPr>
        <p:sp>
          <p:nvSpPr>
            <p:cNvPr id="1555488" name="Text Box 32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89" name="Text Box 33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90" name="Group 34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91" name="Line 35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92" name="AutoShape 36"/>
              <p:cNvCxnSpPr>
                <a:cxnSpLocks noChangeShapeType="1"/>
                <a:stCxn id="1555496" idx="3"/>
                <a:endCxn id="1555493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93" name="Rectangle 37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94" name="Text Box 38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5" name="Text Box 39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6" name="Rectangle 40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9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98" name="Rectangle 42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99" name="Text Box 43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500" name="AutoShape 44"/>
              <p:cNvCxnSpPr>
                <a:cxnSpLocks noChangeShapeType="1"/>
                <a:stCxn id="1555493" idx="3"/>
                <a:endCxn id="1555498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501" name="AutoShape 45"/>
              <p:cNvCxnSpPr>
                <a:cxnSpLocks noChangeShapeType="1"/>
                <a:stCxn id="1555498" idx="3"/>
                <a:endCxn id="1555497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502" name="Line 46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5504" name="Text Box 48"/>
          <p:cNvSpPr txBox="1">
            <a:spLocks noChangeArrowheads="1"/>
          </p:cNvSpPr>
          <p:nvPr/>
        </p:nvSpPr>
        <p:spPr bwMode="auto">
          <a:xfrm>
            <a:off x="704850" y="42529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555507" name="Text Box 51"/>
          <p:cNvSpPr txBox="1">
            <a:spLocks noChangeArrowheads="1"/>
          </p:cNvSpPr>
          <p:nvPr/>
        </p:nvSpPr>
        <p:spPr bwMode="auto">
          <a:xfrm>
            <a:off x="7834313" y="4148138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w</a:t>
            </a:r>
          </a:p>
        </p:txBody>
      </p:sp>
      <p:sp>
        <p:nvSpPr>
          <p:cNvPr id="1555513" name="Text Box 57"/>
          <p:cNvSpPr txBox="1">
            <a:spLocks noChangeArrowheads="1"/>
          </p:cNvSpPr>
          <p:nvPr/>
        </p:nvSpPr>
        <p:spPr bwMode="auto">
          <a:xfrm>
            <a:off x="6661150" y="3967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555515" name="Rectangle 59"/>
          <p:cNvSpPr>
            <a:spLocks noChangeAspect="1" noChangeArrowheads="1"/>
          </p:cNvSpPr>
          <p:nvPr/>
        </p:nvSpPr>
        <p:spPr bwMode="auto">
          <a:xfrm>
            <a:off x="7034213" y="410210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w</a:t>
            </a:r>
          </a:p>
        </p:txBody>
      </p:sp>
      <p:sp>
        <p:nvSpPr>
          <p:cNvPr id="1555516" name="Rectangle 60"/>
          <p:cNvSpPr>
            <a:spLocks noChangeArrowheads="1"/>
          </p:cNvSpPr>
          <p:nvPr/>
        </p:nvSpPr>
        <p:spPr bwMode="auto">
          <a:xfrm>
            <a:off x="6045200" y="4097338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w.n</a:t>
            </a:r>
          </a:p>
        </p:txBody>
      </p:sp>
      <p:sp>
        <p:nvSpPr>
          <p:cNvPr id="1555517" name="Text Box 61"/>
          <p:cNvSpPr txBox="1">
            <a:spLocks noChangeArrowheads="1"/>
          </p:cNvSpPr>
          <p:nvPr/>
        </p:nvSpPr>
        <p:spPr bwMode="auto">
          <a:xfrm>
            <a:off x="5481638" y="39417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555519" name="AutoShape 63"/>
          <p:cNvCxnSpPr>
            <a:cxnSpLocks noChangeShapeType="1"/>
            <a:stCxn id="1555516" idx="3"/>
            <a:endCxn id="1555515" idx="1"/>
          </p:cNvCxnSpPr>
          <p:nvPr/>
        </p:nvCxnSpPr>
        <p:spPr bwMode="auto">
          <a:xfrm>
            <a:off x="6746875" y="4371975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0" name="Line 64"/>
          <p:cNvSpPr>
            <a:spLocks noChangeShapeType="1"/>
          </p:cNvSpPr>
          <p:nvPr/>
        </p:nvSpPr>
        <p:spPr bwMode="auto">
          <a:xfrm flipH="1">
            <a:off x="7734300" y="4376738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5521" name="AutoShape 65"/>
          <p:cNvCxnSpPr>
            <a:cxnSpLocks noChangeShapeType="1"/>
            <a:stCxn id="1555516" idx="1"/>
            <a:endCxn id="1555496" idx="2"/>
          </p:cNvCxnSpPr>
          <p:nvPr/>
        </p:nvCxnSpPr>
        <p:spPr bwMode="auto">
          <a:xfrm rot="10800000">
            <a:off x="5332413" y="3897313"/>
            <a:ext cx="712787" cy="4746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5522" name="AutoShape 66"/>
          <p:cNvCxnSpPr>
            <a:cxnSpLocks noChangeShapeType="1"/>
            <a:stCxn id="1555472" idx="2"/>
            <a:endCxn id="1555504" idx="0"/>
          </p:cNvCxnSpPr>
          <p:nvPr/>
        </p:nvCxnSpPr>
        <p:spPr bwMode="auto">
          <a:xfrm>
            <a:off x="855663" y="3889375"/>
            <a:ext cx="0" cy="3635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3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  <p:sp>
        <p:nvSpPr>
          <p:cNvPr id="1555524" name="Text Box 68"/>
          <p:cNvSpPr txBox="1">
            <a:spLocks noChangeArrowheads="1"/>
          </p:cNvSpPr>
          <p:nvPr/>
        </p:nvSpPr>
        <p:spPr bwMode="auto">
          <a:xfrm>
            <a:off x="1133475" y="485457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555525" name="Text Box 69"/>
          <p:cNvSpPr txBox="1">
            <a:spLocks noChangeArrowheads="1"/>
          </p:cNvSpPr>
          <p:nvPr/>
        </p:nvSpPr>
        <p:spPr bwMode="auto">
          <a:xfrm>
            <a:off x="5045075" y="489426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555526" name="AutoShape 70"/>
          <p:cNvSpPr>
            <a:spLocks noChangeArrowheads="1"/>
          </p:cNvSpPr>
          <p:nvPr/>
        </p:nvSpPr>
        <p:spPr bwMode="auto">
          <a:xfrm rot="-5400000">
            <a:off x="548482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27" name="AutoShape 71"/>
          <p:cNvSpPr>
            <a:spLocks noChangeArrowheads="1"/>
          </p:cNvSpPr>
          <p:nvPr/>
        </p:nvSpPr>
        <p:spPr bwMode="auto">
          <a:xfrm rot="-5400000">
            <a:off x="4787107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5526" grpId="0" animBg="1"/>
      <p:bldP spid="1555526" grpId="1" animBg="1"/>
      <p:bldP spid="1555526" grpId="2" animBg="1"/>
      <p:bldP spid="15555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0225" y="18082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716016" y="616530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33" idx="1"/>
          </p:cNvCxnSpPr>
          <p:nvPr/>
        </p:nvCxnSpPr>
        <p:spPr>
          <a:xfrm flipV="1">
            <a:off x="5580112" y="508518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7524328" y="48691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716016" y="422108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4716016" y="52292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מחבר חץ ישר 36"/>
          <p:cNvCxnSpPr>
            <a:stCxn id="35" idx="6"/>
            <a:endCxn id="39" idx="1"/>
          </p:cNvCxnSpPr>
          <p:nvPr/>
        </p:nvCxnSpPr>
        <p:spPr>
          <a:xfrm>
            <a:off x="5436096" y="450912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36" idx="6"/>
            <a:endCxn id="39" idx="1"/>
          </p:cNvCxnSpPr>
          <p:nvPr/>
        </p:nvCxnSpPr>
        <p:spPr>
          <a:xfrm>
            <a:off x="5436096" y="551723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מלבן מעוגל 38"/>
          <p:cNvSpPr/>
          <p:nvPr/>
        </p:nvSpPr>
        <p:spPr>
          <a:xfrm>
            <a:off x="7524328" y="558924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9" idx="3"/>
            <a:endCxn id="33" idx="3"/>
          </p:cNvCxnSpPr>
          <p:nvPr/>
        </p:nvCxnSpPr>
        <p:spPr>
          <a:xfrm flipV="1">
            <a:off x="8100392" y="508518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1923" y="522920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4427984" y="836712"/>
            <a:ext cx="4176464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4427984" y="4149080"/>
            <a:ext cx="4176464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8184" y="3573016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5330643" y="1400421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0502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</p:txBody>
      </p:sp>
      <p:sp>
        <p:nvSpPr>
          <p:cNvPr id="1659910" name="Text Box 6"/>
          <p:cNvSpPr txBox="1">
            <a:spLocks noChangeArrowheads="1"/>
          </p:cNvSpPr>
          <p:nvPr/>
        </p:nvSpPr>
        <p:spPr bwMode="auto">
          <a:xfrm>
            <a:off x="357188" y="4991100"/>
            <a:ext cx="851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ym typeface="Math B" charset="0"/>
              </a:rPr>
              <a:t></a:t>
            </a:r>
            <a:r>
              <a:rPr lang="en-US" sz="3600" b="0">
                <a:sym typeface="Symbol" charset="0"/>
              </a:rPr>
              <a:t> 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L</a:t>
            </a:r>
            <a:r>
              <a:rPr lang="en-US" sz="3600" b="0">
                <a:sym typeface="Symbol" charset="0"/>
              </a:rPr>
              <a:t>)</a:t>
            </a:r>
            <a:r>
              <a:rPr lang="en-US" sz="3600" b="0">
                <a:sym typeface="Math B" charset="0"/>
              </a:rPr>
              <a:t> </a:t>
            </a:r>
            <a:r>
              <a:rPr lang="en-US" sz="3600" b="0">
                <a:sym typeface="Symbol" charset="0"/>
              </a:rPr>
              <a:t></a:t>
            </a:r>
            <a:r>
              <a:rPr lang="en-US" sz="3600" b="0">
                <a:sym typeface="Math B" charset="0"/>
              </a:rPr>
              <a:t> 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G</a:t>
            </a:r>
            <a:r>
              <a:rPr lang="en-US" sz="3600" b="0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43526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875713" cy="1371600"/>
          </a:xfrm>
        </p:spPr>
        <p:txBody>
          <a:bodyPr/>
          <a:lstStyle/>
          <a:p>
            <a:r>
              <a:rPr lang="en-US" sz="4000"/>
              <a:t>Main theorem: semantic equivalence</a:t>
            </a:r>
            <a:endParaRPr lang="he-IL" sz="4000"/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observationally equivalent</a:t>
            </a:r>
            <a:endParaRPr lang="he-IL">
              <a:sym typeface="Symbol" charset="0"/>
            </a:endParaRPr>
          </a:p>
        </p:txBody>
      </p:sp>
      <p:sp>
        <p:nvSpPr>
          <p:cNvPr id="1774597" name="Text Box 5"/>
          <p:cNvSpPr txBox="1">
            <a:spLocks noChangeArrowheads="1"/>
          </p:cNvSpPr>
          <p:nvPr/>
        </p:nvSpPr>
        <p:spPr bwMode="auto">
          <a:xfrm>
            <a:off x="231775" y="4251325"/>
            <a:ext cx="7726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 </a:t>
            </a:r>
            <a:r>
              <a:rPr lang="en-US" sz="4400" b="0">
                <a:sym typeface="Math C" charset="0"/>
              </a:rPr>
              <a:t></a:t>
            </a: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G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</a:t>
            </a:r>
          </a:p>
        </p:txBody>
      </p:sp>
      <p:sp>
        <p:nvSpPr>
          <p:cNvPr id="1774598" name="Text Box 6"/>
          <p:cNvSpPr txBox="1">
            <a:spLocks noChangeArrowheads="1"/>
          </p:cNvSpPr>
          <p:nvPr/>
        </p:nvSpPr>
        <p:spPr bwMode="auto">
          <a:xfrm>
            <a:off x="454025" y="4889500"/>
            <a:ext cx="8461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 </a:t>
            </a:r>
            <a:r>
              <a:rPr lang="en-US" sz="3200" b="0">
                <a:sym typeface="Symbol" charset="0"/>
              </a:rPr>
              <a:t>and</a:t>
            </a:r>
            <a:r>
              <a:rPr lang="en-US" sz="4400" b="0">
                <a:sym typeface="Symbol" charset="0"/>
              </a:rPr>
              <a:t> 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 </a:t>
            </a:r>
            <a:r>
              <a:rPr lang="en-US" sz="3200" b="0">
                <a:sym typeface="Symbol" charset="0"/>
              </a:rPr>
              <a:t>are</a:t>
            </a:r>
            <a:r>
              <a:rPr lang="en-US" sz="4400" b="0">
                <a:sym typeface="Symbol" charset="0"/>
              </a:rPr>
              <a:t> </a:t>
            </a:r>
            <a:r>
              <a:rPr lang="en-US" sz="3200" b="0">
                <a:sym typeface="Symbol" charset="0"/>
              </a:rPr>
              <a:t>observationally equivalent</a:t>
            </a:r>
          </a:p>
        </p:txBody>
      </p:sp>
      <p:sp>
        <p:nvSpPr>
          <p:cNvPr id="1774599" name="Text Box 7"/>
          <p:cNvSpPr txBox="1">
            <a:spLocks noChangeArrowheads="1"/>
          </p:cNvSpPr>
          <p:nvPr/>
        </p:nvSpPr>
        <p:spPr bwMode="auto">
          <a:xfrm>
            <a:off x="2660219" y="42672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LSL</a:t>
            </a:r>
          </a:p>
        </p:txBody>
      </p:sp>
      <p:sp>
        <p:nvSpPr>
          <p:cNvPr id="1774600" name="Text Box 8"/>
          <p:cNvSpPr txBox="1">
            <a:spLocks noChangeArrowheads="1"/>
          </p:cNvSpPr>
          <p:nvPr/>
        </p:nvSpPr>
        <p:spPr bwMode="auto">
          <a:xfrm>
            <a:off x="6167006" y="4275138"/>
            <a:ext cx="68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GSB</a:t>
            </a:r>
          </a:p>
        </p:txBody>
      </p:sp>
    </p:spTree>
    <p:extLst>
      <p:ext uri="{BB962C8B-B14F-4D97-AF65-F5344CB8AC3E}">
        <p14:creationId xmlns:p14="http://schemas.microsoft.com/office/powerpoint/2010/main" val="369369623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Corollaries</a:t>
            </a:r>
            <a:endParaRPr lang="he-IL"/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Preservation of invariants </a:t>
            </a:r>
          </a:p>
          <a:p>
            <a:pPr lvl="1"/>
            <a:r>
              <a:rPr lang="en-US">
                <a:sym typeface="Symbol" charset="0"/>
              </a:rPr>
              <a:t>Assertions: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Detection of memory leaks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61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  <a:endParaRPr lang="he-IL"/>
          </a:p>
        </p:txBody>
      </p:sp>
      <p:sp>
        <p:nvSpPr>
          <p:cNvPr id="166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96288" cy="3886200"/>
          </a:xfrm>
        </p:spPr>
        <p:txBody>
          <a:bodyPr/>
          <a:lstStyle/>
          <a:p>
            <a:r>
              <a:rPr lang="en-US" dirty="0"/>
              <a:t>Develop new static analyses </a:t>
            </a:r>
          </a:p>
          <a:p>
            <a:pPr lvl="1"/>
            <a:r>
              <a:rPr lang="en-US" dirty="0"/>
              <a:t>Shape analysis</a:t>
            </a:r>
          </a:p>
          <a:p>
            <a:r>
              <a:rPr lang="en-US" dirty="0"/>
              <a:t>Justify soundness of existing analyses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9686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Storeless semantics</a:t>
            </a:r>
          </a:p>
          <a:p>
            <a:pPr lvl="1"/>
            <a:r>
              <a:rPr lang="en-US"/>
              <a:t>Jonkers, Algorithmic Languages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81 </a:t>
            </a:r>
          </a:p>
          <a:p>
            <a:pPr lvl="1"/>
            <a:r>
              <a:rPr lang="en-US"/>
              <a:t>Deutsch, ICCL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13082591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Shape descriptors</a:t>
            </a:r>
            <a:r>
              <a:rPr lang="en-US" b="1"/>
              <a:t> </a:t>
            </a:r>
            <a:r>
              <a:rPr lang="en-US"/>
              <a:t>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r>
              <a:rPr lang="en-US"/>
              <a:t>Two dimensions</a:t>
            </a:r>
          </a:p>
          <a:p>
            <a:pPr lvl="1"/>
            <a:r>
              <a:rPr lang="en-US"/>
              <a:t>Local heap (objects)</a:t>
            </a:r>
          </a:p>
          <a:p>
            <a:pPr lvl="1"/>
            <a:r>
              <a:rPr lang="en-US"/>
              <a:t>Sharing pattern (cutpoint labels)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66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23427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28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23429" name="AutoShape 5"/>
          <p:cNvCxnSpPr>
            <a:cxnSpLocks noChangeShapeType="1"/>
            <a:stCxn id="2023431" idx="3"/>
            <a:endCxn id="2023430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0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23431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23432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23433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23434" name="AutoShape 10"/>
          <p:cNvCxnSpPr>
            <a:cxnSpLocks noChangeShapeType="1"/>
            <a:stCxn id="2023430" idx="3"/>
            <a:endCxn id="2023433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3435" name="AutoShape 11"/>
          <p:cNvCxnSpPr>
            <a:cxnSpLocks noChangeShapeType="1"/>
            <a:stCxn id="2023433" idx="3"/>
            <a:endCxn id="2023432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6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7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23438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9" name="Text Box 15"/>
          <p:cNvSpPr txBox="1">
            <a:spLocks noChangeArrowheads="1"/>
          </p:cNvSpPr>
          <p:nvPr/>
        </p:nvSpPr>
        <p:spPr bwMode="auto">
          <a:xfrm>
            <a:off x="390525" y="30480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23440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23441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42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3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4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8793287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35715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16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35717" name="AutoShape 5"/>
          <p:cNvCxnSpPr>
            <a:cxnSpLocks noChangeShapeType="1"/>
            <a:stCxn id="2035719" idx="3"/>
            <a:endCxn id="2035718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18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35719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35720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35721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35722" name="AutoShape 10"/>
          <p:cNvCxnSpPr>
            <a:cxnSpLocks noChangeShapeType="1"/>
            <a:stCxn id="2035718" idx="3"/>
            <a:endCxn id="2035721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5723" name="AutoShape 11"/>
          <p:cNvCxnSpPr>
            <a:cxnSpLocks noChangeShapeType="1"/>
            <a:stCxn id="2035721" idx="3"/>
            <a:endCxn id="2035720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24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5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35726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7" name="Text Box 15"/>
          <p:cNvSpPr txBox="1">
            <a:spLocks noChangeArrowheads="1"/>
          </p:cNvSpPr>
          <p:nvPr/>
        </p:nvSpPr>
        <p:spPr bwMode="auto">
          <a:xfrm>
            <a:off x="376238" y="30480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35728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35729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30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1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2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370737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1880" name="Group 24"/>
          <p:cNvGrpSpPr>
            <a:grpSpLocks/>
          </p:cNvGrpSpPr>
          <p:nvPr/>
        </p:nvGrpSpPr>
        <p:grpSpPr bwMode="auto">
          <a:xfrm>
            <a:off x="376238" y="2943225"/>
            <a:ext cx="8431212" cy="1774825"/>
            <a:chOff x="237" y="1854"/>
            <a:chExt cx="5311" cy="1118"/>
          </a:xfrm>
        </p:grpSpPr>
        <p:sp>
          <p:nvSpPr>
            <p:cNvPr id="2041881" name="Rectangle 25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2" name="Text Box 26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1883" name="AutoShape 27"/>
            <p:cNvCxnSpPr>
              <a:cxnSpLocks noChangeShapeType="1"/>
              <a:stCxn id="2041884" idx="6"/>
              <a:endCxn id="2041886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4" name="Oval 28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1885" name="Oval 29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1886" name="Oval 30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1887" name="AutoShape 31"/>
            <p:cNvCxnSpPr>
              <a:cxnSpLocks noChangeShapeType="1"/>
              <a:stCxn id="2041886" idx="6"/>
              <a:endCxn id="2041885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8" name="Line 32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9" name="Text Box 33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1890" name="Line 34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1" name="Text Box 35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1892" name="Text Box 36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1893" name="Line 37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4" name="Text Box 38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41895" name="Text Box 39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1896" name="AutoShape 40"/>
            <p:cNvCxnSpPr>
              <a:cxnSpLocks noChangeShapeType="1"/>
              <a:stCxn id="2041886" idx="6"/>
              <a:endCxn id="2041886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97" name="Text Box 41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41859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60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41861" name="AutoShape 5"/>
          <p:cNvCxnSpPr>
            <a:cxnSpLocks noChangeShapeType="1"/>
            <a:stCxn id="2041863" idx="3"/>
            <a:endCxn id="2041862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2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3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41864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5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41867" name="AutoShape 11"/>
          <p:cNvCxnSpPr>
            <a:cxnSpLocks noChangeShapeType="1"/>
            <a:stCxn id="2041865" idx="3"/>
            <a:endCxn id="2041864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8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69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41870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1" name="Text Box 15"/>
          <p:cNvSpPr txBox="1">
            <a:spLocks noChangeArrowheads="1"/>
          </p:cNvSpPr>
          <p:nvPr/>
        </p:nvSpPr>
        <p:spPr bwMode="auto">
          <a:xfrm>
            <a:off x="376238" y="30480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41872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41873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4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grpSp>
        <p:nvGrpSpPr>
          <p:cNvPr id="2041878" name="Group 22"/>
          <p:cNvGrpSpPr>
            <a:grpSpLocks/>
          </p:cNvGrpSpPr>
          <p:nvPr/>
        </p:nvGrpSpPr>
        <p:grpSpPr bwMode="auto">
          <a:xfrm>
            <a:off x="4276725" y="3759200"/>
            <a:ext cx="612775" cy="530225"/>
            <a:chOff x="2694" y="2368"/>
            <a:chExt cx="386" cy="334"/>
          </a:xfrm>
        </p:grpSpPr>
        <p:cxnSp>
          <p:nvCxnSpPr>
            <p:cNvPr id="2041866" name="AutoShape 10"/>
            <p:cNvCxnSpPr>
              <a:cxnSpLocks noChangeShapeType="1"/>
              <a:stCxn id="2041862" idx="3"/>
              <a:endCxn id="2041865" idx="1"/>
            </p:cNvCxnSpPr>
            <p:nvPr/>
          </p:nvCxnSpPr>
          <p:spPr bwMode="auto">
            <a:xfrm>
              <a:off x="2694" y="2678"/>
              <a:ext cx="3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75" name="Text Box 19"/>
            <p:cNvSpPr txBox="1">
              <a:spLocks noChangeArrowheads="1"/>
            </p:cNvSpPr>
            <p:nvPr/>
          </p:nvSpPr>
          <p:spPr bwMode="auto">
            <a:xfrm>
              <a:off x="2743" y="2368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41876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41877" name="Rectangle 21"/>
          <p:cNvSpPr>
            <a:spLocks noChangeArrowheads="1"/>
          </p:cNvSpPr>
          <p:nvPr/>
        </p:nvSpPr>
        <p:spPr bwMode="auto">
          <a:xfrm>
            <a:off x="2876550" y="3744913"/>
            <a:ext cx="3417888" cy="10350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4.72222E-6 -0.123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5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0254 L 0.10139 0.00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046 L -0.10138 0.0004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4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41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4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41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41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41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41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41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41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4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41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041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41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041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041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041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041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4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1859" grpId="0" animBg="1"/>
      <p:bldP spid="2041862" grpId="0" animBg="1"/>
      <p:bldP spid="2041865" grpId="0" animBg="1"/>
      <p:bldP spid="2041868" grpId="0" animBg="1"/>
      <p:bldP spid="2041870" grpId="0" animBg="1"/>
      <p:bldP spid="2041873" grpId="0" animBg="1"/>
      <p:bldP spid="2041877" grpId="0" animBg="1"/>
      <p:bldP spid="2041877" grpId="1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48025" name="Group 25"/>
          <p:cNvGrpSpPr>
            <a:grpSpLocks/>
          </p:cNvGrpSpPr>
          <p:nvPr/>
        </p:nvGrpSpPr>
        <p:grpSpPr bwMode="auto">
          <a:xfrm>
            <a:off x="376238" y="2943225"/>
            <a:ext cx="8431212" cy="1774825"/>
            <a:chOff x="237" y="1854"/>
            <a:chExt cx="5311" cy="1118"/>
          </a:xfrm>
        </p:grpSpPr>
        <p:sp>
          <p:nvSpPr>
            <p:cNvPr id="2048003" name="Rectangle 3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04" name="Text Box 4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8005" name="AutoShape 5"/>
            <p:cNvCxnSpPr>
              <a:cxnSpLocks noChangeShapeType="1"/>
              <a:stCxn id="2048007" idx="6"/>
              <a:endCxn id="2048009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07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8008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8009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8010" name="AutoShape 10"/>
            <p:cNvCxnSpPr>
              <a:cxnSpLocks noChangeShapeType="1"/>
              <a:stCxn id="2048009" idx="6"/>
              <a:endCxn id="2048008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11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2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8013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4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8015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8016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7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48021" name="Text Box 21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8023" name="AutoShape 23"/>
            <p:cNvCxnSpPr>
              <a:cxnSpLocks noChangeShapeType="1"/>
              <a:stCxn id="2048009" idx="6"/>
              <a:endCxn id="2048009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24" name="Text Box 24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83648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הסבר מלבני 44"/>
          <p:cNvSpPr/>
          <p:nvPr/>
        </p:nvSpPr>
        <p:spPr>
          <a:xfrm>
            <a:off x="4644008" y="4005064"/>
            <a:ext cx="1440160" cy="504056"/>
          </a:xfrm>
          <a:prstGeom prst="wedgeRectCallout">
            <a:avLst>
              <a:gd name="adj1" fmla="val -11685"/>
              <a:gd name="adj2" fmla="val -15131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== null 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6659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50051" name="Group 3"/>
          <p:cNvGrpSpPr>
            <a:grpSpLocks/>
          </p:cNvGrpSpPr>
          <p:nvPr/>
        </p:nvGrpSpPr>
        <p:grpSpPr bwMode="auto">
          <a:xfrm>
            <a:off x="376238" y="4479925"/>
            <a:ext cx="8431212" cy="1774825"/>
            <a:chOff x="237" y="1854"/>
            <a:chExt cx="5311" cy="1118"/>
          </a:xfrm>
        </p:grpSpPr>
        <p:sp>
          <p:nvSpPr>
            <p:cNvPr id="2050052" name="Rectangle 4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53" name="Text Box 5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50054" name="AutoShape 6"/>
            <p:cNvCxnSpPr>
              <a:cxnSpLocks noChangeShapeType="1"/>
              <a:stCxn id="2050055" idx="6"/>
              <a:endCxn id="2050057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5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50056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50057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50058" name="AutoShape 10"/>
            <p:cNvCxnSpPr>
              <a:cxnSpLocks noChangeShapeType="1"/>
              <a:stCxn id="2050057" idx="6"/>
              <a:endCxn id="2050056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9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0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50061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2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50063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50064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5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50066" name="Text Box 18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50067" name="AutoShape 19"/>
            <p:cNvCxnSpPr>
              <a:cxnSpLocks noChangeShapeType="1"/>
              <a:stCxn id="2050057" idx="6"/>
              <a:endCxn id="2050057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68" name="Text Box 20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50070" name="Rectangle 22"/>
          <p:cNvSpPr>
            <a:spLocks noChangeArrowheads="1"/>
          </p:cNvSpPr>
          <p:nvPr/>
        </p:nvSpPr>
        <p:spPr bwMode="auto">
          <a:xfrm>
            <a:off x="512763" y="15970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71" name="Text Box 23"/>
          <p:cNvSpPr txBox="1">
            <a:spLocks noChangeArrowheads="1"/>
          </p:cNvSpPr>
          <p:nvPr/>
        </p:nvSpPr>
        <p:spPr bwMode="auto">
          <a:xfrm>
            <a:off x="544513" y="28130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0072" name="AutoShape 24"/>
          <p:cNvCxnSpPr>
            <a:cxnSpLocks noChangeShapeType="1"/>
            <a:stCxn id="2050074" idx="3"/>
            <a:endCxn id="2050073" idx="1"/>
          </p:cNvCxnSpPr>
          <p:nvPr/>
        </p:nvCxnSpPr>
        <p:spPr bwMode="auto">
          <a:xfrm>
            <a:off x="2424113" y="2905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3" name="Rectangle 25"/>
          <p:cNvSpPr>
            <a:spLocks noChangeArrowheads="1"/>
          </p:cNvSpPr>
          <p:nvPr/>
        </p:nvSpPr>
        <p:spPr bwMode="auto">
          <a:xfrm>
            <a:off x="3035300" y="2544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50074" name="Rectangle 26"/>
          <p:cNvSpPr>
            <a:spLocks noChangeArrowheads="1"/>
          </p:cNvSpPr>
          <p:nvPr/>
        </p:nvSpPr>
        <p:spPr bwMode="auto">
          <a:xfrm>
            <a:off x="1182688" y="2544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0075" name="Rectangle 27"/>
          <p:cNvSpPr>
            <a:spLocks noChangeAspect="1" noChangeArrowheads="1"/>
          </p:cNvSpPr>
          <p:nvPr/>
        </p:nvSpPr>
        <p:spPr bwMode="auto">
          <a:xfrm>
            <a:off x="6743700" y="2546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50076" name="Rectangle 28"/>
          <p:cNvSpPr>
            <a:spLocks noChangeArrowheads="1"/>
          </p:cNvSpPr>
          <p:nvPr/>
        </p:nvSpPr>
        <p:spPr bwMode="auto">
          <a:xfrm>
            <a:off x="4889500" y="2544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50077" name="AutoShape 29"/>
          <p:cNvCxnSpPr>
            <a:cxnSpLocks noChangeShapeType="1"/>
            <a:stCxn id="2050073" idx="3"/>
            <a:endCxn id="2050076" idx="1"/>
          </p:cNvCxnSpPr>
          <p:nvPr/>
        </p:nvCxnSpPr>
        <p:spPr bwMode="auto">
          <a:xfrm>
            <a:off x="4276725" y="2905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0078" name="AutoShape 30"/>
          <p:cNvCxnSpPr>
            <a:cxnSpLocks noChangeShapeType="1"/>
            <a:stCxn id="2050076" idx="3"/>
            <a:endCxn id="2050075" idx="1"/>
          </p:cNvCxnSpPr>
          <p:nvPr/>
        </p:nvCxnSpPr>
        <p:spPr bwMode="auto">
          <a:xfrm>
            <a:off x="6130925" y="2905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9" name="Line 31"/>
          <p:cNvSpPr>
            <a:spLocks noChangeShapeType="1"/>
          </p:cNvSpPr>
          <p:nvPr/>
        </p:nvSpPr>
        <p:spPr bwMode="auto">
          <a:xfrm flipH="1">
            <a:off x="7977188" y="2914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0" name="Text Box 32"/>
          <p:cNvSpPr txBox="1">
            <a:spLocks noChangeArrowheads="1"/>
          </p:cNvSpPr>
          <p:nvPr/>
        </p:nvSpPr>
        <p:spPr bwMode="auto">
          <a:xfrm>
            <a:off x="8237538" y="2600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0081" name="Line 33"/>
          <p:cNvSpPr>
            <a:spLocks noChangeShapeType="1"/>
          </p:cNvSpPr>
          <p:nvPr/>
        </p:nvSpPr>
        <p:spPr bwMode="auto">
          <a:xfrm>
            <a:off x="835025" y="30734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2" name="Text Box 34"/>
          <p:cNvSpPr txBox="1">
            <a:spLocks noChangeArrowheads="1"/>
          </p:cNvSpPr>
          <p:nvPr/>
        </p:nvSpPr>
        <p:spPr bwMode="auto">
          <a:xfrm>
            <a:off x="390525" y="17018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50083" name="Text Box 35"/>
          <p:cNvSpPr txBox="1">
            <a:spLocks noChangeArrowheads="1"/>
          </p:cNvSpPr>
          <p:nvPr/>
        </p:nvSpPr>
        <p:spPr bwMode="auto">
          <a:xfrm>
            <a:off x="538163" y="2341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0084" name="Line 36"/>
          <p:cNvSpPr>
            <a:spLocks noChangeShapeType="1"/>
          </p:cNvSpPr>
          <p:nvPr/>
        </p:nvSpPr>
        <p:spPr bwMode="auto">
          <a:xfrm>
            <a:off x="828675" y="2673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5" name="Text Box 37"/>
          <p:cNvSpPr txBox="1">
            <a:spLocks noChangeArrowheads="1"/>
          </p:cNvSpPr>
          <p:nvPr/>
        </p:nvSpPr>
        <p:spPr bwMode="auto">
          <a:xfrm>
            <a:off x="2590800" y="2420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6" name="Text Box 38"/>
          <p:cNvSpPr txBox="1">
            <a:spLocks noChangeArrowheads="1"/>
          </p:cNvSpPr>
          <p:nvPr/>
        </p:nvSpPr>
        <p:spPr bwMode="auto">
          <a:xfrm>
            <a:off x="4354513" y="2413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7" name="Text Box 39"/>
          <p:cNvSpPr txBox="1">
            <a:spLocks noChangeArrowheads="1"/>
          </p:cNvSpPr>
          <p:nvPr/>
        </p:nvSpPr>
        <p:spPr bwMode="auto">
          <a:xfrm>
            <a:off x="6223000" y="2398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8" name="Line 40"/>
          <p:cNvSpPr>
            <a:spLocks noChangeShapeType="1"/>
          </p:cNvSpPr>
          <p:nvPr/>
        </p:nvSpPr>
        <p:spPr bwMode="auto">
          <a:xfrm>
            <a:off x="1803400" y="3292475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9" name="Line 41"/>
          <p:cNvSpPr>
            <a:spLocks noChangeShapeType="1"/>
          </p:cNvSpPr>
          <p:nvPr/>
        </p:nvSpPr>
        <p:spPr bwMode="auto">
          <a:xfrm>
            <a:off x="3670300" y="3330575"/>
            <a:ext cx="561975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0" name="Line 42"/>
          <p:cNvSpPr>
            <a:spLocks noChangeShapeType="1"/>
          </p:cNvSpPr>
          <p:nvPr/>
        </p:nvSpPr>
        <p:spPr bwMode="auto">
          <a:xfrm flipH="1">
            <a:off x="4910138" y="3317875"/>
            <a:ext cx="588962" cy="2089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1" name="Line 43"/>
          <p:cNvSpPr>
            <a:spLocks noChangeShapeType="1"/>
          </p:cNvSpPr>
          <p:nvPr/>
        </p:nvSpPr>
        <p:spPr bwMode="auto">
          <a:xfrm>
            <a:off x="7366000" y="3317875"/>
            <a:ext cx="0" cy="2090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092" name="AutoShape 44"/>
          <p:cNvCxnSpPr>
            <a:cxnSpLocks noChangeShapeType="1"/>
          </p:cNvCxnSpPr>
          <p:nvPr/>
        </p:nvCxnSpPr>
        <p:spPr bwMode="auto">
          <a:xfrm rot="10800000" flipV="1">
            <a:off x="566738" y="1966913"/>
            <a:ext cx="14287" cy="2882900"/>
          </a:xfrm>
          <a:prstGeom prst="bentConnector3">
            <a:avLst>
              <a:gd name="adj1" fmla="val 17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2796453"/>
      </p:ext>
    </p:extLst>
  </p:cSld>
  <p:clrMapOvr>
    <a:masterClrMapping/>
  </p:clrMapOvr>
  <p:transition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56196" name="Rectangle 4"/>
          <p:cNvSpPr>
            <a:spLocks noChangeArrowheads="1"/>
          </p:cNvSpPr>
          <p:nvPr/>
        </p:nvSpPr>
        <p:spPr bwMode="auto">
          <a:xfrm>
            <a:off x="512763" y="3879850"/>
            <a:ext cx="8294687" cy="2892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6198" name="AutoShape 6"/>
          <p:cNvCxnSpPr>
            <a:cxnSpLocks noChangeShapeType="1"/>
            <a:stCxn id="2056199" idx="6"/>
            <a:endCxn id="2056201" idx="2"/>
          </p:cNvCxnSpPr>
          <p:nvPr/>
        </p:nvCxnSpPr>
        <p:spPr bwMode="auto">
          <a:xfrm>
            <a:off x="2424113" y="62198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199" name="Oval 7"/>
          <p:cNvSpPr>
            <a:spLocks noChangeArrowheads="1"/>
          </p:cNvSpPr>
          <p:nvPr/>
        </p:nvSpPr>
        <p:spPr bwMode="auto">
          <a:xfrm>
            <a:off x="1182688" y="58594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6200" name="Oval 8"/>
          <p:cNvSpPr>
            <a:spLocks noChangeAspect="1" noChangeArrowheads="1"/>
          </p:cNvSpPr>
          <p:nvPr/>
        </p:nvSpPr>
        <p:spPr bwMode="auto">
          <a:xfrm>
            <a:off x="6743700" y="58610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01" name="Oval 9"/>
          <p:cNvSpPr>
            <a:spLocks noChangeArrowheads="1"/>
          </p:cNvSpPr>
          <p:nvPr/>
        </p:nvSpPr>
        <p:spPr bwMode="auto">
          <a:xfrm>
            <a:off x="4017963" y="58594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02" name="AutoShape 10"/>
          <p:cNvCxnSpPr>
            <a:cxnSpLocks noChangeShapeType="1"/>
            <a:stCxn id="2056201" idx="6"/>
            <a:endCxn id="2056200" idx="2"/>
          </p:cNvCxnSpPr>
          <p:nvPr/>
        </p:nvCxnSpPr>
        <p:spPr bwMode="auto">
          <a:xfrm>
            <a:off x="5259388" y="62198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03" name="Line 11"/>
          <p:cNvSpPr>
            <a:spLocks noChangeShapeType="1"/>
          </p:cNvSpPr>
          <p:nvPr/>
        </p:nvSpPr>
        <p:spPr bwMode="auto">
          <a:xfrm flipH="1">
            <a:off x="7977188" y="62293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4" name="Text Box 12"/>
          <p:cNvSpPr txBox="1">
            <a:spLocks noChangeArrowheads="1"/>
          </p:cNvSpPr>
          <p:nvPr/>
        </p:nvSpPr>
        <p:spPr bwMode="auto">
          <a:xfrm>
            <a:off x="8237538" y="59150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06" name="Text Box 14"/>
          <p:cNvSpPr txBox="1">
            <a:spLocks noChangeArrowheads="1"/>
          </p:cNvSpPr>
          <p:nvPr/>
        </p:nvSpPr>
        <p:spPr bwMode="auto">
          <a:xfrm>
            <a:off x="300038" y="38989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56207" name="Text Box 15"/>
          <p:cNvSpPr txBox="1">
            <a:spLocks noChangeArrowheads="1"/>
          </p:cNvSpPr>
          <p:nvPr/>
        </p:nvSpPr>
        <p:spPr bwMode="auto">
          <a:xfrm>
            <a:off x="449263" y="60499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08" name="Line 16"/>
          <p:cNvSpPr>
            <a:spLocks noChangeShapeType="1"/>
          </p:cNvSpPr>
          <p:nvPr/>
        </p:nvSpPr>
        <p:spPr bwMode="auto">
          <a:xfrm flipV="1">
            <a:off x="765175" y="6326188"/>
            <a:ext cx="450850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9" name="Text Box 17"/>
          <p:cNvSpPr txBox="1">
            <a:spLocks noChangeArrowheads="1"/>
          </p:cNvSpPr>
          <p:nvPr/>
        </p:nvSpPr>
        <p:spPr bwMode="auto">
          <a:xfrm>
            <a:off x="3076575" y="57356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0" name="Text Box 18"/>
          <p:cNvSpPr txBox="1">
            <a:spLocks noChangeArrowheads="1"/>
          </p:cNvSpPr>
          <p:nvPr/>
        </p:nvSpPr>
        <p:spPr bwMode="auto">
          <a:xfrm>
            <a:off x="5894388" y="5713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11" name="AutoShape 19"/>
          <p:cNvCxnSpPr>
            <a:cxnSpLocks noChangeShapeType="1"/>
            <a:stCxn id="2056201" idx="6"/>
            <a:endCxn id="2056201" idx="0"/>
          </p:cNvCxnSpPr>
          <p:nvPr/>
        </p:nvCxnSpPr>
        <p:spPr bwMode="auto">
          <a:xfrm flipH="1" flipV="1">
            <a:off x="4638675" y="58594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2" name="Text Box 20"/>
          <p:cNvSpPr txBox="1">
            <a:spLocks noChangeArrowheads="1"/>
          </p:cNvSpPr>
          <p:nvPr/>
        </p:nvSpPr>
        <p:spPr bwMode="auto">
          <a:xfrm>
            <a:off x="5356225" y="51895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3" name="Rectangle 21"/>
          <p:cNvSpPr>
            <a:spLocks noChangeArrowheads="1"/>
          </p:cNvSpPr>
          <p:nvPr/>
        </p:nvSpPr>
        <p:spPr bwMode="auto">
          <a:xfrm>
            <a:off x="512763" y="1246188"/>
            <a:ext cx="8294687" cy="23637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14" name="Text Box 22"/>
          <p:cNvSpPr txBox="1">
            <a:spLocks noChangeArrowheads="1"/>
          </p:cNvSpPr>
          <p:nvPr/>
        </p:nvSpPr>
        <p:spPr bwMode="auto">
          <a:xfrm>
            <a:off x="447675" y="30670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</a:t>
            </a:r>
          </a:p>
        </p:txBody>
      </p:sp>
      <p:cxnSp>
        <p:nvCxnSpPr>
          <p:cNvPr id="2056215" name="AutoShape 23"/>
          <p:cNvCxnSpPr>
            <a:cxnSpLocks noChangeShapeType="1"/>
            <a:stCxn id="2056217" idx="3"/>
            <a:endCxn id="2056216" idx="1"/>
          </p:cNvCxnSpPr>
          <p:nvPr/>
        </p:nvCxnSpPr>
        <p:spPr bwMode="auto">
          <a:xfrm>
            <a:off x="2424113" y="3159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6" name="Rectangle 24"/>
          <p:cNvSpPr>
            <a:spLocks noChangeArrowheads="1"/>
          </p:cNvSpPr>
          <p:nvPr/>
        </p:nvSpPr>
        <p:spPr bwMode="auto">
          <a:xfrm>
            <a:off x="3035300" y="2798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L1.n</a:t>
            </a:r>
          </a:p>
        </p:txBody>
      </p:sp>
      <p:sp>
        <p:nvSpPr>
          <p:cNvPr id="2056217" name="Rectangle 25"/>
          <p:cNvSpPr>
            <a:spLocks noChangeArrowheads="1"/>
          </p:cNvSpPr>
          <p:nvPr/>
        </p:nvSpPr>
        <p:spPr bwMode="auto">
          <a:xfrm>
            <a:off x="1182688" y="2798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L1</a:t>
            </a:r>
          </a:p>
        </p:txBody>
      </p:sp>
      <p:sp>
        <p:nvSpPr>
          <p:cNvPr id="2056218" name="Rectangle 26"/>
          <p:cNvSpPr>
            <a:spLocks noChangeAspect="1" noChangeArrowheads="1"/>
          </p:cNvSpPr>
          <p:nvPr/>
        </p:nvSpPr>
        <p:spPr bwMode="auto">
          <a:xfrm>
            <a:off x="6743700" y="2800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L1.n.n.n</a:t>
            </a:r>
          </a:p>
        </p:txBody>
      </p:sp>
      <p:sp>
        <p:nvSpPr>
          <p:cNvPr id="2056219" name="Rectangle 27"/>
          <p:cNvSpPr>
            <a:spLocks noChangeArrowheads="1"/>
          </p:cNvSpPr>
          <p:nvPr/>
        </p:nvSpPr>
        <p:spPr bwMode="auto">
          <a:xfrm>
            <a:off x="4889500" y="2798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L1.n.n</a:t>
            </a:r>
          </a:p>
        </p:txBody>
      </p:sp>
      <p:cxnSp>
        <p:nvCxnSpPr>
          <p:cNvPr id="2056220" name="AutoShape 28"/>
          <p:cNvCxnSpPr>
            <a:cxnSpLocks noChangeShapeType="1"/>
            <a:stCxn id="2056216" idx="3"/>
            <a:endCxn id="2056219" idx="1"/>
          </p:cNvCxnSpPr>
          <p:nvPr/>
        </p:nvCxnSpPr>
        <p:spPr bwMode="auto">
          <a:xfrm>
            <a:off x="4276725" y="3159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21" name="AutoShape 29"/>
          <p:cNvCxnSpPr>
            <a:cxnSpLocks noChangeShapeType="1"/>
            <a:stCxn id="2056219" idx="3"/>
            <a:endCxn id="2056218" idx="1"/>
          </p:cNvCxnSpPr>
          <p:nvPr/>
        </p:nvCxnSpPr>
        <p:spPr bwMode="auto">
          <a:xfrm>
            <a:off x="6130925" y="3159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22" name="Line 30"/>
          <p:cNvSpPr>
            <a:spLocks noChangeShapeType="1"/>
          </p:cNvSpPr>
          <p:nvPr/>
        </p:nvSpPr>
        <p:spPr bwMode="auto">
          <a:xfrm flipH="1">
            <a:off x="7977188" y="3168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3" name="Text Box 31"/>
          <p:cNvSpPr txBox="1">
            <a:spLocks noChangeArrowheads="1"/>
          </p:cNvSpPr>
          <p:nvPr/>
        </p:nvSpPr>
        <p:spPr bwMode="auto">
          <a:xfrm>
            <a:off x="8237538" y="2854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24" name="Line 32"/>
          <p:cNvSpPr>
            <a:spLocks noChangeShapeType="1"/>
          </p:cNvSpPr>
          <p:nvPr/>
        </p:nvSpPr>
        <p:spPr bwMode="auto">
          <a:xfrm>
            <a:off x="1022350" y="33274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5" name="Text Box 33"/>
          <p:cNvSpPr txBox="1">
            <a:spLocks noChangeArrowheads="1"/>
          </p:cNvSpPr>
          <p:nvPr/>
        </p:nvSpPr>
        <p:spPr bwMode="auto">
          <a:xfrm>
            <a:off x="530225" y="12446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L1={t.n.n.n}</a:t>
            </a:r>
          </a:p>
        </p:txBody>
      </p:sp>
      <p:sp>
        <p:nvSpPr>
          <p:cNvPr id="2056226" name="Text Box 34"/>
          <p:cNvSpPr txBox="1">
            <a:spLocks noChangeArrowheads="1"/>
          </p:cNvSpPr>
          <p:nvPr/>
        </p:nvSpPr>
        <p:spPr bwMode="auto">
          <a:xfrm>
            <a:off x="538163" y="2595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27" name="Line 35"/>
          <p:cNvSpPr>
            <a:spLocks noChangeShapeType="1"/>
          </p:cNvSpPr>
          <p:nvPr/>
        </p:nvSpPr>
        <p:spPr bwMode="auto">
          <a:xfrm>
            <a:off x="828675" y="2927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8" name="Text Box 36"/>
          <p:cNvSpPr txBox="1">
            <a:spLocks noChangeArrowheads="1"/>
          </p:cNvSpPr>
          <p:nvPr/>
        </p:nvSpPr>
        <p:spPr bwMode="auto">
          <a:xfrm>
            <a:off x="2590800" y="2674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29" name="Text Box 37"/>
          <p:cNvSpPr txBox="1">
            <a:spLocks noChangeArrowheads="1"/>
          </p:cNvSpPr>
          <p:nvPr/>
        </p:nvSpPr>
        <p:spPr bwMode="auto">
          <a:xfrm>
            <a:off x="4354513" y="2667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0" name="Text Box 38"/>
          <p:cNvSpPr txBox="1">
            <a:spLocks noChangeArrowheads="1"/>
          </p:cNvSpPr>
          <p:nvPr/>
        </p:nvSpPr>
        <p:spPr bwMode="auto">
          <a:xfrm>
            <a:off x="6223000" y="2652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6" name="Text Box 44"/>
          <p:cNvSpPr txBox="1">
            <a:spLocks noChangeArrowheads="1"/>
          </p:cNvSpPr>
          <p:nvPr/>
        </p:nvSpPr>
        <p:spPr bwMode="auto">
          <a:xfrm>
            <a:off x="3933825" y="12319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L2={g.n.n.n}</a:t>
            </a:r>
          </a:p>
        </p:txBody>
      </p:sp>
      <p:sp>
        <p:nvSpPr>
          <p:cNvPr id="2056237" name="Text Box 45"/>
          <p:cNvSpPr txBox="1">
            <a:spLocks noChangeArrowheads="1"/>
          </p:cNvSpPr>
          <p:nvPr/>
        </p:nvSpPr>
        <p:spPr bwMode="auto">
          <a:xfrm>
            <a:off x="447675" y="22034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</a:t>
            </a:r>
          </a:p>
        </p:txBody>
      </p:sp>
      <p:cxnSp>
        <p:nvCxnSpPr>
          <p:cNvPr id="2056238" name="AutoShape 46"/>
          <p:cNvCxnSpPr>
            <a:cxnSpLocks noChangeShapeType="1"/>
            <a:stCxn id="2056240" idx="3"/>
            <a:endCxn id="2056239" idx="1"/>
          </p:cNvCxnSpPr>
          <p:nvPr/>
        </p:nvCxnSpPr>
        <p:spPr bwMode="auto">
          <a:xfrm>
            <a:off x="2424113" y="22955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39" name="Rectangle 47"/>
          <p:cNvSpPr>
            <a:spLocks noChangeArrowheads="1"/>
          </p:cNvSpPr>
          <p:nvPr/>
        </p:nvSpPr>
        <p:spPr bwMode="auto">
          <a:xfrm>
            <a:off x="3035300" y="19351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L2.n</a:t>
            </a:r>
          </a:p>
        </p:txBody>
      </p:sp>
      <p:sp>
        <p:nvSpPr>
          <p:cNvPr id="2056240" name="Rectangle 48"/>
          <p:cNvSpPr>
            <a:spLocks noChangeArrowheads="1"/>
          </p:cNvSpPr>
          <p:nvPr/>
        </p:nvSpPr>
        <p:spPr bwMode="auto">
          <a:xfrm>
            <a:off x="1182688" y="19351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L2</a:t>
            </a:r>
          </a:p>
        </p:txBody>
      </p:sp>
      <p:sp>
        <p:nvSpPr>
          <p:cNvPr id="2056241" name="Rectangle 49"/>
          <p:cNvSpPr>
            <a:spLocks noChangeAspect="1" noChangeArrowheads="1"/>
          </p:cNvSpPr>
          <p:nvPr/>
        </p:nvSpPr>
        <p:spPr bwMode="auto">
          <a:xfrm>
            <a:off x="6743700" y="19367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g, d.n.n.n</a:t>
            </a:r>
          </a:p>
          <a:p>
            <a:r>
              <a:rPr lang="en-US" b="0"/>
              <a:t>L2.n.n.n</a:t>
            </a:r>
          </a:p>
        </p:txBody>
      </p:sp>
      <p:sp>
        <p:nvSpPr>
          <p:cNvPr id="2056242" name="Rectangle 50"/>
          <p:cNvSpPr>
            <a:spLocks noChangeArrowheads="1"/>
          </p:cNvSpPr>
          <p:nvPr/>
        </p:nvSpPr>
        <p:spPr bwMode="auto">
          <a:xfrm>
            <a:off x="4889500" y="19351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d.n.n</a:t>
            </a:r>
          </a:p>
          <a:p>
            <a:r>
              <a:rPr lang="en-US" b="0"/>
              <a:t>L2.n.n</a:t>
            </a:r>
          </a:p>
        </p:txBody>
      </p:sp>
      <p:cxnSp>
        <p:nvCxnSpPr>
          <p:cNvPr id="2056243" name="AutoShape 51"/>
          <p:cNvCxnSpPr>
            <a:cxnSpLocks noChangeShapeType="1"/>
            <a:stCxn id="2056239" idx="3"/>
            <a:endCxn id="2056242" idx="1"/>
          </p:cNvCxnSpPr>
          <p:nvPr/>
        </p:nvCxnSpPr>
        <p:spPr bwMode="auto">
          <a:xfrm>
            <a:off x="4276725" y="22955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44" name="AutoShape 52"/>
          <p:cNvCxnSpPr>
            <a:cxnSpLocks noChangeShapeType="1"/>
            <a:stCxn id="2056242" idx="3"/>
            <a:endCxn id="2056241" idx="1"/>
          </p:cNvCxnSpPr>
          <p:nvPr/>
        </p:nvCxnSpPr>
        <p:spPr bwMode="auto">
          <a:xfrm>
            <a:off x="6130925" y="22955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45" name="Line 53"/>
          <p:cNvSpPr>
            <a:spLocks noChangeShapeType="1"/>
          </p:cNvSpPr>
          <p:nvPr/>
        </p:nvSpPr>
        <p:spPr bwMode="auto">
          <a:xfrm flipH="1">
            <a:off x="7977188" y="23050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6" name="Text Box 54"/>
          <p:cNvSpPr txBox="1">
            <a:spLocks noChangeArrowheads="1"/>
          </p:cNvSpPr>
          <p:nvPr/>
        </p:nvSpPr>
        <p:spPr bwMode="auto">
          <a:xfrm>
            <a:off x="8237538" y="19907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g</a:t>
            </a:r>
          </a:p>
        </p:txBody>
      </p:sp>
      <p:sp>
        <p:nvSpPr>
          <p:cNvPr id="2056247" name="Line 55"/>
          <p:cNvSpPr>
            <a:spLocks noChangeShapeType="1"/>
          </p:cNvSpPr>
          <p:nvPr/>
        </p:nvSpPr>
        <p:spPr bwMode="auto">
          <a:xfrm>
            <a:off x="1022350" y="24638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8" name="Text Box 56"/>
          <p:cNvSpPr txBox="1">
            <a:spLocks noChangeArrowheads="1"/>
          </p:cNvSpPr>
          <p:nvPr/>
        </p:nvSpPr>
        <p:spPr bwMode="auto">
          <a:xfrm>
            <a:off x="452438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d</a:t>
            </a:r>
          </a:p>
        </p:txBody>
      </p:sp>
      <p:sp>
        <p:nvSpPr>
          <p:cNvPr id="2056249" name="Line 57"/>
          <p:cNvSpPr>
            <a:spLocks noChangeShapeType="1"/>
          </p:cNvSpPr>
          <p:nvPr/>
        </p:nvSpPr>
        <p:spPr bwMode="auto">
          <a:xfrm>
            <a:off x="828675" y="20637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50" name="Text Box 58"/>
          <p:cNvSpPr txBox="1">
            <a:spLocks noChangeArrowheads="1"/>
          </p:cNvSpPr>
          <p:nvPr/>
        </p:nvSpPr>
        <p:spPr bwMode="auto">
          <a:xfrm>
            <a:off x="2590800" y="1811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1" name="Text Box 59"/>
          <p:cNvSpPr txBox="1">
            <a:spLocks noChangeArrowheads="1"/>
          </p:cNvSpPr>
          <p:nvPr/>
        </p:nvSpPr>
        <p:spPr bwMode="auto">
          <a:xfrm>
            <a:off x="4354513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2" name="Text Box 60"/>
          <p:cNvSpPr txBox="1">
            <a:spLocks noChangeArrowheads="1"/>
          </p:cNvSpPr>
          <p:nvPr/>
        </p:nvSpPr>
        <p:spPr bwMode="auto">
          <a:xfrm>
            <a:off x="6223000" y="1700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3" name="Text Box 61"/>
          <p:cNvSpPr txBox="1">
            <a:spLocks noChangeArrowheads="1"/>
          </p:cNvSpPr>
          <p:nvPr/>
        </p:nvSpPr>
        <p:spPr bwMode="auto">
          <a:xfrm>
            <a:off x="463550" y="53213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6254" name="AutoShape 62"/>
          <p:cNvCxnSpPr>
            <a:cxnSpLocks noChangeShapeType="1"/>
            <a:stCxn id="2056255" idx="6"/>
            <a:endCxn id="2056257" idx="2"/>
          </p:cNvCxnSpPr>
          <p:nvPr/>
        </p:nvCxnSpPr>
        <p:spPr bwMode="auto">
          <a:xfrm>
            <a:off x="2424113" y="50006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5" name="Oval 63"/>
          <p:cNvSpPr>
            <a:spLocks noChangeArrowheads="1"/>
          </p:cNvSpPr>
          <p:nvPr/>
        </p:nvSpPr>
        <p:spPr bwMode="auto">
          <a:xfrm>
            <a:off x="1182688" y="46402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</a:t>
            </a:r>
          </a:p>
        </p:txBody>
      </p:sp>
      <p:sp>
        <p:nvSpPr>
          <p:cNvPr id="2056256" name="Oval 64"/>
          <p:cNvSpPr>
            <a:spLocks noChangeAspect="1" noChangeArrowheads="1"/>
          </p:cNvSpPr>
          <p:nvPr/>
        </p:nvSpPr>
        <p:spPr bwMode="auto">
          <a:xfrm>
            <a:off x="6743700" y="46418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d.n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57" name="Oval 65"/>
          <p:cNvSpPr>
            <a:spLocks noChangeArrowheads="1"/>
          </p:cNvSpPr>
          <p:nvPr/>
        </p:nvSpPr>
        <p:spPr bwMode="auto">
          <a:xfrm>
            <a:off x="4017963" y="46402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58" name="AutoShape 66"/>
          <p:cNvCxnSpPr>
            <a:cxnSpLocks noChangeShapeType="1"/>
            <a:stCxn id="2056257" idx="6"/>
            <a:endCxn id="2056256" idx="2"/>
          </p:cNvCxnSpPr>
          <p:nvPr/>
        </p:nvCxnSpPr>
        <p:spPr bwMode="auto">
          <a:xfrm>
            <a:off x="5259388" y="50006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9" name="Line 67"/>
          <p:cNvSpPr>
            <a:spLocks noChangeShapeType="1"/>
          </p:cNvSpPr>
          <p:nvPr/>
        </p:nvSpPr>
        <p:spPr bwMode="auto">
          <a:xfrm flipH="1">
            <a:off x="7977188" y="50101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0" name="Text Box 68"/>
          <p:cNvSpPr txBox="1">
            <a:spLocks noChangeArrowheads="1"/>
          </p:cNvSpPr>
          <p:nvPr/>
        </p:nvSpPr>
        <p:spPr bwMode="auto">
          <a:xfrm>
            <a:off x="8237538" y="46958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62" name="Text Box 70"/>
          <p:cNvSpPr txBox="1">
            <a:spLocks noChangeArrowheads="1"/>
          </p:cNvSpPr>
          <p:nvPr/>
        </p:nvSpPr>
        <p:spPr bwMode="auto">
          <a:xfrm>
            <a:off x="449263" y="44624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d</a:t>
            </a:r>
          </a:p>
        </p:txBody>
      </p:sp>
      <p:sp>
        <p:nvSpPr>
          <p:cNvPr id="2056263" name="Line 71"/>
          <p:cNvSpPr>
            <a:spLocks noChangeShapeType="1"/>
          </p:cNvSpPr>
          <p:nvPr/>
        </p:nvSpPr>
        <p:spPr bwMode="auto">
          <a:xfrm>
            <a:off x="803275" y="4756150"/>
            <a:ext cx="450850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4" name="Text Box 72"/>
          <p:cNvSpPr txBox="1">
            <a:spLocks noChangeArrowheads="1"/>
          </p:cNvSpPr>
          <p:nvPr/>
        </p:nvSpPr>
        <p:spPr bwMode="auto">
          <a:xfrm>
            <a:off x="3076575" y="45164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5" name="Text Box 73"/>
          <p:cNvSpPr txBox="1">
            <a:spLocks noChangeArrowheads="1"/>
          </p:cNvSpPr>
          <p:nvPr/>
        </p:nvSpPr>
        <p:spPr bwMode="auto">
          <a:xfrm>
            <a:off x="5894388" y="4494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66" name="AutoShape 74"/>
          <p:cNvCxnSpPr>
            <a:cxnSpLocks noChangeShapeType="1"/>
            <a:stCxn id="2056257" idx="6"/>
            <a:endCxn id="2056257" idx="0"/>
          </p:cNvCxnSpPr>
          <p:nvPr/>
        </p:nvCxnSpPr>
        <p:spPr bwMode="auto">
          <a:xfrm flipH="1" flipV="1">
            <a:off x="4638675" y="46402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67" name="Text Box 75"/>
          <p:cNvSpPr txBox="1">
            <a:spLocks noChangeArrowheads="1"/>
          </p:cNvSpPr>
          <p:nvPr/>
        </p:nvSpPr>
        <p:spPr bwMode="auto">
          <a:xfrm>
            <a:off x="5356225" y="3970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8" name="Line 76"/>
          <p:cNvSpPr>
            <a:spLocks noChangeShapeType="1"/>
          </p:cNvSpPr>
          <p:nvPr/>
        </p:nvSpPr>
        <p:spPr bwMode="auto">
          <a:xfrm flipV="1">
            <a:off x="801688" y="52244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9" name="Line 77"/>
          <p:cNvSpPr>
            <a:spLocks noChangeShapeType="1"/>
          </p:cNvSpPr>
          <p:nvPr/>
        </p:nvSpPr>
        <p:spPr bwMode="auto">
          <a:xfrm>
            <a:off x="827088" y="57451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9996"/>
      </p:ext>
    </p:extLst>
  </p:cSld>
  <p:clrMapOvr>
    <a:masterClrMapping/>
  </p:clrMapOvr>
  <p:transition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Cutpoint</a:t>
            </a:r>
            <a:r>
              <a:rPr lang="en-US" dirty="0"/>
              <a:t>-Freedom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698568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main() { 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   append(y,z);		</a:t>
            </a: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727" name="Rectangle 159"/>
          <p:cNvSpPr>
            <a:spLocks noChangeArrowheads="1"/>
          </p:cNvSpPr>
          <p:nvPr/>
        </p:nvSpPr>
        <p:spPr bwMode="auto">
          <a:xfrm>
            <a:off x="519113" y="3767138"/>
            <a:ext cx="1968500" cy="992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2557463" y="3678238"/>
            <a:ext cx="1685925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 dirty="0"/>
              <a:t>Procedure </a:t>
            </a:r>
            <a:r>
              <a:rPr lang="en-US" sz="3600" b="1" dirty="0">
                <a:sym typeface="Symbol" charset="0"/>
              </a:rPr>
              <a:t> </a:t>
            </a:r>
            <a:r>
              <a:rPr lang="en-US" sz="2800" dirty="0"/>
              <a:t>input/output relation</a:t>
            </a:r>
          </a:p>
          <a:p>
            <a:pPr lvl="1"/>
            <a:r>
              <a:rPr lang="en-GB" sz="2400" dirty="0"/>
              <a:t>Not reachable </a:t>
            </a:r>
            <a:r>
              <a:rPr lang="en-US" sz="2400" dirty="0">
                <a:sym typeface="Wingdings" charset="0"/>
              </a:rPr>
              <a:t> Not effected</a:t>
            </a:r>
            <a:r>
              <a:rPr lang="en-GB" sz="2400" dirty="0"/>
              <a:t> </a:t>
            </a:r>
          </a:p>
          <a:p>
            <a:pPr lvl="1"/>
            <a:r>
              <a:rPr lang="en-GB" sz="2400" dirty="0"/>
              <a:t>proc: local (</a:t>
            </a:r>
            <a:r>
              <a:rPr lang="en-GB" sz="2400" dirty="0">
                <a:sym typeface="Symbol" charset="0"/>
              </a:rPr>
              <a:t></a:t>
            </a:r>
            <a:r>
              <a:rPr lang="en-GB" sz="2400" dirty="0"/>
              <a:t>reachable) heap </a:t>
            </a:r>
            <a:r>
              <a:rPr lang="en-GB" sz="2400" dirty="0">
                <a:sym typeface="Wingdings" charset="0"/>
              </a:rPr>
              <a:t> local heap</a:t>
            </a:r>
            <a:endParaRPr lang="en-US" sz="2400" dirty="0"/>
          </a:p>
          <a:p>
            <a:pPr>
              <a:buFont typeface="Wingdings" charset="0"/>
              <a:buNone/>
            </a:pPr>
            <a:endParaRPr lang="en-US" sz="2800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tabulate procedures?  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append(List p, List q) {	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	…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cxnSp>
        <p:nvCxnSpPr>
          <p:cNvPr id="109587" name="AutoShape 19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09693" name="Group 125"/>
          <p:cNvGrpSpPr>
            <a:grpSpLocks/>
          </p:cNvGrpSpPr>
          <p:nvPr/>
        </p:nvGrpSpPr>
        <p:grpSpPr bwMode="auto">
          <a:xfrm>
            <a:off x="484188" y="3619500"/>
            <a:ext cx="1927225" cy="1119188"/>
            <a:chOff x="305" y="2280"/>
            <a:chExt cx="1214" cy="705"/>
          </a:xfrm>
        </p:grpSpPr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581" name="Line 1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4" name="Oval 16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8" name="Oval 2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590" name="AutoShape 22"/>
            <p:cNvCxnSpPr>
              <a:cxnSpLocks noChangeShapeType="1"/>
              <a:stCxn id="109588" idx="6"/>
              <a:endCxn id="109584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593" name="Text Box 25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594" name="Line 26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Oval 27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9704" name="Group 136"/>
          <p:cNvGrpSpPr>
            <a:grpSpLocks/>
          </p:cNvGrpSpPr>
          <p:nvPr/>
        </p:nvGrpSpPr>
        <p:grpSpPr bwMode="auto">
          <a:xfrm>
            <a:off x="2365375" y="5100638"/>
            <a:ext cx="1760538" cy="1228725"/>
            <a:chOff x="1490" y="3213"/>
            <a:chExt cx="1109" cy="774"/>
          </a:xfrm>
        </p:grpSpPr>
        <p:sp>
          <p:nvSpPr>
            <p:cNvPr id="109601" name="Text Box 33"/>
            <p:cNvSpPr txBox="1">
              <a:spLocks noChangeArrowheads="1"/>
            </p:cNvSpPr>
            <p:nvPr/>
          </p:nvSpPr>
          <p:spPr bwMode="auto">
            <a:xfrm>
              <a:off x="1795" y="367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09603" name="Line 35"/>
            <p:cNvSpPr>
              <a:spLocks noChangeShapeType="1"/>
            </p:cNvSpPr>
            <p:nvPr/>
          </p:nvSpPr>
          <p:spPr bwMode="auto">
            <a:xfrm flipV="1">
              <a:off x="1902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5" name="Oval 37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06" name="AutoShape 38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08" name="Text Box 40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614" name="Text Box 46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16" name="Oval 48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17" name="AutoShape 49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18" name="Text Box 50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4689475" y="3467100"/>
            <a:ext cx="3783013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640" name="Rectangle 72"/>
          <p:cNvSpPr>
            <a:spLocks noChangeArrowheads="1"/>
          </p:cNvSpPr>
          <p:nvPr/>
        </p:nvSpPr>
        <p:spPr bwMode="auto">
          <a:xfrm>
            <a:off x="4689475" y="5600700"/>
            <a:ext cx="3822700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9650" name="Group 82"/>
          <p:cNvGrpSpPr>
            <a:grpSpLocks/>
          </p:cNvGrpSpPr>
          <p:nvPr/>
        </p:nvGrpSpPr>
        <p:grpSpPr bwMode="auto">
          <a:xfrm>
            <a:off x="2751138" y="3917950"/>
            <a:ext cx="1328737" cy="285750"/>
            <a:chOff x="1733" y="2468"/>
            <a:chExt cx="837" cy="180"/>
          </a:xfrm>
        </p:grpSpPr>
        <p:sp>
          <p:nvSpPr>
            <p:cNvPr id="109586" name="Oval 18"/>
            <p:cNvSpPr>
              <a:spLocks noChangeAspect="1" noChangeArrowheads="1"/>
            </p:cNvSpPr>
            <p:nvPr/>
          </p:nvSpPr>
          <p:spPr bwMode="auto">
            <a:xfrm>
              <a:off x="173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Oval 30"/>
            <p:cNvSpPr>
              <a:spLocks noChangeAspect="1" noChangeArrowheads="1"/>
            </p:cNvSpPr>
            <p:nvPr/>
          </p:nvSpPr>
          <p:spPr bwMode="auto">
            <a:xfrm>
              <a:off x="225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6" name="Group 108"/>
          <p:cNvGrpSpPr>
            <a:grpSpLocks/>
          </p:cNvGrpSpPr>
          <p:nvPr/>
        </p:nvGrpSpPr>
        <p:grpSpPr bwMode="auto">
          <a:xfrm>
            <a:off x="2749550" y="3341688"/>
            <a:ext cx="1330325" cy="868362"/>
            <a:chOff x="2815" y="27"/>
            <a:chExt cx="838" cy="547"/>
          </a:xfrm>
        </p:grpSpPr>
        <p:sp>
          <p:nvSpPr>
            <p:cNvPr id="109655" name="Text Box 87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61" name="Group 93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62" name="Oval 94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63" name="Oval 95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64" name="Text Box 96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65" name="Line 97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5" name="Line 107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7" name="Group 109"/>
          <p:cNvGrpSpPr>
            <a:grpSpLocks/>
          </p:cNvGrpSpPr>
          <p:nvPr/>
        </p:nvGrpSpPr>
        <p:grpSpPr bwMode="auto">
          <a:xfrm>
            <a:off x="5776913" y="3360738"/>
            <a:ext cx="1330325" cy="868362"/>
            <a:chOff x="2815" y="27"/>
            <a:chExt cx="838" cy="547"/>
          </a:xfrm>
        </p:grpSpPr>
        <p:sp>
          <p:nvSpPr>
            <p:cNvPr id="109678" name="Text Box 110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79" name="Group 111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80" name="Oval 112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1" name="Oval 113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82" name="Text Box 114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83" name="Line 115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4" name="Line 116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719" name="Group 151"/>
          <p:cNvGrpSpPr>
            <a:grpSpLocks/>
          </p:cNvGrpSpPr>
          <p:nvPr/>
        </p:nvGrpSpPr>
        <p:grpSpPr bwMode="auto">
          <a:xfrm>
            <a:off x="6215063" y="5807075"/>
            <a:ext cx="446087" cy="457200"/>
            <a:chOff x="3449" y="194"/>
            <a:chExt cx="281" cy="288"/>
          </a:xfrm>
        </p:grpSpPr>
        <p:cxnSp>
          <p:nvCxnSpPr>
            <p:cNvPr id="109717" name="AutoShape 149"/>
            <p:cNvCxnSpPr>
              <a:cxnSpLocks noChangeShapeType="1"/>
            </p:cNvCxnSpPr>
            <p:nvPr/>
          </p:nvCxnSpPr>
          <p:spPr bwMode="auto">
            <a:xfrm>
              <a:off x="3484" y="467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18" name="Text Box 150"/>
            <p:cNvSpPr txBox="1">
              <a:spLocks noChangeArrowheads="1"/>
            </p:cNvSpPr>
            <p:nvPr/>
          </p:nvSpPr>
          <p:spPr bwMode="auto">
            <a:xfrm>
              <a:off x="3449" y="19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grpSp>
        <p:nvGrpSpPr>
          <p:cNvPr id="109726" name="Group 158"/>
          <p:cNvGrpSpPr>
            <a:grpSpLocks/>
          </p:cNvGrpSpPr>
          <p:nvPr/>
        </p:nvGrpSpPr>
        <p:grpSpPr bwMode="auto">
          <a:xfrm>
            <a:off x="2806700" y="4416425"/>
            <a:ext cx="1270000" cy="847725"/>
            <a:chOff x="1768" y="2782"/>
            <a:chExt cx="800" cy="534"/>
          </a:xfrm>
        </p:grpSpPr>
        <p:sp>
          <p:nvSpPr>
            <p:cNvPr id="109724" name="Rectangle 156"/>
            <p:cNvSpPr>
              <a:spLocks noChangeArrowheads="1"/>
            </p:cNvSpPr>
            <p:nvPr/>
          </p:nvSpPr>
          <p:spPr bwMode="auto">
            <a:xfrm>
              <a:off x="1768" y="2782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9725" name="Rectangle 157"/>
            <p:cNvSpPr>
              <a:spLocks noChangeArrowheads="1"/>
            </p:cNvSpPr>
            <p:nvPr/>
          </p:nvSpPr>
          <p:spPr bwMode="auto">
            <a:xfrm>
              <a:off x="2274" y="2788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723" name="Group 155"/>
          <p:cNvGrpSpPr>
            <a:grpSpLocks/>
          </p:cNvGrpSpPr>
          <p:nvPr/>
        </p:nvGrpSpPr>
        <p:grpSpPr bwMode="auto">
          <a:xfrm>
            <a:off x="5781675" y="5540375"/>
            <a:ext cx="1330325" cy="868363"/>
            <a:chOff x="3635" y="3483"/>
            <a:chExt cx="838" cy="547"/>
          </a:xfrm>
        </p:grpSpPr>
        <p:grpSp>
          <p:nvGrpSpPr>
            <p:cNvPr id="109685" name="Group 117"/>
            <p:cNvGrpSpPr>
              <a:grpSpLocks/>
            </p:cNvGrpSpPr>
            <p:nvPr/>
          </p:nvGrpSpPr>
          <p:grpSpPr bwMode="auto">
            <a:xfrm>
              <a:off x="3635" y="3483"/>
              <a:ext cx="838" cy="547"/>
              <a:chOff x="2815" y="27"/>
              <a:chExt cx="838" cy="547"/>
            </a:xfrm>
          </p:grpSpPr>
          <p:sp>
            <p:nvSpPr>
              <p:cNvPr id="109686" name="Text Box 118"/>
              <p:cNvSpPr txBox="1">
                <a:spLocks noChangeArrowheads="1"/>
              </p:cNvSpPr>
              <p:nvPr/>
            </p:nvSpPr>
            <p:spPr bwMode="auto">
              <a:xfrm>
                <a:off x="2865" y="2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grpSp>
            <p:nvGrpSpPr>
              <p:cNvPr id="109687" name="Group 119"/>
              <p:cNvGrpSpPr>
                <a:grpSpLocks/>
              </p:cNvGrpSpPr>
              <p:nvPr/>
            </p:nvGrpSpPr>
            <p:grpSpPr bwMode="auto">
              <a:xfrm>
                <a:off x="2815" y="394"/>
                <a:ext cx="837" cy="180"/>
                <a:chOff x="1733" y="2468"/>
                <a:chExt cx="837" cy="180"/>
              </a:xfrm>
            </p:grpSpPr>
            <p:sp>
              <p:nvSpPr>
                <p:cNvPr id="109688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173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89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25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9690" name="Text Box 122"/>
              <p:cNvSpPr txBox="1">
                <a:spLocks noChangeArrowheads="1"/>
              </p:cNvSpPr>
              <p:nvPr/>
            </p:nvSpPr>
            <p:spPr bwMode="auto">
              <a:xfrm>
                <a:off x="3385" y="2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09691" name="Line 123"/>
              <p:cNvSpPr>
                <a:spLocks noChangeShapeType="1"/>
              </p:cNvSpPr>
              <p:nvPr/>
            </p:nvSpPr>
            <p:spPr bwMode="auto">
              <a:xfrm rot="5400000" flipV="1">
                <a:off x="3433" y="33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2" name="Line 124"/>
              <p:cNvSpPr>
                <a:spLocks noChangeShapeType="1"/>
              </p:cNvSpPr>
              <p:nvPr/>
            </p:nvSpPr>
            <p:spPr bwMode="auto">
              <a:xfrm rot="5400000" flipV="1">
                <a:off x="2918" y="34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720" name="Group 152"/>
            <p:cNvGrpSpPr>
              <a:grpSpLocks/>
            </p:cNvGrpSpPr>
            <p:nvPr/>
          </p:nvGrpSpPr>
          <p:grpSpPr bwMode="auto">
            <a:xfrm>
              <a:off x="3913" y="3657"/>
              <a:ext cx="281" cy="288"/>
              <a:chOff x="3449" y="194"/>
              <a:chExt cx="281" cy="288"/>
            </a:xfrm>
          </p:grpSpPr>
          <p:cxnSp>
            <p:nvCxnSpPr>
              <p:cNvPr id="109721" name="AutoShape 153"/>
              <p:cNvCxnSpPr>
                <a:cxnSpLocks noChangeShapeType="1"/>
              </p:cNvCxnSpPr>
              <p:nvPr/>
            </p:nvCxnSpPr>
            <p:spPr bwMode="auto">
              <a:xfrm>
                <a:off x="3484" y="467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09722" name="Text Box 154"/>
              <p:cNvSpPr txBox="1">
                <a:spLocks noChangeArrowheads="1"/>
              </p:cNvSpPr>
              <p:nvPr/>
            </p:nvSpPr>
            <p:spPr bwMode="auto">
              <a:xfrm>
                <a:off x="3449" y="19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  <p:grpSp>
        <p:nvGrpSpPr>
          <p:cNvPr id="109694" name="Group 126"/>
          <p:cNvGrpSpPr>
            <a:grpSpLocks/>
          </p:cNvGrpSpPr>
          <p:nvPr/>
        </p:nvGrpSpPr>
        <p:grpSpPr bwMode="auto">
          <a:xfrm>
            <a:off x="482600" y="3617913"/>
            <a:ext cx="1927225" cy="1119187"/>
            <a:chOff x="305" y="2280"/>
            <a:chExt cx="1214" cy="705"/>
          </a:xfrm>
        </p:grpSpPr>
        <p:sp>
          <p:nvSpPr>
            <p:cNvPr id="109695" name="Text Box 127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696" name="Line 128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7" name="Oval 129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8" name="Oval 13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99" name="AutoShape 131"/>
            <p:cNvCxnSpPr>
              <a:cxnSpLocks noChangeShapeType="1"/>
              <a:stCxn id="109698" idx="6"/>
              <a:endCxn id="109697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00" name="Text Box 132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701" name="Text Box 133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702" name="Line 134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03" name="Oval 135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35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33229 0.003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5" y="16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00069 0.318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592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0.2173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L -0.33125 -0.104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27" grpId="0" animBg="1"/>
      <p:bldP spid="109727" grpId="1" animBg="1"/>
      <p:bldP spid="109727" grpId="2" animBg="1"/>
      <p:bldP spid="109727" grpId="3" animBg="1"/>
      <p:bldP spid="109651" grpId="0" animBg="1"/>
      <p:bldP spid="109651" grpId="1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main()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        append(</a:t>
            </a:r>
            <a:r>
              <a:rPr lang="en-GB" sz="2400" dirty="0" err="1"/>
              <a:t>y,z</a:t>
            </a:r>
            <a:r>
              <a:rPr lang="en-GB" sz="2400" dirty="0"/>
              <a:t>);		</a:t>
            </a:r>
            <a:endParaRPr lang="en-US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11" name="Group 151"/>
          <p:cNvGrpSpPr>
            <a:grpSpLocks/>
          </p:cNvGrpSpPr>
          <p:nvPr/>
        </p:nvGrpSpPr>
        <p:grpSpPr bwMode="auto">
          <a:xfrm>
            <a:off x="484188" y="5100638"/>
            <a:ext cx="3641725" cy="1228725"/>
            <a:chOff x="305" y="3213"/>
            <a:chExt cx="2294" cy="774"/>
          </a:xfrm>
        </p:grpSpPr>
        <p:sp>
          <p:nvSpPr>
            <p:cNvPr id="117785" name="Text Box 25"/>
            <p:cNvSpPr txBox="1">
              <a:spLocks noChangeArrowheads="1"/>
            </p:cNvSpPr>
            <p:nvPr/>
          </p:nvSpPr>
          <p:spPr bwMode="auto">
            <a:xfrm>
              <a:off x="305" y="333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17787" name="Line 27"/>
            <p:cNvSpPr>
              <a:spLocks noChangeShapeType="1"/>
            </p:cNvSpPr>
            <p:nvPr/>
          </p:nvSpPr>
          <p:spPr bwMode="auto">
            <a:xfrm>
              <a:off x="495" y="349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9" name="Oval 29"/>
            <p:cNvSpPr>
              <a:spLocks noChangeAspect="1" noChangeArrowheads="1"/>
            </p:cNvSpPr>
            <p:nvPr/>
          </p:nvSpPr>
          <p:spPr bwMode="auto">
            <a:xfrm>
              <a:off x="1202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0" name="Oval 30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791" name="AutoShape 31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2" name="Oval 32"/>
            <p:cNvSpPr>
              <a:spLocks noChangeAspect="1" noChangeArrowheads="1"/>
            </p:cNvSpPr>
            <p:nvPr/>
          </p:nvSpPr>
          <p:spPr bwMode="auto">
            <a:xfrm>
              <a:off x="641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3" name="Text Box 33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794" name="AutoShape 34"/>
            <p:cNvCxnSpPr>
              <a:cxnSpLocks noChangeShapeType="1"/>
            </p:cNvCxnSpPr>
            <p:nvPr/>
          </p:nvCxnSpPr>
          <p:spPr bwMode="auto">
            <a:xfrm>
              <a:off x="974" y="3482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5" name="Text Box 35"/>
            <p:cNvSpPr txBox="1">
              <a:spLocks noChangeArrowheads="1"/>
            </p:cNvSpPr>
            <p:nvPr/>
          </p:nvSpPr>
          <p:spPr bwMode="auto">
            <a:xfrm>
              <a:off x="917" y="321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799" name="Text Box 39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17800" name="Line 40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1" name="Oval 41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02" name="AutoShape 42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03" name="Text Box 43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17912" name="Rectangle 152"/>
          <p:cNvSpPr>
            <a:spLocks noChangeArrowheads="1"/>
          </p:cNvSpPr>
          <p:nvPr/>
        </p:nvSpPr>
        <p:spPr bwMode="auto">
          <a:xfrm>
            <a:off x="519113" y="4289425"/>
            <a:ext cx="1271587" cy="4699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3" name="Rectangle 153"/>
          <p:cNvSpPr>
            <a:spLocks noChangeArrowheads="1"/>
          </p:cNvSpPr>
          <p:nvPr/>
        </p:nvSpPr>
        <p:spPr bwMode="auto">
          <a:xfrm>
            <a:off x="903288" y="3678238"/>
            <a:ext cx="3340100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6" name="Rectangle 156"/>
          <p:cNvSpPr>
            <a:spLocks noChangeArrowheads="1"/>
          </p:cNvSpPr>
          <p:nvPr/>
        </p:nvSpPr>
        <p:spPr bwMode="auto">
          <a:xfrm>
            <a:off x="3609975" y="4425950"/>
            <a:ext cx="466725" cy="838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handle sharing?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/>
              <a:t>External sharing may break the functional view  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append(List p, List q) {	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	…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117771" name="Oval 11"/>
          <p:cNvSpPr>
            <a:spLocks noChangeAspect="1" noChangeArrowheads="1"/>
          </p:cNvSpPr>
          <p:nvPr/>
        </p:nvSpPr>
        <p:spPr bwMode="auto">
          <a:xfrm>
            <a:off x="1908175" y="39116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Oval 12"/>
          <p:cNvSpPr>
            <a:spLocks noChangeAspect="1" noChangeArrowheads="1"/>
          </p:cNvSpPr>
          <p:nvPr/>
        </p:nvSpPr>
        <p:spPr bwMode="auto">
          <a:xfrm>
            <a:off x="27511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773" name="AutoShape 13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4" name="Oval 14"/>
          <p:cNvSpPr>
            <a:spLocks noChangeAspect="1" noChangeArrowheads="1"/>
          </p:cNvSpPr>
          <p:nvPr/>
        </p:nvSpPr>
        <p:spPr bwMode="auto">
          <a:xfrm>
            <a:off x="1017588" y="39116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17776" name="AutoShape 16"/>
          <p:cNvCxnSpPr>
            <a:cxnSpLocks noChangeShapeType="1"/>
            <a:stCxn id="117774" idx="6"/>
            <a:endCxn id="117771" idx="2"/>
          </p:cNvCxnSpPr>
          <p:nvPr/>
        </p:nvCxnSpPr>
        <p:spPr bwMode="auto">
          <a:xfrm>
            <a:off x="1520825" y="4054475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484313" y="3633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17910" name="Group 150"/>
          <p:cNvGrpSpPr>
            <a:grpSpLocks/>
          </p:cNvGrpSpPr>
          <p:nvPr/>
        </p:nvGrpSpPr>
        <p:grpSpPr bwMode="auto">
          <a:xfrm>
            <a:off x="484188" y="4281488"/>
            <a:ext cx="1036637" cy="457200"/>
            <a:chOff x="305" y="2697"/>
            <a:chExt cx="653" cy="288"/>
          </a:xfrm>
        </p:grpSpPr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779" name="Line 1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0" name="Oval 2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Oval 23"/>
          <p:cNvSpPr>
            <a:spLocks noChangeAspect="1" noChangeArrowheads="1"/>
          </p:cNvSpPr>
          <p:nvPr/>
        </p:nvSpPr>
        <p:spPr bwMode="auto">
          <a:xfrm>
            <a:off x="35766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4" name="Rectangle 44"/>
          <p:cNvSpPr>
            <a:spLocks noChangeArrowheads="1"/>
          </p:cNvSpPr>
          <p:nvPr/>
        </p:nvSpPr>
        <p:spPr bwMode="auto">
          <a:xfrm>
            <a:off x="4689475" y="3365500"/>
            <a:ext cx="3852863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832" name="Rectangle 72"/>
          <p:cNvSpPr>
            <a:spLocks noChangeArrowheads="1"/>
          </p:cNvSpPr>
          <p:nvPr/>
        </p:nvSpPr>
        <p:spPr bwMode="auto">
          <a:xfrm>
            <a:off x="4694238" y="5680075"/>
            <a:ext cx="385286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55" name="Group 195"/>
          <p:cNvGrpSpPr>
            <a:grpSpLocks/>
          </p:cNvGrpSpPr>
          <p:nvPr/>
        </p:nvGrpSpPr>
        <p:grpSpPr bwMode="auto">
          <a:xfrm>
            <a:off x="2227263" y="5680075"/>
            <a:ext cx="793750" cy="596900"/>
            <a:chOff x="1403" y="3578"/>
            <a:chExt cx="500" cy="376"/>
          </a:xfrm>
        </p:grpSpPr>
        <p:sp>
          <p:nvSpPr>
            <p:cNvPr id="117786" name="Text Box 26"/>
            <p:cNvSpPr txBox="1">
              <a:spLocks noChangeArrowheads="1"/>
            </p:cNvSpPr>
            <p:nvPr/>
          </p:nvSpPr>
          <p:spPr bwMode="auto">
            <a:xfrm>
              <a:off x="1545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17788" name="Line 28"/>
            <p:cNvSpPr>
              <a:spLocks noChangeShapeType="1"/>
            </p:cNvSpPr>
            <p:nvPr/>
          </p:nvSpPr>
          <p:spPr bwMode="auto">
            <a:xfrm flipV="1">
              <a:off x="1739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6" name="Line 86"/>
            <p:cNvSpPr>
              <a:spLocks noChangeShapeType="1"/>
            </p:cNvSpPr>
            <p:nvPr/>
          </p:nvSpPr>
          <p:spPr bwMode="auto">
            <a:xfrm flipH="1" flipV="1">
              <a:off x="1403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08" name="Group 148"/>
          <p:cNvGrpSpPr>
            <a:grpSpLocks/>
          </p:cNvGrpSpPr>
          <p:nvPr/>
        </p:nvGrpSpPr>
        <p:grpSpPr bwMode="auto">
          <a:xfrm>
            <a:off x="7242175" y="5900738"/>
            <a:ext cx="446088" cy="457200"/>
            <a:chOff x="4953" y="501"/>
            <a:chExt cx="281" cy="288"/>
          </a:xfrm>
        </p:grpSpPr>
        <p:grpSp>
          <p:nvGrpSpPr>
            <p:cNvPr id="117904" name="Group 144"/>
            <p:cNvGrpSpPr>
              <a:grpSpLocks/>
            </p:cNvGrpSpPr>
            <p:nvPr/>
          </p:nvGrpSpPr>
          <p:grpSpPr bwMode="auto">
            <a:xfrm>
              <a:off x="4953" y="501"/>
              <a:ext cx="281" cy="288"/>
              <a:chOff x="4612" y="3753"/>
              <a:chExt cx="281" cy="288"/>
            </a:xfrm>
          </p:grpSpPr>
          <p:cxnSp>
            <p:nvCxnSpPr>
              <p:cNvPr id="117905" name="AutoShape 145"/>
              <p:cNvCxnSpPr>
                <a:cxnSpLocks noChangeShapeType="1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906" name="Text Box 14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907" name="AutoShape 147"/>
            <p:cNvCxnSpPr>
              <a:cxnSpLocks noChangeShapeType="1"/>
            </p:cNvCxnSpPr>
            <p:nvPr/>
          </p:nvCxnSpPr>
          <p:spPr bwMode="auto">
            <a:xfrm>
              <a:off x="4994" y="774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17883" name="Group 123"/>
          <p:cNvGrpSpPr>
            <a:grpSpLocks/>
          </p:cNvGrpSpPr>
          <p:nvPr/>
        </p:nvGrpSpPr>
        <p:grpSpPr bwMode="auto">
          <a:xfrm>
            <a:off x="1025525" y="3273425"/>
            <a:ext cx="3062288" cy="927100"/>
            <a:chOff x="3238" y="2042"/>
            <a:chExt cx="1929" cy="584"/>
          </a:xfrm>
        </p:grpSpPr>
        <p:sp>
          <p:nvSpPr>
            <p:cNvPr id="117820" name="Text Box 60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29" name="Text Box 6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30" name="Line 7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0" name="Line 90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3" name="Oval 103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4" name="Oval 104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65" name="AutoShape 105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6" name="Oval 106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7" name="Text Box 107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68" name="AutoShape 108"/>
            <p:cNvCxnSpPr>
              <a:cxnSpLocks noChangeShapeType="1"/>
              <a:stCxn id="117866" idx="6"/>
              <a:endCxn id="117863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9" name="Text Box 109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70" name="Oval 110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17" name="Group 157"/>
          <p:cNvGrpSpPr>
            <a:grpSpLocks/>
          </p:cNvGrpSpPr>
          <p:nvPr/>
        </p:nvGrpSpPr>
        <p:grpSpPr bwMode="auto">
          <a:xfrm>
            <a:off x="5064125" y="3263900"/>
            <a:ext cx="3062288" cy="927100"/>
            <a:chOff x="3238" y="2042"/>
            <a:chExt cx="1929" cy="584"/>
          </a:xfrm>
        </p:grpSpPr>
        <p:sp>
          <p:nvSpPr>
            <p:cNvPr id="117918" name="Text Box 158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919" name="Text Box 15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920" name="Line 16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1" name="Line 161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2" name="Oval 162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3" name="Oval 163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924" name="AutoShape 164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5" name="Oval 165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6" name="Text Box 166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927" name="AutoShape 167"/>
            <p:cNvCxnSpPr>
              <a:cxnSpLocks noChangeShapeType="1"/>
              <a:stCxn id="117925" idx="6"/>
              <a:endCxn id="117922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8" name="Text Box 168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929" name="Oval 169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47" name="Group 187"/>
          <p:cNvGrpSpPr>
            <a:grpSpLocks/>
          </p:cNvGrpSpPr>
          <p:nvPr/>
        </p:nvGrpSpPr>
        <p:grpSpPr bwMode="auto">
          <a:xfrm>
            <a:off x="488950" y="4275138"/>
            <a:ext cx="1036638" cy="457200"/>
            <a:chOff x="305" y="2697"/>
            <a:chExt cx="653" cy="288"/>
          </a:xfrm>
        </p:grpSpPr>
        <p:sp>
          <p:nvSpPr>
            <p:cNvPr id="117948" name="Text Box 18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949" name="Line 18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50" name="Oval 19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53" name="Group 193"/>
          <p:cNvGrpSpPr>
            <a:grpSpLocks/>
          </p:cNvGrpSpPr>
          <p:nvPr/>
        </p:nvGrpSpPr>
        <p:grpSpPr bwMode="auto">
          <a:xfrm>
            <a:off x="139700" y="3894138"/>
            <a:ext cx="1392238" cy="1404937"/>
            <a:chOff x="88" y="2453"/>
            <a:chExt cx="877" cy="885"/>
          </a:xfrm>
        </p:grpSpPr>
        <p:sp>
          <p:nvSpPr>
            <p:cNvPr id="117915" name="Rectangle 155"/>
            <p:cNvSpPr>
              <a:spLocks noChangeArrowheads="1"/>
            </p:cNvSpPr>
            <p:nvPr/>
          </p:nvSpPr>
          <p:spPr bwMode="auto">
            <a:xfrm>
              <a:off x="88" y="3071"/>
              <a:ext cx="877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1" name="Rectangle 191"/>
            <p:cNvSpPr>
              <a:spLocks noChangeArrowheads="1"/>
            </p:cNvSpPr>
            <p:nvPr/>
          </p:nvSpPr>
          <p:spPr bwMode="auto">
            <a:xfrm>
              <a:off x="101" y="2453"/>
              <a:ext cx="520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2" name="Rectangle 192"/>
            <p:cNvSpPr>
              <a:spLocks noChangeArrowheads="1"/>
            </p:cNvSpPr>
            <p:nvPr/>
          </p:nvSpPr>
          <p:spPr bwMode="auto">
            <a:xfrm>
              <a:off x="89" y="2454"/>
              <a:ext cx="163" cy="713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84188" y="3811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785813" y="4067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09" name="Group 149"/>
          <p:cNvGrpSpPr>
            <a:grpSpLocks/>
          </p:cNvGrpSpPr>
          <p:nvPr/>
        </p:nvGrpSpPr>
        <p:grpSpPr bwMode="auto">
          <a:xfrm>
            <a:off x="5072063" y="5551488"/>
            <a:ext cx="3062287" cy="927100"/>
            <a:chOff x="3244" y="3532"/>
            <a:chExt cx="1929" cy="584"/>
          </a:xfrm>
        </p:grpSpPr>
        <p:sp>
          <p:nvSpPr>
            <p:cNvPr id="117871" name="Text Box 111"/>
            <p:cNvSpPr txBox="1">
              <a:spLocks noChangeArrowheads="1"/>
            </p:cNvSpPr>
            <p:nvPr/>
          </p:nvSpPr>
          <p:spPr bwMode="auto">
            <a:xfrm>
              <a:off x="3278" y="353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72" name="Text Box 112"/>
            <p:cNvSpPr txBox="1">
              <a:spLocks noChangeArrowheads="1"/>
            </p:cNvSpPr>
            <p:nvPr/>
          </p:nvSpPr>
          <p:spPr bwMode="auto">
            <a:xfrm>
              <a:off x="4874" y="353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73" name="Line 113"/>
            <p:cNvSpPr>
              <a:spLocks noChangeShapeType="1"/>
            </p:cNvSpPr>
            <p:nvPr/>
          </p:nvSpPr>
          <p:spPr bwMode="auto">
            <a:xfrm rot="5400000" flipV="1">
              <a:off x="4948" y="387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4" name="Line 114"/>
            <p:cNvSpPr>
              <a:spLocks noChangeShapeType="1"/>
            </p:cNvSpPr>
            <p:nvPr/>
          </p:nvSpPr>
          <p:spPr bwMode="auto">
            <a:xfrm rot="5400000" flipV="1">
              <a:off x="3342" y="387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5" name="Oval 115"/>
            <p:cNvSpPr>
              <a:spLocks noChangeAspect="1" noChangeArrowheads="1"/>
            </p:cNvSpPr>
            <p:nvPr/>
          </p:nvSpPr>
          <p:spPr bwMode="auto">
            <a:xfrm>
              <a:off x="3805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6" name="Oval 116"/>
            <p:cNvSpPr>
              <a:spLocks noChangeAspect="1" noChangeArrowheads="1"/>
            </p:cNvSpPr>
            <p:nvPr/>
          </p:nvSpPr>
          <p:spPr bwMode="auto">
            <a:xfrm>
              <a:off x="433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77" name="AutoShape 117"/>
            <p:cNvCxnSpPr>
              <a:cxnSpLocks noChangeShapeType="1"/>
            </p:cNvCxnSpPr>
            <p:nvPr/>
          </p:nvCxnSpPr>
          <p:spPr bwMode="auto">
            <a:xfrm>
              <a:off x="4128" y="402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78" name="Oval 118"/>
            <p:cNvSpPr>
              <a:spLocks noChangeAspect="1" noChangeArrowheads="1"/>
            </p:cNvSpPr>
            <p:nvPr/>
          </p:nvSpPr>
          <p:spPr bwMode="auto">
            <a:xfrm>
              <a:off x="3244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9" name="Text Box 119"/>
            <p:cNvSpPr txBox="1">
              <a:spLocks noChangeArrowheads="1"/>
            </p:cNvSpPr>
            <p:nvPr/>
          </p:nvSpPr>
          <p:spPr bwMode="auto">
            <a:xfrm>
              <a:off x="4093" y="375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80" name="AutoShape 120"/>
            <p:cNvCxnSpPr>
              <a:cxnSpLocks noChangeShapeType="1"/>
              <a:stCxn id="117878" idx="6"/>
              <a:endCxn id="117875" idx="2"/>
            </p:cNvCxnSpPr>
            <p:nvPr/>
          </p:nvCxnSpPr>
          <p:spPr bwMode="auto">
            <a:xfrm>
              <a:off x="3561" y="402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81" name="Text Box 121"/>
            <p:cNvSpPr txBox="1">
              <a:spLocks noChangeArrowheads="1"/>
            </p:cNvSpPr>
            <p:nvPr/>
          </p:nvSpPr>
          <p:spPr bwMode="auto">
            <a:xfrm>
              <a:off x="3538" y="37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82" name="Oval 122"/>
            <p:cNvSpPr>
              <a:spLocks noChangeAspect="1" noChangeArrowheads="1"/>
            </p:cNvSpPr>
            <p:nvPr/>
          </p:nvSpPr>
          <p:spPr bwMode="auto">
            <a:xfrm>
              <a:off x="485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87" name="Group 127"/>
            <p:cNvGrpSpPr>
              <a:grpSpLocks/>
            </p:cNvGrpSpPr>
            <p:nvPr/>
          </p:nvGrpSpPr>
          <p:grpSpPr bwMode="auto">
            <a:xfrm>
              <a:off x="4612" y="3753"/>
              <a:ext cx="281" cy="288"/>
              <a:chOff x="4612" y="3753"/>
              <a:chExt cx="281" cy="288"/>
            </a:xfrm>
          </p:grpSpPr>
          <p:cxnSp>
            <p:nvCxnSpPr>
              <p:cNvPr id="117885" name="AutoShape 125"/>
              <p:cNvCxnSpPr>
                <a:cxnSpLocks noChangeShapeType="1"/>
                <a:stCxn id="117876" idx="6"/>
                <a:endCxn id="117882" idx="2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886" name="Text Box 12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888" name="AutoShape 128"/>
            <p:cNvCxnSpPr>
              <a:cxnSpLocks noChangeShapeType="1"/>
            </p:cNvCxnSpPr>
            <p:nvPr/>
          </p:nvCxnSpPr>
          <p:spPr bwMode="auto">
            <a:xfrm>
              <a:off x="4653" y="4026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7956" name="Rectangle 196"/>
          <p:cNvSpPr>
            <a:spLocks noChangeArrowheads="1"/>
          </p:cNvSpPr>
          <p:nvPr/>
        </p:nvSpPr>
        <p:spPr bwMode="auto">
          <a:xfrm>
            <a:off x="2768600" y="4402138"/>
            <a:ext cx="466725" cy="3921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44167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0017 0.2173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23 L -0.44202 -0.1152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1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12" grpId="0" animBg="1"/>
      <p:bldP spid="117912" grpId="1" animBg="1"/>
      <p:bldP spid="117913" grpId="0" animBg="1"/>
      <p:bldP spid="117913" grpId="1" animBg="1"/>
      <p:bldP spid="117916" grpId="0" animBg="1"/>
      <p:bldP spid="117916" grpId="1" animBg="1"/>
      <p:bldP spid="117956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4773613" y="2905125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/>
              <a:t>     append(y,z);</a:t>
            </a:r>
            <a:r>
              <a:rPr lang="en-GB" sz="2400"/>
              <a:t> 	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4933950" y="3367088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311775" y="3405188"/>
            <a:ext cx="3289300" cy="5445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difference?</a:t>
            </a:r>
          </a:p>
        </p:txBody>
      </p:sp>
      <p:sp>
        <p:nvSpPr>
          <p:cNvPr id="477190" name="Oval 6"/>
          <p:cNvSpPr>
            <a:spLocks noChangeAspect="1" noChangeArrowheads="1"/>
          </p:cNvSpPr>
          <p:nvPr/>
        </p:nvSpPr>
        <p:spPr bwMode="auto">
          <a:xfrm>
            <a:off x="6394450" y="35401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1" name="Oval 7"/>
          <p:cNvSpPr>
            <a:spLocks noChangeAspect="1" noChangeArrowheads="1"/>
          </p:cNvSpPr>
          <p:nvPr/>
        </p:nvSpPr>
        <p:spPr bwMode="auto">
          <a:xfrm>
            <a:off x="72374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7192" name="AutoShape 8"/>
          <p:cNvCxnSpPr>
            <a:cxnSpLocks noChangeShapeType="1"/>
          </p:cNvCxnSpPr>
          <p:nvPr/>
        </p:nvCxnSpPr>
        <p:spPr bwMode="auto">
          <a:xfrm>
            <a:off x="6907213" y="36893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3" name="Oval 9"/>
          <p:cNvSpPr>
            <a:spLocks noChangeAspect="1" noChangeArrowheads="1"/>
          </p:cNvSpPr>
          <p:nvPr/>
        </p:nvSpPr>
        <p:spPr bwMode="auto">
          <a:xfrm>
            <a:off x="5503863" y="35401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4" name="Text Box 10"/>
          <p:cNvSpPr txBox="1">
            <a:spLocks noChangeArrowheads="1"/>
          </p:cNvSpPr>
          <p:nvPr/>
        </p:nvSpPr>
        <p:spPr bwMode="auto">
          <a:xfrm>
            <a:off x="6851650" y="3255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77195" name="AutoShape 11"/>
          <p:cNvCxnSpPr>
            <a:cxnSpLocks noChangeShapeType="1"/>
            <a:stCxn id="477193" idx="6"/>
            <a:endCxn id="477190" idx="2"/>
          </p:cNvCxnSpPr>
          <p:nvPr/>
        </p:nvCxnSpPr>
        <p:spPr bwMode="auto">
          <a:xfrm>
            <a:off x="6007100" y="3683000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5970588" y="32623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197" name="Group 13"/>
          <p:cNvGrpSpPr>
            <a:grpSpLocks/>
          </p:cNvGrpSpPr>
          <p:nvPr/>
        </p:nvGrpSpPr>
        <p:grpSpPr bwMode="auto">
          <a:xfrm>
            <a:off x="4970463" y="3910013"/>
            <a:ext cx="1036637" cy="457200"/>
            <a:chOff x="305" y="2697"/>
            <a:chExt cx="653" cy="288"/>
          </a:xfrm>
        </p:grpSpPr>
        <p:sp>
          <p:nvSpPr>
            <p:cNvPr id="477198" name="Text Box 14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199" name="Line 15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00" name="Oval 16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01" name="Text Box 17"/>
          <p:cNvSpPr txBox="1">
            <a:spLocks noChangeArrowheads="1"/>
          </p:cNvSpPr>
          <p:nvPr/>
        </p:nvSpPr>
        <p:spPr bwMode="auto">
          <a:xfrm>
            <a:off x="8186738" y="4014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02" name="Line 18"/>
          <p:cNvSpPr>
            <a:spLocks noChangeShapeType="1"/>
          </p:cNvSpPr>
          <p:nvPr/>
        </p:nvSpPr>
        <p:spPr bwMode="auto">
          <a:xfrm flipV="1">
            <a:off x="83312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3" name="Oval 19"/>
          <p:cNvSpPr>
            <a:spLocks noChangeAspect="1" noChangeArrowheads="1"/>
          </p:cNvSpPr>
          <p:nvPr/>
        </p:nvSpPr>
        <p:spPr bwMode="auto">
          <a:xfrm>
            <a:off x="80629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4" name="Text Box 20"/>
          <p:cNvSpPr txBox="1">
            <a:spLocks noChangeArrowheads="1"/>
          </p:cNvSpPr>
          <p:nvPr/>
        </p:nvSpPr>
        <p:spPr bwMode="auto">
          <a:xfrm>
            <a:off x="4970463" y="34401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>
            <a:off x="5272088" y="36957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6" name="Text Box 22"/>
          <p:cNvSpPr txBox="1">
            <a:spLocks noChangeArrowheads="1"/>
          </p:cNvSpPr>
          <p:nvPr/>
        </p:nvSpPr>
        <p:spPr bwMode="auto">
          <a:xfrm>
            <a:off x="7335838" y="3976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77207" name="Line 23"/>
          <p:cNvSpPr>
            <a:spLocks noChangeShapeType="1"/>
          </p:cNvSpPr>
          <p:nvPr/>
        </p:nvSpPr>
        <p:spPr bwMode="auto">
          <a:xfrm flipV="1">
            <a:off x="75057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485775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Example</a:t>
            </a:r>
          </a:p>
        </p:txBody>
      </p:sp>
      <p:sp>
        <p:nvSpPr>
          <p:cNvPr id="477209" name="Text Box 25"/>
          <p:cNvSpPr txBox="1">
            <a:spLocks noChangeArrowheads="1"/>
          </p:cNvSpPr>
          <p:nvPr/>
        </p:nvSpPr>
        <p:spPr bwMode="auto">
          <a:xfrm>
            <a:off x="5016500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Example</a:t>
            </a:r>
          </a:p>
        </p:txBody>
      </p:sp>
      <p:sp>
        <p:nvSpPr>
          <p:cNvPr id="477210" name="Rectangle 26"/>
          <p:cNvSpPr>
            <a:spLocks noChangeArrowheads="1"/>
          </p:cNvSpPr>
          <p:nvPr/>
        </p:nvSpPr>
        <p:spPr bwMode="auto">
          <a:xfrm>
            <a:off x="268288" y="2900363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</a:t>
            </a:r>
            <a:r>
              <a:rPr lang="en-GB" sz="2400" b="1" dirty="0"/>
              <a:t>append(</a:t>
            </a:r>
            <a:r>
              <a:rPr lang="en-GB" sz="2400" b="1" dirty="0" err="1"/>
              <a:t>y,z</a:t>
            </a:r>
            <a:r>
              <a:rPr lang="en-GB" sz="2400" b="1" dirty="0"/>
              <a:t>); 	</a:t>
            </a:r>
            <a:endParaRPr lang="en-US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477211" name="Rectangle 27"/>
          <p:cNvSpPr>
            <a:spLocks noChangeArrowheads="1"/>
          </p:cNvSpPr>
          <p:nvPr/>
        </p:nvSpPr>
        <p:spPr bwMode="auto">
          <a:xfrm>
            <a:off x="406400" y="3335338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212" name="Rectangle 28"/>
          <p:cNvSpPr>
            <a:spLocks noChangeArrowheads="1"/>
          </p:cNvSpPr>
          <p:nvPr/>
        </p:nvSpPr>
        <p:spPr bwMode="auto">
          <a:xfrm>
            <a:off x="2536825" y="3371850"/>
            <a:ext cx="1555750" cy="5445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77213" name="AutoShape 29"/>
          <p:cNvCxnSpPr>
            <a:cxnSpLocks noChangeShapeType="1"/>
          </p:cNvCxnSpPr>
          <p:nvPr/>
        </p:nvCxnSpPr>
        <p:spPr bwMode="auto">
          <a:xfrm>
            <a:off x="2351088" y="36576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214" name="Text Box 30"/>
          <p:cNvSpPr txBox="1">
            <a:spLocks noChangeArrowheads="1"/>
          </p:cNvSpPr>
          <p:nvPr/>
        </p:nvSpPr>
        <p:spPr bwMode="auto">
          <a:xfrm>
            <a:off x="2295525" y="32242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215" name="Group 31"/>
          <p:cNvGrpSpPr>
            <a:grpSpLocks/>
          </p:cNvGrpSpPr>
          <p:nvPr/>
        </p:nvGrpSpPr>
        <p:grpSpPr bwMode="auto">
          <a:xfrm>
            <a:off x="414338" y="3216275"/>
            <a:ext cx="1927225" cy="1119188"/>
            <a:chOff x="305" y="2280"/>
            <a:chExt cx="1214" cy="705"/>
          </a:xfrm>
        </p:grpSpPr>
        <p:sp>
          <p:nvSpPr>
            <p:cNvPr id="477216" name="Text Box 32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77217" name="Line 3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8" name="Oval 34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9" name="Oval 35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220" name="AutoShape 36"/>
            <p:cNvCxnSpPr>
              <a:cxnSpLocks noChangeShapeType="1"/>
              <a:stCxn id="477219" idx="6"/>
              <a:endCxn id="477218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7221" name="Text Box 37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77222" name="Text Box 3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223" name="Line 3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24" name="Oval 4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25" name="Oval 41"/>
          <p:cNvSpPr>
            <a:spLocks noChangeAspect="1" noChangeArrowheads="1"/>
          </p:cNvSpPr>
          <p:nvPr/>
        </p:nvSpPr>
        <p:spPr bwMode="auto">
          <a:xfrm>
            <a:off x="2681288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6" name="Oval 42"/>
          <p:cNvSpPr>
            <a:spLocks noChangeAspect="1" noChangeArrowheads="1"/>
          </p:cNvSpPr>
          <p:nvPr/>
        </p:nvSpPr>
        <p:spPr bwMode="auto">
          <a:xfrm>
            <a:off x="3535363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7" name="Text Box 43"/>
          <p:cNvSpPr txBox="1">
            <a:spLocks noChangeArrowheads="1"/>
          </p:cNvSpPr>
          <p:nvPr/>
        </p:nvSpPr>
        <p:spPr bwMode="auto">
          <a:xfrm>
            <a:off x="2779713" y="39449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28" name="Text Box 44"/>
          <p:cNvSpPr txBox="1">
            <a:spLocks noChangeArrowheads="1"/>
          </p:cNvSpPr>
          <p:nvPr/>
        </p:nvSpPr>
        <p:spPr bwMode="auto">
          <a:xfrm>
            <a:off x="3659188" y="39830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29" name="Line 45"/>
          <p:cNvSpPr>
            <a:spLocks noChangeShapeType="1"/>
          </p:cNvSpPr>
          <p:nvPr/>
        </p:nvSpPr>
        <p:spPr bwMode="auto">
          <a:xfrm flipV="1">
            <a:off x="2949575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0" name="Line 46"/>
          <p:cNvSpPr>
            <a:spLocks noChangeShapeType="1"/>
          </p:cNvSpPr>
          <p:nvPr/>
        </p:nvSpPr>
        <p:spPr bwMode="auto">
          <a:xfrm flipV="1">
            <a:off x="3803650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1" name="Freeform 47"/>
          <p:cNvSpPr>
            <a:spLocks/>
          </p:cNvSpPr>
          <p:nvPr/>
        </p:nvSpPr>
        <p:spPr bwMode="auto">
          <a:xfrm>
            <a:off x="725488" y="3600450"/>
            <a:ext cx="2281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2" name="Freeform 48"/>
          <p:cNvSpPr>
            <a:spLocks/>
          </p:cNvSpPr>
          <p:nvPr/>
        </p:nvSpPr>
        <p:spPr bwMode="auto">
          <a:xfrm rot="5400000" flipH="1">
            <a:off x="3608388" y="3879850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3" name="Freeform 49"/>
          <p:cNvSpPr>
            <a:spLocks/>
          </p:cNvSpPr>
          <p:nvPr/>
        </p:nvSpPr>
        <p:spPr bwMode="auto">
          <a:xfrm rot="-5400000">
            <a:off x="2801938" y="3895725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4" name="Freeform 50"/>
          <p:cNvSpPr>
            <a:spLocks/>
          </p:cNvSpPr>
          <p:nvPr/>
        </p:nvSpPr>
        <p:spPr bwMode="auto">
          <a:xfrm>
            <a:off x="5273675" y="3632200"/>
            <a:ext cx="539750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5" name="Freeform 51"/>
          <p:cNvSpPr>
            <a:spLocks/>
          </p:cNvSpPr>
          <p:nvPr/>
        </p:nvSpPr>
        <p:spPr bwMode="auto">
          <a:xfrm rot="5400000" flipH="1">
            <a:off x="8156575" y="3922713"/>
            <a:ext cx="503238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6" name="Freeform 52"/>
          <p:cNvSpPr>
            <a:spLocks/>
          </p:cNvSpPr>
          <p:nvPr/>
        </p:nvSpPr>
        <p:spPr bwMode="auto">
          <a:xfrm rot="-5400000">
            <a:off x="7339012" y="3927476"/>
            <a:ext cx="525463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8" name="Freeform 54"/>
          <p:cNvSpPr>
            <a:spLocks/>
          </p:cNvSpPr>
          <p:nvPr/>
        </p:nvSpPr>
        <p:spPr bwMode="auto">
          <a:xfrm>
            <a:off x="7042150" y="3179763"/>
            <a:ext cx="874713" cy="1266825"/>
          </a:xfrm>
          <a:custGeom>
            <a:avLst/>
            <a:gdLst>
              <a:gd name="T0" fmla="*/ 412 w 490"/>
              <a:gd name="T1" fmla="*/ 40 h 538"/>
              <a:gd name="T2" fmla="*/ 199 w 490"/>
              <a:gd name="T3" fmla="*/ 40 h 538"/>
              <a:gd name="T4" fmla="*/ 50 w 490"/>
              <a:gd name="T5" fmla="*/ 99 h 538"/>
              <a:gd name="T6" fmla="*/ 9 w 490"/>
              <a:gd name="T7" fmla="*/ 195 h 538"/>
              <a:gd name="T8" fmla="*/ 9 w 490"/>
              <a:gd name="T9" fmla="*/ 318 h 538"/>
              <a:gd name="T10" fmla="*/ 146 w 490"/>
              <a:gd name="T11" fmla="*/ 531 h 538"/>
              <a:gd name="T12" fmla="*/ 194 w 490"/>
              <a:gd name="T13" fmla="*/ 538 h 538"/>
              <a:gd name="T14" fmla="*/ 386 w 490"/>
              <a:gd name="T15" fmla="*/ 524 h 538"/>
              <a:gd name="T16" fmla="*/ 434 w 490"/>
              <a:gd name="T17" fmla="*/ 469 h 538"/>
              <a:gd name="T18" fmla="*/ 480 w 490"/>
              <a:gd name="T19" fmla="*/ 267 h 538"/>
              <a:gd name="T20" fmla="*/ 412 w 490"/>
              <a:gd name="T21" fmla="*/ 4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0" h="538">
                <a:moveTo>
                  <a:pt x="412" y="40"/>
                </a:moveTo>
                <a:cubicBezTo>
                  <a:pt x="362" y="27"/>
                  <a:pt x="237" y="0"/>
                  <a:pt x="199" y="40"/>
                </a:cubicBezTo>
                <a:cubicBezTo>
                  <a:pt x="190" y="44"/>
                  <a:pt x="57" y="92"/>
                  <a:pt x="50" y="99"/>
                </a:cubicBezTo>
                <a:cubicBezTo>
                  <a:pt x="42" y="107"/>
                  <a:pt x="13" y="186"/>
                  <a:pt x="9" y="195"/>
                </a:cubicBezTo>
                <a:cubicBezTo>
                  <a:pt x="0" y="215"/>
                  <a:pt x="9" y="318"/>
                  <a:pt x="9" y="318"/>
                </a:cubicBezTo>
                <a:cubicBezTo>
                  <a:pt x="21" y="477"/>
                  <a:pt x="15" y="487"/>
                  <a:pt x="146" y="531"/>
                </a:cubicBezTo>
                <a:cubicBezTo>
                  <a:pt x="162" y="533"/>
                  <a:pt x="178" y="538"/>
                  <a:pt x="194" y="538"/>
                </a:cubicBezTo>
                <a:cubicBezTo>
                  <a:pt x="258" y="536"/>
                  <a:pt x="323" y="534"/>
                  <a:pt x="386" y="524"/>
                </a:cubicBezTo>
                <a:cubicBezTo>
                  <a:pt x="407" y="521"/>
                  <a:pt x="427" y="482"/>
                  <a:pt x="434" y="469"/>
                </a:cubicBezTo>
                <a:cubicBezTo>
                  <a:pt x="457" y="426"/>
                  <a:pt x="490" y="329"/>
                  <a:pt x="480" y="267"/>
                </a:cubicBezTo>
                <a:lnTo>
                  <a:pt x="412" y="40"/>
                </a:ln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7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7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nimBg="1"/>
      <p:bldP spid="477212" grpId="0" animBg="1"/>
      <p:bldP spid="477231" grpId="0" animBg="1"/>
      <p:bldP spid="477232" grpId="0" animBg="1"/>
      <p:bldP spid="477233" grpId="0" animBg="1"/>
      <p:bldP spid="477234" grpId="0" animBg="1"/>
      <p:bldP spid="477235" grpId="0" animBg="1"/>
      <p:bldP spid="477236" grpId="0" animBg="1"/>
      <p:bldP spid="477238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GB" dirty="0"/>
              <a:t>An object is a </a:t>
            </a:r>
            <a:r>
              <a:rPr lang="en-GB" b="1" dirty="0" err="1">
                <a:solidFill>
                  <a:srgbClr val="FF0000"/>
                </a:solidFill>
              </a:rPr>
              <a:t>cutpoint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for an invocation</a:t>
            </a:r>
          </a:p>
          <a:p>
            <a:pPr lvl="1"/>
            <a:r>
              <a:rPr lang="en-GB" dirty="0"/>
              <a:t>Reachable from actual parameters</a:t>
            </a:r>
          </a:p>
          <a:p>
            <a:pPr lvl="1"/>
            <a:r>
              <a:rPr lang="en-GB" dirty="0"/>
              <a:t>Not pointed to by an actual parameter</a:t>
            </a:r>
          </a:p>
          <a:p>
            <a:pPr lvl="1"/>
            <a:r>
              <a:rPr lang="en-US" dirty="0"/>
              <a:t>Reachable without going through a parameter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79463" y="5151438"/>
            <a:ext cx="3381375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5237163" y="5145088"/>
            <a:ext cx="3392487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423863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789238" y="57515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725488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29591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Oval 14"/>
          <p:cNvSpPr>
            <a:spLocks noChangeAspect="1" noChangeArrowheads="1"/>
          </p:cNvSpPr>
          <p:nvPr/>
        </p:nvSpPr>
        <p:spPr bwMode="auto">
          <a:xfrm>
            <a:off x="184785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9" name="Oval 15"/>
          <p:cNvSpPr>
            <a:spLocks noChangeAspect="1" noChangeArrowheads="1"/>
          </p:cNvSpPr>
          <p:nvPr/>
        </p:nvSpPr>
        <p:spPr bwMode="auto">
          <a:xfrm>
            <a:off x="2690813" y="5321300"/>
            <a:ext cx="503237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40" name="AutoShape 16"/>
          <p:cNvCxnSpPr>
            <a:cxnSpLocks noChangeShapeType="1"/>
          </p:cNvCxnSpPr>
          <p:nvPr/>
        </p:nvCxnSpPr>
        <p:spPr bwMode="auto">
          <a:xfrm>
            <a:off x="2360613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1" name="Oval 17"/>
          <p:cNvSpPr>
            <a:spLocks noChangeAspect="1" noChangeArrowheads="1"/>
          </p:cNvSpPr>
          <p:nvPr/>
        </p:nvSpPr>
        <p:spPr bwMode="auto">
          <a:xfrm>
            <a:off x="957263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2305050" y="50307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43" name="AutoShape 19"/>
          <p:cNvCxnSpPr>
            <a:cxnSpLocks noChangeShapeType="1"/>
          </p:cNvCxnSpPr>
          <p:nvPr/>
        </p:nvCxnSpPr>
        <p:spPr bwMode="auto">
          <a:xfrm>
            <a:off x="1485900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1395413" y="5022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423863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>
            <a:off x="725488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7" name="Oval 23"/>
          <p:cNvSpPr>
            <a:spLocks noChangeAspect="1" noChangeArrowheads="1"/>
          </p:cNvSpPr>
          <p:nvPr/>
        </p:nvSpPr>
        <p:spPr bwMode="auto">
          <a:xfrm>
            <a:off x="957263" y="5784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8" name="Text Box 24"/>
          <p:cNvSpPr txBox="1">
            <a:spLocks noChangeArrowheads="1"/>
          </p:cNvSpPr>
          <p:nvPr/>
        </p:nvSpPr>
        <p:spPr bwMode="auto">
          <a:xfrm>
            <a:off x="3640138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 flipV="1">
            <a:off x="37846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Oval 26"/>
          <p:cNvSpPr>
            <a:spLocks noChangeAspect="1" noChangeArrowheads="1"/>
          </p:cNvSpPr>
          <p:nvPr/>
        </p:nvSpPr>
        <p:spPr bwMode="auto">
          <a:xfrm>
            <a:off x="3516313" y="53213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Text Box 27"/>
          <p:cNvSpPr txBox="1">
            <a:spLocks noChangeArrowheads="1"/>
          </p:cNvSpPr>
          <p:nvPr/>
        </p:nvSpPr>
        <p:spPr bwMode="auto">
          <a:xfrm>
            <a:off x="4889500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52" name="Line 28"/>
          <p:cNvSpPr>
            <a:spLocks noChangeShapeType="1"/>
          </p:cNvSpPr>
          <p:nvPr/>
        </p:nvSpPr>
        <p:spPr bwMode="auto">
          <a:xfrm>
            <a:off x="5191125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3" name="Oval 29"/>
          <p:cNvSpPr>
            <a:spLocks noChangeAspect="1" noChangeArrowheads="1"/>
          </p:cNvSpPr>
          <p:nvPr/>
        </p:nvSpPr>
        <p:spPr bwMode="auto">
          <a:xfrm>
            <a:off x="6313488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4" name="Oval 30"/>
          <p:cNvSpPr>
            <a:spLocks noChangeAspect="1" noChangeArrowheads="1"/>
          </p:cNvSpPr>
          <p:nvPr/>
        </p:nvSpPr>
        <p:spPr bwMode="auto">
          <a:xfrm>
            <a:off x="7156450" y="5321300"/>
            <a:ext cx="503238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55" name="AutoShape 31"/>
          <p:cNvCxnSpPr>
            <a:cxnSpLocks noChangeShapeType="1"/>
          </p:cNvCxnSpPr>
          <p:nvPr/>
        </p:nvCxnSpPr>
        <p:spPr bwMode="auto">
          <a:xfrm>
            <a:off x="6826250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6" name="Oval 32"/>
          <p:cNvSpPr>
            <a:spLocks noChangeAspect="1" noChangeArrowheads="1"/>
          </p:cNvSpPr>
          <p:nvPr/>
        </p:nvSpPr>
        <p:spPr bwMode="auto">
          <a:xfrm>
            <a:off x="542290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7" name="Text Box 33"/>
          <p:cNvSpPr txBox="1">
            <a:spLocks noChangeArrowheads="1"/>
          </p:cNvSpPr>
          <p:nvPr/>
        </p:nvSpPr>
        <p:spPr bwMode="auto">
          <a:xfrm>
            <a:off x="6770688" y="5030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58" name="AutoShape 34"/>
          <p:cNvCxnSpPr>
            <a:cxnSpLocks noChangeShapeType="1"/>
          </p:cNvCxnSpPr>
          <p:nvPr/>
        </p:nvCxnSpPr>
        <p:spPr bwMode="auto">
          <a:xfrm>
            <a:off x="5951538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9" name="Text Box 35"/>
          <p:cNvSpPr txBox="1">
            <a:spLocks noChangeArrowheads="1"/>
          </p:cNvSpPr>
          <p:nvPr/>
        </p:nvSpPr>
        <p:spPr bwMode="auto">
          <a:xfrm>
            <a:off x="5861050" y="5022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0" name="Text Box 36"/>
          <p:cNvSpPr txBox="1">
            <a:spLocks noChangeArrowheads="1"/>
          </p:cNvSpPr>
          <p:nvPr/>
        </p:nvSpPr>
        <p:spPr bwMode="auto">
          <a:xfrm>
            <a:off x="4889500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61" name="Line 37"/>
          <p:cNvSpPr>
            <a:spLocks noChangeShapeType="1"/>
          </p:cNvSpPr>
          <p:nvPr/>
        </p:nvSpPr>
        <p:spPr bwMode="auto">
          <a:xfrm>
            <a:off x="5191125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2" name="Oval 38"/>
          <p:cNvSpPr>
            <a:spLocks noChangeAspect="1" noChangeArrowheads="1"/>
          </p:cNvSpPr>
          <p:nvPr/>
        </p:nvSpPr>
        <p:spPr bwMode="auto">
          <a:xfrm>
            <a:off x="5422900" y="57848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3" name="Text Box 39"/>
          <p:cNvSpPr txBox="1">
            <a:spLocks noChangeArrowheads="1"/>
          </p:cNvSpPr>
          <p:nvPr/>
        </p:nvSpPr>
        <p:spPr bwMode="auto">
          <a:xfrm>
            <a:off x="8105775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64" name="Line 40"/>
          <p:cNvSpPr>
            <a:spLocks noChangeShapeType="1"/>
          </p:cNvSpPr>
          <p:nvPr/>
        </p:nvSpPr>
        <p:spPr bwMode="auto">
          <a:xfrm flipV="1">
            <a:off x="8250238" y="55975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5" name="Oval 41"/>
          <p:cNvSpPr>
            <a:spLocks noChangeAspect="1" noChangeArrowheads="1"/>
          </p:cNvSpPr>
          <p:nvPr/>
        </p:nvSpPr>
        <p:spPr bwMode="auto">
          <a:xfrm>
            <a:off x="7981950" y="53213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6" name="Oval 42"/>
          <p:cNvSpPr>
            <a:spLocks noChangeAspect="1" noChangeArrowheads="1"/>
          </p:cNvSpPr>
          <p:nvPr/>
        </p:nvSpPr>
        <p:spPr bwMode="auto">
          <a:xfrm>
            <a:off x="6296025" y="57912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67" name="AutoShape 43"/>
          <p:cNvCxnSpPr>
            <a:cxnSpLocks noChangeShapeType="1"/>
          </p:cNvCxnSpPr>
          <p:nvPr/>
        </p:nvCxnSpPr>
        <p:spPr bwMode="auto">
          <a:xfrm>
            <a:off x="5934075" y="59213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68" name="Text Box 44"/>
          <p:cNvSpPr txBox="1">
            <a:spLocks noChangeArrowheads="1"/>
          </p:cNvSpPr>
          <p:nvPr/>
        </p:nvSpPr>
        <p:spPr bwMode="auto">
          <a:xfrm>
            <a:off x="5843588" y="54991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9" name="Text Box 45"/>
          <p:cNvSpPr txBox="1">
            <a:spLocks noChangeArrowheads="1"/>
          </p:cNvSpPr>
          <p:nvPr/>
        </p:nvSpPr>
        <p:spPr bwMode="auto">
          <a:xfrm>
            <a:off x="6772275" y="54229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70" name="AutoShape 46"/>
          <p:cNvCxnSpPr>
            <a:cxnSpLocks noChangeShapeType="1"/>
            <a:stCxn id="282666" idx="6"/>
            <a:endCxn id="282654" idx="4"/>
          </p:cNvCxnSpPr>
          <p:nvPr/>
        </p:nvCxnSpPr>
        <p:spPr bwMode="auto">
          <a:xfrm flipV="1">
            <a:off x="6799263" y="5607050"/>
            <a:ext cx="609600" cy="327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97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2" grpId="0" animBg="1"/>
      <p:bldP spid="282632" grpId="1" animBg="1"/>
      <p:bldP spid="282633" grpId="0" animBg="1"/>
      <p:bldP spid="282633" grpId="1" animBg="1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42" name="Rectangle 46"/>
          <p:cNvSpPr>
            <a:spLocks noChangeArrowheads="1"/>
          </p:cNvSpPr>
          <p:nvPr/>
        </p:nvSpPr>
        <p:spPr bwMode="auto">
          <a:xfrm>
            <a:off x="7007225" y="5118100"/>
            <a:ext cx="1595438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762000" y="5156200"/>
            <a:ext cx="3392488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US" b="1" dirty="0" err="1"/>
              <a:t>Cutpoint</a:t>
            </a:r>
            <a:r>
              <a:rPr lang="en-US" b="1" dirty="0"/>
              <a:t>-free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Invocation: has no </a:t>
            </a:r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Execution: every invocation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  <a:p>
            <a:pPr lvl="1"/>
            <a:r>
              <a:rPr lang="en-US" dirty="0"/>
              <a:t>Program: every execution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865688" y="51927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231063" y="5729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5167313" y="54483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flipV="1">
            <a:off x="74009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Oval 9"/>
          <p:cNvSpPr>
            <a:spLocks noChangeAspect="1" noChangeArrowheads="1"/>
          </p:cNvSpPr>
          <p:nvPr/>
        </p:nvSpPr>
        <p:spPr bwMode="auto">
          <a:xfrm>
            <a:off x="6289675" y="52927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6" name="Oval 10"/>
          <p:cNvSpPr>
            <a:spLocks noChangeAspect="1" noChangeArrowheads="1"/>
          </p:cNvSpPr>
          <p:nvPr/>
        </p:nvSpPr>
        <p:spPr bwMode="auto">
          <a:xfrm>
            <a:off x="71326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07" name="AutoShape 11"/>
          <p:cNvCxnSpPr>
            <a:cxnSpLocks noChangeShapeType="1"/>
          </p:cNvCxnSpPr>
          <p:nvPr/>
        </p:nvCxnSpPr>
        <p:spPr bwMode="auto">
          <a:xfrm>
            <a:off x="6802438" y="54419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08" name="Oval 12"/>
          <p:cNvSpPr>
            <a:spLocks noChangeAspect="1" noChangeArrowheads="1"/>
          </p:cNvSpPr>
          <p:nvPr/>
        </p:nvSpPr>
        <p:spPr bwMode="auto">
          <a:xfrm>
            <a:off x="5399088" y="5292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746875" y="5008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10" name="AutoShape 14"/>
          <p:cNvCxnSpPr>
            <a:cxnSpLocks noChangeShapeType="1"/>
          </p:cNvCxnSpPr>
          <p:nvPr/>
        </p:nvCxnSpPr>
        <p:spPr bwMode="auto">
          <a:xfrm>
            <a:off x="5927725" y="54229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5837238" y="50006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865688" y="56626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5167313" y="59182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4" name="Oval 18"/>
          <p:cNvSpPr>
            <a:spLocks noChangeAspect="1" noChangeArrowheads="1"/>
          </p:cNvSpPr>
          <p:nvPr/>
        </p:nvSpPr>
        <p:spPr bwMode="auto">
          <a:xfrm>
            <a:off x="5399088" y="57626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8081963" y="5767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82264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Oval 21"/>
          <p:cNvSpPr>
            <a:spLocks noChangeAspect="1" noChangeArrowheads="1"/>
          </p:cNvSpPr>
          <p:nvPr/>
        </p:nvSpPr>
        <p:spPr bwMode="auto">
          <a:xfrm>
            <a:off x="79581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403225" y="5226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704850" y="54816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Oval 25"/>
          <p:cNvSpPr>
            <a:spLocks noChangeAspect="1" noChangeArrowheads="1"/>
          </p:cNvSpPr>
          <p:nvPr/>
        </p:nvSpPr>
        <p:spPr bwMode="auto">
          <a:xfrm>
            <a:off x="1827213" y="53260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Oval 26"/>
          <p:cNvSpPr>
            <a:spLocks noChangeAspect="1" noChangeArrowheads="1"/>
          </p:cNvSpPr>
          <p:nvPr/>
        </p:nvSpPr>
        <p:spPr bwMode="auto">
          <a:xfrm>
            <a:off x="26701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23" name="AutoShape 27"/>
          <p:cNvCxnSpPr>
            <a:cxnSpLocks noChangeShapeType="1"/>
          </p:cNvCxnSpPr>
          <p:nvPr/>
        </p:nvCxnSpPr>
        <p:spPr bwMode="auto">
          <a:xfrm>
            <a:off x="2339975" y="547528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4" name="Oval 28"/>
          <p:cNvSpPr>
            <a:spLocks noChangeAspect="1" noChangeArrowheads="1"/>
          </p:cNvSpPr>
          <p:nvPr/>
        </p:nvSpPr>
        <p:spPr bwMode="auto">
          <a:xfrm>
            <a:off x="936625" y="53260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2284413" y="5041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26" name="AutoShape 30"/>
          <p:cNvCxnSpPr>
            <a:cxnSpLocks noChangeShapeType="1"/>
          </p:cNvCxnSpPr>
          <p:nvPr/>
        </p:nvCxnSpPr>
        <p:spPr bwMode="auto">
          <a:xfrm>
            <a:off x="1465263" y="54562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1374775" y="5033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73250" y="57467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>
            <a:off x="2174875" y="60023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0" name="Oval 34"/>
          <p:cNvSpPr>
            <a:spLocks noChangeAspect="1" noChangeArrowheads="1"/>
          </p:cNvSpPr>
          <p:nvPr/>
        </p:nvSpPr>
        <p:spPr bwMode="auto">
          <a:xfrm>
            <a:off x="2406650" y="58467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1" name="Text Box 35"/>
          <p:cNvSpPr txBox="1">
            <a:spLocks noChangeArrowheads="1"/>
          </p:cNvSpPr>
          <p:nvPr/>
        </p:nvSpPr>
        <p:spPr bwMode="auto">
          <a:xfrm>
            <a:off x="3619500" y="58007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3763963" y="5608638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3" name="Oval 37"/>
          <p:cNvSpPr>
            <a:spLocks noChangeAspect="1" noChangeArrowheads="1"/>
          </p:cNvSpPr>
          <p:nvPr/>
        </p:nvSpPr>
        <p:spPr bwMode="auto">
          <a:xfrm>
            <a:off x="34956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954088" y="5784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0" name="Text Box 44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 flipV="1">
            <a:off x="1182688" y="56070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2" grpId="0" animBg="1"/>
      <p:bldP spid="132142" grpId="1" animBg="1"/>
      <p:bldP spid="132143" grpId="0" animBg="1"/>
      <p:bldP spid="132143" grpId="1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-325438" y="744538"/>
            <a:ext cx="9866313" cy="43307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  <a:br>
              <a:rPr lang="en-US" b="1" dirty="0"/>
            </a:br>
            <a:r>
              <a:rPr lang="en-US" b="1" dirty="0"/>
              <a:t>for </a:t>
            </a:r>
            <a:r>
              <a:rPr lang="en-US" b="1" dirty="0" err="1"/>
              <a:t>cutpoint</a:t>
            </a:r>
            <a:r>
              <a:rPr lang="en-US" b="1" dirty="0"/>
              <a:t>-free programs</a:t>
            </a:r>
            <a:br>
              <a:rPr lang="he-IL" b="1" dirty="0"/>
            </a:br>
            <a:br>
              <a:rPr lang="en-US" b="1" dirty="0"/>
            </a:br>
            <a:r>
              <a:rPr lang="en-US" b="1" dirty="0"/>
              <a:t>using 3-Valued Shape Analysis</a:t>
            </a:r>
            <a:br>
              <a:rPr lang="he-IL" b="1" dirty="0"/>
            </a:br>
            <a:br>
              <a:rPr lang="he-IL" b="1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326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38288" y="4622800"/>
            <a:ext cx="5680075" cy="2144713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4679950" y="4694238"/>
            <a:ext cx="1627188" cy="1481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states: 2-Valued Logical Structure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memory state encodes a </a:t>
            </a:r>
            <a:r>
              <a:rPr lang="en-US" b="1" dirty="0">
                <a:solidFill>
                  <a:srgbClr val="000000"/>
                </a:solidFill>
              </a:rPr>
              <a:t>local heap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Local variables of the </a:t>
            </a:r>
            <a:r>
              <a:rPr lang="en-US" b="1" dirty="0">
                <a:solidFill>
                  <a:srgbClr val="000000"/>
                </a:solidFill>
              </a:rPr>
              <a:t>current procedure invocation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Relevant part of the heap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Relevant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 Reachable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360613" y="56721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914900" y="6208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2662238" y="592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V="1">
            <a:off x="50847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spect="1" noChangeArrowheads="1"/>
          </p:cNvSpPr>
          <p:nvPr/>
        </p:nvSpPr>
        <p:spPr bwMode="auto">
          <a:xfrm>
            <a:off x="3840163" y="5772150"/>
            <a:ext cx="503237" cy="28575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spect="1" noChangeArrowheads="1"/>
          </p:cNvSpPr>
          <p:nvPr/>
        </p:nvSpPr>
        <p:spPr bwMode="auto">
          <a:xfrm>
            <a:off x="48275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39" name="AutoShape 11"/>
          <p:cNvCxnSpPr>
            <a:cxnSpLocks noChangeShapeType="1"/>
            <a:stCxn id="150537" idx="6"/>
            <a:endCxn id="150538" idx="2"/>
          </p:cNvCxnSpPr>
          <p:nvPr/>
        </p:nvCxnSpPr>
        <p:spPr bwMode="auto">
          <a:xfrm flipV="1">
            <a:off x="4343400" y="5910263"/>
            <a:ext cx="484188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0" name="Oval 12"/>
          <p:cNvSpPr>
            <a:spLocks noChangeAspect="1" noChangeArrowheads="1"/>
          </p:cNvSpPr>
          <p:nvPr/>
        </p:nvSpPr>
        <p:spPr bwMode="auto">
          <a:xfrm>
            <a:off x="2894013" y="57721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4297363" y="5487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50542" name="AutoShape 14"/>
          <p:cNvCxnSpPr>
            <a:cxnSpLocks noChangeShapeType="1"/>
            <a:stCxn id="150540" idx="6"/>
            <a:endCxn id="150537" idx="2"/>
          </p:cNvCxnSpPr>
          <p:nvPr/>
        </p:nvCxnSpPr>
        <p:spPr bwMode="auto">
          <a:xfrm>
            <a:off x="3397250" y="5915025"/>
            <a:ext cx="4429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3387725" y="54800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2360613" y="61420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>
            <a:off x="2662238" y="63976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Oval 18"/>
          <p:cNvSpPr>
            <a:spLocks noChangeAspect="1" noChangeArrowheads="1"/>
          </p:cNvSpPr>
          <p:nvPr/>
        </p:nvSpPr>
        <p:spPr bwMode="auto">
          <a:xfrm>
            <a:off x="2894013" y="6242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5765800" y="62468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50548" name="Line 20"/>
          <p:cNvSpPr>
            <a:spLocks noChangeShapeType="1"/>
          </p:cNvSpPr>
          <p:nvPr/>
        </p:nvSpPr>
        <p:spPr bwMode="auto">
          <a:xfrm flipV="1">
            <a:off x="59102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9" name="Oval 21"/>
          <p:cNvSpPr>
            <a:spLocks noChangeAspect="1" noChangeArrowheads="1"/>
          </p:cNvSpPr>
          <p:nvPr/>
        </p:nvSpPr>
        <p:spPr bwMode="auto">
          <a:xfrm>
            <a:off x="56530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4886325" y="50593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 flipH="1">
            <a:off x="50673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5715000" y="5041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 flipH="1">
            <a:off x="58928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944158" y="4562475"/>
            <a:ext cx="196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main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4316904" y="463550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append</a:t>
            </a:r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4679950" y="4692650"/>
            <a:ext cx="1143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1538288" y="4622800"/>
            <a:ext cx="87153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57666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graphicFrame>
        <p:nvGraphicFramePr>
          <p:cNvPr id="294993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4989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7135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796925" y="4545013"/>
            <a:ext cx="6994525" cy="175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974725" y="4627563"/>
            <a:ext cx="1627188" cy="1563687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39" name="Oval 23"/>
          <p:cNvSpPr>
            <a:spLocks noChangeAspect="1" noChangeArrowheads="1"/>
          </p:cNvSpPr>
          <p:nvPr/>
        </p:nvSpPr>
        <p:spPr bwMode="auto">
          <a:xfrm>
            <a:off x="11668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367640" name="Oval 24"/>
          <p:cNvSpPr>
            <a:spLocks noChangeAspect="1" noChangeArrowheads="1"/>
          </p:cNvSpPr>
          <p:nvPr/>
        </p:nvSpPr>
        <p:spPr bwMode="auto">
          <a:xfrm>
            <a:off x="19923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1" name="Text Box 25"/>
          <p:cNvSpPr txBox="1">
            <a:spLocks noChangeArrowheads="1"/>
          </p:cNvSpPr>
          <p:nvPr/>
        </p:nvSpPr>
        <p:spPr bwMode="auto">
          <a:xfrm>
            <a:off x="1225550" y="48133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 flipH="1">
            <a:off x="14065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3" name="Text Box 27"/>
          <p:cNvSpPr txBox="1">
            <a:spLocks noChangeArrowheads="1"/>
          </p:cNvSpPr>
          <p:nvPr/>
        </p:nvSpPr>
        <p:spPr bwMode="auto">
          <a:xfrm>
            <a:off x="2054225" y="4795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 flipH="1">
            <a:off x="22320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7645" name="Group 29"/>
          <p:cNvGraphicFramePr>
            <a:graphicFrameLocks noGrp="1"/>
          </p:cNvGraphicFramePr>
          <p:nvPr>
            <p:ph sz="quarter" idx="3"/>
          </p:nvPr>
        </p:nvGraphicFramePr>
        <p:xfrm>
          <a:off x="3290888" y="4641850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59" name="Text Box 43"/>
          <p:cNvSpPr txBox="1">
            <a:spLocks noChangeArrowheads="1"/>
          </p:cNvSpPr>
          <p:nvPr/>
        </p:nvSpPr>
        <p:spPr bwMode="auto">
          <a:xfrm>
            <a:off x="765175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1</a:t>
            </a:r>
          </a:p>
        </p:txBody>
      </p:sp>
      <p:sp>
        <p:nvSpPr>
          <p:cNvPr id="367660" name="Text Box 44"/>
          <p:cNvSpPr txBox="1">
            <a:spLocks noChangeArrowheads="1"/>
          </p:cNvSpPr>
          <p:nvPr/>
        </p:nvSpPr>
        <p:spPr bwMode="auto">
          <a:xfrm>
            <a:off x="1592263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2</a:t>
            </a:r>
          </a:p>
        </p:txBody>
      </p:sp>
      <p:graphicFrame>
        <p:nvGraphicFramePr>
          <p:cNvPr id="367661" name="Group 45"/>
          <p:cNvGraphicFramePr>
            <a:graphicFrameLocks noGrp="1"/>
          </p:cNvGraphicFramePr>
          <p:nvPr/>
        </p:nvGraphicFramePr>
        <p:xfrm>
          <a:off x="4616450" y="4637088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7675" name="Group 59"/>
          <p:cNvGraphicFramePr>
            <a:graphicFrameLocks noGrp="1"/>
          </p:cNvGraphicFramePr>
          <p:nvPr/>
        </p:nvGraphicFramePr>
        <p:xfrm>
          <a:off x="5981700" y="4632325"/>
          <a:ext cx="1611313" cy="1554480"/>
        </p:xfrm>
        <a:graphic>
          <a:graphicData uri="http://schemas.openxmlformats.org/drawingml/2006/table">
            <a:tbl>
              <a:tblPr/>
              <a:tblGrid>
                <a:gridCol w="56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93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4" name="Line 78"/>
          <p:cNvSpPr>
            <a:spLocks noChangeShapeType="1"/>
          </p:cNvSpPr>
          <p:nvPr/>
        </p:nvSpPr>
        <p:spPr bwMode="auto">
          <a:xfrm flipV="1">
            <a:off x="1666875" y="5653088"/>
            <a:ext cx="3222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5" name="Text Box 79"/>
          <p:cNvSpPr txBox="1">
            <a:spLocks noChangeArrowheads="1"/>
          </p:cNvSpPr>
          <p:nvPr/>
        </p:nvSpPr>
        <p:spPr bwMode="auto">
          <a:xfrm>
            <a:off x="1195388" y="5230813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n</a:t>
            </a:r>
          </a:p>
        </p:txBody>
      </p:sp>
      <p:graphicFrame>
        <p:nvGraphicFramePr>
          <p:cNvPr id="367697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8002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Operational semantics</a:t>
            </a:r>
            <a:r>
              <a:rPr lang="en-US">
                <a:solidFill>
                  <a:schemeClr val="bg2"/>
                </a:solidFill>
              </a:rPr>
              <a:t> 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Statements modify values of predicates</a:t>
            </a:r>
          </a:p>
          <a:p>
            <a:r>
              <a:rPr lang="en-US"/>
              <a:t>Specified by predicate-update formulae</a:t>
            </a:r>
          </a:p>
          <a:p>
            <a:pPr lvl="1"/>
            <a:r>
              <a:rPr lang="en-US"/>
              <a:t>Formulae in FO-TC</a:t>
            </a:r>
          </a:p>
        </p:txBody>
      </p:sp>
    </p:spTree>
    <p:extLst>
      <p:ext uri="{BB962C8B-B14F-4D97-AF65-F5344CB8AC3E}">
        <p14:creationId xmlns:p14="http://schemas.microsoft.com/office/powerpoint/2010/main" val="334454169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3111528" y="2769029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freedom </a:t>
            </a:r>
          </a:p>
          <a:p>
            <a:pPr marL="971550" indent="-514350" algn="l">
              <a:lnSpc>
                <a:spcPct val="80000"/>
              </a:lnSpc>
              <a:buAutoNum type="arabicPlain" startAt="2"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3257550" lvl="5" indent="-514350" algn="l">
              <a:lnSpc>
                <a:spcPct val="80000"/>
              </a:lnSpc>
              <a:buAutoNum type="arabicPlain" startAt="2"/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… Execute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549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Procedure call: </a:t>
            </a:r>
            <a:br>
              <a:rPr lang="en-US" sz="4000"/>
            </a:br>
            <a:r>
              <a:rPr lang="en-US" sz="3600"/>
              <a:t>1.</a:t>
            </a:r>
            <a:r>
              <a:rPr lang="en-US" sz="4000"/>
              <a:t> Verifying cutpoint-freedom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2575" name="Text Box 15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577" name="Line 17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8" name="Line 18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9" name="Oval 19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0" name="Oval 20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81" name="AutoShape 21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2" name="Oval 22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84" name="AutoShape 24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5" name="Text Box 25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586" name="Line 26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7" name="Oval 27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8" name="Text Box 28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589" name="Line 29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0" name="Oval 30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1" name="Text Box 31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92" name="Line 32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3" name="Oval 33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4" name="Oval 34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95" name="AutoShape 35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6" name="Oval 36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7" name="Text Box 37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98" name="AutoShape 38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9" name="Text Box 39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600" name="Line 40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1" name="Oval 41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2" name="Text Box 42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603" name="Line 43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4" name="Oval 44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5" name="Oval 45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606" name="AutoShape 46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07" name="Text Box 47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08" name="Text Box 48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609" name="AutoShape 49"/>
          <p:cNvCxnSpPr>
            <a:cxnSpLocks noChangeShapeType="1"/>
            <a:stCxn id="322587" idx="6"/>
            <a:endCxn id="322579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2" name="Text Box 52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3" name="Text Box 53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614" name="Line 54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15" name="Text Box 55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322632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457200" y="2066925"/>
            <a:ext cx="8380413" cy="4510088"/>
          </a:xfrm>
          <a:noFill/>
          <a:ln/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</a:rPr>
              <a:t>An object is a </a:t>
            </a:r>
            <a:r>
              <a:rPr lang="en-GB" sz="2800" b="1" dirty="0" err="1">
                <a:solidFill>
                  <a:srgbClr val="000000"/>
                </a:solidFill>
              </a:rPr>
              <a:t>cutpoint</a:t>
            </a:r>
            <a:r>
              <a:rPr lang="en-GB" sz="2800" dirty="0">
                <a:solidFill>
                  <a:srgbClr val="000000"/>
                </a:solidFill>
              </a:rPr>
              <a:t> for an invocation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Reachable from actual parameters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Not pointed to by an actual parameter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Reachable without going through a parameter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22633" name="Text Box 73"/>
          <p:cNvSpPr txBox="1">
            <a:spLocks noChangeArrowheads="1"/>
          </p:cNvSpPr>
          <p:nvPr/>
        </p:nvSpPr>
        <p:spPr bwMode="auto">
          <a:xfrm>
            <a:off x="850900" y="4291013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322634" name="Text Box 74"/>
          <p:cNvSpPr txBox="1">
            <a:spLocks noChangeArrowheads="1"/>
          </p:cNvSpPr>
          <p:nvPr/>
        </p:nvSpPr>
        <p:spPr bwMode="auto">
          <a:xfrm>
            <a:off x="5605463" y="4251325"/>
            <a:ext cx="292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652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1" name="Rectangle 63"/>
          <p:cNvSpPr>
            <a:spLocks noChangeArrowheads="1"/>
          </p:cNvSpPr>
          <p:nvPr/>
        </p:nvSpPr>
        <p:spPr bwMode="auto">
          <a:xfrm>
            <a:off x="5651500" y="4918075"/>
            <a:ext cx="2516188" cy="6080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1" name="Rectangle 73"/>
          <p:cNvSpPr>
            <a:spLocks noChangeArrowheads="1"/>
          </p:cNvSpPr>
          <p:nvPr/>
        </p:nvSpPr>
        <p:spPr bwMode="auto">
          <a:xfrm>
            <a:off x="8124825" y="4916488"/>
            <a:ext cx="788988" cy="6080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3" name="Rectangle 65"/>
          <p:cNvSpPr>
            <a:spLocks noChangeArrowheads="1"/>
          </p:cNvSpPr>
          <p:nvPr/>
        </p:nvSpPr>
        <p:spPr bwMode="auto">
          <a:xfrm>
            <a:off x="6464300" y="49768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6" name="Rectangle 68"/>
          <p:cNvSpPr>
            <a:spLocks noChangeArrowheads="1"/>
          </p:cNvSpPr>
          <p:nvPr/>
        </p:nvSpPr>
        <p:spPr bwMode="auto">
          <a:xfrm>
            <a:off x="7497763" y="5008563"/>
            <a:ext cx="596900" cy="471487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8" name="Rectangle 70"/>
          <p:cNvSpPr>
            <a:spLocks noChangeArrowheads="1"/>
          </p:cNvSpPr>
          <p:nvPr/>
        </p:nvSpPr>
        <p:spPr bwMode="auto">
          <a:xfrm>
            <a:off x="6597650" y="5030788"/>
            <a:ext cx="644525" cy="441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0" name="Rectangle 62"/>
          <p:cNvSpPr>
            <a:spLocks noChangeArrowheads="1"/>
          </p:cNvSpPr>
          <p:nvPr/>
        </p:nvSpPr>
        <p:spPr bwMode="auto">
          <a:xfrm>
            <a:off x="877888" y="4940300"/>
            <a:ext cx="264636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0" name="Rectangle 72"/>
          <p:cNvSpPr>
            <a:spLocks noChangeArrowheads="1"/>
          </p:cNvSpPr>
          <p:nvPr/>
        </p:nvSpPr>
        <p:spPr bwMode="auto">
          <a:xfrm>
            <a:off x="3517900" y="4938713"/>
            <a:ext cx="642938" cy="6238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4" name="Rectangle 66"/>
          <p:cNvSpPr>
            <a:spLocks noChangeArrowheads="1"/>
          </p:cNvSpPr>
          <p:nvPr/>
        </p:nvSpPr>
        <p:spPr bwMode="auto">
          <a:xfrm>
            <a:off x="1720850" y="49895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7" name="Rectangle 69"/>
          <p:cNvSpPr>
            <a:spLocks noChangeArrowheads="1"/>
          </p:cNvSpPr>
          <p:nvPr/>
        </p:nvSpPr>
        <p:spPr bwMode="auto">
          <a:xfrm>
            <a:off x="3765550" y="3678238"/>
            <a:ext cx="3551238" cy="4746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5" name="Rectangle 67"/>
          <p:cNvSpPr>
            <a:spLocks noChangeArrowheads="1"/>
          </p:cNvSpPr>
          <p:nvPr/>
        </p:nvSpPr>
        <p:spPr bwMode="auto">
          <a:xfrm>
            <a:off x="1825625" y="3671888"/>
            <a:ext cx="1587500" cy="4746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29" name="Rectangle 61"/>
          <p:cNvSpPr>
            <a:spLocks noChangeArrowheads="1"/>
          </p:cNvSpPr>
          <p:nvPr/>
        </p:nvSpPr>
        <p:spPr bwMode="auto">
          <a:xfrm>
            <a:off x="5689600" y="3111500"/>
            <a:ext cx="2366963" cy="534988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9" name="Rectangle 71"/>
          <p:cNvSpPr>
            <a:spLocks noChangeArrowheads="1"/>
          </p:cNvSpPr>
          <p:nvPr/>
        </p:nvSpPr>
        <p:spPr bwMode="auto">
          <a:xfrm>
            <a:off x="568166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27" name="Rectangle 59"/>
          <p:cNvSpPr>
            <a:spLocks noChangeArrowheads="1"/>
          </p:cNvSpPr>
          <p:nvPr/>
        </p:nvSpPr>
        <p:spPr bwMode="auto">
          <a:xfrm>
            <a:off x="277971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979863" y="3089275"/>
            <a:ext cx="1293812" cy="5651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Procedure call: </a:t>
            </a:r>
            <a:br>
              <a:rPr lang="en-US" sz="4000"/>
            </a:br>
            <a:r>
              <a:rPr lang="en-US" sz="3600"/>
              <a:t>1.</a:t>
            </a:r>
            <a:r>
              <a:rPr lang="en-US" sz="4000"/>
              <a:t> Verifying cutpoint-freedom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5" name="Oval 27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Oval 28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397" name="AutoShape 29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398" name="Oval 30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9" name="Text Box 31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00" name="AutoShape 32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01" name="Text Box 33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02" name="Line 34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3" name="Oval 35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05" name="Line 37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6" name="Oval 38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Oval 42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Oval 43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12" name="AutoShape 44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3" name="Oval 45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4" name="Text Box 46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15" name="AutoShape 47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17" name="Line 49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8" name="Oval 50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9" name="Text Box 51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20" name="Line 52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1" name="Oval 53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2" name="Oval 54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23" name="AutoShape 55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24" name="Text Box 56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25" name="Text Box 57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26" name="AutoShape 58"/>
          <p:cNvCxnSpPr>
            <a:cxnSpLocks noChangeShapeType="1"/>
            <a:stCxn id="186403" idx="6"/>
            <a:endCxn id="186395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32" name="Rectangle 64"/>
          <p:cNvSpPr>
            <a:spLocks noChangeArrowheads="1"/>
          </p:cNvSpPr>
          <p:nvPr/>
        </p:nvSpPr>
        <p:spPr bwMode="auto">
          <a:xfrm>
            <a:off x="520700" y="4179888"/>
            <a:ext cx="4051300" cy="4778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742950" indent="-285750"/>
            <a:r>
              <a:rPr lang="en-US" sz="2400"/>
              <a:t>(main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locals: x,y,z,t)</a:t>
            </a:r>
          </a:p>
        </p:txBody>
      </p:sp>
      <p:sp>
        <p:nvSpPr>
          <p:cNvPr id="186442" name="Text Box 74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186443" name="Text Box 75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18638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marL="533400" indent="-533400">
              <a:buSzTx/>
            </a:pPr>
            <a:r>
              <a:rPr lang="en-GB">
                <a:sym typeface="Symbol" charset="0"/>
              </a:rPr>
              <a:t>Invoking append(y,z) in main</a:t>
            </a:r>
          </a:p>
          <a:p>
            <a:pPr marL="914400" lvl="1" indent="-457200">
              <a:buSzTx/>
            </a:pP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(v)=v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:y(v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  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</a:t>
            </a:r>
            <a:endParaRPr lang="en-US">
              <a:sym typeface="Symbol" charset="0"/>
            </a:endParaRPr>
          </a:p>
          <a:p>
            <a:pPr marL="914400" lvl="1" indent="-457200">
              <a:buSzTx/>
            </a:pPr>
            <a:r>
              <a:rPr lang="en-US">
                <a:sym typeface="Symbol" charset="0"/>
              </a:rPr>
              <a:t>isCP</a:t>
            </a:r>
            <a:r>
              <a:rPr lang="en-US" baseline="-25000">
                <a:sym typeface="Symbol" charset="0"/>
              </a:rPr>
              <a:t>main,{y,z}</a:t>
            </a:r>
            <a:r>
              <a:rPr lang="en-US">
                <a:sym typeface="Symbol" charset="0"/>
              </a:rPr>
              <a:t>(v)=  </a:t>
            </a: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   (</a:t>
            </a:r>
            <a:r>
              <a:rPr lang="en-US">
                <a:sym typeface="Symbol" charset="0"/>
              </a:rPr>
              <a:t>y(v)</a:t>
            </a:r>
            <a:r>
              <a:rPr lang="en-GB">
                <a:sym typeface="Symbol" charset="0"/>
              </a:rPr>
              <a:t></a:t>
            </a:r>
            <a:r>
              <a:rPr lang="en-US">
                <a:sym typeface="Symbol" charset="0"/>
              </a:rPr>
              <a:t></a:t>
            </a:r>
            <a:r>
              <a:rPr lang="en-GB">
                <a:sym typeface="Symbol" charset="0"/>
              </a:rPr>
              <a:t>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>
                <a:sym typeface="Symbol" charset="0"/>
              </a:rPr>
              <a:t>		  ( x(v)  t(v)  v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: </a:t>
            </a:r>
            <a:r>
              <a:rPr lang="en-US" sz="2800">
                <a:sym typeface="Symbol" charset="0"/>
              </a:rPr>
              <a:t></a:t>
            </a:r>
            <a:r>
              <a:rPr lang="en-GB" sz="2800">
                <a:sym typeface="Symbol" charset="0"/>
              </a:rPr>
              <a:t>R</a:t>
            </a:r>
            <a:r>
              <a:rPr lang="en-GB" sz="2800" baseline="-25000">
                <a:sym typeface="Symbol" charset="0"/>
              </a:rPr>
              <a:t>{y,z}</a:t>
            </a:r>
            <a:r>
              <a:rPr lang="en-GB" sz="2800">
                <a:sym typeface="Symbol" charset="0"/>
              </a:rPr>
              <a:t>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)n(v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,v))</a:t>
            </a:r>
            <a:r>
              <a:rPr lang="en-GB">
                <a:sym typeface="Symbol" charset="0"/>
              </a:rPr>
              <a:t> 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3600">
                <a:sym typeface="Symbol" charset="0"/>
              </a:rPr>
              <a:t>						</a:t>
            </a:r>
          </a:p>
          <a:p>
            <a:pPr marL="1295400" lvl="2" indent="-381000">
              <a:buSzTx/>
              <a:buFont typeface="Wingdings" charset="0"/>
              <a:buNone/>
            </a:pPr>
            <a:endParaRPr lang="en-GB" sz="2800">
              <a:sym typeface="Symbol" charset="0"/>
            </a:endParaRPr>
          </a:p>
        </p:txBody>
      </p:sp>
      <p:sp>
        <p:nvSpPr>
          <p:cNvPr id="186444" name="Text Box 76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5" name="Text Box 77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447" name="Line 79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31" grpId="0" animBg="1"/>
      <p:bldP spid="186441" grpId="0" animBg="1"/>
      <p:bldP spid="186433" grpId="0" animBg="1"/>
      <p:bldP spid="186436" grpId="0" animBg="1"/>
      <p:bldP spid="186438" grpId="0" animBg="1"/>
      <p:bldP spid="186430" grpId="0" animBg="1"/>
      <p:bldP spid="186440" grpId="0" animBg="1"/>
      <p:bldP spid="186434" grpId="0" animBg="1"/>
      <p:bldP spid="186437" grpId="0" animBg="1"/>
      <p:bldP spid="186435" grpId="0" animBg="1"/>
      <p:bldP spid="186429" grpId="0" animBg="1"/>
      <p:bldP spid="186429" grpId="1" animBg="1"/>
      <p:bldP spid="186439" grpId="0" animBg="1"/>
      <p:bldP spid="186439" grpId="1" animBg="1"/>
      <p:bldP spid="186427" grpId="0" animBg="1"/>
      <p:bldP spid="186427" grpId="1" animBg="1"/>
      <p:bldP spid="186371" grpId="0" animBg="1"/>
      <p:bldP spid="186432" grpId="0" animBg="1"/>
      <p:bldP spid="186432" grpId="1" animBg="1"/>
      <p:bldP spid="186389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 </a:t>
            </a:r>
            <a:br>
              <a:rPr lang="en-GB" sz="4000"/>
            </a:br>
            <a:r>
              <a:rPr lang="en-GB" sz="3600"/>
              <a:t>2.</a:t>
            </a:r>
            <a:r>
              <a:rPr lang="en-GB" sz="4000"/>
              <a:t> Computing the input local heap</a:t>
            </a:r>
            <a:endParaRPr lang="en-US" sz="400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charset="0"/>
              </a:rPr>
              <a:t>Retain only reachable objects</a:t>
            </a:r>
          </a:p>
          <a:p>
            <a:r>
              <a:rPr lang="en-GB"/>
              <a:t>Bind formal parameters</a:t>
            </a:r>
          </a:p>
        </p:txBody>
      </p:sp>
      <p:sp>
        <p:nvSpPr>
          <p:cNvPr id="188433" name="AutoShape 17"/>
          <p:cNvSpPr>
            <a:spLocks noChangeArrowheads="1"/>
          </p:cNvSpPr>
          <p:nvPr/>
        </p:nvSpPr>
        <p:spPr bwMode="auto">
          <a:xfrm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1" name="Rectangle 35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2" name="Rectangle 36"/>
          <p:cNvSpPr>
            <a:spLocks noChangeArrowheads="1"/>
          </p:cNvSpPr>
          <p:nvPr/>
        </p:nvSpPr>
        <p:spPr bwMode="auto">
          <a:xfrm>
            <a:off x="877888" y="4054475"/>
            <a:ext cx="3298825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5" name="Text Box 39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8456" name="Line 40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Oval 41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Oval 42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59" name="AutoShape 43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0" name="Oval 44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8462" name="AutoShape 46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3" name="Text Box 47"/>
          <p:cNvSpPr txBox="1">
            <a:spLocks noChangeArrowheads="1"/>
          </p:cNvSpPr>
          <p:nvPr/>
        </p:nvSpPr>
        <p:spPr bwMode="auto">
          <a:xfrm>
            <a:off x="550863" y="50022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8464" name="Line 48"/>
          <p:cNvSpPr>
            <a:spLocks noChangeShapeType="1"/>
          </p:cNvSpPr>
          <p:nvPr/>
        </p:nvSpPr>
        <p:spPr bwMode="auto">
          <a:xfrm>
            <a:off x="852488" y="52578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5" name="Oval 49"/>
          <p:cNvSpPr>
            <a:spLocks noChangeAspect="1" noChangeArrowheads="1"/>
          </p:cNvSpPr>
          <p:nvPr/>
        </p:nvSpPr>
        <p:spPr bwMode="auto">
          <a:xfrm>
            <a:off x="1084263" y="51022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6" name="Text Box 50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8467" name="Line 51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Oval 52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9" name="Oval 53"/>
          <p:cNvSpPr>
            <a:spLocks noChangeAspect="1" noChangeArrowheads="1"/>
          </p:cNvSpPr>
          <p:nvPr/>
        </p:nvSpPr>
        <p:spPr bwMode="auto">
          <a:xfrm>
            <a:off x="1957388" y="51085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70" name="AutoShape 54"/>
          <p:cNvCxnSpPr>
            <a:cxnSpLocks noChangeShapeType="1"/>
          </p:cNvCxnSpPr>
          <p:nvPr/>
        </p:nvCxnSpPr>
        <p:spPr bwMode="auto">
          <a:xfrm>
            <a:off x="1595438" y="523875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71" name="Text Box 55"/>
          <p:cNvSpPr txBox="1">
            <a:spLocks noChangeArrowheads="1"/>
          </p:cNvSpPr>
          <p:nvPr/>
        </p:nvSpPr>
        <p:spPr bwMode="auto">
          <a:xfrm>
            <a:off x="1504950" y="48164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72" name="Text Box 56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96" name="Text Box 80"/>
          <p:cNvSpPr txBox="1">
            <a:spLocks noChangeArrowheads="1"/>
          </p:cNvSpPr>
          <p:nvPr/>
        </p:nvSpPr>
        <p:spPr bwMode="auto">
          <a:xfrm>
            <a:off x="1112838" y="46307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8497" name="Line 81"/>
          <p:cNvSpPr>
            <a:spLocks noChangeShapeType="1"/>
          </p:cNvSpPr>
          <p:nvPr/>
        </p:nvSpPr>
        <p:spPr bwMode="auto">
          <a:xfrm rot="-5400000">
            <a:off x="1157288" y="465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99" name="Text Box 83"/>
          <p:cNvSpPr txBox="1">
            <a:spLocks noChangeArrowheads="1"/>
          </p:cNvSpPr>
          <p:nvPr/>
        </p:nvSpPr>
        <p:spPr bwMode="auto">
          <a:xfrm>
            <a:off x="1225550" y="3332163"/>
            <a:ext cx="2719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grpSp>
        <p:nvGrpSpPr>
          <p:cNvPr id="188501" name="Group 85"/>
          <p:cNvGrpSpPr>
            <a:grpSpLocks/>
          </p:cNvGrpSpPr>
          <p:nvPr/>
        </p:nvGrpSpPr>
        <p:grpSpPr bwMode="auto">
          <a:xfrm>
            <a:off x="4979988" y="3333750"/>
            <a:ext cx="3768725" cy="2176463"/>
            <a:chOff x="3137" y="2100"/>
            <a:chExt cx="2374" cy="1371"/>
          </a:xfrm>
        </p:grpSpPr>
        <p:grpSp>
          <p:nvGrpSpPr>
            <p:cNvPr id="188495" name="Group 79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3050"/>
              <a:chExt cx="2374" cy="979"/>
            </a:xfrm>
          </p:grpSpPr>
          <p:sp>
            <p:nvSpPr>
              <p:cNvPr id="188473" name="Rectangle 57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477" name="Text Box 61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188478" name="Line 62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79" name="Oval 63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80" name="Oval 64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8481" name="AutoShape 65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2" name="Oval 66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83" name="Text Box 67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  <p:cxnSp>
            <p:nvCxnSpPr>
              <p:cNvPr id="188484" name="AutoShape 68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8" name="Text Box 72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88489" name="Line 73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0" name="Oval 74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4" name="Text Box 78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sp>
          <p:nvSpPr>
            <p:cNvPr id="188500" name="Text Box 84"/>
            <p:cNvSpPr txBox="1">
              <a:spLocks noChangeArrowheads="1"/>
            </p:cNvSpPr>
            <p:nvPr/>
          </p:nvSpPr>
          <p:spPr bwMode="auto">
            <a:xfrm>
              <a:off x="3518" y="2100"/>
              <a:ext cx="17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/>
                <a:t>Input state</a:t>
              </a:r>
              <a:endParaRPr lang="en-US" sz="2800" b="1"/>
            </a:p>
          </p:txBody>
        </p:sp>
      </p:grpSp>
    </p:spTree>
    <p:extLst>
      <p:ext uri="{BB962C8B-B14F-4D97-AF65-F5344CB8AC3E}">
        <p14:creationId xmlns:p14="http://schemas.microsoft.com/office/powerpoint/2010/main" val="193183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33" grpId="0" animBg="1"/>
      <p:bldP spid="188452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Procedure body:  append(p,q)</a:t>
            </a:r>
            <a:endParaRPr lang="en-US"/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1036638" y="3382963"/>
            <a:ext cx="2719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Input state</a:t>
            </a:r>
            <a:endParaRPr lang="en-US" sz="2800" b="1"/>
          </a:p>
        </p:txBody>
      </p:sp>
      <p:sp>
        <p:nvSpPr>
          <p:cNvPr id="338970" name="AutoShape 26"/>
          <p:cNvSpPr>
            <a:spLocks noChangeArrowheads="1"/>
          </p:cNvSpPr>
          <p:nvPr/>
        </p:nvSpPr>
        <p:spPr bwMode="auto">
          <a:xfrm rot="10800000" flipH="1"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71" name="Rectangle 27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38975" name="Line 31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6" name="Oval 32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7" name="Oval 33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978" name="AutoShape 34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79" name="Oval 35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38981" name="AutoShape 37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38986" name="Line 42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7" name="Oval 43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339028" name="Group 84"/>
          <p:cNvGrpSpPr>
            <a:grpSpLocks/>
          </p:cNvGrpSpPr>
          <p:nvPr/>
        </p:nvGrpSpPr>
        <p:grpSpPr bwMode="auto">
          <a:xfrm>
            <a:off x="4979988" y="3411538"/>
            <a:ext cx="3768725" cy="2098675"/>
            <a:chOff x="3137" y="2149"/>
            <a:chExt cx="2374" cy="1322"/>
          </a:xfrm>
        </p:grpSpPr>
        <p:sp>
          <p:nvSpPr>
            <p:cNvPr id="338969" name="Text Box 25"/>
            <p:cNvSpPr txBox="1">
              <a:spLocks noChangeArrowheads="1"/>
            </p:cNvSpPr>
            <p:nvPr/>
          </p:nvSpPr>
          <p:spPr bwMode="auto">
            <a:xfrm>
              <a:off x="3324" y="2149"/>
              <a:ext cx="20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/>
                <a:t>Output state</a:t>
              </a:r>
              <a:endParaRPr lang="en-US" sz="2800" b="1"/>
            </a:p>
          </p:txBody>
        </p:sp>
        <p:grpSp>
          <p:nvGrpSpPr>
            <p:cNvPr id="339010" name="Group 66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1520"/>
              <a:chExt cx="2374" cy="979"/>
            </a:xfrm>
          </p:grpSpPr>
          <p:grpSp>
            <p:nvGrpSpPr>
              <p:cNvPr id="338992" name="Group 48"/>
              <p:cNvGrpSpPr>
                <a:grpSpLocks/>
              </p:cNvGrpSpPr>
              <p:nvPr/>
            </p:nvGrpSpPr>
            <p:grpSpPr bwMode="auto">
              <a:xfrm>
                <a:off x="3137" y="1520"/>
                <a:ext cx="2374" cy="979"/>
                <a:chOff x="3137" y="3050"/>
                <a:chExt cx="2374" cy="979"/>
              </a:xfrm>
            </p:grpSpPr>
            <p:sp>
              <p:nvSpPr>
                <p:cNvPr id="338993" name="Rectangle 49"/>
                <p:cNvSpPr>
                  <a:spLocks noChangeArrowheads="1"/>
                </p:cNvSpPr>
                <p:nvPr/>
              </p:nvSpPr>
              <p:spPr bwMode="auto">
                <a:xfrm>
                  <a:off x="3137" y="3050"/>
                  <a:ext cx="2374" cy="979"/>
                </a:xfrm>
                <a:prstGeom prst="rect">
                  <a:avLst/>
                </a:prstGeom>
                <a:solidFill>
                  <a:schemeClr val="fol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99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160" y="3192"/>
                  <a:ext cx="2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p</a:t>
                  </a:r>
                </a:p>
              </p:txBody>
            </p:sp>
            <p:sp>
              <p:nvSpPr>
                <p:cNvPr id="338995" name="Line 51"/>
                <p:cNvSpPr>
                  <a:spLocks noChangeShapeType="1"/>
                </p:cNvSpPr>
                <p:nvPr/>
              </p:nvSpPr>
              <p:spPr bwMode="auto">
                <a:xfrm>
                  <a:off x="3350" y="3353"/>
                  <a:ext cx="1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6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57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7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58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998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4380" y="3349"/>
                  <a:ext cx="21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8999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6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345" y="3076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  <p:cxnSp>
              <p:nvCxnSpPr>
                <p:cNvPr id="339001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3829" y="3337"/>
                  <a:ext cx="216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90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186" y="3554"/>
                  <a:ext cx="26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q</a:t>
                  </a:r>
                </a:p>
              </p:txBody>
            </p:sp>
            <p:sp>
              <p:nvSpPr>
                <p:cNvPr id="33900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5277" y="3433"/>
                  <a:ext cx="1" cy="1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4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510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78" y="3077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</p:grpSp>
          <p:cxnSp>
            <p:nvCxnSpPr>
              <p:cNvPr id="339006" name="AutoShape 62"/>
              <p:cNvCxnSpPr>
                <a:cxnSpLocks noChangeShapeType="1"/>
              </p:cNvCxnSpPr>
              <p:nvPr/>
            </p:nvCxnSpPr>
            <p:spPr bwMode="auto">
              <a:xfrm>
                <a:off x="4902" y="1828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39007" name="Text Box 63"/>
              <p:cNvSpPr txBox="1">
                <a:spLocks noChangeArrowheads="1"/>
              </p:cNvSpPr>
              <p:nvPr/>
            </p:nvSpPr>
            <p:spPr bwMode="auto">
              <a:xfrm>
                <a:off x="4867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81837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 flipH="1">
            <a:off x="4387850" y="2963863"/>
            <a:ext cx="454025" cy="500062"/>
          </a:xfrm>
          <a:prstGeom prst="plus">
            <a:avLst>
              <a:gd name="adj" fmla="val 3809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482600" y="238601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6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67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68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03470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03472" name="Line 16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3" name="Oval 17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6" name="Oval 20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7" name="Oval 21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78" name="AutoShape 22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9" name="Text Box 23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80" name="Text Box 24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03481" name="Group 25"/>
          <p:cNvGrpSpPr>
            <a:grpSpLocks/>
          </p:cNvGrpSpPr>
          <p:nvPr/>
        </p:nvGrpSpPr>
        <p:grpSpPr bwMode="auto">
          <a:xfrm>
            <a:off x="4979988" y="2384425"/>
            <a:ext cx="3768725" cy="1554163"/>
            <a:chOff x="3137" y="3050"/>
            <a:chExt cx="2374" cy="979"/>
          </a:xfrm>
        </p:grpSpPr>
        <p:sp>
          <p:nvSpPr>
            <p:cNvPr id="403482" name="Rectangle 26"/>
            <p:cNvSpPr>
              <a:spLocks noChangeArrowheads="1"/>
            </p:cNvSpPr>
            <p:nvPr/>
          </p:nvSpPr>
          <p:spPr bwMode="auto">
            <a:xfrm>
              <a:off x="3137" y="3050"/>
              <a:ext cx="2374" cy="979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3483" name="Text Box 27"/>
            <p:cNvSpPr txBox="1">
              <a:spLocks noChangeArrowheads="1"/>
            </p:cNvSpPr>
            <p:nvPr/>
          </p:nvSpPr>
          <p:spPr bwMode="auto">
            <a:xfrm>
              <a:off x="3160" y="319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3350" y="3353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5" name="Oval 29"/>
            <p:cNvSpPr>
              <a:spLocks noChangeAspect="1" noChangeArrowheads="1"/>
            </p:cNvSpPr>
            <p:nvPr/>
          </p:nvSpPr>
          <p:spPr bwMode="auto">
            <a:xfrm>
              <a:off x="4057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6" name="Oval 30"/>
            <p:cNvSpPr>
              <a:spLocks noChangeAspect="1" noChangeArrowheads="1"/>
            </p:cNvSpPr>
            <p:nvPr/>
          </p:nvSpPr>
          <p:spPr bwMode="auto">
            <a:xfrm>
              <a:off x="458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487" name="AutoShape 31"/>
            <p:cNvCxnSpPr>
              <a:cxnSpLocks noChangeShapeType="1"/>
            </p:cNvCxnSpPr>
            <p:nvPr/>
          </p:nvCxnSpPr>
          <p:spPr bwMode="auto">
            <a:xfrm>
              <a:off x="4380" y="334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88" name="Oval 32"/>
            <p:cNvSpPr>
              <a:spLocks noChangeAspect="1" noChangeArrowheads="1"/>
            </p:cNvSpPr>
            <p:nvPr/>
          </p:nvSpPr>
          <p:spPr bwMode="auto">
            <a:xfrm>
              <a:off x="3496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9" name="Text Box 33"/>
            <p:cNvSpPr txBox="1">
              <a:spLocks noChangeArrowheads="1"/>
            </p:cNvSpPr>
            <p:nvPr/>
          </p:nvSpPr>
          <p:spPr bwMode="auto">
            <a:xfrm>
              <a:off x="4345" y="307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03490" name="AutoShape 34"/>
            <p:cNvCxnSpPr>
              <a:cxnSpLocks noChangeShapeType="1"/>
            </p:cNvCxnSpPr>
            <p:nvPr/>
          </p:nvCxnSpPr>
          <p:spPr bwMode="auto">
            <a:xfrm>
              <a:off x="3829" y="3337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91" name="Text Box 35"/>
            <p:cNvSpPr txBox="1">
              <a:spLocks noChangeArrowheads="1"/>
            </p:cNvSpPr>
            <p:nvPr/>
          </p:nvSpPr>
          <p:spPr bwMode="auto">
            <a:xfrm>
              <a:off x="5186" y="35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 flipV="1">
              <a:off x="5277" y="343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3" name="Oval 37"/>
            <p:cNvSpPr>
              <a:spLocks noChangeAspect="1" noChangeArrowheads="1"/>
            </p:cNvSpPr>
            <p:nvPr/>
          </p:nvSpPr>
          <p:spPr bwMode="auto">
            <a:xfrm>
              <a:off x="510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4" name="Text Box 38"/>
            <p:cNvSpPr txBox="1">
              <a:spLocks noChangeArrowheads="1"/>
            </p:cNvSpPr>
            <p:nvPr/>
          </p:nvSpPr>
          <p:spPr bwMode="auto">
            <a:xfrm>
              <a:off x="3778" y="307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cxnSp>
        <p:nvCxnSpPr>
          <p:cNvPr id="403495" name="AutoShape 39"/>
          <p:cNvCxnSpPr>
            <a:cxnSpLocks noChangeShapeType="1"/>
          </p:cNvCxnSpPr>
          <p:nvPr/>
        </p:nvCxnSpPr>
        <p:spPr bwMode="auto">
          <a:xfrm>
            <a:off x="7781925" y="28733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7726363" y="2439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97" name="Text Box 41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03498" name="Line 42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631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482600" y="2386013"/>
            <a:ext cx="8267700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877888" y="2511425"/>
            <a:ext cx="340201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46472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4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75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6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78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9" name="Text Box 15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1" name="Oval 17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2" name="Text Box 18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83" name="Text Box 19"/>
          <p:cNvSpPr txBox="1">
            <a:spLocks noChangeArrowheads="1"/>
          </p:cNvSpPr>
          <p:nvPr/>
        </p:nvSpPr>
        <p:spPr bwMode="auto">
          <a:xfrm>
            <a:off x="5016500" y="2638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446484" name="Line 20"/>
          <p:cNvSpPr>
            <a:spLocks noChangeShapeType="1"/>
          </p:cNvSpPr>
          <p:nvPr/>
        </p:nvSpPr>
        <p:spPr bwMode="auto">
          <a:xfrm>
            <a:off x="5318125" y="289401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5" name="Oval 21"/>
          <p:cNvSpPr>
            <a:spLocks noChangeAspect="1" noChangeArrowheads="1"/>
          </p:cNvSpPr>
          <p:nvPr/>
        </p:nvSpPr>
        <p:spPr bwMode="auto">
          <a:xfrm>
            <a:off x="6440488" y="2738438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6" name="Oval 22"/>
          <p:cNvSpPr>
            <a:spLocks noChangeAspect="1" noChangeArrowheads="1"/>
          </p:cNvSpPr>
          <p:nvPr/>
        </p:nvSpPr>
        <p:spPr bwMode="auto">
          <a:xfrm>
            <a:off x="72834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87" name="AutoShape 23"/>
          <p:cNvCxnSpPr>
            <a:cxnSpLocks noChangeShapeType="1"/>
          </p:cNvCxnSpPr>
          <p:nvPr/>
        </p:nvCxnSpPr>
        <p:spPr bwMode="auto">
          <a:xfrm>
            <a:off x="6953250" y="288766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88" name="Oval 24"/>
          <p:cNvSpPr>
            <a:spLocks noChangeAspect="1" noChangeArrowheads="1"/>
          </p:cNvSpPr>
          <p:nvPr/>
        </p:nvSpPr>
        <p:spPr bwMode="auto">
          <a:xfrm>
            <a:off x="5549900" y="273843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9" name="Text Box 25"/>
          <p:cNvSpPr txBox="1">
            <a:spLocks noChangeArrowheads="1"/>
          </p:cNvSpPr>
          <p:nvPr/>
        </p:nvSpPr>
        <p:spPr bwMode="auto">
          <a:xfrm>
            <a:off x="6897688" y="24542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90" name="AutoShape 26"/>
          <p:cNvCxnSpPr>
            <a:cxnSpLocks noChangeShapeType="1"/>
          </p:cNvCxnSpPr>
          <p:nvPr/>
        </p:nvCxnSpPr>
        <p:spPr bwMode="auto">
          <a:xfrm>
            <a:off x="6078538" y="286861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8232775" y="32131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446492" name="Line 28"/>
          <p:cNvSpPr>
            <a:spLocks noChangeShapeType="1"/>
          </p:cNvSpPr>
          <p:nvPr/>
        </p:nvSpPr>
        <p:spPr bwMode="auto">
          <a:xfrm flipV="1">
            <a:off x="8377238" y="302101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3" name="Oval 29"/>
          <p:cNvSpPr>
            <a:spLocks noChangeAspect="1" noChangeArrowheads="1"/>
          </p:cNvSpPr>
          <p:nvPr/>
        </p:nvSpPr>
        <p:spPr bwMode="auto">
          <a:xfrm>
            <a:off x="81089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5997575" y="24558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95" name="Rectangle 31"/>
          <p:cNvSpPr>
            <a:spLocks noChangeArrowheads="1"/>
          </p:cNvSpPr>
          <p:nvPr/>
        </p:nvSpPr>
        <p:spPr bwMode="auto">
          <a:xfrm>
            <a:off x="396875" y="4975225"/>
            <a:ext cx="1855788" cy="16748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972414" y="56800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inUc(v)</a:t>
            </a:r>
            <a:endParaRPr lang="en-US" sz="2400"/>
          </a:p>
        </p:txBody>
      </p: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958127" y="61118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dirty="0" err="1"/>
              <a:t>inUx</a:t>
            </a:r>
            <a:r>
              <a:rPr lang="en-GB" sz="2400" dirty="0"/>
              <a:t>(v)</a:t>
            </a:r>
            <a:endParaRPr lang="en-US" sz="2400" dirty="0"/>
          </a:p>
        </p:txBody>
      </p:sp>
      <p:sp>
        <p:nvSpPr>
          <p:cNvPr id="446498" name="Text Box 34"/>
          <p:cNvSpPr txBox="1">
            <a:spLocks noChangeArrowheads="1"/>
          </p:cNvSpPr>
          <p:nvPr/>
        </p:nvSpPr>
        <p:spPr bwMode="auto">
          <a:xfrm>
            <a:off x="322263" y="4964113"/>
            <a:ext cx="252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GB" sz="2400" b="1"/>
              <a:t>Auxiliary predicates</a:t>
            </a:r>
            <a:endParaRPr lang="en-US" sz="2400" b="1"/>
          </a:p>
        </p:txBody>
      </p:sp>
      <p:sp>
        <p:nvSpPr>
          <p:cNvPr id="446499" name="Oval 35"/>
          <p:cNvSpPr>
            <a:spLocks noChangeAspect="1" noChangeArrowheads="1"/>
          </p:cNvSpPr>
          <p:nvPr/>
        </p:nvSpPr>
        <p:spPr bwMode="auto">
          <a:xfrm>
            <a:off x="477838" y="57721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0" name="Oval 36"/>
          <p:cNvSpPr>
            <a:spLocks noChangeAspect="1" noChangeArrowheads="1"/>
          </p:cNvSpPr>
          <p:nvPr/>
        </p:nvSpPr>
        <p:spPr bwMode="auto">
          <a:xfrm>
            <a:off x="490538" y="6191250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1" name="AutoShape 37"/>
          <p:cNvCxnSpPr>
            <a:cxnSpLocks noChangeShapeType="1"/>
          </p:cNvCxnSpPr>
          <p:nvPr/>
        </p:nvCxnSpPr>
        <p:spPr bwMode="auto">
          <a:xfrm>
            <a:off x="7783513" y="287813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2" name="Text Box 38"/>
          <p:cNvSpPr txBox="1">
            <a:spLocks noChangeArrowheads="1"/>
          </p:cNvSpPr>
          <p:nvPr/>
        </p:nvSpPr>
        <p:spPr bwMode="auto">
          <a:xfrm>
            <a:off x="7727950" y="24447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3" name="Text Box 39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46504" name="Line 40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5" name="Oval 41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6" name="Oval 42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7" name="AutoShape 43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8" name="Text Box 44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9" name="Line 45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10" name="Text Box 46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46511" name="Freeform 47"/>
          <p:cNvSpPr>
            <a:spLocks/>
          </p:cNvSpPr>
          <p:nvPr/>
        </p:nvSpPr>
        <p:spPr bwMode="auto">
          <a:xfrm>
            <a:off x="827088" y="2168525"/>
            <a:ext cx="4645025" cy="546100"/>
          </a:xfrm>
          <a:custGeom>
            <a:avLst/>
            <a:gdLst>
              <a:gd name="T0" fmla="*/ 0 w 2670"/>
              <a:gd name="T1" fmla="*/ 325 h 344"/>
              <a:gd name="T2" fmla="*/ 887 w 2670"/>
              <a:gd name="T3" fmla="*/ 143 h 344"/>
              <a:gd name="T4" fmla="*/ 1902 w 2670"/>
              <a:gd name="T5" fmla="*/ 33 h 344"/>
              <a:gd name="T6" fmla="*/ 2670 w 2670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0" h="344">
                <a:moveTo>
                  <a:pt x="0" y="325"/>
                </a:moveTo>
                <a:cubicBezTo>
                  <a:pt x="285" y="258"/>
                  <a:pt x="570" y="192"/>
                  <a:pt x="887" y="143"/>
                </a:cubicBezTo>
                <a:cubicBezTo>
                  <a:pt x="1204" y="94"/>
                  <a:pt x="1605" y="0"/>
                  <a:pt x="1902" y="33"/>
                </a:cubicBezTo>
                <a:cubicBezTo>
                  <a:pt x="2199" y="66"/>
                  <a:pt x="2434" y="205"/>
                  <a:pt x="2670" y="3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2" name="Freeform 48"/>
          <p:cNvSpPr>
            <a:spLocks/>
          </p:cNvSpPr>
          <p:nvPr/>
        </p:nvSpPr>
        <p:spPr bwMode="auto">
          <a:xfrm>
            <a:off x="4021138" y="3048000"/>
            <a:ext cx="4149725" cy="649288"/>
          </a:xfrm>
          <a:custGeom>
            <a:avLst/>
            <a:gdLst>
              <a:gd name="T0" fmla="*/ 0 w 2614"/>
              <a:gd name="T1" fmla="*/ 274 h 409"/>
              <a:gd name="T2" fmla="*/ 1188 w 2614"/>
              <a:gd name="T3" fmla="*/ 402 h 409"/>
              <a:gd name="T4" fmla="*/ 2267 w 2614"/>
              <a:gd name="T5" fmla="*/ 229 h 409"/>
              <a:gd name="T6" fmla="*/ 2614 w 2614"/>
              <a:gd name="T7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4" h="409">
                <a:moveTo>
                  <a:pt x="0" y="274"/>
                </a:moveTo>
                <a:cubicBezTo>
                  <a:pt x="405" y="341"/>
                  <a:pt x="810" y="409"/>
                  <a:pt x="1188" y="402"/>
                </a:cubicBezTo>
                <a:cubicBezTo>
                  <a:pt x="1566" y="395"/>
                  <a:pt x="2029" y="296"/>
                  <a:pt x="2267" y="229"/>
                </a:cubicBezTo>
                <a:cubicBezTo>
                  <a:pt x="2505" y="162"/>
                  <a:pt x="2559" y="81"/>
                  <a:pt x="261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3" name="Freeform 49"/>
          <p:cNvSpPr>
            <a:spLocks/>
          </p:cNvSpPr>
          <p:nvPr/>
        </p:nvSpPr>
        <p:spPr bwMode="auto">
          <a:xfrm>
            <a:off x="1465263" y="3090863"/>
            <a:ext cx="4137025" cy="738187"/>
          </a:xfrm>
          <a:custGeom>
            <a:avLst/>
            <a:gdLst>
              <a:gd name="T0" fmla="*/ 0 w 2606"/>
              <a:gd name="T1" fmla="*/ 147 h 465"/>
              <a:gd name="T2" fmla="*/ 906 w 2606"/>
              <a:gd name="T3" fmla="*/ 320 h 465"/>
              <a:gd name="T4" fmla="*/ 1893 w 2606"/>
              <a:gd name="T5" fmla="*/ 458 h 465"/>
              <a:gd name="T6" fmla="*/ 2332 w 2606"/>
              <a:gd name="T7" fmla="*/ 275 h 465"/>
              <a:gd name="T8" fmla="*/ 2606 w 2606"/>
              <a:gd name="T9" fmla="*/ 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06" h="465">
                <a:moveTo>
                  <a:pt x="0" y="147"/>
                </a:moveTo>
                <a:cubicBezTo>
                  <a:pt x="295" y="207"/>
                  <a:pt x="591" y="268"/>
                  <a:pt x="906" y="320"/>
                </a:cubicBezTo>
                <a:cubicBezTo>
                  <a:pt x="1221" y="372"/>
                  <a:pt x="1655" y="465"/>
                  <a:pt x="1893" y="458"/>
                </a:cubicBezTo>
                <a:cubicBezTo>
                  <a:pt x="2131" y="451"/>
                  <a:pt x="2213" y="351"/>
                  <a:pt x="2332" y="275"/>
                </a:cubicBezTo>
                <a:cubicBezTo>
                  <a:pt x="2451" y="199"/>
                  <a:pt x="2528" y="99"/>
                  <a:pt x="260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446514" name="Group 50"/>
          <p:cNvGrpSpPr>
            <a:grpSpLocks/>
          </p:cNvGrpSpPr>
          <p:nvPr/>
        </p:nvGrpSpPr>
        <p:grpSpPr bwMode="auto">
          <a:xfrm>
            <a:off x="655638" y="2481263"/>
            <a:ext cx="3814762" cy="727075"/>
            <a:chOff x="413" y="1563"/>
            <a:chExt cx="2403" cy="458"/>
          </a:xfrm>
        </p:grpSpPr>
        <p:sp>
          <p:nvSpPr>
            <p:cNvPr id="446515" name="Line 51"/>
            <p:cNvSpPr>
              <a:spLocks noChangeShapeType="1"/>
            </p:cNvSpPr>
            <p:nvPr/>
          </p:nvSpPr>
          <p:spPr bwMode="auto">
            <a:xfrm>
              <a:off x="430" y="156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46516" name="Line 52"/>
            <p:cNvSpPr>
              <a:spLocks noChangeShapeType="1"/>
            </p:cNvSpPr>
            <p:nvPr/>
          </p:nvSpPr>
          <p:spPr bwMode="auto">
            <a:xfrm flipV="1">
              <a:off x="413" y="157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446517" name="Group 53"/>
          <p:cNvGrpSpPr>
            <a:grpSpLocks/>
          </p:cNvGrpSpPr>
          <p:nvPr/>
        </p:nvGrpSpPr>
        <p:grpSpPr bwMode="auto">
          <a:xfrm>
            <a:off x="2844800" y="4981575"/>
            <a:ext cx="3768725" cy="1655763"/>
            <a:chOff x="1792" y="3138"/>
            <a:chExt cx="2374" cy="1043"/>
          </a:xfrm>
        </p:grpSpPr>
        <p:grpSp>
          <p:nvGrpSpPr>
            <p:cNvPr id="446518" name="Group 54"/>
            <p:cNvGrpSpPr>
              <a:grpSpLocks/>
            </p:cNvGrpSpPr>
            <p:nvPr/>
          </p:nvGrpSpPr>
          <p:grpSpPr bwMode="auto">
            <a:xfrm>
              <a:off x="1792" y="3138"/>
              <a:ext cx="2374" cy="1043"/>
              <a:chOff x="3137" y="3050"/>
              <a:chExt cx="2374" cy="979"/>
            </a:xfrm>
          </p:grpSpPr>
          <p:sp>
            <p:nvSpPr>
              <p:cNvPr id="446519" name="Rectangle 55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6520" name="Text Box 56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y</a:t>
                </a:r>
              </a:p>
            </p:txBody>
          </p:sp>
          <p:sp>
            <p:nvSpPr>
              <p:cNvPr id="446521" name="Line 57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2" name="Oval 58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3" name="Oval 59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6524" name="AutoShape 60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5" name="Oval 61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6" name="Text Box 62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  <p:cxnSp>
            <p:nvCxnSpPr>
              <p:cNvPr id="446527" name="AutoShape 63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8" name="Text Box 64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z</a:t>
                </a:r>
              </a:p>
            </p:txBody>
          </p:sp>
          <p:sp>
            <p:nvSpPr>
              <p:cNvPr id="446529" name="Line 65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0" name="Oval 66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Text Box 67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446532" name="AutoShape 68"/>
            <p:cNvCxnSpPr>
              <a:cxnSpLocks noChangeShapeType="1"/>
            </p:cNvCxnSpPr>
            <p:nvPr/>
          </p:nvCxnSpPr>
          <p:spPr bwMode="auto">
            <a:xfrm>
              <a:off x="3557" y="3473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33" name="Text Box 69"/>
            <p:cNvSpPr txBox="1">
              <a:spLocks noChangeArrowheads="1"/>
            </p:cNvSpPr>
            <p:nvPr/>
          </p:nvSpPr>
          <p:spPr bwMode="auto">
            <a:xfrm>
              <a:off x="3522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46534" name="Line 70"/>
            <p:cNvSpPr>
              <a:spLocks noChangeShapeType="1"/>
            </p:cNvSpPr>
            <p:nvPr/>
          </p:nvSpPr>
          <p:spPr bwMode="auto">
            <a:xfrm rot="-5400000">
              <a:off x="2246" y="3634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5" name="Text Box 71"/>
            <p:cNvSpPr txBox="1">
              <a:spLocks noChangeArrowheads="1"/>
            </p:cNvSpPr>
            <p:nvPr/>
          </p:nvSpPr>
          <p:spPr bwMode="auto">
            <a:xfrm>
              <a:off x="2218" y="36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46536" name="Text Box 72"/>
            <p:cNvSpPr txBox="1">
              <a:spLocks noChangeArrowheads="1"/>
            </p:cNvSpPr>
            <p:nvPr/>
          </p:nvSpPr>
          <p:spPr bwMode="auto">
            <a:xfrm>
              <a:off x="1817" y="388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46537" name="Line 73"/>
            <p:cNvSpPr>
              <a:spLocks noChangeShapeType="1"/>
            </p:cNvSpPr>
            <p:nvPr/>
          </p:nvSpPr>
          <p:spPr bwMode="auto">
            <a:xfrm>
              <a:off x="2007" y="4045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8" name="Oval 74"/>
            <p:cNvSpPr>
              <a:spLocks noChangeAspect="1" noChangeArrowheads="1"/>
            </p:cNvSpPr>
            <p:nvPr/>
          </p:nvSpPr>
          <p:spPr bwMode="auto">
            <a:xfrm>
              <a:off x="2153" y="3947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9" name="Oval 75"/>
            <p:cNvSpPr>
              <a:spLocks noChangeAspect="1" noChangeArrowheads="1"/>
            </p:cNvSpPr>
            <p:nvPr/>
          </p:nvSpPr>
          <p:spPr bwMode="auto">
            <a:xfrm>
              <a:off x="2703" y="395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6540" name="AutoShape 76"/>
            <p:cNvCxnSpPr>
              <a:cxnSpLocks noChangeShapeType="1"/>
            </p:cNvCxnSpPr>
            <p:nvPr/>
          </p:nvCxnSpPr>
          <p:spPr bwMode="auto">
            <a:xfrm>
              <a:off x="2475" y="4033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41" name="Text Box 77"/>
            <p:cNvSpPr txBox="1">
              <a:spLocks noChangeArrowheads="1"/>
            </p:cNvSpPr>
            <p:nvPr/>
          </p:nvSpPr>
          <p:spPr bwMode="auto">
            <a:xfrm>
              <a:off x="2418" y="37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46542" name="AutoShape 78"/>
          <p:cNvSpPr>
            <a:spLocks noChangeArrowheads="1"/>
          </p:cNvSpPr>
          <p:nvPr/>
        </p:nvSpPr>
        <p:spPr bwMode="auto">
          <a:xfrm rot="16200000" flipH="1">
            <a:off x="4218782" y="4198143"/>
            <a:ext cx="781050" cy="500063"/>
          </a:xfrm>
          <a:prstGeom prst="rightArrow">
            <a:avLst>
              <a:gd name="adj1" fmla="val 50000"/>
              <a:gd name="adj2" fmla="val 3904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543" name="Text Box 79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46544" name="Text Box 80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7975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0" grpId="0" animBg="1"/>
      <p:bldP spid="446511" grpId="0" animBg="1"/>
      <p:bldP spid="446512" grpId="0" animBg="1"/>
      <p:bldP spid="446513" grpId="0" animBg="1"/>
      <p:bldP spid="4465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Possible null dereference!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66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800">
                <a:sym typeface="Symbol" charset="0"/>
              </a:rPr>
              <a:t>(Cutpoint free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800">
                <a:sym typeface="Symbol" charset="0"/>
              </a:rPr>
              <a:t>(Standard semantics)</a:t>
            </a:r>
          </a:p>
          <a:p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77788" y="5113338"/>
            <a:ext cx="8993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>
                <a:sym typeface="Math B" charset="0"/>
              </a:rPr>
              <a:t></a:t>
            </a:r>
            <a:r>
              <a:rPr lang="en-US">
                <a:sym typeface="Symbol" charset="0"/>
              </a:rPr>
              <a:t>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)</a:t>
            </a:r>
            <a:r>
              <a:rPr lang="en-US">
                <a:sym typeface="Math B" charset="0"/>
              </a:rPr>
              <a:t> </a:t>
            </a:r>
            <a:r>
              <a:rPr lang="en-US">
                <a:sym typeface="Symbol" charset="0"/>
              </a:rPr>
              <a:t></a:t>
            </a:r>
            <a:r>
              <a:rPr lang="en-US">
                <a:sym typeface="Math B" charset="0"/>
              </a:rPr>
              <a:t> 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05028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981200"/>
            <a:ext cx="8796337" cy="4487863"/>
          </a:xfrm>
        </p:spPr>
        <p:txBody>
          <a:bodyPr/>
          <a:lstStyle/>
          <a:p>
            <a:r>
              <a:rPr lang="en-GB">
                <a:sym typeface="Symbol" charset="0"/>
              </a:rPr>
              <a:t>For cutpoint free programs:</a:t>
            </a:r>
            <a:endParaRPr lang="en-US">
              <a:sym typeface="Symbol" charset="0"/>
            </a:endParaRP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400">
                <a:sym typeface="Symbol" charset="0"/>
              </a:rPr>
              <a:t>(Cutpoint free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400">
                <a:sym typeface="Symbol" charset="0"/>
              </a:rPr>
              <a:t>(Standard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observationally equivalent</a:t>
            </a:r>
          </a:p>
          <a:p>
            <a:r>
              <a:rPr lang="en-GB">
                <a:sym typeface="Symbol" charset="0"/>
              </a:rPr>
              <a:t>It holds that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</a:t>
            </a:r>
            <a:r>
              <a:rPr lang="en-US">
                <a:sym typeface="Math C" charset="0"/>
              </a:rPr>
              <a:t>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are observationally equivalent</a:t>
            </a:r>
            <a:r>
              <a:rPr lang="en-GB">
                <a:sym typeface="Symbol" charset="0"/>
              </a:rPr>
              <a:t>	</a:t>
            </a: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7222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Rectangle 6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44" name="Group 8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423945" name="Text Box 9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Operational semantics</a:t>
              </a:r>
            </a:p>
          </p:txBody>
        </p:sp>
        <p:sp>
          <p:nvSpPr>
            <p:cNvPr id="423946" name="AutoShape 10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47" name="Group 11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423948" name="Text Box 12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Abstract transformer</a:t>
              </a:r>
            </a:p>
          </p:txBody>
        </p:sp>
        <p:sp>
          <p:nvSpPr>
            <p:cNvPr id="423949" name="AutoShape 13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0" name="Group 14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423951" name="Oval 15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2" name="Oval 16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3" name="Group 17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423954" name="Oval 18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5" name="Oval 19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6" name="Oval 20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57" name="AutoShape 2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Oval 22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Rectangle 23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Rectangle 24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AutoShape 25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AutoShape 26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3" name="AutoShape 27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AutoShape 28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5" name="AutoShape 2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AutoShape 3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7" name="AutoShape 3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8" name="AutoShape 3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Text Box 33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 i="1">
                <a:solidFill>
                  <a:srgbClr val="0033CC"/>
                </a:solidFill>
              </a:rPr>
              <a:t>Local heap</a:t>
            </a:r>
            <a:r>
              <a:rPr lang="en-US" sz="2400" i="1"/>
              <a:t> Operational semantics</a:t>
            </a:r>
          </a:p>
        </p:txBody>
      </p:sp>
      <p:sp>
        <p:nvSpPr>
          <p:cNvPr id="423970" name="AutoShape 34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71" name="Group 35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423972" name="Rectangle 36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3" name="Rectangle 37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4" name="Rectangle 38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5" name="Rectangle 39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6" name="Rectangle 40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7" name="Rectangle 41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78" name="Group 42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423979" name="Rectangle 43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1" name="Rectangle 45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2" name="Rectangle 46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3" name="Rectangle 47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4" name="Rectangle 48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85" name="Text Box 49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9600"/>
              <a:t>~</a:t>
            </a:r>
          </a:p>
        </p:txBody>
      </p:sp>
      <p:grpSp>
        <p:nvGrpSpPr>
          <p:cNvPr id="423986" name="Group 50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423987" name="AutoShape 51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8" name="Text Box 52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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89" name="Text Box 53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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90" name="AutoShape 54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1" name="Line 55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2" name="Line 56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3" name="Line 57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4" name="Line 58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5" name="Line 59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6" name="Line 60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7" name="Line 61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8" name="Line 62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092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animBg="1"/>
      <p:bldP spid="423938" grpId="1" animBg="1"/>
      <p:bldP spid="423985" grpId="0"/>
      <p:bldP spid="423985" grpId="1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Abstract memory states 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concrete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pPr lvl="1"/>
            <a:r>
              <a:rPr lang="en-US"/>
              <a:t>Using 3-valued logical structures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14938"/>
      </p:ext>
    </p:extLst>
  </p:cSld>
  <p:clrMapOvr>
    <a:masterClrMapping/>
  </p:clrMapOvr>
  <p:transition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3-Valued logic</a:t>
            </a: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1 = true</a:t>
            </a:r>
          </a:p>
          <a:p>
            <a:r>
              <a:rPr lang="en-US"/>
              <a:t>0 = false</a:t>
            </a:r>
          </a:p>
          <a:p>
            <a:r>
              <a:rPr lang="en-US"/>
              <a:t>1/2 = unknown</a:t>
            </a:r>
          </a:p>
          <a:p>
            <a:r>
              <a:rPr lang="en-US"/>
              <a:t>A join semi-lattice, 0 </a:t>
            </a:r>
            <a:r>
              <a:rPr lang="en-US">
                <a:sym typeface="Math B" charset="0"/>
              </a:rPr>
              <a:t> 1 = 1/2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1379"/>
      </p:ext>
    </p:extLst>
  </p:cSld>
  <p:clrMapOvr>
    <a:masterClrMapping/>
  </p:clrMapOvr>
  <p:transition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19" name="Oval 71"/>
          <p:cNvSpPr>
            <a:spLocks noChangeAspect="1" noChangeArrowheads="1"/>
          </p:cNvSpPr>
          <p:nvPr/>
        </p:nvSpPr>
        <p:spPr bwMode="auto">
          <a:xfrm>
            <a:off x="8139113" y="22844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Canonical abstraction</a:t>
            </a:r>
            <a:endParaRPr lang="en-US"/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4670425" y="1554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>
            <a:off x="4835525" y="1978025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3" name="Oval 5"/>
          <p:cNvSpPr>
            <a:spLocks noChangeAspect="1" noChangeArrowheads="1"/>
          </p:cNvSpPr>
          <p:nvPr/>
        </p:nvSpPr>
        <p:spPr bwMode="auto">
          <a:xfrm>
            <a:off x="3141663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4" name="Oval 6"/>
          <p:cNvSpPr>
            <a:spLocks noChangeAspect="1" noChangeArrowheads="1"/>
          </p:cNvSpPr>
          <p:nvPr/>
        </p:nvSpPr>
        <p:spPr bwMode="auto">
          <a:xfrm>
            <a:off x="4384675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5" name="Oval 7"/>
          <p:cNvSpPr>
            <a:spLocks noChangeAspect="1" noChangeArrowheads="1"/>
          </p:cNvSpPr>
          <p:nvPr/>
        </p:nvSpPr>
        <p:spPr bwMode="auto">
          <a:xfrm>
            <a:off x="1898650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5921375" y="16192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11657" name="Oval 9"/>
          <p:cNvSpPr>
            <a:spLocks noChangeAspect="1" noChangeArrowheads="1"/>
          </p:cNvSpPr>
          <p:nvPr/>
        </p:nvSpPr>
        <p:spPr bwMode="auto">
          <a:xfrm>
            <a:off x="5627688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8" name="Oval 10"/>
          <p:cNvSpPr>
            <a:spLocks noChangeAspect="1" noChangeArrowheads="1"/>
          </p:cNvSpPr>
          <p:nvPr/>
        </p:nvSpPr>
        <p:spPr bwMode="auto">
          <a:xfrm>
            <a:off x="6870700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17463" y="2305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11660" name="Oval 12"/>
          <p:cNvSpPr>
            <a:spLocks noChangeAspect="1" noChangeArrowheads="1"/>
          </p:cNvSpPr>
          <p:nvPr/>
        </p:nvSpPr>
        <p:spPr bwMode="auto">
          <a:xfrm>
            <a:off x="655638" y="22860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1" name="AutoShape 13"/>
          <p:cNvCxnSpPr>
            <a:cxnSpLocks noChangeShapeType="1"/>
          </p:cNvCxnSpPr>
          <p:nvPr/>
        </p:nvCxnSpPr>
        <p:spPr bwMode="auto">
          <a:xfrm>
            <a:off x="355600" y="2562225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2" name="Oval 14"/>
          <p:cNvSpPr>
            <a:spLocks noChangeAspect="1" noChangeArrowheads="1"/>
          </p:cNvSpPr>
          <p:nvPr/>
        </p:nvSpPr>
        <p:spPr bwMode="auto">
          <a:xfrm>
            <a:off x="1903413" y="32400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22225" y="32575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11664" name="Oval 16"/>
          <p:cNvSpPr>
            <a:spLocks noChangeAspect="1" noChangeArrowheads="1"/>
          </p:cNvSpPr>
          <p:nvPr/>
        </p:nvSpPr>
        <p:spPr bwMode="auto">
          <a:xfrm>
            <a:off x="660400" y="32385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5" name="AutoShape 17"/>
          <p:cNvCxnSpPr>
            <a:cxnSpLocks noChangeShapeType="1"/>
          </p:cNvCxnSpPr>
          <p:nvPr/>
        </p:nvCxnSpPr>
        <p:spPr bwMode="auto">
          <a:xfrm>
            <a:off x="360363" y="3514725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6" name="Freeform 18"/>
          <p:cNvSpPr>
            <a:spLocks/>
          </p:cNvSpPr>
          <p:nvPr/>
        </p:nvSpPr>
        <p:spPr bwMode="auto">
          <a:xfrm>
            <a:off x="1525588" y="1352550"/>
            <a:ext cx="7691437" cy="2606675"/>
          </a:xfrm>
          <a:custGeom>
            <a:avLst/>
            <a:gdLst>
              <a:gd name="T0" fmla="*/ 191 w 4845"/>
              <a:gd name="T1" fmla="*/ 451 h 1642"/>
              <a:gd name="T2" fmla="*/ 111 w 4845"/>
              <a:gd name="T3" fmla="*/ 1452 h 1642"/>
              <a:gd name="T4" fmla="*/ 859 w 4845"/>
              <a:gd name="T5" fmla="*/ 1593 h 1642"/>
              <a:gd name="T6" fmla="*/ 1750 w 4845"/>
              <a:gd name="T7" fmla="*/ 1425 h 1642"/>
              <a:gd name="T8" fmla="*/ 1724 w 4845"/>
              <a:gd name="T9" fmla="*/ 318 h 1642"/>
              <a:gd name="T10" fmla="*/ 2389 w 4845"/>
              <a:gd name="T11" fmla="*/ 176 h 1642"/>
              <a:gd name="T12" fmla="*/ 2734 w 4845"/>
              <a:gd name="T13" fmla="*/ 194 h 1642"/>
              <a:gd name="T14" fmla="*/ 3115 w 4845"/>
              <a:gd name="T15" fmla="*/ 247 h 1642"/>
              <a:gd name="T16" fmla="*/ 3213 w 4845"/>
              <a:gd name="T17" fmla="*/ 415 h 1642"/>
              <a:gd name="T18" fmla="*/ 3231 w 4845"/>
              <a:gd name="T19" fmla="*/ 663 h 1642"/>
              <a:gd name="T20" fmla="*/ 3327 w 4845"/>
              <a:gd name="T21" fmla="*/ 1004 h 1642"/>
              <a:gd name="T22" fmla="*/ 4607 w 4845"/>
              <a:gd name="T23" fmla="*/ 940 h 1642"/>
              <a:gd name="T24" fmla="*/ 4754 w 4845"/>
              <a:gd name="T25" fmla="*/ 574 h 1642"/>
              <a:gd name="T26" fmla="*/ 4416 w 4845"/>
              <a:gd name="T27" fmla="*/ 318 h 1642"/>
              <a:gd name="T28" fmla="*/ 3263 w 4845"/>
              <a:gd name="T29" fmla="*/ 35 h 1642"/>
              <a:gd name="T30" fmla="*/ 1423 w 4845"/>
              <a:gd name="T31" fmla="*/ 105 h 1642"/>
              <a:gd name="T32" fmla="*/ 714 w 4845"/>
              <a:gd name="T33" fmla="*/ 132 h 1642"/>
              <a:gd name="T34" fmla="*/ 386 w 4845"/>
              <a:gd name="T35" fmla="*/ 229 h 1642"/>
              <a:gd name="T36" fmla="*/ 191 w 4845"/>
              <a:gd name="T37" fmla="*/ 451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45" h="1642">
                <a:moveTo>
                  <a:pt x="191" y="451"/>
                </a:moveTo>
                <a:cubicBezTo>
                  <a:pt x="163" y="650"/>
                  <a:pt x="0" y="1262"/>
                  <a:pt x="111" y="1452"/>
                </a:cubicBezTo>
                <a:cubicBezTo>
                  <a:pt x="222" y="1642"/>
                  <a:pt x="586" y="1597"/>
                  <a:pt x="859" y="1593"/>
                </a:cubicBezTo>
                <a:cubicBezTo>
                  <a:pt x="1132" y="1589"/>
                  <a:pt x="1606" y="1637"/>
                  <a:pt x="1750" y="1425"/>
                </a:cubicBezTo>
                <a:cubicBezTo>
                  <a:pt x="1894" y="1213"/>
                  <a:pt x="1618" y="526"/>
                  <a:pt x="1724" y="318"/>
                </a:cubicBezTo>
                <a:cubicBezTo>
                  <a:pt x="1830" y="110"/>
                  <a:pt x="2221" y="197"/>
                  <a:pt x="2389" y="176"/>
                </a:cubicBezTo>
                <a:cubicBezTo>
                  <a:pt x="2557" y="155"/>
                  <a:pt x="2613" y="182"/>
                  <a:pt x="2734" y="194"/>
                </a:cubicBezTo>
                <a:cubicBezTo>
                  <a:pt x="2855" y="206"/>
                  <a:pt x="3035" y="210"/>
                  <a:pt x="3115" y="247"/>
                </a:cubicBezTo>
                <a:cubicBezTo>
                  <a:pt x="3195" y="284"/>
                  <a:pt x="3194" y="346"/>
                  <a:pt x="3213" y="415"/>
                </a:cubicBezTo>
                <a:cubicBezTo>
                  <a:pt x="3232" y="484"/>
                  <a:pt x="3212" y="565"/>
                  <a:pt x="3231" y="663"/>
                </a:cubicBezTo>
                <a:cubicBezTo>
                  <a:pt x="3250" y="761"/>
                  <a:pt x="3098" y="958"/>
                  <a:pt x="3327" y="1004"/>
                </a:cubicBezTo>
                <a:cubicBezTo>
                  <a:pt x="3556" y="1050"/>
                  <a:pt x="4369" y="1012"/>
                  <a:pt x="4607" y="940"/>
                </a:cubicBezTo>
                <a:cubicBezTo>
                  <a:pt x="4845" y="868"/>
                  <a:pt x="4786" y="678"/>
                  <a:pt x="4754" y="574"/>
                </a:cubicBezTo>
                <a:cubicBezTo>
                  <a:pt x="4722" y="470"/>
                  <a:pt x="4664" y="408"/>
                  <a:pt x="4416" y="318"/>
                </a:cubicBezTo>
                <a:cubicBezTo>
                  <a:pt x="4168" y="228"/>
                  <a:pt x="3762" y="70"/>
                  <a:pt x="3263" y="35"/>
                </a:cubicBezTo>
                <a:cubicBezTo>
                  <a:pt x="2764" y="0"/>
                  <a:pt x="1848" y="89"/>
                  <a:pt x="1423" y="105"/>
                </a:cubicBezTo>
                <a:cubicBezTo>
                  <a:pt x="998" y="121"/>
                  <a:pt x="887" y="111"/>
                  <a:pt x="714" y="132"/>
                </a:cubicBezTo>
                <a:cubicBezTo>
                  <a:pt x="541" y="153"/>
                  <a:pt x="473" y="176"/>
                  <a:pt x="386" y="229"/>
                </a:cubicBezTo>
                <a:cubicBezTo>
                  <a:pt x="299" y="282"/>
                  <a:pt x="232" y="405"/>
                  <a:pt x="191" y="451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667" name="Oval 19"/>
          <p:cNvSpPr>
            <a:spLocks noChangeAspect="1" noChangeArrowheads="1"/>
          </p:cNvSpPr>
          <p:nvPr/>
        </p:nvSpPr>
        <p:spPr bwMode="auto">
          <a:xfrm>
            <a:off x="3162300" y="323850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668" name="AutoShape 20"/>
          <p:cNvCxnSpPr>
            <a:cxnSpLocks noChangeShapeType="1"/>
          </p:cNvCxnSpPr>
          <p:nvPr/>
        </p:nvCxnSpPr>
        <p:spPr bwMode="auto">
          <a:xfrm>
            <a:off x="4100513" y="2555875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9" name="Text Box 21"/>
          <p:cNvSpPr txBox="1">
            <a:spLocks noChangeArrowheads="1"/>
          </p:cNvSpPr>
          <p:nvPr/>
        </p:nvSpPr>
        <p:spPr bwMode="auto">
          <a:xfrm>
            <a:off x="4016375" y="20796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0" name="AutoShape 22"/>
          <p:cNvCxnSpPr>
            <a:cxnSpLocks noChangeShapeType="1"/>
          </p:cNvCxnSpPr>
          <p:nvPr/>
        </p:nvCxnSpPr>
        <p:spPr bwMode="auto">
          <a:xfrm>
            <a:off x="2857500" y="2555875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1" name="Text Box 23"/>
          <p:cNvSpPr txBox="1">
            <a:spLocks noChangeArrowheads="1"/>
          </p:cNvSpPr>
          <p:nvPr/>
        </p:nvSpPr>
        <p:spPr bwMode="auto">
          <a:xfrm>
            <a:off x="2797175" y="20923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6062663" y="1978025"/>
            <a:ext cx="1587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73" name="Text Box 25"/>
          <p:cNvSpPr txBox="1">
            <a:spLocks noChangeArrowheads="1"/>
          </p:cNvSpPr>
          <p:nvPr/>
        </p:nvSpPr>
        <p:spPr bwMode="auto">
          <a:xfrm>
            <a:off x="1536700" y="20907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4" name="AutoShape 26"/>
          <p:cNvCxnSpPr>
            <a:cxnSpLocks noChangeShapeType="1"/>
          </p:cNvCxnSpPr>
          <p:nvPr/>
        </p:nvCxnSpPr>
        <p:spPr bwMode="auto">
          <a:xfrm>
            <a:off x="1614488" y="2554288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5" name="AutoShape 27"/>
          <p:cNvCxnSpPr>
            <a:cxnSpLocks noChangeShapeType="1"/>
          </p:cNvCxnSpPr>
          <p:nvPr/>
        </p:nvCxnSpPr>
        <p:spPr bwMode="auto">
          <a:xfrm>
            <a:off x="6572250" y="25273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6" name="Text Box 28"/>
          <p:cNvSpPr txBox="1">
            <a:spLocks noChangeArrowheads="1"/>
          </p:cNvSpPr>
          <p:nvPr/>
        </p:nvSpPr>
        <p:spPr bwMode="auto">
          <a:xfrm>
            <a:off x="6472238" y="20447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7" name="Text Box 29"/>
          <p:cNvSpPr txBox="1">
            <a:spLocks noChangeArrowheads="1"/>
          </p:cNvSpPr>
          <p:nvPr/>
        </p:nvSpPr>
        <p:spPr bwMode="auto">
          <a:xfrm>
            <a:off x="1525588" y="30591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8" name="AutoShape 30"/>
          <p:cNvCxnSpPr>
            <a:cxnSpLocks noChangeShapeType="1"/>
          </p:cNvCxnSpPr>
          <p:nvPr/>
        </p:nvCxnSpPr>
        <p:spPr bwMode="auto">
          <a:xfrm>
            <a:off x="1603375" y="352266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9" name="AutoShape 31"/>
          <p:cNvCxnSpPr>
            <a:cxnSpLocks noChangeShapeType="1"/>
          </p:cNvCxnSpPr>
          <p:nvPr/>
        </p:nvCxnSpPr>
        <p:spPr bwMode="auto">
          <a:xfrm>
            <a:off x="2878138" y="35385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80" name="Text Box 32"/>
          <p:cNvSpPr txBox="1">
            <a:spLocks noChangeArrowheads="1"/>
          </p:cNvSpPr>
          <p:nvPr/>
        </p:nvSpPr>
        <p:spPr bwMode="auto">
          <a:xfrm>
            <a:off x="2817813" y="3074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11713" name="Group 65"/>
          <p:cNvGrpSpPr>
            <a:grpSpLocks/>
          </p:cNvGrpSpPr>
          <p:nvPr/>
        </p:nvGrpSpPr>
        <p:grpSpPr bwMode="auto">
          <a:xfrm>
            <a:off x="458788" y="3962400"/>
            <a:ext cx="6553200" cy="2590800"/>
            <a:chOff x="811" y="2406"/>
            <a:chExt cx="4128" cy="1632"/>
          </a:xfrm>
        </p:grpSpPr>
        <p:sp>
          <p:nvSpPr>
            <p:cNvPr id="411681" name="Text Box 33"/>
            <p:cNvSpPr txBox="1">
              <a:spLocks noChangeArrowheads="1"/>
            </p:cNvSpPr>
            <p:nvPr/>
          </p:nvSpPr>
          <p:spPr bwMode="auto">
            <a:xfrm>
              <a:off x="3742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11682" name="Line 34"/>
            <p:cNvSpPr>
              <a:spLocks noChangeShapeType="1"/>
            </p:cNvSpPr>
            <p:nvPr/>
          </p:nvSpPr>
          <p:spPr bwMode="auto">
            <a:xfrm>
              <a:off x="3855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3" name="Oval 35"/>
            <p:cNvSpPr>
              <a:spLocks noChangeAspect="1" noChangeArrowheads="1"/>
            </p:cNvSpPr>
            <p:nvPr/>
          </p:nvSpPr>
          <p:spPr bwMode="auto">
            <a:xfrm>
              <a:off x="3562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4" name="Text Box 36"/>
            <p:cNvSpPr txBox="1">
              <a:spLocks noChangeArrowheads="1"/>
            </p:cNvSpPr>
            <p:nvPr/>
          </p:nvSpPr>
          <p:spPr bwMode="auto">
            <a:xfrm>
              <a:off x="4566" y="2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11685" name="Line 37"/>
            <p:cNvSpPr>
              <a:spLocks noChangeShapeType="1"/>
            </p:cNvSpPr>
            <p:nvPr/>
          </p:nvSpPr>
          <p:spPr bwMode="auto">
            <a:xfrm>
              <a:off x="4663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6" name="Oval 38"/>
            <p:cNvSpPr>
              <a:spLocks noChangeAspect="1" noChangeArrowheads="1"/>
            </p:cNvSpPr>
            <p:nvPr/>
          </p:nvSpPr>
          <p:spPr bwMode="auto">
            <a:xfrm>
              <a:off x="4345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7" name="Text Box 39"/>
            <p:cNvSpPr txBox="1">
              <a:spLocks noChangeArrowheads="1"/>
            </p:cNvSpPr>
            <p:nvPr/>
          </p:nvSpPr>
          <p:spPr bwMode="auto">
            <a:xfrm>
              <a:off x="811" y="286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11688" name="Oval 40"/>
            <p:cNvSpPr>
              <a:spLocks noChangeAspect="1" noChangeArrowheads="1"/>
            </p:cNvSpPr>
            <p:nvPr/>
          </p:nvSpPr>
          <p:spPr bwMode="auto">
            <a:xfrm>
              <a:off x="1213" y="285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89" name="Text Box 41"/>
            <p:cNvSpPr txBox="1">
              <a:spLocks noChangeArrowheads="1"/>
            </p:cNvSpPr>
            <p:nvPr/>
          </p:nvSpPr>
          <p:spPr bwMode="auto">
            <a:xfrm>
              <a:off x="1758" y="27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0" name="AutoShape 42"/>
            <p:cNvCxnSpPr>
              <a:cxnSpLocks noChangeShapeType="1"/>
            </p:cNvCxnSpPr>
            <p:nvPr/>
          </p:nvCxnSpPr>
          <p:spPr bwMode="auto">
            <a:xfrm>
              <a:off x="1024" y="302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1" name="Text Box 43"/>
            <p:cNvSpPr txBox="1">
              <a:spLocks noChangeArrowheads="1"/>
            </p:cNvSpPr>
            <p:nvPr/>
          </p:nvSpPr>
          <p:spPr bwMode="auto">
            <a:xfrm>
              <a:off x="4352" y="318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11692" name="Text Box 44"/>
            <p:cNvSpPr txBox="1">
              <a:spLocks noChangeArrowheads="1"/>
            </p:cNvSpPr>
            <p:nvPr/>
          </p:nvSpPr>
          <p:spPr bwMode="auto">
            <a:xfrm>
              <a:off x="814" y="371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11693" name="Oval 45"/>
            <p:cNvSpPr>
              <a:spLocks noChangeAspect="1" noChangeArrowheads="1"/>
            </p:cNvSpPr>
            <p:nvPr/>
          </p:nvSpPr>
          <p:spPr bwMode="auto">
            <a:xfrm>
              <a:off x="1216" y="370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94" name="Text Box 46"/>
            <p:cNvSpPr txBox="1">
              <a:spLocks noChangeArrowheads="1"/>
            </p:cNvSpPr>
            <p:nvPr/>
          </p:nvSpPr>
          <p:spPr bwMode="auto">
            <a:xfrm>
              <a:off x="1850" y="357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5" name="AutoShape 47"/>
            <p:cNvCxnSpPr>
              <a:cxnSpLocks noChangeShapeType="1"/>
            </p:cNvCxnSpPr>
            <p:nvPr/>
          </p:nvCxnSpPr>
          <p:spPr bwMode="auto">
            <a:xfrm>
              <a:off x="1027" y="387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6" name="Oval 48"/>
            <p:cNvSpPr>
              <a:spLocks noChangeAspect="1" noChangeArrowheads="1"/>
            </p:cNvSpPr>
            <p:nvPr/>
          </p:nvSpPr>
          <p:spPr bwMode="auto">
            <a:xfrm>
              <a:off x="2998" y="3487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697" name="AutoShape 49"/>
            <p:cNvCxnSpPr>
              <a:cxnSpLocks noChangeShapeType="1"/>
              <a:stCxn id="411696" idx="7"/>
              <a:endCxn id="411696" idx="1"/>
            </p:cNvCxnSpPr>
            <p:nvPr/>
          </p:nvCxnSpPr>
          <p:spPr bwMode="auto">
            <a:xfrm rot="16200000" flipH="1" flipV="1">
              <a:off x="3294" y="3303"/>
              <a:ext cx="1" cy="420"/>
            </a:xfrm>
            <a:prstGeom prst="curvedConnector3">
              <a:avLst>
                <a:gd name="adj1" fmla="val -271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8" name="AutoShape 50"/>
            <p:cNvCxnSpPr>
              <a:cxnSpLocks noChangeShapeType="1"/>
              <a:stCxn id="411686" idx="4"/>
              <a:endCxn id="411696" idx="5"/>
            </p:cNvCxnSpPr>
            <p:nvPr/>
          </p:nvCxnSpPr>
          <p:spPr bwMode="auto">
            <a:xfrm rot="5400000">
              <a:off x="3768" y="2926"/>
              <a:ext cx="611" cy="1137"/>
            </a:xfrm>
            <a:prstGeom prst="curvedConnector3">
              <a:avLst>
                <a:gd name="adj1" fmla="val 109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9" name="AutoShape 51"/>
            <p:cNvCxnSpPr>
              <a:cxnSpLocks noChangeShapeType="1"/>
              <a:stCxn id="411688" idx="6"/>
              <a:endCxn id="411696" idx="2"/>
            </p:cNvCxnSpPr>
            <p:nvPr/>
          </p:nvCxnSpPr>
          <p:spPr bwMode="auto">
            <a:xfrm>
              <a:off x="1807" y="3019"/>
              <a:ext cx="1167" cy="637"/>
            </a:xfrm>
            <a:prstGeom prst="curvedConnector3">
              <a:avLst>
                <a:gd name="adj1" fmla="val 5098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700" name="AutoShape 52"/>
            <p:cNvCxnSpPr>
              <a:cxnSpLocks noChangeShapeType="1"/>
              <a:stCxn id="411693" idx="6"/>
              <a:endCxn id="411696" idx="3"/>
            </p:cNvCxnSpPr>
            <p:nvPr/>
          </p:nvCxnSpPr>
          <p:spPr bwMode="auto">
            <a:xfrm flipV="1">
              <a:off x="1810" y="3800"/>
              <a:ext cx="1275" cy="6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1" name="Text Box 53"/>
            <p:cNvSpPr txBox="1">
              <a:spLocks noChangeArrowheads="1"/>
            </p:cNvSpPr>
            <p:nvPr/>
          </p:nvSpPr>
          <p:spPr bwMode="auto">
            <a:xfrm>
              <a:off x="3144" y="298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702" name="AutoShape 54"/>
            <p:cNvCxnSpPr>
              <a:cxnSpLocks noChangeShapeType="1"/>
              <a:stCxn id="411696" idx="6"/>
              <a:endCxn id="411683" idx="4"/>
            </p:cNvCxnSpPr>
            <p:nvPr/>
          </p:nvCxnSpPr>
          <p:spPr bwMode="auto">
            <a:xfrm flipV="1">
              <a:off x="3616" y="3189"/>
              <a:ext cx="243" cy="467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3" name="Text Box 55"/>
            <p:cNvSpPr txBox="1">
              <a:spLocks noChangeArrowheads="1"/>
            </p:cNvSpPr>
            <p:nvPr/>
          </p:nvSpPr>
          <p:spPr bwMode="auto">
            <a:xfrm>
              <a:off x="3560" y="32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11704" name="Oval 56"/>
          <p:cNvSpPr>
            <a:spLocks noChangeAspect="1" noChangeArrowheads="1"/>
          </p:cNvSpPr>
          <p:nvPr/>
        </p:nvSpPr>
        <p:spPr bwMode="auto">
          <a:xfrm>
            <a:off x="3135313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5" name="Oval 57"/>
          <p:cNvSpPr>
            <a:spLocks noChangeAspect="1" noChangeArrowheads="1"/>
          </p:cNvSpPr>
          <p:nvPr/>
        </p:nvSpPr>
        <p:spPr bwMode="auto">
          <a:xfrm>
            <a:off x="4378325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6" name="Oval 58"/>
          <p:cNvSpPr>
            <a:spLocks noChangeAspect="1" noChangeArrowheads="1"/>
          </p:cNvSpPr>
          <p:nvPr/>
        </p:nvSpPr>
        <p:spPr bwMode="auto">
          <a:xfrm>
            <a:off x="1892300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7" name="Oval 59"/>
          <p:cNvSpPr>
            <a:spLocks noChangeAspect="1" noChangeArrowheads="1"/>
          </p:cNvSpPr>
          <p:nvPr/>
        </p:nvSpPr>
        <p:spPr bwMode="auto">
          <a:xfrm>
            <a:off x="5621338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8" name="Oval 60"/>
          <p:cNvSpPr>
            <a:spLocks noChangeAspect="1" noChangeArrowheads="1"/>
          </p:cNvSpPr>
          <p:nvPr/>
        </p:nvSpPr>
        <p:spPr bwMode="auto">
          <a:xfrm>
            <a:off x="6864350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9" name="Oval 61"/>
          <p:cNvSpPr>
            <a:spLocks noChangeAspect="1" noChangeArrowheads="1"/>
          </p:cNvSpPr>
          <p:nvPr/>
        </p:nvSpPr>
        <p:spPr bwMode="auto">
          <a:xfrm>
            <a:off x="649288" y="22796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0" name="Oval 62"/>
          <p:cNvSpPr>
            <a:spLocks noChangeAspect="1" noChangeArrowheads="1"/>
          </p:cNvSpPr>
          <p:nvPr/>
        </p:nvSpPr>
        <p:spPr bwMode="auto">
          <a:xfrm>
            <a:off x="1897063" y="32337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1" name="Oval 63"/>
          <p:cNvSpPr>
            <a:spLocks noChangeAspect="1" noChangeArrowheads="1"/>
          </p:cNvSpPr>
          <p:nvPr/>
        </p:nvSpPr>
        <p:spPr bwMode="auto">
          <a:xfrm>
            <a:off x="654050" y="32321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2" name="Oval 64"/>
          <p:cNvSpPr>
            <a:spLocks noChangeAspect="1" noChangeArrowheads="1"/>
          </p:cNvSpPr>
          <p:nvPr/>
        </p:nvSpPr>
        <p:spPr bwMode="auto">
          <a:xfrm>
            <a:off x="3155950" y="32321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5" name="Oval 67"/>
          <p:cNvSpPr>
            <a:spLocks noChangeAspect="1" noChangeArrowheads="1"/>
          </p:cNvSpPr>
          <p:nvPr/>
        </p:nvSpPr>
        <p:spPr bwMode="auto">
          <a:xfrm>
            <a:off x="8137525" y="22828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717" name="AutoShape 69"/>
          <p:cNvCxnSpPr>
            <a:cxnSpLocks noChangeShapeType="1"/>
          </p:cNvCxnSpPr>
          <p:nvPr/>
        </p:nvCxnSpPr>
        <p:spPr bwMode="auto">
          <a:xfrm>
            <a:off x="7831138" y="2557463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718" name="Text Box 70"/>
          <p:cNvSpPr txBox="1">
            <a:spLocks noChangeArrowheads="1"/>
          </p:cNvSpPr>
          <p:nvPr/>
        </p:nvSpPr>
        <p:spPr bwMode="auto">
          <a:xfrm>
            <a:off x="7731125" y="2117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2305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214E-7 L 0.08004 0.49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2487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1214E-7 L -0.04375 0.500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2499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0.21997 0.49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2450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1214E-7 L 0.05451 0.352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76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-0.31996 0.514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2573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82659E-7 L 0.04739 0.3354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676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4509E-6 L 0.21441 0.356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1785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5896E-6 L 0.04357 0.4006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2002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65896E-6 L 0.08542 0.3572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78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5549E-6 L -0.43264 0.4936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32" y="24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11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1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1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11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1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1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1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66" grpId="0" animBg="1"/>
      <p:bldP spid="411704" grpId="0" animBg="1"/>
      <p:bldP spid="411704" grpId="1" animBg="1"/>
      <p:bldP spid="411704" grpId="2" animBg="1"/>
      <p:bldP spid="411705" grpId="0" animBg="1"/>
      <p:bldP spid="411705" grpId="1" animBg="1"/>
      <p:bldP spid="411705" grpId="2" animBg="1"/>
      <p:bldP spid="411706" grpId="0" animBg="1"/>
      <p:bldP spid="411706" grpId="1" animBg="1"/>
      <p:bldP spid="411706" grpId="2" animBg="1"/>
      <p:bldP spid="411707" grpId="0" animBg="1"/>
      <p:bldP spid="411707" grpId="1" animBg="1"/>
      <p:bldP spid="411707" grpId="2" animBg="1"/>
      <p:bldP spid="411708" grpId="0" animBg="1"/>
      <p:bldP spid="411708" grpId="1" animBg="1"/>
      <p:bldP spid="411708" grpId="2" animBg="1"/>
      <p:bldP spid="411709" grpId="0" animBg="1"/>
      <p:bldP spid="411709" grpId="1" animBg="1"/>
      <p:bldP spid="411709" grpId="2" animBg="1"/>
      <p:bldP spid="411710" grpId="0" animBg="1"/>
      <p:bldP spid="411710" grpId="1" animBg="1"/>
      <p:bldP spid="411710" grpId="2" animBg="1"/>
      <p:bldP spid="411711" grpId="0" animBg="1"/>
      <p:bldP spid="411711" grpId="1" animBg="1"/>
      <p:bldP spid="411711" grpId="2" animBg="1"/>
      <p:bldP spid="411712" grpId="0" animBg="1"/>
      <p:bldP spid="411712" grpId="1" animBg="1"/>
      <p:bldP spid="411712" grpId="2" animBg="1"/>
      <p:bldP spid="411715" grpId="0" animBg="1"/>
      <p:bldP spid="411715" grpId="1" animBg="1"/>
      <p:bldP spid="411715" grpId="2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91" name="Rectangle 59"/>
          <p:cNvSpPr>
            <a:spLocks noChangeArrowheads="1"/>
          </p:cNvSpPr>
          <p:nvPr/>
        </p:nvSpPr>
        <p:spPr bwMode="auto">
          <a:xfrm>
            <a:off x="1273175" y="4702175"/>
            <a:ext cx="6226175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Instrumentation predicates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32763" cy="3886200"/>
          </a:xfrm>
        </p:spPr>
        <p:txBody>
          <a:bodyPr/>
          <a:lstStyle/>
          <a:p>
            <a:r>
              <a:rPr lang="en-GB" sz="2800"/>
              <a:t>Record derived properties</a:t>
            </a:r>
          </a:p>
          <a:p>
            <a:r>
              <a:rPr lang="en-GB" sz="2800"/>
              <a:t>Refine the abstraction </a:t>
            </a:r>
          </a:p>
          <a:p>
            <a:pPr lvl="1"/>
            <a:r>
              <a:rPr lang="en-GB" sz="2400"/>
              <a:t>Instrumentation principle [SRW, TOPLAS’02]</a:t>
            </a:r>
          </a:p>
          <a:p>
            <a:r>
              <a:rPr lang="en-GB" sz="2800"/>
              <a:t>Reachability is central!</a:t>
            </a:r>
            <a:endParaRPr lang="en-US" sz="2800"/>
          </a:p>
        </p:txBody>
      </p:sp>
      <p:graphicFrame>
        <p:nvGraphicFramePr>
          <p:cNvPr id="223290" name="Group 58"/>
          <p:cNvGraphicFramePr>
            <a:graphicFrameLocks noGrp="1"/>
          </p:cNvGraphicFramePr>
          <p:nvPr>
            <p:ph sz="half" idx="2"/>
          </p:nvPr>
        </p:nvGraphicFramePr>
        <p:xfrm>
          <a:off x="1273175" y="4214813"/>
          <a:ext cx="6229350" cy="2373315"/>
        </p:xfrm>
        <a:graphic>
          <a:graphicData uri="http://schemas.openxmlformats.org/drawingml/2006/table">
            <a:tbl>
              <a:tblPr/>
              <a:tblGrid>
                <a:gridCol w="169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variable x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obj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ils(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heap-shared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resides on a cycle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4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91" grpId="0" animBg="1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Abstract memory states </a:t>
            </a:r>
            <a:br>
              <a:rPr lang="en-GB" sz="4000"/>
            </a:br>
            <a:r>
              <a:rPr lang="en-GB" sz="4000"/>
              <a:t>(with reachability)</a:t>
            </a:r>
            <a:endParaRPr lang="en-US" sz="4000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4756150" y="15716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Oval 5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6" name="Oval 6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cxnSp>
        <p:nvCxnSpPr>
          <p:cNvPr id="235527" name="AutoShape 7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28" name="Oval 8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0" name="AutoShape 10"/>
          <p:cNvCxnSpPr>
            <a:cxnSpLocks noChangeShapeType="1"/>
            <a:stCxn id="235528" idx="6"/>
            <a:endCxn id="23552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064250" y="15652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Oval 14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5" name="Oval 15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35537" name="Oval 17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9" name="AutoShape 19"/>
          <p:cNvCxnSpPr>
            <a:cxnSpLocks noChangeShapeType="1"/>
            <a:stCxn id="235537" idx="6"/>
            <a:endCxn id="23552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0" name="AutoShape 20"/>
          <p:cNvCxnSpPr>
            <a:cxnSpLocks noChangeShapeType="1"/>
            <a:stCxn id="235534" idx="6"/>
            <a:endCxn id="235535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1" name="AutoShape 21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43" name="Oval 23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35545" name="Oval 25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47" name="AutoShape 27"/>
          <p:cNvCxnSpPr>
            <a:cxnSpLocks noChangeShapeType="1"/>
            <a:stCxn id="235545" idx="6"/>
            <a:endCxn id="235543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8" name="AutoShape 28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9" name="Freeform 29"/>
          <p:cNvSpPr>
            <a:spLocks/>
          </p:cNvSpPr>
          <p:nvPr/>
        </p:nvSpPr>
        <p:spPr bwMode="auto">
          <a:xfrm>
            <a:off x="1781175" y="1955800"/>
            <a:ext cx="2489200" cy="1081088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50" name="Oval 30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cxnSp>
        <p:nvCxnSpPr>
          <p:cNvPr id="235551" name="AutoShape 31"/>
          <p:cNvCxnSpPr>
            <a:cxnSpLocks noChangeShapeType="1"/>
            <a:endCxn id="235550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53" name="Freeform 33"/>
          <p:cNvSpPr>
            <a:spLocks/>
          </p:cNvSpPr>
          <p:nvPr/>
        </p:nvSpPr>
        <p:spPr bwMode="auto">
          <a:xfrm>
            <a:off x="1790700" y="3121025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1" name="Oval 61"/>
          <p:cNvSpPr>
            <a:spLocks noChangeAspect="1" noChangeArrowheads="1"/>
          </p:cNvSpPr>
          <p:nvPr/>
        </p:nvSpPr>
        <p:spPr bwMode="auto">
          <a:xfrm>
            <a:off x="3178175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2" name="Oval 62"/>
          <p:cNvSpPr>
            <a:spLocks noChangeAspect="1" noChangeArrowheads="1"/>
          </p:cNvSpPr>
          <p:nvPr/>
        </p:nvSpPr>
        <p:spPr bwMode="auto">
          <a:xfrm>
            <a:off x="4421188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sp>
        <p:nvSpPr>
          <p:cNvPr id="235583" name="Oval 63"/>
          <p:cNvSpPr>
            <a:spLocks noChangeAspect="1" noChangeArrowheads="1"/>
          </p:cNvSpPr>
          <p:nvPr/>
        </p:nvSpPr>
        <p:spPr bwMode="auto">
          <a:xfrm>
            <a:off x="1935163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4" name="Oval 64"/>
          <p:cNvSpPr>
            <a:spLocks noChangeAspect="1" noChangeArrowheads="1"/>
          </p:cNvSpPr>
          <p:nvPr/>
        </p:nvSpPr>
        <p:spPr bwMode="auto">
          <a:xfrm>
            <a:off x="5664200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85" name="Oval 65"/>
          <p:cNvSpPr>
            <a:spLocks noChangeAspect="1" noChangeArrowheads="1"/>
          </p:cNvSpPr>
          <p:nvPr/>
        </p:nvSpPr>
        <p:spPr bwMode="auto">
          <a:xfrm>
            <a:off x="6907213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86" name="Oval 66"/>
          <p:cNvSpPr>
            <a:spLocks noChangeAspect="1" noChangeArrowheads="1"/>
          </p:cNvSpPr>
          <p:nvPr/>
        </p:nvSpPr>
        <p:spPr bwMode="auto">
          <a:xfrm>
            <a:off x="692150" y="22637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7" name="Oval 67"/>
          <p:cNvSpPr>
            <a:spLocks noChangeAspect="1" noChangeArrowheads="1"/>
          </p:cNvSpPr>
          <p:nvPr/>
        </p:nvSpPr>
        <p:spPr bwMode="auto">
          <a:xfrm>
            <a:off x="1939925" y="33766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235588" name="Oval 68"/>
          <p:cNvSpPr>
            <a:spLocks noChangeAspect="1" noChangeArrowheads="1"/>
          </p:cNvSpPr>
          <p:nvPr/>
        </p:nvSpPr>
        <p:spPr bwMode="auto">
          <a:xfrm>
            <a:off x="696913" y="33750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89" name="Oval 69"/>
          <p:cNvSpPr>
            <a:spLocks noChangeAspect="1" noChangeArrowheads="1"/>
          </p:cNvSpPr>
          <p:nvPr/>
        </p:nvSpPr>
        <p:spPr bwMode="auto">
          <a:xfrm>
            <a:off x="3198813" y="33750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91" name="Oval 71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cxnSp>
        <p:nvCxnSpPr>
          <p:cNvPr id="235592" name="AutoShape 72"/>
          <p:cNvCxnSpPr>
            <a:cxnSpLocks noChangeShapeType="1"/>
            <a:endCxn id="235591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93" name="Text Box 73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235596" name="Group 76"/>
          <p:cNvGrpSpPr>
            <a:grpSpLocks/>
          </p:cNvGrpSpPr>
          <p:nvPr/>
        </p:nvGrpSpPr>
        <p:grpSpPr bwMode="auto">
          <a:xfrm>
            <a:off x="-6350" y="4173538"/>
            <a:ext cx="7934325" cy="2433637"/>
            <a:chOff x="23" y="2629"/>
            <a:chExt cx="4998" cy="1533"/>
          </a:xfrm>
        </p:grpSpPr>
        <p:sp>
          <p:nvSpPr>
            <p:cNvPr id="235554" name="Text Box 34"/>
            <p:cNvSpPr txBox="1">
              <a:spLocks noChangeArrowheads="1"/>
            </p:cNvSpPr>
            <p:nvPr/>
          </p:nvSpPr>
          <p:spPr bwMode="auto">
            <a:xfrm>
              <a:off x="2954" y="263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35555" name="Line 35"/>
            <p:cNvSpPr>
              <a:spLocks noChangeShapeType="1"/>
            </p:cNvSpPr>
            <p:nvPr/>
          </p:nvSpPr>
          <p:spPr bwMode="auto">
            <a:xfrm>
              <a:off x="3067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56" name="Oval 36"/>
            <p:cNvSpPr>
              <a:spLocks noChangeAspect="1" noChangeArrowheads="1"/>
            </p:cNvSpPr>
            <p:nvPr/>
          </p:nvSpPr>
          <p:spPr bwMode="auto">
            <a:xfrm>
              <a:off x="1628" y="3081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57" name="Oval 37"/>
            <p:cNvSpPr>
              <a:spLocks noChangeAspect="1" noChangeArrowheads="1"/>
            </p:cNvSpPr>
            <p:nvPr/>
          </p:nvSpPr>
          <p:spPr bwMode="auto">
            <a:xfrm>
              <a:off x="2774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x</a:t>
              </a:r>
              <a:r>
                <a:rPr lang="en-GB" sz="2800"/>
                <a:t>,r</a:t>
              </a:r>
              <a:r>
                <a:rPr lang="en-GB" sz="2800" baseline="-25000"/>
                <a:t>y        </a:t>
              </a:r>
              <a:endParaRPr lang="en-US" sz="2800" baseline="-25000"/>
            </a:p>
          </p:txBody>
        </p:sp>
        <p:cxnSp>
          <p:nvCxnSpPr>
            <p:cNvPr id="235558" name="AutoShape 38"/>
            <p:cNvCxnSpPr>
              <a:cxnSpLocks noChangeShapeType="1"/>
              <a:stCxn id="235556" idx="6"/>
            </p:cNvCxnSpPr>
            <p:nvPr/>
          </p:nvCxnSpPr>
          <p:spPr bwMode="auto">
            <a:xfrm flipV="1">
              <a:off x="2246" y="3244"/>
              <a:ext cx="552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59" name="Text Box 39"/>
            <p:cNvSpPr txBox="1">
              <a:spLocks noChangeArrowheads="1"/>
            </p:cNvSpPr>
            <p:nvPr/>
          </p:nvSpPr>
          <p:spPr bwMode="auto">
            <a:xfrm>
              <a:off x="2343" y="29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0" name="Text Box 40"/>
            <p:cNvSpPr txBox="1">
              <a:spLocks noChangeArrowheads="1"/>
            </p:cNvSpPr>
            <p:nvPr/>
          </p:nvSpPr>
          <p:spPr bwMode="auto">
            <a:xfrm>
              <a:off x="2034" y="27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1" name="Text Box 41"/>
            <p:cNvSpPr txBox="1">
              <a:spLocks noChangeArrowheads="1"/>
            </p:cNvSpPr>
            <p:nvPr/>
          </p:nvSpPr>
          <p:spPr bwMode="auto">
            <a:xfrm>
              <a:off x="3778" y="262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35562" name="Line 42"/>
            <p:cNvSpPr>
              <a:spLocks noChangeShapeType="1"/>
            </p:cNvSpPr>
            <p:nvPr/>
          </p:nvSpPr>
          <p:spPr bwMode="auto">
            <a:xfrm>
              <a:off x="3875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3" name="Oval 43"/>
            <p:cNvSpPr>
              <a:spLocks noChangeAspect="1" noChangeArrowheads="1"/>
            </p:cNvSpPr>
            <p:nvPr/>
          </p:nvSpPr>
          <p:spPr bwMode="auto">
            <a:xfrm>
              <a:off x="3557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z     </a:t>
              </a:r>
              <a:endParaRPr lang="en-US" sz="2800" baseline="-25000"/>
            </a:p>
          </p:txBody>
        </p:sp>
        <p:sp>
          <p:nvSpPr>
            <p:cNvPr id="235564" name="Oval 44"/>
            <p:cNvSpPr>
              <a:spLocks noChangeAspect="1" noChangeArrowheads="1"/>
            </p:cNvSpPr>
            <p:nvPr/>
          </p:nvSpPr>
          <p:spPr bwMode="auto">
            <a:xfrm>
              <a:off x="4340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z     </a:t>
              </a:r>
              <a:endParaRPr lang="en-US" sz="2800" baseline="-25000"/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3" y="308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35566" name="Oval 46"/>
            <p:cNvSpPr>
              <a:spLocks noChangeAspect="1" noChangeArrowheads="1"/>
            </p:cNvSpPr>
            <p:nvPr/>
          </p:nvSpPr>
          <p:spPr bwMode="auto">
            <a:xfrm>
              <a:off x="425" y="307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67" name="Text Box 47"/>
            <p:cNvSpPr txBox="1">
              <a:spLocks noChangeArrowheads="1"/>
            </p:cNvSpPr>
            <p:nvPr/>
          </p:nvSpPr>
          <p:spPr bwMode="auto">
            <a:xfrm>
              <a:off x="1152" y="29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68" name="AutoShape 48"/>
            <p:cNvCxnSpPr>
              <a:cxnSpLocks noChangeShapeType="1"/>
              <a:stCxn id="235566" idx="6"/>
              <a:endCxn id="235556" idx="2"/>
            </p:cNvCxnSpPr>
            <p:nvPr/>
          </p:nvCxnSpPr>
          <p:spPr bwMode="auto">
            <a:xfrm>
              <a:off x="1019" y="3242"/>
              <a:ext cx="585" cy="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69" name="AutoShape 49"/>
            <p:cNvCxnSpPr>
              <a:cxnSpLocks noChangeShapeType="1"/>
              <a:stCxn id="235563" idx="6"/>
              <a:endCxn id="235564" idx="2"/>
            </p:cNvCxnSpPr>
            <p:nvPr/>
          </p:nvCxnSpPr>
          <p:spPr bwMode="auto">
            <a:xfrm>
              <a:off x="4151" y="3243"/>
              <a:ext cx="171" cy="0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0" name="AutoShape 50"/>
            <p:cNvCxnSpPr>
              <a:cxnSpLocks noChangeShapeType="1"/>
            </p:cNvCxnSpPr>
            <p:nvPr/>
          </p:nvCxnSpPr>
          <p:spPr bwMode="auto">
            <a:xfrm>
              <a:off x="236" y="324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1" name="Text Box 51"/>
            <p:cNvSpPr txBox="1">
              <a:spLocks noChangeArrowheads="1"/>
            </p:cNvSpPr>
            <p:nvPr/>
          </p:nvSpPr>
          <p:spPr bwMode="auto">
            <a:xfrm>
              <a:off x="4088" y="293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72" name="Oval 52"/>
            <p:cNvSpPr>
              <a:spLocks noChangeAspect="1" noChangeArrowheads="1"/>
            </p:cNvSpPr>
            <p:nvPr/>
          </p:nvSpPr>
          <p:spPr bwMode="auto">
            <a:xfrm>
              <a:off x="1596" y="382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t     </a:t>
              </a:r>
              <a:endParaRPr lang="en-US" sz="2800" baseline="-25000"/>
            </a:p>
          </p:txBody>
        </p:sp>
        <p:sp>
          <p:nvSpPr>
            <p:cNvPr id="235573" name="Text Box 53"/>
            <p:cNvSpPr txBox="1">
              <a:spLocks noChangeArrowheads="1"/>
            </p:cNvSpPr>
            <p:nvPr/>
          </p:nvSpPr>
          <p:spPr bwMode="auto">
            <a:xfrm>
              <a:off x="26" y="383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235574" name="Oval 54"/>
            <p:cNvSpPr>
              <a:spLocks noChangeAspect="1" noChangeArrowheads="1"/>
            </p:cNvSpPr>
            <p:nvPr/>
          </p:nvSpPr>
          <p:spPr bwMode="auto">
            <a:xfrm>
              <a:off x="428" y="382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t      </a:t>
              </a:r>
              <a:endParaRPr lang="en-US" sz="2800" baseline="-25000"/>
            </a:p>
          </p:txBody>
        </p:sp>
        <p:sp>
          <p:nvSpPr>
            <p:cNvPr id="235575" name="Text Box 55"/>
            <p:cNvSpPr txBox="1">
              <a:spLocks noChangeArrowheads="1"/>
            </p:cNvSpPr>
            <p:nvPr/>
          </p:nvSpPr>
          <p:spPr bwMode="auto">
            <a:xfrm>
              <a:off x="1155" y="37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6" name="AutoShape 56"/>
            <p:cNvCxnSpPr>
              <a:cxnSpLocks noChangeShapeType="1"/>
              <a:stCxn id="235574" idx="6"/>
              <a:endCxn id="235572" idx="2"/>
            </p:cNvCxnSpPr>
            <p:nvPr/>
          </p:nvCxnSpPr>
          <p:spPr bwMode="auto">
            <a:xfrm>
              <a:off x="1022" y="3992"/>
              <a:ext cx="550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7" name="AutoShape 57"/>
            <p:cNvCxnSpPr>
              <a:cxnSpLocks noChangeShapeType="1"/>
            </p:cNvCxnSpPr>
            <p:nvPr/>
          </p:nvCxnSpPr>
          <p:spPr bwMode="auto">
            <a:xfrm>
              <a:off x="239" y="399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8" name="Text Box 58"/>
            <p:cNvSpPr txBox="1">
              <a:spLocks noChangeArrowheads="1"/>
            </p:cNvSpPr>
            <p:nvPr/>
          </p:nvSpPr>
          <p:spPr bwMode="auto">
            <a:xfrm>
              <a:off x="2062" y="34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9" name="AutoShape 59"/>
            <p:cNvCxnSpPr>
              <a:cxnSpLocks noChangeShapeType="1"/>
              <a:stCxn id="235556" idx="7"/>
              <a:endCxn id="235556" idx="1"/>
            </p:cNvCxnSpPr>
            <p:nvPr/>
          </p:nvCxnSpPr>
          <p:spPr bwMode="auto">
            <a:xfrm rot="16200000" flipH="1" flipV="1">
              <a:off x="1924" y="2897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80" name="AutoShape 60"/>
            <p:cNvCxnSpPr>
              <a:cxnSpLocks noChangeShapeType="1"/>
              <a:stCxn id="235572" idx="7"/>
              <a:endCxn id="235572" idx="1"/>
            </p:cNvCxnSpPr>
            <p:nvPr/>
          </p:nvCxnSpPr>
          <p:spPr bwMode="auto">
            <a:xfrm rot="16200000" flipH="1" flipV="1">
              <a:off x="1892" y="3640"/>
              <a:ext cx="1" cy="420"/>
            </a:xfrm>
            <a:prstGeom prst="curvedConnector3">
              <a:avLst>
                <a:gd name="adj1" fmla="val -244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94" name="Text Box 74"/>
            <p:cNvSpPr txBox="1">
              <a:spLocks noChangeArrowheads="1"/>
            </p:cNvSpPr>
            <p:nvPr/>
          </p:nvSpPr>
          <p:spPr bwMode="auto">
            <a:xfrm>
              <a:off x="4740" y="270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95" name="AutoShape 75"/>
            <p:cNvCxnSpPr>
              <a:cxnSpLocks noChangeShapeType="1"/>
            </p:cNvCxnSpPr>
            <p:nvPr/>
          </p:nvCxnSpPr>
          <p:spPr bwMode="auto">
            <a:xfrm rot="16200000" flipH="1" flipV="1">
              <a:off x="4630" y="2883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35597" name="Freeform 77"/>
          <p:cNvSpPr>
            <a:spLocks/>
          </p:cNvSpPr>
          <p:nvPr/>
        </p:nvSpPr>
        <p:spPr bwMode="auto">
          <a:xfrm>
            <a:off x="6669088" y="2027238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9" name="Oval 79"/>
          <p:cNvSpPr>
            <a:spLocks noChangeAspect="1" noChangeArrowheads="1"/>
          </p:cNvSpPr>
          <p:nvPr/>
        </p:nvSpPr>
        <p:spPr bwMode="auto">
          <a:xfrm>
            <a:off x="8128000" y="22590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10094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948E-6 L -0.05816 0.371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856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948E-6 L -0.00191 0.364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22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0.0783 0.381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1905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2948E-6 L -0.00191 0.376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82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-0.00364 0.383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19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0867E-6 L -0.00191 0.388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942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8382E-6 L 0.05816 0.3863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30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9769E-6 L 0.00191 0.3863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3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9769E-6 L -0.06545 0.376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88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0.13976 0.3794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7" y="18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3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35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35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35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35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35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3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9" grpId="0" animBg="1"/>
      <p:bldP spid="235553" grpId="0" animBg="1"/>
      <p:bldP spid="235581" grpId="0" animBg="1"/>
      <p:bldP spid="235581" grpId="1" animBg="1"/>
      <p:bldP spid="235581" grpId="2" animBg="1"/>
      <p:bldP spid="235582" grpId="0" animBg="1"/>
      <p:bldP spid="235582" grpId="1" animBg="1"/>
      <p:bldP spid="235582" grpId="2" animBg="1"/>
      <p:bldP spid="235583" grpId="0" animBg="1"/>
      <p:bldP spid="235583" grpId="1" animBg="1"/>
      <p:bldP spid="235583" grpId="2" animBg="1"/>
      <p:bldP spid="235584" grpId="0" animBg="1"/>
      <p:bldP spid="235584" grpId="1" animBg="1"/>
      <p:bldP spid="235584" grpId="2" animBg="1"/>
      <p:bldP spid="235585" grpId="0" animBg="1"/>
      <p:bldP spid="235585" grpId="1" animBg="1"/>
      <p:bldP spid="235585" grpId="2" animBg="1"/>
      <p:bldP spid="235586" grpId="0" animBg="1"/>
      <p:bldP spid="235586" grpId="1" animBg="1"/>
      <p:bldP spid="235586" grpId="2" animBg="1"/>
      <p:bldP spid="235587" grpId="0" animBg="1"/>
      <p:bldP spid="235587" grpId="1" animBg="1"/>
      <p:bldP spid="235587" grpId="2" animBg="1"/>
      <p:bldP spid="235588" grpId="0" animBg="1"/>
      <p:bldP spid="235588" grpId="1" animBg="1"/>
      <p:bldP spid="235588" grpId="2" animBg="1"/>
      <p:bldP spid="235589" grpId="0" animBg="1"/>
      <p:bldP spid="235589" grpId="1" animBg="1"/>
      <p:bldP spid="235589" grpId="2" animBg="1"/>
      <p:bldP spid="235597" grpId="0" animBg="1"/>
      <p:bldP spid="235599" grpId="0" animBg="1"/>
      <p:bldP spid="235599" grpId="1" animBg="1"/>
      <p:bldP spid="235599" grpId="2" animBg="1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837" name="Rectangle 133"/>
          <p:cNvSpPr>
            <a:spLocks noChangeArrowheads="1"/>
          </p:cNvSpPr>
          <p:nvPr/>
        </p:nvSpPr>
        <p:spPr bwMode="auto">
          <a:xfrm>
            <a:off x="4217988" y="2066925"/>
            <a:ext cx="4897437" cy="954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5414963" y="4471988"/>
            <a:ext cx="3602037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7221538" y="4854575"/>
            <a:ext cx="1763712" cy="13303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04775" y="4471988"/>
            <a:ext cx="5138738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2755900" y="4887913"/>
            <a:ext cx="2460625" cy="6826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The importance of reachability:</a:t>
            </a:r>
            <a:br>
              <a:rPr lang="en-GB" sz="4000"/>
            </a:br>
            <a:r>
              <a:rPr lang="en-GB" sz="4000"/>
              <a:t>Call append(y,z)</a:t>
            </a:r>
            <a:endParaRPr lang="en-US" sz="4000"/>
          </a:p>
        </p:txBody>
      </p:sp>
      <p:sp>
        <p:nvSpPr>
          <p:cNvPr id="456713" name="Text Box 9"/>
          <p:cNvSpPr txBox="1">
            <a:spLocks noChangeArrowheads="1"/>
          </p:cNvSpPr>
          <p:nvPr/>
        </p:nvSpPr>
        <p:spPr bwMode="auto">
          <a:xfrm>
            <a:off x="2890838" y="4349750"/>
            <a:ext cx="29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714" name="Text Box 10"/>
          <p:cNvSpPr txBox="1">
            <a:spLocks noChangeArrowheads="1"/>
          </p:cNvSpPr>
          <p:nvPr/>
        </p:nvSpPr>
        <p:spPr bwMode="auto">
          <a:xfrm>
            <a:off x="3754438" y="43926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3092450" y="4814888"/>
            <a:ext cx="1588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7" name="Oval 13"/>
          <p:cNvSpPr>
            <a:spLocks noChangeAspect="1" noChangeArrowheads="1"/>
          </p:cNvSpPr>
          <p:nvPr/>
        </p:nvSpPr>
        <p:spPr bwMode="auto">
          <a:xfrm>
            <a:off x="1682750" y="5041900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18" name="Oval 14"/>
          <p:cNvSpPr>
            <a:spLocks noChangeAspect="1" noChangeArrowheads="1"/>
          </p:cNvSpPr>
          <p:nvPr/>
        </p:nvSpPr>
        <p:spPr bwMode="auto">
          <a:xfrm>
            <a:off x="2776538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 r</a:t>
            </a:r>
            <a:r>
              <a:rPr lang="en-GB" sz="1800" baseline="-25000"/>
              <a:t>x</a:t>
            </a:r>
            <a:r>
              <a:rPr lang="en-GB" sz="1800"/>
              <a:t>,r</a:t>
            </a:r>
            <a:r>
              <a:rPr lang="en-GB" sz="1800" baseline="-25000"/>
              <a:t>y   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cxnSp>
        <p:nvCxnSpPr>
          <p:cNvPr id="456719" name="AutoShape 15"/>
          <p:cNvCxnSpPr>
            <a:cxnSpLocks noChangeShapeType="1"/>
            <a:stCxn id="456717" idx="6"/>
            <a:endCxn id="456718" idx="2"/>
          </p:cNvCxnSpPr>
          <p:nvPr/>
        </p:nvCxnSpPr>
        <p:spPr bwMode="auto">
          <a:xfrm flipV="1">
            <a:off x="2362200" y="5222875"/>
            <a:ext cx="4143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295525" y="48069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2136775" y="45402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2" name="Line 18"/>
          <p:cNvSpPr>
            <a:spLocks noChangeShapeType="1"/>
          </p:cNvSpPr>
          <p:nvPr/>
        </p:nvSpPr>
        <p:spPr bwMode="auto">
          <a:xfrm>
            <a:off x="3922713" y="4814888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23" name="Oval 19"/>
          <p:cNvSpPr>
            <a:spLocks noChangeAspect="1" noChangeArrowheads="1"/>
          </p:cNvSpPr>
          <p:nvPr/>
        </p:nvSpPr>
        <p:spPr bwMode="auto">
          <a:xfrm>
            <a:off x="3578225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sp>
        <p:nvSpPr>
          <p:cNvPr id="456724" name="Oval 20"/>
          <p:cNvSpPr>
            <a:spLocks noChangeAspect="1" noChangeArrowheads="1"/>
          </p:cNvSpPr>
          <p:nvPr/>
        </p:nvSpPr>
        <p:spPr bwMode="auto">
          <a:xfrm>
            <a:off x="4514850" y="5033963"/>
            <a:ext cx="641350" cy="377825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     </a:t>
            </a:r>
            <a:endParaRPr lang="en-US" sz="1800" baseline="-25000"/>
          </a:p>
        </p:txBody>
      </p:sp>
      <p:sp>
        <p:nvSpPr>
          <p:cNvPr id="456725" name="Text Box 21"/>
          <p:cNvSpPr txBox="1">
            <a:spLocks noChangeArrowheads="1"/>
          </p:cNvSpPr>
          <p:nvPr/>
        </p:nvSpPr>
        <p:spPr bwMode="auto">
          <a:xfrm>
            <a:off x="123825" y="4965700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726" name="Oval 22"/>
          <p:cNvSpPr>
            <a:spLocks noChangeAspect="1" noChangeArrowheads="1"/>
          </p:cNvSpPr>
          <p:nvPr/>
        </p:nvSpPr>
        <p:spPr bwMode="auto">
          <a:xfrm>
            <a:off x="588963" y="5032375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</a:t>
            </a:r>
            <a:r>
              <a:rPr lang="en-GB" sz="1800"/>
              <a:t>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1358900" y="4814888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28" name="AutoShape 24"/>
          <p:cNvCxnSpPr>
            <a:cxnSpLocks noChangeShapeType="1"/>
            <a:stCxn id="456726" idx="6"/>
            <a:endCxn id="456717" idx="2"/>
          </p:cNvCxnSpPr>
          <p:nvPr/>
        </p:nvCxnSpPr>
        <p:spPr bwMode="auto">
          <a:xfrm>
            <a:off x="1230313" y="5221288"/>
            <a:ext cx="414337" cy="95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9" name="AutoShape 25"/>
          <p:cNvCxnSpPr>
            <a:cxnSpLocks noChangeShapeType="1"/>
            <a:stCxn id="456723" idx="6"/>
            <a:endCxn id="456724" idx="2"/>
          </p:cNvCxnSpPr>
          <p:nvPr/>
        </p:nvCxnSpPr>
        <p:spPr bwMode="auto">
          <a:xfrm>
            <a:off x="4219575" y="5222875"/>
            <a:ext cx="2762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0" name="AutoShape 26"/>
          <p:cNvCxnSpPr>
            <a:cxnSpLocks noChangeShapeType="1"/>
          </p:cNvCxnSpPr>
          <p:nvPr/>
        </p:nvCxnSpPr>
        <p:spPr bwMode="auto">
          <a:xfrm>
            <a:off x="385763" y="5227638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4179888" y="4803775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32" name="Oval 28"/>
          <p:cNvSpPr>
            <a:spLocks noChangeAspect="1" noChangeArrowheads="1"/>
          </p:cNvSpPr>
          <p:nvPr/>
        </p:nvSpPr>
        <p:spPr bwMode="auto">
          <a:xfrm>
            <a:off x="1647825" y="5984875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 r</a:t>
            </a:r>
            <a:r>
              <a:rPr lang="en-GB" sz="1600" baseline="-25000"/>
              <a:t>t     </a:t>
            </a:r>
            <a:endParaRPr lang="en-US" sz="1600" baseline="-25000"/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158750" y="5997575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734" name="Oval 30"/>
          <p:cNvSpPr>
            <a:spLocks noChangeAspect="1" noChangeArrowheads="1"/>
          </p:cNvSpPr>
          <p:nvPr/>
        </p:nvSpPr>
        <p:spPr bwMode="auto">
          <a:xfrm>
            <a:off x="592138" y="5983288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</a:t>
            </a:r>
            <a:r>
              <a:rPr lang="en-GB" sz="1800"/>
              <a:t>  r</a:t>
            </a:r>
            <a:r>
              <a:rPr lang="en-GB" sz="1800" baseline="-25000"/>
              <a:t>t      </a:t>
            </a:r>
            <a:endParaRPr lang="en-US" sz="1800" baseline="-25000"/>
          </a:p>
        </p:txBody>
      </p:sp>
      <p:sp>
        <p:nvSpPr>
          <p:cNvPr id="456735" name="Text Box 31"/>
          <p:cNvSpPr txBox="1">
            <a:spLocks noChangeArrowheads="1"/>
          </p:cNvSpPr>
          <p:nvPr/>
        </p:nvSpPr>
        <p:spPr bwMode="auto">
          <a:xfrm>
            <a:off x="1362075" y="5765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6" name="AutoShape 32"/>
          <p:cNvCxnSpPr>
            <a:cxnSpLocks noChangeShapeType="1"/>
            <a:stCxn id="456734" idx="6"/>
            <a:endCxn id="456732" idx="2"/>
          </p:cNvCxnSpPr>
          <p:nvPr/>
        </p:nvCxnSpPr>
        <p:spPr bwMode="auto">
          <a:xfrm>
            <a:off x="1233488" y="6172200"/>
            <a:ext cx="37623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7" name="AutoShape 33"/>
          <p:cNvCxnSpPr>
            <a:cxnSpLocks noChangeShapeType="1"/>
          </p:cNvCxnSpPr>
          <p:nvPr/>
        </p:nvCxnSpPr>
        <p:spPr bwMode="auto">
          <a:xfrm>
            <a:off x="388938" y="6178550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2135188" y="5513388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9" name="AutoShape 35"/>
          <p:cNvCxnSpPr>
            <a:cxnSpLocks noChangeShapeType="1"/>
            <a:stCxn id="456717" idx="7"/>
            <a:endCxn id="456717" idx="1"/>
          </p:cNvCxnSpPr>
          <p:nvPr/>
        </p:nvCxnSpPr>
        <p:spPr bwMode="auto">
          <a:xfrm rot="16200000" flipH="1" flipV="1">
            <a:off x="2001838" y="4843463"/>
            <a:ext cx="1587" cy="452437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40" name="AutoShape 36"/>
          <p:cNvCxnSpPr>
            <a:cxnSpLocks noChangeShapeType="1"/>
            <a:stCxn id="456732" idx="7"/>
            <a:endCxn id="456732" idx="1"/>
          </p:cNvCxnSpPr>
          <p:nvPr/>
        </p:nvCxnSpPr>
        <p:spPr bwMode="auto">
          <a:xfrm rot="16200000" flipH="1" flipV="1">
            <a:off x="1967707" y="5785644"/>
            <a:ext cx="1587" cy="454025"/>
          </a:xfrm>
          <a:prstGeom prst="curvedConnector3">
            <a:avLst>
              <a:gd name="adj1" fmla="val -244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6741" name="Group 37"/>
          <p:cNvGrpSpPr>
            <a:grpSpLocks/>
          </p:cNvGrpSpPr>
          <p:nvPr/>
        </p:nvGrpSpPr>
        <p:grpSpPr bwMode="auto">
          <a:xfrm>
            <a:off x="5446713" y="4410075"/>
            <a:ext cx="3490912" cy="2008188"/>
            <a:chOff x="2916" y="1090"/>
            <a:chExt cx="2199" cy="1265"/>
          </a:xfrm>
        </p:grpSpPr>
        <p:sp>
          <p:nvSpPr>
            <p:cNvPr id="456742" name="Text Box 38"/>
            <p:cNvSpPr txBox="1">
              <a:spLocks noChangeArrowheads="1"/>
            </p:cNvSpPr>
            <p:nvPr/>
          </p:nvSpPr>
          <p:spPr bwMode="auto">
            <a:xfrm>
              <a:off x="4271" y="1113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56743" name="Line 39"/>
            <p:cNvSpPr>
              <a:spLocks noChangeShapeType="1"/>
            </p:cNvSpPr>
            <p:nvPr/>
          </p:nvSpPr>
          <p:spPr bwMode="auto">
            <a:xfrm>
              <a:off x="4413" y="1329"/>
              <a:ext cx="0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4" name="Oval 40"/>
            <p:cNvSpPr>
              <a:spLocks noChangeAspect="1" noChangeArrowheads="1"/>
            </p:cNvSpPr>
            <p:nvPr/>
          </p:nvSpPr>
          <p:spPr bwMode="auto">
            <a:xfrm>
              <a:off x="4248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5" name="Text Box 41"/>
            <p:cNvSpPr txBox="1">
              <a:spLocks noChangeArrowheads="1"/>
            </p:cNvSpPr>
            <p:nvPr/>
          </p:nvSpPr>
          <p:spPr bwMode="auto">
            <a:xfrm>
              <a:off x="4780" y="1090"/>
              <a:ext cx="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56746" name="Line 42"/>
            <p:cNvSpPr>
              <a:spLocks noChangeShapeType="1"/>
            </p:cNvSpPr>
            <p:nvPr/>
          </p:nvSpPr>
          <p:spPr bwMode="auto">
            <a:xfrm>
              <a:off x="4891" y="1319"/>
              <a:ext cx="1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Oval 43"/>
            <p:cNvSpPr>
              <a:spLocks noChangeAspect="1" noChangeArrowheads="1"/>
            </p:cNvSpPr>
            <p:nvPr/>
          </p:nvSpPr>
          <p:spPr bwMode="auto">
            <a:xfrm>
              <a:off x="4741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8" name="Text Box 44"/>
            <p:cNvSpPr txBox="1">
              <a:spLocks noChangeArrowheads="1"/>
            </p:cNvSpPr>
            <p:nvPr/>
          </p:nvSpPr>
          <p:spPr bwMode="auto">
            <a:xfrm>
              <a:off x="2916" y="143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56749" name="Oval 45"/>
            <p:cNvSpPr>
              <a:spLocks noChangeAspect="1" noChangeArrowheads="1"/>
            </p:cNvSpPr>
            <p:nvPr/>
          </p:nvSpPr>
          <p:spPr bwMode="auto">
            <a:xfrm>
              <a:off x="3189" y="146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0" name="Text Box 46"/>
            <p:cNvSpPr txBox="1">
              <a:spLocks noChangeArrowheads="1"/>
            </p:cNvSpPr>
            <p:nvPr/>
          </p:nvSpPr>
          <p:spPr bwMode="auto">
            <a:xfrm>
              <a:off x="3572" y="1380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1" name="AutoShape 47"/>
            <p:cNvCxnSpPr>
              <a:cxnSpLocks noChangeShapeType="1"/>
            </p:cNvCxnSpPr>
            <p:nvPr/>
          </p:nvCxnSpPr>
          <p:spPr bwMode="auto">
            <a:xfrm>
              <a:off x="3070" y="159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2" name="Text Box 48"/>
            <p:cNvSpPr txBox="1">
              <a:spLocks noChangeArrowheads="1"/>
            </p:cNvSpPr>
            <p:nvPr/>
          </p:nvSpPr>
          <p:spPr bwMode="auto">
            <a:xfrm>
              <a:off x="4715" y="1677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56753" name="Text Box 49"/>
            <p:cNvSpPr txBox="1">
              <a:spLocks noChangeArrowheads="1"/>
            </p:cNvSpPr>
            <p:nvPr/>
          </p:nvSpPr>
          <p:spPr bwMode="auto">
            <a:xfrm>
              <a:off x="2938" y="206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56754" name="Oval 50"/>
            <p:cNvSpPr>
              <a:spLocks noChangeAspect="1" noChangeArrowheads="1"/>
            </p:cNvSpPr>
            <p:nvPr/>
          </p:nvSpPr>
          <p:spPr bwMode="auto">
            <a:xfrm>
              <a:off x="3191" y="207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5" name="Text Box 51"/>
            <p:cNvSpPr txBox="1">
              <a:spLocks noChangeArrowheads="1"/>
            </p:cNvSpPr>
            <p:nvPr/>
          </p:nvSpPr>
          <p:spPr bwMode="auto">
            <a:xfrm>
              <a:off x="3590" y="1935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6" name="AutoShape 52"/>
            <p:cNvCxnSpPr>
              <a:cxnSpLocks noChangeShapeType="1"/>
            </p:cNvCxnSpPr>
            <p:nvPr/>
          </p:nvCxnSpPr>
          <p:spPr bwMode="auto">
            <a:xfrm>
              <a:off x="3072" y="220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7" name="Oval 53"/>
            <p:cNvSpPr>
              <a:spLocks noChangeAspect="1" noChangeArrowheads="1"/>
            </p:cNvSpPr>
            <p:nvPr/>
          </p:nvSpPr>
          <p:spPr bwMode="auto">
            <a:xfrm>
              <a:off x="3863" y="1841"/>
              <a:ext cx="374" cy="242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8" name="AutoShape 54"/>
            <p:cNvCxnSpPr>
              <a:cxnSpLocks noChangeShapeType="1"/>
              <a:stCxn id="456757" idx="7"/>
              <a:endCxn id="456757" idx="1"/>
            </p:cNvCxnSpPr>
            <p:nvPr/>
          </p:nvCxnSpPr>
          <p:spPr bwMode="auto">
            <a:xfrm rot="16200000" flipH="1" flipV="1">
              <a:off x="4049" y="1721"/>
              <a:ext cx="1" cy="264"/>
            </a:xfrm>
            <a:prstGeom prst="curvedConnector3">
              <a:avLst>
                <a:gd name="adj1" fmla="val -155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59" name="AutoShape 55"/>
            <p:cNvCxnSpPr>
              <a:cxnSpLocks noChangeShapeType="1"/>
              <a:stCxn id="456747" idx="4"/>
              <a:endCxn id="456757" idx="5"/>
            </p:cNvCxnSpPr>
            <p:nvPr/>
          </p:nvCxnSpPr>
          <p:spPr bwMode="auto">
            <a:xfrm rot="5400000">
              <a:off x="4375" y="1519"/>
              <a:ext cx="360" cy="746"/>
            </a:xfrm>
            <a:prstGeom prst="curvedConnector3">
              <a:avLst>
                <a:gd name="adj1" fmla="val 14305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0" name="AutoShape 56"/>
            <p:cNvCxnSpPr>
              <a:cxnSpLocks noChangeShapeType="1"/>
              <a:stCxn id="456749" idx="6"/>
              <a:endCxn id="456757" idx="2"/>
            </p:cNvCxnSpPr>
            <p:nvPr/>
          </p:nvCxnSpPr>
          <p:spPr bwMode="auto">
            <a:xfrm>
              <a:off x="3563" y="1590"/>
              <a:ext cx="276" cy="372"/>
            </a:xfrm>
            <a:prstGeom prst="curvedConnector3">
              <a:avLst>
                <a:gd name="adj1" fmla="val 5434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1" name="AutoShape 57"/>
            <p:cNvCxnSpPr>
              <a:cxnSpLocks noChangeShapeType="1"/>
              <a:stCxn id="456754" idx="6"/>
              <a:endCxn id="456757" idx="3"/>
            </p:cNvCxnSpPr>
            <p:nvPr/>
          </p:nvCxnSpPr>
          <p:spPr bwMode="auto">
            <a:xfrm flipV="1">
              <a:off x="3565" y="2072"/>
              <a:ext cx="353" cy="12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2" name="Text Box 58"/>
            <p:cNvSpPr txBox="1">
              <a:spLocks noChangeArrowheads="1"/>
            </p:cNvSpPr>
            <p:nvPr/>
          </p:nvSpPr>
          <p:spPr bwMode="auto">
            <a:xfrm>
              <a:off x="3965" y="1446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63" name="AutoShape 59"/>
            <p:cNvCxnSpPr>
              <a:cxnSpLocks noChangeShapeType="1"/>
              <a:stCxn id="456757" idx="6"/>
              <a:endCxn id="456744" idx="4"/>
            </p:cNvCxnSpPr>
            <p:nvPr/>
          </p:nvCxnSpPr>
          <p:spPr bwMode="auto">
            <a:xfrm flipV="1">
              <a:off x="4261" y="1712"/>
              <a:ext cx="174" cy="25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4" name="Text Box 60"/>
            <p:cNvSpPr txBox="1">
              <a:spLocks noChangeArrowheads="1"/>
            </p:cNvSpPr>
            <p:nvPr/>
          </p:nvSpPr>
          <p:spPr bwMode="auto">
            <a:xfrm>
              <a:off x="4207" y="1659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56794" name="Line 90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95" name="Oval 91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6" name="Oval 92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cxnSp>
        <p:nvCxnSpPr>
          <p:cNvPr id="456797" name="AutoShape 93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98" name="Oval 94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9" name="Text Box 95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0" name="AutoShape 96"/>
          <p:cNvCxnSpPr>
            <a:cxnSpLocks noChangeShapeType="1"/>
            <a:stCxn id="456798" idx="6"/>
            <a:endCxn id="45679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01" name="Text Box 97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02" name="Line 98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803" name="Oval 99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456804" name="Oval 100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456805" name="Text Box 101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806" name="Oval 102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807" name="Text Box 103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8" name="AutoShape 104"/>
          <p:cNvCxnSpPr>
            <a:cxnSpLocks noChangeShapeType="1"/>
            <a:stCxn id="456806" idx="6"/>
            <a:endCxn id="45679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09" name="AutoShape 105"/>
          <p:cNvCxnSpPr>
            <a:cxnSpLocks noChangeShapeType="1"/>
            <a:stCxn id="456803" idx="6"/>
            <a:endCxn id="456804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0" name="AutoShape 106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1" name="Text Box 107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12" name="Oval 108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456813" name="Text Box 109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814" name="Oval 110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456815" name="Text Box 111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16" name="AutoShape 112"/>
          <p:cNvCxnSpPr>
            <a:cxnSpLocks noChangeShapeType="1"/>
            <a:stCxn id="456814" idx="6"/>
            <a:endCxn id="456812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7" name="AutoShape 113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9" name="Oval 115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cxnSp>
        <p:nvCxnSpPr>
          <p:cNvPr id="456820" name="AutoShape 116"/>
          <p:cNvCxnSpPr>
            <a:cxnSpLocks noChangeShapeType="1"/>
            <a:endCxn id="456819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21" name="Text Box 117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2" name="Oval 128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cxnSp>
        <p:nvCxnSpPr>
          <p:cNvPr id="456833" name="AutoShape 129"/>
          <p:cNvCxnSpPr>
            <a:cxnSpLocks noChangeShapeType="1"/>
            <a:endCxn id="456832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34" name="Text Box 130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8" name="Text Box 134"/>
          <p:cNvSpPr txBox="1">
            <a:spLocks noChangeArrowheads="1"/>
          </p:cNvSpPr>
          <p:nvPr/>
        </p:nvSpPr>
        <p:spPr bwMode="auto">
          <a:xfrm>
            <a:off x="4713288" y="15398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839" name="Text Box 135"/>
          <p:cNvSpPr txBox="1">
            <a:spLocks noChangeArrowheads="1"/>
          </p:cNvSpPr>
          <p:nvPr/>
        </p:nvSpPr>
        <p:spPr bwMode="auto">
          <a:xfrm>
            <a:off x="6021388" y="15335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840" name="Text Box 136"/>
          <p:cNvSpPr txBox="1">
            <a:spLocks noChangeArrowheads="1"/>
          </p:cNvSpPr>
          <p:nvPr/>
        </p:nvSpPr>
        <p:spPr bwMode="auto">
          <a:xfrm>
            <a:off x="4938713" y="4456113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41" name="AutoShape 137"/>
          <p:cNvCxnSpPr>
            <a:cxnSpLocks noChangeShapeType="1"/>
          </p:cNvCxnSpPr>
          <p:nvPr/>
        </p:nvCxnSpPr>
        <p:spPr bwMode="auto">
          <a:xfrm rot="16200000" flipH="1" flipV="1">
            <a:off x="4832350" y="4845050"/>
            <a:ext cx="1588" cy="45243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87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837" grpId="0" animBg="1"/>
      <p:bldP spid="456708" grpId="0" animBg="1"/>
      <p:bldP spid="456710" grpId="0" animBg="1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semantics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6125" cy="3886200"/>
          </a:xfrm>
        </p:spPr>
        <p:txBody>
          <a:bodyPr/>
          <a:lstStyle/>
          <a:p>
            <a:r>
              <a:rPr lang="en-US"/>
              <a:t>Conservatively apply statements on abstract memory states</a:t>
            </a:r>
          </a:p>
          <a:p>
            <a:pPr lvl="1"/>
            <a:r>
              <a:rPr lang="en-GB"/>
              <a:t>Same formulae as in concrete semantics </a:t>
            </a:r>
          </a:p>
          <a:p>
            <a:pPr lvl="1"/>
            <a:r>
              <a:rPr lang="en-GB"/>
              <a:t>Soundness guaranteed [SRW, TOPLAS’02]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80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Fixed-point for first loop</a:t>
            </a:r>
            <a:endParaRPr lang="he-IL" dirty="0"/>
          </a:p>
        </p:txBody>
      </p:sp>
      <p:cxnSp>
        <p:nvCxnSpPr>
          <p:cNvPr id="31" name="מחבר חץ ישר 30"/>
          <p:cNvCxnSpPr>
            <a:stCxn id="22" idx="6"/>
            <a:endCxn id="21" idx="1"/>
          </p:cNvCxnSpPr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AutoShape 2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405509" name="Freeform 5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>
              <a:lnSpc>
                <a:spcPct val="80000"/>
              </a:lnSpc>
            </a:pPr>
            <a:endParaRPr lang="en-US" sz="2400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405520" name="Group 16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405521" name="Rectangle 17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23" name="Oval 19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Text Box 20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25" name="Line 21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27" name="Line 23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28" name="Group 24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405529" name="Rectangle 25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30" name="Oval 26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31" name="Oval 27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Text Box 28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4" name="Line 30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35" name="Text Box 31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36" name="Text Box 32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37" name="Line 33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38" name="Group 3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405539" name="Oval 3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0" name="Oval 3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1" name="Text Box 3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42" name="Line 3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3" name="Text Box 3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44" name="Line 4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5" name="Oval 41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6" name="Text Box 42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47" name="Line 43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8" name="Line 44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49" name="Text Box 45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405550" name="Group 46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405551" name="Rectangle 47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52" name="Oval 48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3" name="Oval 49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4" name="Text Box 50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55" name="Line 51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6" name="Text Box 52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57" name="Line 53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8" name="Oval 54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9" name="Text Box 55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60" name="Line 56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61" name="Line 57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2" name="Text Box 58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63" name="Line 59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4" name="Text Box 60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405565" name="Rectangle 61"/>
          <p:cNvSpPr>
            <a:spLocks noChangeArrowheads="1"/>
          </p:cNvSpPr>
          <p:nvPr/>
        </p:nvSpPr>
        <p:spPr bwMode="auto">
          <a:xfrm>
            <a:off x="3338225" y="2884488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    freedom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2  Compute input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… Execute </a:t>
            </a:r>
            <a:r>
              <a:rPr lang="en-US" sz="2800" dirty="0" err="1"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405566" name="Group 62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</p:grpSpPr>
        <p:sp>
          <p:nvSpPr>
            <p:cNvPr id="405567" name="AutoShape 63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68" name="Text Box 64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405569" name="Freeform 65"/>
          <p:cNvSpPr>
            <a:spLocks/>
          </p:cNvSpPr>
          <p:nvPr/>
        </p:nvSpPr>
        <p:spPr bwMode="auto">
          <a:xfrm rot="20884492" flipV="1">
            <a:off x="2855913" y="5943600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0" name="AutoShape 66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1" name="Text Box 67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108293343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3522662" y="2808160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freedom </a:t>
            </a:r>
          </a:p>
          <a:p>
            <a:pPr marL="971550" indent="-514350" algn="l">
              <a:lnSpc>
                <a:spcPct val="80000"/>
              </a:lnSpc>
              <a:buAutoNum type="arabicPlain" startAt="2"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3257550" lvl="5" indent="-514350" algn="l">
              <a:lnSpc>
                <a:spcPct val="80000"/>
              </a:lnSpc>
              <a:buAutoNum type="arabicPlain" startAt="2"/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2 … Execute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8024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75" name="Rectangle 131"/>
          <p:cNvSpPr>
            <a:spLocks noChangeArrowheads="1"/>
          </p:cNvSpPr>
          <p:nvPr/>
        </p:nvSpPr>
        <p:spPr bwMode="auto">
          <a:xfrm>
            <a:off x="4106863" y="3054350"/>
            <a:ext cx="1155700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1" name="Rectangle 47"/>
          <p:cNvSpPr>
            <a:spLocks noChangeArrowheads="1"/>
          </p:cNvSpPr>
          <p:nvPr/>
        </p:nvSpPr>
        <p:spPr bwMode="auto">
          <a:xfrm>
            <a:off x="444500" y="4364038"/>
            <a:ext cx="3238500" cy="1806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08" name="Rectangle 64"/>
          <p:cNvSpPr>
            <a:spLocks noChangeArrowheads="1"/>
          </p:cNvSpPr>
          <p:nvPr/>
        </p:nvSpPr>
        <p:spPr bwMode="auto">
          <a:xfrm>
            <a:off x="4592638" y="4376738"/>
            <a:ext cx="3754437" cy="17954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3" name="Rectangle 129"/>
          <p:cNvSpPr>
            <a:spLocks noChangeArrowheads="1"/>
          </p:cNvSpPr>
          <p:nvPr/>
        </p:nvSpPr>
        <p:spPr bwMode="auto">
          <a:xfrm>
            <a:off x="2671763" y="4664075"/>
            <a:ext cx="957262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4" name="Rectangle 130"/>
          <p:cNvSpPr>
            <a:spLocks noChangeArrowheads="1"/>
          </p:cNvSpPr>
          <p:nvPr/>
        </p:nvSpPr>
        <p:spPr bwMode="auto">
          <a:xfrm>
            <a:off x="7500938" y="4687888"/>
            <a:ext cx="839787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2" name="Rectangle 128"/>
          <p:cNvSpPr>
            <a:spLocks noChangeArrowheads="1"/>
          </p:cNvSpPr>
          <p:nvPr/>
        </p:nvSpPr>
        <p:spPr bwMode="auto">
          <a:xfrm>
            <a:off x="5619750" y="2573338"/>
            <a:ext cx="3151188" cy="5699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0" name="Rectangle 126"/>
          <p:cNvSpPr>
            <a:spLocks noChangeArrowheads="1"/>
          </p:cNvSpPr>
          <p:nvPr/>
        </p:nvSpPr>
        <p:spPr bwMode="auto">
          <a:xfrm>
            <a:off x="874713" y="4668838"/>
            <a:ext cx="1855787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1" name="Rectangle 127"/>
          <p:cNvSpPr>
            <a:spLocks noChangeArrowheads="1"/>
          </p:cNvSpPr>
          <p:nvPr/>
        </p:nvSpPr>
        <p:spPr bwMode="auto">
          <a:xfrm>
            <a:off x="1731963" y="4748213"/>
            <a:ext cx="881062" cy="503237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0" name="Rectangle 46"/>
          <p:cNvSpPr>
            <a:spLocks noChangeArrowheads="1"/>
          </p:cNvSpPr>
          <p:nvPr/>
        </p:nvSpPr>
        <p:spPr bwMode="auto">
          <a:xfrm>
            <a:off x="2752725" y="2574925"/>
            <a:ext cx="2935288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5" name="Rectangle 121"/>
          <p:cNvSpPr>
            <a:spLocks noChangeArrowheads="1"/>
          </p:cNvSpPr>
          <p:nvPr/>
        </p:nvSpPr>
        <p:spPr bwMode="auto">
          <a:xfrm>
            <a:off x="5013325" y="4684713"/>
            <a:ext cx="2619375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6" name="Rectangle 122"/>
          <p:cNvSpPr>
            <a:spLocks noChangeArrowheads="1"/>
          </p:cNvSpPr>
          <p:nvPr/>
        </p:nvSpPr>
        <p:spPr bwMode="auto">
          <a:xfrm>
            <a:off x="5868988" y="47609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8" name="Rectangle 124"/>
          <p:cNvSpPr>
            <a:spLocks noChangeArrowheads="1"/>
          </p:cNvSpPr>
          <p:nvPr/>
        </p:nvSpPr>
        <p:spPr bwMode="auto">
          <a:xfrm>
            <a:off x="5662613" y="3090863"/>
            <a:ext cx="2413000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7" name="Rectangle 123"/>
          <p:cNvSpPr>
            <a:spLocks noChangeArrowheads="1"/>
          </p:cNvSpPr>
          <p:nvPr/>
        </p:nvSpPr>
        <p:spPr bwMode="auto">
          <a:xfrm>
            <a:off x="6845300" y="4791075"/>
            <a:ext cx="712788" cy="471488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9" name="Rectangle 125"/>
          <p:cNvSpPr>
            <a:spLocks noChangeArrowheads="1"/>
          </p:cNvSpPr>
          <p:nvPr/>
        </p:nvSpPr>
        <p:spPr bwMode="auto">
          <a:xfrm>
            <a:off x="1779588" y="3586163"/>
            <a:ext cx="1658937" cy="5889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Conservative verification of cutpoint-freedom</a:t>
            </a:r>
          </a:p>
        </p:txBody>
      </p:sp>
      <p:sp>
        <p:nvSpPr>
          <p:cNvPr id="262192" name="Text Box 48"/>
          <p:cNvSpPr txBox="1">
            <a:spLocks noChangeArrowheads="1"/>
          </p:cNvSpPr>
          <p:nvPr/>
        </p:nvSpPr>
        <p:spPr bwMode="auto">
          <a:xfrm>
            <a:off x="466725" y="47529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194" name="Line 50"/>
          <p:cNvSpPr>
            <a:spLocks noChangeShapeType="1"/>
          </p:cNvSpPr>
          <p:nvPr/>
        </p:nvSpPr>
        <p:spPr bwMode="auto">
          <a:xfrm>
            <a:off x="768350" y="50085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2" name="Text Box 58"/>
          <p:cNvSpPr txBox="1">
            <a:spLocks noChangeArrowheads="1"/>
          </p:cNvSpPr>
          <p:nvPr/>
        </p:nvSpPr>
        <p:spPr bwMode="auto">
          <a:xfrm>
            <a:off x="466725" y="5678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03" name="Line 59"/>
          <p:cNvSpPr>
            <a:spLocks noChangeShapeType="1"/>
          </p:cNvSpPr>
          <p:nvPr/>
        </p:nvSpPr>
        <p:spPr bwMode="auto">
          <a:xfrm>
            <a:off x="768350" y="58483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4" name="Oval 60"/>
          <p:cNvSpPr>
            <a:spLocks noChangeAspect="1" noChangeArrowheads="1"/>
          </p:cNvSpPr>
          <p:nvPr/>
        </p:nvSpPr>
        <p:spPr bwMode="auto">
          <a:xfrm>
            <a:off x="1000125" y="564038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5" name="Text Box 61"/>
          <p:cNvSpPr txBox="1">
            <a:spLocks noChangeArrowheads="1"/>
          </p:cNvSpPr>
          <p:nvPr/>
        </p:nvSpPr>
        <p:spPr bwMode="auto">
          <a:xfrm>
            <a:off x="2938463" y="5422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06" name="Line 62"/>
          <p:cNvSpPr>
            <a:spLocks noChangeShapeType="1"/>
          </p:cNvSpPr>
          <p:nvPr/>
        </p:nvSpPr>
        <p:spPr bwMode="auto">
          <a:xfrm flipV="1">
            <a:off x="3092450" y="52292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7" name="Oval 63"/>
          <p:cNvSpPr>
            <a:spLocks noChangeAspect="1" noChangeArrowheads="1"/>
          </p:cNvSpPr>
          <p:nvPr/>
        </p:nvSpPr>
        <p:spPr bwMode="auto">
          <a:xfrm>
            <a:off x="2797175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9" name="Text Box 65"/>
          <p:cNvSpPr txBox="1">
            <a:spLocks noChangeArrowheads="1"/>
          </p:cNvSpPr>
          <p:nvPr/>
        </p:nvSpPr>
        <p:spPr bwMode="auto">
          <a:xfrm>
            <a:off x="4646613" y="4754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210" name="Line 66"/>
          <p:cNvSpPr>
            <a:spLocks noChangeShapeType="1"/>
          </p:cNvSpPr>
          <p:nvPr/>
        </p:nvSpPr>
        <p:spPr bwMode="auto">
          <a:xfrm>
            <a:off x="4916488" y="50101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5" name="Text Box 71"/>
          <p:cNvSpPr txBox="1">
            <a:spLocks noChangeArrowheads="1"/>
          </p:cNvSpPr>
          <p:nvPr/>
        </p:nvSpPr>
        <p:spPr bwMode="auto">
          <a:xfrm>
            <a:off x="6527800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17" name="Text Box 73"/>
          <p:cNvSpPr txBox="1">
            <a:spLocks noChangeArrowheads="1"/>
          </p:cNvSpPr>
          <p:nvPr/>
        </p:nvSpPr>
        <p:spPr bwMode="auto">
          <a:xfrm>
            <a:off x="4646613" y="5589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18" name="Line 74"/>
          <p:cNvSpPr>
            <a:spLocks noChangeShapeType="1"/>
          </p:cNvSpPr>
          <p:nvPr/>
        </p:nvSpPr>
        <p:spPr bwMode="auto">
          <a:xfrm>
            <a:off x="4916488" y="5845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9" name="Oval 75"/>
          <p:cNvSpPr>
            <a:spLocks noChangeAspect="1" noChangeArrowheads="1"/>
          </p:cNvSpPr>
          <p:nvPr/>
        </p:nvSpPr>
        <p:spPr bwMode="auto">
          <a:xfrm>
            <a:off x="5148263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2" name="Oval 78"/>
          <p:cNvSpPr>
            <a:spLocks noChangeAspect="1" noChangeArrowheads="1"/>
          </p:cNvSpPr>
          <p:nvPr/>
        </p:nvSpPr>
        <p:spPr bwMode="auto">
          <a:xfrm>
            <a:off x="7707313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3" name="Oval 79"/>
          <p:cNvSpPr>
            <a:spLocks noChangeAspect="1" noChangeArrowheads="1"/>
          </p:cNvSpPr>
          <p:nvPr/>
        </p:nvSpPr>
        <p:spPr bwMode="auto">
          <a:xfrm>
            <a:off x="6021388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24" name="AutoShape 80"/>
          <p:cNvCxnSpPr>
            <a:cxnSpLocks noChangeShapeType="1"/>
            <a:stCxn id="262219" idx="6"/>
            <a:endCxn id="262223" idx="2"/>
          </p:cNvCxnSpPr>
          <p:nvPr/>
        </p:nvCxnSpPr>
        <p:spPr bwMode="auto">
          <a:xfrm>
            <a:off x="5729288" y="58594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25" name="Text Box 81"/>
          <p:cNvSpPr txBox="1">
            <a:spLocks noChangeArrowheads="1"/>
          </p:cNvSpPr>
          <p:nvPr/>
        </p:nvSpPr>
        <p:spPr bwMode="auto">
          <a:xfrm>
            <a:off x="5607050" y="53975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29" name="Text Box 85"/>
          <p:cNvSpPr txBox="1">
            <a:spLocks noChangeArrowheads="1"/>
          </p:cNvSpPr>
          <p:nvPr/>
        </p:nvSpPr>
        <p:spPr bwMode="auto">
          <a:xfrm>
            <a:off x="5664200" y="46069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30" name="Text Box 86"/>
          <p:cNvSpPr txBox="1">
            <a:spLocks noChangeArrowheads="1"/>
          </p:cNvSpPr>
          <p:nvPr/>
        </p:nvSpPr>
        <p:spPr bwMode="auto">
          <a:xfrm>
            <a:off x="1495425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62231" name="AutoShape 87"/>
          <p:cNvCxnSpPr>
            <a:cxnSpLocks noChangeShapeType="1"/>
            <a:stCxn id="262196" idx="7"/>
            <a:endCxn id="262196" idx="1"/>
          </p:cNvCxnSpPr>
          <p:nvPr/>
        </p:nvCxnSpPr>
        <p:spPr bwMode="auto">
          <a:xfrm rot="16200000" flipH="1" flipV="1">
            <a:off x="2180432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2" name="AutoShape 88"/>
          <p:cNvCxnSpPr>
            <a:cxnSpLocks noChangeShapeType="1"/>
            <a:stCxn id="262211" idx="7"/>
            <a:endCxn id="262211" idx="1"/>
          </p:cNvCxnSpPr>
          <p:nvPr/>
        </p:nvCxnSpPr>
        <p:spPr bwMode="auto">
          <a:xfrm rot="16200000" flipH="1" flipV="1">
            <a:off x="6328569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3" name="AutoShape 89"/>
          <p:cNvCxnSpPr>
            <a:cxnSpLocks noChangeShapeType="1"/>
            <a:stCxn id="262223" idx="7"/>
            <a:endCxn id="262223" idx="1"/>
          </p:cNvCxnSpPr>
          <p:nvPr/>
        </p:nvCxnSpPr>
        <p:spPr bwMode="auto">
          <a:xfrm rot="16200000" flipH="1" flipV="1">
            <a:off x="6311107" y="55046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3" name="AutoShape 69"/>
          <p:cNvCxnSpPr>
            <a:cxnSpLocks noChangeShapeType="1"/>
            <a:stCxn id="262211" idx="6"/>
            <a:endCxn id="262212" idx="2"/>
          </p:cNvCxnSpPr>
          <p:nvPr/>
        </p:nvCxnSpPr>
        <p:spPr bwMode="auto">
          <a:xfrm>
            <a:off x="6619875" y="5018088"/>
            <a:ext cx="293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6" name="AutoShape 72"/>
          <p:cNvCxnSpPr>
            <a:cxnSpLocks noChangeShapeType="1"/>
            <a:stCxn id="262214" idx="6"/>
            <a:endCxn id="262211" idx="2"/>
          </p:cNvCxnSpPr>
          <p:nvPr/>
        </p:nvCxnSpPr>
        <p:spPr bwMode="auto">
          <a:xfrm>
            <a:off x="5729288" y="5018088"/>
            <a:ext cx="3095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01" name="AutoShape 57"/>
          <p:cNvCxnSpPr>
            <a:cxnSpLocks noChangeShapeType="1"/>
            <a:stCxn id="262199" idx="6"/>
            <a:endCxn id="262196" idx="2"/>
          </p:cNvCxnSpPr>
          <p:nvPr/>
        </p:nvCxnSpPr>
        <p:spPr bwMode="auto">
          <a:xfrm>
            <a:off x="1581150" y="5018088"/>
            <a:ext cx="309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199" name="Oval 55"/>
          <p:cNvSpPr>
            <a:spLocks noChangeAspect="1" noChangeArrowheads="1"/>
          </p:cNvSpPr>
          <p:nvPr/>
        </p:nvSpPr>
        <p:spPr bwMode="auto">
          <a:xfrm>
            <a:off x="1000125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4" name="Oval 70"/>
          <p:cNvSpPr>
            <a:spLocks noChangeAspect="1" noChangeArrowheads="1"/>
          </p:cNvSpPr>
          <p:nvPr/>
        </p:nvSpPr>
        <p:spPr bwMode="auto">
          <a:xfrm>
            <a:off x="51482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96" name="Oval 52"/>
          <p:cNvSpPr>
            <a:spLocks noChangeAspect="1" noChangeArrowheads="1"/>
          </p:cNvSpPr>
          <p:nvPr/>
        </p:nvSpPr>
        <p:spPr bwMode="auto">
          <a:xfrm>
            <a:off x="189071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1" name="Oval 67"/>
          <p:cNvSpPr>
            <a:spLocks noChangeAspect="1" noChangeArrowheads="1"/>
          </p:cNvSpPr>
          <p:nvPr/>
        </p:nvSpPr>
        <p:spPr bwMode="auto">
          <a:xfrm>
            <a:off x="6038850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2" name="Oval 68"/>
          <p:cNvSpPr>
            <a:spLocks noChangeAspect="1" noChangeArrowheads="1"/>
          </p:cNvSpPr>
          <p:nvPr/>
        </p:nvSpPr>
        <p:spPr bwMode="auto">
          <a:xfrm>
            <a:off x="69135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35" name="Text Box 91"/>
          <p:cNvSpPr txBox="1">
            <a:spLocks noChangeArrowheads="1"/>
          </p:cNvSpPr>
          <p:nvPr/>
        </p:nvSpPr>
        <p:spPr bwMode="auto">
          <a:xfrm>
            <a:off x="577850" y="46958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6" name="Text Box 92"/>
          <p:cNvSpPr txBox="1">
            <a:spLocks noChangeArrowheads="1"/>
          </p:cNvSpPr>
          <p:nvPr/>
        </p:nvSpPr>
        <p:spPr bwMode="auto">
          <a:xfrm>
            <a:off x="1473200" y="472440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8" name="Text Box 94"/>
          <p:cNvSpPr txBox="1">
            <a:spLocks noChangeArrowheads="1"/>
          </p:cNvSpPr>
          <p:nvPr/>
        </p:nvSpPr>
        <p:spPr bwMode="auto">
          <a:xfrm>
            <a:off x="4751388" y="47244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9" name="Text Box 95"/>
          <p:cNvSpPr txBox="1">
            <a:spLocks noChangeArrowheads="1"/>
          </p:cNvSpPr>
          <p:nvPr/>
        </p:nvSpPr>
        <p:spPr bwMode="auto">
          <a:xfrm>
            <a:off x="5613400" y="4722813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40" name="Text Box 96"/>
          <p:cNvSpPr txBox="1">
            <a:spLocks noChangeArrowheads="1"/>
          </p:cNvSpPr>
          <p:nvPr/>
        </p:nvSpPr>
        <p:spPr bwMode="auto">
          <a:xfrm>
            <a:off x="6380163" y="47371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41" name="Text Box 97"/>
          <p:cNvSpPr txBox="1">
            <a:spLocks noChangeArrowheads="1"/>
          </p:cNvSpPr>
          <p:nvPr/>
        </p:nvSpPr>
        <p:spPr bwMode="auto">
          <a:xfrm>
            <a:off x="6597650" y="47339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x</a:t>
            </a:r>
          </a:p>
        </p:txBody>
      </p:sp>
      <p:sp>
        <p:nvSpPr>
          <p:cNvPr id="262242" name="Text Box 98"/>
          <p:cNvSpPr txBox="1">
            <a:spLocks noChangeArrowheads="1"/>
          </p:cNvSpPr>
          <p:nvPr/>
        </p:nvSpPr>
        <p:spPr bwMode="auto">
          <a:xfrm>
            <a:off x="4697413" y="55753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43" name="Text Box 99"/>
          <p:cNvSpPr txBox="1">
            <a:spLocks noChangeArrowheads="1"/>
          </p:cNvSpPr>
          <p:nvPr/>
        </p:nvSpPr>
        <p:spPr bwMode="auto">
          <a:xfrm>
            <a:off x="5592763" y="5573713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46" name="Oval 102"/>
          <p:cNvSpPr>
            <a:spLocks noChangeAspect="1" noChangeArrowheads="1"/>
          </p:cNvSpPr>
          <p:nvPr/>
        </p:nvSpPr>
        <p:spPr bwMode="auto">
          <a:xfrm>
            <a:off x="1892300" y="56340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47" name="AutoShape 103"/>
          <p:cNvCxnSpPr>
            <a:cxnSpLocks noChangeShapeType="1"/>
            <a:endCxn id="262246" idx="2"/>
          </p:cNvCxnSpPr>
          <p:nvPr/>
        </p:nvCxnSpPr>
        <p:spPr bwMode="auto">
          <a:xfrm>
            <a:off x="1600200" y="58467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48" name="AutoShape 104"/>
          <p:cNvCxnSpPr>
            <a:cxnSpLocks noChangeShapeType="1"/>
            <a:stCxn id="262246" idx="7"/>
            <a:endCxn id="262246" idx="1"/>
          </p:cNvCxnSpPr>
          <p:nvPr/>
        </p:nvCxnSpPr>
        <p:spPr bwMode="auto">
          <a:xfrm rot="16200000" flipH="1" flipV="1">
            <a:off x="2182019" y="54919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49" name="Text Box 105"/>
          <p:cNvSpPr txBox="1">
            <a:spLocks noChangeArrowheads="1"/>
          </p:cNvSpPr>
          <p:nvPr/>
        </p:nvSpPr>
        <p:spPr bwMode="auto">
          <a:xfrm>
            <a:off x="585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50" name="Text Box 106"/>
          <p:cNvSpPr txBox="1">
            <a:spLocks noChangeArrowheads="1"/>
          </p:cNvSpPr>
          <p:nvPr/>
        </p:nvSpPr>
        <p:spPr bwMode="auto">
          <a:xfrm>
            <a:off x="1474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51" name="Text Box 107"/>
          <p:cNvSpPr txBox="1">
            <a:spLocks noChangeArrowheads="1"/>
          </p:cNvSpPr>
          <p:nvPr/>
        </p:nvSpPr>
        <p:spPr bwMode="auto">
          <a:xfrm>
            <a:off x="2397125" y="4738688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z</a:t>
            </a:r>
          </a:p>
        </p:txBody>
      </p:sp>
      <p:sp>
        <p:nvSpPr>
          <p:cNvPr id="262252" name="Text Box 108"/>
          <p:cNvSpPr txBox="1">
            <a:spLocks noChangeArrowheads="1"/>
          </p:cNvSpPr>
          <p:nvPr/>
        </p:nvSpPr>
        <p:spPr bwMode="auto">
          <a:xfrm>
            <a:off x="7305675" y="475615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z</a:t>
            </a:r>
          </a:p>
        </p:txBody>
      </p:sp>
      <p:sp>
        <p:nvSpPr>
          <p:cNvPr id="262253" name="Text Box 109"/>
          <p:cNvSpPr txBox="1">
            <a:spLocks noChangeArrowheads="1"/>
          </p:cNvSpPr>
          <p:nvPr/>
        </p:nvSpPr>
        <p:spPr bwMode="auto">
          <a:xfrm>
            <a:off x="6326188" y="515143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4" name="Text Box 110"/>
          <p:cNvSpPr txBox="1">
            <a:spLocks noChangeArrowheads="1"/>
          </p:cNvSpPr>
          <p:nvPr/>
        </p:nvSpPr>
        <p:spPr bwMode="auto">
          <a:xfrm>
            <a:off x="1498600" y="5414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5" name="Text Box 111"/>
          <p:cNvSpPr txBox="1">
            <a:spLocks noChangeArrowheads="1"/>
          </p:cNvSpPr>
          <p:nvPr/>
        </p:nvSpPr>
        <p:spPr bwMode="auto">
          <a:xfrm>
            <a:off x="2217738" y="5168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6" name="Text Box 112"/>
          <p:cNvSpPr txBox="1">
            <a:spLocks noChangeArrowheads="1"/>
          </p:cNvSpPr>
          <p:nvPr/>
        </p:nvSpPr>
        <p:spPr bwMode="auto">
          <a:xfrm>
            <a:off x="2174875" y="4289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7" name="Text Box 113"/>
          <p:cNvSpPr txBox="1">
            <a:spLocks noChangeArrowheads="1"/>
          </p:cNvSpPr>
          <p:nvPr/>
        </p:nvSpPr>
        <p:spPr bwMode="auto">
          <a:xfrm>
            <a:off x="6324600" y="4276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9" name="Text Box 115"/>
          <p:cNvSpPr txBox="1">
            <a:spLocks noChangeArrowheads="1"/>
          </p:cNvSpPr>
          <p:nvPr/>
        </p:nvSpPr>
        <p:spPr bwMode="auto">
          <a:xfrm>
            <a:off x="7785100" y="54149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60" name="Line 116"/>
          <p:cNvSpPr>
            <a:spLocks noChangeShapeType="1"/>
          </p:cNvSpPr>
          <p:nvPr/>
        </p:nvSpPr>
        <p:spPr bwMode="auto">
          <a:xfrm flipV="1">
            <a:off x="7942263" y="523557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1" name="Text Box 117"/>
          <p:cNvSpPr txBox="1">
            <a:spLocks noChangeArrowheads="1"/>
          </p:cNvSpPr>
          <p:nvPr/>
        </p:nvSpPr>
        <p:spPr bwMode="auto">
          <a:xfrm>
            <a:off x="7058025" y="5430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62262" name="Line 118"/>
          <p:cNvSpPr>
            <a:spLocks noChangeShapeType="1"/>
          </p:cNvSpPr>
          <p:nvPr/>
        </p:nvSpPr>
        <p:spPr bwMode="auto">
          <a:xfrm flipV="1">
            <a:off x="7215188" y="52514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3" name="Text Box 119"/>
          <p:cNvSpPr txBox="1">
            <a:spLocks noChangeArrowheads="1"/>
          </p:cNvSpPr>
          <p:nvPr/>
        </p:nvSpPr>
        <p:spPr bwMode="auto">
          <a:xfrm>
            <a:off x="558800" y="6269038"/>
            <a:ext cx="2773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262264" name="Text Box 120"/>
          <p:cNvSpPr txBox="1">
            <a:spLocks noChangeArrowheads="1"/>
          </p:cNvSpPr>
          <p:nvPr/>
        </p:nvSpPr>
        <p:spPr bwMode="auto">
          <a:xfrm>
            <a:off x="4933950" y="6249988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marL="533400" indent="-533400">
              <a:buSzTx/>
            </a:pPr>
            <a:r>
              <a:rPr lang="en-GB">
                <a:sym typeface="Symbol" charset="0"/>
              </a:rPr>
              <a:t>Invoking append(y,z) in main</a:t>
            </a:r>
          </a:p>
          <a:p>
            <a:pPr marL="914400" lvl="1" indent="-457200">
              <a:buSzTx/>
            </a:pP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(v)=v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:y(v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  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</a:t>
            </a:r>
            <a:endParaRPr lang="en-US">
              <a:sym typeface="Symbol" charset="0"/>
            </a:endParaRPr>
          </a:p>
          <a:p>
            <a:pPr marL="914400" lvl="1" indent="-457200">
              <a:buSzTx/>
            </a:pPr>
            <a:r>
              <a:rPr lang="en-US">
                <a:sym typeface="Symbol" charset="0"/>
              </a:rPr>
              <a:t>isCP</a:t>
            </a:r>
            <a:r>
              <a:rPr lang="en-US" baseline="-25000">
                <a:sym typeface="Symbol" charset="0"/>
              </a:rPr>
              <a:t>main,{y,z}</a:t>
            </a:r>
            <a:r>
              <a:rPr lang="en-US">
                <a:sym typeface="Symbol" charset="0"/>
              </a:rPr>
              <a:t>(v)=  </a:t>
            </a: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   (</a:t>
            </a:r>
            <a:r>
              <a:rPr lang="en-US">
                <a:sym typeface="Symbol" charset="0"/>
              </a:rPr>
              <a:t>y(v)</a:t>
            </a:r>
            <a:r>
              <a:rPr lang="en-GB">
                <a:sym typeface="Symbol" charset="0"/>
              </a:rPr>
              <a:t></a:t>
            </a:r>
            <a:r>
              <a:rPr lang="en-US">
                <a:sym typeface="Symbol" charset="0"/>
              </a:rPr>
              <a:t></a:t>
            </a:r>
            <a:r>
              <a:rPr lang="en-GB">
                <a:sym typeface="Symbol" charset="0"/>
              </a:rPr>
              <a:t>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>
                <a:sym typeface="Symbol" charset="0"/>
              </a:rPr>
              <a:t>		  ( x(v)  t(v)  v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: </a:t>
            </a:r>
            <a:r>
              <a:rPr lang="en-US" sz="2800">
                <a:sym typeface="Symbol" charset="0"/>
              </a:rPr>
              <a:t></a:t>
            </a:r>
            <a:r>
              <a:rPr lang="en-GB" sz="2800">
                <a:sym typeface="Symbol" charset="0"/>
              </a:rPr>
              <a:t>R</a:t>
            </a:r>
            <a:r>
              <a:rPr lang="en-GB" sz="2800" baseline="-25000">
                <a:sym typeface="Symbol" charset="0"/>
              </a:rPr>
              <a:t>{y,z}</a:t>
            </a:r>
            <a:r>
              <a:rPr lang="en-GB" sz="2800">
                <a:sym typeface="Symbol" charset="0"/>
              </a:rPr>
              <a:t>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)n(v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,v))</a:t>
            </a:r>
            <a:endParaRPr lang="en-GB" sz="360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75" grpId="0" animBg="1"/>
      <p:bldP spid="262275" grpId="1" animBg="1"/>
      <p:bldP spid="262273" grpId="0" animBg="1"/>
      <p:bldP spid="262274" grpId="0" animBg="1"/>
      <p:bldP spid="262272" grpId="0" animBg="1"/>
      <p:bldP spid="262272" grpId="1" animBg="1"/>
      <p:bldP spid="262270" grpId="0" animBg="1"/>
      <p:bldP spid="262271" grpId="0" animBg="1"/>
      <p:bldP spid="262190" grpId="0" animBg="1"/>
      <p:bldP spid="262190" grpId="1" animBg="1"/>
      <p:bldP spid="262265" grpId="0" animBg="1"/>
      <p:bldP spid="262266" grpId="0" animBg="1"/>
      <p:bldP spid="262268" grpId="0" animBg="1"/>
      <p:bldP spid="262268" grpId="1" animBg="1"/>
      <p:bldP spid="262267" grpId="0" animBg="1"/>
      <p:bldP spid="262269" grpId="0" animBg="1"/>
      <p:bldP spid="262269" grpId="1" animBg="1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37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94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grpSp>
        <p:nvGrpSpPr>
          <p:cNvPr id="363522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</p:grpSpPr>
        <p:sp>
          <p:nvSpPr>
            <p:cNvPr id="363523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4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5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3526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27" name="AutoShape 7"/>
            <p:cNvCxnSpPr>
              <a:cxnSpLocks noChangeShapeType="1"/>
              <a:stCxn id="363526" idx="6"/>
              <a:endCxn id="363524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9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30" name="AutoShape 10"/>
            <p:cNvCxnSpPr>
              <a:cxnSpLocks noChangeShapeType="1"/>
              <a:endCxn id="363529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6700838" y="3870325"/>
            <a:ext cx="476250" cy="20669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4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3536" name="AutoShape 16"/>
          <p:cNvSpPr>
            <a:spLocks noChangeArrowheads="1"/>
          </p:cNvSpPr>
          <p:nvPr/>
        </p:nvSpPr>
        <p:spPr bwMode="auto">
          <a:xfrm rot="-5400000">
            <a:off x="7369175" y="5116513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8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grpSp>
        <p:nvGrpSpPr>
          <p:cNvPr id="363539" name="Group 19"/>
          <p:cNvGrpSpPr>
            <a:grpSpLocks/>
          </p:cNvGrpSpPr>
          <p:nvPr/>
        </p:nvGrpSpPr>
        <p:grpSpPr bwMode="auto">
          <a:xfrm>
            <a:off x="1098550" y="5338763"/>
            <a:ext cx="1620838" cy="812800"/>
            <a:chOff x="1449" y="1939"/>
            <a:chExt cx="1021" cy="512"/>
          </a:xfrm>
        </p:grpSpPr>
        <p:grpSp>
          <p:nvGrpSpPr>
            <p:cNvPr id="363540" name="Group 2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3541" name="Text Box 2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3542" name="AutoShape 2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3543" name="Group 2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3544" name="Oval 2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5" name="Text Box 2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3546" name="Oval 2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3547" name="AutoShape 27"/>
              <p:cNvCxnSpPr>
                <a:cxnSpLocks noChangeShapeType="1"/>
                <a:stCxn id="363546" idx="6"/>
                <a:endCxn id="36354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3548" name="Line 2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3549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0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3551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3552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3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3554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55" name="AutoShape 35"/>
            <p:cNvCxnSpPr>
              <a:cxnSpLocks noChangeShapeType="1"/>
              <a:stCxn id="363554" idx="6"/>
              <a:endCxn id="36355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56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557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8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3559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0" name="AutoShape 40"/>
          <p:cNvCxnSpPr>
            <a:cxnSpLocks noChangeShapeType="1"/>
            <a:stCxn id="363559" idx="6"/>
            <a:endCxn id="363557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1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62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3" name="AutoShape 43"/>
          <p:cNvCxnSpPr>
            <a:cxnSpLocks noChangeShapeType="1"/>
            <a:endCxn id="363562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4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65" name="Line 45"/>
          <p:cNvSpPr>
            <a:spLocks noChangeShapeType="1"/>
          </p:cNvSpPr>
          <p:nvPr/>
        </p:nvSpPr>
        <p:spPr bwMode="auto">
          <a:xfrm flipH="1" flipV="1">
            <a:off x="2290763" y="5803900"/>
            <a:ext cx="50800" cy="2698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14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3615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3616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63617" name="Group 97"/>
          <p:cNvGrpSpPr>
            <a:grpSpLocks/>
          </p:cNvGrpSpPr>
          <p:nvPr/>
        </p:nvGrpSpPr>
        <p:grpSpPr bwMode="auto">
          <a:xfrm>
            <a:off x="6740525" y="3708400"/>
            <a:ext cx="1674813" cy="812800"/>
            <a:chOff x="3895" y="1930"/>
            <a:chExt cx="1055" cy="512"/>
          </a:xfrm>
        </p:grpSpPr>
        <p:sp>
          <p:nvSpPr>
            <p:cNvPr id="363618" name="AutoShape 98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19" name="Text Box 99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63620" name="Oval 100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1" name="Oval 101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22" name="AutoShape 102"/>
            <p:cNvCxnSpPr>
              <a:cxnSpLocks noChangeShapeType="1"/>
              <a:stCxn id="363621" idx="6"/>
              <a:endCxn id="363620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3623" name="AutoShape 103"/>
            <p:cNvCxnSpPr>
              <a:cxnSpLocks noChangeShapeType="1"/>
              <a:stCxn id="363620" idx="0"/>
              <a:endCxn id="363621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24" name="Line 104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625" name="AutoShape 105"/>
          <p:cNvSpPr>
            <a:spLocks noChangeArrowheads="1"/>
          </p:cNvSpPr>
          <p:nvPr/>
        </p:nvSpPr>
        <p:spPr bwMode="auto">
          <a:xfrm rot="-5400000">
            <a:off x="7351713" y="34544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26" name="Group 106"/>
          <p:cNvGrpSpPr>
            <a:grpSpLocks/>
          </p:cNvGrpSpPr>
          <p:nvPr/>
        </p:nvGrpSpPr>
        <p:grpSpPr bwMode="auto">
          <a:xfrm>
            <a:off x="6737350" y="3852863"/>
            <a:ext cx="1430338" cy="457200"/>
            <a:chOff x="2815" y="1643"/>
            <a:chExt cx="901" cy="288"/>
          </a:xfrm>
        </p:grpSpPr>
        <p:sp>
          <p:nvSpPr>
            <p:cNvPr id="363627" name="Text Box 107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3628" name="Oval 108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9" name="Oval 109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0" name="AutoShape 110"/>
            <p:cNvCxnSpPr>
              <a:cxnSpLocks noChangeShapeType="1"/>
              <a:stCxn id="363629" idx="6"/>
              <a:endCxn id="363628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31" name="Line 111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2" name="AutoShape 112"/>
            <p:cNvCxnSpPr>
              <a:cxnSpLocks noChangeShapeType="1"/>
              <a:stCxn id="363628" idx="0"/>
              <a:endCxn id="363629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320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231 L -0.00191 -0.218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7" grpId="0" animBg="1"/>
      <p:bldP spid="363594" grpId="0"/>
      <p:bldP spid="363531" grpId="0" animBg="1"/>
      <p:bldP spid="363531" grpId="1" animBg="1"/>
      <p:bldP spid="363534" grpId="0" animBg="1"/>
      <p:bldP spid="363536" grpId="0" animBg="1"/>
      <p:bldP spid="363536" grpId="1" animBg="1"/>
      <p:bldP spid="363549" grpId="0" animBg="1"/>
      <p:bldP spid="363550" grpId="0" animBg="1"/>
      <p:bldP spid="363565" grpId="0" animBg="1"/>
      <p:bldP spid="363565" grpId="1" animBg="1"/>
      <p:bldP spid="363625" grpId="0" animBg="1"/>
      <p:bldP spid="363625" grpId="1" animBg="1"/>
      <p:bldP spid="363625" grpId="2" animBg="1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601" name="Group 129"/>
          <p:cNvGrpSpPr>
            <a:grpSpLocks/>
          </p:cNvGrpSpPr>
          <p:nvPr/>
        </p:nvGrpSpPr>
        <p:grpSpPr bwMode="auto">
          <a:xfrm>
            <a:off x="1082675" y="3836988"/>
            <a:ext cx="1620838" cy="812800"/>
            <a:chOff x="1449" y="1939"/>
            <a:chExt cx="1021" cy="512"/>
          </a:xfrm>
        </p:grpSpPr>
        <p:grpSp>
          <p:nvGrpSpPr>
            <p:cNvPr id="361602" name="Group 13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603" name="Text Box 13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604" name="AutoShape 13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605" name="Group 13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606" name="Oval 13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607" name="Text Box 13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608" name="Oval 13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609" name="AutoShape 137"/>
              <p:cNvCxnSpPr>
                <a:cxnSpLocks noChangeShapeType="1"/>
                <a:stCxn id="361608" idx="6"/>
                <a:endCxn id="36160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610" name="Line 13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474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</p:grpSpPr>
        <p:sp>
          <p:nvSpPr>
            <p:cNvPr id="361475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6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7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1478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479" name="AutoShape 7"/>
            <p:cNvCxnSpPr>
              <a:cxnSpLocks noChangeShapeType="1"/>
              <a:stCxn id="361478" idx="6"/>
              <a:endCxn id="361476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480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1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482" name="AutoShape 10"/>
            <p:cNvCxnSpPr>
              <a:cxnSpLocks noChangeShapeType="1"/>
              <a:endCxn id="361481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5975350" y="252253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361486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8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1489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90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sp>
        <p:nvSpPr>
          <p:cNvPr id="361501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02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1503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1504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5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1506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07" name="AutoShape 35"/>
            <p:cNvCxnSpPr>
              <a:cxnSpLocks noChangeShapeType="1"/>
              <a:stCxn id="361506" idx="6"/>
              <a:endCxn id="36150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08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1509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0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1511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2" name="AutoShape 40"/>
          <p:cNvCxnSpPr>
            <a:cxnSpLocks noChangeShapeType="1"/>
            <a:stCxn id="361511" idx="6"/>
            <a:endCxn id="361509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3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4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5" name="AutoShape 43"/>
          <p:cNvCxnSpPr>
            <a:cxnSpLocks noChangeShapeType="1"/>
            <a:endCxn id="361514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6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8" name="AutoShape 46"/>
          <p:cNvSpPr>
            <a:spLocks noChangeArrowheads="1"/>
          </p:cNvSpPr>
          <p:nvPr/>
        </p:nvSpPr>
        <p:spPr bwMode="auto">
          <a:xfrm>
            <a:off x="3751263" y="25479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19" name="Group 47"/>
          <p:cNvGrpSpPr>
            <a:grpSpLocks/>
          </p:cNvGrpSpPr>
          <p:nvPr/>
        </p:nvGrpSpPr>
        <p:grpSpPr bwMode="auto">
          <a:xfrm>
            <a:off x="1081088" y="3835400"/>
            <a:ext cx="1620837" cy="812800"/>
            <a:chOff x="1449" y="1939"/>
            <a:chExt cx="1021" cy="512"/>
          </a:xfrm>
        </p:grpSpPr>
        <p:grpSp>
          <p:nvGrpSpPr>
            <p:cNvPr id="361520" name="Group 48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521" name="Text Box 49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22" name="AutoShape 50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523" name="Group 51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524" name="Oval 52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25" name="Text Box 53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526" name="Oval 54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27" name="AutoShape 55"/>
              <p:cNvCxnSpPr>
                <a:cxnSpLocks noChangeShapeType="1"/>
                <a:stCxn id="361526" idx="6"/>
                <a:endCxn id="36152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28" name="Line 56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529" name="Group 57"/>
          <p:cNvGrpSpPr>
            <a:grpSpLocks/>
          </p:cNvGrpSpPr>
          <p:nvPr/>
        </p:nvGrpSpPr>
        <p:grpSpPr bwMode="auto">
          <a:xfrm>
            <a:off x="6719888" y="2333625"/>
            <a:ext cx="1681162" cy="812800"/>
            <a:chOff x="4233" y="1470"/>
            <a:chExt cx="1059" cy="512"/>
          </a:xfrm>
        </p:grpSpPr>
        <p:grpSp>
          <p:nvGrpSpPr>
            <p:cNvPr id="361530" name="Group 58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31" name="AutoShape 59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2" name="Text Box 60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33" name="Oval 61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4" name="Oval 62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35" name="AutoShape 63"/>
              <p:cNvCxnSpPr>
                <a:cxnSpLocks noChangeShapeType="1"/>
                <a:stCxn id="361534" idx="6"/>
                <a:endCxn id="361533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36" name="AutoShape 64"/>
              <p:cNvCxnSpPr>
                <a:cxnSpLocks noChangeShapeType="1"/>
                <a:stCxn id="361533" idx="0"/>
                <a:endCxn id="361534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37" name="Line 65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38" name="AutoShape 66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39" name="Group 67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40" name="Text Box 68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41" name="Oval 69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42" name="Oval 70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3" name="AutoShape 71"/>
              <p:cNvCxnSpPr>
                <a:cxnSpLocks noChangeShapeType="1"/>
                <a:stCxn id="361542" idx="6"/>
                <a:endCxn id="361541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44" name="Line 72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5" name="AutoShape 73"/>
              <p:cNvCxnSpPr>
                <a:cxnSpLocks noChangeShapeType="1"/>
                <a:stCxn id="361541" idx="0"/>
                <a:endCxn id="361542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46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sp>
        <p:nvSpPr>
          <p:cNvPr id="361547" name="Text Box 75"/>
          <p:cNvSpPr txBox="1">
            <a:spLocks noChangeArrowheads="1"/>
          </p:cNvSpPr>
          <p:nvPr/>
        </p:nvSpPr>
        <p:spPr bwMode="auto">
          <a:xfrm>
            <a:off x="3435350" y="2014538"/>
            <a:ext cx="1757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Analyze f</a:t>
            </a:r>
          </a:p>
        </p:txBody>
      </p:sp>
      <p:grpSp>
        <p:nvGrpSpPr>
          <p:cNvPr id="361548" name="Group 76"/>
          <p:cNvGrpSpPr>
            <a:grpSpLocks/>
          </p:cNvGrpSpPr>
          <p:nvPr/>
        </p:nvGrpSpPr>
        <p:grpSpPr bwMode="auto">
          <a:xfrm>
            <a:off x="6707188" y="2320925"/>
            <a:ext cx="1681162" cy="812800"/>
            <a:chOff x="4233" y="1470"/>
            <a:chExt cx="1059" cy="512"/>
          </a:xfrm>
        </p:grpSpPr>
        <p:grpSp>
          <p:nvGrpSpPr>
            <p:cNvPr id="361549" name="Group 77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50" name="AutoShape 78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1" name="Text Box 79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52" name="Oval 80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3" name="Oval 81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54" name="AutoShape 82"/>
              <p:cNvCxnSpPr>
                <a:cxnSpLocks noChangeShapeType="1"/>
                <a:stCxn id="361553" idx="6"/>
                <a:endCxn id="361552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55" name="AutoShape 83"/>
              <p:cNvCxnSpPr>
                <a:cxnSpLocks noChangeShapeType="1"/>
                <a:stCxn id="361552" idx="0"/>
                <a:endCxn id="361553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56" name="Line 84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57" name="AutoShape 85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58" name="Group 86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59" name="Text Box 87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60" name="Oval 88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61" name="Oval 89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2" name="AutoShape 90"/>
              <p:cNvCxnSpPr>
                <a:cxnSpLocks noChangeShapeType="1"/>
                <a:stCxn id="361561" idx="6"/>
                <a:endCxn id="361560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63" name="Line 91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4" name="AutoShape 92"/>
              <p:cNvCxnSpPr>
                <a:cxnSpLocks noChangeShapeType="1"/>
                <a:stCxn id="361560" idx="0"/>
                <a:endCxn id="361561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65" name="AutoShape 93"/>
          <p:cNvSpPr>
            <a:spLocks noChangeArrowheads="1"/>
          </p:cNvSpPr>
          <p:nvPr/>
        </p:nvSpPr>
        <p:spPr bwMode="auto">
          <a:xfrm rot="-5400000">
            <a:off x="7375525" y="51069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66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1567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1568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61593" name="AutoShape 121"/>
          <p:cNvSpPr>
            <a:spLocks noChangeArrowheads="1"/>
          </p:cNvSpPr>
          <p:nvPr/>
        </p:nvSpPr>
        <p:spPr bwMode="auto">
          <a:xfrm rot="-5400000">
            <a:off x="7353300" y="3455988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94" name="Group 122"/>
          <p:cNvGrpSpPr>
            <a:grpSpLocks/>
          </p:cNvGrpSpPr>
          <p:nvPr/>
        </p:nvGrpSpPr>
        <p:grpSpPr bwMode="auto">
          <a:xfrm>
            <a:off x="6738938" y="3840163"/>
            <a:ext cx="1430337" cy="457200"/>
            <a:chOff x="2815" y="1643"/>
            <a:chExt cx="901" cy="288"/>
          </a:xfrm>
        </p:grpSpPr>
        <p:sp>
          <p:nvSpPr>
            <p:cNvPr id="361595" name="Text Box 123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1596" name="Oval 124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97" name="Oval 125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98" name="AutoShape 126"/>
            <p:cNvCxnSpPr>
              <a:cxnSpLocks noChangeShapeType="1"/>
              <a:stCxn id="361597" idx="6"/>
              <a:endCxn id="361596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99" name="Line 127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600" name="AutoShape 128"/>
            <p:cNvCxnSpPr>
              <a:cxnSpLocks noChangeShapeType="1"/>
              <a:stCxn id="361596" idx="0"/>
              <a:endCxn id="361597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858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6821E-6 L 0.00156 -0.223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1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0161 L 0.00243 0.20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18" grpId="0" animBg="1"/>
      <p:bldP spid="361565" grpId="0" animBg="1"/>
      <p:bldP spid="361593" grpId="0" animBg="1"/>
      <p:bldP spid="361593" grpId="1" animBg="1"/>
      <p:bldP spid="361593" grpId="2" animBg="1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069975" y="2401888"/>
            <a:ext cx="5486400" cy="573087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1425575" y="2463800"/>
            <a:ext cx="23399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954463" y="2463800"/>
            <a:ext cx="22304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084263" y="4184650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1079500" y="5335588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1069975" y="3040063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3986213" y="5468938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765300"/>
            <a:ext cx="8686800" cy="3886200"/>
          </a:xfrm>
        </p:spPr>
        <p:txBody>
          <a:bodyPr/>
          <a:lstStyle/>
          <a:p>
            <a:r>
              <a:rPr lang="en-GB"/>
              <a:t>Procedure </a:t>
            </a:r>
            <a:r>
              <a:rPr lang="en-GB">
                <a:sym typeface="Symbol" charset="0"/>
              </a:rPr>
              <a:t></a:t>
            </a:r>
            <a:r>
              <a:rPr lang="en-GB"/>
              <a:t> input/output relation</a:t>
            </a:r>
            <a:endParaRPr lang="en-US"/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1492250" y="5470525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52" name="Oval 12"/>
          <p:cNvSpPr>
            <a:spLocks noChangeAspect="1" noChangeArrowheads="1"/>
          </p:cNvSpPr>
          <p:nvPr/>
        </p:nvSpPr>
        <p:spPr bwMode="auto">
          <a:xfrm>
            <a:off x="3117850" y="5943600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1717675" y="53975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54" name="Oval 14"/>
          <p:cNvSpPr>
            <a:spLocks noChangeAspect="1" noChangeArrowheads="1"/>
          </p:cNvSpPr>
          <p:nvPr/>
        </p:nvSpPr>
        <p:spPr bwMode="auto">
          <a:xfrm>
            <a:off x="1616075" y="5959475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3149600" y="5407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 rot="5400000" flipV="1">
            <a:off x="3274219" y="58618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7" name="Line 17"/>
          <p:cNvSpPr>
            <a:spLocks noChangeShapeType="1"/>
          </p:cNvSpPr>
          <p:nvPr/>
        </p:nvSpPr>
        <p:spPr bwMode="auto">
          <a:xfrm rot="5400000" flipV="1">
            <a:off x="1797844" y="58745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8" name="Oval 18"/>
          <p:cNvSpPr>
            <a:spLocks noChangeAspect="1" noChangeArrowheads="1"/>
          </p:cNvSpPr>
          <p:nvPr/>
        </p:nvSpPr>
        <p:spPr bwMode="auto">
          <a:xfrm>
            <a:off x="2405063" y="5957888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259" name="AutoShape 19"/>
          <p:cNvCxnSpPr>
            <a:cxnSpLocks noChangeShapeType="1"/>
            <a:stCxn id="266254" idx="6"/>
            <a:endCxn id="266258" idx="2"/>
          </p:cNvCxnSpPr>
          <p:nvPr/>
        </p:nvCxnSpPr>
        <p:spPr bwMode="auto">
          <a:xfrm flipV="1">
            <a:off x="2119313" y="6137275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1558925" y="56261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cxnSp>
        <p:nvCxnSpPr>
          <p:cNvPr id="266261" name="AutoShape 21"/>
          <p:cNvCxnSpPr>
            <a:cxnSpLocks noChangeShapeType="1"/>
            <a:stCxn id="266258" idx="7"/>
            <a:endCxn id="266258" idx="1"/>
          </p:cNvCxnSpPr>
          <p:nvPr/>
        </p:nvCxnSpPr>
        <p:spPr bwMode="auto">
          <a:xfrm rot="16200000" flipH="1" flipV="1">
            <a:off x="2655888" y="5832475"/>
            <a:ext cx="1588" cy="357187"/>
          </a:xfrm>
          <a:prstGeom prst="curvedConnector3">
            <a:avLst>
              <a:gd name="adj1" fmla="val -177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2160588" y="5364163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3076575" y="58705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64" name="Text Box 24"/>
          <p:cNvSpPr txBox="1">
            <a:spLocks noChangeArrowheads="1"/>
          </p:cNvSpPr>
          <p:nvPr/>
        </p:nvSpPr>
        <p:spPr bwMode="auto">
          <a:xfrm>
            <a:off x="1606550" y="587533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2382838" y="588168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6" name="Oval 26"/>
          <p:cNvSpPr>
            <a:spLocks noChangeAspect="1" noChangeArrowheads="1"/>
          </p:cNvSpPr>
          <p:nvPr/>
        </p:nvSpPr>
        <p:spPr bwMode="auto">
          <a:xfrm>
            <a:off x="4097338" y="5921375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5686425" y="53546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68" name="Oval 28"/>
          <p:cNvSpPr>
            <a:spLocks noChangeAspect="1" noChangeArrowheads="1"/>
          </p:cNvSpPr>
          <p:nvPr/>
        </p:nvSpPr>
        <p:spPr bwMode="auto">
          <a:xfrm>
            <a:off x="5622925" y="591661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4138613" y="53657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rot="5400000" flipV="1">
            <a:off x="4253706" y="5826919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 rot="5400000" flipV="1">
            <a:off x="5766594" y="583168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4" name="Text Box 34"/>
          <p:cNvSpPr txBox="1">
            <a:spLocks noChangeArrowheads="1"/>
          </p:cNvSpPr>
          <p:nvPr/>
        </p:nvSpPr>
        <p:spPr bwMode="auto">
          <a:xfrm>
            <a:off x="4795838" y="56134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cxnSp>
        <p:nvCxnSpPr>
          <p:cNvPr id="266275" name="AutoShape 35"/>
          <p:cNvCxnSpPr>
            <a:cxnSpLocks noChangeShapeType="1"/>
            <a:stCxn id="266272" idx="7"/>
            <a:endCxn id="266272" idx="1"/>
          </p:cNvCxnSpPr>
          <p:nvPr/>
        </p:nvCxnSpPr>
        <p:spPr bwMode="auto">
          <a:xfrm rot="16200000" flipH="1" flipV="1">
            <a:off x="5062538" y="5788025"/>
            <a:ext cx="1588" cy="357187"/>
          </a:xfrm>
          <a:prstGeom prst="curvedConnector3">
            <a:avLst>
              <a:gd name="adj1" fmla="val -178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6" name="Text Box 36"/>
          <p:cNvSpPr txBox="1">
            <a:spLocks noChangeArrowheads="1"/>
          </p:cNvSpPr>
          <p:nvPr/>
        </p:nvSpPr>
        <p:spPr bwMode="auto">
          <a:xfrm>
            <a:off x="4594225" y="533558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77" name="Text Box 37"/>
          <p:cNvSpPr txBox="1">
            <a:spLocks noChangeArrowheads="1"/>
          </p:cNvSpPr>
          <p:nvPr/>
        </p:nvSpPr>
        <p:spPr bwMode="auto">
          <a:xfrm>
            <a:off x="4087813" y="582771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78" name="Text Box 38"/>
          <p:cNvSpPr txBox="1">
            <a:spLocks noChangeArrowheads="1"/>
          </p:cNvSpPr>
          <p:nvPr/>
        </p:nvSpPr>
        <p:spPr bwMode="auto">
          <a:xfrm>
            <a:off x="5662613" y="584676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279" name="AutoShape 39"/>
          <p:cNvCxnSpPr>
            <a:cxnSpLocks noChangeShapeType="1"/>
            <a:stCxn id="266266" idx="6"/>
            <a:endCxn id="266272" idx="2"/>
          </p:cNvCxnSpPr>
          <p:nvPr/>
        </p:nvCxnSpPr>
        <p:spPr bwMode="auto">
          <a:xfrm flipV="1">
            <a:off x="4600575" y="6097588"/>
            <a:ext cx="211138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80" name="Text Box 40"/>
          <p:cNvSpPr txBox="1">
            <a:spLocks noChangeArrowheads="1"/>
          </p:cNvSpPr>
          <p:nvPr/>
        </p:nvSpPr>
        <p:spPr bwMode="auto">
          <a:xfrm>
            <a:off x="3990975" y="5603875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81" name="Text Box 41"/>
          <p:cNvSpPr txBox="1">
            <a:spLocks noChangeArrowheads="1"/>
          </p:cNvSpPr>
          <p:nvPr/>
        </p:nvSpPr>
        <p:spPr bwMode="auto">
          <a:xfrm>
            <a:off x="5483225" y="58451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84" name="Rectangle 44"/>
          <p:cNvSpPr>
            <a:spLocks noChangeArrowheads="1"/>
          </p:cNvSpPr>
          <p:nvPr/>
        </p:nvSpPr>
        <p:spPr bwMode="auto">
          <a:xfrm>
            <a:off x="3963988" y="3121025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5" name="Rectangle 45"/>
          <p:cNvSpPr>
            <a:spLocks noChangeArrowheads="1"/>
          </p:cNvSpPr>
          <p:nvPr/>
        </p:nvSpPr>
        <p:spPr bwMode="auto">
          <a:xfrm>
            <a:off x="1470025" y="3122613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6" name="Text Box 46"/>
          <p:cNvSpPr txBox="1">
            <a:spLocks noChangeArrowheads="1"/>
          </p:cNvSpPr>
          <p:nvPr/>
        </p:nvSpPr>
        <p:spPr bwMode="auto">
          <a:xfrm>
            <a:off x="2428875" y="3033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87" name="Oval 47"/>
          <p:cNvSpPr>
            <a:spLocks noChangeAspect="1" noChangeArrowheads="1"/>
          </p:cNvSpPr>
          <p:nvPr/>
        </p:nvSpPr>
        <p:spPr bwMode="auto">
          <a:xfrm>
            <a:off x="2327275" y="3595688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8" name="Line 48"/>
          <p:cNvSpPr>
            <a:spLocks noChangeShapeType="1"/>
          </p:cNvSpPr>
          <p:nvPr/>
        </p:nvSpPr>
        <p:spPr bwMode="auto">
          <a:xfrm rot="5400000" flipV="1">
            <a:off x="2509044" y="351075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4900613" y="30368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0" name="Oval 50"/>
          <p:cNvSpPr>
            <a:spLocks noChangeAspect="1" noChangeArrowheads="1"/>
          </p:cNvSpPr>
          <p:nvPr/>
        </p:nvSpPr>
        <p:spPr bwMode="auto">
          <a:xfrm>
            <a:off x="4799013" y="35988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1" name="Line 51"/>
          <p:cNvSpPr>
            <a:spLocks noChangeShapeType="1"/>
          </p:cNvSpPr>
          <p:nvPr/>
        </p:nvSpPr>
        <p:spPr bwMode="auto">
          <a:xfrm rot="5400000" flipV="1">
            <a:off x="4980781" y="35139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2" name="Text Box 52"/>
          <p:cNvSpPr txBox="1">
            <a:spLocks noChangeArrowheads="1"/>
          </p:cNvSpPr>
          <p:nvPr/>
        </p:nvSpPr>
        <p:spPr bwMode="auto">
          <a:xfrm>
            <a:off x="4757738" y="35401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3" name="Text Box 53"/>
          <p:cNvSpPr txBox="1">
            <a:spLocks noChangeArrowheads="1"/>
          </p:cNvSpPr>
          <p:nvPr/>
        </p:nvSpPr>
        <p:spPr bwMode="auto">
          <a:xfrm>
            <a:off x="2325688" y="35242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4" name="Rectangle 54"/>
          <p:cNvSpPr>
            <a:spLocks noChangeArrowheads="1"/>
          </p:cNvSpPr>
          <p:nvPr/>
        </p:nvSpPr>
        <p:spPr bwMode="auto">
          <a:xfrm>
            <a:off x="3973513" y="4289425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5" name="Rectangle 55"/>
          <p:cNvSpPr>
            <a:spLocks noChangeArrowheads="1"/>
          </p:cNvSpPr>
          <p:nvPr/>
        </p:nvSpPr>
        <p:spPr bwMode="auto">
          <a:xfrm>
            <a:off x="1479550" y="4291013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6" name="Oval 56"/>
          <p:cNvSpPr>
            <a:spLocks noChangeAspect="1" noChangeArrowheads="1"/>
          </p:cNvSpPr>
          <p:nvPr/>
        </p:nvSpPr>
        <p:spPr bwMode="auto">
          <a:xfrm>
            <a:off x="194945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97" name="Text Box 57"/>
          <p:cNvSpPr txBox="1">
            <a:spLocks noChangeArrowheads="1"/>
          </p:cNvSpPr>
          <p:nvPr/>
        </p:nvSpPr>
        <p:spPr bwMode="auto">
          <a:xfrm>
            <a:off x="2832100" y="4217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8" name="Oval 58"/>
          <p:cNvSpPr>
            <a:spLocks noChangeAspect="1" noChangeArrowheads="1"/>
          </p:cNvSpPr>
          <p:nvPr/>
        </p:nvSpPr>
        <p:spPr bwMode="auto">
          <a:xfrm>
            <a:off x="273050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9" name="Text Box 59"/>
          <p:cNvSpPr txBox="1">
            <a:spLocks noChangeArrowheads="1"/>
          </p:cNvSpPr>
          <p:nvPr/>
        </p:nvSpPr>
        <p:spPr bwMode="auto">
          <a:xfrm>
            <a:off x="1981200" y="4243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0" name="Line 60"/>
          <p:cNvSpPr>
            <a:spLocks noChangeShapeType="1"/>
          </p:cNvSpPr>
          <p:nvPr/>
        </p:nvSpPr>
        <p:spPr bwMode="auto">
          <a:xfrm rot="5400000" flipV="1">
            <a:off x="2105819" y="46982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1" name="Line 61"/>
          <p:cNvSpPr>
            <a:spLocks noChangeShapeType="1"/>
          </p:cNvSpPr>
          <p:nvPr/>
        </p:nvSpPr>
        <p:spPr bwMode="auto">
          <a:xfrm rot="5400000" flipV="1">
            <a:off x="2912269" y="46950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2" name="Text Box 62"/>
          <p:cNvSpPr txBox="1">
            <a:spLocks noChangeArrowheads="1"/>
          </p:cNvSpPr>
          <p:nvPr/>
        </p:nvSpPr>
        <p:spPr bwMode="auto">
          <a:xfrm>
            <a:off x="1901825" y="46926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03" name="Oval 63"/>
          <p:cNvSpPr>
            <a:spLocks noChangeAspect="1" noChangeArrowheads="1"/>
          </p:cNvSpPr>
          <p:nvPr/>
        </p:nvSpPr>
        <p:spPr bwMode="auto">
          <a:xfrm>
            <a:off x="442436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304" name="Text Box 64"/>
          <p:cNvSpPr txBox="1">
            <a:spLocks noChangeArrowheads="1"/>
          </p:cNvSpPr>
          <p:nvPr/>
        </p:nvSpPr>
        <p:spPr bwMode="auto">
          <a:xfrm>
            <a:off x="5307013" y="4205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305" name="Oval 65"/>
          <p:cNvSpPr>
            <a:spLocks noChangeAspect="1" noChangeArrowheads="1"/>
          </p:cNvSpPr>
          <p:nvPr/>
        </p:nvSpPr>
        <p:spPr bwMode="auto">
          <a:xfrm>
            <a:off x="520541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6" name="Text Box 66"/>
          <p:cNvSpPr txBox="1">
            <a:spLocks noChangeArrowheads="1"/>
          </p:cNvSpPr>
          <p:nvPr/>
        </p:nvSpPr>
        <p:spPr bwMode="auto">
          <a:xfrm>
            <a:off x="4456113" y="4230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7" name="Line 67"/>
          <p:cNvSpPr>
            <a:spLocks noChangeShapeType="1"/>
          </p:cNvSpPr>
          <p:nvPr/>
        </p:nvSpPr>
        <p:spPr bwMode="auto">
          <a:xfrm rot="5400000" flipV="1">
            <a:off x="4580731" y="46855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8" name="Line 68"/>
          <p:cNvSpPr>
            <a:spLocks noChangeShapeType="1"/>
          </p:cNvSpPr>
          <p:nvPr/>
        </p:nvSpPr>
        <p:spPr bwMode="auto">
          <a:xfrm rot="5400000" flipV="1">
            <a:off x="5387181" y="46823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9" name="Text Box 69"/>
          <p:cNvSpPr txBox="1">
            <a:spLocks noChangeArrowheads="1"/>
          </p:cNvSpPr>
          <p:nvPr/>
        </p:nvSpPr>
        <p:spPr bwMode="auto">
          <a:xfrm>
            <a:off x="4376738" y="46799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0" name="Text Box 70"/>
          <p:cNvSpPr txBox="1">
            <a:spLocks noChangeArrowheads="1"/>
          </p:cNvSpPr>
          <p:nvPr/>
        </p:nvSpPr>
        <p:spPr bwMode="auto">
          <a:xfrm>
            <a:off x="507841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311" name="AutoShape 71"/>
          <p:cNvCxnSpPr>
            <a:cxnSpLocks noChangeShapeType="1"/>
          </p:cNvCxnSpPr>
          <p:nvPr/>
        </p:nvCxnSpPr>
        <p:spPr bwMode="auto">
          <a:xfrm flipV="1">
            <a:off x="4941888" y="4908550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312" name="Text Box 72"/>
          <p:cNvSpPr txBox="1">
            <a:spLocks noChangeArrowheads="1"/>
          </p:cNvSpPr>
          <p:nvPr/>
        </p:nvSpPr>
        <p:spPr bwMode="auto">
          <a:xfrm>
            <a:off x="4371975" y="445293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313" name="Text Box 73"/>
          <p:cNvSpPr txBox="1">
            <a:spLocks noChangeArrowheads="1"/>
          </p:cNvSpPr>
          <p:nvPr/>
        </p:nvSpPr>
        <p:spPr bwMode="auto">
          <a:xfrm>
            <a:off x="528796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4" name="Text Box 74"/>
          <p:cNvSpPr txBox="1">
            <a:spLocks noChangeArrowheads="1"/>
          </p:cNvSpPr>
          <p:nvPr/>
        </p:nvSpPr>
        <p:spPr bwMode="auto">
          <a:xfrm>
            <a:off x="2649538" y="47085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315" name="Text Box 75"/>
          <p:cNvSpPr txBox="1">
            <a:spLocks noChangeArrowheads="1"/>
          </p:cNvSpPr>
          <p:nvPr/>
        </p:nvSpPr>
        <p:spPr bwMode="auto">
          <a:xfrm>
            <a:off x="2520950" y="5397500"/>
            <a:ext cx="17668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600"/>
              <a:t>…</a:t>
            </a:r>
          </a:p>
        </p:txBody>
      </p:sp>
      <p:sp>
        <p:nvSpPr>
          <p:cNvPr id="266316" name="Text Box 76"/>
          <p:cNvSpPr txBox="1">
            <a:spLocks noChangeArrowheads="1"/>
          </p:cNvSpPr>
          <p:nvPr/>
        </p:nvSpPr>
        <p:spPr bwMode="auto">
          <a:xfrm>
            <a:off x="1227138" y="2446338"/>
            <a:ext cx="216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Input</a:t>
            </a:r>
          </a:p>
        </p:txBody>
      </p:sp>
      <p:sp>
        <p:nvSpPr>
          <p:cNvPr id="266317" name="Text Box 77"/>
          <p:cNvSpPr txBox="1">
            <a:spLocks noChangeArrowheads="1"/>
          </p:cNvSpPr>
          <p:nvPr/>
        </p:nvSpPr>
        <p:spPr bwMode="auto">
          <a:xfrm>
            <a:off x="3662363" y="242887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Output</a:t>
            </a:r>
          </a:p>
        </p:txBody>
      </p:sp>
      <p:cxnSp>
        <p:nvCxnSpPr>
          <p:cNvPr id="266273" name="AutoShape 33"/>
          <p:cNvCxnSpPr>
            <a:cxnSpLocks noChangeShapeType="1"/>
            <a:stCxn id="266272" idx="6"/>
            <a:endCxn id="266268" idx="2"/>
          </p:cNvCxnSpPr>
          <p:nvPr/>
        </p:nvCxnSpPr>
        <p:spPr bwMode="auto">
          <a:xfrm flipV="1">
            <a:off x="5314950" y="6096000"/>
            <a:ext cx="30797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2" name="Oval 32"/>
          <p:cNvSpPr>
            <a:spLocks noChangeAspect="1" noChangeArrowheads="1"/>
          </p:cNvSpPr>
          <p:nvPr/>
        </p:nvSpPr>
        <p:spPr bwMode="auto">
          <a:xfrm>
            <a:off x="4811713" y="5911850"/>
            <a:ext cx="503237" cy="3714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3" name="Text Box 43"/>
          <p:cNvSpPr txBox="1">
            <a:spLocks noChangeArrowheads="1"/>
          </p:cNvSpPr>
          <p:nvPr/>
        </p:nvSpPr>
        <p:spPr bwMode="auto">
          <a:xfrm>
            <a:off x="4784725" y="58356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51682562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82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9725"/>
            <a:ext cx="8686800" cy="3886200"/>
          </a:xfrm>
        </p:spPr>
        <p:txBody>
          <a:bodyPr/>
          <a:lstStyle/>
          <a:p>
            <a:r>
              <a:rPr lang="en-GB"/>
              <a:t>Reusable procedure summaries</a:t>
            </a:r>
            <a:endParaRPr lang="en-US"/>
          </a:p>
          <a:p>
            <a:pPr lvl="1"/>
            <a:r>
              <a:rPr lang="en-GB"/>
              <a:t>Heap modularity</a:t>
            </a:r>
          </a:p>
        </p:txBody>
      </p:sp>
      <p:grpSp>
        <p:nvGrpSpPr>
          <p:cNvPr id="268692" name="Group 404"/>
          <p:cNvGrpSpPr>
            <a:grpSpLocks/>
          </p:cNvGrpSpPr>
          <p:nvPr/>
        </p:nvGrpSpPr>
        <p:grpSpPr bwMode="auto">
          <a:xfrm>
            <a:off x="2000250" y="2816225"/>
            <a:ext cx="5010150" cy="1014413"/>
            <a:chOff x="1260" y="1774"/>
            <a:chExt cx="3156" cy="639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260" y="1803"/>
              <a:ext cx="3156" cy="610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68690" name="Group 402"/>
            <p:cNvGrpSpPr>
              <a:grpSpLocks/>
            </p:cNvGrpSpPr>
            <p:nvPr/>
          </p:nvGrpSpPr>
          <p:grpSpPr bwMode="auto">
            <a:xfrm>
              <a:off x="2946" y="1774"/>
              <a:ext cx="1464" cy="621"/>
              <a:chOff x="3210" y="1744"/>
              <a:chExt cx="1464" cy="621"/>
            </a:xfrm>
          </p:grpSpPr>
          <p:sp>
            <p:nvSpPr>
              <p:cNvPr id="268338" name="Rectangle 50"/>
              <p:cNvSpPr>
                <a:spLocks noChangeArrowheads="1"/>
              </p:cNvSpPr>
              <p:nvPr/>
            </p:nvSpPr>
            <p:spPr bwMode="auto">
              <a:xfrm>
                <a:off x="3210" y="1797"/>
                <a:ext cx="1407" cy="56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8347" name="Oval 59"/>
              <p:cNvSpPr>
                <a:spLocks noChangeAspect="1" noChangeArrowheads="1"/>
              </p:cNvSpPr>
              <p:nvPr/>
            </p:nvSpPr>
            <p:spPr bwMode="auto">
              <a:xfrm>
                <a:off x="3494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8" name="Text Box 60"/>
              <p:cNvSpPr txBox="1">
                <a:spLocks noChangeArrowheads="1"/>
              </p:cNvSpPr>
              <p:nvPr/>
            </p:nvSpPr>
            <p:spPr bwMode="auto">
              <a:xfrm>
                <a:off x="4050" y="1744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9" name="Oval 61"/>
              <p:cNvSpPr>
                <a:spLocks noChangeAspect="1" noChangeArrowheads="1"/>
              </p:cNvSpPr>
              <p:nvPr/>
            </p:nvSpPr>
            <p:spPr bwMode="auto">
              <a:xfrm>
                <a:off x="3986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0" name="Text Box 62"/>
              <p:cNvSpPr txBox="1">
                <a:spLocks noChangeArrowheads="1"/>
              </p:cNvSpPr>
              <p:nvPr/>
            </p:nvSpPr>
            <p:spPr bwMode="auto">
              <a:xfrm>
                <a:off x="3514" y="1760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51" name="Line 63"/>
              <p:cNvSpPr>
                <a:spLocks noChangeShapeType="1"/>
              </p:cNvSpPr>
              <p:nvPr/>
            </p:nvSpPr>
            <p:spPr bwMode="auto">
              <a:xfrm rot="5400000" flipV="1">
                <a:off x="3592" y="2047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2" name="Line 64"/>
              <p:cNvSpPr>
                <a:spLocks noChangeShapeType="1"/>
              </p:cNvSpPr>
              <p:nvPr/>
            </p:nvSpPr>
            <p:spPr bwMode="auto">
              <a:xfrm rot="5400000" flipV="1">
                <a:off x="4100" y="204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3" name="Text Box 65"/>
              <p:cNvSpPr txBox="1">
                <a:spLocks noChangeArrowheads="1"/>
              </p:cNvSpPr>
              <p:nvPr/>
            </p:nvSpPr>
            <p:spPr bwMode="auto">
              <a:xfrm>
                <a:off x="3464" y="2043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4" name="Text Box 66"/>
              <p:cNvSpPr txBox="1">
                <a:spLocks noChangeArrowheads="1"/>
              </p:cNvSpPr>
              <p:nvPr/>
            </p:nvSpPr>
            <p:spPr bwMode="auto">
              <a:xfrm>
                <a:off x="3906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  <p:cxnSp>
            <p:nvCxnSpPr>
              <p:cNvPr id="268355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3820" y="2187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68356" name="Text Box 68"/>
              <p:cNvSpPr txBox="1">
                <a:spLocks noChangeArrowheads="1"/>
              </p:cNvSpPr>
              <p:nvPr/>
            </p:nvSpPr>
            <p:spPr bwMode="auto">
              <a:xfrm>
                <a:off x="3461" y="1900"/>
                <a:ext cx="5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800"/>
                  <a:t>n</a:t>
                </a:r>
              </a:p>
            </p:txBody>
          </p:sp>
          <p:sp>
            <p:nvSpPr>
              <p:cNvPr id="268357" name="Text Box 69"/>
              <p:cNvSpPr txBox="1">
                <a:spLocks noChangeArrowheads="1"/>
              </p:cNvSpPr>
              <p:nvPr/>
            </p:nvSpPr>
            <p:spPr bwMode="auto">
              <a:xfrm>
                <a:off x="4038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</p:grpSp>
        <p:grpSp>
          <p:nvGrpSpPr>
            <p:cNvPr id="268691" name="Group 403"/>
            <p:cNvGrpSpPr>
              <a:grpSpLocks/>
            </p:cNvGrpSpPr>
            <p:nvPr/>
          </p:nvGrpSpPr>
          <p:grpSpPr bwMode="auto">
            <a:xfrm>
              <a:off x="1345" y="1782"/>
              <a:ext cx="1446" cy="614"/>
              <a:chOff x="1639" y="1752"/>
              <a:chExt cx="1446" cy="614"/>
            </a:xfrm>
          </p:grpSpPr>
          <p:sp>
            <p:nvSpPr>
              <p:cNvPr id="268339" name="Rectangle 51"/>
              <p:cNvSpPr>
                <a:spLocks noChangeArrowheads="1"/>
              </p:cNvSpPr>
              <p:nvPr/>
            </p:nvSpPr>
            <p:spPr bwMode="auto">
              <a:xfrm>
                <a:off x="1639" y="1798"/>
                <a:ext cx="1446" cy="56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8340" name="Oval 52"/>
              <p:cNvSpPr>
                <a:spLocks noChangeAspect="1" noChangeArrowheads="1"/>
              </p:cNvSpPr>
              <p:nvPr/>
            </p:nvSpPr>
            <p:spPr bwMode="auto">
              <a:xfrm>
                <a:off x="1935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1" name="Text Box 53"/>
              <p:cNvSpPr txBox="1">
                <a:spLocks noChangeArrowheads="1"/>
              </p:cNvSpPr>
              <p:nvPr/>
            </p:nvSpPr>
            <p:spPr bwMode="auto">
              <a:xfrm>
                <a:off x="2491" y="175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2" name="Oval 54"/>
              <p:cNvSpPr>
                <a:spLocks noChangeAspect="1" noChangeArrowheads="1"/>
              </p:cNvSpPr>
              <p:nvPr/>
            </p:nvSpPr>
            <p:spPr bwMode="auto">
              <a:xfrm>
                <a:off x="2427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3" name="Text Box 55"/>
              <p:cNvSpPr txBox="1">
                <a:spLocks noChangeArrowheads="1"/>
              </p:cNvSpPr>
              <p:nvPr/>
            </p:nvSpPr>
            <p:spPr bwMode="auto">
              <a:xfrm>
                <a:off x="1955" y="176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44" name="Line 56"/>
              <p:cNvSpPr>
                <a:spLocks noChangeShapeType="1"/>
              </p:cNvSpPr>
              <p:nvPr/>
            </p:nvSpPr>
            <p:spPr bwMode="auto">
              <a:xfrm rot="5400000" flipV="1">
                <a:off x="2033" y="205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5" name="Line 57"/>
              <p:cNvSpPr>
                <a:spLocks noChangeShapeType="1"/>
              </p:cNvSpPr>
              <p:nvPr/>
            </p:nvSpPr>
            <p:spPr bwMode="auto">
              <a:xfrm rot="5400000" flipV="1">
                <a:off x="2541" y="2053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6" name="Text Box 58"/>
              <p:cNvSpPr txBox="1">
                <a:spLocks noChangeArrowheads="1"/>
              </p:cNvSpPr>
              <p:nvPr/>
            </p:nvSpPr>
            <p:spPr bwMode="auto">
              <a:xfrm>
                <a:off x="1905" y="205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8" name="Text Box 70"/>
              <p:cNvSpPr txBox="1">
                <a:spLocks noChangeArrowheads="1"/>
              </p:cNvSpPr>
              <p:nvPr/>
            </p:nvSpPr>
            <p:spPr bwMode="auto">
              <a:xfrm>
                <a:off x="2376" y="206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</p:grpSp>
      </p:grpSp>
      <p:grpSp>
        <p:nvGrpSpPr>
          <p:cNvPr id="268688" name="Group 400"/>
          <p:cNvGrpSpPr>
            <a:grpSpLocks/>
          </p:cNvGrpSpPr>
          <p:nvPr/>
        </p:nvGrpSpPr>
        <p:grpSpPr bwMode="auto">
          <a:xfrm>
            <a:off x="61913" y="5726113"/>
            <a:ext cx="9602787" cy="1033462"/>
            <a:chOff x="40" y="3641"/>
            <a:chExt cx="6049" cy="651"/>
          </a:xfrm>
        </p:grpSpPr>
        <p:sp>
          <p:nvSpPr>
            <p:cNvPr id="268486" name="Rectangle 198"/>
            <p:cNvSpPr>
              <a:spLocks noChangeArrowheads="1"/>
            </p:cNvSpPr>
            <p:nvPr/>
          </p:nvSpPr>
          <p:spPr bwMode="auto">
            <a:xfrm>
              <a:off x="3528" y="3724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04" name="Text Box 216"/>
            <p:cNvSpPr txBox="1">
              <a:spLocks noChangeArrowheads="1"/>
            </p:cNvSpPr>
            <p:nvPr/>
          </p:nvSpPr>
          <p:spPr bwMode="auto">
            <a:xfrm>
              <a:off x="4187" y="36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512" name="Text Box 224"/>
            <p:cNvSpPr txBox="1">
              <a:spLocks noChangeArrowheads="1"/>
            </p:cNvSpPr>
            <p:nvPr/>
          </p:nvSpPr>
          <p:spPr bwMode="auto">
            <a:xfrm>
              <a:off x="4772" y="367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514" name="Text Box 226"/>
            <p:cNvSpPr txBox="1">
              <a:spLocks noChangeArrowheads="1"/>
            </p:cNvSpPr>
            <p:nvPr/>
          </p:nvSpPr>
          <p:spPr bwMode="auto">
            <a:xfrm>
              <a:off x="5370" y="365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515" name="Text Box 227"/>
            <p:cNvSpPr txBox="1">
              <a:spLocks noChangeArrowheads="1"/>
            </p:cNvSpPr>
            <p:nvPr/>
          </p:nvSpPr>
          <p:spPr bwMode="auto">
            <a:xfrm>
              <a:off x="54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547" name="Oval 259"/>
            <p:cNvSpPr>
              <a:spLocks noChangeAspect="1" noChangeArrowheads="1"/>
            </p:cNvSpPr>
            <p:nvPr/>
          </p:nvSpPr>
          <p:spPr bwMode="auto">
            <a:xfrm>
              <a:off x="4698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48" name="Oval 260"/>
            <p:cNvSpPr>
              <a:spLocks noChangeAspect="1" noChangeArrowheads="1"/>
            </p:cNvSpPr>
            <p:nvPr/>
          </p:nvSpPr>
          <p:spPr bwMode="auto">
            <a:xfrm>
              <a:off x="5286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49" name="Line 261"/>
            <p:cNvSpPr>
              <a:spLocks noChangeShapeType="1"/>
            </p:cNvSpPr>
            <p:nvPr/>
          </p:nvSpPr>
          <p:spPr bwMode="auto">
            <a:xfrm rot="5400000" flipV="1">
              <a:off x="5400" y="395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0" name="Oval 262"/>
            <p:cNvSpPr>
              <a:spLocks noChangeAspect="1" noChangeArrowheads="1"/>
            </p:cNvSpPr>
            <p:nvPr/>
          </p:nvSpPr>
          <p:spPr bwMode="auto">
            <a:xfrm>
              <a:off x="4104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1" name="Line 263"/>
            <p:cNvSpPr>
              <a:spLocks noChangeShapeType="1"/>
            </p:cNvSpPr>
            <p:nvPr/>
          </p:nvSpPr>
          <p:spPr bwMode="auto">
            <a:xfrm rot="5400000" flipV="1">
              <a:off x="4244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52" name="AutoShape 264"/>
            <p:cNvCxnSpPr>
              <a:cxnSpLocks noChangeShapeType="1"/>
              <a:stCxn id="268550" idx="6"/>
              <a:endCxn id="268547" idx="2"/>
            </p:cNvCxnSpPr>
            <p:nvPr/>
          </p:nvCxnSpPr>
          <p:spPr bwMode="auto">
            <a:xfrm>
              <a:off x="4517" y="4137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53" name="AutoShape 265"/>
            <p:cNvCxnSpPr>
              <a:cxnSpLocks noChangeShapeType="1"/>
              <a:stCxn id="268547" idx="6"/>
              <a:endCxn id="268548" idx="2"/>
            </p:cNvCxnSpPr>
            <p:nvPr/>
          </p:nvCxnSpPr>
          <p:spPr bwMode="auto">
            <a:xfrm>
              <a:off x="5111" y="413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56" name="Text Box 268"/>
            <p:cNvSpPr txBox="1">
              <a:spLocks noChangeArrowheads="1"/>
            </p:cNvSpPr>
            <p:nvPr/>
          </p:nvSpPr>
          <p:spPr bwMode="auto">
            <a:xfrm>
              <a:off x="4508" y="389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57" name="Text Box 269"/>
            <p:cNvSpPr txBox="1">
              <a:spLocks noChangeArrowheads="1"/>
            </p:cNvSpPr>
            <p:nvPr/>
          </p:nvSpPr>
          <p:spPr bwMode="auto">
            <a:xfrm>
              <a:off x="5092" y="3905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61" name="Line 273"/>
            <p:cNvSpPr>
              <a:spLocks noChangeShapeType="1"/>
            </p:cNvSpPr>
            <p:nvPr/>
          </p:nvSpPr>
          <p:spPr bwMode="auto">
            <a:xfrm rot="5400000" flipV="1">
              <a:off x="5515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2" name="Line 274"/>
            <p:cNvSpPr>
              <a:spLocks noChangeShapeType="1"/>
            </p:cNvSpPr>
            <p:nvPr/>
          </p:nvSpPr>
          <p:spPr bwMode="auto">
            <a:xfrm rot="5400000" flipV="1">
              <a:off x="4836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9" name="Rectangle 301"/>
            <p:cNvSpPr>
              <a:spLocks noChangeArrowheads="1"/>
            </p:cNvSpPr>
            <p:nvPr/>
          </p:nvSpPr>
          <p:spPr bwMode="auto">
            <a:xfrm>
              <a:off x="40" y="3722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99" name="Text Box 311"/>
            <p:cNvSpPr txBox="1">
              <a:spLocks noChangeArrowheads="1"/>
            </p:cNvSpPr>
            <p:nvPr/>
          </p:nvSpPr>
          <p:spPr bwMode="auto">
            <a:xfrm>
              <a:off x="736" y="36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603" name="Text Box 315"/>
            <p:cNvSpPr txBox="1">
              <a:spLocks noChangeArrowheads="1"/>
            </p:cNvSpPr>
            <p:nvPr/>
          </p:nvSpPr>
          <p:spPr bwMode="auto">
            <a:xfrm>
              <a:off x="1315" y="368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604" name="Text Box 316"/>
            <p:cNvSpPr txBox="1">
              <a:spLocks noChangeArrowheads="1"/>
            </p:cNvSpPr>
            <p:nvPr/>
          </p:nvSpPr>
          <p:spPr bwMode="auto">
            <a:xfrm>
              <a:off x="18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605" name="Text Box 317"/>
            <p:cNvSpPr txBox="1">
              <a:spLocks noChangeArrowheads="1"/>
            </p:cNvSpPr>
            <p:nvPr/>
          </p:nvSpPr>
          <p:spPr bwMode="auto">
            <a:xfrm>
              <a:off x="1972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617" name="Oval 329"/>
            <p:cNvSpPr>
              <a:spLocks noChangeAspect="1" noChangeArrowheads="1"/>
            </p:cNvSpPr>
            <p:nvPr/>
          </p:nvSpPr>
          <p:spPr bwMode="auto">
            <a:xfrm>
              <a:off x="1241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618" name="Oval 330"/>
            <p:cNvSpPr>
              <a:spLocks noChangeAspect="1" noChangeArrowheads="1"/>
            </p:cNvSpPr>
            <p:nvPr/>
          </p:nvSpPr>
          <p:spPr bwMode="auto">
            <a:xfrm>
              <a:off x="178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19" name="Line 331"/>
            <p:cNvSpPr>
              <a:spLocks noChangeShapeType="1"/>
            </p:cNvSpPr>
            <p:nvPr/>
          </p:nvSpPr>
          <p:spPr bwMode="auto">
            <a:xfrm rot="5400000" flipV="1">
              <a:off x="1901" y="3954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0" name="Oval 332"/>
            <p:cNvSpPr>
              <a:spLocks noChangeAspect="1" noChangeArrowheads="1"/>
            </p:cNvSpPr>
            <p:nvPr/>
          </p:nvSpPr>
          <p:spPr bwMode="auto">
            <a:xfrm>
              <a:off x="64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1" name="Line 333"/>
            <p:cNvSpPr>
              <a:spLocks noChangeShapeType="1"/>
            </p:cNvSpPr>
            <p:nvPr/>
          </p:nvSpPr>
          <p:spPr bwMode="auto">
            <a:xfrm rot="5400000" flipV="1">
              <a:off x="787" y="396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22" name="AutoShape 334"/>
            <p:cNvCxnSpPr>
              <a:cxnSpLocks noChangeShapeType="1"/>
              <a:stCxn id="268620" idx="6"/>
              <a:endCxn id="268617" idx="2"/>
            </p:cNvCxnSpPr>
            <p:nvPr/>
          </p:nvCxnSpPr>
          <p:spPr bwMode="auto">
            <a:xfrm>
              <a:off x="1060" y="4141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24" name="Text Box 336"/>
            <p:cNvSpPr txBox="1">
              <a:spLocks noChangeArrowheads="1"/>
            </p:cNvSpPr>
            <p:nvPr/>
          </p:nvSpPr>
          <p:spPr bwMode="auto">
            <a:xfrm>
              <a:off x="1051" y="390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26" name="Line 338"/>
            <p:cNvSpPr>
              <a:spLocks noChangeShapeType="1"/>
            </p:cNvSpPr>
            <p:nvPr/>
          </p:nvSpPr>
          <p:spPr bwMode="auto">
            <a:xfrm rot="5400000" flipV="1">
              <a:off x="2016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7" name="Line 339"/>
            <p:cNvSpPr>
              <a:spLocks noChangeShapeType="1"/>
            </p:cNvSpPr>
            <p:nvPr/>
          </p:nvSpPr>
          <p:spPr bwMode="auto">
            <a:xfrm rot="5400000" flipV="1">
              <a:off x="1379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36" name="Text Box 348"/>
            <p:cNvSpPr txBox="1">
              <a:spLocks noChangeArrowheads="1"/>
            </p:cNvSpPr>
            <p:nvPr/>
          </p:nvSpPr>
          <p:spPr bwMode="auto">
            <a:xfrm>
              <a:off x="4663" y="400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37" name="Text Box 349"/>
            <p:cNvSpPr txBox="1">
              <a:spLocks noChangeArrowheads="1"/>
            </p:cNvSpPr>
            <p:nvPr/>
          </p:nvSpPr>
          <p:spPr bwMode="auto">
            <a:xfrm>
              <a:off x="4133" y="399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6" name="Text Box 378"/>
            <p:cNvSpPr txBox="1">
              <a:spLocks noChangeArrowheads="1"/>
            </p:cNvSpPr>
            <p:nvPr/>
          </p:nvSpPr>
          <p:spPr bwMode="auto">
            <a:xfrm>
              <a:off x="671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7" name="Text Box 379"/>
            <p:cNvSpPr txBox="1">
              <a:spLocks noChangeArrowheads="1"/>
            </p:cNvSpPr>
            <p:nvPr/>
          </p:nvSpPr>
          <p:spPr bwMode="auto">
            <a:xfrm>
              <a:off x="1269" y="400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sp>
          <p:nvSpPr>
            <p:cNvPr id="268668" name="Text Box 380"/>
            <p:cNvSpPr txBox="1">
              <a:spLocks noChangeArrowheads="1"/>
            </p:cNvSpPr>
            <p:nvPr/>
          </p:nvSpPr>
          <p:spPr bwMode="auto">
            <a:xfrm>
              <a:off x="4763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grpSp>
          <p:nvGrpSpPr>
            <p:cNvPr id="268671" name="Group 383"/>
            <p:cNvGrpSpPr>
              <a:grpSpLocks/>
            </p:cNvGrpSpPr>
            <p:nvPr/>
          </p:nvGrpSpPr>
          <p:grpSpPr bwMode="auto">
            <a:xfrm>
              <a:off x="5165" y="3994"/>
              <a:ext cx="924" cy="234"/>
              <a:chOff x="4443" y="988"/>
              <a:chExt cx="924" cy="234"/>
            </a:xfrm>
          </p:grpSpPr>
          <p:sp>
            <p:nvSpPr>
              <p:cNvPr id="268661" name="Text Box 373"/>
              <p:cNvSpPr txBox="1">
                <a:spLocks noChangeArrowheads="1"/>
              </p:cNvSpPr>
              <p:nvPr/>
            </p:nvSpPr>
            <p:spPr bwMode="auto">
              <a:xfrm>
                <a:off x="4640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i</a:t>
                </a:r>
              </a:p>
            </p:txBody>
          </p:sp>
          <p:sp>
            <p:nvSpPr>
              <p:cNvPr id="268662" name="Text Box 374"/>
              <p:cNvSpPr txBox="1">
                <a:spLocks noChangeArrowheads="1"/>
              </p:cNvSpPr>
              <p:nvPr/>
            </p:nvSpPr>
            <p:spPr bwMode="auto">
              <a:xfrm>
                <a:off x="4731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k</a:t>
                </a:r>
              </a:p>
            </p:txBody>
          </p:sp>
          <p:sp>
            <p:nvSpPr>
              <p:cNvPr id="268669" name="Text Box 381"/>
              <p:cNvSpPr txBox="1">
                <a:spLocks noChangeArrowheads="1"/>
              </p:cNvSpPr>
              <p:nvPr/>
            </p:nvSpPr>
            <p:spPr bwMode="auto">
              <a:xfrm>
                <a:off x="4548" y="988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h</a:t>
                </a:r>
              </a:p>
            </p:txBody>
          </p:sp>
          <p:sp>
            <p:nvSpPr>
              <p:cNvPr id="268670" name="Text Box 382"/>
              <p:cNvSpPr txBox="1">
                <a:spLocks noChangeArrowheads="1"/>
              </p:cNvSpPr>
              <p:nvPr/>
            </p:nvSpPr>
            <p:spPr bwMode="auto">
              <a:xfrm>
                <a:off x="4443" y="991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g</a:t>
                </a:r>
              </a:p>
            </p:txBody>
          </p:sp>
        </p:grpSp>
        <p:sp>
          <p:nvSpPr>
            <p:cNvPr id="268677" name="Text Box 389"/>
            <p:cNvSpPr txBox="1">
              <a:spLocks noChangeArrowheads="1"/>
            </p:cNvSpPr>
            <p:nvPr/>
          </p:nvSpPr>
          <p:spPr bwMode="auto">
            <a:xfrm>
              <a:off x="1776" y="399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i</a:t>
              </a:r>
            </a:p>
          </p:txBody>
        </p:sp>
        <p:sp>
          <p:nvSpPr>
            <p:cNvPr id="268678" name="Text Box 390"/>
            <p:cNvSpPr txBox="1">
              <a:spLocks noChangeArrowheads="1"/>
            </p:cNvSpPr>
            <p:nvPr/>
          </p:nvSpPr>
          <p:spPr bwMode="auto">
            <a:xfrm>
              <a:off x="1845" y="39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k</a:t>
              </a:r>
            </a:p>
          </p:txBody>
        </p:sp>
        <p:sp>
          <p:nvSpPr>
            <p:cNvPr id="268682" name="Text Box 394"/>
            <p:cNvSpPr txBox="1">
              <a:spLocks noChangeArrowheads="1"/>
            </p:cNvSpPr>
            <p:nvPr/>
          </p:nvSpPr>
          <p:spPr bwMode="auto">
            <a:xfrm>
              <a:off x="1459" y="368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append(h,i)</a:t>
              </a:r>
            </a:p>
          </p:txBody>
        </p:sp>
        <p:sp>
          <p:nvSpPr>
            <p:cNvPr id="268683" name="AutoShape 395"/>
            <p:cNvSpPr>
              <a:spLocks noChangeArrowheads="1"/>
            </p:cNvSpPr>
            <p:nvPr/>
          </p:nvSpPr>
          <p:spPr bwMode="auto">
            <a:xfrm>
              <a:off x="2394" y="3941"/>
              <a:ext cx="1073" cy="288"/>
            </a:xfrm>
            <a:prstGeom prst="rightArrow">
              <a:avLst>
                <a:gd name="adj1" fmla="val 50000"/>
                <a:gd name="adj2" fmla="val 9314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268687" name="Group 399"/>
          <p:cNvGrpSpPr>
            <a:grpSpLocks/>
          </p:cNvGrpSpPr>
          <p:nvPr/>
        </p:nvGrpSpPr>
        <p:grpSpPr bwMode="auto">
          <a:xfrm>
            <a:off x="76200" y="4803775"/>
            <a:ext cx="9536113" cy="1014413"/>
            <a:chOff x="47" y="3034"/>
            <a:chExt cx="6007" cy="639"/>
          </a:xfrm>
        </p:grpSpPr>
        <p:sp>
          <p:nvSpPr>
            <p:cNvPr id="268485" name="Rectangle 197"/>
            <p:cNvSpPr>
              <a:spLocks noChangeArrowheads="1"/>
            </p:cNvSpPr>
            <p:nvPr/>
          </p:nvSpPr>
          <p:spPr bwMode="auto">
            <a:xfrm>
              <a:off x="3529" y="3101"/>
              <a:ext cx="2197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493" name="Oval 205"/>
            <p:cNvSpPr>
              <a:spLocks noChangeAspect="1" noChangeArrowheads="1"/>
            </p:cNvSpPr>
            <p:nvPr/>
          </p:nvSpPr>
          <p:spPr bwMode="auto">
            <a:xfrm>
              <a:off x="4153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494" name="Text Box 206"/>
            <p:cNvSpPr txBox="1">
              <a:spLocks noChangeArrowheads="1"/>
            </p:cNvSpPr>
            <p:nvPr/>
          </p:nvSpPr>
          <p:spPr bwMode="auto">
            <a:xfrm>
              <a:off x="4826" y="30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495" name="Oval 207"/>
            <p:cNvSpPr>
              <a:spLocks noChangeAspect="1" noChangeArrowheads="1"/>
            </p:cNvSpPr>
            <p:nvPr/>
          </p:nvSpPr>
          <p:spPr bwMode="auto">
            <a:xfrm>
              <a:off x="4741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96" name="Line 208"/>
            <p:cNvSpPr>
              <a:spLocks noChangeShapeType="1"/>
            </p:cNvSpPr>
            <p:nvPr/>
          </p:nvSpPr>
          <p:spPr bwMode="auto">
            <a:xfrm rot="5400000" flipV="1">
              <a:off x="4890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0" name="Text Box 212"/>
            <p:cNvSpPr txBox="1">
              <a:spLocks noChangeArrowheads="1"/>
            </p:cNvSpPr>
            <p:nvPr/>
          </p:nvSpPr>
          <p:spPr bwMode="auto">
            <a:xfrm>
              <a:off x="3665" y="303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01" name="Oval 213"/>
            <p:cNvSpPr>
              <a:spLocks noChangeAspect="1" noChangeArrowheads="1"/>
            </p:cNvSpPr>
            <p:nvPr/>
          </p:nvSpPr>
          <p:spPr bwMode="auto">
            <a:xfrm>
              <a:off x="3559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2" name="Line 214"/>
            <p:cNvSpPr>
              <a:spLocks noChangeShapeType="1"/>
            </p:cNvSpPr>
            <p:nvPr/>
          </p:nvSpPr>
          <p:spPr bwMode="auto">
            <a:xfrm rot="5400000" flipV="1">
              <a:off x="3715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9" name="Text Box 221"/>
            <p:cNvSpPr txBox="1">
              <a:spLocks noChangeArrowheads="1"/>
            </p:cNvSpPr>
            <p:nvPr/>
          </p:nvSpPr>
          <p:spPr bwMode="auto">
            <a:xfrm>
              <a:off x="5381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10" name="Oval 222"/>
            <p:cNvSpPr>
              <a:spLocks noChangeAspect="1" noChangeArrowheads="1"/>
            </p:cNvSpPr>
            <p:nvPr/>
          </p:nvSpPr>
          <p:spPr bwMode="auto">
            <a:xfrm>
              <a:off x="5288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11" name="Line 223"/>
            <p:cNvSpPr>
              <a:spLocks noChangeShapeType="1"/>
            </p:cNvSpPr>
            <p:nvPr/>
          </p:nvSpPr>
          <p:spPr bwMode="auto">
            <a:xfrm rot="5400000" flipV="1">
              <a:off x="5430" y="332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19" name="AutoShape 231"/>
            <p:cNvCxnSpPr>
              <a:cxnSpLocks noChangeShapeType="1"/>
              <a:stCxn id="268501" idx="6"/>
              <a:endCxn id="268493" idx="2"/>
            </p:cNvCxnSpPr>
            <p:nvPr/>
          </p:nvCxnSpPr>
          <p:spPr bwMode="auto">
            <a:xfrm>
              <a:off x="3972" y="3513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0" name="AutoShape 232"/>
            <p:cNvCxnSpPr>
              <a:cxnSpLocks noChangeShapeType="1"/>
              <a:stCxn id="268493" idx="6"/>
              <a:endCxn id="268495" idx="2"/>
            </p:cNvCxnSpPr>
            <p:nvPr/>
          </p:nvCxnSpPr>
          <p:spPr bwMode="auto">
            <a:xfrm>
              <a:off x="4578" y="3513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1" name="AutoShape 233"/>
            <p:cNvCxnSpPr>
              <a:cxnSpLocks noChangeShapeType="1"/>
              <a:stCxn id="268495" idx="6"/>
              <a:endCxn id="268510" idx="2"/>
            </p:cNvCxnSpPr>
            <p:nvPr/>
          </p:nvCxnSpPr>
          <p:spPr bwMode="auto">
            <a:xfrm>
              <a:off x="5154" y="3513"/>
              <a:ext cx="1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4" name="AutoShape 236"/>
            <p:cNvCxnSpPr>
              <a:cxnSpLocks noChangeShapeType="1"/>
              <a:stCxn id="268493" idx="7"/>
              <a:endCxn id="268493" idx="1"/>
            </p:cNvCxnSpPr>
            <p:nvPr/>
          </p:nvCxnSpPr>
          <p:spPr bwMode="auto">
            <a:xfrm rot="16200000" flipH="1" flipV="1">
              <a:off x="4359" y="3264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27" name="Text Box 239"/>
            <p:cNvSpPr txBox="1">
              <a:spLocks noChangeArrowheads="1"/>
            </p:cNvSpPr>
            <p:nvPr/>
          </p:nvSpPr>
          <p:spPr bwMode="auto">
            <a:xfrm>
              <a:off x="3957" y="327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8" name="Text Box 240"/>
            <p:cNvSpPr txBox="1">
              <a:spLocks noChangeArrowheads="1"/>
            </p:cNvSpPr>
            <p:nvPr/>
          </p:nvSpPr>
          <p:spPr bwMode="auto">
            <a:xfrm>
              <a:off x="4404" y="306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9" name="Text Box 241"/>
            <p:cNvSpPr txBox="1">
              <a:spLocks noChangeArrowheads="1"/>
            </p:cNvSpPr>
            <p:nvPr/>
          </p:nvSpPr>
          <p:spPr bwMode="auto">
            <a:xfrm>
              <a:off x="4575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0" name="Text Box 242"/>
            <p:cNvSpPr txBox="1">
              <a:spLocks noChangeArrowheads="1"/>
            </p:cNvSpPr>
            <p:nvPr/>
          </p:nvSpPr>
          <p:spPr bwMode="auto">
            <a:xfrm>
              <a:off x="5107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6" name="Text Box 248"/>
            <p:cNvSpPr txBox="1">
              <a:spLocks noChangeArrowheads="1"/>
            </p:cNvSpPr>
            <p:nvPr/>
          </p:nvSpPr>
          <p:spPr bwMode="auto">
            <a:xfrm>
              <a:off x="5202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538" name="Text Box 250"/>
            <p:cNvSpPr txBox="1">
              <a:spLocks noChangeArrowheads="1"/>
            </p:cNvSpPr>
            <p:nvPr/>
          </p:nvSpPr>
          <p:spPr bwMode="auto">
            <a:xfrm>
              <a:off x="5313" y="336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4" name="Text Box 256"/>
            <p:cNvSpPr txBox="1">
              <a:spLocks noChangeArrowheads="1"/>
            </p:cNvSpPr>
            <p:nvPr/>
          </p:nvSpPr>
          <p:spPr bwMode="auto">
            <a:xfrm>
              <a:off x="5418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588" name="Rectangle 300"/>
            <p:cNvSpPr>
              <a:spLocks noChangeArrowheads="1"/>
            </p:cNvSpPr>
            <p:nvPr/>
          </p:nvSpPr>
          <p:spPr bwMode="auto">
            <a:xfrm>
              <a:off x="47" y="3105"/>
              <a:ext cx="2197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91" name="Oval 303"/>
            <p:cNvSpPr>
              <a:spLocks noChangeAspect="1" noChangeArrowheads="1"/>
            </p:cNvSpPr>
            <p:nvPr/>
          </p:nvSpPr>
          <p:spPr bwMode="auto">
            <a:xfrm>
              <a:off x="671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92" name="Text Box 304"/>
            <p:cNvSpPr txBox="1">
              <a:spLocks noChangeArrowheads="1"/>
            </p:cNvSpPr>
            <p:nvPr/>
          </p:nvSpPr>
          <p:spPr bwMode="auto">
            <a:xfrm>
              <a:off x="1344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93" name="Oval 305"/>
            <p:cNvSpPr>
              <a:spLocks noChangeAspect="1" noChangeArrowheads="1"/>
            </p:cNvSpPr>
            <p:nvPr/>
          </p:nvSpPr>
          <p:spPr bwMode="auto">
            <a:xfrm>
              <a:off x="1259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4" name="Line 306"/>
            <p:cNvSpPr>
              <a:spLocks noChangeShapeType="1"/>
            </p:cNvSpPr>
            <p:nvPr/>
          </p:nvSpPr>
          <p:spPr bwMode="auto">
            <a:xfrm rot="5400000" flipV="1">
              <a:off x="1408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6" name="Text Box 308"/>
            <p:cNvSpPr txBox="1">
              <a:spLocks noChangeArrowheads="1"/>
            </p:cNvSpPr>
            <p:nvPr/>
          </p:nvSpPr>
          <p:spPr bwMode="auto">
            <a:xfrm>
              <a:off x="183" y="303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97" name="Oval 309"/>
            <p:cNvSpPr>
              <a:spLocks noChangeAspect="1" noChangeArrowheads="1"/>
            </p:cNvSpPr>
            <p:nvPr/>
          </p:nvSpPr>
          <p:spPr bwMode="auto">
            <a:xfrm>
              <a:off x="77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8" name="Line 310"/>
            <p:cNvSpPr>
              <a:spLocks noChangeShapeType="1"/>
            </p:cNvSpPr>
            <p:nvPr/>
          </p:nvSpPr>
          <p:spPr bwMode="auto">
            <a:xfrm rot="5400000" flipV="1">
              <a:off x="233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0" name="Text Box 312"/>
            <p:cNvSpPr txBox="1">
              <a:spLocks noChangeArrowheads="1"/>
            </p:cNvSpPr>
            <p:nvPr/>
          </p:nvSpPr>
          <p:spPr bwMode="auto">
            <a:xfrm>
              <a:off x="1899" y="304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601" name="Oval 313"/>
            <p:cNvSpPr>
              <a:spLocks noChangeAspect="1" noChangeArrowheads="1"/>
            </p:cNvSpPr>
            <p:nvPr/>
          </p:nvSpPr>
          <p:spPr bwMode="auto">
            <a:xfrm>
              <a:off x="1806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2" name="Line 314"/>
            <p:cNvSpPr>
              <a:spLocks noChangeShapeType="1"/>
            </p:cNvSpPr>
            <p:nvPr/>
          </p:nvSpPr>
          <p:spPr bwMode="auto">
            <a:xfrm rot="5400000" flipV="1">
              <a:off x="1948" y="332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06" name="AutoShape 318"/>
            <p:cNvCxnSpPr>
              <a:cxnSpLocks noChangeShapeType="1"/>
              <a:stCxn id="268597" idx="6"/>
              <a:endCxn id="268591" idx="2"/>
            </p:cNvCxnSpPr>
            <p:nvPr/>
          </p:nvCxnSpPr>
          <p:spPr bwMode="auto">
            <a:xfrm>
              <a:off x="490" y="3517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7" name="AutoShape 319"/>
            <p:cNvCxnSpPr>
              <a:cxnSpLocks noChangeShapeType="1"/>
              <a:stCxn id="268591" idx="6"/>
              <a:endCxn id="268593" idx="2"/>
            </p:cNvCxnSpPr>
            <p:nvPr/>
          </p:nvCxnSpPr>
          <p:spPr bwMode="auto">
            <a:xfrm>
              <a:off x="1096" y="3517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9" name="AutoShape 321"/>
            <p:cNvCxnSpPr>
              <a:cxnSpLocks noChangeShapeType="1"/>
              <a:stCxn id="268591" idx="7"/>
              <a:endCxn id="268591" idx="1"/>
            </p:cNvCxnSpPr>
            <p:nvPr/>
          </p:nvCxnSpPr>
          <p:spPr bwMode="auto">
            <a:xfrm rot="16200000" flipH="1" flipV="1">
              <a:off x="877" y="3268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10" name="Text Box 322"/>
            <p:cNvSpPr txBox="1">
              <a:spLocks noChangeArrowheads="1"/>
            </p:cNvSpPr>
            <p:nvPr/>
          </p:nvSpPr>
          <p:spPr bwMode="auto">
            <a:xfrm>
              <a:off x="475" y="3277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1" name="Text Box 323"/>
            <p:cNvSpPr txBox="1">
              <a:spLocks noChangeArrowheads="1"/>
            </p:cNvSpPr>
            <p:nvPr/>
          </p:nvSpPr>
          <p:spPr bwMode="auto">
            <a:xfrm>
              <a:off x="922" y="307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2" name="Text Box 324"/>
            <p:cNvSpPr txBox="1">
              <a:spLocks noChangeArrowheads="1"/>
            </p:cNvSpPr>
            <p:nvPr/>
          </p:nvSpPr>
          <p:spPr bwMode="auto">
            <a:xfrm>
              <a:off x="1093" y="327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6" name="Text Box 328"/>
            <p:cNvSpPr txBox="1">
              <a:spLocks noChangeArrowheads="1"/>
            </p:cNvSpPr>
            <p:nvPr/>
          </p:nvSpPr>
          <p:spPr bwMode="auto">
            <a:xfrm>
              <a:off x="1828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32" name="Text Box 344"/>
            <p:cNvSpPr txBox="1">
              <a:spLocks noChangeArrowheads="1"/>
            </p:cNvSpPr>
            <p:nvPr/>
          </p:nvSpPr>
          <p:spPr bwMode="auto">
            <a:xfrm>
              <a:off x="4708" y="336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3" name="Text Box 345"/>
            <p:cNvSpPr txBox="1">
              <a:spLocks noChangeArrowheads="1"/>
            </p:cNvSpPr>
            <p:nvPr/>
          </p:nvSpPr>
          <p:spPr bwMode="auto">
            <a:xfrm>
              <a:off x="4819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34" name="Text Box 346"/>
            <p:cNvSpPr txBox="1">
              <a:spLocks noChangeArrowheads="1"/>
            </p:cNvSpPr>
            <p:nvPr/>
          </p:nvSpPr>
          <p:spPr bwMode="auto">
            <a:xfrm>
              <a:off x="4192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5" name="Text Box 347"/>
            <p:cNvSpPr txBox="1">
              <a:spLocks noChangeArrowheads="1"/>
            </p:cNvSpPr>
            <p:nvPr/>
          </p:nvSpPr>
          <p:spPr bwMode="auto">
            <a:xfrm>
              <a:off x="3602" y="337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7" name="Text Box 369"/>
            <p:cNvSpPr txBox="1">
              <a:spLocks noChangeArrowheads="1"/>
            </p:cNvSpPr>
            <p:nvPr/>
          </p:nvSpPr>
          <p:spPr bwMode="auto">
            <a:xfrm>
              <a:off x="1230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8" name="Text Box 370"/>
            <p:cNvSpPr txBox="1">
              <a:spLocks noChangeArrowheads="1"/>
            </p:cNvSpPr>
            <p:nvPr/>
          </p:nvSpPr>
          <p:spPr bwMode="auto">
            <a:xfrm>
              <a:off x="1341" y="337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4" name="Text Box 376"/>
            <p:cNvSpPr txBox="1">
              <a:spLocks noChangeArrowheads="1"/>
            </p:cNvSpPr>
            <p:nvPr/>
          </p:nvSpPr>
          <p:spPr bwMode="auto">
            <a:xfrm>
              <a:off x="102" y="3376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65" name="Text Box 377"/>
            <p:cNvSpPr txBox="1">
              <a:spLocks noChangeArrowheads="1"/>
            </p:cNvSpPr>
            <p:nvPr/>
          </p:nvSpPr>
          <p:spPr bwMode="auto">
            <a:xfrm>
              <a:off x="688" y="338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81" name="Text Box 393"/>
            <p:cNvSpPr txBox="1">
              <a:spLocks noChangeArrowheads="1"/>
            </p:cNvSpPr>
            <p:nvPr/>
          </p:nvSpPr>
          <p:spPr bwMode="auto">
            <a:xfrm>
              <a:off x="1449" y="307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append(y,z)</a:t>
              </a:r>
            </a:p>
          </p:txBody>
        </p:sp>
        <p:sp>
          <p:nvSpPr>
            <p:cNvPr id="268684" name="AutoShape 396"/>
            <p:cNvSpPr>
              <a:spLocks noChangeArrowheads="1"/>
            </p:cNvSpPr>
            <p:nvPr/>
          </p:nvSpPr>
          <p:spPr bwMode="auto">
            <a:xfrm>
              <a:off x="2392" y="3328"/>
              <a:ext cx="1073" cy="293"/>
            </a:xfrm>
            <a:prstGeom prst="rightArrow">
              <a:avLst>
                <a:gd name="adj1" fmla="val 50000"/>
                <a:gd name="adj2" fmla="val 91553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268686" name="Group 398"/>
          <p:cNvGrpSpPr>
            <a:grpSpLocks/>
          </p:cNvGrpSpPr>
          <p:nvPr/>
        </p:nvGrpSpPr>
        <p:grpSpPr bwMode="auto">
          <a:xfrm>
            <a:off x="66675" y="3848100"/>
            <a:ext cx="9242425" cy="1022350"/>
            <a:chOff x="46" y="2410"/>
            <a:chExt cx="5822" cy="644"/>
          </a:xfrm>
        </p:grpSpPr>
        <p:sp>
          <p:nvSpPr>
            <p:cNvPr id="268563" name="Rectangle 275"/>
            <p:cNvSpPr>
              <a:spLocks noChangeArrowheads="1"/>
            </p:cNvSpPr>
            <p:nvPr/>
          </p:nvSpPr>
          <p:spPr bwMode="auto">
            <a:xfrm>
              <a:off x="3528" y="2482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64" name="Text Box 276"/>
            <p:cNvSpPr txBox="1">
              <a:spLocks noChangeArrowheads="1"/>
            </p:cNvSpPr>
            <p:nvPr/>
          </p:nvSpPr>
          <p:spPr bwMode="auto">
            <a:xfrm>
              <a:off x="4737" y="242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65" name="Oval 277"/>
            <p:cNvSpPr>
              <a:spLocks noChangeAspect="1" noChangeArrowheads="1"/>
            </p:cNvSpPr>
            <p:nvPr/>
          </p:nvSpPr>
          <p:spPr bwMode="auto">
            <a:xfrm>
              <a:off x="4663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66" name="Oval 278"/>
            <p:cNvSpPr>
              <a:spLocks noChangeAspect="1" noChangeArrowheads="1"/>
            </p:cNvSpPr>
            <p:nvPr/>
          </p:nvSpPr>
          <p:spPr bwMode="auto">
            <a:xfrm>
              <a:off x="5251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7" name="Line 279"/>
            <p:cNvSpPr>
              <a:spLocks noChangeShapeType="1"/>
            </p:cNvSpPr>
            <p:nvPr/>
          </p:nvSpPr>
          <p:spPr bwMode="auto">
            <a:xfrm rot="5400000" flipV="1">
              <a:off x="5365" y="2708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8" name="Oval 280"/>
            <p:cNvSpPr>
              <a:spLocks noChangeAspect="1" noChangeArrowheads="1"/>
            </p:cNvSpPr>
            <p:nvPr/>
          </p:nvSpPr>
          <p:spPr bwMode="auto">
            <a:xfrm>
              <a:off x="4069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9" name="Line 281"/>
            <p:cNvSpPr>
              <a:spLocks noChangeShapeType="1"/>
            </p:cNvSpPr>
            <p:nvPr/>
          </p:nvSpPr>
          <p:spPr bwMode="auto">
            <a:xfrm rot="5400000" flipV="1">
              <a:off x="4209" y="271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71" name="AutoShape 283"/>
            <p:cNvCxnSpPr>
              <a:cxnSpLocks noChangeShapeType="1"/>
              <a:stCxn id="268565" idx="6"/>
              <a:endCxn id="268566" idx="2"/>
            </p:cNvCxnSpPr>
            <p:nvPr/>
          </p:nvCxnSpPr>
          <p:spPr bwMode="auto">
            <a:xfrm>
              <a:off x="5076" y="2895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73" name="Text Box 285"/>
            <p:cNvSpPr txBox="1">
              <a:spLocks noChangeArrowheads="1"/>
            </p:cNvSpPr>
            <p:nvPr/>
          </p:nvSpPr>
          <p:spPr bwMode="auto">
            <a:xfrm>
              <a:off x="5057" y="266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75" name="Line 287"/>
            <p:cNvSpPr>
              <a:spLocks noChangeShapeType="1"/>
            </p:cNvSpPr>
            <p:nvPr/>
          </p:nvSpPr>
          <p:spPr bwMode="auto">
            <a:xfrm rot="5400000" flipV="1">
              <a:off x="4801" y="271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88" name="Text Box 200"/>
            <p:cNvSpPr txBox="1">
              <a:spLocks noChangeArrowheads="1"/>
            </p:cNvSpPr>
            <p:nvPr/>
          </p:nvSpPr>
          <p:spPr bwMode="auto">
            <a:xfrm>
              <a:off x="5332" y="241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497" name="Text Box 209"/>
            <p:cNvSpPr txBox="1">
              <a:spLocks noChangeArrowheads="1"/>
            </p:cNvSpPr>
            <p:nvPr/>
          </p:nvSpPr>
          <p:spPr bwMode="auto">
            <a:xfrm>
              <a:off x="4166" y="24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59" name="Text Box 271"/>
            <p:cNvSpPr txBox="1">
              <a:spLocks noChangeArrowheads="1"/>
            </p:cNvSpPr>
            <p:nvPr/>
          </p:nvSpPr>
          <p:spPr bwMode="auto">
            <a:xfrm>
              <a:off x="1457" y="2500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append(y,z)</a:t>
              </a:r>
            </a:p>
          </p:txBody>
        </p:sp>
        <p:sp>
          <p:nvSpPr>
            <p:cNvPr id="268576" name="Rectangle 288"/>
            <p:cNvSpPr>
              <a:spLocks noChangeArrowheads="1"/>
            </p:cNvSpPr>
            <p:nvPr/>
          </p:nvSpPr>
          <p:spPr bwMode="auto">
            <a:xfrm>
              <a:off x="46" y="2486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77" name="Text Box 289"/>
            <p:cNvSpPr txBox="1">
              <a:spLocks noChangeArrowheads="1"/>
            </p:cNvSpPr>
            <p:nvPr/>
          </p:nvSpPr>
          <p:spPr bwMode="auto">
            <a:xfrm>
              <a:off x="1341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78" name="Oval 290"/>
            <p:cNvSpPr>
              <a:spLocks noChangeAspect="1" noChangeArrowheads="1"/>
            </p:cNvSpPr>
            <p:nvPr/>
          </p:nvSpPr>
          <p:spPr bwMode="auto">
            <a:xfrm>
              <a:off x="1267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79" name="Oval 291"/>
            <p:cNvSpPr>
              <a:spLocks noChangeAspect="1" noChangeArrowheads="1"/>
            </p:cNvSpPr>
            <p:nvPr/>
          </p:nvSpPr>
          <p:spPr bwMode="auto">
            <a:xfrm>
              <a:off x="1785" y="2771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0" name="Line 292"/>
            <p:cNvSpPr>
              <a:spLocks noChangeShapeType="1"/>
            </p:cNvSpPr>
            <p:nvPr/>
          </p:nvSpPr>
          <p:spPr bwMode="auto">
            <a:xfrm rot="5400000" flipV="1">
              <a:off x="1899" y="2712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1" name="Oval 293"/>
            <p:cNvSpPr>
              <a:spLocks noChangeAspect="1" noChangeArrowheads="1"/>
            </p:cNvSpPr>
            <p:nvPr/>
          </p:nvSpPr>
          <p:spPr bwMode="auto">
            <a:xfrm>
              <a:off x="673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2" name="Line 294"/>
            <p:cNvSpPr>
              <a:spLocks noChangeShapeType="1"/>
            </p:cNvSpPr>
            <p:nvPr/>
          </p:nvSpPr>
          <p:spPr bwMode="auto">
            <a:xfrm rot="5400000" flipV="1">
              <a:off x="813" y="270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7" name="Line 299"/>
            <p:cNvSpPr>
              <a:spLocks noChangeShapeType="1"/>
            </p:cNvSpPr>
            <p:nvPr/>
          </p:nvSpPr>
          <p:spPr bwMode="auto">
            <a:xfrm rot="5400000" flipV="1">
              <a:off x="1405" y="270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0" name="Text Box 302"/>
            <p:cNvSpPr txBox="1">
              <a:spLocks noChangeArrowheads="1"/>
            </p:cNvSpPr>
            <p:nvPr/>
          </p:nvSpPr>
          <p:spPr bwMode="auto">
            <a:xfrm>
              <a:off x="1866" y="241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95" name="Text Box 307"/>
            <p:cNvSpPr txBox="1">
              <a:spLocks noChangeArrowheads="1"/>
            </p:cNvSpPr>
            <p:nvPr/>
          </p:nvSpPr>
          <p:spPr bwMode="auto">
            <a:xfrm>
              <a:off x="764" y="242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645" name="Text Box 357"/>
            <p:cNvSpPr txBox="1">
              <a:spLocks noChangeArrowheads="1"/>
            </p:cNvSpPr>
            <p:nvPr/>
          </p:nvSpPr>
          <p:spPr bwMode="auto">
            <a:xfrm>
              <a:off x="691" y="274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46" name="Text Box 358"/>
            <p:cNvSpPr txBox="1">
              <a:spLocks noChangeArrowheads="1"/>
            </p:cNvSpPr>
            <p:nvPr/>
          </p:nvSpPr>
          <p:spPr bwMode="auto">
            <a:xfrm>
              <a:off x="1278" y="275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3" name="Text Box 255"/>
            <p:cNvSpPr txBox="1">
              <a:spLocks noChangeArrowheads="1"/>
            </p:cNvSpPr>
            <p:nvPr/>
          </p:nvSpPr>
          <p:spPr bwMode="auto">
            <a:xfrm>
              <a:off x="1891" y="2764"/>
              <a:ext cx="5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53" name="Text Box 365"/>
            <p:cNvSpPr txBox="1">
              <a:spLocks noChangeArrowheads="1"/>
            </p:cNvSpPr>
            <p:nvPr/>
          </p:nvSpPr>
          <p:spPr bwMode="auto">
            <a:xfrm>
              <a:off x="4687" y="274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3" name="Text Box 375"/>
            <p:cNvSpPr txBox="1">
              <a:spLocks noChangeArrowheads="1"/>
            </p:cNvSpPr>
            <p:nvPr/>
          </p:nvSpPr>
          <p:spPr bwMode="auto">
            <a:xfrm>
              <a:off x="4092" y="2749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79" name="Text Box 391"/>
            <p:cNvSpPr txBox="1">
              <a:spLocks noChangeArrowheads="1"/>
            </p:cNvSpPr>
            <p:nvPr/>
          </p:nvSpPr>
          <p:spPr bwMode="auto">
            <a:xfrm>
              <a:off x="5232" y="2761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85" name="AutoShape 397"/>
            <p:cNvSpPr>
              <a:spLocks noChangeArrowheads="1"/>
            </p:cNvSpPr>
            <p:nvPr/>
          </p:nvSpPr>
          <p:spPr bwMode="auto">
            <a:xfrm>
              <a:off x="2390" y="2744"/>
              <a:ext cx="1073" cy="287"/>
            </a:xfrm>
            <a:prstGeom prst="rightArrow">
              <a:avLst>
                <a:gd name="adj1" fmla="val 50000"/>
                <a:gd name="adj2" fmla="val 93467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83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Cutpoint freedom</a:t>
            </a:r>
          </a:p>
          <a:p>
            <a:pPr>
              <a:buFont typeface="Wingdings" charset="0"/>
              <a:buChar char="ü"/>
            </a:pPr>
            <a:r>
              <a:rPr lang="en-US"/>
              <a:t>Non-standard concrete semantics</a:t>
            </a:r>
          </a:p>
          <a:p>
            <a:pPr>
              <a:buFont typeface="Wingdings" charset="0"/>
              <a:buChar char="ü"/>
            </a:pPr>
            <a:r>
              <a:rPr lang="en-US"/>
              <a:t>Interprocedural shape analysis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0103773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 implementation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759575" cy="3886200"/>
          </a:xfrm>
        </p:spPr>
        <p:txBody>
          <a:bodyPr/>
          <a:lstStyle/>
          <a:p>
            <a:r>
              <a:rPr lang="en-US" sz="2800"/>
              <a:t>TVLA based analyzer </a:t>
            </a:r>
          </a:p>
          <a:p>
            <a:r>
              <a:rPr lang="en-US" sz="2800"/>
              <a:t>Soot-based Java front-end</a:t>
            </a:r>
          </a:p>
          <a:p>
            <a:r>
              <a:rPr lang="en-US" sz="2800"/>
              <a:t>Parametric abstraction</a:t>
            </a:r>
          </a:p>
        </p:txBody>
      </p:sp>
      <p:graphicFrame>
        <p:nvGraphicFramePr>
          <p:cNvPr id="32807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697393"/>
              </p:ext>
            </p:extLst>
          </p:nvPr>
        </p:nvGraphicFramePr>
        <p:xfrm>
          <a:off x="646113" y="3914775"/>
          <a:ext cx="8037512" cy="2072640"/>
        </p:xfrm>
        <a:graphic>
          <a:graphicData uri="http://schemas.openxmlformats.org/drawingml/2006/table">
            <a:tbl>
              <a:tblPr/>
              <a:tblGrid>
                <a:gridCol w="401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Data 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Verified 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Singly linked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Cleanness, acyclicity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Sorting (of SLL)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 Sortedness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Unshared binary trees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Cleaness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 tree-ness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74642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vs. Recursive (SLL)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12788" y="1571625"/>
          <a:ext cx="7867650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4" imgW="4105182" imgH="2352756" progId="Excel.Chart.8">
                  <p:embed/>
                </p:oleObj>
              </mc:Choice>
              <mc:Fallback>
                <p:oleObj name="Chart" r:id="rId4" imgW="4105182" imgH="2352756" progId="Excel.Chart.8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571625"/>
                        <a:ext cx="7867650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73675" y="1700213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585</a:t>
            </a:r>
          </a:p>
        </p:txBody>
      </p:sp>
    </p:spTree>
    <p:extLst>
      <p:ext uri="{BB962C8B-B14F-4D97-AF65-F5344CB8AC3E}">
        <p14:creationId xmlns:p14="http://schemas.microsoft.com/office/powerpoint/2010/main" val="3504040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17" idx="6"/>
            <a:endCxn id="26" idx="1"/>
          </p:cNvCxnSpPr>
          <p:nvPr/>
        </p:nvCxnSpPr>
        <p:spPr>
          <a:xfrm flipV="1">
            <a:off x="5580112" y="2492896"/>
            <a:ext cx="1944216" cy="64807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4388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65" name="Rectangle 13"/>
          <p:cNvSpPr>
            <a:spLocks noChangeArrowheads="1"/>
          </p:cNvSpPr>
          <p:nvPr/>
        </p:nvSpPr>
        <p:spPr bwMode="auto">
          <a:xfrm>
            <a:off x="227013" y="1771650"/>
            <a:ext cx="2449512" cy="471328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Inline vs. Procedural abstraction</a:t>
            </a:r>
          </a:p>
        </p:txBody>
      </p:sp>
      <p:graphicFrame>
        <p:nvGraphicFramePr>
          <p:cNvPr id="458760" name="Object 8"/>
          <p:cNvGraphicFramePr>
            <a:graphicFrameLocks noChangeAspect="1"/>
          </p:cNvGraphicFramePr>
          <p:nvPr/>
        </p:nvGraphicFramePr>
        <p:xfrm>
          <a:off x="2862263" y="1695450"/>
          <a:ext cx="56927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תרשים" r:id="rId4" imgW="4628986" imgH="1990599" progId="Excel.Chart.8">
                  <p:embed/>
                </p:oleObj>
              </mc:Choice>
              <mc:Fallback>
                <p:oleObj name="תרשים" r:id="rId4" imgW="4628986" imgH="1990599" progId="Excel.Chart.8">
                  <p:embed/>
                  <p:pic>
                    <p:nvPicPr>
                      <p:cNvPr id="45876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1695450"/>
                        <a:ext cx="5692775" cy="239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1" name="Object 9"/>
          <p:cNvGraphicFramePr>
            <a:graphicFrameLocks noChangeAspect="1"/>
          </p:cNvGraphicFramePr>
          <p:nvPr/>
        </p:nvGraphicFramePr>
        <p:xfrm>
          <a:off x="2852738" y="4137025"/>
          <a:ext cx="569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6" imgW="4628986" imgH="2000329" progId="Excel.Chart.8">
                  <p:embed/>
                </p:oleObj>
              </mc:Choice>
              <mc:Fallback>
                <p:oleObj name="Chart" r:id="rId6" imgW="4628986" imgH="2000329" progId="Excel.Chart.8">
                  <p:embed/>
                  <p:pic>
                    <p:nvPicPr>
                      <p:cNvPr id="458761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137025"/>
                        <a:ext cx="5692775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0" y="2162175"/>
            <a:ext cx="2678113" cy="448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Allocates a list of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length 3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List create3(){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 …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main()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x1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x2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x3 = create3();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x4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…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668638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/>
              <a:t>Call string   vs. Relational vs. CPF</a:t>
            </a:r>
            <a:br>
              <a:rPr lang="en-US"/>
            </a:br>
            <a:r>
              <a:rPr lang="en-US" sz="1800"/>
              <a:t>[Rinetzky and Sagiv, CC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01]                [Jeannet et al., SAS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04]</a:t>
            </a:r>
            <a:r>
              <a:rPr lang="en-US"/>
              <a:t>        </a:t>
            </a:r>
          </a:p>
        </p:txBody>
      </p:sp>
      <p:graphicFrame>
        <p:nvGraphicFramePr>
          <p:cNvPr id="473095" name="Object 7"/>
          <p:cNvGraphicFramePr>
            <a:graphicFrameLocks noChangeAspect="1"/>
          </p:cNvGraphicFramePr>
          <p:nvPr/>
        </p:nvGraphicFramePr>
        <p:xfrm>
          <a:off x="1892300" y="1587500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תרשים" r:id="rId4" imgW="5486400" imgH="2438400" progId="Excel.Chart.8">
                  <p:embed/>
                </p:oleObj>
              </mc:Choice>
              <mc:Fallback>
                <p:oleObj name="תרשים" r:id="rId4" imgW="5486400" imgH="2438400" progId="Excel.Chart.8">
                  <p:embed/>
                  <p:pic>
                    <p:nvPicPr>
                      <p:cNvPr id="473095" name="Object 7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587500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1890713" y="4151313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6" imgW="5486400" imgH="2438400" progId="Excel.Chart.8">
                  <p:embed/>
                </p:oleObj>
              </mc:Choice>
              <mc:Fallback>
                <p:oleObj name="Chart" r:id="rId6" imgW="5486400" imgH="2438400" progId="Excel.Chart.8">
                  <p:embed/>
                  <p:pic>
                    <p:nvPicPr>
                      <p:cNvPr id="473096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4151313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53619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  <a:p>
            <a:r>
              <a:rPr lang="en-US"/>
              <a:t>Non-standard operational semantics</a:t>
            </a:r>
          </a:p>
          <a:p>
            <a:r>
              <a:rPr lang="en-US"/>
              <a:t>Interprocedural shape analysis</a:t>
            </a:r>
          </a:p>
          <a:p>
            <a:pPr lvl="1"/>
            <a:r>
              <a:rPr lang="en-US"/>
              <a:t>Partial correctness of quicksort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936138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Application </a:t>
            </a:r>
            <a:br>
              <a:rPr lang="en-US" sz="4000"/>
            </a:br>
            <a:endParaRPr lang="en-US" sz="4000"/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31088" cy="3946525"/>
          </a:xfrm>
        </p:spPr>
        <p:txBody>
          <a:bodyPr/>
          <a:lstStyle/>
          <a:p>
            <a:r>
              <a:rPr lang="en-US"/>
              <a:t>Properties proved</a:t>
            </a:r>
          </a:p>
          <a:p>
            <a:pPr lvl="1"/>
            <a:r>
              <a:rPr lang="en-US"/>
              <a:t>Absence of null dereferences</a:t>
            </a:r>
          </a:p>
          <a:p>
            <a:pPr lvl="1"/>
            <a:r>
              <a:rPr lang="en-US"/>
              <a:t>Listness preservation</a:t>
            </a:r>
          </a:p>
          <a:p>
            <a:pPr lvl="1"/>
            <a:r>
              <a:rPr lang="en-US"/>
              <a:t>API conformance</a:t>
            </a:r>
          </a:p>
          <a:p>
            <a:r>
              <a:rPr lang="en-US"/>
              <a:t>Recursive </a:t>
            </a:r>
            <a:r>
              <a:rPr lang="en-US">
                <a:sym typeface="Symbol" charset="0"/>
              </a:rPr>
              <a:t> Iterative</a:t>
            </a:r>
          </a:p>
          <a:p>
            <a:r>
              <a:rPr lang="en-US"/>
              <a:t>Procedural abstraction</a:t>
            </a:r>
          </a:p>
        </p:txBody>
      </p:sp>
    </p:spTree>
    <p:extLst>
      <p:ext uri="{BB962C8B-B14F-4D97-AF65-F5344CB8AC3E}">
        <p14:creationId xmlns:p14="http://schemas.microsoft.com/office/powerpoint/2010/main" val="1235523228"/>
      </p:ext>
    </p:extLst>
  </p:cSld>
  <p:clrMapOvr>
    <a:masterClrMapping/>
  </p:clrMapOvr>
  <p:transition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and Sagiv,  CC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01     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Chong and Rugina, 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Jeannet et al.,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Hackett and Rugina,  POPL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et al.,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05</a:t>
            </a:r>
          </a:p>
          <a:p>
            <a:pPr>
              <a:lnSpc>
                <a:spcPct val="90000"/>
              </a:lnSpc>
            </a:pPr>
            <a:r>
              <a:rPr lang="en-US" sz="2800" b="1"/>
              <a:t>Local Reasoning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Ishtiaq and O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Hearn,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Reynolds, LICS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02</a:t>
            </a:r>
          </a:p>
          <a:p>
            <a:pPr>
              <a:lnSpc>
                <a:spcPct val="90000"/>
              </a:lnSpc>
            </a:pPr>
            <a:r>
              <a:rPr lang="en-US" sz="2800" b="1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Noble et al. IWACO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2640470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50250" cy="43211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</a:p>
          <a:p>
            <a:pPr lvl="1"/>
            <a:r>
              <a:rPr lang="en-US" dirty="0"/>
              <a:t>Rinetzky, Bauer, Reps, </a:t>
            </a:r>
            <a:r>
              <a:rPr lang="en-US" dirty="0" err="1"/>
              <a:t>Sagiv</a:t>
            </a:r>
            <a:r>
              <a:rPr lang="en-US" dirty="0"/>
              <a:t>, Wilhelm POPL’05 </a:t>
            </a:r>
          </a:p>
          <a:p>
            <a:pPr lvl="2"/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Rinetzky and </a:t>
            </a:r>
            <a:r>
              <a:rPr lang="en-US" dirty="0" err="1"/>
              <a:t>Sagiv</a:t>
            </a:r>
            <a:r>
              <a:rPr lang="en-US" dirty="0"/>
              <a:t>,  CC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01       </a:t>
            </a:r>
          </a:p>
          <a:p>
            <a:pPr lvl="2"/>
            <a:r>
              <a:rPr lang="en-US" dirty="0"/>
              <a:t>Global heap</a:t>
            </a:r>
          </a:p>
          <a:p>
            <a:pPr lvl="1"/>
            <a:r>
              <a:rPr lang="en-US" dirty="0" err="1"/>
              <a:t>Jeannet</a:t>
            </a:r>
            <a:r>
              <a:rPr lang="en-US" dirty="0"/>
              <a:t> et al.,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04               </a:t>
            </a:r>
          </a:p>
          <a:p>
            <a:pPr lvl="2"/>
            <a:r>
              <a:rPr lang="en-US" dirty="0"/>
              <a:t>Local heap, relational </a:t>
            </a:r>
          </a:p>
          <a:p>
            <a:pPr lvl="1"/>
            <a:r>
              <a:rPr lang="en-US" dirty="0"/>
              <a:t>Chong and </a:t>
            </a:r>
            <a:r>
              <a:rPr lang="en-US" dirty="0" err="1"/>
              <a:t>Rugina</a:t>
            </a:r>
            <a:r>
              <a:rPr lang="en-US" dirty="0"/>
              <a:t>, 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03</a:t>
            </a:r>
          </a:p>
          <a:p>
            <a:pPr lvl="2"/>
            <a:r>
              <a:rPr lang="en-US" dirty="0"/>
              <a:t>Local heap</a:t>
            </a:r>
          </a:p>
          <a:p>
            <a:r>
              <a:rPr lang="en-US" b="1" dirty="0"/>
              <a:t>Local reasoning</a:t>
            </a:r>
          </a:p>
          <a:p>
            <a:pPr lvl="1"/>
            <a:r>
              <a:rPr lang="en-US" dirty="0" err="1"/>
              <a:t>Ishtiaq</a:t>
            </a:r>
            <a:r>
              <a:rPr lang="en-US" dirty="0"/>
              <a:t> and 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Hearn, POPL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01</a:t>
            </a:r>
          </a:p>
          <a:p>
            <a:pPr lvl="1"/>
            <a:r>
              <a:rPr lang="en-US" dirty="0"/>
              <a:t>Reynolds, LICS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2311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 b="1"/>
              <a:t>Summary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Operational semantics </a:t>
            </a:r>
          </a:p>
          <a:p>
            <a:pPr lvl="1">
              <a:lnSpc>
                <a:spcPct val="90000"/>
              </a:lnSpc>
            </a:pPr>
            <a:r>
              <a:rPr lang="en-US"/>
              <a:t>Storeless </a:t>
            </a:r>
          </a:p>
          <a:p>
            <a:pPr lvl="1">
              <a:lnSpc>
                <a:spcPct val="90000"/>
              </a:lnSpc>
            </a:pPr>
            <a:r>
              <a:rPr lang="en-US"/>
              <a:t>Local heap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Cutpoints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Equivalence theorem</a:t>
            </a:r>
          </a:p>
          <a:p>
            <a:pPr>
              <a:lnSpc>
                <a:spcPct val="90000"/>
              </a:lnSpc>
            </a:pPr>
            <a:r>
              <a:rPr lang="en-US"/>
              <a:t>Applications </a:t>
            </a:r>
          </a:p>
          <a:p>
            <a:pPr lvl="1">
              <a:lnSpc>
                <a:spcPct val="90000"/>
              </a:lnSpc>
            </a:pPr>
            <a:r>
              <a:rPr lang="en-US"/>
              <a:t>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May-alias analysis</a:t>
            </a:r>
          </a:p>
        </p:txBody>
      </p:sp>
    </p:spTree>
    <p:extLst>
      <p:ext uri="{BB962C8B-B14F-4D97-AF65-F5344CB8AC3E}">
        <p14:creationId xmlns:p14="http://schemas.microsoft.com/office/powerpoint/2010/main" val="778168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17" idx="6"/>
            <a:endCxn id="26" idx="1"/>
          </p:cNvCxnSpPr>
          <p:nvPr/>
        </p:nvCxnSpPr>
        <p:spPr>
          <a:xfrm flipV="1">
            <a:off x="5580112" y="2492896"/>
            <a:ext cx="1944216" cy="64807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50"/>
          <p:cNvCxnSpPr>
            <a:stCxn id="22" idx="6"/>
            <a:endCxn id="20" idx="1"/>
          </p:cNvCxnSpPr>
          <p:nvPr/>
        </p:nvCxnSpPr>
        <p:spPr>
          <a:xfrm>
            <a:off x="5436096" y="1196752"/>
            <a:ext cx="2088232" cy="2160240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5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2057400"/>
            <a:ext cx="777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>
                <a:solidFill>
                  <a:srgbClr val="0000FF"/>
                </a:solidFill>
              </a:rPr>
              <a:t>Automatically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verify properties of programs manipulating dynamically allocated storage</a:t>
            </a:r>
          </a:p>
          <a:p>
            <a:pPr algn="l"/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990600" y="38862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/>
              <a:t>Identify all possible </a:t>
            </a:r>
            <a:r>
              <a:rPr lang="en-US" sz="2800" dirty="0">
                <a:solidFill>
                  <a:srgbClr val="0000FF"/>
                </a:solidFill>
              </a:rPr>
              <a:t>shapes </a:t>
            </a:r>
            <a:r>
              <a:rPr lang="en-US" sz="2800" dirty="0"/>
              <a:t>(layout) of the heap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4422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Possible null dereference!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509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problem?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Pointer analysis abstract all objects allocated at same program location into one summary object.  However, objects allocated at same memory location may behave very differently</a:t>
            </a:r>
          </a:p>
          <a:p>
            <a:pPr lvl="1"/>
            <a:r>
              <a:rPr lang="en-US" dirty="0"/>
              <a:t>E.g., object is first/last one in the list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Assign extra predicates to distinguish between objects with different roles</a:t>
            </a:r>
          </a:p>
          <a:p>
            <a:r>
              <a:rPr lang="en-US" dirty="0"/>
              <a:t>Number of objects represented by summary object </a:t>
            </a:r>
            <a:r>
              <a:rPr lang="en-US" dirty="0">
                <a:sym typeface="Math B"/>
              </a:rPr>
              <a:t>1 – does not allow strong updates</a:t>
            </a:r>
          </a:p>
          <a:p>
            <a:pPr lvl="1"/>
            <a:r>
              <a:rPr lang="en-US" dirty="0">
                <a:solidFill>
                  <a:schemeClr val="bg1"/>
                </a:solidFill>
                <a:sym typeface="Math B"/>
              </a:rPr>
              <a:t>Distinguish between concrete objects (#=1) and abstract objects (#1)</a:t>
            </a:r>
          </a:p>
          <a:p>
            <a:r>
              <a:rPr lang="en-US" dirty="0">
                <a:sym typeface="Math B"/>
              </a:rPr>
              <a:t>Join operator very coarse – abstracts away important distinctions (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=null/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!=null)</a:t>
            </a:r>
          </a:p>
          <a:p>
            <a:pPr lvl="1"/>
            <a:r>
              <a:rPr lang="en-US" dirty="0">
                <a:solidFill>
                  <a:schemeClr val="bg1"/>
                </a:solidFill>
                <a:sym typeface="Math B"/>
              </a:rPr>
              <a:t>Apply disjunctive completion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9473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solution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Pointer analysis abstract all objects allocated at same program location into one summary object.  However, objects allocated at same memory location may behave very differently</a:t>
            </a:r>
          </a:p>
          <a:p>
            <a:pPr lvl="1"/>
            <a:r>
              <a:rPr lang="en-US" dirty="0"/>
              <a:t>E.g., object is first/last one in the list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Add extra </a:t>
            </a:r>
            <a:r>
              <a:rPr lang="en-US" dirty="0">
                <a:solidFill>
                  <a:srgbClr val="0000FF"/>
                </a:solidFill>
              </a:rPr>
              <a:t>instrumentation</a:t>
            </a:r>
            <a:r>
              <a:rPr lang="en-US" dirty="0">
                <a:solidFill>
                  <a:srgbClr val="006600"/>
                </a:solidFill>
              </a:rPr>
              <a:t> predicates to distinguish between objects with different roles</a:t>
            </a:r>
          </a:p>
          <a:p>
            <a:r>
              <a:rPr lang="en-US" dirty="0"/>
              <a:t>Number of objects represented by summary object </a:t>
            </a:r>
            <a:r>
              <a:rPr lang="en-US" dirty="0">
                <a:sym typeface="Math B"/>
              </a:rPr>
              <a:t>1 – does not allow strong updates</a:t>
            </a:r>
          </a:p>
          <a:p>
            <a:pPr lvl="1"/>
            <a:r>
              <a:rPr lang="en-US" dirty="0">
                <a:solidFill>
                  <a:srgbClr val="006600"/>
                </a:solidFill>
                <a:sym typeface="Math B"/>
              </a:rPr>
              <a:t>Distinguish between concrete objects (#=1) and abstract objects (#1)</a:t>
            </a:r>
          </a:p>
          <a:p>
            <a:r>
              <a:rPr lang="en-US" dirty="0">
                <a:sym typeface="Math B"/>
              </a:rPr>
              <a:t>Join operator very coarse – abstracts away important distinctions (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=null/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!=null)</a:t>
            </a:r>
          </a:p>
          <a:p>
            <a:pPr lvl="1"/>
            <a:r>
              <a:rPr lang="en-US" dirty="0">
                <a:solidFill>
                  <a:srgbClr val="006600"/>
                </a:solidFill>
                <a:sym typeface="Math B"/>
              </a:rPr>
              <a:t>Apply disjunctive completion</a:t>
            </a:r>
            <a:endParaRPr lang="he-IL" dirty="0">
              <a:solidFill>
                <a:srgbClr val="0066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011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properties to objects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first drop allocation site information and instead…</a:t>
            </a:r>
          </a:p>
          <a:p>
            <a:r>
              <a:rPr lang="en-US" dirty="0"/>
              <a:t>Define a unary predicate x(v) for each pointer variable x meaning x points to x</a:t>
            </a:r>
          </a:p>
          <a:p>
            <a:r>
              <a:rPr lang="en-US" dirty="0"/>
              <a:t>Predicate holds for at most one node</a:t>
            </a:r>
          </a:p>
          <a:p>
            <a:r>
              <a:rPr lang="en-US" dirty="0"/>
              <a:t>Merge together nodes with same sets of predicates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5263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0906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0" idx="1"/>
          </p:cNvCxnSpPr>
          <p:nvPr/>
        </p:nvCxnSpPr>
        <p:spPr>
          <a:xfrm>
            <a:off x="5436096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20" idx="1"/>
          </p:cNvCxnSpPr>
          <p:nvPr/>
        </p:nvCxnSpPr>
        <p:spPr>
          <a:xfrm flipV="1">
            <a:off x="5436096" y="25649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489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6" idx="6"/>
            <a:endCxn id="21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17" idx="6"/>
            <a:endCxn id="21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4" name="מחבר חץ ישר 18"/>
          <p:cNvCxnSpPr>
            <a:stCxn id="21" idx="3"/>
            <a:endCxn id="15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86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</p:cNvCxnSpPr>
          <p:nvPr/>
        </p:nvCxnSpPr>
        <p:spPr>
          <a:xfrm flipV="1">
            <a:off x="5580112" y="256490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18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9442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524328" y="400506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20" idx="3"/>
          </p:cNvCxnSpPr>
          <p:nvPr/>
        </p:nvCxnSpPr>
        <p:spPr>
          <a:xfrm flipH="1" flipV="1">
            <a:off x="8100392" y="2564904"/>
            <a:ext cx="360040" cy="1656184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57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9442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524328" y="400506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244408" y="3284984"/>
            <a:ext cx="216024" cy="936104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5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436096" y="1988840"/>
            <a:ext cx="194421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380312" y="4005064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244408" y="3284984"/>
            <a:ext cx="216024" cy="936104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8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Singly Linked Lists</a:t>
            </a:r>
          </a:p>
        </p:txBody>
      </p:sp>
    </p:spTree>
    <p:extLst>
      <p:ext uri="{BB962C8B-B14F-4D97-AF65-F5344CB8AC3E}">
        <p14:creationId xmlns:p14="http://schemas.microsoft.com/office/powerpoint/2010/main" val="3556698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2974" y="3142709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1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5416" y="3142709"/>
            <a:ext cx="4683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</a:t>
            </a:r>
            <a:endParaRPr lang="he-IL" sz="3600" dirty="0"/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הסבר מלבני 34"/>
          <p:cNvSpPr/>
          <p:nvPr/>
        </p:nvSpPr>
        <p:spPr>
          <a:xfrm>
            <a:off x="1691680" y="5661248"/>
            <a:ext cx="2088232" cy="936104"/>
          </a:xfrm>
          <a:prstGeom prst="wedgeRectCallout">
            <a:avLst>
              <a:gd name="adj1" fmla="val 78844"/>
              <a:gd name="adj2" fmla="val -12058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Do we need to analyze this shape graph again?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5416" y="3142709"/>
            <a:ext cx="4683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olidFill>
                  <a:schemeClr val="bg1">
                    <a:lumMod val="50000"/>
                  </a:schemeClr>
                </a:solidFill>
                <a:sym typeface="Math B"/>
              </a:rPr>
              <a:t></a:t>
            </a:r>
            <a:endParaRPr lang="he-IL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null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{h, t}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0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0" idx="3"/>
          </p:cNvCxnSpPr>
          <p:nvPr/>
        </p:nvCxnSpPr>
        <p:spPr>
          <a:xfrm flipH="1" flipV="1">
            <a:off x="7884368" y="1556793"/>
            <a:ext cx="360040" cy="2088231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581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78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90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08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0" idx="3"/>
          </p:cNvCxnSpPr>
          <p:nvPr/>
        </p:nvCxnSpPr>
        <p:spPr>
          <a:xfrm flipH="1" flipV="1">
            <a:off x="7884368" y="1556793"/>
            <a:ext cx="360040" cy="2880319"/>
          </a:xfrm>
          <a:prstGeom prst="curvedConnector3">
            <a:avLst>
              <a:gd name="adj1" fmla="val -1205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47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38" idx="3"/>
          </p:cNvCxnSpPr>
          <p:nvPr/>
        </p:nvCxnSpPr>
        <p:spPr>
          <a:xfrm flipV="1">
            <a:off x="8244408" y="3645024"/>
            <a:ext cx="12700" cy="792088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9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880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38" idx="3"/>
          </p:cNvCxnSpPr>
          <p:nvPr/>
        </p:nvCxnSpPr>
        <p:spPr>
          <a:xfrm flipV="1">
            <a:off x="8244408" y="3645024"/>
            <a:ext cx="12700" cy="792088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5325E-6 L 0.004 -0.105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/>
              <a:t>Limitations of pointer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052736"/>
            <a:ext cx="3168352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// Singly-linked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// data type.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SLL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public SLL n; // next cell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SLL(Object data)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800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Summarization</a:t>
            </a:r>
            <a:endParaRPr lang="he-IL" dirty="0"/>
          </a:p>
        </p:txBody>
      </p:sp>
      <p:sp>
        <p:nvSpPr>
          <p:cNvPr id="34" name="הסבר מלבני 33"/>
          <p:cNvSpPr/>
          <p:nvPr/>
        </p:nvSpPr>
        <p:spPr>
          <a:xfrm>
            <a:off x="3995936" y="3573016"/>
            <a:ext cx="2088232" cy="936104"/>
          </a:xfrm>
          <a:prstGeom prst="wedgeRectCallout">
            <a:avLst>
              <a:gd name="adj1" fmla="val 99508"/>
              <a:gd name="adj2" fmla="val -122782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How many objects does it represent?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6" idx="1"/>
          </p:cNvCxnSpPr>
          <p:nvPr/>
        </p:nvCxnSpPr>
        <p:spPr>
          <a:xfrm>
            <a:off x="5364088" y="2852937"/>
            <a:ext cx="1800200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7164288" y="414908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  <p:cxnSp>
        <p:nvCxnSpPr>
          <p:cNvPr id="39" name="מחבר חץ ישר 18"/>
          <p:cNvCxnSpPr>
            <a:stCxn id="36" idx="3"/>
            <a:endCxn id="20" idx="0"/>
          </p:cNvCxnSpPr>
          <p:nvPr/>
        </p:nvCxnSpPr>
        <p:spPr>
          <a:xfrm flipH="1" flipV="1">
            <a:off x="7596336" y="1340769"/>
            <a:ext cx="648072" cy="3024335"/>
          </a:xfrm>
          <a:prstGeom prst="curvedConnector4">
            <a:avLst>
              <a:gd name="adj1" fmla="val -60639"/>
              <a:gd name="adj2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93305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2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6" idx="1"/>
          </p:cNvCxnSpPr>
          <p:nvPr/>
        </p:nvCxnSpPr>
        <p:spPr>
          <a:xfrm>
            <a:off x="5364088" y="2852937"/>
            <a:ext cx="1800200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7164288" y="414908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8" name="מחבר חץ ישר 18"/>
          <p:cNvCxnSpPr>
            <a:stCxn id="36" idx="3"/>
            <a:endCxn id="27" idx="3"/>
          </p:cNvCxnSpPr>
          <p:nvPr/>
        </p:nvCxnSpPr>
        <p:spPr>
          <a:xfrm flipV="1">
            <a:off x="8244408" y="364502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72400" y="393305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84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Fixed-point for first loop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89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56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74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5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51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3972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Best (induced) transformer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47</a:t>
            </a:fld>
            <a:endParaRPr lang="he-IL" dirty="0"/>
          </a:p>
        </p:txBody>
      </p:sp>
      <p:sp>
        <p:nvSpPr>
          <p:cNvPr id="24" name="Oval 3"/>
          <p:cNvSpPr/>
          <p:nvPr/>
        </p:nvSpPr>
        <p:spPr>
          <a:xfrm>
            <a:off x="1066800" y="2270720"/>
            <a:ext cx="2514600" cy="4038600"/>
          </a:xfrm>
          <a:prstGeom prst="ellipse">
            <a:avLst/>
          </a:prstGeom>
          <a:noFill/>
          <a:ln>
            <a:solidFill>
              <a:srgbClr val="F2A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5" name="Oval 4"/>
          <p:cNvSpPr/>
          <p:nvPr/>
        </p:nvSpPr>
        <p:spPr>
          <a:xfrm>
            <a:off x="5334000" y="2270720"/>
            <a:ext cx="2514600" cy="403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7991" y="18630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94772" y="18630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</a:t>
            </a:r>
          </a:p>
        </p:txBody>
      </p:sp>
      <p:sp>
        <p:nvSpPr>
          <p:cNvPr id="60" name="Oval 5"/>
          <p:cNvSpPr/>
          <p:nvPr/>
        </p:nvSpPr>
        <p:spPr>
          <a:xfrm>
            <a:off x="1398129" y="4412361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2</a:t>
            </a:r>
            <a:endParaRPr lang="en-US" sz="1700" dirty="0"/>
          </a:p>
        </p:txBody>
      </p:sp>
      <p:sp>
        <p:nvSpPr>
          <p:cNvPr id="61" name="Oval 8"/>
          <p:cNvSpPr/>
          <p:nvPr/>
        </p:nvSpPr>
        <p:spPr>
          <a:xfrm>
            <a:off x="2860341" y="4124329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3</a:t>
            </a:r>
            <a:endParaRPr lang="en-US" sz="1700" dirty="0"/>
          </a:p>
        </p:txBody>
      </p:sp>
      <p:grpSp>
        <p:nvGrpSpPr>
          <p:cNvPr id="3" name="קבוצה 19"/>
          <p:cNvGrpSpPr/>
          <p:nvPr/>
        </p:nvGrpSpPr>
        <p:grpSpPr>
          <a:xfrm>
            <a:off x="1625361" y="3747944"/>
            <a:ext cx="1222726" cy="762326"/>
            <a:chOff x="1625361" y="3747944"/>
            <a:chExt cx="1222726" cy="762326"/>
          </a:xfrm>
        </p:grpSpPr>
        <p:sp>
          <p:nvSpPr>
            <p:cNvPr id="63" name="חץ ימינה 62"/>
            <p:cNvSpPr/>
            <p:nvPr/>
          </p:nvSpPr>
          <p:spPr>
            <a:xfrm rot="20974995">
              <a:off x="1625361" y="4222238"/>
              <a:ext cx="1222726" cy="28803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79712" y="3747944"/>
              <a:ext cx="325730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endParaRPr lang="he-IL" sz="3600" baseline="30000" dirty="0"/>
            </a:p>
          </p:txBody>
        </p:sp>
      </p:grpSp>
      <p:cxnSp>
        <p:nvCxnSpPr>
          <p:cNvPr id="67" name="Shape 10"/>
          <p:cNvCxnSpPr>
            <a:stCxn id="23" idx="3"/>
            <a:endCxn id="60" idx="4"/>
          </p:cNvCxnSpPr>
          <p:nvPr/>
        </p:nvCxnSpPr>
        <p:spPr>
          <a:xfrm rot="5400000">
            <a:off x="3645507" y="2396114"/>
            <a:ext cx="98053" cy="4373352"/>
          </a:xfrm>
          <a:prstGeom prst="curvedConnector3">
            <a:avLst>
              <a:gd name="adj1" fmla="val 333139"/>
            </a:avLst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מלבן 76"/>
          <p:cNvSpPr/>
          <p:nvPr/>
        </p:nvSpPr>
        <p:spPr>
          <a:xfrm>
            <a:off x="3056359" y="982469"/>
            <a:ext cx="302518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rtl="0"/>
            <a:r>
              <a:rPr lang="en-US" sz="3600" i="1" dirty="0">
                <a:sym typeface="Math C"/>
              </a:rPr>
              <a:t>f</a:t>
            </a:r>
            <a:r>
              <a:rPr lang="en-US" sz="3600" baseline="30000" dirty="0">
                <a:sym typeface="Math C"/>
              </a:rPr>
              <a:t>#</a:t>
            </a:r>
            <a:r>
              <a:rPr lang="en-US" sz="3600" dirty="0">
                <a:sym typeface="Math C"/>
              </a:rPr>
              <a:t>(</a:t>
            </a:r>
            <a:r>
              <a:rPr lang="en-US" sz="3600" i="1" dirty="0">
                <a:sym typeface="Math C"/>
              </a:rPr>
              <a:t>a</a:t>
            </a:r>
            <a:r>
              <a:rPr lang="en-US" sz="3600" dirty="0">
                <a:sym typeface="Math C"/>
              </a:rPr>
              <a:t>)=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Symbol" pitchFamily="18" charset="2"/>
              </a:rPr>
              <a:t>(</a:t>
            </a:r>
            <a:r>
              <a:rPr lang="en-US" sz="3600" i="1" dirty="0">
                <a:sym typeface="Symbol" pitchFamily="18" charset="2"/>
              </a:rPr>
              <a:t>f</a:t>
            </a:r>
            <a:r>
              <a:rPr lang="en-US" sz="3600" dirty="0">
                <a:sym typeface="Symbol" pitchFamily="18" charset="2"/>
              </a:rPr>
              <a:t>((</a:t>
            </a:r>
            <a:r>
              <a:rPr lang="en-US" sz="3600" i="1" dirty="0">
                <a:sym typeface="Symbol" pitchFamily="18" charset="2"/>
              </a:rPr>
              <a:t>a</a:t>
            </a:r>
            <a:r>
              <a:rPr lang="en-US" sz="3600" dirty="0">
                <a:sym typeface="Symbol" pitchFamily="18" charset="2"/>
              </a:rPr>
              <a:t>)))</a:t>
            </a:r>
            <a:endParaRPr lang="he-IL" sz="3600" dirty="0"/>
          </a:p>
        </p:txBody>
      </p:sp>
      <p:cxnSp>
        <p:nvCxnSpPr>
          <p:cNvPr id="22" name="מחבר חץ ישר 37"/>
          <p:cNvCxnSpPr>
            <a:stCxn id="61" idx="7"/>
          </p:cNvCxnSpPr>
          <p:nvPr/>
        </p:nvCxnSpPr>
        <p:spPr>
          <a:xfrm rot="5400000" flipH="1" flipV="1">
            <a:off x="4875982" y="1868164"/>
            <a:ext cx="459980" cy="4116629"/>
          </a:xfrm>
          <a:prstGeom prst="curvedConnector2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5"/>
          <p:cNvSpPr/>
          <p:nvPr/>
        </p:nvSpPr>
        <p:spPr>
          <a:xfrm>
            <a:off x="5849070" y="4346447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1</a:t>
            </a:r>
            <a:endParaRPr lang="en-US" sz="1700" dirty="0"/>
          </a:p>
        </p:txBody>
      </p:sp>
      <p:grpSp>
        <p:nvGrpSpPr>
          <p:cNvPr id="5" name="קבוצה 26"/>
          <p:cNvGrpSpPr/>
          <p:nvPr/>
        </p:nvGrpSpPr>
        <p:grpSpPr>
          <a:xfrm>
            <a:off x="6023726" y="3954606"/>
            <a:ext cx="1143252" cy="696790"/>
            <a:chOff x="5898874" y="3450549"/>
            <a:chExt cx="1143252" cy="696790"/>
          </a:xfrm>
        </p:grpSpPr>
        <p:sp>
          <p:nvSpPr>
            <p:cNvPr id="28" name="חץ ימינה 27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72200" y="3501008"/>
              <a:ext cx="479618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</a:t>
              </a:r>
              <a:endParaRPr lang="he-IL" sz="3600" baseline="30000" dirty="0"/>
            </a:p>
          </p:txBody>
        </p:sp>
      </p:grpSp>
      <p:sp>
        <p:nvSpPr>
          <p:cNvPr id="31" name="Oval 8"/>
          <p:cNvSpPr/>
          <p:nvPr/>
        </p:nvSpPr>
        <p:spPr>
          <a:xfrm>
            <a:off x="7116192" y="3667463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4</a:t>
            </a:r>
            <a:endParaRPr lang="en-US" sz="1700" dirty="0"/>
          </a:p>
        </p:txBody>
      </p:sp>
      <p:sp>
        <p:nvSpPr>
          <p:cNvPr id="21" name="הסבר מלבני 20"/>
          <p:cNvSpPr/>
          <p:nvPr/>
        </p:nvSpPr>
        <p:spPr>
          <a:xfrm>
            <a:off x="3275856" y="5805264"/>
            <a:ext cx="2376264" cy="792088"/>
          </a:xfrm>
          <a:prstGeom prst="wedgeRectCallout">
            <a:avLst>
              <a:gd name="adj1" fmla="val -9273"/>
              <a:gd name="adj2" fmla="val -1689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Problem: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</a:t>
            </a:r>
            <a:r>
              <a:rPr lang="en-US" dirty="0">
                <a:solidFill>
                  <a:schemeClr val="tx1"/>
                </a:solidFill>
              </a:rPr>
              <a:t> incomputable  directly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31" grpId="0" animBg="1"/>
      <p:bldP spid="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48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6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835696" y="2348880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V="1">
              <a:off x="2267744" y="1988840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267744" y="2564904"/>
              <a:ext cx="432048" cy="504055"/>
            </a:xfrm>
            <a:prstGeom prst="curvedConnector3">
              <a:avLst>
                <a:gd name="adj1" fmla="val -529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קבוצה 156"/>
          <p:cNvGrpSpPr/>
          <p:nvPr/>
        </p:nvGrpSpPr>
        <p:grpSpPr>
          <a:xfrm>
            <a:off x="611560" y="4077072"/>
            <a:ext cx="3024336" cy="2664296"/>
            <a:chOff x="755576" y="4077072"/>
            <a:chExt cx="3024336" cy="2664296"/>
          </a:xfrm>
        </p:grpSpPr>
        <p:sp>
          <p:nvSpPr>
            <p:cNvPr id="127" name="מלבן מעוגל 126"/>
            <p:cNvSpPr/>
            <p:nvPr/>
          </p:nvSpPr>
          <p:spPr>
            <a:xfrm>
              <a:off x="1907704" y="4221089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899592" y="414908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899592" y="4725145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0" name="מחבר חץ ישר 129"/>
            <p:cNvCxnSpPr>
              <a:stCxn id="128" idx="6"/>
              <a:endCxn id="140" idx="1"/>
            </p:cNvCxnSpPr>
            <p:nvPr/>
          </p:nvCxnSpPr>
          <p:spPr>
            <a:xfrm>
              <a:off x="1331640" y="4329101"/>
              <a:ext cx="576064" cy="2052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חץ ישר 130"/>
            <p:cNvCxnSpPr>
              <a:stCxn id="129" idx="6"/>
              <a:endCxn id="132" idx="1"/>
            </p:cNvCxnSpPr>
            <p:nvPr/>
          </p:nvCxnSpPr>
          <p:spPr>
            <a:xfrm>
              <a:off x="1331640" y="4905165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מלבן מעוגל 131"/>
            <p:cNvSpPr/>
            <p:nvPr/>
          </p:nvSpPr>
          <p:spPr>
            <a:xfrm>
              <a:off x="1907704" y="4725145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33" name="אליפסה 132"/>
            <p:cNvSpPr/>
            <p:nvPr/>
          </p:nvSpPr>
          <p:spPr>
            <a:xfrm>
              <a:off x="827584" y="6165305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4" name="מחבר חץ ישר 133"/>
            <p:cNvCxnSpPr>
              <a:stCxn id="133" idx="6"/>
              <a:endCxn id="140" idx="1"/>
            </p:cNvCxnSpPr>
            <p:nvPr/>
          </p:nvCxnSpPr>
          <p:spPr>
            <a:xfrm>
              <a:off x="1547664" y="6345325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מחבר חץ ישר 18"/>
            <p:cNvCxnSpPr>
              <a:stCxn id="132" idx="3"/>
              <a:endCxn id="127" idx="3"/>
            </p:cNvCxnSpPr>
            <p:nvPr/>
          </p:nvCxnSpPr>
          <p:spPr>
            <a:xfrm flipV="1">
              <a:off x="2339752" y="4437113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2411760" y="4509121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7" name="מלבן מעוגל 136"/>
            <p:cNvSpPr/>
            <p:nvPr/>
          </p:nvSpPr>
          <p:spPr>
            <a:xfrm>
              <a:off x="1907704" y="5301209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מחבר חץ ישר 18"/>
            <p:cNvCxnSpPr>
              <a:stCxn id="137" idx="3"/>
              <a:endCxn id="132" idx="3"/>
            </p:cNvCxnSpPr>
            <p:nvPr/>
          </p:nvCxnSpPr>
          <p:spPr>
            <a:xfrm flipV="1">
              <a:off x="2339752" y="4941169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2339752" y="5085185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" name="מלבן מעוגל 139"/>
            <p:cNvSpPr/>
            <p:nvPr/>
          </p:nvSpPr>
          <p:spPr>
            <a:xfrm>
              <a:off x="1907704" y="6165304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מחבר חץ ישר 18"/>
            <p:cNvCxnSpPr>
              <a:stCxn id="140" idx="3"/>
              <a:endCxn id="146" idx="2"/>
            </p:cNvCxnSpPr>
            <p:nvPr/>
          </p:nvCxnSpPr>
          <p:spPr>
            <a:xfrm flipV="1">
              <a:off x="2771800" y="6093296"/>
              <a:ext cx="720080" cy="28803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2843808" y="609329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5" name="מלבן מעוגל 144"/>
            <p:cNvSpPr/>
            <p:nvPr/>
          </p:nvSpPr>
          <p:spPr>
            <a:xfrm>
              <a:off x="2699792" y="5085184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46" name="מלבן מעוגל 145"/>
            <p:cNvSpPr/>
            <p:nvPr/>
          </p:nvSpPr>
          <p:spPr>
            <a:xfrm>
              <a:off x="3275856" y="5661248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מחבר חץ ישר 18"/>
            <p:cNvCxnSpPr>
              <a:stCxn id="146" idx="0"/>
              <a:endCxn id="145" idx="3"/>
            </p:cNvCxnSpPr>
            <p:nvPr/>
          </p:nvCxnSpPr>
          <p:spPr>
            <a:xfrm rot="16200000" flipV="1">
              <a:off x="3131840" y="5301208"/>
              <a:ext cx="360040" cy="36004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מחבר חץ ישר 18"/>
            <p:cNvCxnSpPr>
              <a:stCxn id="145" idx="2"/>
              <a:endCxn id="137" idx="2"/>
            </p:cNvCxnSpPr>
            <p:nvPr/>
          </p:nvCxnSpPr>
          <p:spPr>
            <a:xfrm rot="5400000">
              <a:off x="2411760" y="5229200"/>
              <a:ext cx="216025" cy="792088"/>
            </a:xfrm>
            <a:prstGeom prst="curvedConnector3">
              <a:avLst>
                <a:gd name="adj1" fmla="val 2058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מלבן 154"/>
            <p:cNvSpPr/>
            <p:nvPr/>
          </p:nvSpPr>
          <p:spPr>
            <a:xfrm>
              <a:off x="755576" y="4077072"/>
              <a:ext cx="3024336" cy="266429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87876" y="2132856"/>
              <a:ext cx="352982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</a:t>
              </a:r>
              <a:endParaRPr lang="he-IL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69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49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835696" y="2348880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V="1">
              <a:off x="2267744" y="1988840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267744" y="2564904"/>
              <a:ext cx="432048" cy="504055"/>
            </a:xfrm>
            <a:prstGeom prst="curvedConnector3">
              <a:avLst>
                <a:gd name="adj1" fmla="val -529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קבוצה 156"/>
          <p:cNvGrpSpPr/>
          <p:nvPr/>
        </p:nvGrpSpPr>
        <p:grpSpPr>
          <a:xfrm>
            <a:off x="611560" y="4077072"/>
            <a:ext cx="3024336" cy="2664296"/>
            <a:chOff x="755576" y="4077072"/>
            <a:chExt cx="3024336" cy="2664296"/>
          </a:xfrm>
        </p:grpSpPr>
        <p:sp>
          <p:nvSpPr>
            <p:cNvPr id="127" name="מלבן מעוגל 126"/>
            <p:cNvSpPr/>
            <p:nvPr/>
          </p:nvSpPr>
          <p:spPr>
            <a:xfrm>
              <a:off x="1907704" y="4221089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899592" y="414908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899592" y="4725145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0" name="מחבר חץ ישר 129"/>
            <p:cNvCxnSpPr>
              <a:stCxn id="128" idx="6"/>
              <a:endCxn id="140" idx="1"/>
            </p:cNvCxnSpPr>
            <p:nvPr/>
          </p:nvCxnSpPr>
          <p:spPr>
            <a:xfrm>
              <a:off x="1331640" y="4329101"/>
              <a:ext cx="576064" cy="2052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חץ ישר 130"/>
            <p:cNvCxnSpPr>
              <a:stCxn id="129" idx="6"/>
              <a:endCxn id="132" idx="1"/>
            </p:cNvCxnSpPr>
            <p:nvPr/>
          </p:nvCxnSpPr>
          <p:spPr>
            <a:xfrm>
              <a:off x="1331640" y="4905165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מלבן מעוגל 131"/>
            <p:cNvSpPr/>
            <p:nvPr/>
          </p:nvSpPr>
          <p:spPr>
            <a:xfrm>
              <a:off x="1907704" y="4725145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33" name="אליפסה 132"/>
            <p:cNvSpPr/>
            <p:nvPr/>
          </p:nvSpPr>
          <p:spPr>
            <a:xfrm>
              <a:off x="827584" y="6165305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4" name="מחבר חץ ישר 133"/>
            <p:cNvCxnSpPr>
              <a:stCxn id="133" idx="6"/>
              <a:endCxn id="140" idx="1"/>
            </p:cNvCxnSpPr>
            <p:nvPr/>
          </p:nvCxnSpPr>
          <p:spPr>
            <a:xfrm>
              <a:off x="1547664" y="6345325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מחבר חץ ישר 18"/>
            <p:cNvCxnSpPr>
              <a:stCxn id="132" idx="3"/>
              <a:endCxn id="127" idx="3"/>
            </p:cNvCxnSpPr>
            <p:nvPr/>
          </p:nvCxnSpPr>
          <p:spPr>
            <a:xfrm flipV="1">
              <a:off x="2339752" y="4437113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2411760" y="4509121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7" name="מלבן מעוגל 136"/>
            <p:cNvSpPr/>
            <p:nvPr/>
          </p:nvSpPr>
          <p:spPr>
            <a:xfrm>
              <a:off x="1907704" y="5301209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מחבר חץ ישר 18"/>
            <p:cNvCxnSpPr>
              <a:stCxn id="137" idx="3"/>
              <a:endCxn id="132" idx="3"/>
            </p:cNvCxnSpPr>
            <p:nvPr/>
          </p:nvCxnSpPr>
          <p:spPr>
            <a:xfrm flipV="1">
              <a:off x="2339752" y="4941169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2339752" y="5085185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" name="מלבן מעוגל 139"/>
            <p:cNvSpPr/>
            <p:nvPr/>
          </p:nvSpPr>
          <p:spPr>
            <a:xfrm>
              <a:off x="1907704" y="6165304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מחבר חץ ישר 18"/>
            <p:cNvCxnSpPr>
              <a:stCxn id="140" idx="3"/>
              <a:endCxn id="146" idx="2"/>
            </p:cNvCxnSpPr>
            <p:nvPr/>
          </p:nvCxnSpPr>
          <p:spPr>
            <a:xfrm flipV="1">
              <a:off x="2771800" y="6093296"/>
              <a:ext cx="720080" cy="28803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2843808" y="609329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5" name="מלבן מעוגל 144"/>
            <p:cNvSpPr/>
            <p:nvPr/>
          </p:nvSpPr>
          <p:spPr>
            <a:xfrm>
              <a:off x="2699792" y="5085184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46" name="מלבן מעוגל 145"/>
            <p:cNvSpPr/>
            <p:nvPr/>
          </p:nvSpPr>
          <p:spPr>
            <a:xfrm>
              <a:off x="3275856" y="5661248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מחבר חץ ישר 18"/>
            <p:cNvCxnSpPr>
              <a:stCxn id="146" idx="0"/>
              <a:endCxn id="145" idx="3"/>
            </p:cNvCxnSpPr>
            <p:nvPr/>
          </p:nvCxnSpPr>
          <p:spPr>
            <a:xfrm rot="16200000" flipV="1">
              <a:off x="3131840" y="5301208"/>
              <a:ext cx="360040" cy="36004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מחבר חץ ישר 18"/>
            <p:cNvCxnSpPr>
              <a:stCxn id="145" idx="2"/>
              <a:endCxn id="137" idx="2"/>
            </p:cNvCxnSpPr>
            <p:nvPr/>
          </p:nvCxnSpPr>
          <p:spPr>
            <a:xfrm rot="5400000">
              <a:off x="2411760" y="5229200"/>
              <a:ext cx="216025" cy="792088"/>
            </a:xfrm>
            <a:prstGeom prst="curvedConnector3">
              <a:avLst>
                <a:gd name="adj1" fmla="val 2058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מלבן 154"/>
            <p:cNvSpPr/>
            <p:nvPr/>
          </p:nvSpPr>
          <p:spPr>
            <a:xfrm>
              <a:off x="755576" y="4077072"/>
              <a:ext cx="3024336" cy="266429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87876" y="2132856"/>
              <a:ext cx="352982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</a:t>
              </a:r>
              <a:endParaRPr lang="he-IL" sz="3200" dirty="0"/>
            </a:p>
          </p:txBody>
        </p:sp>
      </p:grp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6165305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89" idx="1"/>
          </p:cNvCxnSpPr>
          <p:nvPr/>
        </p:nvCxnSpPr>
        <p:spPr>
          <a:xfrm>
            <a:off x="4788024" y="6345325"/>
            <a:ext cx="360040" cy="36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{h, 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72008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מלבן מעוגל 91"/>
          <p:cNvSpPr/>
          <p:nvPr/>
        </p:nvSpPr>
        <p:spPr>
          <a:xfrm>
            <a:off x="5940152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516216" y="5661248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92" idx="3"/>
          </p:cNvCxnSpPr>
          <p:nvPr/>
        </p:nvCxnSpPr>
        <p:spPr>
          <a:xfrm rot="16200000" flipV="1">
            <a:off x="6372200" y="5301208"/>
            <a:ext cx="36004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92" idx="2"/>
            <a:endCxn id="93" idx="1"/>
          </p:cNvCxnSpPr>
          <p:nvPr/>
        </p:nvCxnSpPr>
        <p:spPr>
          <a:xfrm rot="16200000" flipH="1">
            <a:off x="6156176" y="5517232"/>
            <a:ext cx="36004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85318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249961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>
                <a:sym typeface="Math B"/>
              </a:rPr>
              <a:t>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>
                <a:sym typeface="Math B"/>
              </a:rPr>
              <a:t>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835696" y="1268760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0" name="אליפסה 59"/>
          <p:cNvSpPr/>
          <p:nvPr/>
        </p:nvSpPr>
        <p:spPr>
          <a:xfrm>
            <a:off x="827584" y="119675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אליפסה 60"/>
          <p:cNvSpPr/>
          <p:nvPr/>
        </p:nvSpPr>
        <p:spPr>
          <a:xfrm>
            <a:off x="827584" y="1772816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2" name="מחבר חץ ישר 61"/>
          <p:cNvCxnSpPr>
            <a:stCxn id="60" idx="6"/>
            <a:endCxn id="72" idx="1"/>
          </p:cNvCxnSpPr>
          <p:nvPr/>
        </p:nvCxnSpPr>
        <p:spPr>
          <a:xfrm>
            <a:off x="1259632" y="1376772"/>
            <a:ext cx="576064" cy="169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חץ ישר 62"/>
          <p:cNvCxnSpPr>
            <a:stCxn id="61" idx="6"/>
            <a:endCxn id="64" idx="1"/>
          </p:cNvCxnSpPr>
          <p:nvPr/>
        </p:nvCxnSpPr>
        <p:spPr>
          <a:xfrm>
            <a:off x="1259632" y="1952836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מלבן מעוגל 63"/>
          <p:cNvSpPr/>
          <p:nvPr/>
        </p:nvSpPr>
        <p:spPr>
          <a:xfrm>
            <a:off x="1835696" y="1772816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5" name="אליפסה 64"/>
          <p:cNvSpPr/>
          <p:nvPr/>
        </p:nvSpPr>
        <p:spPr>
          <a:xfrm>
            <a:off x="755576" y="285293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מחבר חץ ישר 65"/>
          <p:cNvCxnSpPr>
            <a:stCxn id="65" idx="6"/>
            <a:endCxn id="69" idx="1"/>
          </p:cNvCxnSpPr>
          <p:nvPr/>
        </p:nvCxnSpPr>
        <p:spPr>
          <a:xfrm flipV="1">
            <a:off x="1475656" y="2564904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18"/>
          <p:cNvCxnSpPr>
            <a:stCxn id="64" idx="3"/>
            <a:endCxn id="59" idx="3"/>
          </p:cNvCxnSpPr>
          <p:nvPr/>
        </p:nvCxnSpPr>
        <p:spPr>
          <a:xfrm flipV="1">
            <a:off x="2267744" y="1484784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39752" y="155679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מלבן מעוגל 68"/>
          <p:cNvSpPr/>
          <p:nvPr/>
        </p:nvSpPr>
        <p:spPr>
          <a:xfrm>
            <a:off x="1835696" y="234888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0" name="מחבר חץ ישר 18"/>
          <p:cNvCxnSpPr>
            <a:stCxn id="69" idx="3"/>
            <a:endCxn id="64" idx="3"/>
          </p:cNvCxnSpPr>
          <p:nvPr/>
        </p:nvCxnSpPr>
        <p:spPr>
          <a:xfrm flipH="1" flipV="1">
            <a:off x="2267744" y="1988840"/>
            <a:ext cx="288032" cy="576064"/>
          </a:xfrm>
          <a:prstGeom prst="curvedConnector3">
            <a:avLst>
              <a:gd name="adj1" fmla="val -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267744" y="213285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מלבן מעוגל 71"/>
          <p:cNvSpPr/>
          <p:nvPr/>
        </p:nvSpPr>
        <p:spPr>
          <a:xfrm>
            <a:off x="1835696" y="2852935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3" name="מחבר חץ ישר 18"/>
          <p:cNvCxnSpPr>
            <a:stCxn id="72" idx="3"/>
            <a:endCxn id="69" idx="3"/>
          </p:cNvCxnSpPr>
          <p:nvPr/>
        </p:nvCxnSpPr>
        <p:spPr>
          <a:xfrm flipH="1" flipV="1">
            <a:off x="2555776" y="2564904"/>
            <a:ext cx="144016" cy="504055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99792" y="263691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4" name="מלבן 153"/>
          <p:cNvSpPr/>
          <p:nvPr/>
        </p:nvSpPr>
        <p:spPr>
          <a:xfrm>
            <a:off x="611560" y="1052736"/>
            <a:ext cx="2448272" cy="24482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73325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 flipV="1">
            <a:off x="1403648" y="5877272"/>
            <a:ext cx="136815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4006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5" name="מלבן מעוגל 144"/>
          <p:cNvSpPr/>
          <p:nvPr/>
        </p:nvSpPr>
        <p:spPr>
          <a:xfrm>
            <a:off x="2555776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771800" y="5661248"/>
            <a:ext cx="7920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45" idx="3"/>
          </p:cNvCxnSpPr>
          <p:nvPr/>
        </p:nvCxnSpPr>
        <p:spPr>
          <a:xfrm rot="16200000" flipV="1">
            <a:off x="2897814" y="5391218"/>
            <a:ext cx="360040" cy="1800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45" idx="2"/>
            <a:endCxn id="137" idx="2"/>
          </p:cNvCxnSpPr>
          <p:nvPr/>
        </p:nvCxnSpPr>
        <p:spPr>
          <a:xfrm rot="5400000">
            <a:off x="2267744" y="5229200"/>
            <a:ext cx="216025" cy="792088"/>
          </a:xfrm>
          <a:prstGeom prst="curvedConnector3">
            <a:avLst>
              <a:gd name="adj1" fmla="val 2058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558924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93" idx="1"/>
          </p:cNvCxnSpPr>
          <p:nvPr/>
        </p:nvCxnSpPr>
        <p:spPr>
          <a:xfrm>
            <a:off x="4788024" y="5769260"/>
            <a:ext cx="144016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576064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מלבן מעוגל 91"/>
          <p:cNvSpPr/>
          <p:nvPr/>
        </p:nvSpPr>
        <p:spPr>
          <a:xfrm>
            <a:off x="5940152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228184" y="5661248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92" idx="3"/>
          </p:cNvCxnSpPr>
          <p:nvPr/>
        </p:nvCxnSpPr>
        <p:spPr>
          <a:xfrm rot="16200000" flipV="1">
            <a:off x="6300192" y="5373216"/>
            <a:ext cx="360040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92" idx="2"/>
            <a:endCxn id="93" idx="1"/>
          </p:cNvCxnSpPr>
          <p:nvPr/>
        </p:nvCxnSpPr>
        <p:spPr>
          <a:xfrm rot="16200000" flipH="1">
            <a:off x="6012160" y="5661248"/>
            <a:ext cx="360040" cy="720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8707911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646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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835696" y="1268760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0" name="אליפסה 59"/>
          <p:cNvSpPr/>
          <p:nvPr/>
        </p:nvSpPr>
        <p:spPr>
          <a:xfrm>
            <a:off x="827584" y="119675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אליפסה 60"/>
          <p:cNvSpPr/>
          <p:nvPr/>
        </p:nvSpPr>
        <p:spPr>
          <a:xfrm>
            <a:off x="827584" y="1772816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2" name="מחבר חץ ישר 61"/>
          <p:cNvCxnSpPr>
            <a:stCxn id="60" idx="6"/>
            <a:endCxn id="72" idx="1"/>
          </p:cNvCxnSpPr>
          <p:nvPr/>
        </p:nvCxnSpPr>
        <p:spPr>
          <a:xfrm>
            <a:off x="1259632" y="1376772"/>
            <a:ext cx="576064" cy="169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חץ ישר 62"/>
          <p:cNvCxnSpPr>
            <a:stCxn id="61" idx="6"/>
            <a:endCxn id="64" idx="1"/>
          </p:cNvCxnSpPr>
          <p:nvPr/>
        </p:nvCxnSpPr>
        <p:spPr>
          <a:xfrm>
            <a:off x="1259632" y="1952836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מלבן מעוגל 63"/>
          <p:cNvSpPr/>
          <p:nvPr/>
        </p:nvSpPr>
        <p:spPr>
          <a:xfrm>
            <a:off x="1835696" y="1772816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5" name="אליפסה 64"/>
          <p:cNvSpPr/>
          <p:nvPr/>
        </p:nvSpPr>
        <p:spPr>
          <a:xfrm>
            <a:off x="755576" y="285293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מחבר חץ ישר 65"/>
          <p:cNvCxnSpPr>
            <a:stCxn id="65" idx="6"/>
            <a:endCxn id="69" idx="1"/>
          </p:cNvCxnSpPr>
          <p:nvPr/>
        </p:nvCxnSpPr>
        <p:spPr>
          <a:xfrm flipV="1">
            <a:off x="1475656" y="2564904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18"/>
          <p:cNvCxnSpPr>
            <a:stCxn id="64" idx="3"/>
            <a:endCxn id="59" idx="3"/>
          </p:cNvCxnSpPr>
          <p:nvPr/>
        </p:nvCxnSpPr>
        <p:spPr>
          <a:xfrm flipV="1">
            <a:off x="2267744" y="1484784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39752" y="155679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מלבן מעוגל 68"/>
          <p:cNvSpPr/>
          <p:nvPr/>
        </p:nvSpPr>
        <p:spPr>
          <a:xfrm>
            <a:off x="1835696" y="234888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0" name="מחבר חץ ישר 18"/>
          <p:cNvCxnSpPr>
            <a:stCxn id="69" idx="3"/>
            <a:endCxn id="64" idx="3"/>
          </p:cNvCxnSpPr>
          <p:nvPr/>
        </p:nvCxnSpPr>
        <p:spPr>
          <a:xfrm flipH="1" flipV="1">
            <a:off x="2267744" y="1988840"/>
            <a:ext cx="288032" cy="576064"/>
          </a:xfrm>
          <a:prstGeom prst="curvedConnector3">
            <a:avLst>
              <a:gd name="adj1" fmla="val -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267744" y="213285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מלבן מעוגל 71"/>
          <p:cNvSpPr/>
          <p:nvPr/>
        </p:nvSpPr>
        <p:spPr>
          <a:xfrm>
            <a:off x="1835696" y="2852935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3" name="מחבר חץ ישר 18"/>
          <p:cNvCxnSpPr>
            <a:stCxn id="72" idx="3"/>
            <a:endCxn id="69" idx="3"/>
          </p:cNvCxnSpPr>
          <p:nvPr/>
        </p:nvCxnSpPr>
        <p:spPr>
          <a:xfrm flipH="1" flipV="1">
            <a:off x="2555776" y="2564904"/>
            <a:ext cx="144016" cy="504055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99792" y="263691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4" name="מלבן 153"/>
          <p:cNvSpPr/>
          <p:nvPr/>
        </p:nvSpPr>
        <p:spPr>
          <a:xfrm>
            <a:off x="611560" y="1052736"/>
            <a:ext cx="2448272" cy="24482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73325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 flipV="1">
            <a:off x="1403648" y="5877272"/>
            <a:ext cx="136815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4006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771800" y="5661248"/>
            <a:ext cx="7920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609783" y="5103187"/>
            <a:ext cx="144015" cy="9721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558924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93" idx="1"/>
          </p:cNvCxnSpPr>
          <p:nvPr/>
        </p:nvCxnSpPr>
        <p:spPr>
          <a:xfrm>
            <a:off x="4788024" y="5769260"/>
            <a:ext cx="144016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576064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228184" y="5661248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86" idx="3"/>
          </p:cNvCxnSpPr>
          <p:nvPr/>
        </p:nvCxnSpPr>
        <p:spPr>
          <a:xfrm rot="16200000" flipV="1">
            <a:off x="6012161" y="5085185"/>
            <a:ext cx="144015" cy="10081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86" idx="3"/>
            <a:endCxn id="93" idx="1"/>
          </p:cNvCxnSpPr>
          <p:nvPr/>
        </p:nvCxnSpPr>
        <p:spPr>
          <a:xfrm>
            <a:off x="5580112" y="5517233"/>
            <a:ext cx="648072" cy="36003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40991079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updates on summary nodes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Transformers accessing only concrete nodes are easy</a:t>
            </a:r>
          </a:p>
          <a:p>
            <a:r>
              <a:rPr lang="en-US" dirty="0"/>
              <a:t>Transformers accessing summary nodes are complicated</a:t>
            </a:r>
          </a:p>
          <a:p>
            <a:r>
              <a:rPr lang="en-US" dirty="0"/>
              <a:t>Can’t concretize summary nodes – represents potentially unbounded number of concrete nodes</a:t>
            </a:r>
          </a:p>
          <a:p>
            <a:r>
              <a:rPr lang="en-US" dirty="0"/>
              <a:t>We need to split into cases by “materializing” concrete nodes from summary node</a:t>
            </a:r>
          </a:p>
          <a:p>
            <a:pPr lvl="1"/>
            <a:r>
              <a:rPr lang="en-US" dirty="0"/>
              <a:t>Introduce a new temporary predicate </a:t>
            </a:r>
            <a:r>
              <a:rPr lang="en-US" dirty="0" err="1"/>
              <a:t>tmp.n</a:t>
            </a:r>
            <a:endParaRPr lang="en-US" dirty="0"/>
          </a:p>
          <a:p>
            <a:pPr lvl="1"/>
            <a:r>
              <a:rPr lang="en-US" dirty="0"/>
              <a:t>Partial concretization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3382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’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36580" y="2132856"/>
              <a:ext cx="455574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’</a:t>
              </a:r>
              <a:endParaRPr lang="he-IL" sz="3200" dirty="0"/>
            </a:p>
          </p:txBody>
        </p:sp>
      </p:grpSp>
      <p:sp>
        <p:nvSpPr>
          <p:cNvPr id="75" name="הסבר מלבני 74"/>
          <p:cNvSpPr/>
          <p:nvPr/>
        </p:nvSpPr>
        <p:spPr>
          <a:xfrm>
            <a:off x="3923928" y="4293096"/>
            <a:ext cx="3024336" cy="936104"/>
          </a:xfrm>
          <a:prstGeom prst="wedgeRectCallout">
            <a:avLst>
              <a:gd name="adj1" fmla="val 55102"/>
              <a:gd name="adj2" fmla="val -19631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  <a:sym typeface="Math B"/>
              </a:rPr>
              <a:t>Case 1: Exactly 1 object.</a:t>
            </a:r>
            <a:br>
              <a:rPr lang="en-US" dirty="0">
                <a:solidFill>
                  <a:schemeClr val="tx1"/>
                </a:solidFill>
                <a:sym typeface="Math B"/>
              </a:rPr>
            </a:br>
            <a:r>
              <a:rPr lang="en-US" dirty="0">
                <a:solidFill>
                  <a:schemeClr val="tx1"/>
                </a:solidFill>
                <a:sym typeface="Math B"/>
              </a:rPr>
              <a:t>Case 2: &gt;1 objects.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-128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’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tx1"/>
                  </a:solidFill>
                </a:rPr>
                <a:t>tmp.n</a:t>
              </a:r>
              <a:r>
                <a:rPr lang="en-US" sz="1400" dirty="0">
                  <a:solidFill>
                    <a:schemeClr val="tx1"/>
                  </a:solidFill>
                </a:rPr>
                <a:t>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360040" cy="576064"/>
            </a:xfrm>
            <a:prstGeom prst="curvedConnector3">
              <a:avLst>
                <a:gd name="adj1" fmla="val -6349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627784" y="2564904"/>
              <a:ext cx="72008" cy="504055"/>
            </a:xfrm>
            <a:prstGeom prst="curvedConnector3">
              <a:avLst>
                <a:gd name="adj1" fmla="val -3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6165305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0" idx="1"/>
          </p:cNvCxnSpPr>
          <p:nvPr/>
        </p:nvCxnSpPr>
        <p:spPr>
          <a:xfrm>
            <a:off x="1403648" y="6345325"/>
            <a:ext cx="360040" cy="36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{h, 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04056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699792" y="5661248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tmp.n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91781" y="5121189"/>
            <a:ext cx="144015" cy="9361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6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36580" y="2132856"/>
              <a:ext cx="455574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’</a:t>
              </a:r>
              <a:endParaRPr lang="he-IL" sz="3200" dirty="0"/>
            </a:p>
          </p:txBody>
        </p:sp>
      </p:grp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75756" y="4905164"/>
            <a:ext cx="360039" cy="1152128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הסבר מלבני 102"/>
          <p:cNvSpPr/>
          <p:nvPr/>
        </p:nvSpPr>
        <p:spPr>
          <a:xfrm>
            <a:off x="4427984" y="5445224"/>
            <a:ext cx="2664296" cy="576064"/>
          </a:xfrm>
          <a:prstGeom prst="wedgeRectCallout">
            <a:avLst>
              <a:gd name="adj1" fmla="val -81549"/>
              <a:gd name="adj2" fmla="val 31972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tmp.n</a:t>
            </a:r>
            <a:r>
              <a:rPr lang="en-US" dirty="0">
                <a:solidFill>
                  <a:schemeClr val="tx1"/>
                </a:solidFill>
              </a:rPr>
              <a:t> is a concrete node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3" name="הסבר מלבני 112"/>
          <p:cNvSpPr/>
          <p:nvPr/>
        </p:nvSpPr>
        <p:spPr>
          <a:xfrm>
            <a:off x="3851920" y="3789040"/>
            <a:ext cx="1728192" cy="504056"/>
          </a:xfrm>
          <a:prstGeom prst="wedgeRectCallout">
            <a:avLst>
              <a:gd name="adj1" fmla="val -143378"/>
              <a:gd name="adj2" fmla="val 2704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Summary node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303749" y="4833157"/>
            <a:ext cx="720079" cy="9361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הסבר מלבני 142"/>
          <p:cNvSpPr/>
          <p:nvPr/>
        </p:nvSpPr>
        <p:spPr>
          <a:xfrm>
            <a:off x="4499992" y="4725144"/>
            <a:ext cx="1152128" cy="504056"/>
          </a:xfrm>
          <a:prstGeom prst="wedgeRectCallout">
            <a:avLst>
              <a:gd name="adj1" fmla="val -178751"/>
              <a:gd name="adj2" fmla="val 54394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spaghetti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4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3" grpId="0" animBg="1"/>
      <p:bldP spid="14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-128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</a:t>
            </a:r>
            <a:r>
              <a:rPr lang="en-US" dirty="0">
                <a:sym typeface="Math B"/>
              </a:rPr>
              <a:t>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>
                <a:sym typeface="Math B"/>
              </a:rPr>
              <a:t>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348880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69" idx="1"/>
            </p:cNvCxnSpPr>
            <p:nvPr/>
          </p:nvCxnSpPr>
          <p:spPr>
            <a:xfrm>
              <a:off x="1475656" y="2528900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1008112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accent6">
                      <a:lumMod val="75000"/>
                    </a:schemeClr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, </a:t>
              </a:r>
              <a:r>
                <a:rPr lang="en-US" sz="1400" dirty="0" err="1">
                  <a:solidFill>
                    <a:schemeClr val="tx1"/>
                  </a:solidFill>
                </a:rPr>
                <a:t>tmp.n</a:t>
              </a:r>
              <a:r>
                <a:rPr lang="en-US" sz="1400" dirty="0">
                  <a:solidFill>
                    <a:schemeClr val="tx1"/>
                  </a:solidFill>
                </a:rPr>
                <a:t>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504056" cy="576064"/>
            </a:xfrm>
            <a:prstGeom prst="curvedConnector3">
              <a:avLst>
                <a:gd name="adj1" fmla="val -453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V="1">
              <a:off x="2699792" y="2564904"/>
              <a:ext cx="72008" cy="504055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661248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>
            <a:off x="1403648" y="5841268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432048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555776" y="5661248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tmp.n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55777" y="5157193"/>
            <a:ext cx="144015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39752" y="4941168"/>
            <a:ext cx="360039" cy="1080120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267745" y="4869161"/>
            <a:ext cx="720079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848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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 dirty="0"/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348880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69" idx="1"/>
            </p:cNvCxnSpPr>
            <p:nvPr/>
          </p:nvCxnSpPr>
          <p:spPr>
            <a:xfrm>
              <a:off x="1475656" y="2528900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1008112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504056" cy="576064"/>
            </a:xfrm>
            <a:prstGeom prst="curvedConnector3">
              <a:avLst>
                <a:gd name="adj1" fmla="val -453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V="1">
              <a:off x="2699792" y="2564904"/>
              <a:ext cx="72008" cy="504055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661248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>
            <a:off x="1403648" y="5841268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432048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555776" y="5661248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55777" y="5157193"/>
            <a:ext cx="144015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39752" y="4941168"/>
            <a:ext cx="360039" cy="1080120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267745" y="4869161"/>
            <a:ext cx="720079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4806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895051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3972" y="-264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Transformer via partial-concretization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 dirty="0"/>
          </a:p>
        </p:txBody>
      </p:sp>
      <p:sp>
        <p:nvSpPr>
          <p:cNvPr id="24" name="Oval 3"/>
          <p:cNvSpPr/>
          <p:nvPr/>
        </p:nvSpPr>
        <p:spPr>
          <a:xfrm>
            <a:off x="107504" y="2270720"/>
            <a:ext cx="2514600" cy="4038600"/>
          </a:xfrm>
          <a:prstGeom prst="ellipse">
            <a:avLst/>
          </a:prstGeom>
          <a:noFill/>
          <a:ln>
            <a:solidFill>
              <a:srgbClr val="F2A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5" name="Oval 4"/>
          <p:cNvSpPr/>
          <p:nvPr/>
        </p:nvSpPr>
        <p:spPr>
          <a:xfrm>
            <a:off x="6449888" y="2270720"/>
            <a:ext cx="2514600" cy="403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8695" y="18630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10660" y="18630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</a:t>
            </a:r>
          </a:p>
        </p:txBody>
      </p:sp>
      <p:sp>
        <p:nvSpPr>
          <p:cNvPr id="60" name="Oval 5"/>
          <p:cNvSpPr/>
          <p:nvPr/>
        </p:nvSpPr>
        <p:spPr>
          <a:xfrm>
            <a:off x="438833" y="4412361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2</a:t>
            </a:r>
            <a:endParaRPr lang="en-US" sz="1700" dirty="0"/>
          </a:p>
        </p:txBody>
      </p:sp>
      <p:sp>
        <p:nvSpPr>
          <p:cNvPr id="61" name="Oval 8"/>
          <p:cNvSpPr/>
          <p:nvPr/>
        </p:nvSpPr>
        <p:spPr>
          <a:xfrm>
            <a:off x="1901045" y="4124329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3</a:t>
            </a:r>
            <a:endParaRPr lang="en-US" sz="1700" dirty="0"/>
          </a:p>
        </p:txBody>
      </p:sp>
      <p:grpSp>
        <p:nvGrpSpPr>
          <p:cNvPr id="3" name="קבוצה 19"/>
          <p:cNvGrpSpPr/>
          <p:nvPr/>
        </p:nvGrpSpPr>
        <p:grpSpPr>
          <a:xfrm>
            <a:off x="666065" y="3747944"/>
            <a:ext cx="1222726" cy="762326"/>
            <a:chOff x="1625361" y="3747944"/>
            <a:chExt cx="1222726" cy="762326"/>
          </a:xfrm>
        </p:grpSpPr>
        <p:sp>
          <p:nvSpPr>
            <p:cNvPr id="63" name="חץ ימינה 62"/>
            <p:cNvSpPr/>
            <p:nvPr/>
          </p:nvSpPr>
          <p:spPr>
            <a:xfrm rot="20974995">
              <a:off x="1625361" y="4222238"/>
              <a:ext cx="1222726" cy="28803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79712" y="3747944"/>
              <a:ext cx="325730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endParaRPr lang="he-IL" sz="3600" baseline="30000" dirty="0"/>
            </a:p>
          </p:txBody>
        </p:sp>
      </p:grpSp>
      <p:cxnSp>
        <p:nvCxnSpPr>
          <p:cNvPr id="67" name="Shape 10"/>
          <p:cNvCxnSpPr>
            <a:stCxn id="23" idx="3"/>
            <a:endCxn id="33" idx="4"/>
          </p:cNvCxnSpPr>
          <p:nvPr/>
        </p:nvCxnSpPr>
        <p:spPr>
          <a:xfrm rot="5400000">
            <a:off x="5447615" y="2992484"/>
            <a:ext cx="13883" cy="3096443"/>
          </a:xfrm>
          <a:prstGeom prst="curvedConnector3">
            <a:avLst>
              <a:gd name="adj1" fmla="val 1878117"/>
            </a:avLst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מלבן 76"/>
          <p:cNvSpPr/>
          <p:nvPr/>
        </p:nvSpPr>
        <p:spPr>
          <a:xfrm>
            <a:off x="2775033" y="982469"/>
            <a:ext cx="3587842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rtl="0"/>
            <a:r>
              <a:rPr lang="en-US" sz="3600" i="1" dirty="0">
                <a:sym typeface="Math C"/>
              </a:rPr>
              <a:t>f</a:t>
            </a:r>
            <a:r>
              <a:rPr lang="en-US" sz="3600" baseline="30000" dirty="0">
                <a:sym typeface="Math C"/>
              </a:rPr>
              <a:t>#</a:t>
            </a:r>
            <a:r>
              <a:rPr lang="en-US" sz="3600" dirty="0">
                <a:sym typeface="Math C"/>
              </a:rPr>
              <a:t>(</a:t>
            </a:r>
            <a:r>
              <a:rPr lang="en-US" sz="3600" i="1" dirty="0">
                <a:sym typeface="Math C"/>
              </a:rPr>
              <a:t>a</a:t>
            </a:r>
            <a:r>
              <a:rPr lang="en-US" sz="3600" dirty="0">
                <a:sym typeface="Math C"/>
              </a:rPr>
              <a:t>)=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Symbol" pitchFamily="18" charset="2"/>
              </a:rPr>
              <a:t>’(</a:t>
            </a:r>
            <a:r>
              <a:rPr lang="en-US" sz="3600" i="1" dirty="0">
                <a:sym typeface="Symbol" pitchFamily="18" charset="2"/>
              </a:rPr>
              <a:t>f</a:t>
            </a:r>
            <a:r>
              <a:rPr lang="en-US" sz="3600" i="1" baseline="30000" dirty="0">
                <a:sym typeface="Symbol" pitchFamily="18" charset="2"/>
              </a:rPr>
              <a:t>#</a:t>
            </a:r>
            <a:r>
              <a:rPr lang="en-US" sz="3600" i="1" dirty="0">
                <a:sym typeface="Symbol" pitchFamily="18" charset="2"/>
              </a:rPr>
              <a:t>’</a:t>
            </a:r>
            <a:r>
              <a:rPr lang="en-US" sz="3600" dirty="0">
                <a:sym typeface="Symbol" pitchFamily="18" charset="2"/>
              </a:rPr>
              <a:t>(’(</a:t>
            </a:r>
            <a:r>
              <a:rPr lang="en-US" sz="3600" i="1" dirty="0">
                <a:sym typeface="Symbol" pitchFamily="18" charset="2"/>
              </a:rPr>
              <a:t>a</a:t>
            </a:r>
            <a:r>
              <a:rPr lang="en-US" sz="3600" dirty="0">
                <a:sym typeface="Symbol" pitchFamily="18" charset="2"/>
              </a:rPr>
              <a:t>)))</a:t>
            </a:r>
            <a:endParaRPr lang="he-IL" sz="3600" dirty="0"/>
          </a:p>
        </p:txBody>
      </p:sp>
      <p:cxnSp>
        <p:nvCxnSpPr>
          <p:cNvPr id="22" name="מחבר חץ ישר 37"/>
          <p:cNvCxnSpPr>
            <a:stCxn id="38" idx="7"/>
            <a:endCxn id="31" idx="0"/>
          </p:cNvCxnSpPr>
          <p:nvPr/>
        </p:nvCxnSpPr>
        <p:spPr>
          <a:xfrm rot="5400000" flipH="1" flipV="1">
            <a:off x="6792325" y="2126184"/>
            <a:ext cx="13883" cy="3096443"/>
          </a:xfrm>
          <a:prstGeom prst="curvedConnector3">
            <a:avLst>
              <a:gd name="adj1" fmla="val 1878117"/>
            </a:avLst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5"/>
          <p:cNvSpPr/>
          <p:nvPr/>
        </p:nvSpPr>
        <p:spPr>
          <a:xfrm>
            <a:off x="6970638" y="4346447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1</a:t>
            </a:r>
            <a:endParaRPr lang="en-US" sz="1700" dirty="0"/>
          </a:p>
        </p:txBody>
      </p:sp>
      <p:grpSp>
        <p:nvGrpSpPr>
          <p:cNvPr id="5" name="קבוצה 26"/>
          <p:cNvGrpSpPr/>
          <p:nvPr/>
        </p:nvGrpSpPr>
        <p:grpSpPr>
          <a:xfrm>
            <a:off x="7145294" y="3954606"/>
            <a:ext cx="1143252" cy="696790"/>
            <a:chOff x="5898874" y="3450549"/>
            <a:chExt cx="1143252" cy="696790"/>
          </a:xfrm>
        </p:grpSpPr>
        <p:sp>
          <p:nvSpPr>
            <p:cNvPr id="28" name="חץ ימינה 27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72200" y="3501008"/>
              <a:ext cx="479618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</a:t>
              </a:r>
              <a:endParaRPr lang="he-IL" sz="3600" baseline="30000" dirty="0"/>
            </a:p>
          </p:txBody>
        </p:sp>
      </p:grpSp>
      <p:sp>
        <p:nvSpPr>
          <p:cNvPr id="31" name="Oval 8"/>
          <p:cNvSpPr/>
          <p:nvPr/>
        </p:nvSpPr>
        <p:spPr>
          <a:xfrm>
            <a:off x="8237760" y="3667463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4</a:t>
            </a:r>
            <a:endParaRPr lang="en-US" sz="1700" dirty="0"/>
          </a:p>
        </p:txBody>
      </p:sp>
      <p:sp>
        <p:nvSpPr>
          <p:cNvPr id="27" name="Oval 4"/>
          <p:cNvSpPr/>
          <p:nvPr/>
        </p:nvSpPr>
        <p:spPr>
          <a:xfrm>
            <a:off x="3275856" y="2256876"/>
            <a:ext cx="2514600" cy="40386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36628" y="1844824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A’</a:t>
            </a:r>
          </a:p>
        </p:txBody>
      </p:sp>
      <p:sp>
        <p:nvSpPr>
          <p:cNvPr id="33" name="Oval 5"/>
          <p:cNvSpPr/>
          <p:nvPr/>
        </p:nvSpPr>
        <p:spPr>
          <a:xfrm>
            <a:off x="3796606" y="4328191"/>
            <a:ext cx="219456" cy="2194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5</a:t>
            </a:r>
            <a:endParaRPr lang="en-US" sz="1700" dirty="0"/>
          </a:p>
        </p:txBody>
      </p:sp>
      <p:grpSp>
        <p:nvGrpSpPr>
          <p:cNvPr id="34" name="קבוצה 26"/>
          <p:cNvGrpSpPr/>
          <p:nvPr/>
        </p:nvGrpSpPr>
        <p:grpSpPr>
          <a:xfrm>
            <a:off x="3971262" y="3936350"/>
            <a:ext cx="1143252" cy="696790"/>
            <a:chOff x="5898874" y="3450549"/>
            <a:chExt cx="1143252" cy="696790"/>
          </a:xfrm>
        </p:grpSpPr>
        <p:sp>
          <p:nvSpPr>
            <p:cNvPr id="35" name="חץ ימינה 34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33728" y="3501008"/>
              <a:ext cx="556563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#’</a:t>
              </a:r>
              <a:endParaRPr lang="he-IL" sz="3600" baseline="30000" dirty="0"/>
            </a:p>
          </p:txBody>
        </p:sp>
      </p:grpSp>
      <p:sp>
        <p:nvSpPr>
          <p:cNvPr id="38" name="Oval 8"/>
          <p:cNvSpPr/>
          <p:nvPr/>
        </p:nvSpPr>
        <p:spPr>
          <a:xfrm>
            <a:off x="5063728" y="3649207"/>
            <a:ext cx="219456" cy="2194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6</a:t>
            </a:r>
            <a:endParaRPr lang="en-US" sz="1700" dirty="0"/>
          </a:p>
        </p:txBody>
      </p:sp>
      <p:sp>
        <p:nvSpPr>
          <p:cNvPr id="43" name="Rectangle 17"/>
          <p:cNvSpPr/>
          <p:nvPr/>
        </p:nvSpPr>
        <p:spPr>
          <a:xfrm>
            <a:off x="5940152" y="3068960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sym typeface="Symbol"/>
              </a:rPr>
              <a:t>’</a:t>
            </a:r>
            <a:endParaRPr lang="en-US" sz="2800" dirty="0"/>
          </a:p>
        </p:txBody>
      </p:sp>
      <p:sp>
        <p:nvSpPr>
          <p:cNvPr id="44" name="Rectangle 18"/>
          <p:cNvSpPr/>
          <p:nvPr/>
        </p:nvSpPr>
        <p:spPr>
          <a:xfrm>
            <a:off x="5940152" y="443711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sym typeface="Symbol" pitchFamily="18" charset="2"/>
              </a:rPr>
              <a:t>’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1302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Adding more properties to nodes refines abstraction</a:t>
            </a:r>
          </a:p>
          <a:p>
            <a:r>
              <a:rPr lang="en-US" dirty="0"/>
              <a:t>Can add temporary properties for partial concretization</a:t>
            </a:r>
          </a:p>
          <a:p>
            <a:pPr lvl="1"/>
            <a:r>
              <a:rPr lang="en-US" dirty="0"/>
              <a:t>Materialize concrete nodes from summary nodes</a:t>
            </a:r>
          </a:p>
          <a:p>
            <a:pPr lvl="1"/>
            <a:r>
              <a:rPr lang="en-US" dirty="0"/>
              <a:t>Allows turning weak updates into strong ones</a:t>
            </a:r>
          </a:p>
          <a:p>
            <a:pPr lvl="1"/>
            <a:r>
              <a:rPr lang="en-US" dirty="0"/>
              <a:t>Focus operation in shape-analysis lingo</a:t>
            </a:r>
          </a:p>
          <a:p>
            <a:pPr lvl="1"/>
            <a:r>
              <a:rPr lang="en-US" dirty="0"/>
              <a:t>Not trivial in general and requires more semantic reduction to clean up impossible edges</a:t>
            </a:r>
          </a:p>
          <a:p>
            <a:pPr lvl="1"/>
            <a:r>
              <a:rPr lang="en-US" dirty="0"/>
              <a:t>General algorithms available via 3-valued logic and implemented in TVLA system</a:t>
            </a:r>
          </a:p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76918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3-Value logic based shape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0" idx="1"/>
          </p:cNvCxnSpPr>
          <p:nvPr/>
        </p:nvCxnSpPr>
        <p:spPr>
          <a:xfrm>
            <a:off x="5436096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20" idx="1"/>
          </p:cNvCxnSpPr>
          <p:nvPr/>
        </p:nvCxnSpPr>
        <p:spPr>
          <a:xfrm flipV="1">
            <a:off x="5436096" y="25649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4384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/>
              <a:t>Sequential</a:t>
            </a:r>
            <a:r>
              <a:rPr lang="en-US" baseline="0" dirty="0"/>
              <a:t> Stack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4648200" cy="2331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= v;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= Top;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66800" y="3200400"/>
            <a:ext cx="4648200" cy="2331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kumimoji="0" lang="he-IL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if (Top == NULL) return EMPTY;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*s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s;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return r;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0700" y="5649992"/>
            <a:ext cx="5562600" cy="1055608"/>
          </a:xfrm>
          <a:prstGeom prst="round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</a:rPr>
              <a:t>Want to Verify</a:t>
            </a:r>
          </a:p>
          <a:p>
            <a:pPr algn="l"/>
            <a:r>
              <a:rPr lang="en-US" dirty="0">
                <a:solidFill>
                  <a:srgbClr val="0000FF"/>
                </a:solidFill>
              </a:rPr>
              <a:t>No Null Dereference</a:t>
            </a:r>
          </a:p>
          <a:p>
            <a:pPr algn="l"/>
            <a:r>
              <a:rPr lang="en-US" dirty="0">
                <a:solidFill>
                  <a:srgbClr val="0000FF"/>
                </a:solidFill>
              </a:rPr>
              <a:t>Underlying list remains acyclic  after each operation</a:t>
            </a:r>
          </a:p>
        </p:txBody>
      </p:sp>
    </p:spTree>
    <p:extLst>
      <p:ext uri="{BB962C8B-B14F-4D97-AF65-F5344CB8AC3E}">
        <p14:creationId xmlns:p14="http://schemas.microsoft.com/office/powerpoint/2010/main" val="1809474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Shape Analysis via 3-valued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45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1) Abstraction</a:t>
            </a:r>
          </a:p>
          <a:p>
            <a:pPr lvl="1"/>
            <a:r>
              <a:rPr lang="en-US" dirty="0"/>
              <a:t>3-valued logical structure</a:t>
            </a:r>
          </a:p>
          <a:p>
            <a:pPr lvl="1"/>
            <a:r>
              <a:rPr lang="en-US" dirty="0"/>
              <a:t>canonical abstraction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2) Transformers</a:t>
            </a:r>
          </a:p>
          <a:p>
            <a:pPr lvl="1"/>
            <a:r>
              <a:rPr lang="en-US" dirty="0"/>
              <a:t>via logical formulae</a:t>
            </a:r>
          </a:p>
          <a:p>
            <a:pPr lvl="1"/>
            <a:r>
              <a:rPr lang="en-US" dirty="0"/>
              <a:t>soundness by construction </a:t>
            </a:r>
          </a:p>
          <a:p>
            <a:pPr lvl="2"/>
            <a:r>
              <a:rPr lang="en-US" dirty="0"/>
              <a:t>embedding theorem, [SRW02]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82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State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2819400"/>
          </a:xfrm>
        </p:spPr>
        <p:txBody>
          <a:bodyPr>
            <a:normAutofit/>
          </a:bodyPr>
          <a:lstStyle/>
          <a:p>
            <a:r>
              <a:rPr lang="en-US" sz="2400" dirty="0"/>
              <a:t>represent a concrete state as a two-valued logical structure</a:t>
            </a:r>
          </a:p>
          <a:p>
            <a:pPr lvl="1"/>
            <a:r>
              <a:rPr lang="en-US" sz="2000" dirty="0"/>
              <a:t>Individuals = heap allocated objects</a:t>
            </a:r>
          </a:p>
          <a:p>
            <a:pPr lvl="1"/>
            <a:r>
              <a:rPr lang="en-US" sz="2000" dirty="0"/>
              <a:t>Unary predicates  = object properties</a:t>
            </a:r>
          </a:p>
          <a:p>
            <a:pPr lvl="1"/>
            <a:r>
              <a:rPr lang="en-US" sz="2000" dirty="0"/>
              <a:t>Binary predicates = relations</a:t>
            </a:r>
          </a:p>
          <a:p>
            <a:r>
              <a:rPr lang="en-US" sz="2400" dirty="0"/>
              <a:t>parametric vocabulary</a:t>
            </a:r>
          </a:p>
          <a:p>
            <a:pPr lvl="1"/>
            <a:endParaRPr lang="en-US" sz="2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743200" y="4267200"/>
            <a:ext cx="39624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3803875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861047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>
            <a:stCxn id="25" idx="6"/>
            <a:endCxn id="26" idx="2"/>
          </p:cNvCxnSpPr>
          <p:nvPr/>
        </p:nvCxnSpPr>
        <p:spPr>
          <a:xfrm>
            <a:off x="4374460" y="4931892"/>
            <a:ext cx="486586" cy="24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59914" y="4744695"/>
            <a:ext cx="54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</a:t>
            </a:r>
          </a:p>
        </p:txBody>
      </p:sp>
      <p:cxnSp>
        <p:nvCxnSpPr>
          <p:cNvPr id="29" name="Straight Arrow Connector 28"/>
          <p:cNvCxnSpPr>
            <a:stCxn id="28" idx="3"/>
            <a:endCxn id="25" idx="2"/>
          </p:cNvCxnSpPr>
          <p:nvPr/>
        </p:nvCxnSpPr>
        <p:spPr>
          <a:xfrm>
            <a:off x="3403396" y="4929361"/>
            <a:ext cx="400479" cy="25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89066" y="4495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1" name="Oval 30"/>
          <p:cNvSpPr/>
          <p:nvPr/>
        </p:nvSpPr>
        <p:spPr>
          <a:xfrm>
            <a:off x="5918219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>
            <a:stCxn id="26" idx="6"/>
            <a:endCxn id="31" idx="2"/>
          </p:cNvCxnSpPr>
          <p:nvPr/>
        </p:nvCxnSpPr>
        <p:spPr>
          <a:xfrm>
            <a:off x="5431632" y="4931892"/>
            <a:ext cx="486586" cy="24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84706" y="4495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08975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66147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23319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6324600"/>
            <a:ext cx="303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storeless</a:t>
            </a:r>
            <a:r>
              <a:rPr lang="en-US" dirty="0"/>
              <a:t>, no heap addresses)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7354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State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981200"/>
          </a:xfrm>
        </p:spPr>
        <p:txBody>
          <a:bodyPr>
            <a:normAutofit/>
          </a:bodyPr>
          <a:lstStyle/>
          <a:p>
            <a:r>
              <a:rPr lang="en-US" sz="2400" dirty="0"/>
              <a:t>S = &lt;U, </a:t>
            </a:r>
            <a:r>
              <a:rPr lang="en-US" sz="2400" dirty="0">
                <a:sym typeface="Math A"/>
              </a:rPr>
              <a:t> &gt; over a vocabulary P</a:t>
            </a:r>
          </a:p>
          <a:p>
            <a:r>
              <a:rPr lang="en-US" sz="2400" dirty="0">
                <a:sym typeface="Math A"/>
              </a:rPr>
              <a:t>U – universe</a:t>
            </a:r>
          </a:p>
          <a:p>
            <a:r>
              <a:rPr lang="en-US" sz="2400" dirty="0">
                <a:sym typeface="Math A"/>
              </a:rPr>
              <a:t>  - interpretation, mapping each predicate from p to its truth value in 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43200" y="3352800"/>
            <a:ext cx="3962400" cy="1295400"/>
            <a:chOff x="2743200" y="3352800"/>
            <a:chExt cx="3962400" cy="1295400"/>
          </a:xfrm>
        </p:grpSpPr>
        <p:sp>
          <p:nvSpPr>
            <p:cNvPr id="24" name="Rounded Rectangle 23"/>
            <p:cNvSpPr/>
            <p:nvPr/>
          </p:nvSpPr>
          <p:spPr>
            <a:xfrm>
              <a:off x="2743200" y="3352800"/>
              <a:ext cx="39624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803875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861047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Arrow Connector 26"/>
            <p:cNvCxnSpPr>
              <a:stCxn id="25" idx="6"/>
              <a:endCxn id="26" idx="2"/>
            </p:cNvCxnSpPr>
            <p:nvPr/>
          </p:nvCxnSpPr>
          <p:spPr>
            <a:xfrm>
              <a:off x="4374460" y="4017492"/>
              <a:ext cx="486586" cy="24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859914" y="3830295"/>
              <a:ext cx="54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Top</a:t>
              </a:r>
            </a:p>
          </p:txBody>
        </p:sp>
        <p:cxnSp>
          <p:nvCxnSpPr>
            <p:cNvPr id="29" name="Straight Arrow Connector 28"/>
            <p:cNvCxnSpPr>
              <a:stCxn id="28" idx="3"/>
              <a:endCxn id="25" idx="2"/>
            </p:cNvCxnSpPr>
            <p:nvPr/>
          </p:nvCxnSpPr>
          <p:spPr>
            <a:xfrm>
              <a:off x="3403396" y="4014961"/>
              <a:ext cx="400479" cy="25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389066" y="3581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18219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Arrow Connector 31"/>
            <p:cNvCxnSpPr>
              <a:stCxn id="26" idx="6"/>
              <a:endCxn id="31" idx="2"/>
            </p:cNvCxnSpPr>
            <p:nvPr/>
          </p:nvCxnSpPr>
          <p:spPr>
            <a:xfrm>
              <a:off x="5431632" y="4017492"/>
              <a:ext cx="486586" cy="24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84706" y="3581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08975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66147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3319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u3</a:t>
              </a:r>
            </a:p>
          </p:txBody>
        </p:sp>
      </p:grpSp>
      <p:sp>
        <p:nvSpPr>
          <p:cNvPr id="20" name="Content Placeholder 4"/>
          <p:cNvSpPr txBox="1">
            <a:spLocks/>
          </p:cNvSpPr>
          <p:nvPr/>
        </p:nvSpPr>
        <p:spPr>
          <a:xfrm>
            <a:off x="914400" y="4724400"/>
            <a:ext cx="77724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U = { u1, u2,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u3}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A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P = { Top, n } 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dirty="0">
                <a:sym typeface="Math A"/>
              </a:rPr>
              <a:t>(n)(u1,u2) = 1, (n)(u1,u3)=0, (n)(u2,u1)=0,… 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dirty="0">
                <a:sym typeface="Math A"/>
              </a:rPr>
              <a:t>(Top)(u1)=1, (Top)(u2)=0, (Top)(u3)=0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75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609600" y="5562600"/>
            <a:ext cx="392248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altLang="he-IL" sz="2400" dirty="0">
                <a:sym typeface="Math C"/>
              </a:rPr>
              <a:t>v1,</a:t>
            </a:r>
            <a:r>
              <a:rPr lang="pt-BR" altLang="he-IL" sz="2400" dirty="0">
                <a:sym typeface="Symbol" pitchFamily="18" charset="2"/>
              </a:rPr>
              <a:t>v2: n(v1, v2) </a:t>
            </a:r>
            <a:r>
              <a:rPr lang="en-US" altLang="he-IL" sz="2400" dirty="0">
                <a:sym typeface="Symbol" pitchFamily="18" charset="2"/>
              </a:rPr>
              <a:t></a:t>
            </a:r>
            <a:r>
              <a:rPr lang="pt-BR" altLang="he-IL" sz="2400" dirty="0">
                <a:sym typeface="Symbol" pitchFamily="18" charset="2"/>
              </a:rPr>
              <a:t> n*(v2, v1)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4876800" y="4876800"/>
            <a:ext cx="3810000" cy="914400"/>
          </a:xfrm>
          <a:prstGeom prst="wedgeRoundRectCallout">
            <a:avLst>
              <a:gd name="adj1" fmla="val 4336"/>
              <a:gd name="adj2" fmla="val -355951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3276600" y="2590800"/>
            <a:ext cx="1524000" cy="990600"/>
          </a:xfrm>
          <a:prstGeom prst="wedgeRoundRectCallout">
            <a:avLst>
              <a:gd name="adj1" fmla="val 84801"/>
              <a:gd name="adj2" fmla="val -85528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Formulae for Observing Properties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=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Top;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24400" y="1295400"/>
            <a:ext cx="2667000" cy="8382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5384442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96000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5768490" y="1805103"/>
            <a:ext cx="3275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49084" y="1650642"/>
            <a:ext cx="463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Top</a:t>
            </a:r>
          </a:p>
        </p:txBody>
      </p:sp>
      <p:cxnSp>
        <p:nvCxnSpPr>
          <p:cNvPr id="12" name="Straight Arrow Connector 11"/>
          <p:cNvCxnSpPr>
            <a:stCxn id="11" idx="3"/>
            <a:endCxn id="8" idx="2"/>
          </p:cNvCxnSpPr>
          <p:nvPr/>
        </p:nvCxnSpPr>
        <p:spPr>
          <a:xfrm>
            <a:off x="5212481" y="1804531"/>
            <a:ext cx="171961" cy="5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78321" y="152292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14" name="Oval 13"/>
          <p:cNvSpPr/>
          <p:nvPr/>
        </p:nvSpPr>
        <p:spPr>
          <a:xfrm>
            <a:off x="6807558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>
            <a:stCxn id="9" idx="6"/>
            <a:endCxn id="14" idx="2"/>
          </p:cNvCxnSpPr>
          <p:nvPr/>
        </p:nvCxnSpPr>
        <p:spPr>
          <a:xfrm>
            <a:off x="6480048" y="1805103"/>
            <a:ext cx="3275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8074" y="152292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5553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57111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68669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33943" y="298198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172" y="4978758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ym typeface="Math B"/>
              </a:rPr>
              <a:t>No Cycles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90172" y="5378868"/>
            <a:ext cx="3354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 </a:t>
            </a:r>
            <a:r>
              <a:rPr lang="en-US" altLang="he-IL" sz="2000" dirty="0">
                <a:sym typeface="Symbol" pitchFamily="18" charset="2"/>
              </a:rPr>
              <a:t></a:t>
            </a:r>
            <a:r>
              <a:rPr lang="pt-BR" altLang="he-IL" sz="2000" dirty="0">
                <a:sym typeface="Symbol" pitchFamily="18" charset="2"/>
              </a:rPr>
              <a:t> n*(v2, v1)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31709" y="525780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363531" y="2991327"/>
            <a:ext cx="1288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w:Top(w)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87331" y="2591217"/>
            <a:ext cx="1281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Top != null</a:t>
            </a:r>
            <a:endParaRPr lang="en-US" sz="2000" dirty="0">
              <a:sym typeface="Math 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" y="2933163"/>
            <a:ext cx="125425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w: x(w)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45757" y="3666014"/>
            <a:ext cx="125425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w: x(w)</a:t>
            </a:r>
            <a:endParaRPr lang="en-US" sz="2400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3276600" y="3733800"/>
            <a:ext cx="3429000" cy="914400"/>
          </a:xfrm>
          <a:prstGeom prst="wedgeRoundRectCallout">
            <a:avLst>
              <a:gd name="adj1" fmla="val 37025"/>
              <a:gd name="adj2" fmla="val -227969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l"/>
            <a:r>
              <a:rPr lang="en-US" sz="2000" dirty="0"/>
              <a:t>No node precedes Top</a:t>
            </a:r>
          </a:p>
          <a:p>
            <a:pPr algn="ctr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</a:t>
            </a:r>
            <a:r>
              <a:rPr lang="en-US" altLang="he-IL" sz="2000" dirty="0">
                <a:sym typeface="Symbol" pitchFamily="18" charset="2"/>
              </a:rPr>
              <a:t> Top(v2)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390459" y="4101921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6096000"/>
            <a:ext cx="3590343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altLang="he-IL" sz="2400" dirty="0">
                <a:sym typeface="Math C"/>
              </a:rPr>
              <a:t>v1,</a:t>
            </a:r>
            <a:r>
              <a:rPr lang="pt-BR" altLang="he-IL" sz="2400" dirty="0">
                <a:sym typeface="Symbol" pitchFamily="18" charset="2"/>
              </a:rPr>
              <a:t>v2: n(v1, v2)</a:t>
            </a:r>
            <a:r>
              <a:rPr lang="en-US" altLang="he-IL" sz="2400" dirty="0">
                <a:sym typeface="Symbol" pitchFamily="18" charset="2"/>
              </a:rPr>
              <a:t> Top(v2)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9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0" grpId="0" animBg="1"/>
      <p:bldP spid="34" grpId="0" animBg="1"/>
      <p:bldP spid="20" grpId="0"/>
      <p:bldP spid="28" grpId="0"/>
      <p:bldP spid="31" grpId="0"/>
      <p:bldP spid="32" grpId="0"/>
      <p:bldP spid="35" grpId="0"/>
      <p:bldP spid="36" grpId="0"/>
      <p:bldP spid="41" grpId="0" animBg="1"/>
      <p:bldP spid="42" grpId="0" animBg="1"/>
      <p:bldP spid="29" grpId="0" animBg="1"/>
      <p:bldP spid="30" grpId="0"/>
      <p:bldP spid="3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dirty="0"/>
              <a:t>Concrete Interpretation Rules</a:t>
            </a:r>
          </a:p>
        </p:txBody>
      </p:sp>
      <p:graphicFrame>
        <p:nvGraphicFramePr>
          <p:cNvPr id="1473539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1752600"/>
          <a:ext cx="7543800" cy="3886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8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Statement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Update 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=NULL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x’(v)= 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 malloc()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 =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 IsNew(v)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x’(v)= y(v)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x=y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next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x’(v)=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w: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y(w)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 n(w, 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4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next=y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n’(v, w) = (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(v)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n(v, w))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 (x(v)   y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(w))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10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altLang="en-US" i="1" dirty="0">
                <a:sym typeface="Symbol" pitchFamily="18" charset="2"/>
              </a:rPr>
              <a:t>s</a:t>
            </a:r>
            <a:r>
              <a:rPr lang="en-US" altLang="he-IL" dirty="0">
                <a:sym typeface="Symbol" pitchFamily="18" charset="2"/>
              </a:rPr>
              <a:t> = </a:t>
            </a:r>
            <a:r>
              <a:rPr lang="en-US" altLang="he-IL" i="1" dirty="0" err="1">
                <a:sym typeface="Symbol" pitchFamily="18" charset="2"/>
              </a:rPr>
              <a:t>Top</a:t>
            </a:r>
            <a:r>
              <a:rPr lang="en-US" altLang="he-IL" dirty="0" err="1">
                <a:sym typeface="Symbol" pitchFamily="18" charset="2"/>
              </a:rPr>
              <a:t></a:t>
            </a:r>
            <a:r>
              <a:rPr lang="en-US" altLang="he-IL" i="1" dirty="0" err="1">
                <a:sym typeface="Symbol" pitchFamily="18" charset="2"/>
              </a:rPr>
              <a:t>n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457200"/>
          </a:xfrm>
        </p:spPr>
        <p:txBody>
          <a:bodyPr/>
          <a:lstStyle/>
          <a:p>
            <a:fld id="{86588597-A00C-41CC-8737-6ACE5485330F}" type="slidenum">
              <a:rPr lang="he-IL" smtClean="0"/>
              <a:pPr/>
              <a:t>66</a:t>
            </a:fld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43300" y="2171700"/>
            <a:ext cx="19812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14300" y="1676401"/>
            <a:ext cx="3200400" cy="1371599"/>
            <a:chOff x="152400" y="2895600"/>
            <a:chExt cx="3200400" cy="1371599"/>
          </a:xfrm>
        </p:grpSpPr>
        <p:sp>
          <p:nvSpPr>
            <p:cNvPr id="20" name="Rounded Rectangle 19"/>
            <p:cNvSpPr/>
            <p:nvPr/>
          </p:nvSpPr>
          <p:spPr>
            <a:xfrm>
              <a:off x="152400" y="2895600"/>
              <a:ext cx="3200400" cy="1371599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420688" y="3505200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1196976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 dirty="0">
                <a:solidFill>
                  <a:schemeClr val="lt1"/>
                </a:solidFill>
              </a:endParaRPr>
            </a:p>
          </p:txBody>
        </p:sp>
        <p:cxnSp>
          <p:nvCxnSpPr>
            <p:cNvPr id="9" name="AutoShape 15"/>
            <p:cNvCxnSpPr>
              <a:cxnSpLocks noChangeShapeType="1"/>
              <a:stCxn id="10" idx="3"/>
            </p:cNvCxnSpPr>
            <p:nvPr/>
          </p:nvCxnSpPr>
          <p:spPr bwMode="auto">
            <a:xfrm>
              <a:off x="846138" y="3551238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28601" y="3367088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1" name="AutoShape 17"/>
            <p:cNvCxnSpPr>
              <a:cxnSpLocks noChangeShapeType="1"/>
              <a:stCxn id="8" idx="6"/>
              <a:endCxn id="13" idx="2"/>
            </p:cNvCxnSpPr>
            <p:nvPr/>
          </p:nvCxnSpPr>
          <p:spPr bwMode="auto">
            <a:xfrm>
              <a:off x="1589088" y="3557588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2590800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1893888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" name="AutoShape 20"/>
            <p:cNvCxnSpPr>
              <a:cxnSpLocks noChangeShapeType="1"/>
              <a:stCxn id="13" idx="6"/>
              <a:endCxn id="12" idx="2"/>
            </p:cNvCxnSpPr>
            <p:nvPr/>
          </p:nvCxnSpPr>
          <p:spPr bwMode="auto">
            <a:xfrm>
              <a:off x="2286000" y="3557588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3314700" y="1790700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129149" y="2146300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66900" y="2133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52700" y="2133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829300" y="1676400"/>
            <a:ext cx="3200400" cy="1371600"/>
            <a:chOff x="5791200" y="2057400"/>
            <a:chExt cx="3200400" cy="1371600"/>
          </a:xfrm>
        </p:grpSpPr>
        <p:sp>
          <p:nvSpPr>
            <p:cNvPr id="6" name="Rounded Rectangle 5"/>
            <p:cNvSpPr/>
            <p:nvPr/>
          </p:nvSpPr>
          <p:spPr>
            <a:xfrm>
              <a:off x="5791200" y="2057400"/>
              <a:ext cx="3200400" cy="1371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097587" y="2668900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6873875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3" name="AutoShape 15"/>
            <p:cNvCxnSpPr>
              <a:cxnSpLocks noChangeShapeType="1"/>
              <a:stCxn id="24" idx="3"/>
              <a:endCxn id="22" idx="2"/>
            </p:cNvCxnSpPr>
            <p:nvPr/>
          </p:nvCxnSpPr>
          <p:spPr bwMode="auto">
            <a:xfrm>
              <a:off x="6523037" y="2714938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905500" y="2530788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5" name="AutoShape 17"/>
            <p:cNvCxnSpPr>
              <a:cxnSpLocks noChangeShapeType="1"/>
              <a:stCxn id="22" idx="6"/>
              <a:endCxn id="27" idx="2"/>
            </p:cNvCxnSpPr>
            <p:nvPr/>
          </p:nvCxnSpPr>
          <p:spPr bwMode="auto">
            <a:xfrm>
              <a:off x="7265987" y="2721288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267699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7570787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28" name="AutoShape 20"/>
            <p:cNvCxnSpPr>
              <a:cxnSpLocks noChangeShapeType="1"/>
              <a:stCxn id="27" idx="6"/>
              <a:endCxn id="26" idx="2"/>
            </p:cNvCxnSpPr>
            <p:nvPr/>
          </p:nvCxnSpPr>
          <p:spPr bwMode="auto">
            <a:xfrm>
              <a:off x="7962899" y="2721288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915342" y="20701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30" name="Straight Arrow Connector 29"/>
            <p:cNvCxnSpPr>
              <a:stCxn id="29" idx="3"/>
              <a:endCxn id="27" idx="1"/>
            </p:cNvCxnSpPr>
            <p:nvPr/>
          </p:nvCxnSpPr>
          <p:spPr>
            <a:xfrm>
              <a:off x="7192982" y="2254766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839735" y="252730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77486" y="25146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63286" y="25146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</p:grp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04800" y="35052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2057400" y="3505200"/>
          <a:ext cx="19050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04800" y="51054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257800" y="35052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7010400" y="3505200"/>
          <a:ext cx="19050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257800" y="51054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538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67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133600" y="1980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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(w)(S)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437825"/>
            <a:ext cx="1861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Assignments(G)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09800" y="1447225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{ &lt;</a:t>
            </a:r>
            <a:r>
              <a:rPr lang="en-US" dirty="0">
                <a:sym typeface="Math C"/>
              </a:rPr>
              <a:t>,&gt; 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657600"/>
            <a:ext cx="1374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CSS [v] =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371025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ym typeface="Math C"/>
              </a:rPr>
              <a:t>if v = entry</a:t>
            </a:r>
            <a:endParaRPr lang="en-US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133600" y="3123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580825"/>
            <a:ext cx="1236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Skip(G)</a:t>
            </a:r>
            <a:endParaRPr lang="en-US" sz="1600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133600" y="4190425"/>
            <a:ext cx="6248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 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 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647625"/>
            <a:ext cx="2245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True-Branches(G)</a:t>
            </a:r>
            <a:endParaRPr lang="en-US" sz="16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133600" y="5206425"/>
            <a:ext cx="6248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 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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5663625"/>
            <a:ext cx="2320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False-Branches(G)</a:t>
            </a:r>
            <a:endParaRPr lang="en-US" sz="1600" dirty="0"/>
          </a:p>
        </p:txBody>
      </p:sp>
      <p:sp>
        <p:nvSpPr>
          <p:cNvPr id="19" name="Left Brace 18"/>
          <p:cNvSpPr/>
          <p:nvPr/>
        </p:nvSpPr>
        <p:spPr>
          <a:xfrm>
            <a:off x="1828800" y="1524000"/>
            <a:ext cx="381000" cy="472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39000" y="4267200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ym typeface="Math C"/>
              </a:rPr>
              <a:t>othrewise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967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every program point – a </a:t>
            </a:r>
            <a:r>
              <a:rPr lang="en-US" dirty="0">
                <a:solidFill>
                  <a:srgbClr val="0000FF"/>
                </a:solidFill>
              </a:rPr>
              <a:t>potentially infinite </a:t>
            </a:r>
            <a:r>
              <a:rPr lang="en-US" dirty="0"/>
              <a:t>set of two-valued logical structures</a:t>
            </a:r>
          </a:p>
          <a:p>
            <a:r>
              <a:rPr lang="en-US" dirty="0"/>
              <a:t>Representing (at least) all possible heaps that can arise at the program point</a:t>
            </a:r>
          </a:p>
          <a:p>
            <a:endParaRPr lang="en-US" dirty="0"/>
          </a:p>
          <a:p>
            <a:r>
              <a:rPr lang="en-US" dirty="0"/>
              <a:t>Next step: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find a bounded abstract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99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3-Valued Logic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= true</a:t>
            </a:r>
          </a:p>
          <a:p>
            <a:r>
              <a:rPr lang="en-US" dirty="0"/>
              <a:t>0 = false</a:t>
            </a:r>
          </a:p>
          <a:p>
            <a:r>
              <a:rPr lang="en-US" dirty="0"/>
              <a:t>1/2 = unknown</a:t>
            </a:r>
          </a:p>
          <a:p>
            <a:endParaRPr lang="en-US" dirty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A join semi-lattice, 0 </a:t>
            </a:r>
            <a:r>
              <a:rPr lang="en-US" dirty="0">
                <a:sym typeface="Math B" pitchFamily="2" charset="2"/>
              </a:rPr>
              <a:t> 1 = 1/2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6477000" y="1752600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1/2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5943600" y="3048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0</a:t>
            </a:r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7334250" y="3062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</a:t>
            </a:r>
          </a:p>
        </p:txBody>
      </p:sp>
      <p:cxnSp>
        <p:nvCxnSpPr>
          <p:cNvPr id="530440" name="AutoShape 8"/>
          <p:cNvCxnSpPr>
            <a:cxnSpLocks noChangeShapeType="1"/>
            <a:stCxn id="530437" idx="2"/>
            <a:endCxn id="530438" idx="0"/>
          </p:cNvCxnSpPr>
          <p:nvPr/>
        </p:nvCxnSpPr>
        <p:spPr bwMode="auto">
          <a:xfrm flipH="1">
            <a:off x="6124575" y="2271713"/>
            <a:ext cx="671513" cy="77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0441" name="AutoShape 9"/>
          <p:cNvCxnSpPr>
            <a:cxnSpLocks noChangeShapeType="1"/>
            <a:stCxn id="530437" idx="2"/>
            <a:endCxn id="530439" idx="0"/>
          </p:cNvCxnSpPr>
          <p:nvPr/>
        </p:nvCxnSpPr>
        <p:spPr bwMode="auto">
          <a:xfrm>
            <a:off x="6796088" y="2271713"/>
            <a:ext cx="719137" cy="79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0442" name="Line 10"/>
          <p:cNvSpPr>
            <a:spLocks noChangeShapeType="1"/>
          </p:cNvSpPr>
          <p:nvPr/>
        </p:nvSpPr>
        <p:spPr bwMode="auto">
          <a:xfrm>
            <a:off x="6019800" y="3657600"/>
            <a:ext cx="166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43" name="Text Box 11"/>
          <p:cNvSpPr txBox="1">
            <a:spLocks noChangeArrowheads="1"/>
          </p:cNvSpPr>
          <p:nvPr/>
        </p:nvSpPr>
        <p:spPr bwMode="auto">
          <a:xfrm rot="16200000">
            <a:off x="4768057" y="2547143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information order</a:t>
            </a:r>
          </a:p>
        </p:txBody>
      </p:sp>
      <p:sp>
        <p:nvSpPr>
          <p:cNvPr id="530444" name="Text Box 12"/>
          <p:cNvSpPr txBox="1">
            <a:spLocks noChangeArrowheads="1"/>
          </p:cNvSpPr>
          <p:nvPr/>
        </p:nvSpPr>
        <p:spPr bwMode="auto">
          <a:xfrm>
            <a:off x="6113463" y="365760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logical order</a:t>
            </a:r>
          </a:p>
        </p:txBody>
      </p:sp>
      <p:sp>
        <p:nvSpPr>
          <p:cNvPr id="530445" name="Line 13"/>
          <p:cNvSpPr>
            <a:spLocks noChangeShapeType="1"/>
          </p:cNvSpPr>
          <p:nvPr/>
        </p:nvSpPr>
        <p:spPr bwMode="auto">
          <a:xfrm flipV="1">
            <a:off x="5853113" y="1981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94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8712" y="18082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4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4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מעוגל 13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9" name="מחבר חץ ישר 18"/>
          <p:cNvCxnSpPr>
            <a:stCxn id="14" idx="3"/>
            <a:endCxn id="20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6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3-Valued Logical Structures 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idx="1"/>
          </p:nvPr>
        </p:nvSpPr>
        <p:spPr>
          <a:xfrm>
            <a:off x="676275" y="1981200"/>
            <a:ext cx="7772400" cy="4114800"/>
          </a:xfrm>
        </p:spPr>
        <p:txBody>
          <a:bodyPr/>
          <a:lstStyle/>
          <a:p>
            <a:r>
              <a:rPr lang="en-US" dirty="0"/>
              <a:t>A set of individuals (nodes) </a:t>
            </a:r>
            <a:r>
              <a:rPr lang="en-US" i="1" dirty="0"/>
              <a:t>U</a:t>
            </a:r>
          </a:p>
          <a:p>
            <a:r>
              <a:rPr lang="en-US" dirty="0"/>
              <a:t>Relation meaning</a:t>
            </a:r>
          </a:p>
          <a:p>
            <a:pPr lvl="1"/>
            <a:r>
              <a:rPr lang="en-US" dirty="0"/>
              <a:t>Interpretation of relation symbols in </a:t>
            </a:r>
            <a:r>
              <a:rPr lang="en-US" i="1" dirty="0"/>
              <a:t>P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0</a:t>
            </a:r>
            <a:r>
              <a:rPr lang="en-US" dirty="0"/>
              <a:t>()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1</a:t>
            </a:r>
            <a:r>
              <a:rPr lang="en-US" dirty="0"/>
              <a:t>(v)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2</a:t>
            </a:r>
            <a:r>
              <a:rPr lang="en-US" dirty="0"/>
              <a:t>(</a:t>
            </a:r>
            <a:r>
              <a:rPr lang="en-US" dirty="0" err="1"/>
              <a:t>u,v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</a:p>
          <a:p>
            <a:r>
              <a:rPr lang="en-US" altLang="he-IL" dirty="0"/>
              <a:t>A join semi-lattice:  </a:t>
            </a:r>
            <a:r>
              <a:rPr lang="en-US" altLang="he-IL" sz="3600" dirty="0"/>
              <a:t>0 </a:t>
            </a:r>
            <a:r>
              <a:rPr lang="en-US" altLang="he-IL" sz="3600" dirty="0">
                <a:sym typeface="Math B" pitchFamily="2" charset="2"/>
              </a:rPr>
              <a:t></a:t>
            </a:r>
            <a:r>
              <a:rPr lang="en-US" altLang="he-IL" sz="3600" dirty="0"/>
              <a:t> 1 = </a:t>
            </a:r>
            <a:r>
              <a:rPr lang="en-US" altLang="he-IL" sz="3600" dirty="0">
                <a:solidFill>
                  <a:srgbClr val="0000FF"/>
                </a:solidFill>
              </a:rPr>
              <a:t>1/2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75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95350"/>
          </a:xfrm>
        </p:spPr>
        <p:txBody>
          <a:bodyPr/>
          <a:lstStyle/>
          <a:p>
            <a:r>
              <a:rPr lang="en-US" altLang="he-IL"/>
              <a:t>Boolean Connectives [Kleene]</a:t>
            </a:r>
          </a:p>
        </p:txBody>
      </p:sp>
      <p:graphicFrame>
        <p:nvGraphicFramePr>
          <p:cNvPr id="1640451" name="Object 3"/>
          <p:cNvGraphicFramePr>
            <a:graphicFrameLocks noChangeAspect="1"/>
          </p:cNvGraphicFramePr>
          <p:nvPr/>
        </p:nvGraphicFramePr>
        <p:xfrm>
          <a:off x="2381250" y="1485900"/>
          <a:ext cx="43815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3" imgW="4388400" imgH="2332440" progId="Word.Document.8">
                  <p:embed/>
                </p:oleObj>
              </mc:Choice>
              <mc:Fallback>
                <p:oleObj name="Document" r:id="rId3" imgW="4388400" imgH="2332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1485900"/>
                        <a:ext cx="4381500" cy="23241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2" name="Object 4"/>
          <p:cNvGraphicFramePr>
            <a:graphicFrameLocks noChangeAspect="1"/>
          </p:cNvGraphicFramePr>
          <p:nvPr/>
        </p:nvGraphicFramePr>
        <p:xfrm>
          <a:off x="2381250" y="4191000"/>
          <a:ext cx="43815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5" imgW="4388400" imgH="2332440" progId="Word.Document.8">
                  <p:embed/>
                </p:oleObj>
              </mc:Choice>
              <mc:Fallback>
                <p:oleObj name="Document" r:id="rId5" imgW="4388400" imgH="2332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191000"/>
                        <a:ext cx="4381500" cy="23241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451410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3-struct[P] = the set of 3-valued logical structures over a vocabulary (set of predicates) P</a:t>
            </a:r>
          </a:p>
          <a:p>
            <a:endParaRPr lang="en-US" dirty="0"/>
          </a:p>
          <a:p>
            <a:r>
              <a:rPr lang="en-US" dirty="0"/>
              <a:t>Abstract domain</a:t>
            </a:r>
          </a:p>
          <a:p>
            <a:pPr lvl="1"/>
            <a:r>
              <a:rPr lang="en-US" dirty="0">
                <a:sym typeface="Math C"/>
              </a:rPr>
              <a:t>(3-Struct[P])</a:t>
            </a:r>
          </a:p>
          <a:p>
            <a:pPr lvl="1"/>
            <a:r>
              <a:rPr lang="en-US" dirty="0">
                <a:sym typeface="Math B"/>
              </a:rPr>
              <a:t> is 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525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8077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Given two structures S = &lt;U,</a:t>
            </a:r>
            <a:r>
              <a:rPr lang="en-US" dirty="0">
                <a:sym typeface="Math A"/>
              </a:rPr>
              <a:t> </a:t>
            </a:r>
            <a:r>
              <a:rPr lang="en-US" dirty="0"/>
              <a:t>&gt;, S’ = &lt;U’, </a:t>
            </a:r>
            <a:r>
              <a:rPr lang="en-US" dirty="0">
                <a:sym typeface="Math A"/>
              </a:rPr>
              <a:t>’</a:t>
            </a:r>
            <a:r>
              <a:rPr lang="en-US" dirty="0"/>
              <a:t>&gt; and </a:t>
            </a:r>
            <a:br>
              <a:rPr lang="en-US" dirty="0"/>
            </a:br>
            <a:r>
              <a:rPr lang="en-US" dirty="0"/>
              <a:t>an onto function f : U </a:t>
            </a:r>
            <a:r>
              <a:rPr lang="en-US" dirty="0">
                <a:sym typeface="Math C"/>
              </a:rPr>
              <a:t> U’ mapping individuals in U to individuals in U’</a:t>
            </a:r>
            <a:endParaRPr lang="en-US" dirty="0"/>
          </a:p>
          <a:p>
            <a:r>
              <a:rPr lang="en-US" dirty="0"/>
              <a:t>We say that f embeds S in S’ (denoted by S </a:t>
            </a:r>
            <a:r>
              <a:rPr lang="en-US" dirty="0">
                <a:sym typeface="Math B"/>
              </a:rPr>
              <a:t></a:t>
            </a:r>
            <a:r>
              <a:rPr lang="en-US" dirty="0"/>
              <a:t> S’) if</a:t>
            </a:r>
          </a:p>
          <a:p>
            <a:pPr lvl="1"/>
            <a:r>
              <a:rPr lang="en-US" dirty="0"/>
              <a:t> for every predicate symbol p </a:t>
            </a:r>
            <a:r>
              <a:rPr lang="en-US" dirty="0">
                <a:sym typeface="Math A"/>
              </a:rPr>
              <a:t></a:t>
            </a:r>
            <a:r>
              <a:rPr lang="en-US" dirty="0"/>
              <a:t> P of </a:t>
            </a:r>
            <a:r>
              <a:rPr lang="en-US" dirty="0" err="1"/>
              <a:t>arity</a:t>
            </a:r>
            <a:r>
              <a:rPr lang="en-US" dirty="0"/>
              <a:t> k: u1, …, </a:t>
            </a:r>
            <a:r>
              <a:rPr lang="en-US" dirty="0" err="1"/>
              <a:t>uk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</a:t>
            </a:r>
            <a:r>
              <a:rPr lang="en-US" dirty="0"/>
              <a:t> U, </a:t>
            </a:r>
            <a:r>
              <a:rPr lang="nl-NL" dirty="0">
                <a:sym typeface="Math A"/>
              </a:rPr>
              <a:t></a:t>
            </a:r>
            <a:r>
              <a:rPr lang="nl-NL" dirty="0"/>
              <a:t>(p)(u1, ..., uk) </a:t>
            </a:r>
            <a:r>
              <a:rPr lang="nl-NL" dirty="0">
                <a:sym typeface="Math B"/>
              </a:rPr>
              <a:t></a:t>
            </a:r>
            <a:r>
              <a:rPr lang="nl-NL" dirty="0"/>
              <a:t> </a:t>
            </a:r>
            <a:r>
              <a:rPr lang="nl-NL" dirty="0">
                <a:sym typeface="Math A"/>
              </a:rPr>
              <a:t></a:t>
            </a:r>
            <a:r>
              <a:rPr lang="nl-NL" dirty="0"/>
              <a:t>’(p)(f(u1), ..., f (uk)) </a:t>
            </a:r>
          </a:p>
          <a:p>
            <a:pPr lvl="1"/>
            <a:r>
              <a:rPr lang="en-US" dirty="0"/>
              <a:t>and for all u’ </a:t>
            </a:r>
            <a:r>
              <a:rPr lang="en-US" dirty="0">
                <a:sym typeface="Math A"/>
              </a:rPr>
              <a:t> U’</a:t>
            </a:r>
            <a:br>
              <a:rPr lang="en-US" dirty="0">
                <a:sym typeface="Math A"/>
              </a:rPr>
            </a:br>
            <a:r>
              <a:rPr lang="pl-PL" dirty="0"/>
              <a:t>(</a:t>
            </a:r>
            <a:r>
              <a:rPr lang="en-US" dirty="0"/>
              <a:t> |  { u |</a:t>
            </a:r>
            <a:r>
              <a:rPr lang="pl-PL" dirty="0"/>
              <a:t> f (u) </a:t>
            </a:r>
            <a:r>
              <a:rPr lang="en-US" dirty="0"/>
              <a:t>= u’</a:t>
            </a:r>
            <a:r>
              <a:rPr lang="pl-PL" dirty="0"/>
              <a:t> </a:t>
            </a:r>
            <a:r>
              <a:rPr lang="en-US" dirty="0"/>
              <a:t>} | </a:t>
            </a:r>
            <a:r>
              <a:rPr lang="pl-PL" dirty="0"/>
              <a:t>&gt; 1) </a:t>
            </a:r>
            <a:r>
              <a:rPr lang="en-US" dirty="0"/>
              <a:t> </a:t>
            </a:r>
            <a:r>
              <a:rPr lang="pl-PL" dirty="0">
                <a:sym typeface="Math B"/>
              </a:rPr>
              <a:t></a:t>
            </a:r>
            <a:r>
              <a:rPr lang="pl-PL" dirty="0"/>
              <a:t> </a:t>
            </a:r>
            <a:r>
              <a:rPr lang="pl-PL" dirty="0">
                <a:sym typeface="Math A"/>
              </a:rPr>
              <a:t></a:t>
            </a:r>
            <a:r>
              <a:rPr lang="en-US" dirty="0">
                <a:sym typeface="Math A"/>
              </a:rPr>
              <a:t>’</a:t>
            </a:r>
            <a:r>
              <a:rPr lang="pl-PL" dirty="0"/>
              <a:t>(sm)(u</a:t>
            </a:r>
            <a:r>
              <a:rPr lang="en-US" dirty="0"/>
              <a:t>’</a:t>
            </a:r>
            <a:r>
              <a:rPr lang="pl-PL" dirty="0"/>
              <a:t>)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We say that S can be embedded in S’ </a:t>
            </a:r>
            <a:br>
              <a:rPr lang="en-US" dirty="0"/>
            </a:br>
            <a:r>
              <a:rPr lang="en-US" dirty="0"/>
              <a:t>(denoted by S </a:t>
            </a:r>
            <a:r>
              <a:rPr lang="en-US" dirty="0">
                <a:sym typeface="Math B"/>
              </a:rPr>
              <a:t></a:t>
            </a:r>
            <a:r>
              <a:rPr lang="en-US" dirty="0"/>
              <a:t> S’) if there exists a function f such that S </a:t>
            </a:r>
            <a:r>
              <a:rPr lang="en-US" dirty="0">
                <a:sym typeface="Math B"/>
              </a:rPr>
              <a:t></a:t>
            </a:r>
            <a:r>
              <a:rPr lang="en-US" baseline="30000" dirty="0"/>
              <a:t>f</a:t>
            </a:r>
            <a:r>
              <a:rPr lang="en-US" dirty="0"/>
              <a:t> 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08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dirty="0"/>
              <a:t>S’ = &lt;U’,</a:t>
            </a:r>
            <a:r>
              <a:rPr lang="en-US" altLang="he-IL" sz="3200" dirty="0">
                <a:sym typeface="Math A"/>
              </a:rPr>
              <a:t> ’&gt; </a:t>
            </a:r>
            <a:r>
              <a:rPr lang="en-US" altLang="he-IL" dirty="0"/>
              <a:t>is a tight embedding of S=&lt; U,</a:t>
            </a:r>
            <a:r>
              <a:rPr lang="en-US" altLang="he-IL" sz="3200" dirty="0">
                <a:sym typeface="Math A"/>
              </a:rPr>
              <a:t>  &gt;</a:t>
            </a:r>
            <a:r>
              <a:rPr lang="en-US" altLang="he-IL" dirty="0"/>
              <a:t> with respect to a function f if:</a:t>
            </a:r>
          </a:p>
          <a:p>
            <a:pPr lvl="1"/>
            <a:r>
              <a:rPr lang="en-US" altLang="he-IL" dirty="0"/>
              <a:t>S’ does not lose unnecessary information</a:t>
            </a:r>
            <a:br>
              <a:rPr lang="en-US" altLang="he-IL" dirty="0"/>
            </a:br>
            <a:br>
              <a:rPr lang="en-US" altLang="he-IL" dirty="0"/>
            </a:br>
            <a:r>
              <a:rPr lang="en-US" altLang="he-IL" sz="2400" dirty="0"/>
              <a:t> </a:t>
            </a:r>
            <a:r>
              <a:rPr lang="en-US" altLang="he-IL" sz="2400" dirty="0">
                <a:sym typeface="Math A"/>
              </a:rPr>
              <a:t>’</a:t>
            </a:r>
            <a:r>
              <a:rPr lang="en-US" altLang="he-IL" sz="2400" dirty="0"/>
              <a:t>(u’</a:t>
            </a:r>
            <a:r>
              <a:rPr lang="en-US" altLang="he-IL" sz="2400" baseline="-25000" dirty="0"/>
              <a:t>1</a:t>
            </a:r>
            <a:r>
              <a:rPr lang="en-US" altLang="he-IL" sz="2400" dirty="0"/>
              <a:t>,…, </a:t>
            </a:r>
            <a:r>
              <a:rPr lang="en-US" altLang="he-IL" sz="2400" dirty="0" err="1"/>
              <a:t>u’</a:t>
            </a:r>
            <a:r>
              <a:rPr lang="en-US" altLang="he-IL" sz="2400" baseline="-25000" dirty="0" err="1"/>
              <a:t>k</a:t>
            </a:r>
            <a:r>
              <a:rPr lang="en-US" altLang="he-IL" sz="2400" dirty="0"/>
              <a:t>) = </a:t>
            </a:r>
            <a:r>
              <a:rPr lang="en-US" altLang="he-IL" sz="2400" dirty="0">
                <a:sym typeface="Math B" pitchFamily="2" charset="2"/>
              </a:rPr>
              <a:t>{</a:t>
            </a:r>
            <a:r>
              <a:rPr lang="en-US" altLang="he-IL" sz="2400" dirty="0">
                <a:sym typeface="Math A"/>
              </a:rPr>
              <a:t></a:t>
            </a:r>
            <a:r>
              <a:rPr lang="en-US" altLang="he-IL" sz="2400" dirty="0">
                <a:sym typeface="Math B" pitchFamily="2" charset="2"/>
              </a:rPr>
              <a:t>(u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..., 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| f(u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)=u’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,..., f(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)=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}</a:t>
            </a: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r>
              <a:rPr lang="en-US" altLang="he-IL" sz="2800" dirty="0">
                <a:sym typeface="Math B" pitchFamily="2" charset="2"/>
              </a:rPr>
              <a:t>One way to get tight embedding is canonical abstraction</a:t>
            </a: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pPr lvl="1">
              <a:buNone/>
            </a:pPr>
            <a:endParaRPr lang="en-US" altLang="he-IL" sz="2400" dirty="0">
              <a:sym typeface="Math B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57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76800" y="6488668"/>
            <a:ext cx="343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Sagiv</a:t>
            </a:r>
            <a:r>
              <a:rPr lang="en-US" dirty="0"/>
              <a:t>, Reps, Wilhelm, TOPLAS02]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305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0304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4988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48200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003442" y="4635321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756079" y="4741088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</p:cNvCxnSpPr>
          <p:nvPr/>
        </p:nvCxnSpPr>
        <p:spPr>
          <a:xfrm flipV="1">
            <a:off x="3259550" y="4902021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04597" y="6488668"/>
            <a:ext cx="343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Sagiv</a:t>
            </a:r>
            <a:r>
              <a:rPr lang="en-US" dirty="0"/>
              <a:t>, Reps, Wilhelm, TOPLAS02]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1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008E-7 L -0.00035 0.315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2368E-6 L -0.0026 0.314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7835E-6 L 0.05278 0.319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37835E-6 L -0.05556 0.319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73321" y="2756079"/>
            <a:ext cx="609600" cy="1588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8" idx="0"/>
            <a:endCxn id="80" idx="0"/>
          </p:cNvCxnSpPr>
          <p:nvPr/>
        </p:nvCxnSpPr>
        <p:spPr>
          <a:xfrm rot="5400000" flipH="1" flipV="1">
            <a:off x="4667660" y="1469404"/>
            <a:ext cx="12700" cy="2133600"/>
          </a:xfrm>
          <a:prstGeom prst="curvedConnector3">
            <a:avLst>
              <a:gd name="adj1" fmla="val 1800000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18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008E-7 L 0.02639 0.308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5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78261E-6 L -0.02795 0.340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17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53000" y="2743200"/>
            <a:ext cx="609600" cy="1588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5" idx="0"/>
            <a:endCxn id="69" idx="0"/>
          </p:cNvCxnSpPr>
          <p:nvPr/>
        </p:nvCxnSpPr>
        <p:spPr>
          <a:xfrm rot="16200000" flipV="1">
            <a:off x="5232042" y="1942563"/>
            <a:ext cx="1588" cy="1066800"/>
          </a:xfrm>
          <a:prstGeom prst="curvedConnector3">
            <a:avLst>
              <a:gd name="adj1" fmla="val 41158892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506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008E-7 L 0.02639 0.308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5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4172E-6 L 0.02778 0.349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17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5" idx="0"/>
            <a:endCxn id="65" idx="0"/>
          </p:cNvCxnSpPr>
          <p:nvPr/>
        </p:nvCxnSpPr>
        <p:spPr>
          <a:xfrm rot="16200000" flipV="1">
            <a:off x="4698642" y="1409163"/>
            <a:ext cx="1588" cy="2133600"/>
          </a:xfrm>
          <a:prstGeom prst="curvedConnector3">
            <a:avLst>
              <a:gd name="adj1" fmla="val 51702031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9" idx="0"/>
            <a:endCxn id="65" idx="7"/>
          </p:cNvCxnSpPr>
          <p:nvPr/>
        </p:nvCxnSpPr>
        <p:spPr>
          <a:xfrm rot="16200000" flipH="1" flipV="1">
            <a:off x="4207007" y="2062442"/>
            <a:ext cx="78115" cy="905155"/>
          </a:xfrm>
          <a:prstGeom prst="curvedConnector3">
            <a:avLst>
              <a:gd name="adj1" fmla="val -292645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62" idx="0"/>
            <a:endCxn id="61" idx="0"/>
          </p:cNvCxnSpPr>
          <p:nvPr/>
        </p:nvCxnSpPr>
        <p:spPr>
          <a:xfrm rot="16200000" flipV="1">
            <a:off x="4438382" y="3839755"/>
            <a:ext cx="1588" cy="1587321"/>
          </a:xfrm>
          <a:prstGeom prst="curvedConnector3">
            <a:avLst>
              <a:gd name="adj1" fmla="val 46835846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271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2544E-6 L -0.01667 0.266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2544E-6 L -0.01424 0.266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SLL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1" idx="1"/>
          </p:cNvCxnSpPr>
          <p:nvPr/>
        </p:nvCxnSpPr>
        <p:spPr>
          <a:xfrm flipV="1">
            <a:off x="5580112" y="256490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277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43200" y="4326192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79288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182759" y="4900116"/>
            <a:ext cx="2333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5" idx="6"/>
            <a:endCxn id="65" idx="0"/>
          </p:cNvCxnSpPr>
          <p:nvPr/>
        </p:nvCxnSpPr>
        <p:spPr>
          <a:xfrm flipH="1" flipV="1">
            <a:off x="3631842" y="2475963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61" idx="6"/>
            <a:endCxn id="61" idx="0"/>
          </p:cNvCxnSpPr>
          <p:nvPr/>
        </p:nvCxnSpPr>
        <p:spPr>
          <a:xfrm flipH="1" flipV="1">
            <a:off x="3644721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18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51526E-6 L 0.02361 0.274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9" grpId="0" animBg="1"/>
      <p:bldP spid="60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 (</a:t>
            </a:r>
            <a:r>
              <a:rPr lang="en-US" dirty="0">
                <a:sym typeface="Math A"/>
              </a:rPr>
              <a:t>)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he-IL" sz="3200" dirty="0"/>
              <a:t>Merge all nodes with the </a:t>
            </a:r>
            <a:r>
              <a:rPr lang="en-US" altLang="he-IL" sz="3200" dirty="0">
                <a:solidFill>
                  <a:srgbClr val="0000FF"/>
                </a:solidFill>
              </a:rPr>
              <a:t>same unary predicate values</a:t>
            </a:r>
            <a:r>
              <a:rPr lang="en-US" altLang="he-IL" sz="3200" dirty="0"/>
              <a:t> into a single summary node </a:t>
            </a:r>
          </a:p>
          <a:p>
            <a:r>
              <a:rPr lang="en-US" altLang="he-IL" sz="3200" dirty="0"/>
              <a:t>Join predicate values</a:t>
            </a:r>
            <a:br>
              <a:rPr lang="en-US" altLang="he-IL" sz="3200" dirty="0"/>
            </a:br>
            <a:br>
              <a:rPr lang="en-US" altLang="he-IL" sz="3200" dirty="0"/>
            </a:br>
            <a:r>
              <a:rPr lang="en-US" altLang="he-IL" sz="2400" dirty="0">
                <a:sym typeface="Math A"/>
              </a:rPr>
              <a:t> ’</a:t>
            </a:r>
            <a:r>
              <a:rPr lang="en-US" altLang="he-IL" sz="2400" dirty="0">
                <a:sym typeface="Math B" pitchFamily="2" charset="2"/>
              </a:rPr>
              <a:t>(u’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=  {</a:t>
            </a:r>
            <a:r>
              <a:rPr lang="en-US" altLang="he-IL" sz="2400" dirty="0">
                <a:sym typeface="Math A"/>
              </a:rPr>
              <a:t></a:t>
            </a:r>
            <a:r>
              <a:rPr lang="en-US" altLang="he-IL" sz="2400" baseline="30000" dirty="0">
                <a:sym typeface="Math B" pitchFamily="2" charset="2"/>
              </a:rPr>
              <a:t> </a:t>
            </a:r>
            <a:r>
              <a:rPr lang="en-US" altLang="he-IL" sz="2400" dirty="0">
                <a:sym typeface="Math B" pitchFamily="2" charset="2"/>
              </a:rPr>
              <a:t>(u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| f(u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)=u’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f(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)=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 }</a:t>
            </a:r>
            <a:endParaRPr lang="en-US" altLang="he-IL" sz="3200" dirty="0"/>
          </a:p>
          <a:p>
            <a:endParaRPr lang="en-US" altLang="he-IL" sz="3200" dirty="0"/>
          </a:p>
          <a:p>
            <a:r>
              <a:rPr lang="en-US" altLang="he-IL" sz="3200" dirty="0"/>
              <a:t>Converts a state of </a:t>
            </a:r>
            <a:r>
              <a:rPr lang="en-US" altLang="he-IL" sz="3200" dirty="0">
                <a:solidFill>
                  <a:srgbClr val="0000FF"/>
                </a:solidFill>
              </a:rPr>
              <a:t>arbitrary </a:t>
            </a:r>
            <a:r>
              <a:rPr lang="en-US" altLang="he-IL" sz="3200" dirty="0"/>
              <a:t>size into a </a:t>
            </a:r>
            <a:br>
              <a:rPr lang="en-US" altLang="he-IL" sz="3200" dirty="0"/>
            </a:br>
            <a:r>
              <a:rPr lang="en-US" altLang="he-IL" sz="3200" dirty="0"/>
              <a:t>3-valued abstract state of </a:t>
            </a:r>
            <a:r>
              <a:rPr lang="en-US" altLang="he-IL" sz="3200" dirty="0">
                <a:solidFill>
                  <a:srgbClr val="0000FF"/>
                </a:solidFill>
              </a:rPr>
              <a:t>bounded</a:t>
            </a:r>
            <a:r>
              <a:rPr lang="en-US" altLang="he-IL" sz="3200" dirty="0"/>
              <a:t> size</a:t>
            </a:r>
          </a:p>
          <a:p>
            <a:endParaRPr lang="en-US" altLang="he-IL" sz="3200" dirty="0"/>
          </a:p>
          <a:p>
            <a:r>
              <a:rPr lang="en-US" sz="3200" dirty="0">
                <a:sym typeface="Math A"/>
              </a:rPr>
              <a:t>(C) = </a:t>
            </a:r>
            <a:r>
              <a:rPr lang="en-US" sz="3200" dirty="0">
                <a:sym typeface="Math B"/>
              </a:rPr>
              <a:t> { </a:t>
            </a:r>
            <a:r>
              <a:rPr lang="en-US" sz="3200" dirty="0">
                <a:sym typeface="Math A"/>
              </a:rPr>
              <a:t>(c) | c  C } </a:t>
            </a:r>
            <a:endParaRPr lang="en-US" sz="3200" dirty="0"/>
          </a:p>
          <a:p>
            <a:endParaRPr lang="en-US" altLang="he-IL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0501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 Loss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/>
          </a:p>
        </p:txBody>
      </p:sp>
      <p:grpSp>
        <p:nvGrpSpPr>
          <p:cNvPr id="3" name="Group 190"/>
          <p:cNvGrpSpPr/>
          <p:nvPr/>
        </p:nvGrpSpPr>
        <p:grpSpPr>
          <a:xfrm>
            <a:off x="800417" y="1905000"/>
            <a:ext cx="3429000" cy="625784"/>
            <a:chOff x="762000" y="1371600"/>
            <a:chExt cx="3429000" cy="625784"/>
          </a:xfrm>
        </p:grpSpPr>
        <p:sp>
          <p:nvSpPr>
            <p:cNvPr id="6" name="Rounded Rectangle 5"/>
            <p:cNvSpPr/>
            <p:nvPr/>
          </p:nvSpPr>
          <p:spPr>
            <a:xfrm>
              <a:off x="762000" y="1387784"/>
              <a:ext cx="34290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9" idx="6"/>
              <a:endCxn id="8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1" name="AutoShape 9"/>
            <p:cNvCxnSpPr>
              <a:cxnSpLocks noChangeShapeType="1"/>
              <a:stCxn id="12" idx="3"/>
              <a:endCxn id="9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28" name="AutoShape 8"/>
            <p:cNvCxnSpPr>
              <a:cxnSpLocks noChangeShapeType="1"/>
              <a:stCxn id="8" idx="6"/>
              <a:endCxn id="27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4" name="Group 191"/>
          <p:cNvGrpSpPr/>
          <p:nvPr/>
        </p:nvGrpSpPr>
        <p:grpSpPr>
          <a:xfrm>
            <a:off x="724217" y="2971800"/>
            <a:ext cx="3429000" cy="990600"/>
            <a:chOff x="762000" y="1992664"/>
            <a:chExt cx="3429000" cy="990600"/>
          </a:xfrm>
        </p:grpSpPr>
        <p:sp>
          <p:nvSpPr>
            <p:cNvPr id="44" name="Rounded Rectangle 43"/>
            <p:cNvSpPr/>
            <p:nvPr/>
          </p:nvSpPr>
          <p:spPr>
            <a:xfrm>
              <a:off x="762000" y="2068864"/>
              <a:ext cx="34290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47" name="AutoShape 8"/>
            <p:cNvCxnSpPr>
              <a:cxnSpLocks noChangeShapeType="1"/>
              <a:stCxn id="46" idx="6"/>
              <a:endCxn id="45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48" name="AutoShape 9"/>
            <p:cNvCxnSpPr>
              <a:cxnSpLocks noChangeShapeType="1"/>
              <a:stCxn id="49" idx="3"/>
              <a:endCxn id="46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51" name="AutoShape 8"/>
            <p:cNvCxnSpPr>
              <a:cxnSpLocks noChangeShapeType="1"/>
              <a:stCxn id="45" idx="6"/>
              <a:endCxn id="50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55" name="Curved Connector 54"/>
            <p:cNvCxnSpPr>
              <a:stCxn id="50" idx="0"/>
              <a:endCxn id="45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7" name="Group 157"/>
          <p:cNvGrpSpPr/>
          <p:nvPr/>
        </p:nvGrpSpPr>
        <p:grpSpPr>
          <a:xfrm>
            <a:off x="5964554" y="1904999"/>
            <a:ext cx="2323783" cy="708053"/>
            <a:chOff x="4554537" y="1371599"/>
            <a:chExt cx="2323783" cy="708053"/>
          </a:xfrm>
        </p:grpSpPr>
        <p:sp>
          <p:nvSpPr>
            <p:cNvPr id="114" name="Rounded Rectangle 113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15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16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17" name="AutoShape 77"/>
            <p:cNvCxnSpPr>
              <a:cxnSpLocks noChangeShapeType="1"/>
              <a:stCxn id="116" idx="6"/>
              <a:endCxn id="115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18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19" name="AutoShape 79"/>
            <p:cNvCxnSpPr>
              <a:cxnSpLocks noChangeShapeType="1"/>
              <a:stCxn id="118" idx="3"/>
              <a:endCxn id="116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20" name="Curved Connector 105"/>
            <p:cNvCxnSpPr>
              <a:stCxn id="115" idx="6"/>
              <a:endCxn id="115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8"/>
          <p:cNvGrpSpPr/>
          <p:nvPr/>
        </p:nvGrpSpPr>
        <p:grpSpPr>
          <a:xfrm>
            <a:off x="5982017" y="3166683"/>
            <a:ext cx="2323783" cy="708053"/>
            <a:chOff x="4554537" y="1371599"/>
            <a:chExt cx="2323783" cy="708053"/>
          </a:xfrm>
        </p:grpSpPr>
        <p:sp>
          <p:nvSpPr>
            <p:cNvPr id="160" name="Rounded Rectangle 159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1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2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3" name="AutoShape 77"/>
            <p:cNvCxnSpPr>
              <a:cxnSpLocks noChangeShapeType="1"/>
              <a:stCxn id="162" idx="6"/>
              <a:endCxn id="161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4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5" name="AutoShape 79"/>
            <p:cNvCxnSpPr>
              <a:cxnSpLocks noChangeShapeType="1"/>
              <a:stCxn id="164" idx="3"/>
              <a:endCxn id="162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6" name="Curved Connector 105"/>
            <p:cNvCxnSpPr>
              <a:stCxn id="161" idx="6"/>
              <a:endCxn id="161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66"/>
          <p:cNvGrpSpPr/>
          <p:nvPr/>
        </p:nvGrpSpPr>
        <p:grpSpPr>
          <a:xfrm>
            <a:off x="5982017" y="4552444"/>
            <a:ext cx="2323783" cy="708053"/>
            <a:chOff x="4554537" y="1371599"/>
            <a:chExt cx="2323783" cy="708053"/>
          </a:xfrm>
        </p:grpSpPr>
        <p:sp>
          <p:nvSpPr>
            <p:cNvPr id="168" name="Rounded Rectangle 167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9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0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1" name="AutoShape 77"/>
            <p:cNvCxnSpPr>
              <a:cxnSpLocks noChangeShapeType="1"/>
              <a:stCxn id="170" idx="6"/>
              <a:endCxn id="169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3" name="AutoShape 79"/>
            <p:cNvCxnSpPr>
              <a:cxnSpLocks noChangeShapeType="1"/>
              <a:stCxn id="172" idx="3"/>
              <a:endCxn id="170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4" name="Curved Connector 105"/>
            <p:cNvCxnSpPr>
              <a:stCxn id="169" idx="6"/>
              <a:endCxn id="169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ight Arrow 123"/>
          <p:cNvSpPr/>
          <p:nvPr/>
        </p:nvSpPr>
        <p:spPr>
          <a:xfrm>
            <a:off x="4651145" y="2286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767537" y="19050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26" name="Right Arrow 125"/>
          <p:cNvSpPr/>
          <p:nvPr/>
        </p:nvSpPr>
        <p:spPr>
          <a:xfrm>
            <a:off x="4615137" y="33413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7" name="Right Arrow 126"/>
          <p:cNvSpPr/>
          <p:nvPr/>
        </p:nvSpPr>
        <p:spPr>
          <a:xfrm>
            <a:off x="4615137" y="48006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724217" y="4648200"/>
            <a:ext cx="3429000" cy="685800"/>
            <a:chOff x="304800" y="4648200"/>
            <a:chExt cx="3429000" cy="685800"/>
          </a:xfrm>
        </p:grpSpPr>
        <p:sp>
          <p:nvSpPr>
            <p:cNvPr id="58" name="Rounded Rectangle 57"/>
            <p:cNvSpPr/>
            <p:nvPr/>
          </p:nvSpPr>
          <p:spPr>
            <a:xfrm>
              <a:off x="304800" y="4648200"/>
              <a:ext cx="34290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1983578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auto">
            <a:xfrm>
              <a:off x="1300157" y="486013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1" name="AutoShape 8"/>
            <p:cNvCxnSpPr>
              <a:cxnSpLocks noChangeShapeType="1"/>
              <a:stCxn id="60" idx="6"/>
              <a:endCxn id="59" idx="2"/>
            </p:cNvCxnSpPr>
            <p:nvPr/>
          </p:nvCxnSpPr>
          <p:spPr bwMode="auto">
            <a:xfrm>
              <a:off x="1684205" y="5052156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62" name="AutoShape 9"/>
            <p:cNvCxnSpPr>
              <a:cxnSpLocks noChangeShapeType="1"/>
              <a:stCxn id="63" idx="3"/>
              <a:endCxn id="60" idx="2"/>
            </p:cNvCxnSpPr>
            <p:nvPr/>
          </p:nvCxnSpPr>
          <p:spPr bwMode="auto">
            <a:xfrm flipV="1">
              <a:off x="885820" y="5052156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304800" y="4877594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64" name="Oval 6"/>
            <p:cNvSpPr>
              <a:spLocks noChangeArrowheads="1"/>
            </p:cNvSpPr>
            <p:nvPr/>
          </p:nvSpPr>
          <p:spPr bwMode="auto">
            <a:xfrm>
              <a:off x="2514600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76400" y="47082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3197352" y="486232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7" name="AutoShape 8"/>
            <p:cNvCxnSpPr>
              <a:cxnSpLocks noChangeShapeType="1"/>
              <a:stCxn id="64" idx="6"/>
              <a:endCxn id="65" idx="2"/>
            </p:cNvCxnSpPr>
            <p:nvPr/>
          </p:nvCxnSpPr>
          <p:spPr bwMode="auto">
            <a:xfrm>
              <a:off x="2898648" y="5052950"/>
              <a:ext cx="298704" cy="139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872740" y="470154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/>
      <p:bldP spid="126" grpId="0" animBg="1"/>
      <p:bldP spid="12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 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035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additional derived information via predicates</a:t>
            </a:r>
          </a:p>
          <a:p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93015" y="2438400"/>
            <a:ext cx="3479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 err="1"/>
              <a:t>r</a:t>
            </a:r>
            <a:r>
              <a:rPr lang="en-US" altLang="he-IL" sz="2400" baseline="-25000" dirty="0" err="1"/>
              <a:t>x</a:t>
            </a:r>
            <a:r>
              <a:rPr lang="en-US" altLang="he-IL" sz="2400" dirty="0"/>
              <a:t>(v) </a:t>
            </a:r>
            <a:r>
              <a:rPr lang="en-US" altLang="he-IL" sz="2400" dirty="0">
                <a:sym typeface="Symbol" pitchFamily="18" charset="2"/>
              </a:rPr>
              <a:t>= v1: x(v1)  n*(v1,v)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04332" y="2967335"/>
            <a:ext cx="3785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/>
              <a:t>c(v) </a:t>
            </a:r>
            <a:r>
              <a:rPr lang="en-US" altLang="he-IL" sz="2400" dirty="0">
                <a:sym typeface="Symbol" pitchFamily="18" charset="2"/>
              </a:rPr>
              <a:t>= </a:t>
            </a:r>
            <a:r>
              <a:rPr lang="pt-BR" altLang="he-IL" sz="2400" dirty="0">
                <a:sym typeface="Math C"/>
              </a:rPr>
              <a:t></a:t>
            </a:r>
            <a:r>
              <a:rPr lang="pt-BR" altLang="he-IL" sz="2400" dirty="0">
                <a:sym typeface="Symbol" pitchFamily="18" charset="2"/>
              </a:rPr>
              <a:t>v1: n(v1, v) </a:t>
            </a:r>
            <a:r>
              <a:rPr lang="en-US" altLang="he-IL" sz="2400" dirty="0">
                <a:sym typeface="Symbol" pitchFamily="18" charset="2"/>
              </a:rPr>
              <a:t></a:t>
            </a:r>
            <a:r>
              <a:rPr lang="pt-BR" altLang="he-IL" sz="2400" dirty="0">
                <a:sym typeface="Symbol" pitchFamily="18" charset="2"/>
              </a:rPr>
              <a:t> n*(v, v1)</a:t>
            </a:r>
            <a:endParaRPr lang="en-US" altLang="he-IL" sz="2800" dirty="0">
              <a:latin typeface="Symbol" pitchFamily="18" charset="2"/>
            </a:endParaRPr>
          </a:p>
        </p:txBody>
      </p:sp>
      <p:grpSp>
        <p:nvGrpSpPr>
          <p:cNvPr id="4" name="Group 127"/>
          <p:cNvGrpSpPr/>
          <p:nvPr/>
        </p:nvGrpSpPr>
        <p:grpSpPr>
          <a:xfrm>
            <a:off x="1066800" y="4191000"/>
            <a:ext cx="2971800" cy="625784"/>
            <a:chOff x="762000" y="1371600"/>
            <a:chExt cx="2971800" cy="625784"/>
          </a:xfrm>
        </p:grpSpPr>
        <p:sp>
          <p:nvSpPr>
            <p:cNvPr id="129" name="Rounded Rectangle 128"/>
            <p:cNvSpPr/>
            <p:nvPr/>
          </p:nvSpPr>
          <p:spPr>
            <a:xfrm>
              <a:off x="762000" y="1387784"/>
              <a:ext cx="29718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0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1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2" name="AutoShape 8"/>
            <p:cNvCxnSpPr>
              <a:cxnSpLocks noChangeShapeType="1"/>
              <a:stCxn id="131" idx="6"/>
              <a:endCxn id="130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3" name="AutoShape 9"/>
            <p:cNvCxnSpPr>
              <a:cxnSpLocks noChangeShapeType="1"/>
              <a:stCxn id="134" idx="3"/>
              <a:endCxn id="131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4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35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6" name="AutoShape 8"/>
            <p:cNvCxnSpPr>
              <a:cxnSpLocks noChangeShapeType="1"/>
              <a:stCxn id="130" idx="6"/>
              <a:endCxn id="135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066800" y="5181600"/>
            <a:ext cx="2971800" cy="990600"/>
            <a:chOff x="762000" y="1992664"/>
            <a:chExt cx="2971800" cy="990600"/>
          </a:xfrm>
        </p:grpSpPr>
        <p:sp>
          <p:nvSpPr>
            <p:cNvPr id="140" name="Rounded Rectangle 139"/>
            <p:cNvSpPr/>
            <p:nvPr/>
          </p:nvSpPr>
          <p:spPr>
            <a:xfrm>
              <a:off x="762000" y="2068864"/>
              <a:ext cx="29718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41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42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3" name="AutoShape 8"/>
            <p:cNvCxnSpPr>
              <a:cxnSpLocks noChangeShapeType="1"/>
              <a:stCxn id="142" idx="6"/>
              <a:endCxn id="141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44" name="AutoShape 9"/>
            <p:cNvCxnSpPr>
              <a:cxnSpLocks noChangeShapeType="1"/>
              <a:stCxn id="145" idx="3"/>
              <a:endCxn id="142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5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6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cxnSp>
          <p:nvCxnSpPr>
            <p:cNvPr id="147" name="AutoShape 8"/>
            <p:cNvCxnSpPr>
              <a:cxnSpLocks noChangeShapeType="1"/>
              <a:stCxn id="141" idx="6"/>
              <a:endCxn id="146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50" name="Curved Connector 149"/>
            <p:cNvCxnSpPr>
              <a:stCxn id="146" idx="0"/>
              <a:endCxn id="141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6" name="Group 151"/>
          <p:cNvGrpSpPr/>
          <p:nvPr/>
        </p:nvGrpSpPr>
        <p:grpSpPr>
          <a:xfrm>
            <a:off x="5545137" y="4190999"/>
            <a:ext cx="2323783" cy="708053"/>
            <a:chOff x="4554537" y="1371599"/>
            <a:chExt cx="2323783" cy="708053"/>
          </a:xfrm>
        </p:grpSpPr>
        <p:sp>
          <p:nvSpPr>
            <p:cNvPr id="153" name="Rounded Rectangle 152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4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55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6" name="AutoShape 77"/>
            <p:cNvCxnSpPr>
              <a:cxnSpLocks noChangeShapeType="1"/>
              <a:stCxn id="155" idx="6"/>
              <a:endCxn id="154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7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58" name="AutoShape 79"/>
            <p:cNvCxnSpPr>
              <a:cxnSpLocks noChangeShapeType="1"/>
              <a:stCxn id="157" idx="3"/>
              <a:endCxn id="155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59" name="Curved Connector 105"/>
            <p:cNvCxnSpPr>
              <a:stCxn id="154" idx="6"/>
              <a:endCxn id="154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9"/>
          <p:cNvGrpSpPr/>
          <p:nvPr/>
        </p:nvGrpSpPr>
        <p:grpSpPr>
          <a:xfrm>
            <a:off x="5562600" y="5376483"/>
            <a:ext cx="2323783" cy="708053"/>
            <a:chOff x="4554537" y="1371599"/>
            <a:chExt cx="2323783" cy="708053"/>
          </a:xfrm>
        </p:grpSpPr>
        <p:sp>
          <p:nvSpPr>
            <p:cNvPr id="161" name="Rounded Rectangle 160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63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77"/>
            <p:cNvCxnSpPr>
              <a:cxnSpLocks noChangeShapeType="1"/>
              <a:stCxn id="163" idx="6"/>
              <a:endCxn id="162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79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7" name="Curved Connector 105"/>
            <p:cNvCxnSpPr>
              <a:stCxn id="162" idx="6"/>
              <a:endCxn id="162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Right Arrow 167"/>
          <p:cNvSpPr/>
          <p:nvPr/>
        </p:nvSpPr>
        <p:spPr>
          <a:xfrm>
            <a:off x="4231728" y="4572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343400" y="41148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70" name="Right Arrow 169"/>
          <p:cNvSpPr/>
          <p:nvPr/>
        </p:nvSpPr>
        <p:spPr>
          <a:xfrm>
            <a:off x="4195720" y="55511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4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/>
      <p:bldP spid="17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ular Callout 39"/>
          <p:cNvSpPr/>
          <p:nvPr/>
        </p:nvSpPr>
        <p:spPr>
          <a:xfrm>
            <a:off x="685800" y="4253247"/>
            <a:ext cx="3810000" cy="914400"/>
          </a:xfrm>
          <a:prstGeom prst="wedgeRoundRectCallout">
            <a:avLst>
              <a:gd name="adj1" fmla="val 39829"/>
              <a:gd name="adj2" fmla="val -215107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/>
          <a:lstStyle/>
          <a:p>
            <a:r>
              <a:rPr lang="en-US" sz="2400" dirty="0"/>
              <a:t>Embedding Theorem: </a:t>
            </a:r>
            <a:br>
              <a:rPr lang="en-US" sz="2400" dirty="0"/>
            </a:br>
            <a:r>
              <a:rPr lang="en-US" sz="2400" b="1" dirty="0"/>
              <a:t>Conservatively</a:t>
            </a:r>
            <a:r>
              <a:rPr lang="en-US" sz="2400" dirty="0"/>
              <a:t> Observing Properties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9172" y="4369158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9172" y="4740878"/>
            <a:ext cx="3298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 </a:t>
            </a:r>
            <a:r>
              <a:rPr lang="en-US" altLang="he-IL" sz="2000" dirty="0">
                <a:sym typeface="Symbol" pitchFamily="18" charset="2"/>
              </a:rPr>
              <a:t></a:t>
            </a:r>
            <a:r>
              <a:rPr lang="pt-BR" altLang="he-IL" sz="2000" dirty="0">
                <a:sym typeface="Symbol" pitchFamily="18" charset="2"/>
              </a:rPr>
              <a:t> n*(v2, v1)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9130" y="4679323"/>
            <a:ext cx="687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286000" y="1524000"/>
            <a:ext cx="41148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0" name="Oval 74"/>
          <p:cNvSpPr>
            <a:spLocks noChangeArrowheads="1"/>
          </p:cNvSpPr>
          <p:nvPr/>
        </p:nvSpPr>
        <p:spPr bwMode="auto">
          <a:xfrm>
            <a:off x="5029200" y="1905000"/>
            <a:ext cx="685800" cy="682752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51" name="Oval 75"/>
          <p:cNvSpPr>
            <a:spLocks noChangeArrowheads="1"/>
          </p:cNvSpPr>
          <p:nvPr/>
        </p:nvSpPr>
        <p:spPr bwMode="auto">
          <a:xfrm>
            <a:off x="3774982" y="1905000"/>
            <a:ext cx="685800" cy="682752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52" name="AutoShape 77"/>
          <p:cNvCxnSpPr>
            <a:cxnSpLocks noChangeShapeType="1"/>
            <a:stCxn id="51" idx="6"/>
            <a:endCxn id="50" idx="2"/>
          </p:cNvCxnSpPr>
          <p:nvPr/>
        </p:nvCxnSpPr>
        <p:spPr bwMode="auto">
          <a:xfrm>
            <a:off x="4460782" y="2246376"/>
            <a:ext cx="568418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53" name="Text Box 78"/>
          <p:cNvSpPr txBox="1">
            <a:spLocks noChangeArrowheads="1"/>
          </p:cNvSpPr>
          <p:nvPr/>
        </p:nvSpPr>
        <p:spPr bwMode="auto">
          <a:xfrm>
            <a:off x="2590800" y="1905000"/>
            <a:ext cx="609600" cy="656590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54" name="AutoShape 79"/>
          <p:cNvCxnSpPr>
            <a:cxnSpLocks noChangeShapeType="1"/>
            <a:stCxn id="53" idx="3"/>
            <a:endCxn id="51" idx="2"/>
          </p:cNvCxnSpPr>
          <p:nvPr/>
        </p:nvCxnSpPr>
        <p:spPr bwMode="auto">
          <a:xfrm>
            <a:off x="3200400" y="2233295"/>
            <a:ext cx="574582" cy="1308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55" name="Curved Connector 105"/>
          <p:cNvCxnSpPr>
            <a:stCxn id="50" idx="6"/>
            <a:endCxn id="50" idx="0"/>
          </p:cNvCxnSpPr>
          <p:nvPr/>
        </p:nvCxnSpPr>
        <p:spPr>
          <a:xfrm flipH="1" flipV="1">
            <a:off x="5372100" y="1905000"/>
            <a:ext cx="342900" cy="341376"/>
          </a:xfrm>
          <a:prstGeom prst="curvedConnector4">
            <a:avLst>
              <a:gd name="adj1" fmla="val -66667"/>
              <a:gd name="adj2" fmla="val 16696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57498" y="1955660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29645" y="1984586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0" name="Rounded Rectangular Callout 59"/>
          <p:cNvSpPr/>
          <p:nvPr/>
        </p:nvSpPr>
        <p:spPr>
          <a:xfrm>
            <a:off x="4724400" y="4267200"/>
            <a:ext cx="2819400" cy="914400"/>
          </a:xfrm>
          <a:prstGeom prst="wedgeRoundRectCallout">
            <a:avLst>
              <a:gd name="adj1" fmla="val -58583"/>
              <a:gd name="adj2" fmla="val -206655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4800600" y="4369158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 (derived)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00600" y="4740878"/>
            <a:ext cx="1071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v:c(v)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76077" y="4679323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7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8" grpId="0"/>
      <p:bldP spid="31" grpId="0"/>
      <p:bldP spid="32" grpId="0"/>
      <p:bldP spid="60" grpId="0" animBg="1"/>
      <p:bldP spid="61" grpId="0"/>
      <p:bldP spid="62" grpId="0"/>
      <p:bldP spid="6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631160"/>
            <a:ext cx="4343400" cy="2331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= v;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= Top;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840960"/>
            <a:ext cx="4648200" cy="2331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kumimoji="0" lang="he-IL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if (Top == NULL) return EMPTY;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*s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s;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return r;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476318"/>
            <a:ext cx="2514600" cy="381000"/>
          </a:xfrm>
          <a:prstGeom prst="roundRect">
            <a:avLst/>
          </a:prstGeom>
          <a:solidFill>
            <a:schemeClr val="accent3">
              <a:alpha val="27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4669666" y="4316568"/>
            <a:ext cx="3657600" cy="1066800"/>
            <a:chOff x="304800" y="5773562"/>
            <a:chExt cx="4267200" cy="1066800"/>
          </a:xfrm>
        </p:grpSpPr>
        <p:sp>
          <p:nvSpPr>
            <p:cNvPr id="29" name="Rectangle 28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000" y="5867400"/>
              <a:ext cx="1765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4466287" y="3329190"/>
            <a:ext cx="4064358" cy="914400"/>
            <a:chOff x="431442" y="1752600"/>
            <a:chExt cx="4064358" cy="914400"/>
          </a:xfrm>
        </p:grpSpPr>
        <p:sp>
          <p:nvSpPr>
            <p:cNvPr id="53" name="Rounded Rectangle 52"/>
            <p:cNvSpPr/>
            <p:nvPr/>
          </p:nvSpPr>
          <p:spPr>
            <a:xfrm>
              <a:off x="431442" y="1752600"/>
              <a:ext cx="4064358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13458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4126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18030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0484" y="2108916"/>
              <a:ext cx="4633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Top</a:t>
              </a:r>
            </a:p>
          </p:txBody>
        </p:sp>
        <p:cxnSp>
          <p:nvCxnSpPr>
            <p:cNvPr id="58" name="Straight Arrow Connector 57"/>
            <p:cNvCxnSpPr>
              <a:stCxn id="57" idx="3"/>
              <a:endCxn id="54" idx="2"/>
            </p:cNvCxnSpPr>
            <p:nvPr/>
          </p:nvCxnSpPr>
          <p:spPr>
            <a:xfrm flipV="1">
              <a:off x="1173881" y="2260779"/>
              <a:ext cx="171961" cy="20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8792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34794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5" idx="6"/>
              <a:endCxn id="60" idx="2"/>
            </p:cNvCxnSpPr>
            <p:nvPr/>
          </p:nvCxnSpPr>
          <p:spPr>
            <a:xfrm>
              <a:off x="28698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9460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9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412642" y="205432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655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</p:grpSp>
      <p:grpSp>
        <p:nvGrpSpPr>
          <p:cNvPr id="8" name="Group 65"/>
          <p:cNvGrpSpPr/>
          <p:nvPr/>
        </p:nvGrpSpPr>
        <p:grpSpPr>
          <a:xfrm>
            <a:off x="4466287" y="5445615"/>
            <a:ext cx="4064358" cy="1143000"/>
            <a:chOff x="457200" y="4876800"/>
            <a:chExt cx="4064358" cy="1143000"/>
          </a:xfrm>
        </p:grpSpPr>
        <p:sp>
          <p:nvSpPr>
            <p:cNvPr id="67" name="Rounded Rectangle 66"/>
            <p:cNvSpPr/>
            <p:nvPr/>
          </p:nvSpPr>
          <p:spPr>
            <a:xfrm>
              <a:off x="457200" y="4876800"/>
              <a:ext cx="4064358" cy="1143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>
              <a:stCxn id="68" idx="6"/>
              <a:endCxn id="69" idx="2"/>
            </p:cNvCxnSpPr>
            <p:nvPr/>
          </p:nvCxnSpPr>
          <p:spPr>
            <a:xfrm>
              <a:off x="18288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36242" y="5153868"/>
              <a:ext cx="5034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Top</a:t>
              </a:r>
            </a:p>
          </p:txBody>
        </p:sp>
        <p:cxnSp>
          <p:nvCxnSpPr>
            <p:cNvPr id="72" name="Straight Arrow Connector 71"/>
            <p:cNvCxnSpPr>
              <a:stCxn id="71" idx="3"/>
              <a:endCxn id="68" idx="2"/>
            </p:cNvCxnSpPr>
            <p:nvPr/>
          </p:nvCxnSpPr>
          <p:spPr>
            <a:xfrm flipV="1">
              <a:off x="1239713" y="5305731"/>
              <a:ext cx="131887" cy="174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9050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35052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Arrow Connector 74"/>
            <p:cNvCxnSpPr>
              <a:stCxn id="69" idx="6"/>
              <a:endCxn id="74" idx="2"/>
            </p:cNvCxnSpPr>
            <p:nvPr/>
          </p:nvCxnSpPr>
          <p:spPr>
            <a:xfrm>
              <a:off x="28956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9718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577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38400" y="5117068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913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441603" y="5605046"/>
              <a:ext cx="4633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81" name="Straight Arrow Connector 80"/>
            <p:cNvCxnSpPr>
              <a:stCxn id="80" idx="3"/>
              <a:endCxn id="69" idx="3"/>
            </p:cNvCxnSpPr>
            <p:nvPr/>
          </p:nvCxnSpPr>
          <p:spPr>
            <a:xfrm flipV="1">
              <a:off x="1905000" y="5494316"/>
              <a:ext cx="600355" cy="2800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852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Semantics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9718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Oval 74"/>
          <p:cNvSpPr>
            <a:spLocks noChangeArrowheads="1"/>
          </p:cNvSpPr>
          <p:nvPr/>
        </p:nvSpPr>
        <p:spPr bwMode="auto">
          <a:xfrm>
            <a:off x="2422525" y="35567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6" name="Oval 75"/>
          <p:cNvSpPr>
            <a:spLocks noChangeArrowheads="1"/>
          </p:cNvSpPr>
          <p:nvPr/>
        </p:nvSpPr>
        <p:spPr bwMode="auto">
          <a:xfrm>
            <a:off x="1498600" y="35567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7" name="AutoShape 77"/>
          <p:cNvCxnSpPr>
            <a:cxnSpLocks noChangeShapeType="1"/>
            <a:stCxn id="6" idx="6"/>
            <a:endCxn id="5" idx="2"/>
          </p:cNvCxnSpPr>
          <p:nvPr/>
        </p:nvCxnSpPr>
        <p:spPr bwMode="auto">
          <a:xfrm>
            <a:off x="1922463" y="37607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457200" y="35761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9" name="AutoShape 79"/>
          <p:cNvCxnSpPr>
            <a:cxnSpLocks noChangeShapeType="1"/>
            <a:stCxn id="8" idx="3"/>
            <a:endCxn id="6" idx="2"/>
          </p:cNvCxnSpPr>
          <p:nvPr/>
        </p:nvCxnSpPr>
        <p:spPr bwMode="auto">
          <a:xfrm>
            <a:off x="1160463" y="37607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0" name="Curved Connector 105"/>
          <p:cNvCxnSpPr/>
          <p:nvPr/>
        </p:nvCxnSpPr>
        <p:spPr>
          <a:xfrm flipH="1" flipV="1">
            <a:off x="2633663" y="35560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733800" y="3429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833610" y="2895600"/>
            <a:ext cx="1723933" cy="44191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i="1" dirty="0">
                <a:sym typeface="Symbol" pitchFamily="18" charset="2"/>
              </a:rPr>
              <a:t>s</a:t>
            </a:r>
            <a:r>
              <a:rPr lang="en-US" altLang="he-IL" sz="2800" dirty="0">
                <a:sym typeface="Symbol" pitchFamily="18" charset="2"/>
              </a:rPr>
              <a:t> = </a:t>
            </a:r>
            <a:r>
              <a:rPr lang="en-US" altLang="he-IL" sz="2800" i="1" dirty="0" err="1">
                <a:sym typeface="Symbol" pitchFamily="18" charset="2"/>
              </a:rPr>
              <a:t>Top</a:t>
            </a:r>
            <a:r>
              <a:rPr lang="en-US" altLang="he-IL" sz="2800" dirty="0" err="1">
                <a:sym typeface="Symbol" pitchFamily="18" charset="2"/>
              </a:rPr>
              <a:t></a:t>
            </a:r>
            <a:r>
              <a:rPr lang="en-US" altLang="he-IL" sz="2800" i="1" dirty="0" err="1">
                <a:sym typeface="Symbol" pitchFamily="18" charset="2"/>
              </a:rPr>
              <a:t>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114165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8232" y="35772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35755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5715000" y="2971800"/>
            <a:ext cx="3124200" cy="1295400"/>
            <a:chOff x="5715000" y="2971800"/>
            <a:chExt cx="3124200" cy="1295400"/>
          </a:xfrm>
        </p:grpSpPr>
        <p:sp>
          <p:nvSpPr>
            <p:cNvPr id="17" name="Rounded Rectangle 16"/>
            <p:cNvSpPr/>
            <p:nvPr/>
          </p:nvSpPr>
          <p:spPr>
            <a:xfrm>
              <a:off x="5715000" y="2971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" name="Oval 74"/>
            <p:cNvSpPr>
              <a:spLocks noChangeArrowheads="1"/>
            </p:cNvSpPr>
            <p:nvPr/>
          </p:nvSpPr>
          <p:spPr bwMode="auto">
            <a:xfrm>
              <a:off x="7832725" y="3556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9" name="Oval 75"/>
            <p:cNvSpPr>
              <a:spLocks noChangeArrowheads="1"/>
            </p:cNvSpPr>
            <p:nvPr/>
          </p:nvSpPr>
          <p:spPr bwMode="auto">
            <a:xfrm>
              <a:off x="6908800" y="3556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" name="AutoShape 77"/>
            <p:cNvCxnSpPr>
              <a:cxnSpLocks noChangeShapeType="1"/>
              <a:stCxn id="19" idx="6"/>
              <a:endCxn id="18" idx="2"/>
            </p:cNvCxnSpPr>
            <p:nvPr/>
          </p:nvCxnSpPr>
          <p:spPr bwMode="auto">
            <a:xfrm>
              <a:off x="7332663" y="3760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1" name="Text Box 78"/>
            <p:cNvSpPr txBox="1">
              <a:spLocks noChangeArrowheads="1"/>
            </p:cNvSpPr>
            <p:nvPr/>
          </p:nvSpPr>
          <p:spPr bwMode="auto">
            <a:xfrm>
              <a:off x="5867400" y="3576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2" name="AutoShape 79"/>
            <p:cNvCxnSpPr>
              <a:cxnSpLocks noChangeShapeType="1"/>
              <a:stCxn id="21" idx="3"/>
              <a:endCxn id="19" idx="2"/>
            </p:cNvCxnSpPr>
            <p:nvPr/>
          </p:nvCxnSpPr>
          <p:spPr bwMode="auto">
            <a:xfrm>
              <a:off x="6570663" y="3760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" name="Curved Connector 105"/>
            <p:cNvCxnSpPr/>
            <p:nvPr/>
          </p:nvCxnSpPr>
          <p:spPr>
            <a:xfrm flipH="1" flipV="1">
              <a:off x="8043863" y="3556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948432" y="357721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48600" y="35755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86601" y="308253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27" name="Straight Arrow Connector 26"/>
            <p:cNvCxnSpPr>
              <a:stCxn id="26" idx="3"/>
              <a:endCxn id="18" idx="0"/>
            </p:cNvCxnSpPr>
            <p:nvPr/>
          </p:nvCxnSpPr>
          <p:spPr>
            <a:xfrm>
              <a:off x="7391401" y="3251807"/>
              <a:ext cx="652462" cy="3049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7"/>
          <p:cNvGrpSpPr/>
          <p:nvPr/>
        </p:nvGrpSpPr>
        <p:grpSpPr>
          <a:xfrm>
            <a:off x="2819400" y="4316568"/>
            <a:ext cx="3657600" cy="1066800"/>
            <a:chOff x="304800" y="5773562"/>
            <a:chExt cx="4267200" cy="1066800"/>
          </a:xfrm>
        </p:grpSpPr>
        <p:sp>
          <p:nvSpPr>
            <p:cNvPr id="42" name="Rectangle 41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" y="5867400"/>
              <a:ext cx="2067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152400" y="53340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270125" y="59189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346200" y="59189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1764431" name="AutoShape 77"/>
          <p:cNvCxnSpPr>
            <a:cxnSpLocks noChangeShapeType="1"/>
            <a:stCxn id="1764429" idx="6"/>
            <a:endCxn id="1764428" idx="2"/>
          </p:cNvCxnSpPr>
          <p:nvPr/>
        </p:nvCxnSpPr>
        <p:spPr bwMode="auto">
          <a:xfrm>
            <a:off x="1770063" y="61229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04800" y="59383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1764433" name="AutoShape 79"/>
          <p:cNvCxnSpPr>
            <a:cxnSpLocks noChangeShapeType="1"/>
            <a:stCxn id="1764432" idx="3"/>
            <a:endCxn id="1764429" idx="2"/>
          </p:cNvCxnSpPr>
          <p:nvPr/>
        </p:nvCxnSpPr>
        <p:spPr bwMode="auto">
          <a:xfrm>
            <a:off x="1008063" y="61229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553450" cy="1143000"/>
          </a:xfrm>
          <a:noFill/>
        </p:spPr>
        <p:txBody>
          <a:bodyPr/>
          <a:lstStyle/>
          <a:p>
            <a:r>
              <a:rPr lang="en-US" altLang="en-US" dirty="0"/>
              <a:t>Best Transformer (</a:t>
            </a:r>
            <a:r>
              <a:rPr lang="en-US" altLang="en-US" i="1" dirty="0">
                <a:sym typeface="Symbol" pitchFamily="18" charset="2"/>
              </a:rPr>
              <a:t>s</a:t>
            </a:r>
            <a:r>
              <a:rPr lang="en-US" altLang="he-IL" dirty="0">
                <a:sym typeface="Symbol" pitchFamily="18" charset="2"/>
              </a:rPr>
              <a:t> = </a:t>
            </a:r>
            <a:r>
              <a:rPr lang="en-US" altLang="he-IL" i="1" dirty="0" err="1">
                <a:sym typeface="Symbol" pitchFamily="18" charset="2"/>
              </a:rPr>
              <a:t>Top</a:t>
            </a:r>
            <a:r>
              <a:rPr lang="en-US" altLang="he-IL" dirty="0" err="1">
                <a:sym typeface="Symbol" pitchFamily="18" charset="2"/>
              </a:rPr>
              <a:t></a:t>
            </a:r>
            <a:r>
              <a:rPr lang="en-US" altLang="he-IL" i="1" dirty="0" err="1">
                <a:sym typeface="Symbol" pitchFamily="18" charset="2"/>
              </a:rPr>
              <a:t>n</a:t>
            </a:r>
            <a:r>
              <a:rPr lang="en-US" altLang="he-IL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Concrete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cxnSp>
        <p:nvCxnSpPr>
          <p:cNvPr id="106" name="Curved Connector 105"/>
          <p:cNvCxnSpPr/>
          <p:nvPr/>
        </p:nvCxnSpPr>
        <p:spPr>
          <a:xfrm flipH="1" flipV="1">
            <a:off x="2481263" y="59182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4478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93395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066800" y="39624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ym typeface="Math A"/>
              </a:rPr>
              <a:t></a:t>
            </a:r>
            <a:endParaRPr lang="en-US" sz="4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645795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4648200"/>
            <a:ext cx="437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85832" y="59394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86000" y="59377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764373" name="Text Box 24"/>
          <p:cNvSpPr txBox="1">
            <a:spLocks noChangeArrowheads="1"/>
          </p:cNvSpPr>
          <p:nvPr/>
        </p:nvSpPr>
        <p:spPr bwMode="auto">
          <a:xfrm>
            <a:off x="1574801" y="2865437"/>
            <a:ext cx="246062" cy="258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152400" y="1142999"/>
            <a:ext cx="3200400" cy="762000"/>
            <a:chOff x="152400" y="1143000"/>
            <a:chExt cx="3200400" cy="762000"/>
          </a:xfrm>
        </p:grpSpPr>
        <p:sp>
          <p:nvSpPr>
            <p:cNvPr id="110" name="Rounded Rectangle 109"/>
            <p:cNvSpPr/>
            <p:nvPr/>
          </p:nvSpPr>
          <p:spPr>
            <a:xfrm>
              <a:off x="152400" y="11430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grpSp>
          <p:nvGrpSpPr>
            <p:cNvPr id="3" name="Group 96"/>
            <p:cNvGrpSpPr/>
            <p:nvPr/>
          </p:nvGrpSpPr>
          <p:grpSpPr>
            <a:xfrm>
              <a:off x="1183192" y="1356696"/>
              <a:ext cx="1097616" cy="374800"/>
              <a:chOff x="1183192" y="1356696"/>
              <a:chExt cx="1097616" cy="3748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183192" y="13566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915048" y="136573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grpSp>
        <p:nvGrpSpPr>
          <p:cNvPr id="4" name="Group 100"/>
          <p:cNvGrpSpPr/>
          <p:nvPr/>
        </p:nvGrpSpPr>
        <p:grpSpPr>
          <a:xfrm>
            <a:off x="152400" y="1981200"/>
            <a:ext cx="3200400" cy="762000"/>
            <a:chOff x="152400" y="1981200"/>
            <a:chExt cx="3200400" cy="762000"/>
          </a:xfrm>
        </p:grpSpPr>
        <p:sp>
          <p:nvSpPr>
            <p:cNvPr id="98" name="Rounded Rectangle 97"/>
            <p:cNvSpPr/>
            <p:nvPr/>
          </p:nvSpPr>
          <p:spPr>
            <a:xfrm>
              <a:off x="152400" y="19812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grpSp>
          <p:nvGrpSpPr>
            <p:cNvPr id="5" name="Group 95"/>
            <p:cNvGrpSpPr/>
            <p:nvPr/>
          </p:nvGrpSpPr>
          <p:grpSpPr>
            <a:xfrm>
              <a:off x="1192696" y="2166395"/>
              <a:ext cx="1763864" cy="365760"/>
              <a:chOff x="1192696" y="2039396"/>
              <a:chExt cx="1763864" cy="3657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192696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9050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5908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7086600" y="2846232"/>
            <a:ext cx="406400" cy="639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6" name="Group 101"/>
          <p:cNvGrpSpPr/>
          <p:nvPr/>
        </p:nvGrpSpPr>
        <p:grpSpPr>
          <a:xfrm>
            <a:off x="5753100" y="914400"/>
            <a:ext cx="3200400" cy="990599"/>
            <a:chOff x="5753100" y="914400"/>
            <a:chExt cx="3200400" cy="990599"/>
          </a:xfrm>
        </p:grpSpPr>
        <p:sp>
          <p:nvSpPr>
            <p:cNvPr id="115" name="Rounded Rectangle 114"/>
            <p:cNvSpPr/>
            <p:nvPr/>
          </p:nvSpPr>
          <p:spPr>
            <a:xfrm>
              <a:off x="5753100" y="99167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4675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484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374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341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7912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7818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594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51656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7600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102"/>
          <p:cNvGrpSpPr/>
          <p:nvPr/>
        </p:nvGrpSpPr>
        <p:grpSpPr>
          <a:xfrm>
            <a:off x="5753100" y="1905000"/>
            <a:ext cx="3200400" cy="1037107"/>
            <a:chOff x="5753100" y="1831662"/>
            <a:chExt cx="3200400" cy="1037107"/>
          </a:xfrm>
        </p:grpSpPr>
        <p:sp>
          <p:nvSpPr>
            <p:cNvPr id="99" name="Rounded Rectangle 98"/>
            <p:cNvSpPr/>
            <p:nvPr/>
          </p:nvSpPr>
          <p:spPr>
            <a:xfrm>
              <a:off x="5753100" y="195544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59832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595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087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7912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516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53399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564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48599" y="2482850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010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0786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6755296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4676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1534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Group 104"/>
          <p:cNvGrpSpPr/>
          <p:nvPr/>
        </p:nvGrpSpPr>
        <p:grpSpPr>
          <a:xfrm>
            <a:off x="5715000" y="4713668"/>
            <a:ext cx="3291840" cy="990600"/>
            <a:chOff x="5715000" y="4572000"/>
            <a:chExt cx="3291840" cy="990600"/>
          </a:xfrm>
        </p:grpSpPr>
        <p:sp>
          <p:nvSpPr>
            <p:cNvPr id="156" name="Rounded Rectangle 155"/>
            <p:cNvSpPr/>
            <p:nvPr/>
          </p:nvSpPr>
          <p:spPr>
            <a:xfrm>
              <a:off x="5715000" y="4636394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6745792" y="50724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461736" y="507667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6"/>
          <p:cNvGrpSpPr/>
          <p:nvPr/>
        </p:nvGrpSpPr>
        <p:grpSpPr>
          <a:xfrm>
            <a:off x="5715000" y="5694251"/>
            <a:ext cx="3291840" cy="1011349"/>
            <a:chOff x="5715000" y="5489262"/>
            <a:chExt cx="3291840" cy="1011349"/>
          </a:xfrm>
        </p:grpSpPr>
        <p:sp>
          <p:nvSpPr>
            <p:cNvPr id="104" name="Rounded Rectangle 103"/>
            <p:cNvSpPr/>
            <p:nvPr/>
          </p:nvSpPr>
          <p:spPr>
            <a:xfrm>
              <a:off x="5715000" y="5574405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Text Box 13"/>
            <p:cNvSpPr txBox="1">
              <a:spLocks noChangeArrowheads="1"/>
            </p:cNvSpPr>
            <p:nvPr/>
          </p:nvSpPr>
          <p:spPr bwMode="auto">
            <a:xfrm>
              <a:off x="5983287" y="60880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63" name="Oval 14"/>
            <p:cNvSpPr>
              <a:spLocks noChangeArrowheads="1"/>
            </p:cNvSpPr>
            <p:nvPr/>
          </p:nvSpPr>
          <p:spPr bwMode="auto">
            <a:xfrm>
              <a:off x="6759575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15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6408737" y="61341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16"/>
            <p:cNvSpPr txBox="1">
              <a:spLocks noChangeArrowheads="1"/>
            </p:cNvSpPr>
            <p:nvPr/>
          </p:nvSpPr>
          <p:spPr bwMode="auto">
            <a:xfrm>
              <a:off x="5791200" y="59499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17"/>
            <p:cNvCxnSpPr>
              <a:cxnSpLocks noChangeShapeType="1"/>
              <a:stCxn id="163" idx="6"/>
              <a:endCxn id="168" idx="2"/>
            </p:cNvCxnSpPr>
            <p:nvPr/>
          </p:nvCxnSpPr>
          <p:spPr bwMode="auto">
            <a:xfrm>
              <a:off x="7151687" y="61404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7" name="Oval 18"/>
            <p:cNvSpPr>
              <a:spLocks noChangeArrowheads="1"/>
            </p:cNvSpPr>
            <p:nvPr/>
          </p:nvSpPr>
          <p:spPr bwMode="auto">
            <a:xfrm>
              <a:off x="8229599" y="59388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8" name="Oval 19"/>
            <p:cNvSpPr>
              <a:spLocks noChangeArrowheads="1"/>
            </p:cNvSpPr>
            <p:nvPr/>
          </p:nvSpPr>
          <p:spPr bwMode="auto">
            <a:xfrm>
              <a:off x="7456487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69" name="AutoShape 20"/>
            <p:cNvCxnSpPr>
              <a:cxnSpLocks noChangeShapeType="1"/>
              <a:stCxn id="168" idx="6"/>
              <a:endCxn id="167" idx="2"/>
            </p:cNvCxnSpPr>
            <p:nvPr/>
          </p:nvCxnSpPr>
          <p:spPr bwMode="auto">
            <a:xfrm>
              <a:off x="7850187" y="6139656"/>
              <a:ext cx="37941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4" name="Straight Arrow Connector 173"/>
            <p:cNvCxnSpPr>
              <a:stCxn id="173" idx="3"/>
              <a:endCxn id="168" idx="1"/>
            </p:cNvCxnSpPr>
            <p:nvPr/>
          </p:nvCxnSpPr>
          <p:spPr>
            <a:xfrm>
              <a:off x="7078682" y="56739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05"/>
            <p:cNvCxnSpPr>
              <a:stCxn id="167" idx="6"/>
              <a:endCxn id="167" idx="0"/>
            </p:cNvCxnSpPr>
            <p:nvPr/>
          </p:nvCxnSpPr>
          <p:spPr>
            <a:xfrm flipH="1" flipV="1">
              <a:off x="8426449" y="59388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749432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461736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37968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3306096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01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6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84" grpId="0" animBg="1"/>
      <p:bldP spid="185" grpId="0"/>
      <p:bldP spid="75" grpId="0"/>
      <p:bldP spid="75" grpId="1"/>
      <p:bldP spid="1764373" grpId="0"/>
      <p:bldP spid="146" grpId="0"/>
      <p:bldP spid="10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4419600" y="3962400"/>
            <a:ext cx="4191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Semantic Reduction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Improve the precision of the analysis by recovering properties of the program semantics</a:t>
            </a:r>
          </a:p>
          <a:p>
            <a:r>
              <a:rPr lang="en-US" sz="2800" dirty="0">
                <a:sym typeface="Symbol" pitchFamily="18" charset="2"/>
              </a:rPr>
              <a:t>A Galois connection (C, , , A)</a:t>
            </a:r>
          </a:p>
          <a:p>
            <a:r>
              <a:rPr lang="en-US" sz="2800" dirty="0">
                <a:sym typeface="Symbol" pitchFamily="18" charset="2"/>
              </a:rPr>
              <a:t>An operation </a:t>
            </a:r>
            <a:r>
              <a:rPr lang="en-US" sz="2800" dirty="0" err="1">
                <a:sym typeface="Symbol" pitchFamily="18" charset="2"/>
              </a:rPr>
              <a:t>op:AA</a:t>
            </a:r>
            <a:r>
              <a:rPr lang="en-US" sz="2800" dirty="0">
                <a:sym typeface="Symbol" pitchFamily="18" charset="2"/>
              </a:rPr>
              <a:t> is a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semantic reduction </a:t>
            </a:r>
            <a:r>
              <a:rPr lang="en-US" sz="2800" dirty="0">
                <a:sym typeface="Symbol" pitchFamily="18" charset="2"/>
              </a:rPr>
              <a:t>when</a:t>
            </a:r>
          </a:p>
          <a:p>
            <a:pPr lvl="1"/>
            <a:r>
              <a:rPr lang="en-US" sz="2400" dirty="0">
                <a:sym typeface="Symbol" pitchFamily="18" charset="2"/>
              </a:rPr>
              <a:t>lL</a:t>
            </a:r>
            <a:r>
              <a:rPr lang="en-US" sz="2400" baseline="-25000" dirty="0">
                <a:sym typeface="Symbol" pitchFamily="18" charset="2"/>
              </a:rPr>
              <a:t>2  </a:t>
            </a:r>
            <a:r>
              <a:rPr lang="en-US" sz="2400" dirty="0">
                <a:sym typeface="Symbol" pitchFamily="18" charset="2"/>
              </a:rPr>
              <a:t>op(l)</a:t>
            </a:r>
            <a:r>
              <a:rPr lang="en-US" sz="2400" dirty="0">
                <a:sym typeface="Math B" pitchFamily="2" charset="2"/>
              </a:rPr>
              <a:t>l and </a:t>
            </a:r>
          </a:p>
          <a:p>
            <a:pPr lvl="1"/>
            <a:r>
              <a:rPr lang="en-US" sz="2400" dirty="0">
                <a:sym typeface="Symbol" pitchFamily="18" charset="2"/>
              </a:rPr>
              <a:t>(op(l)) = (l)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 rot="5400000">
            <a:off x="4718341" y="4499292"/>
            <a:ext cx="1844332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696200" y="4648200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334000" y="6091535"/>
            <a:ext cx="3658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FFFF"/>
                </a:solidFill>
              </a:rPr>
              <a:t>C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7543800" y="6091535"/>
            <a:ext cx="38023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630988" y="4643735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691313" y="5237460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696200" y="5105400"/>
            <a:ext cx="730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op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 rot="5400000">
            <a:off x="6928141" y="4649794"/>
            <a:ext cx="1691931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620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62600" y="4800600"/>
            <a:ext cx="2286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76200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2" idx="2"/>
            <a:endCxn id="43" idx="6"/>
          </p:cNvCxnSpPr>
          <p:nvPr/>
        </p:nvCxnSpPr>
        <p:spPr>
          <a:xfrm rot="10800000">
            <a:off x="5791200" y="4953000"/>
            <a:ext cx="1828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2"/>
            <a:endCxn id="43" idx="6"/>
          </p:cNvCxnSpPr>
          <p:nvPr/>
        </p:nvCxnSpPr>
        <p:spPr>
          <a:xfrm rot="10800000">
            <a:off x="5791200" y="4953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4"/>
            <a:endCxn id="44" idx="0"/>
          </p:cNvCxnSpPr>
          <p:nvPr/>
        </p:nvCxnSpPr>
        <p:spPr>
          <a:xfrm rot="5400000">
            <a:off x="7505700" y="5372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1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Focus Operation</a:t>
            </a:r>
          </a:p>
        </p:txBody>
      </p:sp>
      <p:sp>
        <p:nvSpPr>
          <p:cNvPr id="164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Focus: Formula</a:t>
            </a:r>
            <a:r>
              <a:rPr lang="en-US" sz="2800" dirty="0">
                <a:sym typeface="Symbol" pitchFamily="18" charset="2"/>
              </a:rPr>
              <a:t>(</a:t>
            </a:r>
            <a:r>
              <a:rPr lang="en-US" sz="2800" dirty="0">
                <a:sym typeface="Math C"/>
              </a:rPr>
              <a:t></a:t>
            </a:r>
            <a:r>
              <a:rPr lang="en-US" sz="2800" dirty="0">
                <a:sym typeface="Symbol" pitchFamily="18" charset="2"/>
              </a:rPr>
              <a:t>(3-Struct) </a:t>
            </a:r>
            <a:r>
              <a:rPr lang="en-US" dirty="0">
                <a:sym typeface="Math C" pitchFamily="2" charset="2"/>
              </a:rPr>
              <a:t></a:t>
            </a:r>
            <a:r>
              <a:rPr lang="en-US" sz="2800" dirty="0">
                <a:sym typeface="Math C"/>
              </a:rPr>
              <a:t> </a:t>
            </a:r>
            <a:r>
              <a:rPr lang="en-US" sz="2800" dirty="0">
                <a:sym typeface="Symbol" pitchFamily="18" charset="2"/>
              </a:rPr>
              <a:t>(3-Struct))</a:t>
            </a:r>
          </a:p>
          <a:p>
            <a:r>
              <a:rPr lang="en-US" sz="2800" dirty="0">
                <a:sym typeface="Symbol" pitchFamily="18" charset="2"/>
              </a:rPr>
              <a:t>Generalizes materialization</a:t>
            </a:r>
          </a:p>
          <a:p>
            <a:r>
              <a:rPr lang="en-US" sz="2800" dirty="0">
                <a:sym typeface="Symbol" pitchFamily="18" charset="2"/>
              </a:rPr>
              <a:t>For every formula 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Focus()(X) yields structure in which  evaluates to a definite values in all assignments</a:t>
            </a:r>
          </a:p>
          <a:p>
            <a:pPr lvl="1"/>
            <a:r>
              <a:rPr lang="en-US" sz="2400" dirty="0">
                <a:sym typeface="Symbol" pitchFamily="18" charset="2"/>
              </a:rPr>
              <a:t>Only maximal in terms of embedding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 is a semantic reduction</a:t>
            </a:r>
          </a:p>
          <a:p>
            <a:pPr lvl="1"/>
            <a:r>
              <a:rPr lang="en-US" sz="2400" dirty="0">
                <a:sym typeface="Symbol" pitchFamily="18" charset="2"/>
              </a:rPr>
              <a:t>But Focus()(X)  may be undefined for some X</a:t>
            </a:r>
          </a:p>
        </p:txBody>
      </p:sp>
    </p:spTree>
    <p:extLst>
      <p:ext uri="{BB962C8B-B14F-4D97-AF65-F5344CB8AC3E}">
        <p14:creationId xmlns:p14="http://schemas.microsoft.com/office/powerpoint/2010/main" val="242022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1" idx="3"/>
          </p:cNvCxnSpPr>
          <p:nvPr/>
        </p:nvCxnSpPr>
        <p:spPr>
          <a:xfrm flipV="1">
            <a:off x="8100392" y="2564904"/>
            <a:ext cx="12700" cy="158417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5760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/>
          <p:nvPr/>
        </p:nvGrpSpPr>
        <p:grpSpPr>
          <a:xfrm>
            <a:off x="190500" y="1143000"/>
            <a:ext cx="3200400" cy="685800"/>
            <a:chOff x="190500" y="1143000"/>
            <a:chExt cx="3200400" cy="685800"/>
          </a:xfrm>
        </p:grpSpPr>
        <p:sp>
          <p:nvSpPr>
            <p:cNvPr id="110" name="Rounded Rectangle 109"/>
            <p:cNvSpPr/>
            <p:nvPr/>
          </p:nvSpPr>
          <p:spPr>
            <a:xfrm>
              <a:off x="190500" y="1143000"/>
              <a:ext cx="32004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82756" y="13484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98700" y="13525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" name="Group 103"/>
          <p:cNvGrpSpPr/>
          <p:nvPr/>
        </p:nvGrpSpPr>
        <p:grpSpPr>
          <a:xfrm>
            <a:off x="190500" y="1867437"/>
            <a:ext cx="3200400" cy="796388"/>
            <a:chOff x="190500" y="1867437"/>
            <a:chExt cx="3200400" cy="796388"/>
          </a:xfrm>
        </p:grpSpPr>
        <p:sp>
          <p:nvSpPr>
            <p:cNvPr id="102" name="Rounded Rectangle 101"/>
            <p:cNvSpPr/>
            <p:nvPr/>
          </p:nvSpPr>
          <p:spPr>
            <a:xfrm>
              <a:off x="190500" y="1867437"/>
              <a:ext cx="3200400" cy="749121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  <a:endCxn id="1764363" idx="2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72" name="Curved Connector 105"/>
            <p:cNvCxnSpPr>
              <a:stCxn id="1764367" idx="6"/>
              <a:endCxn id="1764367" idx="0"/>
            </p:cNvCxnSpPr>
            <p:nvPr/>
          </p:nvCxnSpPr>
          <p:spPr>
            <a:xfrm flipH="1" flipV="1">
              <a:off x="2787650" y="2133600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1996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54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84500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1752600" y="1104363"/>
            <a:ext cx="685800" cy="1524000"/>
          </a:xfrm>
          <a:prstGeom prst="roundRect">
            <a:avLst/>
          </a:prstGeom>
          <a:gradFill>
            <a:gsLst>
              <a:gs pos="0">
                <a:schemeClr val="accent3">
                  <a:tint val="10000"/>
                  <a:satMod val="300000"/>
                  <a:alpha val="58000"/>
                </a:schemeClr>
              </a:gs>
              <a:gs pos="34000">
                <a:schemeClr val="accent3">
                  <a:tint val="13500"/>
                  <a:satMod val="250000"/>
                  <a:alpha val="58000"/>
                </a:schemeClr>
              </a:gs>
              <a:gs pos="100000">
                <a:schemeClr val="accent3">
                  <a:tint val="60000"/>
                  <a:satMod val="200000"/>
                  <a:alpha val="58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934450" cy="1143000"/>
          </a:xfrm>
          <a:noFill/>
        </p:spPr>
        <p:txBody>
          <a:bodyPr/>
          <a:lstStyle/>
          <a:p>
            <a:r>
              <a:rPr lang="en-US" altLang="en-US" sz="2400" dirty="0"/>
              <a:t>Partial Concretization Based on Transformer (</a:t>
            </a:r>
            <a:r>
              <a:rPr lang="en-US" altLang="en-US" sz="2400" i="1" dirty="0">
                <a:sym typeface="Symbol" pitchFamily="18" charset="2"/>
              </a:rPr>
              <a:t>s</a:t>
            </a:r>
            <a:r>
              <a:rPr lang="en-US" altLang="en-US" sz="2400" dirty="0">
                <a:sym typeface="Symbol" pitchFamily="18" charset="2"/>
              </a:rPr>
              <a:t>=</a:t>
            </a:r>
            <a:r>
              <a:rPr lang="en-US" altLang="he-IL" sz="2400" i="1" dirty="0" err="1">
                <a:sym typeface="Symbol" pitchFamily="18" charset="2"/>
              </a:rPr>
              <a:t>Top</a:t>
            </a:r>
            <a:r>
              <a:rPr lang="en-US" altLang="he-IL" sz="2400" dirty="0" err="1">
                <a:sym typeface="Symbol" pitchFamily="18" charset="2"/>
              </a:rPr>
              <a:t></a:t>
            </a:r>
            <a:r>
              <a:rPr lang="en-US" altLang="he-IL" sz="2400" i="1" dirty="0" err="1">
                <a:sym typeface="Symbol" pitchFamily="18" charset="2"/>
              </a:rPr>
              <a:t>n</a:t>
            </a:r>
            <a:r>
              <a:rPr lang="en-US" altLang="he-IL" sz="2400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6764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29000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8294" y="3962400"/>
            <a:ext cx="1741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Partial </a:t>
            </a:r>
          </a:p>
          <a:p>
            <a:r>
              <a:rPr lang="en-US" sz="2000" dirty="0">
                <a:sym typeface="Math A"/>
              </a:rPr>
              <a:t>Concretization</a:t>
            </a:r>
            <a:endParaRPr lang="en-US" sz="2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581400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grpSp>
        <p:nvGrpSpPr>
          <p:cNvPr id="4" name="Group 106"/>
          <p:cNvGrpSpPr/>
          <p:nvPr/>
        </p:nvGrpSpPr>
        <p:grpSpPr>
          <a:xfrm>
            <a:off x="5791200" y="914400"/>
            <a:ext cx="3200400" cy="990600"/>
            <a:chOff x="5791200" y="914400"/>
            <a:chExt cx="3200400" cy="990600"/>
          </a:xfrm>
        </p:grpSpPr>
        <p:sp>
          <p:nvSpPr>
            <p:cNvPr id="115" name="Rounded Rectangle 114"/>
            <p:cNvSpPr/>
            <p:nvPr/>
          </p:nvSpPr>
          <p:spPr>
            <a:xfrm>
              <a:off x="5791200" y="990600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5056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865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755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722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8293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8199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975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778160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94104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" name="Group 107"/>
          <p:cNvGrpSpPr/>
          <p:nvPr/>
        </p:nvGrpSpPr>
        <p:grpSpPr>
          <a:xfrm>
            <a:off x="5791200" y="1831662"/>
            <a:ext cx="3200400" cy="1038180"/>
            <a:chOff x="5791200" y="1831662"/>
            <a:chExt cx="3200400" cy="1038180"/>
          </a:xfrm>
        </p:grpSpPr>
        <p:sp>
          <p:nvSpPr>
            <p:cNvPr id="105" name="Rounded Rectangle 104"/>
            <p:cNvSpPr/>
            <p:nvPr/>
          </p:nvSpPr>
          <p:spPr>
            <a:xfrm>
              <a:off x="5791200" y="1955442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60213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976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468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8293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897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91499" y="22812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945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86699" y="2482850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391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1167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105"/>
            <p:cNvCxnSpPr>
              <a:stCxn id="143" idx="6"/>
              <a:endCxn id="143" idx="0"/>
            </p:cNvCxnSpPr>
            <p:nvPr/>
          </p:nvCxnSpPr>
          <p:spPr>
            <a:xfrm flipH="1" flipV="1">
              <a:off x="8388349" y="22812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7818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676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206408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6" name="Group 113"/>
          <p:cNvGrpSpPr/>
          <p:nvPr/>
        </p:nvGrpSpPr>
        <p:grpSpPr>
          <a:xfrm>
            <a:off x="5715000" y="5489262"/>
            <a:ext cx="3291840" cy="979800"/>
            <a:chOff x="5715000" y="5489262"/>
            <a:chExt cx="3291840" cy="979800"/>
          </a:xfrm>
        </p:grpSpPr>
        <p:grpSp>
          <p:nvGrpSpPr>
            <p:cNvPr id="7" name="Group 112"/>
            <p:cNvGrpSpPr/>
            <p:nvPr/>
          </p:nvGrpSpPr>
          <p:grpSpPr>
            <a:xfrm>
              <a:off x="5715000" y="5590951"/>
              <a:ext cx="3291840" cy="878111"/>
              <a:chOff x="5715000" y="5590951"/>
              <a:chExt cx="3291840" cy="878111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5715000" y="5590951"/>
                <a:ext cx="3291840" cy="866555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tint val="60000"/>
                      <a:satMod val="160000"/>
                      <a:alpha val="58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</a:gra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62" name="Text Box 13"/>
              <p:cNvSpPr txBox="1">
                <a:spLocks noChangeArrowheads="1"/>
              </p:cNvSpPr>
              <p:nvPr/>
            </p:nvSpPr>
            <p:spPr bwMode="auto">
              <a:xfrm>
                <a:off x="5983287" y="6088062"/>
                <a:ext cx="342900" cy="38100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he-IL">
                  <a:solidFill>
                    <a:schemeClr val="lt1"/>
                  </a:solidFill>
                </a:endParaRPr>
              </a:p>
            </p:txBody>
          </p:sp>
          <p:sp>
            <p:nvSpPr>
              <p:cNvPr id="163" name="Oval 14"/>
              <p:cNvSpPr>
                <a:spLocks noChangeArrowheads="1"/>
              </p:cNvSpPr>
              <p:nvPr/>
            </p:nvSpPr>
            <p:spPr bwMode="auto">
              <a:xfrm>
                <a:off x="6759575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4" name="AutoShape 15"/>
              <p:cNvCxnSpPr>
                <a:cxnSpLocks noChangeShapeType="1"/>
                <a:stCxn id="165" idx="3"/>
                <a:endCxn id="163" idx="2"/>
              </p:cNvCxnSpPr>
              <p:nvPr/>
            </p:nvCxnSpPr>
            <p:spPr bwMode="auto">
              <a:xfrm>
                <a:off x="6408737" y="6134100"/>
                <a:ext cx="349250" cy="476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5" name="Text Box 16"/>
              <p:cNvSpPr txBox="1">
                <a:spLocks noChangeArrowheads="1"/>
              </p:cNvSpPr>
              <p:nvPr/>
            </p:nvSpPr>
            <p:spPr bwMode="auto">
              <a:xfrm>
                <a:off x="5791200" y="5949950"/>
                <a:ext cx="617537" cy="369888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he-IL" dirty="0">
                    <a:solidFill>
                      <a:schemeClr val="lt1"/>
                    </a:solidFill>
                  </a:rPr>
                  <a:t>Top</a:t>
                </a:r>
              </a:p>
            </p:txBody>
          </p:sp>
          <p:cxnSp>
            <p:nvCxnSpPr>
              <p:cNvPr id="166" name="AutoShape 17"/>
              <p:cNvCxnSpPr>
                <a:cxnSpLocks noChangeShapeType="1"/>
                <a:stCxn id="163" idx="6"/>
                <a:endCxn id="168" idx="2"/>
              </p:cNvCxnSpPr>
              <p:nvPr/>
            </p:nvCxnSpPr>
            <p:spPr bwMode="auto">
              <a:xfrm>
                <a:off x="7151687" y="6140450"/>
                <a:ext cx="304800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7" name="Oval 18"/>
              <p:cNvSpPr>
                <a:spLocks noChangeArrowheads="1"/>
              </p:cNvSpPr>
              <p:nvPr/>
            </p:nvSpPr>
            <p:spPr bwMode="auto">
              <a:xfrm>
                <a:off x="8229599" y="5938837"/>
                <a:ext cx="393700" cy="401638"/>
              </a:xfrm>
              <a:prstGeom prst="ellipse">
                <a:avLst/>
              </a:prstGeom>
              <a:ln w="63500" cmpd="dbl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/>
              </a:p>
            </p:txBody>
          </p:sp>
          <p:sp>
            <p:nvSpPr>
              <p:cNvPr id="168" name="Oval 19"/>
              <p:cNvSpPr>
                <a:spLocks noChangeArrowheads="1"/>
              </p:cNvSpPr>
              <p:nvPr/>
            </p:nvSpPr>
            <p:spPr bwMode="auto">
              <a:xfrm>
                <a:off x="7456487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en-US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9" name="AutoShape 20"/>
              <p:cNvCxnSpPr>
                <a:cxnSpLocks noChangeShapeType="1"/>
                <a:stCxn id="168" idx="6"/>
                <a:endCxn id="167" idx="2"/>
              </p:cNvCxnSpPr>
              <p:nvPr/>
            </p:nvCxnSpPr>
            <p:spPr bwMode="auto">
              <a:xfrm>
                <a:off x="7850187" y="6139656"/>
                <a:ext cx="379412" cy="1588"/>
              </a:xfrm>
              <a:prstGeom prst="straightConnector1">
                <a:avLst/>
              </a:prstGeom>
              <a:ln w="25400">
                <a:prstDash val="dash"/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74" name="Straight Arrow Connector 173"/>
              <p:cNvCxnSpPr>
                <a:stCxn id="173" idx="3"/>
                <a:endCxn id="168" idx="1"/>
              </p:cNvCxnSpPr>
              <p:nvPr/>
            </p:nvCxnSpPr>
            <p:spPr>
              <a:xfrm>
                <a:off x="7078682" y="5673928"/>
                <a:ext cx="435461" cy="3237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05"/>
              <p:cNvCxnSpPr>
                <a:stCxn id="167" idx="6"/>
                <a:endCxn id="167" idx="0"/>
              </p:cNvCxnSpPr>
              <p:nvPr/>
            </p:nvCxnSpPr>
            <p:spPr>
              <a:xfrm flipH="1" flipV="1">
                <a:off x="8426449" y="5938837"/>
                <a:ext cx="196850" cy="200819"/>
              </a:xfrm>
              <a:prstGeom prst="curvedConnector4">
                <a:avLst>
                  <a:gd name="adj1" fmla="val -116129"/>
                  <a:gd name="adj2" fmla="val 213834"/>
                </a:avLst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67755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4613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226612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8" name="Group 111"/>
          <p:cNvGrpSpPr/>
          <p:nvPr/>
        </p:nvGrpSpPr>
        <p:grpSpPr>
          <a:xfrm>
            <a:off x="5715000" y="4572000"/>
            <a:ext cx="3291840" cy="928576"/>
            <a:chOff x="5715000" y="4572000"/>
            <a:chExt cx="3291840" cy="928576"/>
          </a:xfrm>
        </p:grpSpPr>
        <p:sp>
          <p:nvSpPr>
            <p:cNvPr id="111" name="Rounded Rectangle 110"/>
            <p:cNvSpPr/>
            <p:nvPr/>
          </p:nvSpPr>
          <p:spPr>
            <a:xfrm>
              <a:off x="5715000" y="4634021"/>
              <a:ext cx="3291840" cy="866555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45356" y="504234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1300" y="504653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152400" y="5334000"/>
            <a:ext cx="3124200" cy="1295400"/>
            <a:chOff x="152400" y="5334000"/>
            <a:chExt cx="3124200" cy="1295400"/>
          </a:xfrm>
        </p:grpSpPr>
        <p:sp>
          <p:nvSpPr>
            <p:cNvPr id="109" name="Rounded Rectangle 108"/>
            <p:cNvSpPr/>
            <p:nvPr/>
          </p:nvSpPr>
          <p:spPr>
            <a:xfrm>
              <a:off x="152400" y="53340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428" name="Oval 74"/>
            <p:cNvSpPr>
              <a:spLocks noChangeArrowheads="1"/>
            </p:cNvSpPr>
            <p:nvPr/>
          </p:nvSpPr>
          <p:spPr bwMode="auto">
            <a:xfrm>
              <a:off x="2270125" y="59189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64429" name="Oval 75"/>
            <p:cNvSpPr>
              <a:spLocks noChangeArrowheads="1"/>
            </p:cNvSpPr>
            <p:nvPr/>
          </p:nvSpPr>
          <p:spPr bwMode="auto">
            <a:xfrm>
              <a:off x="1346200" y="59189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431" name="AutoShape 77"/>
            <p:cNvCxnSpPr>
              <a:cxnSpLocks noChangeShapeType="1"/>
              <a:stCxn id="1764429" idx="6"/>
              <a:endCxn id="1764428" idx="2"/>
            </p:cNvCxnSpPr>
            <p:nvPr/>
          </p:nvCxnSpPr>
          <p:spPr bwMode="auto">
            <a:xfrm>
              <a:off x="1770063" y="61229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432" name="Text Box 78"/>
            <p:cNvSpPr txBox="1">
              <a:spLocks noChangeArrowheads="1"/>
            </p:cNvSpPr>
            <p:nvPr/>
          </p:nvSpPr>
          <p:spPr bwMode="auto">
            <a:xfrm>
              <a:off x="304800" y="59383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433" name="AutoShape 79"/>
            <p:cNvCxnSpPr>
              <a:cxnSpLocks noChangeShapeType="1"/>
              <a:stCxn id="1764432" idx="3"/>
              <a:endCxn id="1764429" idx="2"/>
            </p:cNvCxnSpPr>
            <p:nvPr/>
          </p:nvCxnSpPr>
          <p:spPr bwMode="auto">
            <a:xfrm>
              <a:off x="1008063" y="61229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flipH="1" flipV="1">
              <a:off x="2481263" y="59182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371600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86324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350340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  <p:sp>
        <p:nvSpPr>
          <p:cNvPr id="107" name="Text Box 115"/>
          <p:cNvSpPr txBox="1">
            <a:spLocks noChangeArrowheads="1"/>
          </p:cNvSpPr>
          <p:nvPr/>
        </p:nvSpPr>
        <p:spPr bwMode="auto">
          <a:xfrm>
            <a:off x="2133600" y="4267200"/>
            <a:ext cx="2057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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  <a:sym typeface="Symbol" pitchFamily="18" charset="2"/>
              </a:rPr>
              <a:t>u: top(u) n(u, v)</a:t>
            </a:r>
          </a:p>
        </p:txBody>
      </p:sp>
      <p:sp>
        <p:nvSpPr>
          <p:cNvPr id="108" name="Text Box 115"/>
          <p:cNvSpPr txBox="1">
            <a:spLocks noChangeArrowheads="1"/>
          </p:cNvSpPr>
          <p:nvPr/>
        </p:nvSpPr>
        <p:spPr bwMode="auto">
          <a:xfrm>
            <a:off x="2133600" y="3886200"/>
            <a:ext cx="18288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Focus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 (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Top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Math C"/>
              </a:rPr>
              <a:t>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Times New Roman" pitchFamily="18" charset="0"/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098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00" grpId="0"/>
      <p:bldP spid="107" grpId="0"/>
      <p:bldP spid="10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176640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/>
              <a:t>Partial Concretization</a:t>
            </a:r>
          </a:p>
        </p:txBody>
      </p:sp>
      <p:sp>
        <p:nvSpPr>
          <p:cNvPr id="17664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784350"/>
            <a:ext cx="8001000" cy="45720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Locally refine the abstract domain per statement</a:t>
            </a:r>
          </a:p>
          <a:p>
            <a:r>
              <a:rPr lang="en-US" sz="2800" dirty="0"/>
              <a:t>Soundness is immediate</a:t>
            </a:r>
          </a:p>
          <a:p>
            <a:r>
              <a:rPr lang="en-US" sz="2800" dirty="0"/>
              <a:t>Employed in other shape analysis algorithms </a:t>
            </a:r>
            <a:br>
              <a:rPr lang="en-US" sz="2800" dirty="0"/>
            </a:br>
            <a:r>
              <a:rPr lang="en-US" sz="2400" dirty="0"/>
              <a:t>[</a:t>
            </a:r>
            <a:r>
              <a:rPr lang="en-US" sz="2400" dirty="0" err="1"/>
              <a:t>Distefano</a:t>
            </a:r>
            <a:r>
              <a:rPr lang="en-US" sz="2400" dirty="0"/>
              <a:t> et.al., TACAS’06, Evan et.al., SAS’07, POPL’08]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91142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The Coercion Principle</a:t>
            </a:r>
            <a:endParaRPr lang="en-US" altLang="he-IL" sz="3600"/>
          </a:p>
        </p:txBody>
      </p:sp>
      <p:sp>
        <p:nvSpPr>
          <p:cNvPr id="165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dirty="0"/>
              <a:t>Another Semantic Reduction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Can be applied after Focus or after Update or both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Increase precision by exploiting some structural properties possessed by all stores </a:t>
            </a:r>
            <a:br>
              <a:rPr lang="en-US" altLang="he-IL" dirty="0"/>
            </a:br>
            <a:r>
              <a:rPr lang="en-US" altLang="he-IL" dirty="0"/>
              <a:t>(Global invariants)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Structural properties captured by </a:t>
            </a:r>
            <a:r>
              <a:rPr lang="en-US" altLang="he-IL" dirty="0">
                <a:solidFill>
                  <a:schemeClr val="accent3"/>
                </a:solidFill>
              </a:rPr>
              <a:t>constraints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Apply a constraint solver</a:t>
            </a:r>
          </a:p>
        </p:txBody>
      </p:sp>
    </p:spTree>
    <p:extLst>
      <p:ext uri="{BB962C8B-B14F-4D97-AF65-F5344CB8AC3E}">
        <p14:creationId xmlns:p14="http://schemas.microsoft.com/office/powerpoint/2010/main" val="24021855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Constraint Solver</a:t>
            </a:r>
          </a:p>
        </p:txBody>
      </p:sp>
      <p:grpSp>
        <p:nvGrpSpPr>
          <p:cNvPr id="312" name="Group 311"/>
          <p:cNvGrpSpPr/>
          <p:nvPr/>
        </p:nvGrpSpPr>
        <p:grpSpPr>
          <a:xfrm>
            <a:off x="457200" y="3352800"/>
            <a:ext cx="3124200" cy="1295400"/>
            <a:chOff x="457200" y="3352800"/>
            <a:chExt cx="3124200" cy="1295400"/>
          </a:xfrm>
        </p:grpSpPr>
        <p:sp>
          <p:nvSpPr>
            <p:cNvPr id="186" name="Rounded Rectangle 185"/>
            <p:cNvSpPr/>
            <p:nvPr/>
          </p:nvSpPr>
          <p:spPr>
            <a:xfrm>
              <a:off x="457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7" name="Oval 74"/>
            <p:cNvSpPr>
              <a:spLocks noChangeArrowheads="1"/>
            </p:cNvSpPr>
            <p:nvPr/>
          </p:nvSpPr>
          <p:spPr bwMode="auto">
            <a:xfrm>
              <a:off x="2574925" y="3937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88" name="Oval 75"/>
            <p:cNvSpPr>
              <a:spLocks noChangeArrowheads="1"/>
            </p:cNvSpPr>
            <p:nvPr/>
          </p:nvSpPr>
          <p:spPr bwMode="auto">
            <a:xfrm>
              <a:off x="16510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89" name="AutoShape 77"/>
            <p:cNvCxnSpPr>
              <a:cxnSpLocks noChangeShapeType="1"/>
              <a:stCxn id="188" idx="6"/>
              <a:endCxn id="187" idx="2"/>
            </p:cNvCxnSpPr>
            <p:nvPr/>
          </p:nvCxnSpPr>
          <p:spPr bwMode="auto">
            <a:xfrm>
              <a:off x="2074863" y="4141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90" name="Text Box 78"/>
            <p:cNvSpPr txBox="1">
              <a:spLocks noChangeArrowheads="1"/>
            </p:cNvSpPr>
            <p:nvPr/>
          </p:nvSpPr>
          <p:spPr bwMode="auto">
            <a:xfrm>
              <a:off x="6096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91" name="AutoShape 79"/>
            <p:cNvCxnSpPr>
              <a:cxnSpLocks noChangeShapeType="1"/>
              <a:stCxn id="190" idx="3"/>
              <a:endCxn id="188" idx="2"/>
            </p:cNvCxnSpPr>
            <p:nvPr/>
          </p:nvCxnSpPr>
          <p:spPr bwMode="auto">
            <a:xfrm>
              <a:off x="13128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92" name="Curved Connector 105"/>
            <p:cNvCxnSpPr/>
            <p:nvPr/>
          </p:nvCxnSpPr>
          <p:spPr>
            <a:xfrm flipH="1" flipV="1">
              <a:off x="2786063" y="3937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16764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5911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5" name="Text Box 78"/>
            <p:cNvSpPr txBox="1">
              <a:spLocks noChangeArrowheads="1"/>
            </p:cNvSpPr>
            <p:nvPr/>
          </p:nvSpPr>
          <p:spPr bwMode="auto">
            <a:xfrm>
              <a:off x="19812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196" name="AutoShape 79"/>
            <p:cNvCxnSpPr>
              <a:cxnSpLocks noChangeShapeType="1"/>
              <a:stCxn id="195" idx="3"/>
              <a:endCxn id="194" idx="0"/>
            </p:cNvCxnSpPr>
            <p:nvPr/>
          </p:nvCxnSpPr>
          <p:spPr bwMode="auto">
            <a:xfrm>
              <a:off x="22860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15" name="Group 314"/>
          <p:cNvGrpSpPr/>
          <p:nvPr/>
        </p:nvGrpSpPr>
        <p:grpSpPr>
          <a:xfrm>
            <a:off x="4648200" y="3352800"/>
            <a:ext cx="3124200" cy="1295400"/>
            <a:chOff x="4648200" y="3352800"/>
            <a:chExt cx="3124200" cy="1295400"/>
          </a:xfrm>
        </p:grpSpPr>
        <p:sp>
          <p:nvSpPr>
            <p:cNvPr id="201" name="Rounded Rectangle 200"/>
            <p:cNvSpPr/>
            <p:nvPr/>
          </p:nvSpPr>
          <p:spPr>
            <a:xfrm>
              <a:off x="4648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02" name="Oval 74"/>
            <p:cNvSpPr>
              <a:spLocks noChangeArrowheads="1"/>
            </p:cNvSpPr>
            <p:nvPr/>
          </p:nvSpPr>
          <p:spPr bwMode="auto">
            <a:xfrm>
              <a:off x="6705600" y="39377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03" name="Oval 75"/>
            <p:cNvSpPr>
              <a:spLocks noChangeArrowheads="1"/>
            </p:cNvSpPr>
            <p:nvPr/>
          </p:nvSpPr>
          <p:spPr bwMode="auto">
            <a:xfrm>
              <a:off x="57658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4" name="AutoShape 77"/>
            <p:cNvCxnSpPr>
              <a:cxnSpLocks noChangeShapeType="1"/>
              <a:stCxn id="203" idx="6"/>
              <a:endCxn id="202" idx="2"/>
            </p:cNvCxnSpPr>
            <p:nvPr/>
          </p:nvCxnSpPr>
          <p:spPr bwMode="auto">
            <a:xfrm>
              <a:off x="6189663" y="4141789"/>
              <a:ext cx="515937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5" name="Text Box 78"/>
            <p:cNvSpPr txBox="1">
              <a:spLocks noChangeArrowheads="1"/>
            </p:cNvSpPr>
            <p:nvPr/>
          </p:nvSpPr>
          <p:spPr bwMode="auto">
            <a:xfrm>
              <a:off x="47244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06" name="AutoShape 79"/>
            <p:cNvCxnSpPr>
              <a:cxnSpLocks noChangeShapeType="1"/>
              <a:stCxn id="205" idx="3"/>
              <a:endCxn id="203" idx="2"/>
            </p:cNvCxnSpPr>
            <p:nvPr/>
          </p:nvCxnSpPr>
          <p:spPr bwMode="auto">
            <a:xfrm>
              <a:off x="54276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8" name="Rectangle 207"/>
            <p:cNvSpPr/>
            <p:nvPr/>
          </p:nvSpPr>
          <p:spPr>
            <a:xfrm>
              <a:off x="57912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7059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10" name="Text Box 78"/>
            <p:cNvSpPr txBox="1">
              <a:spLocks noChangeArrowheads="1"/>
            </p:cNvSpPr>
            <p:nvPr/>
          </p:nvSpPr>
          <p:spPr bwMode="auto">
            <a:xfrm>
              <a:off x="60960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11" name="AutoShape 79"/>
            <p:cNvCxnSpPr>
              <a:cxnSpLocks noChangeShapeType="1"/>
              <a:stCxn id="210" idx="3"/>
              <a:endCxn id="209" idx="0"/>
            </p:cNvCxnSpPr>
            <p:nvPr/>
          </p:nvCxnSpPr>
          <p:spPr bwMode="auto">
            <a:xfrm>
              <a:off x="64008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235" name="Right Arrow 234"/>
          <p:cNvSpPr/>
          <p:nvPr/>
        </p:nvSpPr>
        <p:spPr>
          <a:xfrm>
            <a:off x="3733800" y="3733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ight Arrow 252"/>
          <p:cNvSpPr/>
          <p:nvPr/>
        </p:nvSpPr>
        <p:spPr>
          <a:xfrm>
            <a:off x="4343400" y="5638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8" name="Group 317"/>
          <p:cNvGrpSpPr/>
          <p:nvPr/>
        </p:nvGrpSpPr>
        <p:grpSpPr>
          <a:xfrm>
            <a:off x="381000" y="5181600"/>
            <a:ext cx="3810000" cy="1447800"/>
            <a:chOff x="381000" y="5181600"/>
            <a:chExt cx="3810000" cy="1447800"/>
          </a:xfrm>
        </p:grpSpPr>
        <p:sp>
          <p:nvSpPr>
            <p:cNvPr id="224" name="Rounded Rectangle 223"/>
            <p:cNvSpPr/>
            <p:nvPr/>
          </p:nvSpPr>
          <p:spPr>
            <a:xfrm>
              <a:off x="3810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25" name="Oval 74"/>
            <p:cNvSpPr>
              <a:spLocks noChangeArrowheads="1"/>
            </p:cNvSpPr>
            <p:nvPr/>
          </p:nvSpPr>
          <p:spPr bwMode="auto">
            <a:xfrm>
              <a:off x="2270125" y="57665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00"/>
                </a:solidFill>
              </a:endParaRPr>
            </a:p>
          </p:txBody>
        </p:sp>
        <p:sp>
          <p:nvSpPr>
            <p:cNvPr id="226" name="Oval 75"/>
            <p:cNvSpPr>
              <a:spLocks noChangeArrowheads="1"/>
            </p:cNvSpPr>
            <p:nvPr/>
          </p:nvSpPr>
          <p:spPr bwMode="auto">
            <a:xfrm>
              <a:off x="13462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27" name="AutoShape 77"/>
            <p:cNvCxnSpPr>
              <a:cxnSpLocks noChangeShapeType="1"/>
              <a:stCxn id="226" idx="6"/>
              <a:endCxn id="225" idx="2"/>
            </p:cNvCxnSpPr>
            <p:nvPr/>
          </p:nvCxnSpPr>
          <p:spPr bwMode="auto">
            <a:xfrm>
              <a:off x="1770063" y="59705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28" name="Text Box 78"/>
            <p:cNvSpPr txBox="1">
              <a:spLocks noChangeArrowheads="1"/>
            </p:cNvSpPr>
            <p:nvPr/>
          </p:nvSpPr>
          <p:spPr bwMode="auto">
            <a:xfrm>
              <a:off x="6858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29" name="AutoShape 79"/>
            <p:cNvCxnSpPr>
              <a:cxnSpLocks noChangeShapeType="1"/>
              <a:stCxn id="228" idx="3"/>
              <a:endCxn id="226" idx="2"/>
            </p:cNvCxnSpPr>
            <p:nvPr/>
          </p:nvCxnSpPr>
          <p:spPr bwMode="auto">
            <a:xfrm>
              <a:off x="10080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0" name="Curved Connector 105"/>
            <p:cNvCxnSpPr/>
            <p:nvPr/>
          </p:nvCxnSpPr>
          <p:spPr>
            <a:xfrm flipH="1" flipV="1">
              <a:off x="2481263" y="57658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13716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2863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39" name="Text Box 78"/>
            <p:cNvSpPr txBox="1">
              <a:spLocks noChangeArrowheads="1"/>
            </p:cNvSpPr>
            <p:nvPr/>
          </p:nvSpPr>
          <p:spPr bwMode="auto">
            <a:xfrm>
              <a:off x="18288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1" name="Oval 74"/>
            <p:cNvSpPr>
              <a:spLocks noChangeArrowheads="1"/>
            </p:cNvSpPr>
            <p:nvPr/>
          </p:nvSpPr>
          <p:spPr bwMode="auto">
            <a:xfrm>
              <a:off x="33115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42" name="Curved Connector 105"/>
            <p:cNvCxnSpPr/>
            <p:nvPr/>
          </p:nvCxnSpPr>
          <p:spPr>
            <a:xfrm flipH="1" flipV="1">
              <a:off x="35226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33277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44" name="AutoShape 77"/>
            <p:cNvCxnSpPr>
              <a:cxnSpLocks noChangeShapeType="1"/>
              <a:stCxn id="225" idx="6"/>
              <a:endCxn id="241" idx="2"/>
            </p:cNvCxnSpPr>
            <p:nvPr/>
          </p:nvCxnSpPr>
          <p:spPr bwMode="auto">
            <a:xfrm>
              <a:off x="26924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45" name="Text Box 78"/>
            <p:cNvSpPr txBox="1">
              <a:spLocks noChangeArrowheads="1"/>
            </p:cNvSpPr>
            <p:nvPr/>
          </p:nvSpPr>
          <p:spPr bwMode="auto">
            <a:xfrm>
              <a:off x="2590800" y="5257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8" name="Text Box 78"/>
            <p:cNvSpPr txBox="1">
              <a:spLocks noChangeArrowheads="1"/>
            </p:cNvSpPr>
            <p:nvPr/>
          </p:nvSpPr>
          <p:spPr bwMode="auto">
            <a:xfrm>
              <a:off x="38100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cxnSp>
          <p:nvCxnSpPr>
            <p:cNvPr id="249" name="Curved Connector 105"/>
            <p:cNvCxnSpPr>
              <a:stCxn id="241" idx="4"/>
              <a:endCxn id="225" idx="4"/>
            </p:cNvCxnSpPr>
            <p:nvPr/>
          </p:nvCxnSpPr>
          <p:spPr>
            <a:xfrm rot="5400000" flipH="1">
              <a:off x="2989264" y="5666582"/>
              <a:ext cx="25398" cy="1041400"/>
            </a:xfrm>
            <a:prstGeom prst="curvedConnector3">
              <a:avLst>
                <a:gd name="adj1" fmla="val -900071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 Box 78"/>
            <p:cNvSpPr txBox="1">
              <a:spLocks noChangeArrowheads="1"/>
            </p:cNvSpPr>
            <p:nvPr/>
          </p:nvSpPr>
          <p:spPr bwMode="auto">
            <a:xfrm>
              <a:off x="2884516" y="6122322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73" name="Text Box 78"/>
            <p:cNvSpPr txBox="1">
              <a:spLocks noChangeArrowheads="1"/>
            </p:cNvSpPr>
            <p:nvPr/>
          </p:nvSpPr>
          <p:spPr bwMode="auto">
            <a:xfrm>
              <a:off x="18288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274" name="AutoShape 79"/>
            <p:cNvCxnSpPr>
              <a:cxnSpLocks noChangeShapeType="1"/>
              <a:stCxn id="273" idx="3"/>
              <a:endCxn id="225" idx="4"/>
            </p:cNvCxnSpPr>
            <p:nvPr/>
          </p:nvCxnSpPr>
          <p:spPr bwMode="auto">
            <a:xfrm flipV="1">
              <a:off x="21510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7" name="Text Box 78"/>
            <p:cNvSpPr txBox="1">
              <a:spLocks noChangeArrowheads="1"/>
            </p:cNvSpPr>
            <p:nvPr/>
          </p:nvSpPr>
          <p:spPr bwMode="auto">
            <a:xfrm>
              <a:off x="28956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33400" y="1404848"/>
            <a:ext cx="3124200" cy="1295400"/>
            <a:chOff x="533400" y="1404848"/>
            <a:chExt cx="3124200" cy="1295400"/>
          </a:xfrm>
        </p:grpSpPr>
        <p:sp>
          <p:nvSpPr>
            <p:cNvPr id="302" name="Rounded Rectangle 301"/>
            <p:cNvSpPr/>
            <p:nvPr/>
          </p:nvSpPr>
          <p:spPr>
            <a:xfrm>
              <a:off x="533400" y="1404848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3" name="Oval 74"/>
            <p:cNvSpPr>
              <a:spLocks noChangeArrowheads="1"/>
            </p:cNvSpPr>
            <p:nvPr/>
          </p:nvSpPr>
          <p:spPr bwMode="auto">
            <a:xfrm>
              <a:off x="2651125" y="198984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304" name="Oval 75"/>
            <p:cNvSpPr>
              <a:spLocks noChangeArrowheads="1"/>
            </p:cNvSpPr>
            <p:nvPr/>
          </p:nvSpPr>
          <p:spPr bwMode="auto">
            <a:xfrm>
              <a:off x="1727200" y="1989843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305" name="Text Box 78"/>
            <p:cNvSpPr txBox="1">
              <a:spLocks noChangeArrowheads="1"/>
            </p:cNvSpPr>
            <p:nvPr/>
          </p:nvSpPr>
          <p:spPr bwMode="auto">
            <a:xfrm>
              <a:off x="685800" y="2009171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306" name="AutoShape 79"/>
            <p:cNvCxnSpPr>
              <a:cxnSpLocks noChangeShapeType="1"/>
              <a:stCxn id="305" idx="3"/>
              <a:endCxn id="304" idx="2"/>
            </p:cNvCxnSpPr>
            <p:nvPr/>
          </p:nvCxnSpPr>
          <p:spPr bwMode="auto">
            <a:xfrm>
              <a:off x="1389063" y="2193837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07" name="Curved Connector 105"/>
            <p:cNvCxnSpPr/>
            <p:nvPr/>
          </p:nvCxnSpPr>
          <p:spPr>
            <a:xfrm flipH="1" flipV="1">
              <a:off x="2862263" y="198905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Rectangle 307"/>
            <p:cNvSpPr/>
            <p:nvPr/>
          </p:nvSpPr>
          <p:spPr>
            <a:xfrm>
              <a:off x="1752600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667324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10" name="Right Arrow 309"/>
          <p:cNvSpPr/>
          <p:nvPr/>
        </p:nvSpPr>
        <p:spPr>
          <a:xfrm>
            <a:off x="3810000" y="1785848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310"/>
          <p:cNvSpPr txBox="1"/>
          <p:nvPr/>
        </p:nvSpPr>
        <p:spPr>
          <a:xfrm>
            <a:off x="4876800" y="1143000"/>
            <a:ext cx="112082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1500" dirty="0">
              <a:solidFill>
                <a:srgbClr val="FF0000"/>
              </a:solidFill>
            </a:endParaRPr>
          </a:p>
        </p:txBody>
      </p:sp>
      <p:grpSp>
        <p:nvGrpSpPr>
          <p:cNvPr id="319" name="Group 318"/>
          <p:cNvGrpSpPr/>
          <p:nvPr/>
        </p:nvGrpSpPr>
        <p:grpSpPr>
          <a:xfrm>
            <a:off x="5181600" y="5181600"/>
            <a:ext cx="3810000" cy="1447800"/>
            <a:chOff x="5181600" y="5181600"/>
            <a:chExt cx="3810000" cy="1447800"/>
          </a:xfrm>
        </p:grpSpPr>
        <p:sp>
          <p:nvSpPr>
            <p:cNvPr id="282" name="Rounded Rectangle 281"/>
            <p:cNvSpPr/>
            <p:nvPr/>
          </p:nvSpPr>
          <p:spPr>
            <a:xfrm>
              <a:off x="51816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83" name="Oval 74"/>
            <p:cNvSpPr>
              <a:spLocks noChangeArrowheads="1"/>
            </p:cNvSpPr>
            <p:nvPr/>
          </p:nvSpPr>
          <p:spPr bwMode="auto">
            <a:xfrm>
              <a:off x="7070725" y="57665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84" name="Oval 75"/>
            <p:cNvSpPr>
              <a:spLocks noChangeArrowheads="1"/>
            </p:cNvSpPr>
            <p:nvPr/>
          </p:nvSpPr>
          <p:spPr bwMode="auto">
            <a:xfrm>
              <a:off x="61468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85" name="AutoShape 77"/>
            <p:cNvCxnSpPr>
              <a:cxnSpLocks noChangeShapeType="1"/>
              <a:stCxn id="284" idx="6"/>
              <a:endCxn id="283" idx="2"/>
            </p:cNvCxnSpPr>
            <p:nvPr/>
          </p:nvCxnSpPr>
          <p:spPr bwMode="auto">
            <a:xfrm>
              <a:off x="6570663" y="5970589"/>
              <a:ext cx="500062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6" name="Text Box 78"/>
            <p:cNvSpPr txBox="1">
              <a:spLocks noChangeArrowheads="1"/>
            </p:cNvSpPr>
            <p:nvPr/>
          </p:nvSpPr>
          <p:spPr bwMode="auto">
            <a:xfrm>
              <a:off x="54864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87" name="AutoShape 79"/>
            <p:cNvCxnSpPr>
              <a:cxnSpLocks noChangeShapeType="1"/>
              <a:stCxn id="286" idx="3"/>
              <a:endCxn id="284" idx="2"/>
            </p:cNvCxnSpPr>
            <p:nvPr/>
          </p:nvCxnSpPr>
          <p:spPr bwMode="auto">
            <a:xfrm>
              <a:off x="58086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9" name="Rectangle 288"/>
            <p:cNvSpPr/>
            <p:nvPr/>
          </p:nvSpPr>
          <p:spPr>
            <a:xfrm>
              <a:off x="61722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0869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91" name="Text Box 78"/>
            <p:cNvSpPr txBox="1">
              <a:spLocks noChangeArrowheads="1"/>
            </p:cNvSpPr>
            <p:nvPr/>
          </p:nvSpPr>
          <p:spPr bwMode="auto">
            <a:xfrm>
              <a:off x="66294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92" name="Oval 74"/>
            <p:cNvSpPr>
              <a:spLocks noChangeArrowheads="1"/>
            </p:cNvSpPr>
            <p:nvPr/>
          </p:nvSpPr>
          <p:spPr bwMode="auto">
            <a:xfrm>
              <a:off x="81121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93" name="Curved Connector 105"/>
            <p:cNvCxnSpPr/>
            <p:nvPr/>
          </p:nvCxnSpPr>
          <p:spPr>
            <a:xfrm flipH="1" flipV="1">
              <a:off x="83232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81283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95" name="AutoShape 77"/>
            <p:cNvCxnSpPr>
              <a:cxnSpLocks noChangeShapeType="1"/>
              <a:stCxn id="283" idx="6"/>
              <a:endCxn id="292" idx="2"/>
            </p:cNvCxnSpPr>
            <p:nvPr/>
          </p:nvCxnSpPr>
          <p:spPr bwMode="auto">
            <a:xfrm>
              <a:off x="74930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97" name="Text Box 78"/>
            <p:cNvSpPr txBox="1">
              <a:spLocks noChangeArrowheads="1"/>
            </p:cNvSpPr>
            <p:nvPr/>
          </p:nvSpPr>
          <p:spPr bwMode="auto">
            <a:xfrm>
              <a:off x="86106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300" name="Text Box 78"/>
            <p:cNvSpPr txBox="1">
              <a:spLocks noChangeArrowheads="1"/>
            </p:cNvSpPr>
            <p:nvPr/>
          </p:nvSpPr>
          <p:spPr bwMode="auto">
            <a:xfrm>
              <a:off x="66294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301" name="AutoShape 79"/>
            <p:cNvCxnSpPr>
              <a:cxnSpLocks noChangeShapeType="1"/>
              <a:stCxn id="300" idx="3"/>
              <a:endCxn id="283" idx="4"/>
            </p:cNvCxnSpPr>
            <p:nvPr/>
          </p:nvCxnSpPr>
          <p:spPr bwMode="auto">
            <a:xfrm flipV="1">
              <a:off x="69516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6" name="Text Box 78"/>
            <p:cNvSpPr txBox="1">
              <a:spLocks noChangeArrowheads="1"/>
            </p:cNvSpPr>
            <p:nvPr/>
          </p:nvSpPr>
          <p:spPr bwMode="auto">
            <a:xfrm>
              <a:off x="76200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7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53" grpId="0" animBg="1"/>
      <p:bldP spid="310" grpId="0" animBg="1"/>
      <p:bldP spid="311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Constraints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Properties of the operational semantics</a:t>
            </a:r>
          </a:p>
          <a:p>
            <a:r>
              <a:rPr lang="en-US"/>
              <a:t>Domain specific knowledge</a:t>
            </a:r>
          </a:p>
          <a:p>
            <a:pPr lvl="1"/>
            <a:r>
              <a:rPr lang="en-US"/>
              <a:t>Instrumentation predicates</a:t>
            </a:r>
          </a:p>
          <a:p>
            <a:r>
              <a:rPr lang="en-US"/>
              <a:t>User supplied</a:t>
            </a:r>
          </a:p>
        </p:txBody>
      </p:sp>
    </p:spTree>
    <p:extLst>
      <p:ext uri="{BB962C8B-B14F-4D97-AF65-F5344CB8AC3E}">
        <p14:creationId xmlns:p14="http://schemas.microsoft.com/office/powerpoint/2010/main" val="10982710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1654787" name="Text Box 3"/>
          <p:cNvSpPr txBox="1">
            <a:spLocks noChangeArrowheads="1"/>
          </p:cNvSpPr>
          <p:nvPr/>
        </p:nvSpPr>
        <p:spPr bwMode="auto">
          <a:xfrm>
            <a:off x="776287" y="1782763"/>
            <a:ext cx="57446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x(v1) </a:t>
            </a:r>
            <a:r>
              <a:rPr lang="en-US" sz="2400">
                <a:sym typeface="Math B" pitchFamily="2" charset="2"/>
              </a:rPr>
              <a:t>x(v2)</a:t>
            </a:r>
            <a:r>
              <a:rPr lang="en-US" sz="2400">
                <a:sym typeface="Symbol" pitchFamily="18" charset="2"/>
              </a:rPr>
              <a:t>eq(v1, v2)</a:t>
            </a:r>
          </a:p>
        </p:txBody>
      </p:sp>
      <p:sp>
        <p:nvSpPr>
          <p:cNvPr id="1654788" name="Text Box 4"/>
          <p:cNvSpPr txBox="1">
            <a:spLocks noChangeArrowheads="1"/>
          </p:cNvSpPr>
          <p:nvPr/>
        </p:nvSpPr>
        <p:spPr bwMode="auto">
          <a:xfrm>
            <a:off x="776287" y="2757488"/>
            <a:ext cx="55966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n(v, v1) </a:t>
            </a:r>
            <a:r>
              <a:rPr lang="en-US" sz="2400" dirty="0">
                <a:sym typeface="Math B" pitchFamily="2" charset="2"/>
              </a:rPr>
              <a:t>n(v,v2)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  <p:sp>
        <p:nvSpPr>
          <p:cNvPr id="1654789" name="Text Box 5"/>
          <p:cNvSpPr txBox="1">
            <a:spLocks noChangeArrowheads="1"/>
          </p:cNvSpPr>
          <p:nvPr/>
        </p:nvSpPr>
        <p:spPr bwMode="auto">
          <a:xfrm>
            <a:off x="776287" y="3806825"/>
            <a:ext cx="72247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n(v1, v) </a:t>
            </a:r>
            <a:r>
              <a:rPr lang="en-US" sz="2400" dirty="0">
                <a:sym typeface="Math B" pitchFamily="2" charset="2"/>
              </a:rPr>
              <a:t>n(v2,v)</a:t>
            </a:r>
            <a:r>
              <a:rPr lang="en-US" sz="2400" dirty="0">
                <a:sym typeface="Symbol" pitchFamily="18" charset="2"/>
              </a:rPr>
              <a:t>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  <a:r>
              <a:rPr lang="en-US" sz="2400" dirty="0">
                <a:sym typeface="Math C" pitchFamily="2" charset="2"/>
              </a:rPr>
              <a:t>is</a:t>
            </a:r>
            <a:r>
              <a:rPr lang="en-US" sz="2400" dirty="0">
                <a:sym typeface="Symbol" pitchFamily="18" charset="2"/>
              </a:rPr>
              <a:t>(v)</a:t>
            </a:r>
          </a:p>
        </p:txBody>
      </p:sp>
      <p:sp>
        <p:nvSpPr>
          <p:cNvPr id="1654790" name="Text Box 6"/>
          <p:cNvSpPr txBox="1">
            <a:spLocks noChangeArrowheads="1"/>
          </p:cNvSpPr>
          <p:nvPr/>
        </p:nvSpPr>
        <p:spPr bwMode="auto">
          <a:xfrm>
            <a:off x="776287" y="4689475"/>
            <a:ext cx="66326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n*(v1</a:t>
            </a:r>
            <a:r>
              <a:rPr lang="en-US" sz="2400"/>
              <a:t>, v2)</a:t>
            </a:r>
            <a:r>
              <a:rPr lang="en-US" sz="2400" dirty="0">
                <a:sym typeface="Math C" pitchFamily="2" charset="2"/>
              </a:rPr>
              <a:t>t[n]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</p:spTree>
    <p:extLst>
      <p:ext uri="{BB962C8B-B14F-4D97-AF65-F5344CB8AC3E}">
        <p14:creationId xmlns:p14="http://schemas.microsoft.com/office/powerpoint/2010/main" val="18144235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Abstract Transformers: Summary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Kleene</a:t>
            </a:r>
            <a:r>
              <a:rPr lang="en-US" dirty="0"/>
              <a:t> evaluation yields sound solution</a:t>
            </a:r>
          </a:p>
          <a:p>
            <a:r>
              <a:rPr lang="en-US" dirty="0"/>
              <a:t>Focus is a statement-specific partial concretization</a:t>
            </a:r>
          </a:p>
          <a:p>
            <a:r>
              <a:rPr lang="en-US" dirty="0"/>
              <a:t>Coerce applies global constraints</a:t>
            </a:r>
          </a:p>
        </p:txBody>
      </p:sp>
    </p:spTree>
    <p:extLst>
      <p:ext uri="{BB962C8B-B14F-4D97-AF65-F5344CB8AC3E}">
        <p14:creationId xmlns:p14="http://schemas.microsoft.com/office/powerpoint/2010/main" val="24640453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97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133600" y="1980625"/>
            <a:ext cx="6553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t_embed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(coerce(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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(w)</a:t>
            </a:r>
            <a:r>
              <a:rPr kumimoji="0" lang="en-US" sz="2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3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focus</a:t>
            </a:r>
            <a:r>
              <a:rPr kumimoji="0" 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F</a:t>
            </a:r>
            <a:r>
              <a:rPr kumimoji="0" lang="en-US" sz="2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SS[w] ))))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437825"/>
            <a:ext cx="1861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Assignments(G)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09800" y="1447225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{ &lt;</a:t>
            </a:r>
            <a:r>
              <a:rPr lang="en-US" dirty="0">
                <a:sym typeface="Math C"/>
              </a:rPr>
              <a:t>,&gt; 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657600"/>
            <a:ext cx="119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SS [v] =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371025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ym typeface="Math C"/>
              </a:rPr>
              <a:t>if v = entry</a:t>
            </a:r>
            <a:endParaRPr lang="en-US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133600" y="3123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580825"/>
            <a:ext cx="1236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Skip(G)</a:t>
            </a:r>
            <a:endParaRPr lang="en-US" sz="1600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133600" y="4190425"/>
            <a:ext cx="6248400" cy="68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{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t_embed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S)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</a:t>
            </a:r>
            <a:r>
              <a:rPr lang="en-US" sz="2200" dirty="0">
                <a:sym typeface="Math C"/>
              </a:rPr>
              <a:t>coerce(</a:t>
            </a:r>
            <a:r>
              <a:rPr lang="en-US" sz="2200" dirty="0">
                <a:sym typeface="Math B"/>
              </a:rPr>
              <a:t></a:t>
            </a:r>
            <a:r>
              <a:rPr lang="en-US" sz="2200" dirty="0" err="1">
                <a:sym typeface="Math B"/>
              </a:rPr>
              <a:t>st</a:t>
            </a:r>
            <a:r>
              <a:rPr lang="en-US" sz="2200" dirty="0">
                <a:sym typeface="Math B"/>
              </a:rPr>
              <a:t>(w)</a:t>
            </a:r>
            <a:r>
              <a:rPr lang="en-US" sz="2200" baseline="-25000" dirty="0">
                <a:sym typeface="Math B"/>
              </a:rPr>
              <a:t>3</a:t>
            </a:r>
            <a:r>
              <a:rPr lang="en-US" sz="2200" dirty="0">
                <a:sym typeface="Math B"/>
              </a:rPr>
              <a:t>(</a:t>
            </a:r>
            <a:r>
              <a:rPr lang="en-US" sz="2200" dirty="0" err="1">
                <a:sym typeface="Math B"/>
              </a:rPr>
              <a:t>focus</a:t>
            </a:r>
            <a:r>
              <a:rPr lang="en-US" sz="2200" baseline="-25000" dirty="0" err="1">
                <a:sym typeface="Math B"/>
              </a:rPr>
              <a:t>F</a:t>
            </a:r>
            <a:r>
              <a:rPr lang="en-US" sz="2200" baseline="-25000" dirty="0">
                <a:sym typeface="Math B"/>
              </a:rPr>
              <a:t>(w)</a:t>
            </a:r>
            <a:r>
              <a:rPr lang="en-US" sz="2200" dirty="0">
                <a:sym typeface="Math B"/>
              </a:rPr>
              <a:t>(</a:t>
            </a:r>
            <a:r>
              <a:rPr lang="en-US" sz="2200" dirty="0">
                <a:sym typeface="Math A"/>
              </a:rPr>
              <a:t>SS[w] )))</a:t>
            </a:r>
            <a:br>
              <a:rPr lang="en-US" sz="2200" dirty="0">
                <a:sym typeface="Math A"/>
              </a:rPr>
            </a:br>
            <a:r>
              <a:rPr lang="en-US" sz="2200" dirty="0">
                <a:sym typeface="Math A"/>
              </a:rPr>
              <a:t>                                 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3 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647625"/>
            <a:ext cx="2245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True-Branches(G)</a:t>
            </a:r>
            <a:endParaRPr lang="en-US" sz="16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133600" y="5206425"/>
            <a:ext cx="6248400" cy="685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3200" dirty="0">
                <a:sym typeface="Math B"/>
              </a:rPr>
              <a:t></a:t>
            </a:r>
            <a:r>
              <a:rPr lang="en-US" sz="3200" dirty="0">
                <a:sym typeface="Math C"/>
              </a:rPr>
              <a:t> </a:t>
            </a:r>
            <a:r>
              <a:rPr lang="en-US" sz="2800" dirty="0">
                <a:sym typeface="Math C"/>
              </a:rPr>
              <a:t>{ </a:t>
            </a:r>
            <a:r>
              <a:rPr lang="en-US" sz="2800" dirty="0" err="1">
                <a:sym typeface="Math C"/>
              </a:rPr>
              <a:t>t_embed</a:t>
            </a:r>
            <a:r>
              <a:rPr lang="en-US" sz="2800" dirty="0">
                <a:sym typeface="Math C"/>
              </a:rPr>
              <a:t>(</a:t>
            </a:r>
            <a:r>
              <a:rPr lang="en-US" sz="2800" dirty="0">
                <a:sym typeface="Math B"/>
              </a:rPr>
              <a:t>S) | S </a:t>
            </a:r>
            <a:r>
              <a:rPr lang="en-US" sz="2800" dirty="0">
                <a:sym typeface="Math A"/>
              </a:rPr>
              <a:t> </a:t>
            </a:r>
            <a:r>
              <a:rPr lang="en-US" sz="2800" dirty="0">
                <a:sym typeface="Math C"/>
              </a:rPr>
              <a:t>coerce(</a:t>
            </a:r>
            <a:r>
              <a:rPr lang="en-US" sz="2800" dirty="0">
                <a:sym typeface="Math B"/>
              </a:rPr>
              <a:t></a:t>
            </a:r>
            <a:r>
              <a:rPr lang="en-US" sz="2800" dirty="0" err="1">
                <a:sym typeface="Math B"/>
              </a:rPr>
              <a:t>st</a:t>
            </a:r>
            <a:r>
              <a:rPr lang="en-US" sz="2800" dirty="0">
                <a:sym typeface="Math B"/>
              </a:rPr>
              <a:t>(w)</a:t>
            </a:r>
            <a:r>
              <a:rPr lang="en-US" sz="2800" baseline="-25000" dirty="0">
                <a:sym typeface="Math B"/>
              </a:rPr>
              <a:t>3</a:t>
            </a:r>
            <a:r>
              <a:rPr lang="en-US" sz="2800" dirty="0">
                <a:sym typeface="Math B"/>
              </a:rPr>
              <a:t>(</a:t>
            </a:r>
            <a:r>
              <a:rPr lang="en-US" sz="2800" dirty="0" err="1">
                <a:sym typeface="Math B"/>
              </a:rPr>
              <a:t>focus</a:t>
            </a:r>
            <a:r>
              <a:rPr lang="en-US" sz="2800" baseline="-25000" dirty="0" err="1">
                <a:sym typeface="Math B"/>
              </a:rPr>
              <a:t>F</a:t>
            </a:r>
            <a:r>
              <a:rPr lang="en-US" sz="2800" baseline="-25000" dirty="0">
                <a:sym typeface="Math B"/>
              </a:rPr>
              <a:t>(w)</a:t>
            </a:r>
            <a:r>
              <a:rPr lang="en-US" sz="2800" dirty="0">
                <a:sym typeface="Math B"/>
              </a:rPr>
              <a:t>(</a:t>
            </a:r>
            <a:r>
              <a:rPr lang="en-US" sz="2800" dirty="0">
                <a:sym typeface="Math A"/>
              </a:rPr>
              <a:t>SS[w] )))</a:t>
            </a:r>
            <a:br>
              <a:rPr lang="en-US" sz="2800" dirty="0">
                <a:sym typeface="Math A"/>
              </a:rPr>
            </a:br>
            <a:r>
              <a:rPr lang="en-US" sz="2800" dirty="0">
                <a:sym typeface="Math A"/>
              </a:rPr>
              <a:t>                                    and S </a:t>
            </a:r>
            <a:r>
              <a:rPr lang="en-US" sz="2800" dirty="0">
                <a:sym typeface="Math B"/>
              </a:rPr>
              <a:t></a:t>
            </a:r>
            <a:r>
              <a:rPr lang="en-US" sz="2800" baseline="-25000" dirty="0">
                <a:sym typeface="Math B"/>
              </a:rPr>
              <a:t>3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>
                <a:sym typeface="Math C"/>
              </a:rPr>
              <a:t></a:t>
            </a:r>
            <a:r>
              <a:rPr lang="en-US" sz="2800" dirty="0" err="1">
                <a:sym typeface="Math B"/>
              </a:rPr>
              <a:t>cond</a:t>
            </a:r>
            <a:r>
              <a:rPr lang="en-US" sz="2800" dirty="0">
                <a:sym typeface="Math B"/>
              </a:rPr>
              <a:t>(w)</a:t>
            </a:r>
            <a:r>
              <a:rPr lang="en-US" sz="2800" dirty="0">
                <a:sym typeface="Math A"/>
              </a:rPr>
              <a:t>} </a:t>
            </a:r>
            <a:r>
              <a:rPr lang="en-US" sz="2800" dirty="0">
                <a:sym typeface="Math B"/>
              </a:rPr>
              <a:t></a:t>
            </a:r>
            <a:endParaRPr lang="en-US" sz="2800" dirty="0"/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5663625"/>
            <a:ext cx="2320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False-Branches(G)</a:t>
            </a:r>
            <a:endParaRPr lang="en-US" sz="1600" dirty="0"/>
          </a:p>
        </p:txBody>
      </p:sp>
      <p:sp>
        <p:nvSpPr>
          <p:cNvPr id="19" name="Left Brace 18"/>
          <p:cNvSpPr/>
          <p:nvPr/>
        </p:nvSpPr>
        <p:spPr>
          <a:xfrm>
            <a:off x="1828800" y="1524000"/>
            <a:ext cx="381000" cy="472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67600" y="3352800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ym typeface="Math C"/>
              </a:rPr>
              <a:t>othrewise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59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Abstraction</a:t>
            </a:r>
          </a:p>
          <a:p>
            <a:pPr lvl="1"/>
            <a:r>
              <a:rPr lang="en-US" sz="3200" dirty="0"/>
              <a:t>canonical abstraction </a:t>
            </a:r>
          </a:p>
          <a:p>
            <a:pPr lvl="1"/>
            <a:r>
              <a:rPr lang="en-US" sz="3200" dirty="0"/>
              <a:t>recording derived information</a:t>
            </a:r>
          </a:p>
          <a:p>
            <a:pPr lvl="1"/>
            <a:endParaRPr lang="en-US" sz="3200" dirty="0"/>
          </a:p>
          <a:p>
            <a:r>
              <a:rPr lang="en-US" sz="3600" dirty="0"/>
              <a:t>Transformers</a:t>
            </a:r>
          </a:p>
          <a:p>
            <a:pPr lvl="1"/>
            <a:r>
              <a:rPr lang="en-US" sz="3200" dirty="0"/>
              <a:t>partial concretization (focus)</a:t>
            </a:r>
          </a:p>
          <a:p>
            <a:pPr lvl="1"/>
            <a:r>
              <a:rPr lang="en-US" sz="3200" dirty="0"/>
              <a:t>constraint solver (coerce)</a:t>
            </a:r>
          </a:p>
          <a:p>
            <a:pPr lvl="1"/>
            <a:r>
              <a:rPr lang="en-US" sz="3200" dirty="0"/>
              <a:t>sound information extraction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21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/>
              <a:t>Stack Push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5052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=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Top;</a:t>
            </a:r>
          </a:p>
          <a:p>
            <a:pPr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3400" y="28956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" y="38100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48768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585403" y="3886200"/>
            <a:ext cx="2100324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29" name="Oval 74"/>
          <p:cNvSpPr>
            <a:spLocks noChangeArrowheads="1"/>
          </p:cNvSpPr>
          <p:nvPr/>
        </p:nvSpPr>
        <p:spPr bwMode="auto">
          <a:xfrm>
            <a:off x="8093589" y="44025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30" name="Oval 75"/>
          <p:cNvSpPr>
            <a:spLocks noChangeArrowheads="1"/>
          </p:cNvSpPr>
          <p:nvPr/>
        </p:nvSpPr>
        <p:spPr bwMode="auto">
          <a:xfrm>
            <a:off x="7534789" y="44025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31" name="AutoShape 77"/>
          <p:cNvCxnSpPr>
            <a:cxnSpLocks noChangeShapeType="1"/>
            <a:stCxn id="30" idx="6"/>
            <a:endCxn id="29" idx="2"/>
          </p:cNvCxnSpPr>
          <p:nvPr/>
        </p:nvCxnSpPr>
        <p:spPr bwMode="auto">
          <a:xfrm>
            <a:off x="7809109" y="45397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32" name="Text Box 78"/>
          <p:cNvSpPr txBox="1">
            <a:spLocks noChangeArrowheads="1"/>
          </p:cNvSpPr>
          <p:nvPr/>
        </p:nvSpPr>
        <p:spPr bwMode="auto">
          <a:xfrm>
            <a:off x="6644139" y="43550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33" name="AutoShape 79"/>
          <p:cNvCxnSpPr>
            <a:cxnSpLocks noChangeShapeType="1"/>
            <a:stCxn id="32" idx="3"/>
            <a:endCxn id="30" idx="2"/>
          </p:cNvCxnSpPr>
          <p:nvPr/>
        </p:nvCxnSpPr>
        <p:spPr bwMode="auto">
          <a:xfrm>
            <a:off x="7347402" y="4539734"/>
            <a:ext cx="18738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4" name="Curved Connector 105"/>
          <p:cNvCxnSpPr>
            <a:stCxn id="29" idx="6"/>
            <a:endCxn id="29" idx="0"/>
          </p:cNvCxnSpPr>
          <p:nvPr/>
        </p:nvCxnSpPr>
        <p:spPr>
          <a:xfrm flipH="1" flipV="1">
            <a:off x="8230749" y="44025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75"/>
          <p:cNvSpPr>
            <a:spLocks noChangeArrowheads="1"/>
          </p:cNvSpPr>
          <p:nvPr/>
        </p:nvSpPr>
        <p:spPr bwMode="auto">
          <a:xfrm>
            <a:off x="7454082" y="3933706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6550476" y="3886200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37" name="AutoShape 79"/>
          <p:cNvCxnSpPr>
            <a:cxnSpLocks noChangeShapeType="1"/>
            <a:stCxn id="36" idx="3"/>
            <a:endCxn id="35" idx="2"/>
          </p:cNvCxnSpPr>
          <p:nvPr/>
        </p:nvCxnSpPr>
        <p:spPr bwMode="auto">
          <a:xfrm>
            <a:off x="7253739" y="4070866"/>
            <a:ext cx="200343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9" name="Straight Arrow Connector 38"/>
          <p:cNvCxnSpPr>
            <a:stCxn id="35" idx="5"/>
            <a:endCxn id="30" idx="0"/>
          </p:cNvCxnSpPr>
          <p:nvPr/>
        </p:nvCxnSpPr>
        <p:spPr>
          <a:xfrm rot="5400000">
            <a:off x="7562729" y="4277073"/>
            <a:ext cx="234721" cy="1628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40" name="Rounded Rectangle 39"/>
          <p:cNvSpPr/>
          <p:nvPr/>
        </p:nvSpPr>
        <p:spPr>
          <a:xfrm>
            <a:off x="6552126" y="914401"/>
            <a:ext cx="2166876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41" name="Oval 74"/>
          <p:cNvSpPr>
            <a:spLocks noChangeArrowheads="1"/>
          </p:cNvSpPr>
          <p:nvPr/>
        </p:nvSpPr>
        <p:spPr bwMode="auto">
          <a:xfrm>
            <a:off x="8153400" y="1194596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42" name="Oval 75"/>
          <p:cNvSpPr>
            <a:spLocks noChangeArrowheads="1"/>
          </p:cNvSpPr>
          <p:nvPr/>
        </p:nvSpPr>
        <p:spPr bwMode="auto">
          <a:xfrm>
            <a:off x="7594600" y="1194596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43" name="AutoShape 77"/>
          <p:cNvCxnSpPr>
            <a:cxnSpLocks noChangeShapeType="1"/>
            <a:stCxn id="42" idx="6"/>
            <a:endCxn id="41" idx="2"/>
          </p:cNvCxnSpPr>
          <p:nvPr/>
        </p:nvCxnSpPr>
        <p:spPr bwMode="auto">
          <a:xfrm>
            <a:off x="7868920" y="1331756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44" name="Text Box 78"/>
          <p:cNvSpPr txBox="1">
            <a:spLocks noChangeArrowheads="1"/>
          </p:cNvSpPr>
          <p:nvPr/>
        </p:nvSpPr>
        <p:spPr bwMode="auto">
          <a:xfrm>
            <a:off x="6553200" y="1143001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45" name="AutoShape 79"/>
          <p:cNvCxnSpPr>
            <a:cxnSpLocks noChangeShapeType="1"/>
            <a:stCxn id="44" idx="3"/>
            <a:endCxn id="42" idx="2"/>
          </p:cNvCxnSpPr>
          <p:nvPr/>
        </p:nvCxnSpPr>
        <p:spPr bwMode="auto">
          <a:xfrm>
            <a:off x="7256463" y="1327667"/>
            <a:ext cx="338137" cy="4089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46" name="Curved Connector 105"/>
          <p:cNvCxnSpPr>
            <a:stCxn id="41" idx="6"/>
            <a:endCxn id="41" idx="0"/>
          </p:cNvCxnSpPr>
          <p:nvPr/>
        </p:nvCxnSpPr>
        <p:spPr>
          <a:xfrm flipH="1" flipV="1">
            <a:off x="8290560" y="1194596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57200" y="5892584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6585401" y="4953000"/>
            <a:ext cx="2100325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8" name="Oval 74"/>
          <p:cNvSpPr>
            <a:spLocks noChangeArrowheads="1"/>
          </p:cNvSpPr>
          <p:nvPr/>
        </p:nvSpPr>
        <p:spPr bwMode="auto">
          <a:xfrm>
            <a:off x="8076126" y="54693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109" name="Oval 75"/>
          <p:cNvSpPr>
            <a:spLocks noChangeArrowheads="1"/>
          </p:cNvSpPr>
          <p:nvPr/>
        </p:nvSpPr>
        <p:spPr bwMode="auto">
          <a:xfrm>
            <a:off x="7517326" y="54693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110" name="AutoShape 77"/>
          <p:cNvCxnSpPr>
            <a:cxnSpLocks noChangeShapeType="1"/>
            <a:stCxn id="109" idx="6"/>
            <a:endCxn id="108" idx="2"/>
          </p:cNvCxnSpPr>
          <p:nvPr/>
        </p:nvCxnSpPr>
        <p:spPr bwMode="auto">
          <a:xfrm>
            <a:off x="7791646" y="56065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11" name="Text Box 78"/>
          <p:cNvSpPr txBox="1">
            <a:spLocks noChangeArrowheads="1"/>
          </p:cNvSpPr>
          <p:nvPr/>
        </p:nvSpPr>
        <p:spPr bwMode="auto">
          <a:xfrm>
            <a:off x="6626676" y="54218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12" name="AutoShape 79"/>
          <p:cNvCxnSpPr>
            <a:cxnSpLocks noChangeShapeType="1"/>
            <a:stCxn id="111" idx="3"/>
            <a:endCxn id="109" idx="2"/>
          </p:cNvCxnSpPr>
          <p:nvPr/>
        </p:nvCxnSpPr>
        <p:spPr bwMode="auto">
          <a:xfrm>
            <a:off x="7329939" y="5606534"/>
            <a:ext cx="18738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13" name="Curved Connector 105"/>
          <p:cNvCxnSpPr>
            <a:stCxn id="108" idx="6"/>
            <a:endCxn id="108" idx="0"/>
          </p:cNvCxnSpPr>
          <p:nvPr/>
        </p:nvCxnSpPr>
        <p:spPr>
          <a:xfrm flipH="1" flipV="1">
            <a:off x="8213286" y="54693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 Box 78"/>
          <p:cNvSpPr txBox="1">
            <a:spLocks noChangeArrowheads="1"/>
          </p:cNvSpPr>
          <p:nvPr/>
        </p:nvSpPr>
        <p:spPr bwMode="auto">
          <a:xfrm>
            <a:off x="6550476" y="49646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116" name="AutoShape 79"/>
          <p:cNvCxnSpPr>
            <a:cxnSpLocks noChangeShapeType="1"/>
            <a:stCxn id="115" idx="3"/>
            <a:endCxn id="109" idx="1"/>
          </p:cNvCxnSpPr>
          <p:nvPr/>
        </p:nvCxnSpPr>
        <p:spPr bwMode="auto">
          <a:xfrm>
            <a:off x="7253739" y="5149334"/>
            <a:ext cx="303760" cy="360213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18" name="Rounded Rectangle 117"/>
          <p:cNvSpPr/>
          <p:nvPr/>
        </p:nvSpPr>
        <p:spPr>
          <a:xfrm>
            <a:off x="6585401" y="6030099"/>
            <a:ext cx="2100325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19" name="Oval 74"/>
          <p:cNvSpPr>
            <a:spLocks noChangeArrowheads="1"/>
          </p:cNvSpPr>
          <p:nvPr/>
        </p:nvSpPr>
        <p:spPr bwMode="auto">
          <a:xfrm>
            <a:off x="8076126" y="631029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120" name="Oval 75"/>
          <p:cNvSpPr>
            <a:spLocks noChangeArrowheads="1"/>
          </p:cNvSpPr>
          <p:nvPr/>
        </p:nvSpPr>
        <p:spPr bwMode="auto">
          <a:xfrm>
            <a:off x="7517326" y="631029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121" name="AutoShape 77"/>
          <p:cNvCxnSpPr>
            <a:cxnSpLocks noChangeShapeType="1"/>
            <a:stCxn id="120" idx="6"/>
            <a:endCxn id="119" idx="2"/>
          </p:cNvCxnSpPr>
          <p:nvPr/>
        </p:nvCxnSpPr>
        <p:spPr bwMode="auto">
          <a:xfrm>
            <a:off x="7791646" y="644745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22" name="Text Box 78"/>
          <p:cNvSpPr txBox="1">
            <a:spLocks noChangeArrowheads="1"/>
          </p:cNvSpPr>
          <p:nvPr/>
        </p:nvSpPr>
        <p:spPr bwMode="auto">
          <a:xfrm>
            <a:off x="6626676" y="6258699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23" name="AutoShape 79"/>
          <p:cNvCxnSpPr>
            <a:cxnSpLocks noChangeShapeType="1"/>
            <a:stCxn id="122" idx="3"/>
            <a:endCxn id="120" idx="2"/>
          </p:cNvCxnSpPr>
          <p:nvPr/>
        </p:nvCxnSpPr>
        <p:spPr bwMode="auto">
          <a:xfrm>
            <a:off x="7329939" y="6443365"/>
            <a:ext cx="187387" cy="4089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24" name="Curved Connector 105"/>
          <p:cNvCxnSpPr>
            <a:stCxn id="119" idx="6"/>
            <a:endCxn id="119" idx="0"/>
          </p:cNvCxnSpPr>
          <p:nvPr/>
        </p:nvCxnSpPr>
        <p:spPr>
          <a:xfrm flipH="1" flipV="1">
            <a:off x="8213286" y="631029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33400" y="1869987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5926" y="1828800"/>
            <a:ext cx="2228787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Oval 74"/>
          <p:cNvSpPr>
            <a:spLocks noChangeArrowheads="1"/>
          </p:cNvSpPr>
          <p:nvPr/>
        </p:nvSpPr>
        <p:spPr bwMode="auto">
          <a:xfrm>
            <a:off x="8077200" y="23451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7" name="Oval 75"/>
          <p:cNvSpPr>
            <a:spLocks noChangeArrowheads="1"/>
          </p:cNvSpPr>
          <p:nvPr/>
        </p:nvSpPr>
        <p:spPr bwMode="auto">
          <a:xfrm>
            <a:off x="7518400" y="23451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8" name="AutoShape 77"/>
          <p:cNvCxnSpPr>
            <a:cxnSpLocks noChangeShapeType="1"/>
            <a:stCxn id="7" idx="6"/>
            <a:endCxn id="6" idx="2"/>
          </p:cNvCxnSpPr>
          <p:nvPr/>
        </p:nvCxnSpPr>
        <p:spPr bwMode="auto">
          <a:xfrm>
            <a:off x="7792720" y="24823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6477000" y="22976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0" name="AutoShape 79"/>
          <p:cNvCxnSpPr>
            <a:cxnSpLocks noChangeShapeType="1"/>
            <a:stCxn id="9" idx="3"/>
            <a:endCxn id="7" idx="2"/>
          </p:cNvCxnSpPr>
          <p:nvPr/>
        </p:nvCxnSpPr>
        <p:spPr bwMode="auto">
          <a:xfrm>
            <a:off x="7180263" y="2482334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1" name="Curved Connector 105"/>
          <p:cNvCxnSpPr>
            <a:stCxn id="6" idx="6"/>
            <a:endCxn id="6" idx="0"/>
          </p:cNvCxnSpPr>
          <p:nvPr/>
        </p:nvCxnSpPr>
        <p:spPr>
          <a:xfrm flipH="1" flipV="1">
            <a:off x="8214360" y="23451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5"/>
          <p:cNvSpPr>
            <a:spLocks noChangeArrowheads="1"/>
          </p:cNvSpPr>
          <p:nvPr/>
        </p:nvSpPr>
        <p:spPr bwMode="auto">
          <a:xfrm>
            <a:off x="7332663" y="18879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73" name="Text Box 78"/>
          <p:cNvSpPr txBox="1">
            <a:spLocks noChangeArrowheads="1"/>
          </p:cNvSpPr>
          <p:nvPr/>
        </p:nvSpPr>
        <p:spPr bwMode="auto">
          <a:xfrm>
            <a:off x="6400800" y="18404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74" name="AutoShape 79"/>
          <p:cNvCxnSpPr>
            <a:cxnSpLocks noChangeShapeType="1"/>
            <a:stCxn id="73" idx="3"/>
            <a:endCxn id="72" idx="2"/>
          </p:cNvCxnSpPr>
          <p:nvPr/>
        </p:nvCxnSpPr>
        <p:spPr bwMode="auto">
          <a:xfrm>
            <a:off x="7104063" y="2025134"/>
            <a:ext cx="228600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75" name="Rounded Rectangle 74"/>
          <p:cNvSpPr/>
          <p:nvPr/>
        </p:nvSpPr>
        <p:spPr>
          <a:xfrm>
            <a:off x="3734874" y="914400"/>
            <a:ext cx="1219200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emp</a:t>
            </a:r>
            <a:endParaRPr lang="en-US" dirty="0"/>
          </a:p>
        </p:txBody>
      </p:sp>
      <p:grpSp>
        <p:nvGrpSpPr>
          <p:cNvPr id="3" name="Group 140"/>
          <p:cNvGrpSpPr/>
          <p:nvPr/>
        </p:nvGrpSpPr>
        <p:grpSpPr>
          <a:xfrm>
            <a:off x="3593205" y="1828800"/>
            <a:ext cx="1350495" cy="914400"/>
            <a:chOff x="3212205" y="1828800"/>
            <a:chExt cx="1350495" cy="914400"/>
          </a:xfrm>
        </p:grpSpPr>
        <p:sp>
          <p:nvSpPr>
            <p:cNvPr id="93" name="Rounded Rectangle 92"/>
            <p:cNvSpPr/>
            <p:nvPr/>
          </p:nvSpPr>
          <p:spPr>
            <a:xfrm>
              <a:off x="3343500" y="18288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75"/>
            <p:cNvSpPr>
              <a:spLocks noChangeArrowheads="1"/>
            </p:cNvSpPr>
            <p:nvPr/>
          </p:nvSpPr>
          <p:spPr bwMode="auto">
            <a:xfrm>
              <a:off x="4144068" y="21177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14" name="Text Box 78"/>
            <p:cNvSpPr txBox="1">
              <a:spLocks noChangeArrowheads="1"/>
            </p:cNvSpPr>
            <p:nvPr/>
          </p:nvSpPr>
          <p:spPr bwMode="auto">
            <a:xfrm>
              <a:off x="3212205" y="2070279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17" name="AutoShape 79"/>
            <p:cNvCxnSpPr>
              <a:cxnSpLocks noChangeShapeType="1"/>
              <a:stCxn id="114" idx="3"/>
              <a:endCxn id="104" idx="2"/>
            </p:cNvCxnSpPr>
            <p:nvPr/>
          </p:nvCxnSpPr>
          <p:spPr bwMode="auto">
            <a:xfrm>
              <a:off x="3915468" y="2254945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2" name="Group 152"/>
          <p:cNvGrpSpPr/>
          <p:nvPr/>
        </p:nvGrpSpPr>
        <p:grpSpPr>
          <a:xfrm>
            <a:off x="3505200" y="3886200"/>
            <a:ext cx="1350495" cy="914400"/>
            <a:chOff x="3212205" y="1828800"/>
            <a:chExt cx="1350495" cy="914400"/>
          </a:xfrm>
        </p:grpSpPr>
        <p:sp>
          <p:nvSpPr>
            <p:cNvPr id="154" name="Rounded Rectangle 153"/>
            <p:cNvSpPr/>
            <p:nvPr/>
          </p:nvSpPr>
          <p:spPr>
            <a:xfrm>
              <a:off x="3343500" y="18288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75"/>
            <p:cNvSpPr>
              <a:spLocks noChangeArrowheads="1"/>
            </p:cNvSpPr>
            <p:nvPr/>
          </p:nvSpPr>
          <p:spPr bwMode="auto">
            <a:xfrm>
              <a:off x="4144068" y="21177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56" name="Text Box 78"/>
            <p:cNvSpPr txBox="1">
              <a:spLocks noChangeArrowheads="1"/>
            </p:cNvSpPr>
            <p:nvPr/>
          </p:nvSpPr>
          <p:spPr bwMode="auto">
            <a:xfrm>
              <a:off x="3212205" y="2070279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57" name="AutoShape 79"/>
            <p:cNvCxnSpPr>
              <a:cxnSpLocks noChangeShapeType="1"/>
              <a:stCxn id="156" idx="3"/>
              <a:endCxn id="155" idx="2"/>
            </p:cNvCxnSpPr>
            <p:nvPr/>
          </p:nvCxnSpPr>
          <p:spPr bwMode="auto">
            <a:xfrm>
              <a:off x="3915468" y="2254945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3" name="Group 177"/>
          <p:cNvGrpSpPr/>
          <p:nvPr/>
        </p:nvGrpSpPr>
        <p:grpSpPr>
          <a:xfrm>
            <a:off x="3505200" y="4953000"/>
            <a:ext cx="1350495" cy="914400"/>
            <a:chOff x="3124200" y="4953000"/>
            <a:chExt cx="1350495" cy="914400"/>
          </a:xfrm>
        </p:grpSpPr>
        <p:sp>
          <p:nvSpPr>
            <p:cNvPr id="170" name="Rounded Rectangle 169"/>
            <p:cNvSpPr/>
            <p:nvPr/>
          </p:nvSpPr>
          <p:spPr>
            <a:xfrm>
              <a:off x="3255495" y="49530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75"/>
            <p:cNvSpPr>
              <a:spLocks noChangeArrowheads="1"/>
            </p:cNvSpPr>
            <p:nvPr/>
          </p:nvSpPr>
          <p:spPr bwMode="auto">
            <a:xfrm>
              <a:off x="4056063" y="5076706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3124200" y="5029200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73" name="AutoShape 79"/>
            <p:cNvCxnSpPr>
              <a:cxnSpLocks noChangeShapeType="1"/>
              <a:stCxn id="172" idx="3"/>
              <a:endCxn id="171" idx="2"/>
            </p:cNvCxnSpPr>
            <p:nvPr/>
          </p:nvCxnSpPr>
          <p:spPr bwMode="auto">
            <a:xfrm>
              <a:off x="3827463" y="5213866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5" name="Text Box 78"/>
            <p:cNvSpPr txBox="1">
              <a:spLocks noChangeArrowheads="1"/>
            </p:cNvSpPr>
            <p:nvPr/>
          </p:nvSpPr>
          <p:spPr bwMode="auto">
            <a:xfrm>
              <a:off x="3352800" y="5397321"/>
              <a:ext cx="6096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" name="AutoShape 79"/>
            <p:cNvCxnSpPr>
              <a:cxnSpLocks noChangeShapeType="1"/>
              <a:stCxn id="175" idx="3"/>
              <a:endCxn id="171" idx="4"/>
            </p:cNvCxnSpPr>
            <p:nvPr/>
          </p:nvCxnSpPr>
          <p:spPr bwMode="auto">
            <a:xfrm flipV="1">
              <a:off x="3962400" y="5351026"/>
              <a:ext cx="230823" cy="23096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4" name="Group 189"/>
          <p:cNvGrpSpPr/>
          <p:nvPr/>
        </p:nvGrpSpPr>
        <p:grpSpPr>
          <a:xfrm>
            <a:off x="3657600" y="6019800"/>
            <a:ext cx="1219200" cy="685800"/>
            <a:chOff x="3255495" y="4953000"/>
            <a:chExt cx="1219200" cy="685800"/>
          </a:xfrm>
        </p:grpSpPr>
        <p:sp>
          <p:nvSpPr>
            <p:cNvPr id="191" name="Rounded Rectangle 190"/>
            <p:cNvSpPr/>
            <p:nvPr/>
          </p:nvSpPr>
          <p:spPr>
            <a:xfrm>
              <a:off x="3255495" y="4953000"/>
              <a:ext cx="12192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75"/>
            <p:cNvSpPr>
              <a:spLocks noChangeArrowheads="1"/>
            </p:cNvSpPr>
            <p:nvPr/>
          </p:nvSpPr>
          <p:spPr bwMode="auto">
            <a:xfrm>
              <a:off x="4056063" y="50895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95" name="Text Box 78"/>
            <p:cNvSpPr txBox="1">
              <a:spLocks noChangeArrowheads="1"/>
            </p:cNvSpPr>
            <p:nvPr/>
          </p:nvSpPr>
          <p:spPr bwMode="auto">
            <a:xfrm>
              <a:off x="3275169" y="5042079"/>
              <a:ext cx="6096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96" name="AutoShape 79"/>
            <p:cNvCxnSpPr>
              <a:cxnSpLocks noChangeShapeType="1"/>
              <a:stCxn id="195" idx="3"/>
              <a:endCxn id="192" idx="2"/>
            </p:cNvCxnSpPr>
            <p:nvPr/>
          </p:nvCxnSpPr>
          <p:spPr bwMode="auto">
            <a:xfrm>
              <a:off x="3884769" y="5226745"/>
              <a:ext cx="171294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1981200" y="6248400"/>
            <a:ext cx="1251305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v:c(v)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3400" y="2658306"/>
            <a:ext cx="1097416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v: x(v)</a:t>
            </a:r>
            <a:endParaRPr lang="en-US" sz="2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33400" y="3510095"/>
            <a:ext cx="1097416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v: x(v)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76841" y="5528094"/>
            <a:ext cx="3021083" cy="400110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</a:t>
            </a:r>
            <a:r>
              <a:rPr lang="en-US" altLang="he-IL" sz="2000" dirty="0">
                <a:sym typeface="Symbol" pitchFamily="18" charset="2"/>
              </a:rPr>
              <a:t> Top(v2)</a:t>
            </a:r>
            <a:endParaRPr lang="en-US" sz="2000" dirty="0"/>
          </a:p>
        </p:txBody>
      </p:sp>
      <p:sp>
        <p:nvSpPr>
          <p:cNvPr id="139" name="Rounded Rectangle 138"/>
          <p:cNvSpPr/>
          <p:nvPr/>
        </p:nvSpPr>
        <p:spPr>
          <a:xfrm>
            <a:off x="508716" y="2628851"/>
            <a:ext cx="1168758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1" name="Rounded Rectangle 140"/>
          <p:cNvSpPr/>
          <p:nvPr/>
        </p:nvSpPr>
        <p:spPr>
          <a:xfrm>
            <a:off x="508716" y="3495181"/>
            <a:ext cx="1168758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5" name="Rounded Rectangle 144"/>
          <p:cNvSpPr/>
          <p:nvPr/>
        </p:nvSpPr>
        <p:spPr>
          <a:xfrm>
            <a:off x="86265" y="5437518"/>
            <a:ext cx="3174520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6" name="Rounded Rectangle 145"/>
          <p:cNvSpPr/>
          <p:nvPr/>
        </p:nvSpPr>
        <p:spPr>
          <a:xfrm>
            <a:off x="1905000" y="6197958"/>
            <a:ext cx="1371600" cy="56345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486400" y="990600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09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5" grpId="0" animBg="1"/>
      <p:bldP spid="137" grpId="0" animBg="1"/>
      <p:bldP spid="138" grpId="0" animBg="1"/>
      <p:bldP spid="139" grpId="0" animBg="1"/>
      <p:bldP spid="141" grpId="0" animBg="1"/>
      <p:bldP spid="145" grpId="0" animBg="1"/>
      <p:bldP spid="1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7.8|2.8|2|1.2|12.6|1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8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0.8|10.7|16|15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6.6|6|10.5|1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8|4.4|0.8|7.2|1.4|1.8|0.8|1.3|1.3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45468</TotalTime>
  <Words>8629</Words>
  <Application>Microsoft Macintosh PowerPoint</Application>
  <PresentationFormat>On-screen Show (4:3)</PresentationFormat>
  <Paragraphs>3975</Paragraphs>
  <Slides>186</Slides>
  <Notes>111</Notes>
  <HiddenSlides>5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186</vt:i4>
      </vt:variant>
    </vt:vector>
  </HeadingPairs>
  <TitlesOfParts>
    <vt:vector size="204" baseType="lpstr">
      <vt:lpstr>ＭＳ Ｐゴシック</vt:lpstr>
      <vt:lpstr>Arial</vt:lpstr>
      <vt:lpstr>Calibri</vt:lpstr>
      <vt:lpstr>Comic Sans MS</vt:lpstr>
      <vt:lpstr>Corbel</vt:lpstr>
      <vt:lpstr>Courier New</vt:lpstr>
      <vt:lpstr>Math A</vt:lpstr>
      <vt:lpstr>Math B</vt:lpstr>
      <vt:lpstr>Math C</vt:lpstr>
      <vt:lpstr>Miriam</vt:lpstr>
      <vt:lpstr>Symbol</vt:lpstr>
      <vt:lpstr>Tahoma</vt:lpstr>
      <vt:lpstr>Times New Roman</vt:lpstr>
      <vt:lpstr>Wingdings</vt:lpstr>
      <vt:lpstr>Office Theme</vt:lpstr>
      <vt:lpstr>Document</vt:lpstr>
      <vt:lpstr>Chart</vt:lpstr>
      <vt:lpstr>תרשים</vt:lpstr>
      <vt:lpstr>Program Analysis  and Verification   0368-4479 </vt:lpstr>
      <vt:lpstr>Shape Analysis</vt:lpstr>
      <vt:lpstr>Analyzing Singly Linked Lists</vt:lpstr>
      <vt:lpstr>Limitations of pointer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What was the problem?</vt:lpstr>
      <vt:lpstr>Improved solution</vt:lpstr>
      <vt:lpstr>Adding properties to objects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Best (induced) transformer</vt:lpstr>
      <vt:lpstr>Best transformer for tmp=tmp.n</vt:lpstr>
      <vt:lpstr>Best transformer for tmp=tmp.n:  </vt:lpstr>
      <vt:lpstr>Best transformer for tmp=tmp.n</vt:lpstr>
      <vt:lpstr>Best transformer for tmp=tmp.n: </vt:lpstr>
      <vt:lpstr>Handling updates on summary nodes</vt:lpstr>
      <vt:lpstr>Transformer for tmp=tmp.n: ’ </vt:lpstr>
      <vt:lpstr>Transformer for tmp=tmp.n: ’ </vt:lpstr>
      <vt:lpstr>Transformer tmp=tmp.n</vt:lpstr>
      <vt:lpstr>Transformer for tmp=tmp.n: </vt:lpstr>
      <vt:lpstr>Transformer via partial-concretization</vt:lpstr>
      <vt:lpstr>Recap</vt:lpstr>
      <vt:lpstr>3-Value logic based shape analysis</vt:lpstr>
      <vt:lpstr>Sequential Stack</vt:lpstr>
      <vt:lpstr>Shape Analysis via 3-valued Logic</vt:lpstr>
      <vt:lpstr>Concrete State</vt:lpstr>
      <vt:lpstr>Concrete State</vt:lpstr>
      <vt:lpstr>Formulae for Observing Properties</vt:lpstr>
      <vt:lpstr>Concrete Interpretation Rules</vt:lpstr>
      <vt:lpstr>Example: s = Topn</vt:lpstr>
      <vt:lpstr>Collecting Semantics</vt:lpstr>
      <vt:lpstr>Collecting Semantics</vt:lpstr>
      <vt:lpstr>3-Valued Logic</vt:lpstr>
      <vt:lpstr>3-Valued Logical Structures </vt:lpstr>
      <vt:lpstr>Boolean Connectives [Kleene]</vt:lpstr>
      <vt:lpstr>Property Space</vt:lpstr>
      <vt:lpstr>Embedding Order</vt:lpstr>
      <vt:lpstr>Tight Embedding</vt:lpstr>
      <vt:lpstr>Canonical Abstraction</vt:lpstr>
      <vt:lpstr>Canonical Abstraction</vt:lpstr>
      <vt:lpstr>Canonical Abstraction</vt:lpstr>
      <vt:lpstr>Canonical Abstraction</vt:lpstr>
      <vt:lpstr>Canonical Abstraction</vt:lpstr>
      <vt:lpstr>Canonical Abstraction</vt:lpstr>
      <vt:lpstr>Canonical Abstraction ()</vt:lpstr>
      <vt:lpstr>Information Loss</vt:lpstr>
      <vt:lpstr>Instrumentation Predicates</vt:lpstr>
      <vt:lpstr>Embedding Theorem:  Conservatively Observing Properties</vt:lpstr>
      <vt:lpstr>Operational Semantics</vt:lpstr>
      <vt:lpstr>Abstract Semantics</vt:lpstr>
      <vt:lpstr>Best Transformer (s = Topn)</vt:lpstr>
      <vt:lpstr>Semantic Reduction</vt:lpstr>
      <vt:lpstr>The Focus Operation</vt:lpstr>
      <vt:lpstr>Partial Concretization Based on Transformer (s=Topn)</vt:lpstr>
      <vt:lpstr>Partial Concretization</vt:lpstr>
      <vt:lpstr>The Coercion Principle</vt:lpstr>
      <vt:lpstr>Apply Constraint Solver</vt:lpstr>
      <vt:lpstr>Sources of Constraints</vt:lpstr>
      <vt:lpstr>Example Constraints</vt:lpstr>
      <vt:lpstr>Abstract Transformers: Summary</vt:lpstr>
      <vt:lpstr>Abstract Semantics</vt:lpstr>
      <vt:lpstr>Recap </vt:lpstr>
      <vt:lpstr>Stack Push</vt:lpstr>
      <vt:lpstr>What about procedures?</vt:lpstr>
      <vt:lpstr>A Semantics for Procedure Local Heaps and its Abstractions</vt:lpstr>
      <vt:lpstr>Motivation</vt:lpstr>
      <vt:lpstr>Main idea</vt:lpstr>
      <vt:lpstr>Main idea</vt:lpstr>
      <vt:lpstr>Main Results</vt:lpstr>
      <vt:lpstr>Outline</vt:lpstr>
      <vt:lpstr>Example</vt:lpstr>
      <vt:lpstr>Example</vt:lpstr>
      <vt:lpstr>Example</vt:lpstr>
      <vt:lpstr>Example</vt:lpstr>
      <vt:lpstr>Example</vt:lpstr>
      <vt:lpstr>Example</vt:lpstr>
      <vt:lpstr>Cutpoints</vt:lpstr>
      <vt:lpstr>Cutpoints</vt:lpstr>
      <vt:lpstr>Cutpoints</vt:lpstr>
      <vt:lpstr>Cutpoints</vt:lpstr>
      <vt:lpstr>Example</vt:lpstr>
      <vt:lpstr>Outline</vt:lpstr>
      <vt:lpstr>Abstract Interpretation [Cousot and Cousot, POPL ’77]</vt:lpstr>
      <vt:lpstr>Introducing local heap semantics</vt:lpstr>
      <vt:lpstr>Outline</vt:lpstr>
      <vt:lpstr>Programming model</vt:lpstr>
      <vt:lpstr>Simplifying assumptions</vt:lpstr>
      <vt:lpstr>Storeless semantics</vt:lpstr>
      <vt:lpstr>Example</vt:lpstr>
      <vt:lpstr>Example</vt:lpstr>
      <vt:lpstr>Cutpoint labels</vt:lpstr>
      <vt:lpstr>Cutpoint labels</vt:lpstr>
      <vt:lpstr>Sharing patterns</vt:lpstr>
      <vt:lpstr>Observational equivalence</vt:lpstr>
      <vt:lpstr>Main theorem: semantic equivalence</vt:lpstr>
      <vt:lpstr>Corollaries</vt:lpstr>
      <vt:lpstr>Applications</vt:lpstr>
      <vt:lpstr>Related work</vt:lpstr>
      <vt:lpstr>Shape abstraction</vt:lpstr>
      <vt:lpstr>A Shape abstraction </vt:lpstr>
      <vt:lpstr>A Shape abstraction </vt:lpstr>
      <vt:lpstr>A Shape abstraction </vt:lpstr>
      <vt:lpstr>A Shape abstraction </vt:lpstr>
      <vt:lpstr>A Shape abstraction </vt:lpstr>
      <vt:lpstr>A Shape abstraction </vt:lpstr>
      <vt:lpstr>Cutpoint-Freedom</vt:lpstr>
      <vt:lpstr>How to tabulate procedures?  </vt:lpstr>
      <vt:lpstr>How to handle sharing?</vt:lpstr>
      <vt:lpstr>What’s the difference?</vt:lpstr>
      <vt:lpstr>Cutpoints</vt:lpstr>
      <vt:lpstr>Cutpoint freedom</vt:lpstr>
      <vt:lpstr>Interprocedural shape analysis for cutpoint-free programs  using 3-Valued Shape Analysis   </vt:lpstr>
      <vt:lpstr>Memory states: 2-Valued Logical Structure</vt:lpstr>
      <vt:lpstr>Memory states</vt:lpstr>
      <vt:lpstr>Memory states</vt:lpstr>
      <vt:lpstr>Operational semantics </vt:lpstr>
      <vt:lpstr>Procedure calls</vt:lpstr>
      <vt:lpstr>Procedure call:  1. Verifying cutpoint-freedom</vt:lpstr>
      <vt:lpstr>Procedure call:  1. Verifying cutpoint-freedom</vt:lpstr>
      <vt:lpstr>Procedure call:  2. Computing the input local heap</vt:lpstr>
      <vt:lpstr>Procedure body:  append(p,q)</vt:lpstr>
      <vt:lpstr>Procedure call: 3. Combine output</vt:lpstr>
      <vt:lpstr>Procedure call: 3. Combine output</vt:lpstr>
      <vt:lpstr>Observational equivalence</vt:lpstr>
      <vt:lpstr>Observational equivalence</vt:lpstr>
      <vt:lpstr>Introducing local heap semantics</vt:lpstr>
      <vt:lpstr>Shape abstraction</vt:lpstr>
      <vt:lpstr>3-Valued logic</vt:lpstr>
      <vt:lpstr>Canonical abstraction</vt:lpstr>
      <vt:lpstr>Instrumentation predicates</vt:lpstr>
      <vt:lpstr>Abstract memory states  (with reachability)</vt:lpstr>
      <vt:lpstr>The importance of reachability: Call append(y,z)</vt:lpstr>
      <vt:lpstr>Abstract semantics</vt:lpstr>
      <vt:lpstr>Procedure calls</vt:lpstr>
      <vt:lpstr>Procedure calls</vt:lpstr>
      <vt:lpstr>Conservative verification of cutpoint-freedom</vt:lpstr>
      <vt:lpstr>Interprocedural shape analysis</vt:lpstr>
      <vt:lpstr>Interprocedural shape analysis</vt:lpstr>
      <vt:lpstr>Interprocedural shape analysis</vt:lpstr>
      <vt:lpstr>Interprocedural shape analysis</vt:lpstr>
      <vt:lpstr>Plan</vt:lpstr>
      <vt:lpstr>Prototype implementation</vt:lpstr>
      <vt:lpstr>Iterative vs. Recursive (SLL)</vt:lpstr>
      <vt:lpstr>Inline vs. Procedural abstraction</vt:lpstr>
      <vt:lpstr>Call string   vs. Relational vs. CPF [Rinetzky and Sagiv, CC’01]                [Jeannet et al., SAS’04]        </vt:lpstr>
      <vt:lpstr>Summary</vt:lpstr>
      <vt:lpstr>Application  </vt:lpstr>
      <vt:lpstr>Related Work</vt:lpstr>
      <vt:lpstr>Related work</vt:lpstr>
      <vt:lpstr>Summary</vt:lpstr>
    </vt:vector>
  </TitlesOfParts>
  <Company>Ben-Gurion University of the Negev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 and Verification</dc:title>
  <dc:subject>Introduction</dc:subject>
  <dc:creator>Roman Manevich</dc:creator>
  <cp:lastModifiedBy>Noam Rinetzky</cp:lastModifiedBy>
  <cp:revision>1137</cp:revision>
  <cp:lastPrinted>2018-05-14T09:43:24Z</cp:lastPrinted>
  <dcterms:created xsi:type="dcterms:W3CDTF">2012-10-28T06:17:00Z</dcterms:created>
  <dcterms:modified xsi:type="dcterms:W3CDTF">2018-05-14T09:45:07Z</dcterms:modified>
</cp:coreProperties>
</file>