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6"/>
  </p:notesMasterIdLst>
  <p:handoutMasterIdLst>
    <p:handoutMasterId r:id="rId127"/>
  </p:handoutMasterIdLst>
  <p:sldIdLst>
    <p:sldId id="900" r:id="rId2"/>
    <p:sldId id="455" r:id="rId3"/>
    <p:sldId id="1191" r:id="rId4"/>
    <p:sldId id="996" r:id="rId5"/>
    <p:sldId id="998" r:id="rId6"/>
    <p:sldId id="982" r:id="rId7"/>
    <p:sldId id="999" r:id="rId8"/>
    <p:sldId id="1000" r:id="rId9"/>
    <p:sldId id="1047" r:id="rId10"/>
    <p:sldId id="1048" r:id="rId11"/>
    <p:sldId id="1062" r:id="rId12"/>
    <p:sldId id="1063" r:id="rId13"/>
    <p:sldId id="1074" r:id="rId14"/>
    <p:sldId id="1192" r:id="rId15"/>
    <p:sldId id="1193" r:id="rId16"/>
    <p:sldId id="1084" r:id="rId17"/>
    <p:sldId id="1085" r:id="rId18"/>
    <p:sldId id="1086" r:id="rId19"/>
    <p:sldId id="1087" r:id="rId20"/>
    <p:sldId id="1088" r:id="rId21"/>
    <p:sldId id="1089" r:id="rId22"/>
    <p:sldId id="1090" r:id="rId23"/>
    <p:sldId id="1091" r:id="rId24"/>
    <p:sldId id="1092" r:id="rId25"/>
    <p:sldId id="1194" r:id="rId26"/>
    <p:sldId id="1093" r:id="rId27"/>
    <p:sldId id="1094" r:id="rId28"/>
    <p:sldId id="1095" r:id="rId29"/>
    <p:sldId id="1096" r:id="rId30"/>
    <p:sldId id="1097" r:id="rId31"/>
    <p:sldId id="1098" r:id="rId32"/>
    <p:sldId id="1099" r:id="rId33"/>
    <p:sldId id="1100" r:id="rId34"/>
    <p:sldId id="1101" r:id="rId35"/>
    <p:sldId id="1102" r:id="rId36"/>
    <p:sldId id="1103" r:id="rId37"/>
    <p:sldId id="1104" r:id="rId38"/>
    <p:sldId id="1105" r:id="rId39"/>
    <p:sldId id="1106" r:id="rId40"/>
    <p:sldId id="1107" r:id="rId41"/>
    <p:sldId id="1108" r:id="rId42"/>
    <p:sldId id="1109" r:id="rId43"/>
    <p:sldId id="1110" r:id="rId44"/>
    <p:sldId id="1111" r:id="rId45"/>
    <p:sldId id="1112" r:id="rId46"/>
    <p:sldId id="1113" r:id="rId47"/>
    <p:sldId id="1114" r:id="rId48"/>
    <p:sldId id="1115" r:id="rId49"/>
    <p:sldId id="1116" r:id="rId50"/>
    <p:sldId id="1117" r:id="rId51"/>
    <p:sldId id="1118" r:id="rId52"/>
    <p:sldId id="1119" r:id="rId53"/>
    <p:sldId id="1120" r:id="rId54"/>
    <p:sldId id="1121" r:id="rId55"/>
    <p:sldId id="1122" r:id="rId56"/>
    <p:sldId id="1123" r:id="rId57"/>
    <p:sldId id="1124" r:id="rId58"/>
    <p:sldId id="1125" r:id="rId59"/>
    <p:sldId id="1126" r:id="rId60"/>
    <p:sldId id="1127" r:id="rId61"/>
    <p:sldId id="1128" r:id="rId62"/>
    <p:sldId id="1129" r:id="rId63"/>
    <p:sldId id="1130" r:id="rId64"/>
    <p:sldId id="1131" r:id="rId65"/>
    <p:sldId id="1132" r:id="rId66"/>
    <p:sldId id="1133" r:id="rId67"/>
    <p:sldId id="1134" r:id="rId68"/>
    <p:sldId id="1135" r:id="rId69"/>
    <p:sldId id="1136" r:id="rId70"/>
    <p:sldId id="1137" r:id="rId71"/>
    <p:sldId id="1138" r:id="rId72"/>
    <p:sldId id="1139" r:id="rId73"/>
    <p:sldId id="1140" r:id="rId74"/>
    <p:sldId id="1141" r:id="rId75"/>
    <p:sldId id="1142" r:id="rId76"/>
    <p:sldId id="1143" r:id="rId77"/>
    <p:sldId id="1144" r:id="rId78"/>
    <p:sldId id="1145" r:id="rId79"/>
    <p:sldId id="1146" r:id="rId80"/>
    <p:sldId id="1147" r:id="rId81"/>
    <p:sldId id="1148" r:id="rId82"/>
    <p:sldId id="1149" r:id="rId83"/>
    <p:sldId id="1150" r:id="rId84"/>
    <p:sldId id="1151" r:id="rId85"/>
    <p:sldId id="1152" r:id="rId86"/>
    <p:sldId id="1153" r:id="rId87"/>
    <p:sldId id="1154" r:id="rId88"/>
    <p:sldId id="1155" r:id="rId89"/>
    <p:sldId id="1156" r:id="rId90"/>
    <p:sldId id="1157" r:id="rId91"/>
    <p:sldId id="1158" r:id="rId92"/>
    <p:sldId id="1159" r:id="rId93"/>
    <p:sldId id="1160" r:id="rId94"/>
    <p:sldId id="1161" r:id="rId95"/>
    <p:sldId id="1162" r:id="rId96"/>
    <p:sldId id="1163" r:id="rId97"/>
    <p:sldId id="1164" r:id="rId98"/>
    <p:sldId id="1165" r:id="rId99"/>
    <p:sldId id="1166" r:id="rId100"/>
    <p:sldId id="1167" r:id="rId101"/>
    <p:sldId id="1168" r:id="rId102"/>
    <p:sldId id="1169" r:id="rId103"/>
    <p:sldId id="1170" r:id="rId104"/>
    <p:sldId id="1171" r:id="rId105"/>
    <p:sldId id="1172" r:id="rId106"/>
    <p:sldId id="1173" r:id="rId107"/>
    <p:sldId id="1174" r:id="rId108"/>
    <p:sldId id="1175" r:id="rId109"/>
    <p:sldId id="1176" r:id="rId110"/>
    <p:sldId id="1177" r:id="rId111"/>
    <p:sldId id="1178" r:id="rId112"/>
    <p:sldId id="1179" r:id="rId113"/>
    <p:sldId id="1180" r:id="rId114"/>
    <p:sldId id="1181" r:id="rId115"/>
    <p:sldId id="1182" r:id="rId116"/>
    <p:sldId id="1183" r:id="rId117"/>
    <p:sldId id="1184" r:id="rId118"/>
    <p:sldId id="1185" r:id="rId119"/>
    <p:sldId id="1186" r:id="rId120"/>
    <p:sldId id="1187" r:id="rId121"/>
    <p:sldId id="1188" r:id="rId122"/>
    <p:sldId id="1189" r:id="rId123"/>
    <p:sldId id="1190" r:id="rId124"/>
    <p:sldId id="901" r:id="rId125"/>
  </p:sldIdLst>
  <p:sldSz cx="9144000" cy="6858000" type="screen4x3"/>
  <p:notesSz cx="6797675" cy="98742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6600"/>
    <a:srgbClr val="CC0066"/>
    <a:srgbClr val="993300"/>
    <a:srgbClr val="CCFFCC"/>
    <a:srgbClr val="FFFF99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0" autoAdjust="0"/>
    <p:restoredTop sz="93153" autoAdjust="0"/>
  </p:normalViewPr>
  <p:slideViewPr>
    <p:cSldViewPr snapToGrid="0">
      <p:cViewPr varScale="1">
        <p:scale>
          <a:sx n="100" d="100"/>
          <a:sy n="100" d="100"/>
        </p:scale>
        <p:origin x="18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6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47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0744A5-C958-4DEF-82F1-442DB69B67AC}" type="datetimeFigureOut">
              <a:rPr lang="he-IL" smtClean="0"/>
              <a:pPr/>
              <a:t>ח'.אייר.תשע"ח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514423-DA5E-4C92-99D0-62F08A17EF9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0521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AAEE069-47FE-4E4E-9F2A-57566F5FC75A}" type="datetimeFigureOut">
              <a:rPr lang="he-IL" smtClean="0"/>
              <a:pPr/>
              <a:t>ח'.אייר.תשע"ח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2CB276-DA57-47DA-BBA4-1511FD7C64A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4330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B276-DA57-47DA-BBA4-1511FD7C64AA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67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B276-DA57-47DA-BBA4-1511FD7C64AA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366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B276-DA57-47DA-BBA4-1511FD7C64AA}" type="slidenum">
              <a:rPr lang="he-IL" smtClean="0"/>
              <a:pPr/>
              <a:t>73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75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C37-0211-5E48-807B-57AB9FBF9FA3}" type="datetime1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712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61B4-38FF-D447-8C2B-21E16832A698}" type="datetime1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033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608-F56B-F54C-BAAD-ADB950D197A3}" type="datetime1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899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DF04-4620-164F-8A00-75BAD91C05E5}" type="datetime1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574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886B-27C7-CA43-B14C-83ECC1653D14}" type="datetime1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081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D252-BA9C-EE45-8EA0-0D0729800290}" type="datetime1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329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C787-E13B-2D40-A110-483EDFE52AA5}" type="datetime1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635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E4D1-65D2-624E-B561-5C3373583B7D}" type="datetime1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72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B5D7-89EA-364B-8B03-0C66C2BD2161}" type="datetime1">
              <a:rPr lang="en-US" smtClean="0"/>
              <a:t>4/23/18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5644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655-7F10-204D-BF01-8D202BEF8100}" type="datetime1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931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AA93-E83F-F242-ADA2-A742F9FBC93A}" type="datetime1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8589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6FE5-371E-7D41-A44D-28EB9B15A02A}" type="datetime1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6929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0276" y="586117"/>
            <a:ext cx="7772400" cy="1904266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Program Analysis </a:t>
            </a:r>
            <a:br>
              <a:rPr lang="en-US" sz="6000" dirty="0"/>
            </a:br>
            <a:r>
              <a:rPr lang="en-US" sz="6000" dirty="0"/>
              <a:t>and Verification</a:t>
            </a:r>
            <a:br>
              <a:rPr lang="en-US" sz="3600" dirty="0"/>
            </a:br>
            <a:r>
              <a:rPr lang="en-US" sz="2400" dirty="0"/>
              <a:t>  0368-4479 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2785012"/>
            <a:ext cx="9144000" cy="2729806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Noam Rinetzky</a:t>
            </a:r>
          </a:p>
          <a:p>
            <a:endParaRPr lang="en-US" sz="1800" dirty="0"/>
          </a:p>
          <a:p>
            <a:r>
              <a:rPr lang="en-US"/>
              <a:t>Lecture 6: </a:t>
            </a:r>
            <a:r>
              <a:rPr lang="en-US" dirty="0"/>
              <a:t>Abstract Interpretation</a:t>
            </a:r>
            <a:endParaRPr lang="en-US" sz="2000" dirty="0"/>
          </a:p>
          <a:p>
            <a:endParaRPr lang="en-US" sz="1600" dirty="0"/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2888E0-DAC0-294C-B85F-B0156BC4264F}" type="slidenum">
              <a:rPr lang="he-IL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93961" y="5700156"/>
            <a:ext cx="673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Slides credit: Roman </a:t>
            </a:r>
            <a:r>
              <a:rPr lang="en-US" sz="1800" dirty="0" err="1"/>
              <a:t>Manevich</a:t>
            </a:r>
            <a:r>
              <a:rPr lang="en-US" sz="1800" dirty="0"/>
              <a:t>, </a:t>
            </a:r>
            <a:r>
              <a:rPr lang="en-US" sz="1800" dirty="0" err="1"/>
              <a:t>Mooly</a:t>
            </a:r>
            <a:r>
              <a:rPr lang="en-US" sz="1800" dirty="0"/>
              <a:t> </a:t>
            </a:r>
            <a:r>
              <a:rPr lang="en-US" sz="1800" dirty="0" err="1"/>
              <a:t>Sagiv</a:t>
            </a:r>
            <a:r>
              <a:rPr lang="en-US" sz="1800" dirty="0"/>
              <a:t>, </a:t>
            </a:r>
            <a:r>
              <a:rPr lang="en-US" sz="1800" dirty="0" err="1"/>
              <a:t>Eran</a:t>
            </a:r>
            <a:r>
              <a:rPr lang="en-US" sz="1800" dirty="0"/>
              <a:t> </a:t>
            </a:r>
            <a:r>
              <a:rPr lang="en-US" sz="1800" dirty="0" err="1"/>
              <a:t>Yahav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339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Galois Connection: </a:t>
            </a:r>
            <a:r>
              <a:rPr lang="en-US" dirty="0">
                <a:sym typeface="Symbol" pitchFamily="18" charset="2"/>
              </a:rPr>
              <a:t>((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dirty="0">
                <a:sym typeface="Symbol" pitchFamily="18" charset="2"/>
              </a:rPr>
              <a:t>)) </a:t>
            </a:r>
            <a:r>
              <a:rPr lang="en-US" dirty="0">
                <a:sym typeface="Math B" pitchFamily="2" charset="2"/>
              </a:rPr>
              <a:t>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/>
              <a:t>a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</a:t>
            </a:fld>
            <a:endParaRPr lang="he-IL" dirty="0"/>
          </a:p>
        </p:txBody>
      </p:sp>
      <p:sp>
        <p:nvSpPr>
          <p:cNvPr id="5" name="Oval 3"/>
          <p:cNvSpPr/>
          <p:nvPr/>
        </p:nvSpPr>
        <p:spPr>
          <a:xfrm>
            <a:off x="827584" y="1676400"/>
            <a:ext cx="2514600" cy="4038600"/>
          </a:xfrm>
          <a:prstGeom prst="ellipse">
            <a:avLst/>
          </a:prstGeom>
          <a:noFill/>
          <a:ln>
            <a:solidFill>
              <a:srgbClr val="F2A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Oval 4"/>
          <p:cNvSpPr/>
          <p:nvPr/>
        </p:nvSpPr>
        <p:spPr>
          <a:xfrm>
            <a:off x="5094784" y="1676400"/>
            <a:ext cx="2514600" cy="403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Oval 7"/>
          <p:cNvSpPr/>
          <p:nvPr/>
        </p:nvSpPr>
        <p:spPr>
          <a:xfrm>
            <a:off x="6313984" y="3162300"/>
            <a:ext cx="219456" cy="21945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he-IL" sz="1700" dirty="0"/>
              <a:t>1</a:t>
            </a:r>
            <a:endParaRPr lang="en-US" sz="1700" dirty="0"/>
          </a:p>
        </p:txBody>
      </p:sp>
      <p:grpSp>
        <p:nvGrpSpPr>
          <p:cNvPr id="3" name="קבוצה 25"/>
          <p:cNvGrpSpPr/>
          <p:nvPr/>
        </p:nvGrpSpPr>
        <p:grpSpPr>
          <a:xfrm>
            <a:off x="2005501" y="3425816"/>
            <a:ext cx="4342011" cy="1318492"/>
            <a:chOff x="2244717" y="3425816"/>
            <a:chExt cx="4342011" cy="1318492"/>
          </a:xfrm>
        </p:grpSpPr>
        <p:cxnSp>
          <p:nvCxnSpPr>
            <p:cNvPr id="11" name="Shape 10"/>
            <p:cNvCxnSpPr>
              <a:stCxn id="10" idx="5"/>
              <a:endCxn id="8" idx="4"/>
            </p:cNvCxnSpPr>
            <p:nvPr/>
          </p:nvCxnSpPr>
          <p:spPr>
            <a:xfrm rot="16200000" flipH="1">
              <a:off x="3866253" y="1804280"/>
              <a:ext cx="1098939" cy="4342011"/>
            </a:xfrm>
            <a:prstGeom prst="curvedConnector3">
              <a:avLst>
                <a:gd name="adj1" fmla="val 120802"/>
              </a:avLst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7"/>
            <p:cNvSpPr/>
            <p:nvPr/>
          </p:nvSpPr>
          <p:spPr>
            <a:xfrm>
              <a:off x="4320958" y="4221088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en-US" sz="2800" dirty="0">
                  <a:sym typeface="Symbol"/>
                </a:rPr>
                <a:t></a:t>
              </a:r>
              <a:endParaRPr lang="en-US" sz="2800" dirty="0"/>
            </a:p>
          </p:txBody>
        </p:sp>
      </p:grpSp>
      <p:grpSp>
        <p:nvGrpSpPr>
          <p:cNvPr id="7" name="קבוצה 23"/>
          <p:cNvGrpSpPr/>
          <p:nvPr/>
        </p:nvGrpSpPr>
        <p:grpSpPr>
          <a:xfrm>
            <a:off x="1850323" y="2401724"/>
            <a:ext cx="4573389" cy="868914"/>
            <a:chOff x="2089539" y="2401724"/>
            <a:chExt cx="4573389" cy="868914"/>
          </a:xfrm>
        </p:grpSpPr>
        <p:cxnSp>
          <p:nvCxnSpPr>
            <p:cNvPr id="12" name="Shape 10"/>
            <p:cNvCxnSpPr>
              <a:stCxn id="9" idx="0"/>
              <a:endCxn id="10" idx="1"/>
            </p:cNvCxnSpPr>
            <p:nvPr/>
          </p:nvCxnSpPr>
          <p:spPr>
            <a:xfrm rot="16200000" flipH="1" flipV="1">
              <a:off x="4322064" y="929774"/>
              <a:ext cx="108339" cy="4573389"/>
            </a:xfrm>
            <a:prstGeom prst="curvedConnector3">
              <a:avLst>
                <a:gd name="adj1" fmla="val -211004"/>
              </a:avLst>
            </a:prstGeom>
            <a:ln w="28575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8"/>
            <p:cNvSpPr/>
            <p:nvPr/>
          </p:nvSpPr>
          <p:spPr>
            <a:xfrm>
              <a:off x="4343400" y="2401724"/>
              <a:ext cx="3321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en-US" sz="2800" dirty="0">
                  <a:sym typeface="Symbol" pitchFamily="18" charset="2"/>
                </a:rPr>
                <a:t></a:t>
              </a:r>
              <a:endParaRPr lang="en-US" sz="2800" dirty="0"/>
            </a:p>
          </p:txBody>
        </p:sp>
      </p:grpSp>
      <p:grpSp>
        <p:nvGrpSpPr>
          <p:cNvPr id="15" name="קבוצה 26"/>
          <p:cNvGrpSpPr/>
          <p:nvPr/>
        </p:nvGrpSpPr>
        <p:grpSpPr>
          <a:xfrm>
            <a:off x="6237784" y="4088820"/>
            <a:ext cx="1258930" cy="523220"/>
            <a:chOff x="6477000" y="4088820"/>
            <a:chExt cx="1258930" cy="523220"/>
          </a:xfrm>
        </p:grpSpPr>
        <p:sp>
          <p:nvSpPr>
            <p:cNvPr id="8" name="Oval 6"/>
            <p:cNvSpPr/>
            <p:nvPr/>
          </p:nvSpPr>
          <p:spPr>
            <a:xfrm>
              <a:off x="6477000" y="4305300"/>
              <a:ext cx="219456" cy="21945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he-IL" sz="1700" dirty="0"/>
                <a:t>3</a:t>
              </a:r>
              <a:endParaRPr lang="en-US" sz="17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57402" y="4088820"/>
              <a:ext cx="1178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800" dirty="0">
                  <a:sym typeface="Symbol" pitchFamily="18" charset="2"/>
                </a:rPr>
                <a:t>((</a:t>
              </a:r>
              <a:r>
                <a:rPr lang="en-US" sz="2800" i="1" dirty="0">
                  <a:sym typeface="Symbol" pitchFamily="18" charset="2"/>
                </a:rPr>
                <a:t>a</a:t>
              </a:r>
              <a:r>
                <a:rPr lang="en-US" sz="2800" dirty="0">
                  <a:sym typeface="Symbol" pitchFamily="18" charset="2"/>
                </a:rPr>
                <a:t>))</a:t>
              </a:r>
              <a:endParaRPr lang="en-US" sz="2800" dirty="0"/>
            </a:p>
          </p:txBody>
        </p:sp>
      </p:grpSp>
      <p:grpSp>
        <p:nvGrpSpPr>
          <p:cNvPr id="20" name="קבוצה 24"/>
          <p:cNvGrpSpPr/>
          <p:nvPr/>
        </p:nvGrpSpPr>
        <p:grpSpPr>
          <a:xfrm>
            <a:off x="1133610" y="3029248"/>
            <a:ext cx="904030" cy="523220"/>
            <a:chOff x="1372826" y="3029248"/>
            <a:chExt cx="904030" cy="523220"/>
          </a:xfrm>
        </p:grpSpPr>
        <p:sp>
          <p:nvSpPr>
            <p:cNvPr id="10" name="Oval 8"/>
            <p:cNvSpPr/>
            <p:nvPr/>
          </p:nvSpPr>
          <p:spPr>
            <a:xfrm>
              <a:off x="2057400" y="3238500"/>
              <a:ext cx="219456" cy="219456"/>
            </a:xfrm>
            <a:prstGeom prst="ellipse">
              <a:avLst/>
            </a:prstGeom>
            <a:solidFill>
              <a:srgbClr val="F2A32E"/>
            </a:solidFill>
            <a:ln>
              <a:solidFill>
                <a:srgbClr val="F2A3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he-IL" sz="1700" dirty="0"/>
                <a:t>2</a:t>
              </a:r>
              <a:endParaRPr lang="en-US" sz="17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72826" y="3029248"/>
              <a:ext cx="7344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800" dirty="0">
                  <a:sym typeface="Symbol" pitchFamily="18" charset="2"/>
                </a:rPr>
                <a:t></a:t>
              </a:r>
              <a:r>
                <a:rPr lang="en-US" sz="2800" dirty="0"/>
                <a:t>(</a:t>
              </a:r>
              <a:r>
                <a:rPr lang="en-US" sz="2800" i="1" dirty="0"/>
                <a:t>a</a:t>
              </a:r>
              <a:r>
                <a:rPr lang="en-US" sz="2800" dirty="0"/>
                <a:t>)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404740" y="2957240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i="1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6137345" y="3542557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>
                <a:solidFill>
                  <a:srgbClr val="00B0F0"/>
                </a:solidFill>
                <a:sym typeface="Math B"/>
              </a:rPr>
              <a:t>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98775" y="126876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i="1" dirty="0"/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5556" y="126876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i="1" dirty="0"/>
              <a:t>A</a:t>
            </a:r>
          </a:p>
        </p:txBody>
      </p:sp>
      <p:sp>
        <p:nvSpPr>
          <p:cNvPr id="28" name="הסבר מלבני 27"/>
          <p:cNvSpPr/>
          <p:nvPr/>
        </p:nvSpPr>
        <p:spPr>
          <a:xfrm>
            <a:off x="2820616" y="1196752"/>
            <a:ext cx="2483768" cy="792088"/>
          </a:xfrm>
          <a:prstGeom prst="wedgeRectCallout">
            <a:avLst>
              <a:gd name="adj1" fmla="val -86617"/>
              <a:gd name="adj2" fmla="val 17802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What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represents in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(its </a:t>
            </a:r>
            <a:r>
              <a:rPr lang="en-US" b="1" dirty="0">
                <a:solidFill>
                  <a:schemeClr val="tx1"/>
                </a:solidFill>
              </a:rPr>
              <a:t>meaning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he-IL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4"/>
          <p:cNvSpPr/>
          <p:nvPr/>
        </p:nvSpPr>
        <p:spPr>
          <a:xfrm>
            <a:off x="3450784" y="2276872"/>
            <a:ext cx="1944216" cy="179452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6" name="Oval 5"/>
          <p:cNvSpPr/>
          <p:nvPr/>
        </p:nvSpPr>
        <p:spPr>
          <a:xfrm>
            <a:off x="3766220" y="3284984"/>
            <a:ext cx="1371600" cy="777692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with narrowing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100</a:t>
            </a:fld>
            <a:endParaRPr lang="he-IL" dirty="0"/>
          </a:p>
        </p:txBody>
      </p:sp>
      <p:sp>
        <p:nvSpPr>
          <p:cNvPr id="7" name="Oval 4"/>
          <p:cNvSpPr/>
          <p:nvPr/>
        </p:nvSpPr>
        <p:spPr>
          <a:xfrm>
            <a:off x="3173760" y="2252464"/>
            <a:ext cx="2514600" cy="403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4532" y="1844824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i="1" dirty="0"/>
              <a:t>A</a:t>
            </a:r>
          </a:p>
        </p:txBody>
      </p:sp>
      <p:grpSp>
        <p:nvGrpSpPr>
          <p:cNvPr id="2" name="קבוצה 9"/>
          <p:cNvGrpSpPr/>
          <p:nvPr/>
        </p:nvGrpSpPr>
        <p:grpSpPr>
          <a:xfrm>
            <a:off x="4254569" y="6196216"/>
            <a:ext cx="352982" cy="504056"/>
            <a:chOff x="6414809" y="5620152"/>
            <a:chExt cx="352982" cy="504056"/>
          </a:xfrm>
        </p:grpSpPr>
        <p:sp>
          <p:nvSpPr>
            <p:cNvPr id="11" name="TextBox 10"/>
            <p:cNvSpPr txBox="1"/>
            <p:nvPr/>
          </p:nvSpPr>
          <p:spPr>
            <a:xfrm>
              <a:off x="6414809" y="5662543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b="1" dirty="0">
                  <a:solidFill>
                    <a:srgbClr val="00B0F0"/>
                  </a:solidFill>
                  <a:sym typeface="Math B"/>
                </a:rPr>
                <a:t></a:t>
              </a:r>
              <a:endParaRPr lang="en-US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12" name="Oval 8"/>
            <p:cNvSpPr/>
            <p:nvPr/>
          </p:nvSpPr>
          <p:spPr>
            <a:xfrm>
              <a:off x="6515100" y="5620152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grpSp>
        <p:nvGrpSpPr>
          <p:cNvPr id="3" name="קבוצה 31"/>
          <p:cNvGrpSpPr/>
          <p:nvPr/>
        </p:nvGrpSpPr>
        <p:grpSpPr>
          <a:xfrm>
            <a:off x="4355976" y="2276872"/>
            <a:ext cx="1738466" cy="461665"/>
            <a:chOff x="6516593" y="3413337"/>
            <a:chExt cx="1738466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6704634" y="3413337"/>
              <a:ext cx="1550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#</a:t>
              </a:r>
              <a:r>
                <a:rPr lang="en-US" sz="2400" baseline="30000" dirty="0">
                  <a:sym typeface="Math B"/>
                </a:rPr>
                <a:t>2</a:t>
              </a:r>
              <a:r>
                <a:rPr lang="en-US" sz="2400" dirty="0">
                  <a:sym typeface="Math B"/>
                </a:rPr>
                <a:t></a:t>
              </a:r>
              <a:r>
                <a:rPr lang="en-US" sz="2400" dirty="0">
                  <a:sym typeface="Math B" pitchFamily="2" charset="2"/>
                </a:rPr>
                <a:t>  </a:t>
              </a:r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#</a:t>
              </a:r>
              <a:r>
                <a:rPr lang="en-US" sz="2400" baseline="30000" dirty="0">
                  <a:sym typeface="Math B"/>
                </a:rPr>
                <a:t>3</a:t>
              </a:r>
              <a:r>
                <a:rPr lang="en-US" sz="2400" dirty="0">
                  <a:sym typeface="Math B"/>
                </a:rPr>
                <a:t></a:t>
              </a:r>
              <a:r>
                <a:rPr lang="en-US" sz="2400" dirty="0">
                  <a:sym typeface="Math B" pitchFamily="2" charset="2"/>
                </a:rPr>
                <a:t> </a:t>
              </a:r>
              <a:endParaRPr lang="en-US" sz="2400" dirty="0"/>
            </a:p>
          </p:txBody>
        </p:sp>
        <p:sp>
          <p:nvSpPr>
            <p:cNvPr id="34" name="Oval 8"/>
            <p:cNvSpPr/>
            <p:nvPr/>
          </p:nvSpPr>
          <p:spPr>
            <a:xfrm>
              <a:off x="6516593" y="3599134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2A32E"/>
                </a:solidFill>
              </a:endParaRPr>
            </a:p>
          </p:txBody>
        </p:sp>
      </p:grpSp>
      <p:grpSp>
        <p:nvGrpSpPr>
          <p:cNvPr id="6" name="קבוצה 38"/>
          <p:cNvGrpSpPr/>
          <p:nvPr/>
        </p:nvGrpSpPr>
        <p:grpSpPr>
          <a:xfrm>
            <a:off x="4356353" y="5110572"/>
            <a:ext cx="856804" cy="461665"/>
            <a:chOff x="6516593" y="4534508"/>
            <a:chExt cx="856804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6650122" y="4534508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#</a:t>
              </a:r>
              <a:r>
                <a:rPr lang="en-US" sz="2400" baseline="30000" dirty="0">
                  <a:sym typeface="Math B"/>
                </a:rPr>
                <a:t>2</a:t>
              </a:r>
              <a:r>
                <a:rPr lang="en-US" sz="2400" dirty="0">
                  <a:sym typeface="Math B"/>
                </a:rPr>
                <a:t> </a:t>
              </a:r>
              <a:endParaRPr lang="en-US" sz="2400" dirty="0"/>
            </a:p>
          </p:txBody>
        </p:sp>
        <p:sp>
          <p:nvSpPr>
            <p:cNvPr id="41" name="Oval 8"/>
            <p:cNvSpPr/>
            <p:nvPr/>
          </p:nvSpPr>
          <p:spPr>
            <a:xfrm>
              <a:off x="6516593" y="4689140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2A32E"/>
                </a:solidFill>
              </a:endParaRPr>
            </a:p>
          </p:txBody>
        </p:sp>
      </p:grpSp>
      <p:grpSp>
        <p:nvGrpSpPr>
          <p:cNvPr id="8" name="קבוצה 41"/>
          <p:cNvGrpSpPr/>
          <p:nvPr/>
        </p:nvGrpSpPr>
        <p:grpSpPr>
          <a:xfrm>
            <a:off x="4356353" y="4689140"/>
            <a:ext cx="787875" cy="461665"/>
            <a:chOff x="6516593" y="4113076"/>
            <a:chExt cx="787875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6650122" y="4113076"/>
              <a:ext cx="654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#</a:t>
              </a:r>
              <a:r>
                <a:rPr lang="en-US" sz="2400" baseline="30000" dirty="0">
                  <a:sym typeface="Math B"/>
                </a:rPr>
                <a:t>3</a:t>
              </a:r>
              <a:r>
                <a:rPr lang="en-US" sz="2400" dirty="0">
                  <a:sym typeface="Math B"/>
                </a:rPr>
                <a:t></a:t>
              </a:r>
              <a:endParaRPr lang="en-US" sz="2400" dirty="0"/>
            </a:p>
          </p:txBody>
        </p:sp>
        <p:sp>
          <p:nvSpPr>
            <p:cNvPr id="44" name="Oval 8"/>
            <p:cNvSpPr/>
            <p:nvPr/>
          </p:nvSpPr>
          <p:spPr>
            <a:xfrm>
              <a:off x="6516593" y="4267708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2A32E"/>
                </a:solidFill>
              </a:endParaRPr>
            </a:p>
          </p:txBody>
        </p:sp>
      </p:grpSp>
      <p:grpSp>
        <p:nvGrpSpPr>
          <p:cNvPr id="10" name="קבוצה 44"/>
          <p:cNvGrpSpPr/>
          <p:nvPr/>
        </p:nvGrpSpPr>
        <p:grpSpPr>
          <a:xfrm>
            <a:off x="4356353" y="5625244"/>
            <a:ext cx="814816" cy="461665"/>
            <a:chOff x="6516593" y="5049180"/>
            <a:chExt cx="814816" cy="461665"/>
          </a:xfrm>
        </p:grpSpPr>
        <p:sp>
          <p:nvSpPr>
            <p:cNvPr id="46" name="Oval 8"/>
            <p:cNvSpPr/>
            <p:nvPr/>
          </p:nvSpPr>
          <p:spPr>
            <a:xfrm>
              <a:off x="6516593" y="5203812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2A32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12329" y="5049180"/>
              <a:ext cx="619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#</a:t>
              </a:r>
              <a:r>
                <a:rPr lang="en-US" sz="2400" dirty="0">
                  <a:sym typeface="Math B"/>
                </a:rPr>
                <a:t> </a:t>
              </a:r>
              <a:endParaRPr lang="en-US" sz="2400" dirty="0"/>
            </a:p>
          </p:txBody>
        </p:sp>
      </p:grpSp>
      <p:cxnSp>
        <p:nvCxnSpPr>
          <p:cNvPr id="48" name="Shape 10"/>
          <p:cNvCxnSpPr>
            <a:stCxn id="46" idx="2"/>
            <a:endCxn id="41" idx="2"/>
          </p:cNvCxnSpPr>
          <p:nvPr/>
        </p:nvCxnSpPr>
        <p:spPr>
          <a:xfrm rot="10800000">
            <a:off x="4356353" y="5341404"/>
            <a:ext cx="12700" cy="514672"/>
          </a:xfrm>
          <a:prstGeom prst="curvedConnector3">
            <a:avLst>
              <a:gd name="adj1" fmla="val 1800000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hape 10"/>
          <p:cNvCxnSpPr>
            <a:stCxn id="41" idx="2"/>
            <a:endCxn id="44" idx="2"/>
          </p:cNvCxnSpPr>
          <p:nvPr/>
        </p:nvCxnSpPr>
        <p:spPr>
          <a:xfrm rot="10800000">
            <a:off x="4356353" y="4919972"/>
            <a:ext cx="12700" cy="421432"/>
          </a:xfrm>
          <a:prstGeom prst="curvedConnector3">
            <a:avLst>
              <a:gd name="adj1" fmla="val 1800000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10"/>
          <p:cNvCxnSpPr>
            <a:stCxn id="44" idx="2"/>
            <a:endCxn id="34" idx="2"/>
          </p:cNvCxnSpPr>
          <p:nvPr/>
        </p:nvCxnSpPr>
        <p:spPr>
          <a:xfrm rot="10800000">
            <a:off x="4355977" y="2538870"/>
            <a:ext cx="377" cy="2381103"/>
          </a:xfrm>
          <a:prstGeom prst="curvedConnector3">
            <a:avLst>
              <a:gd name="adj1" fmla="val 60736605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ine Callout 2 15"/>
          <p:cNvSpPr/>
          <p:nvPr/>
        </p:nvSpPr>
        <p:spPr>
          <a:xfrm>
            <a:off x="2123728" y="2420888"/>
            <a:ext cx="914400" cy="381000"/>
          </a:xfrm>
          <a:prstGeom prst="borderCallout2">
            <a:avLst>
              <a:gd name="adj1" fmla="val 40972"/>
              <a:gd name="adj2" fmla="val 101389"/>
              <a:gd name="adj3" fmla="val 65972"/>
              <a:gd name="adj4" fmla="val 140277"/>
              <a:gd name="adj5" fmla="val 134723"/>
              <a:gd name="adj6" fmla="val 17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Red(f)</a:t>
            </a:r>
          </a:p>
        </p:txBody>
      </p:sp>
      <p:sp>
        <p:nvSpPr>
          <p:cNvPr id="68" name="Line Callout 2 17"/>
          <p:cNvSpPr/>
          <p:nvPr/>
        </p:nvSpPr>
        <p:spPr>
          <a:xfrm>
            <a:off x="1835696" y="3933056"/>
            <a:ext cx="914400" cy="381000"/>
          </a:xfrm>
          <a:prstGeom prst="borderCallout2">
            <a:avLst>
              <a:gd name="adj1" fmla="val 40972"/>
              <a:gd name="adj2" fmla="val 101389"/>
              <a:gd name="adj3" fmla="val 22639"/>
              <a:gd name="adj4" fmla="val 144444"/>
              <a:gd name="adj5" fmla="val -35540"/>
              <a:gd name="adj6" fmla="val 250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Fix(f)</a:t>
            </a:r>
          </a:p>
        </p:txBody>
      </p:sp>
      <p:cxnSp>
        <p:nvCxnSpPr>
          <p:cNvPr id="69" name="Shape 10"/>
          <p:cNvCxnSpPr>
            <a:stCxn id="12" idx="2"/>
            <a:endCxn id="46" idx="2"/>
          </p:cNvCxnSpPr>
          <p:nvPr/>
        </p:nvCxnSpPr>
        <p:spPr>
          <a:xfrm rot="10800000" flipH="1">
            <a:off x="4354859" y="5856076"/>
            <a:ext cx="1493" cy="416340"/>
          </a:xfrm>
          <a:prstGeom prst="curvedConnector3">
            <a:avLst>
              <a:gd name="adj1" fmla="val -15311453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קבוצה 36"/>
          <p:cNvGrpSpPr/>
          <p:nvPr/>
        </p:nvGrpSpPr>
        <p:grpSpPr>
          <a:xfrm>
            <a:off x="4374213" y="3861048"/>
            <a:ext cx="1349915" cy="461665"/>
            <a:chOff x="6516593" y="3421111"/>
            <a:chExt cx="1349915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6737032" y="3421111"/>
              <a:ext cx="11294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dirty="0" err="1">
                  <a:sym typeface="Math B"/>
                </a:rPr>
                <a:t>lpf</a:t>
              </a:r>
              <a:r>
                <a:rPr lang="en-US" sz="2400" dirty="0">
                  <a:sym typeface="Math B"/>
                </a:rPr>
                <a:t>(</a:t>
              </a:r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#</a:t>
              </a:r>
              <a:r>
                <a:rPr lang="en-US" sz="2400" dirty="0">
                  <a:sym typeface="Math B"/>
                </a:rPr>
                <a:t>) </a:t>
              </a:r>
              <a:endParaRPr lang="en-US" sz="2400" dirty="0"/>
            </a:p>
          </p:txBody>
        </p:sp>
        <p:sp>
          <p:nvSpPr>
            <p:cNvPr id="39" name="Oval 8"/>
            <p:cNvSpPr/>
            <p:nvPr/>
          </p:nvSpPr>
          <p:spPr>
            <a:xfrm>
              <a:off x="6516593" y="3547628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2A32E"/>
                </a:solidFill>
              </a:endParaRPr>
            </a:p>
          </p:txBody>
        </p:sp>
      </p:grpSp>
      <p:sp>
        <p:nvSpPr>
          <p:cNvPr id="32" name="Oval 8"/>
          <p:cNvSpPr/>
          <p:nvPr/>
        </p:nvSpPr>
        <p:spPr>
          <a:xfrm>
            <a:off x="3923928" y="2780928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2A32E"/>
              </a:solidFill>
            </a:endParaRPr>
          </a:p>
        </p:txBody>
      </p:sp>
      <p:sp>
        <p:nvSpPr>
          <p:cNvPr id="35" name="Oval 8"/>
          <p:cNvSpPr/>
          <p:nvPr/>
        </p:nvSpPr>
        <p:spPr>
          <a:xfrm>
            <a:off x="3707904" y="3060576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2A32E"/>
              </a:solidFill>
            </a:endParaRPr>
          </a:p>
        </p:txBody>
      </p:sp>
      <p:sp>
        <p:nvSpPr>
          <p:cNvPr id="36" name="Oval 8"/>
          <p:cNvSpPr/>
          <p:nvPr/>
        </p:nvSpPr>
        <p:spPr>
          <a:xfrm>
            <a:off x="3563888" y="3420616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rgbClr val="F2A32E"/>
              </a:solidFill>
            </a:endParaRPr>
          </a:p>
        </p:txBody>
      </p:sp>
      <p:cxnSp>
        <p:nvCxnSpPr>
          <p:cNvPr id="37" name="Shape 10"/>
          <p:cNvCxnSpPr>
            <a:stCxn id="34" idx="2"/>
            <a:endCxn id="32" idx="0"/>
          </p:cNvCxnSpPr>
          <p:nvPr/>
        </p:nvCxnSpPr>
        <p:spPr>
          <a:xfrm rot="10800000" flipV="1">
            <a:off x="4000128" y="2538868"/>
            <a:ext cx="355848" cy="242059"/>
          </a:xfrm>
          <a:prstGeom prst="curvedConnector2">
            <a:avLst/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ape 10"/>
          <p:cNvCxnSpPr>
            <a:stCxn id="32" idx="2"/>
            <a:endCxn id="35" idx="1"/>
          </p:cNvCxnSpPr>
          <p:nvPr/>
        </p:nvCxnSpPr>
        <p:spPr>
          <a:xfrm rot="10800000" flipV="1">
            <a:off x="3730222" y="2857128"/>
            <a:ext cx="193706" cy="225766"/>
          </a:xfrm>
          <a:prstGeom prst="curvedConnector2">
            <a:avLst/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hape 10"/>
          <p:cNvCxnSpPr>
            <a:stCxn id="35" idx="2"/>
            <a:endCxn id="36" idx="1"/>
          </p:cNvCxnSpPr>
          <p:nvPr/>
        </p:nvCxnSpPr>
        <p:spPr>
          <a:xfrm rot="10800000" flipV="1">
            <a:off x="3586206" y="3136776"/>
            <a:ext cx="121698" cy="306158"/>
          </a:xfrm>
          <a:prstGeom prst="curvedConnector2">
            <a:avLst/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18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Formal definition of narrowing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Improves the result of widening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y </a:t>
            </a:r>
            <a:r>
              <a:rPr lang="en-US" sz="2400" dirty="0">
                <a:sym typeface="Math B" pitchFamily="2" charset="2"/>
              </a:rPr>
              <a:t> x </a:t>
            </a:r>
            <a:r>
              <a:rPr lang="en-US" sz="2400" dirty="0">
                <a:sym typeface="Symbol" pitchFamily="18" charset="2"/>
              </a:rPr>
              <a:t> y </a:t>
            </a:r>
            <a:r>
              <a:rPr lang="en-US" sz="2400" dirty="0">
                <a:sym typeface="Math B" pitchFamily="2" charset="2"/>
              </a:rPr>
              <a:t> (x y)   x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ym typeface="Math B" pitchFamily="2" charset="2"/>
              </a:rPr>
              <a:t>For all decreasing chains x</a:t>
            </a:r>
            <a:r>
              <a:rPr lang="en-US" sz="2400" baseline="-25000" dirty="0">
                <a:sym typeface="Math B" pitchFamily="2" charset="2"/>
              </a:rPr>
              <a:t>0</a:t>
            </a:r>
            <a:r>
              <a:rPr lang="en-US" sz="2400" dirty="0">
                <a:sym typeface="Math B" pitchFamily="2" charset="2"/>
              </a:rPr>
              <a:t>  x</a:t>
            </a:r>
            <a:r>
              <a:rPr lang="en-US" sz="2400" baseline="-25000" dirty="0">
                <a:sym typeface="Math B" pitchFamily="2" charset="2"/>
              </a:rPr>
              <a:t>1</a:t>
            </a:r>
            <a:r>
              <a:rPr lang="en-US" sz="2400" dirty="0">
                <a:sym typeface="Math B" pitchFamily="2" charset="2"/>
              </a:rPr>
              <a:t> …</a:t>
            </a:r>
            <a:br>
              <a:rPr lang="en-US" sz="2400" dirty="0">
                <a:sym typeface="Math B" pitchFamily="2" charset="2"/>
              </a:rPr>
            </a:br>
            <a:r>
              <a:rPr lang="en-US" sz="2400" dirty="0">
                <a:sym typeface="Math B" pitchFamily="2" charset="2"/>
              </a:rPr>
              <a:t>the following sequence is finite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Math B" pitchFamily="2" charset="2"/>
              </a:rPr>
              <a:t>y</a:t>
            </a:r>
            <a:r>
              <a:rPr lang="en-US" sz="2000" baseline="-25000" dirty="0">
                <a:sym typeface="Math B" pitchFamily="2" charset="2"/>
              </a:rPr>
              <a:t>0</a:t>
            </a:r>
            <a:r>
              <a:rPr lang="en-US" sz="2000" dirty="0">
                <a:sym typeface="Math B" pitchFamily="2" charset="2"/>
              </a:rPr>
              <a:t> = x</a:t>
            </a:r>
            <a:r>
              <a:rPr lang="en-US" sz="2000" baseline="-25000" dirty="0">
                <a:sym typeface="Math B" pitchFamily="2" charset="2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Math B" pitchFamily="2" charset="2"/>
              </a:rPr>
              <a:t>y</a:t>
            </a:r>
            <a:r>
              <a:rPr lang="en-US" sz="2000" baseline="-25000" dirty="0">
                <a:sym typeface="Math B" pitchFamily="2" charset="2"/>
              </a:rPr>
              <a:t>i+1</a:t>
            </a:r>
            <a:r>
              <a:rPr lang="en-US" sz="2000" dirty="0">
                <a:sym typeface="Math B" pitchFamily="2" charset="2"/>
              </a:rPr>
              <a:t> = </a:t>
            </a:r>
            <a:r>
              <a:rPr lang="en-US" sz="2000" dirty="0" err="1">
                <a:sym typeface="Math B" pitchFamily="2" charset="2"/>
              </a:rPr>
              <a:t>y</a:t>
            </a:r>
            <a:r>
              <a:rPr lang="en-US" sz="2000" baseline="-25000" dirty="0" err="1">
                <a:sym typeface="Math B" pitchFamily="2" charset="2"/>
              </a:rPr>
              <a:t>i</a:t>
            </a:r>
            <a:r>
              <a:rPr lang="en-US" sz="2000" dirty="0">
                <a:sym typeface="Math B" pitchFamily="2" charset="2"/>
              </a:rPr>
              <a:t>  x</a:t>
            </a:r>
            <a:r>
              <a:rPr lang="en-US" sz="2000" baseline="-25000" dirty="0">
                <a:sym typeface="Math B" pitchFamily="2" charset="2"/>
              </a:rPr>
              <a:t>i+1 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>
                <a:sym typeface="Math B" pitchFamily="2" charset="2"/>
              </a:rPr>
              <a:t>For a monotone function </a:t>
            </a:r>
            <a:r>
              <a:rPr lang="en-US" sz="2400" i="1" dirty="0">
                <a:sym typeface="Math B" pitchFamily="2" charset="2"/>
              </a:rPr>
              <a:t>f</a:t>
            </a:r>
            <a:r>
              <a:rPr lang="en-US" sz="2400" dirty="0">
                <a:sym typeface="Math B" pitchFamily="2" charset="2"/>
              </a:rPr>
              <a:t>: </a:t>
            </a:r>
            <a:r>
              <a:rPr lang="en-US" sz="2400" i="1" dirty="0">
                <a:sym typeface="Math B" pitchFamily="2" charset="2"/>
              </a:rPr>
              <a:t>D</a:t>
            </a:r>
            <a:r>
              <a:rPr lang="en-US" sz="2400" dirty="0">
                <a:sym typeface="Symbol" pitchFamily="18" charset="2"/>
              </a:rPr>
              <a:t></a:t>
            </a:r>
            <a:r>
              <a:rPr lang="en-US" sz="2400" i="1" dirty="0">
                <a:sym typeface="Symbol" pitchFamily="18" charset="2"/>
              </a:rPr>
              <a:t>D</a:t>
            </a:r>
            <a:br>
              <a:rPr lang="en-US" sz="2400" i="1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>and </a:t>
            </a:r>
            <a:r>
              <a:rPr lang="en-US" sz="2400" dirty="0" err="1">
                <a:sym typeface="Math B" pitchFamily="2" charset="2"/>
              </a:rPr>
              <a:t>x</a:t>
            </a:r>
            <a:r>
              <a:rPr lang="en-US" sz="2000" baseline="-25000" dirty="0" err="1">
                <a:sym typeface="Math B" pitchFamily="2" charset="2"/>
              </a:rPr>
              <a:t>k</a:t>
            </a:r>
            <a:r>
              <a:rPr lang="en-US" sz="2000" dirty="0" err="1">
                <a:sym typeface="Math B" pitchFamily="2" charset="2"/>
              </a:rPr>
              <a:t></a:t>
            </a:r>
            <a:r>
              <a:rPr lang="en-US" sz="2400" dirty="0" err="1">
                <a:sym typeface="Math B" pitchFamily="2" charset="2"/>
              </a:rPr>
              <a:t>Red</a:t>
            </a:r>
            <a:r>
              <a:rPr lang="en-US" sz="2400" dirty="0">
                <a:sym typeface="Math B" pitchFamily="2" charset="2"/>
              </a:rPr>
              <a:t>(</a:t>
            </a:r>
            <a:r>
              <a:rPr lang="en-US" sz="2400" i="1" dirty="0">
                <a:sym typeface="Math B" pitchFamily="2" charset="2"/>
              </a:rPr>
              <a:t>f</a:t>
            </a:r>
            <a:r>
              <a:rPr lang="en-US" sz="2400" dirty="0">
                <a:sym typeface="Math B" pitchFamily="2" charset="2"/>
              </a:rPr>
              <a:t>) = { </a:t>
            </a:r>
            <a:r>
              <a:rPr lang="en-US" sz="2400" i="1" dirty="0">
                <a:sym typeface="Math B" pitchFamily="2" charset="2"/>
              </a:rPr>
              <a:t>d</a:t>
            </a:r>
            <a:r>
              <a:rPr lang="en-US" sz="2400" dirty="0">
                <a:sym typeface="Math B" pitchFamily="2" charset="2"/>
              </a:rPr>
              <a:t> | </a:t>
            </a:r>
            <a:r>
              <a:rPr lang="en-US" sz="2400" i="1" dirty="0" err="1">
                <a:sym typeface="Math B" pitchFamily="2" charset="2"/>
              </a:rPr>
              <a:t>d</a:t>
            </a:r>
            <a:r>
              <a:rPr lang="en-US" sz="2400" dirty="0" err="1">
                <a:sym typeface="Math B" pitchFamily="2" charset="2"/>
              </a:rPr>
              <a:t></a:t>
            </a:r>
            <a:r>
              <a:rPr lang="en-US" sz="2400" i="1" dirty="0" err="1">
                <a:sym typeface="Math B" pitchFamily="2" charset="2"/>
              </a:rPr>
              <a:t>D</a:t>
            </a:r>
            <a:r>
              <a:rPr lang="en-US" sz="2400" dirty="0">
                <a:sym typeface="Math B" pitchFamily="2" charset="2"/>
              </a:rPr>
              <a:t> and </a:t>
            </a:r>
            <a:r>
              <a:rPr lang="en-US" sz="2400" i="1" dirty="0">
                <a:sym typeface="Math B" pitchFamily="2" charset="2"/>
              </a:rPr>
              <a:t>f</a:t>
            </a:r>
            <a:r>
              <a:rPr lang="en-US" sz="2400" dirty="0">
                <a:sym typeface="Math B" pitchFamily="2" charset="2"/>
              </a:rPr>
              <a:t>(</a:t>
            </a:r>
            <a:r>
              <a:rPr lang="en-US" sz="2400" i="1" dirty="0">
                <a:sym typeface="Math B" pitchFamily="2" charset="2"/>
              </a:rPr>
              <a:t>d</a:t>
            </a:r>
            <a:r>
              <a:rPr lang="en-US" sz="2400" dirty="0">
                <a:sym typeface="Math B" pitchFamily="2" charset="2"/>
              </a:rPr>
              <a:t>)  </a:t>
            </a:r>
            <a:r>
              <a:rPr lang="en-US" sz="2400" i="1" dirty="0">
                <a:sym typeface="Math B" pitchFamily="2" charset="2"/>
              </a:rPr>
              <a:t>d </a:t>
            </a:r>
            <a:r>
              <a:rPr lang="en-US" sz="2400" dirty="0">
                <a:sym typeface="Math B" pitchFamily="2" charset="2"/>
              </a:rPr>
              <a:t>}</a:t>
            </a: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>define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Math B" pitchFamily="2" charset="2"/>
              </a:rPr>
              <a:t>y</a:t>
            </a:r>
            <a:r>
              <a:rPr lang="en-US" sz="2000" baseline="-25000" dirty="0">
                <a:sym typeface="Math B" pitchFamily="2" charset="2"/>
              </a:rPr>
              <a:t>0  </a:t>
            </a:r>
            <a:r>
              <a:rPr lang="en-US" sz="2000" dirty="0">
                <a:sym typeface="Math B" pitchFamily="2" charset="2"/>
              </a:rPr>
              <a:t>= x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Math B" pitchFamily="2" charset="2"/>
              </a:rPr>
              <a:t>y</a:t>
            </a:r>
            <a:r>
              <a:rPr lang="en-US" sz="1800" baseline="-25000" dirty="0">
                <a:sym typeface="Math B" pitchFamily="2" charset="2"/>
              </a:rPr>
              <a:t>i+1</a:t>
            </a:r>
            <a:r>
              <a:rPr lang="en-US" sz="1800" dirty="0">
                <a:sym typeface="Math B" pitchFamily="2" charset="2"/>
              </a:rPr>
              <a:t> = </a:t>
            </a:r>
            <a:r>
              <a:rPr lang="en-US" sz="1800" dirty="0" err="1">
                <a:sym typeface="Math B" pitchFamily="2" charset="2"/>
              </a:rPr>
              <a:t>y</a:t>
            </a:r>
            <a:r>
              <a:rPr lang="en-US" sz="1800" baseline="-25000" dirty="0" err="1">
                <a:sym typeface="Math B" pitchFamily="2" charset="2"/>
              </a:rPr>
              <a:t>i</a:t>
            </a:r>
            <a:r>
              <a:rPr lang="en-US" sz="1800" baseline="-25000" dirty="0">
                <a:sym typeface="Math B" pitchFamily="2" charset="2"/>
              </a:rPr>
              <a:t> </a:t>
            </a:r>
            <a:r>
              <a:rPr lang="en-US" sz="2000" dirty="0">
                <a:sym typeface="Math B" pitchFamily="2" charset="2"/>
              </a:rPr>
              <a:t> f(</a:t>
            </a:r>
            <a:r>
              <a:rPr lang="en-US" sz="2000" dirty="0" err="1">
                <a:sym typeface="Math B" pitchFamily="2" charset="2"/>
              </a:rPr>
              <a:t>y</a:t>
            </a:r>
            <a:r>
              <a:rPr lang="en-US" sz="2000" baseline="-25000" dirty="0" err="1">
                <a:sym typeface="Math B" pitchFamily="2" charset="2"/>
              </a:rPr>
              <a:t>i</a:t>
            </a:r>
            <a:r>
              <a:rPr lang="en-US" sz="2000" baseline="-25000" dirty="0">
                <a:sym typeface="Math B" pitchFamily="2" charset="2"/>
              </a:rPr>
              <a:t> </a:t>
            </a:r>
            <a:r>
              <a:rPr lang="en-US" sz="2000" dirty="0">
                <a:sym typeface="Math B" pitchFamily="2" charset="2"/>
              </a:rPr>
              <a:t>)</a:t>
            </a:r>
            <a:endParaRPr lang="en-US" sz="2000" baseline="-25000" dirty="0">
              <a:sym typeface="Math B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ym typeface="Math B" pitchFamily="2" charset="2"/>
              </a:rPr>
              <a:t>Theorem: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Math B" pitchFamily="2" charset="2"/>
              </a:rPr>
              <a:t>There exits k such that  y</a:t>
            </a:r>
            <a:r>
              <a:rPr lang="en-US" sz="1800" baseline="-25000" dirty="0">
                <a:sym typeface="Math B" pitchFamily="2" charset="2"/>
              </a:rPr>
              <a:t>k+1</a:t>
            </a:r>
            <a:r>
              <a:rPr lang="en-US" sz="1800" dirty="0">
                <a:sym typeface="Math B" pitchFamily="2" charset="2"/>
              </a:rPr>
              <a:t> =</a:t>
            </a:r>
            <a:r>
              <a:rPr lang="en-US" sz="1800" dirty="0" err="1">
                <a:sym typeface="Math B" pitchFamily="2" charset="2"/>
              </a:rPr>
              <a:t>y</a:t>
            </a:r>
            <a:r>
              <a:rPr lang="en-US" sz="1800" baseline="-25000" dirty="0" err="1">
                <a:sym typeface="Math B" pitchFamily="2" charset="2"/>
              </a:rPr>
              <a:t>k</a:t>
            </a:r>
            <a:endParaRPr lang="en-US" sz="1800" baseline="-25000" dirty="0">
              <a:sym typeface="Math B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2000" dirty="0" err="1">
                <a:sym typeface="Math B" pitchFamily="2" charset="2"/>
              </a:rPr>
              <a:t>y</a:t>
            </a:r>
            <a:r>
              <a:rPr lang="en-US" sz="1800" baseline="-25000" dirty="0" err="1">
                <a:sym typeface="Math B" pitchFamily="2" charset="2"/>
              </a:rPr>
              <a:t>k</a:t>
            </a:r>
            <a:r>
              <a:rPr lang="en-US" sz="1800" dirty="0" err="1">
                <a:sym typeface="Math B" pitchFamily="2" charset="2"/>
              </a:rPr>
              <a:t></a:t>
            </a:r>
            <a:r>
              <a:rPr lang="en-US" sz="2000" dirty="0" err="1">
                <a:sym typeface="Math B" pitchFamily="2" charset="2"/>
              </a:rPr>
              <a:t>Red</a:t>
            </a:r>
            <a:r>
              <a:rPr lang="en-US" sz="2000" dirty="0">
                <a:sym typeface="Math B" pitchFamily="2" charset="2"/>
              </a:rPr>
              <a:t>(</a:t>
            </a:r>
            <a:r>
              <a:rPr lang="en-US" sz="2000" i="1" dirty="0">
                <a:sym typeface="Math B" pitchFamily="2" charset="2"/>
              </a:rPr>
              <a:t>f</a:t>
            </a:r>
            <a:r>
              <a:rPr lang="en-US" sz="2000" dirty="0">
                <a:sym typeface="Math B" pitchFamily="2" charset="2"/>
              </a:rPr>
              <a:t>) = { </a:t>
            </a:r>
            <a:r>
              <a:rPr lang="en-US" sz="2000" i="1" dirty="0">
                <a:sym typeface="Math B" pitchFamily="2" charset="2"/>
              </a:rPr>
              <a:t>d</a:t>
            </a:r>
            <a:r>
              <a:rPr lang="en-US" sz="2000" dirty="0">
                <a:sym typeface="Math B" pitchFamily="2" charset="2"/>
              </a:rPr>
              <a:t> | </a:t>
            </a:r>
            <a:r>
              <a:rPr lang="en-US" sz="2000" i="1" dirty="0" err="1">
                <a:sym typeface="Math B" pitchFamily="2" charset="2"/>
              </a:rPr>
              <a:t>d</a:t>
            </a:r>
            <a:r>
              <a:rPr lang="en-US" sz="2000" dirty="0" err="1">
                <a:sym typeface="Math B" pitchFamily="2" charset="2"/>
              </a:rPr>
              <a:t></a:t>
            </a:r>
            <a:r>
              <a:rPr lang="en-US" sz="2000" i="1" dirty="0" err="1">
                <a:sym typeface="Math B" pitchFamily="2" charset="2"/>
              </a:rPr>
              <a:t>D</a:t>
            </a:r>
            <a:r>
              <a:rPr lang="en-US" sz="2000" dirty="0">
                <a:sym typeface="Math B" pitchFamily="2" charset="2"/>
              </a:rPr>
              <a:t> and </a:t>
            </a:r>
            <a:r>
              <a:rPr lang="en-US" sz="2000" i="1" dirty="0">
                <a:sym typeface="Math B" pitchFamily="2" charset="2"/>
              </a:rPr>
              <a:t>f</a:t>
            </a:r>
            <a:r>
              <a:rPr lang="en-US" sz="2000" dirty="0">
                <a:sym typeface="Math B" pitchFamily="2" charset="2"/>
              </a:rPr>
              <a:t>(</a:t>
            </a:r>
            <a:r>
              <a:rPr lang="en-US" sz="2000" i="1" dirty="0">
                <a:sym typeface="Math B" pitchFamily="2" charset="2"/>
              </a:rPr>
              <a:t>d</a:t>
            </a:r>
            <a:r>
              <a:rPr lang="en-US" sz="2000" dirty="0">
                <a:sym typeface="Math B" pitchFamily="2" charset="2"/>
              </a:rPr>
              <a:t>)  </a:t>
            </a:r>
            <a:r>
              <a:rPr lang="en-US" sz="2000" i="1" dirty="0">
                <a:sym typeface="Math B" pitchFamily="2" charset="2"/>
              </a:rPr>
              <a:t>d </a:t>
            </a:r>
            <a:r>
              <a:rPr lang="en-US" sz="2000" dirty="0">
                <a:sym typeface="Math B" pitchFamily="2" charset="2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5264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5738"/>
            <a:ext cx="7772400" cy="800100"/>
          </a:xfrm>
        </p:spPr>
        <p:txBody>
          <a:bodyPr/>
          <a:lstStyle/>
          <a:p>
            <a:r>
              <a:rPr lang="en-US"/>
              <a:t>Narrowing for Interval Analysis 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062038"/>
            <a:ext cx="7727950" cy="5551487"/>
          </a:xfrm>
        </p:spPr>
        <p:txBody>
          <a:bodyPr/>
          <a:lstStyle/>
          <a:p>
            <a:r>
              <a:rPr lang="en-US" dirty="0">
                <a:sym typeface="Math B" pitchFamily="2" charset="2"/>
              </a:rPr>
              <a:t>[a, b]  </a:t>
            </a:r>
            <a:r>
              <a:rPr lang="en-US" sz="2400" dirty="0">
                <a:sym typeface="Math B" pitchFamily="2" charset="2"/>
              </a:rPr>
              <a:t></a:t>
            </a:r>
            <a:r>
              <a:rPr lang="en-US" dirty="0">
                <a:sym typeface="Math B" pitchFamily="2" charset="2"/>
              </a:rPr>
              <a:t> = [a, b]</a:t>
            </a:r>
          </a:p>
          <a:p>
            <a:r>
              <a:rPr lang="en-US" dirty="0">
                <a:sym typeface="Math B" pitchFamily="2" charset="2"/>
              </a:rPr>
              <a:t>[a, b]  [c, d] = [</a:t>
            </a:r>
            <a:br>
              <a:rPr lang="en-US" dirty="0">
                <a:sym typeface="Math B" pitchFamily="2" charset="2"/>
              </a:rPr>
            </a:br>
            <a:r>
              <a:rPr lang="en-US" dirty="0">
                <a:sym typeface="Math B" pitchFamily="2" charset="2"/>
              </a:rPr>
              <a:t>   	if a = </a:t>
            </a:r>
            <a:r>
              <a:rPr lang="en-US" dirty="0">
                <a:sym typeface="Symbol" pitchFamily="18" charset="2"/>
              </a:rPr>
              <a:t>-</a:t>
            </a:r>
            <a:r>
              <a:rPr lang="en-US" dirty="0">
                <a:sym typeface="Math B" pitchFamily="2" charset="2"/>
              </a:rPr>
              <a:t> </a:t>
            </a:r>
            <a:br>
              <a:rPr lang="en-US" dirty="0">
                <a:sym typeface="Math B" pitchFamily="2" charset="2"/>
              </a:rPr>
            </a:br>
            <a:r>
              <a:rPr lang="en-US" dirty="0">
                <a:sym typeface="Math B" pitchFamily="2" charset="2"/>
              </a:rPr>
              <a:t>		then c</a:t>
            </a:r>
            <a:br>
              <a:rPr lang="en-US" dirty="0">
                <a:sym typeface="Math B" pitchFamily="2" charset="2"/>
              </a:rPr>
            </a:br>
            <a:r>
              <a:rPr lang="en-US" dirty="0">
                <a:sym typeface="Math B" pitchFamily="2" charset="2"/>
              </a:rPr>
              <a:t>		else a</a:t>
            </a:r>
            <a:r>
              <a:rPr lang="en-US" dirty="0">
                <a:sym typeface="Symbol" pitchFamily="18" charset="2"/>
              </a:rPr>
              <a:t>,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	</a:t>
            </a:r>
            <a:r>
              <a:rPr lang="en-US" dirty="0">
                <a:sym typeface="Math B" pitchFamily="2" charset="2"/>
              </a:rPr>
              <a:t>if b = </a:t>
            </a:r>
            <a:r>
              <a:rPr lang="en-US" dirty="0">
                <a:sym typeface="Symbol" pitchFamily="18" charset="2"/>
              </a:rPr>
              <a:t></a:t>
            </a:r>
            <a:br>
              <a:rPr lang="en-US" dirty="0">
                <a:sym typeface="Math B" pitchFamily="2" charset="2"/>
              </a:rPr>
            </a:br>
            <a:r>
              <a:rPr lang="en-US" dirty="0">
                <a:sym typeface="Math B" pitchFamily="2" charset="2"/>
              </a:rPr>
              <a:t>		then d</a:t>
            </a:r>
            <a:br>
              <a:rPr lang="en-US" dirty="0">
                <a:sym typeface="Math B" pitchFamily="2" charset="2"/>
              </a:rPr>
            </a:br>
            <a:r>
              <a:rPr lang="en-US" dirty="0">
                <a:sym typeface="Math B" pitchFamily="2" charset="2"/>
              </a:rPr>
              <a:t>		else b </a:t>
            </a:r>
            <a:br>
              <a:rPr lang="en-US" dirty="0">
                <a:sym typeface="Math B" pitchFamily="2" charset="2"/>
              </a:rPr>
            </a:br>
            <a:r>
              <a:rPr lang="en-US" dirty="0">
                <a:sym typeface="Math B" pitchFamily="2" charset="2"/>
              </a:rPr>
              <a:t> 			]</a:t>
            </a:r>
          </a:p>
        </p:txBody>
      </p:sp>
    </p:spTree>
    <p:extLst>
      <p:ext uri="{BB962C8B-B14F-4D97-AF65-F5344CB8AC3E}">
        <p14:creationId xmlns:p14="http://schemas.microsoft.com/office/powerpoint/2010/main" val="7611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1530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Semantic equations with narrowing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103</a:t>
            </a:fld>
            <a:endParaRPr lang="he-IL" dirty="0"/>
          </a:p>
        </p:txBody>
      </p:sp>
      <p:sp>
        <p:nvSpPr>
          <p:cNvPr id="8" name="מציין מיקום תוכן 22"/>
          <p:cNvSpPr>
            <a:spLocks noGrp="1"/>
          </p:cNvSpPr>
          <p:nvPr>
            <p:ph idx="1"/>
          </p:nvPr>
        </p:nvSpPr>
        <p:spPr>
          <a:xfrm>
            <a:off x="2051720" y="4077072"/>
            <a:ext cx="5482952" cy="259228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R[0] = </a:t>
            </a:r>
            <a:r>
              <a:rPr lang="en-US" sz="2400" dirty="0">
                <a:solidFill>
                  <a:srgbClr val="0000FF"/>
                </a:solidFill>
                <a:sym typeface="Math C"/>
              </a:rPr>
              <a:t>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R[1] = [7,7]</a:t>
            </a: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 </a:t>
            </a:r>
            <a:br>
              <a:rPr lang="en-US" sz="2400" dirty="0">
                <a:solidFill>
                  <a:srgbClr val="0000FF"/>
                </a:solidFill>
                <a:sym typeface="Math B" pitchFamily="2" charset="2"/>
              </a:rPr>
            </a:b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R[2] = </a:t>
            </a:r>
            <a:r>
              <a:rPr lang="en-US" sz="2400" dirty="0">
                <a:solidFill>
                  <a:srgbClr val="0000FF"/>
                </a:solidFill>
              </a:rPr>
              <a:t>R[1] 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 R[4]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FF0000"/>
                </a:solidFill>
                <a:sym typeface="Math B"/>
              </a:rPr>
              <a:t>R[2.1] = R[2.1] </a:t>
            </a:r>
            <a:r>
              <a:rPr lang="en-US" sz="2400" dirty="0">
                <a:solidFill>
                  <a:srgbClr val="FF0000"/>
                </a:solidFill>
                <a:sym typeface="Math B" pitchFamily="2" charset="2"/>
              </a:rPr>
              <a:t> R[2]</a:t>
            </a:r>
            <a:br>
              <a:rPr lang="en-US" sz="2400" dirty="0">
                <a:solidFill>
                  <a:srgbClr val="FF0000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R[3] = R[2.1]  [</a:t>
            </a:r>
            <a:r>
              <a:rPr lang="en-US" sz="2400" dirty="0">
                <a:solidFill>
                  <a:srgbClr val="0000FF"/>
                </a:solidFill>
              </a:rPr>
              <a:t>-</a:t>
            </a:r>
            <a:r>
              <a:rPr lang="en-US" sz="2400" dirty="0">
                <a:solidFill>
                  <a:srgbClr val="0000FF"/>
                </a:solidFill>
                <a:sym typeface="Math C"/>
              </a:rPr>
              <a:t>,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999]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R[4] = R[3]+[1,1]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R[5] = R[2]</a:t>
            </a:r>
            <a:r>
              <a:rPr lang="en-US" sz="2400" baseline="30000" dirty="0">
                <a:solidFill>
                  <a:srgbClr val="0000FF"/>
                </a:solidFill>
                <a:sym typeface="Math B" pitchFamily="2" charset="2"/>
              </a:rPr>
              <a:t>#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  [1000,</a:t>
            </a:r>
            <a:r>
              <a:rPr lang="en-US" sz="2400" dirty="0">
                <a:solidFill>
                  <a:srgbClr val="0000FF"/>
                </a:solidFill>
              </a:rPr>
              <a:t>+</a:t>
            </a:r>
            <a:r>
              <a:rPr lang="en-US" sz="2400" dirty="0">
                <a:solidFill>
                  <a:srgbClr val="0000FF"/>
                </a:solidFill>
                <a:sym typeface="Math C"/>
              </a:rPr>
              <a:t>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]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 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R[6] = R[5]  [999,</a:t>
            </a:r>
            <a:r>
              <a:rPr lang="en-US" sz="2400" dirty="0">
                <a:solidFill>
                  <a:srgbClr val="0000FF"/>
                </a:solidFill>
              </a:rPr>
              <a:t>+</a:t>
            </a:r>
            <a:r>
              <a:rPr lang="en-US" sz="2400" dirty="0">
                <a:solidFill>
                  <a:srgbClr val="0000FF"/>
                </a:solidFill>
                <a:sym typeface="Math C"/>
              </a:rPr>
              <a:t>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]  R[5]  [1001,</a:t>
            </a:r>
            <a:r>
              <a:rPr lang="en-US" sz="2400" dirty="0">
                <a:solidFill>
                  <a:srgbClr val="0000FF"/>
                </a:solidFill>
              </a:rPr>
              <a:t>+</a:t>
            </a:r>
            <a:r>
              <a:rPr lang="en-US" sz="2400" dirty="0">
                <a:solidFill>
                  <a:srgbClr val="0000FF"/>
                </a:solidFill>
                <a:sym typeface="Math C"/>
              </a:rPr>
              <a:t>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]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 l="25725" t="33020" r="52750" b="52208"/>
          <a:stretch>
            <a:fillRect/>
          </a:stretch>
        </p:blipFill>
        <p:spPr bwMode="auto">
          <a:xfrm>
            <a:off x="1907704" y="980728"/>
            <a:ext cx="6078323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835696" y="131092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R[0]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1628800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R[2]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192817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R[3]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96" y="194970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R[4]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2482" y="128930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R[1]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696" y="2564904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R[5]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696" y="2924944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R[6]</a:t>
            </a:r>
            <a:endParaRPr lang="he-I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9013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with widening/narrowing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3754760" cy="26642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phases</a:t>
            </a:r>
          </a:p>
          <a:p>
            <a:pPr lvl="1"/>
            <a:r>
              <a:rPr lang="en-US" dirty="0"/>
              <a:t>Phase 1: analyze with widening until converging</a:t>
            </a:r>
          </a:p>
          <a:p>
            <a:pPr lvl="1"/>
            <a:r>
              <a:rPr lang="en-US" dirty="0"/>
              <a:t>Phase 2: use values to analyze with narrowing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104</a:t>
            </a:fld>
            <a:endParaRPr lang="he-IL" dirty="0"/>
          </a:p>
        </p:txBody>
      </p:sp>
      <p:sp>
        <p:nvSpPr>
          <p:cNvPr id="5" name="מציין מיקום תוכן 22"/>
          <p:cNvSpPr txBox="1">
            <a:spLocks/>
          </p:cNvSpPr>
          <p:nvPr/>
        </p:nvSpPr>
        <p:spPr>
          <a:xfrm>
            <a:off x="4860032" y="4077072"/>
            <a:ext cx="4211960" cy="25922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l" rtl="0"/>
            <a:r>
              <a:rPr lang="en-US" dirty="0">
                <a:solidFill>
                  <a:srgbClr val="0000FF"/>
                </a:solidFill>
              </a:rPr>
              <a:t>Phase 2: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R[0] = </a:t>
            </a:r>
            <a:r>
              <a:rPr lang="en-US" dirty="0">
                <a:solidFill>
                  <a:srgbClr val="0000FF"/>
                </a:solidFill>
                <a:sym typeface="Math C"/>
              </a:rPr>
              <a:t>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R[1] = [7,7]</a:t>
            </a:r>
            <a:r>
              <a:rPr lang="en-US" dirty="0">
                <a:solidFill>
                  <a:srgbClr val="0000FF"/>
                </a:solidFill>
                <a:sym typeface="Math B" pitchFamily="2" charset="2"/>
              </a:rPr>
              <a:t> </a:t>
            </a:r>
            <a:br>
              <a:rPr lang="en-US" dirty="0">
                <a:solidFill>
                  <a:srgbClr val="0000FF"/>
                </a:solidFill>
                <a:sym typeface="Math B" pitchFamily="2" charset="2"/>
              </a:rPr>
            </a:br>
            <a:r>
              <a:rPr lang="en-US" dirty="0">
                <a:solidFill>
                  <a:srgbClr val="0000FF"/>
                </a:solidFill>
                <a:sym typeface="Math B" pitchFamily="2" charset="2"/>
              </a:rPr>
              <a:t>R[2] = </a:t>
            </a:r>
            <a:r>
              <a:rPr lang="en-US" dirty="0">
                <a:solidFill>
                  <a:srgbClr val="0000FF"/>
                </a:solidFill>
              </a:rPr>
              <a:t>R[1] </a:t>
            </a:r>
            <a:r>
              <a:rPr lang="en-US" dirty="0">
                <a:solidFill>
                  <a:srgbClr val="0000FF"/>
                </a:solidFill>
                <a:sym typeface="Math B"/>
              </a:rPr>
              <a:t> R[4]</a:t>
            </a:r>
            <a:br>
              <a:rPr lang="en-US" dirty="0">
                <a:solidFill>
                  <a:srgbClr val="0000FF"/>
                </a:solidFill>
                <a:sym typeface="Math B"/>
              </a:rPr>
            </a:br>
            <a:r>
              <a:rPr lang="en-US" dirty="0">
                <a:solidFill>
                  <a:srgbClr val="FF0000"/>
                </a:solidFill>
                <a:sym typeface="Math B"/>
              </a:rPr>
              <a:t>R[2.1] = R[2.1] </a:t>
            </a:r>
            <a:r>
              <a:rPr lang="en-US" dirty="0">
                <a:solidFill>
                  <a:srgbClr val="FF0000"/>
                </a:solidFill>
                <a:sym typeface="Math B" pitchFamily="2" charset="2"/>
              </a:rPr>
              <a:t> R[2]</a:t>
            </a:r>
            <a:br>
              <a:rPr lang="en-US" dirty="0">
                <a:solidFill>
                  <a:srgbClr val="FF0000"/>
                </a:solidFill>
                <a:sym typeface="Math B"/>
              </a:rPr>
            </a:br>
            <a:r>
              <a:rPr lang="en-US" dirty="0">
                <a:solidFill>
                  <a:srgbClr val="0000FF"/>
                </a:solidFill>
                <a:sym typeface="Math B"/>
              </a:rPr>
              <a:t>R[3] = R[2.1]  [</a:t>
            </a:r>
            <a:r>
              <a:rPr lang="en-US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  <a:sym typeface="Math C"/>
              </a:rPr>
              <a:t>,</a:t>
            </a:r>
            <a:r>
              <a:rPr lang="en-US" dirty="0">
                <a:solidFill>
                  <a:srgbClr val="0000FF"/>
                </a:solidFill>
                <a:sym typeface="Math B"/>
              </a:rPr>
              <a:t>999]</a:t>
            </a:r>
            <a:br>
              <a:rPr lang="en-US" dirty="0">
                <a:solidFill>
                  <a:srgbClr val="0000FF"/>
                </a:solidFill>
                <a:sym typeface="Math B"/>
              </a:rPr>
            </a:br>
            <a:r>
              <a:rPr lang="en-US" dirty="0">
                <a:solidFill>
                  <a:srgbClr val="0000FF"/>
                </a:solidFill>
                <a:sym typeface="Math B"/>
              </a:rPr>
              <a:t>R[4] = R[3]+[1,1]</a:t>
            </a:r>
            <a:br>
              <a:rPr lang="en-US" dirty="0">
                <a:solidFill>
                  <a:srgbClr val="0000FF"/>
                </a:solidFill>
                <a:sym typeface="Math B"/>
              </a:rPr>
            </a:br>
            <a:r>
              <a:rPr lang="en-US" dirty="0">
                <a:solidFill>
                  <a:srgbClr val="0000FF"/>
                </a:solidFill>
                <a:sym typeface="Math B"/>
              </a:rPr>
              <a:t>R[5] = R[2]</a:t>
            </a:r>
            <a:r>
              <a:rPr lang="en-US" baseline="30000" dirty="0">
                <a:solidFill>
                  <a:srgbClr val="0000FF"/>
                </a:solidFill>
                <a:sym typeface="Math B" pitchFamily="2" charset="2"/>
              </a:rPr>
              <a:t>#</a:t>
            </a:r>
            <a:r>
              <a:rPr lang="en-US" dirty="0">
                <a:solidFill>
                  <a:srgbClr val="0000FF"/>
                </a:solidFill>
                <a:sym typeface="Math B"/>
              </a:rPr>
              <a:t>  [1000,</a:t>
            </a:r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>
                <a:solidFill>
                  <a:srgbClr val="0000FF"/>
                </a:solidFill>
                <a:sym typeface="Math C"/>
              </a:rPr>
              <a:t></a:t>
            </a:r>
            <a:r>
              <a:rPr lang="en-US" dirty="0">
                <a:solidFill>
                  <a:srgbClr val="0000FF"/>
                </a:solidFill>
                <a:sym typeface="Math B"/>
              </a:rPr>
              <a:t>]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br>
              <a:rPr lang="en-US" dirty="0">
                <a:solidFill>
                  <a:srgbClr val="0000FF"/>
                </a:solidFill>
                <a:sym typeface="Math B"/>
              </a:rPr>
            </a:br>
            <a:r>
              <a:rPr lang="en-US" dirty="0">
                <a:solidFill>
                  <a:srgbClr val="0000FF"/>
                </a:solidFill>
                <a:sym typeface="Math B"/>
              </a:rPr>
              <a:t>R[6] = R[5]  [999,</a:t>
            </a:r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>
                <a:solidFill>
                  <a:srgbClr val="0000FF"/>
                </a:solidFill>
                <a:sym typeface="Math C"/>
              </a:rPr>
              <a:t></a:t>
            </a:r>
            <a:r>
              <a:rPr lang="en-US" dirty="0">
                <a:solidFill>
                  <a:srgbClr val="0000FF"/>
                </a:solidFill>
                <a:sym typeface="Math B"/>
              </a:rPr>
              <a:t>]  R[5]  [1001,</a:t>
            </a:r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>
                <a:solidFill>
                  <a:srgbClr val="0000FF"/>
                </a:solidFill>
                <a:sym typeface="Math C"/>
              </a:rPr>
              <a:t></a:t>
            </a:r>
            <a:r>
              <a:rPr lang="en-US" dirty="0">
                <a:solidFill>
                  <a:srgbClr val="0000FF"/>
                </a:solidFill>
                <a:sym typeface="Math B"/>
              </a:rPr>
              <a:t>]</a:t>
            </a:r>
          </a:p>
        </p:txBody>
      </p:sp>
      <p:sp>
        <p:nvSpPr>
          <p:cNvPr id="7" name="מציין מיקום תוכן 22"/>
          <p:cNvSpPr txBox="1">
            <a:spLocks/>
          </p:cNvSpPr>
          <p:nvPr/>
        </p:nvSpPr>
        <p:spPr>
          <a:xfrm>
            <a:off x="72008" y="4077072"/>
            <a:ext cx="4499992" cy="25922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l" rtl="0"/>
            <a:r>
              <a:rPr lang="en-US" dirty="0">
                <a:solidFill>
                  <a:srgbClr val="0000FF"/>
                </a:solidFill>
              </a:rPr>
              <a:t>Phase 1: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R[0] = </a:t>
            </a:r>
            <a:r>
              <a:rPr lang="en-US" dirty="0">
                <a:solidFill>
                  <a:srgbClr val="0000FF"/>
                </a:solidFill>
                <a:sym typeface="Math C"/>
              </a:rPr>
              <a:t>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R[1] = [7,7]</a:t>
            </a:r>
            <a:r>
              <a:rPr lang="en-US" dirty="0">
                <a:solidFill>
                  <a:srgbClr val="0000FF"/>
                </a:solidFill>
                <a:sym typeface="Math B" pitchFamily="2" charset="2"/>
              </a:rPr>
              <a:t> </a:t>
            </a:r>
            <a:br>
              <a:rPr lang="en-US" dirty="0">
                <a:solidFill>
                  <a:srgbClr val="0000FF"/>
                </a:solidFill>
                <a:sym typeface="Math B" pitchFamily="2" charset="2"/>
              </a:rPr>
            </a:br>
            <a:r>
              <a:rPr lang="en-US" dirty="0">
                <a:solidFill>
                  <a:srgbClr val="0000FF"/>
                </a:solidFill>
                <a:sym typeface="Math B" pitchFamily="2" charset="2"/>
              </a:rPr>
              <a:t>R[2] = </a:t>
            </a:r>
            <a:r>
              <a:rPr lang="en-US" dirty="0">
                <a:solidFill>
                  <a:srgbClr val="0000FF"/>
                </a:solidFill>
              </a:rPr>
              <a:t>R[1] </a:t>
            </a:r>
            <a:r>
              <a:rPr lang="en-US" dirty="0">
                <a:solidFill>
                  <a:srgbClr val="0000FF"/>
                </a:solidFill>
                <a:sym typeface="Math B"/>
              </a:rPr>
              <a:t> R[4]</a:t>
            </a:r>
            <a:br>
              <a:rPr lang="en-US" dirty="0">
                <a:solidFill>
                  <a:srgbClr val="0000FF"/>
                </a:solidFill>
                <a:sym typeface="Math B"/>
              </a:rPr>
            </a:br>
            <a:r>
              <a:rPr lang="en-US" dirty="0">
                <a:solidFill>
                  <a:srgbClr val="FF0000"/>
                </a:solidFill>
                <a:sym typeface="Math B"/>
              </a:rPr>
              <a:t>R[2.1] = R[2.1] </a:t>
            </a:r>
            <a:r>
              <a:rPr lang="en-US" dirty="0">
                <a:solidFill>
                  <a:srgbClr val="FF0000"/>
                </a:solidFill>
                <a:sym typeface="Math B" pitchFamily="2" charset="2"/>
              </a:rPr>
              <a:t> R[2]</a:t>
            </a:r>
            <a:br>
              <a:rPr lang="en-US" dirty="0">
                <a:solidFill>
                  <a:srgbClr val="FF0000"/>
                </a:solidFill>
                <a:sym typeface="Math B"/>
              </a:rPr>
            </a:br>
            <a:r>
              <a:rPr lang="en-US" dirty="0">
                <a:solidFill>
                  <a:srgbClr val="0000FF"/>
                </a:solidFill>
                <a:sym typeface="Math B"/>
              </a:rPr>
              <a:t>R[3] = R[2.1]  [</a:t>
            </a:r>
            <a:r>
              <a:rPr lang="en-US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  <a:sym typeface="Math C"/>
              </a:rPr>
              <a:t>,</a:t>
            </a:r>
            <a:r>
              <a:rPr lang="en-US" dirty="0">
                <a:solidFill>
                  <a:srgbClr val="0000FF"/>
                </a:solidFill>
                <a:sym typeface="Math B"/>
              </a:rPr>
              <a:t>999]</a:t>
            </a:r>
            <a:br>
              <a:rPr lang="en-US" dirty="0">
                <a:solidFill>
                  <a:srgbClr val="0000FF"/>
                </a:solidFill>
                <a:sym typeface="Math B"/>
              </a:rPr>
            </a:br>
            <a:r>
              <a:rPr lang="en-US" dirty="0">
                <a:solidFill>
                  <a:srgbClr val="0000FF"/>
                </a:solidFill>
                <a:sym typeface="Math B"/>
              </a:rPr>
              <a:t>R[4] = R[3] + [1,1]</a:t>
            </a:r>
            <a:br>
              <a:rPr lang="en-US" dirty="0">
                <a:solidFill>
                  <a:srgbClr val="0000FF"/>
                </a:solidFill>
                <a:sym typeface="Math B"/>
              </a:rPr>
            </a:br>
            <a:r>
              <a:rPr lang="en-US" dirty="0">
                <a:solidFill>
                  <a:srgbClr val="0000FF"/>
                </a:solidFill>
                <a:sym typeface="Math B"/>
              </a:rPr>
              <a:t>R[5] = R[2]  [1001,</a:t>
            </a:r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>
                <a:solidFill>
                  <a:srgbClr val="0000FF"/>
                </a:solidFill>
                <a:sym typeface="Math C"/>
              </a:rPr>
              <a:t></a:t>
            </a:r>
            <a:r>
              <a:rPr lang="en-US" dirty="0">
                <a:solidFill>
                  <a:srgbClr val="0000FF"/>
                </a:solidFill>
                <a:sym typeface="Math B"/>
              </a:rPr>
              <a:t>]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br>
              <a:rPr lang="en-US" dirty="0">
                <a:solidFill>
                  <a:srgbClr val="0000FF"/>
                </a:solidFill>
                <a:sym typeface="Math B"/>
              </a:rPr>
            </a:br>
            <a:r>
              <a:rPr lang="en-US" dirty="0">
                <a:solidFill>
                  <a:srgbClr val="0000FF"/>
                </a:solidFill>
                <a:sym typeface="Math B"/>
              </a:rPr>
              <a:t>R[6] = R[5]  [999,</a:t>
            </a:r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>
                <a:solidFill>
                  <a:srgbClr val="0000FF"/>
                </a:solidFill>
                <a:sym typeface="Math C"/>
              </a:rPr>
              <a:t></a:t>
            </a:r>
            <a:r>
              <a:rPr lang="en-US" dirty="0">
                <a:solidFill>
                  <a:srgbClr val="0000FF"/>
                </a:solidFill>
                <a:sym typeface="Math B"/>
              </a:rPr>
              <a:t>]  R[5]  [1001,</a:t>
            </a:r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>
                <a:solidFill>
                  <a:srgbClr val="0000FF"/>
                </a:solidFill>
                <a:sym typeface="Math C"/>
              </a:rPr>
              <a:t></a:t>
            </a:r>
            <a:r>
              <a:rPr lang="en-US" dirty="0">
                <a:solidFill>
                  <a:srgbClr val="0000FF"/>
                </a:solidFill>
                <a:sym typeface="Math B"/>
              </a:rPr>
              <a:t>]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25725" t="33020" r="52750" b="52208"/>
          <a:stretch>
            <a:fillRect/>
          </a:stretch>
        </p:blipFill>
        <p:spPr bwMode="auto">
          <a:xfrm>
            <a:off x="4049154" y="1268760"/>
            <a:ext cx="4987342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954368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with widening/narrowing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105</a:t>
            </a:fld>
            <a:endParaRPr lang="he-IL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l="38849" t="18248" r="6026" b="40042"/>
          <a:stretch>
            <a:fillRect/>
          </a:stretch>
        </p:blipFill>
        <p:spPr bwMode="auto">
          <a:xfrm>
            <a:off x="395536" y="1340768"/>
            <a:ext cx="75608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390991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results widening/narrowing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106</a:t>
            </a:fld>
            <a:endParaRPr lang="he-IL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38849" t="45185" r="15476" b="11367"/>
          <a:stretch>
            <a:fillRect/>
          </a:stretch>
        </p:blipFill>
        <p:spPr bwMode="auto">
          <a:xfrm>
            <a:off x="1187624" y="1340768"/>
            <a:ext cx="62646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הסבר מלבני 5"/>
          <p:cNvSpPr/>
          <p:nvPr/>
        </p:nvSpPr>
        <p:spPr>
          <a:xfrm>
            <a:off x="5549290" y="2966040"/>
            <a:ext cx="1800200" cy="720080"/>
          </a:xfrm>
          <a:prstGeom prst="wedgeRectCallout">
            <a:avLst>
              <a:gd name="adj1" fmla="val -212597"/>
              <a:gd name="adj2" fmla="val 139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Precise invariant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1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8/84/Toroidal_polyhedr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8" y="44623"/>
            <a:ext cx="5256582" cy="5256585"/>
          </a:xfrm>
          <a:prstGeom prst="rect">
            <a:avLst/>
          </a:prstGeom>
          <a:noFill/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4860032" y="44624"/>
            <a:ext cx="4248472" cy="5904656"/>
          </a:xfrm>
        </p:spPr>
        <p:txBody>
          <a:bodyPr/>
          <a:lstStyle/>
          <a:p>
            <a:r>
              <a:rPr lang="en-US" dirty="0">
                <a:latin typeface="Algerian" pitchFamily="82" charset="0"/>
              </a:rPr>
              <a:t>Numerical Abstractions</a:t>
            </a:r>
            <a:endParaRPr lang="he-IL" dirty="0">
              <a:latin typeface="Algerian" pitchFamily="82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107</a:t>
            </a:fld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179512" y="573325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Quilbert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(own work, partially derived from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en:Image:Poly.pov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) [GPL (http://www.gnu.org/licenses/gpl.html)], via Wikimedia Commons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2273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Goal: infer numeric properties of program variables (integers, floating point)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Detect division by zero, overflow, out-of-bound array access</a:t>
            </a:r>
          </a:p>
          <a:p>
            <a:pPr lvl="1"/>
            <a:r>
              <a:rPr lang="en-US" dirty="0"/>
              <a:t>Help non-numerical domains</a:t>
            </a:r>
          </a:p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Non-relational</a:t>
            </a:r>
          </a:p>
          <a:p>
            <a:pPr lvl="1"/>
            <a:r>
              <a:rPr lang="en-US" dirty="0"/>
              <a:t>(Weakly-)relational</a:t>
            </a:r>
          </a:p>
          <a:p>
            <a:pPr lvl="1"/>
            <a:r>
              <a:rPr lang="en-US" dirty="0"/>
              <a:t>Equalities / Inequalities</a:t>
            </a:r>
          </a:p>
          <a:p>
            <a:pPr lvl="1"/>
            <a:r>
              <a:rPr lang="en-US" dirty="0"/>
              <a:t>Linear / non-linear</a:t>
            </a:r>
          </a:p>
          <a:p>
            <a:pPr lvl="1"/>
            <a:r>
              <a:rPr lang="en-US" dirty="0"/>
              <a:t>Exotic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011843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Implementation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109</a:t>
            </a:fld>
            <a:endParaRPr lang="he-IL" dirty="0"/>
          </a:p>
        </p:txBody>
      </p:sp>
      <p:pic>
        <p:nvPicPr>
          <p:cNvPr id="67586" name="Picture 2" descr="poster"/>
          <p:cNvPicPr>
            <a:picLocks noChangeAspect="1" noChangeArrowheads="1"/>
          </p:cNvPicPr>
          <p:nvPr/>
        </p:nvPicPr>
        <p:blipFill>
          <a:blip r:embed="rId2" cstate="print"/>
          <a:srcRect l="5478" t="5160" r="3219" b="4534"/>
          <a:stretch>
            <a:fillRect/>
          </a:stretch>
        </p:blipFill>
        <p:spPr bwMode="auto">
          <a:xfrm>
            <a:off x="2339752" y="908720"/>
            <a:ext cx="4176464" cy="584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186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אליפסה 48"/>
          <p:cNvSpPr/>
          <p:nvPr/>
        </p:nvSpPr>
        <p:spPr>
          <a:xfrm rot="20484362">
            <a:off x="6499133" y="2228354"/>
            <a:ext cx="914400" cy="207233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3075" y="0"/>
            <a:ext cx="8229600" cy="1143000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/>
              <a:t>Transformer soundness condition 1</a:t>
            </a:r>
            <a:endParaRPr lang="he-IL" sz="4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</a:t>
            </a:fld>
            <a:endParaRPr lang="he-IL" dirty="0"/>
          </a:p>
        </p:txBody>
      </p:sp>
      <p:sp>
        <p:nvSpPr>
          <p:cNvPr id="5" name="Oval 3"/>
          <p:cNvSpPr/>
          <p:nvPr/>
        </p:nvSpPr>
        <p:spPr>
          <a:xfrm>
            <a:off x="1066800" y="2270720"/>
            <a:ext cx="2514600" cy="4038600"/>
          </a:xfrm>
          <a:prstGeom prst="ellipse">
            <a:avLst/>
          </a:prstGeom>
          <a:noFill/>
          <a:ln>
            <a:solidFill>
              <a:srgbClr val="F2A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Oval 4"/>
          <p:cNvSpPr/>
          <p:nvPr/>
        </p:nvSpPr>
        <p:spPr>
          <a:xfrm>
            <a:off x="5334000" y="2270720"/>
            <a:ext cx="2514600" cy="403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Oval 5"/>
          <p:cNvSpPr/>
          <p:nvPr/>
        </p:nvSpPr>
        <p:spPr>
          <a:xfrm>
            <a:off x="1547664" y="4311352"/>
            <a:ext cx="219456" cy="219456"/>
          </a:xfrm>
          <a:prstGeom prst="ellipse">
            <a:avLst/>
          </a:prstGeom>
          <a:solidFill>
            <a:srgbClr val="F2A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700" dirty="0"/>
              <a:t>1</a:t>
            </a:r>
          </a:p>
        </p:txBody>
      </p:sp>
      <p:sp>
        <p:nvSpPr>
          <p:cNvPr id="10" name="Oval 8"/>
          <p:cNvSpPr/>
          <p:nvPr/>
        </p:nvSpPr>
        <p:spPr>
          <a:xfrm>
            <a:off x="2843808" y="4311352"/>
            <a:ext cx="219456" cy="219456"/>
          </a:xfrm>
          <a:prstGeom prst="ellipse">
            <a:avLst/>
          </a:prstGeom>
          <a:solidFill>
            <a:srgbClr val="F2A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7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37991" y="186308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i="1" dirty="0"/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94772" y="18630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i="1" dirty="0"/>
              <a:t>A</a:t>
            </a:r>
          </a:p>
        </p:txBody>
      </p:sp>
      <p:grpSp>
        <p:nvGrpSpPr>
          <p:cNvPr id="51" name="קבוצה 50"/>
          <p:cNvGrpSpPr/>
          <p:nvPr/>
        </p:nvGrpSpPr>
        <p:grpSpPr>
          <a:xfrm>
            <a:off x="1823828" y="4270166"/>
            <a:ext cx="978408" cy="761266"/>
            <a:chOff x="1823828" y="3675846"/>
            <a:chExt cx="978408" cy="761266"/>
          </a:xfrm>
        </p:grpSpPr>
        <p:sp>
          <p:nvSpPr>
            <p:cNvPr id="31" name="חץ ימינה 30"/>
            <p:cNvSpPr/>
            <p:nvPr/>
          </p:nvSpPr>
          <p:spPr>
            <a:xfrm>
              <a:off x="1823828" y="3675846"/>
              <a:ext cx="978408" cy="288032"/>
            </a:xfrm>
            <a:prstGeom prst="rightArrow">
              <a:avLst/>
            </a:prstGeom>
            <a:solidFill>
              <a:srgbClr val="F2A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98797" y="3790781"/>
              <a:ext cx="325730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3600" i="1" dirty="0"/>
                <a:t>f</a:t>
              </a:r>
              <a:endParaRPr lang="he-IL" sz="3600" i="1" dirty="0"/>
            </a:p>
          </p:txBody>
        </p:sp>
      </p:grpSp>
      <p:sp>
        <p:nvSpPr>
          <p:cNvPr id="33" name="Oval 5"/>
          <p:cNvSpPr/>
          <p:nvPr/>
        </p:nvSpPr>
        <p:spPr>
          <a:xfrm>
            <a:off x="5734492" y="4436710"/>
            <a:ext cx="219456" cy="2194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700" dirty="0"/>
              <a:t>3</a:t>
            </a:r>
          </a:p>
        </p:txBody>
      </p:sp>
      <p:sp>
        <p:nvSpPr>
          <p:cNvPr id="34" name="Oval 8"/>
          <p:cNvSpPr/>
          <p:nvPr/>
        </p:nvSpPr>
        <p:spPr>
          <a:xfrm>
            <a:off x="7217252" y="4158952"/>
            <a:ext cx="219456" cy="2194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700" dirty="0"/>
              <a:t>4</a:t>
            </a:r>
          </a:p>
        </p:txBody>
      </p:sp>
      <p:grpSp>
        <p:nvGrpSpPr>
          <p:cNvPr id="50" name="קבוצה 49"/>
          <p:cNvGrpSpPr/>
          <p:nvPr/>
        </p:nvGrpSpPr>
        <p:grpSpPr>
          <a:xfrm>
            <a:off x="5898874" y="4044869"/>
            <a:ext cx="1143252" cy="696790"/>
            <a:chOff x="5898874" y="3450549"/>
            <a:chExt cx="1143252" cy="696790"/>
          </a:xfrm>
        </p:grpSpPr>
        <p:sp>
          <p:nvSpPr>
            <p:cNvPr id="35" name="חץ ימינה 34"/>
            <p:cNvSpPr/>
            <p:nvPr/>
          </p:nvSpPr>
          <p:spPr>
            <a:xfrm rot="19899609">
              <a:off x="5898874" y="3450549"/>
              <a:ext cx="1143252" cy="28803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72200" y="3501008"/>
              <a:ext cx="479618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3600" i="1" dirty="0"/>
                <a:t>f</a:t>
              </a:r>
              <a:r>
                <a:rPr lang="en-US" sz="3600" baseline="30000" dirty="0"/>
                <a:t>#</a:t>
              </a:r>
              <a:endParaRPr lang="he-IL" sz="3600" baseline="30000" dirty="0"/>
            </a:p>
          </p:txBody>
        </p:sp>
      </p:grpSp>
      <p:cxnSp>
        <p:nvCxnSpPr>
          <p:cNvPr id="38" name="מחבר חץ ישר 37"/>
          <p:cNvCxnSpPr>
            <a:stCxn id="7" idx="0"/>
            <a:endCxn id="33" idx="1"/>
          </p:cNvCxnSpPr>
          <p:nvPr/>
        </p:nvCxnSpPr>
        <p:spPr>
          <a:xfrm rot="16200000" flipH="1">
            <a:off x="3633262" y="2335481"/>
            <a:ext cx="157497" cy="4109239"/>
          </a:xfrm>
          <a:prstGeom prst="curvedConnector3">
            <a:avLst>
              <a:gd name="adj1" fmla="val -145146"/>
            </a:avLst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37"/>
          <p:cNvCxnSpPr>
            <a:stCxn id="10" idx="0"/>
            <a:endCxn id="34" idx="1"/>
          </p:cNvCxnSpPr>
          <p:nvPr/>
        </p:nvCxnSpPr>
        <p:spPr>
          <a:xfrm rot="5400000" flipH="1" flipV="1">
            <a:off x="5041333" y="2103295"/>
            <a:ext cx="120261" cy="4295855"/>
          </a:xfrm>
          <a:prstGeom prst="curvedConnector3">
            <a:avLst>
              <a:gd name="adj1" fmla="val 316811"/>
            </a:avLst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8"/>
          <p:cNvSpPr/>
          <p:nvPr/>
        </p:nvSpPr>
        <p:spPr>
          <a:xfrm>
            <a:off x="6991340" y="3788548"/>
            <a:ext cx="219456" cy="2194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700" dirty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 rot="16200000">
            <a:off x="7061309" y="3694251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>
                <a:sym typeface="Math B"/>
              </a:rPr>
              <a:t></a:t>
            </a:r>
            <a:endParaRPr lang="en-US" sz="2800" dirty="0"/>
          </a:p>
        </p:txBody>
      </p:sp>
      <p:sp>
        <p:nvSpPr>
          <p:cNvPr id="54" name="מלבן 53"/>
          <p:cNvSpPr/>
          <p:nvPr/>
        </p:nvSpPr>
        <p:spPr>
          <a:xfrm>
            <a:off x="1819644" y="982469"/>
            <a:ext cx="5498621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rtl="0"/>
            <a:r>
              <a:rPr lang="en-US" sz="3600" dirty="0">
                <a:sym typeface="Math C"/>
              </a:rPr>
              <a:t></a:t>
            </a:r>
            <a:r>
              <a:rPr lang="en-US" sz="3600" i="1" dirty="0">
                <a:sym typeface="Math C"/>
              </a:rPr>
              <a:t>c</a:t>
            </a:r>
            <a:r>
              <a:rPr lang="en-US" sz="3600" dirty="0">
                <a:sym typeface="Math C"/>
              </a:rPr>
              <a:t>: </a:t>
            </a:r>
            <a:r>
              <a:rPr lang="en-US" sz="3600" i="1" dirty="0">
                <a:sym typeface="Math C"/>
              </a:rPr>
              <a:t>f</a:t>
            </a:r>
            <a:r>
              <a:rPr lang="en-US" sz="3600" dirty="0">
                <a:sym typeface="Math C"/>
              </a:rPr>
              <a:t>(</a:t>
            </a:r>
            <a:r>
              <a:rPr lang="en-US" sz="3600" i="1" dirty="0">
                <a:sym typeface="Math C"/>
              </a:rPr>
              <a:t>c</a:t>
            </a:r>
            <a:r>
              <a:rPr lang="en-US" sz="3600" dirty="0">
                <a:sym typeface="Math C"/>
              </a:rPr>
              <a:t>)=</a:t>
            </a:r>
            <a:r>
              <a:rPr lang="en-US" sz="3600" i="1" dirty="0">
                <a:sym typeface="Math C"/>
              </a:rPr>
              <a:t>c’</a:t>
            </a:r>
            <a:r>
              <a:rPr lang="en-US" sz="3600" dirty="0">
                <a:sym typeface="Math C"/>
              </a:rPr>
              <a:t> </a:t>
            </a:r>
            <a:r>
              <a:rPr lang="en-US" sz="3600" dirty="0">
                <a:sym typeface="Symbol"/>
              </a:rPr>
              <a:t> </a:t>
            </a:r>
            <a:r>
              <a:rPr lang="en-US" sz="3600" dirty="0">
                <a:sym typeface="Symbol" pitchFamily="18" charset="2"/>
              </a:rPr>
              <a:t>(</a:t>
            </a:r>
            <a:r>
              <a:rPr lang="en-US" sz="3600" i="1" dirty="0">
                <a:sym typeface="Symbol" pitchFamily="18" charset="2"/>
              </a:rPr>
              <a:t>f</a:t>
            </a:r>
            <a:r>
              <a:rPr lang="en-US" sz="3600" baseline="30000" dirty="0">
                <a:sym typeface="Symbol" pitchFamily="18" charset="2"/>
              </a:rPr>
              <a:t>#</a:t>
            </a:r>
            <a:r>
              <a:rPr lang="en-US" sz="3600" dirty="0">
                <a:sym typeface="Symbol" pitchFamily="18" charset="2"/>
              </a:rPr>
              <a:t>(</a:t>
            </a:r>
            <a:r>
              <a:rPr lang="en-US" sz="3600" i="1" dirty="0">
                <a:sym typeface="Symbol" pitchFamily="18" charset="2"/>
              </a:rPr>
              <a:t>c</a:t>
            </a:r>
            <a:r>
              <a:rPr lang="en-US" sz="3600" dirty="0">
                <a:sym typeface="Symbol" pitchFamily="18" charset="2"/>
              </a:rPr>
              <a:t>)) </a:t>
            </a:r>
            <a:r>
              <a:rPr lang="en-US" sz="3600" dirty="0">
                <a:sym typeface="Math B"/>
              </a:rPr>
              <a:t> </a:t>
            </a:r>
            <a:r>
              <a:rPr lang="en-US" sz="3600" dirty="0">
                <a:sym typeface="Symbol" pitchFamily="18" charset="2"/>
              </a:rPr>
              <a:t>(</a:t>
            </a:r>
            <a:r>
              <a:rPr lang="en-US" sz="3600" i="1" dirty="0">
                <a:sym typeface="Symbol" pitchFamily="18" charset="2"/>
              </a:rPr>
              <a:t>c</a:t>
            </a:r>
            <a:r>
              <a:rPr lang="en-US" sz="3600" dirty="0">
                <a:sym typeface="Symbol" pitchFamily="18" charset="2"/>
              </a:rPr>
              <a:t>’)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92604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0" grpId="0" animBg="1"/>
      <p:bldP spid="33" grpId="0" animBg="1"/>
      <p:bldP spid="34" grpId="0" animBg="1"/>
      <p:bldP spid="45" grpId="0" animBg="1"/>
      <p:bldP spid="5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Non-relational abstractions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each variable individually</a:t>
            </a:r>
          </a:p>
          <a:p>
            <a:pPr lvl="1"/>
            <a:r>
              <a:rPr lang="en-US" dirty="0"/>
              <a:t>Constant propagation [Kildall’73]</a:t>
            </a:r>
          </a:p>
          <a:p>
            <a:pPr lvl="1"/>
            <a:r>
              <a:rPr lang="en-US" dirty="0"/>
              <a:t>Sign</a:t>
            </a:r>
          </a:p>
          <a:p>
            <a:pPr lvl="1"/>
            <a:r>
              <a:rPr lang="en-US" dirty="0"/>
              <a:t>Parity (congruences)</a:t>
            </a:r>
          </a:p>
          <a:p>
            <a:pPr lvl="1"/>
            <a:r>
              <a:rPr lang="en-US" dirty="0"/>
              <a:t>Intervals (Box)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123099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abstraction for variable </a:t>
            </a:r>
            <a:r>
              <a:rPr lang="en-US" i="1" dirty="0"/>
              <a:t>x</a:t>
            </a:r>
            <a:endParaRPr lang="he-IL" i="1" dirty="0"/>
          </a:p>
        </p:txBody>
      </p:sp>
      <p:sp>
        <p:nvSpPr>
          <p:cNvPr id="20" name="מציין מיקום תוכן 1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Concrete lattice: </a:t>
            </a:r>
            <a:r>
              <a:rPr lang="en-US" i="1" dirty="0"/>
              <a:t>C </a:t>
            </a:r>
            <a:r>
              <a:rPr lang="en-US" dirty="0"/>
              <a:t>= (2</a:t>
            </a:r>
            <a:r>
              <a:rPr lang="en-US" b="1" baseline="30000" dirty="0"/>
              <a:t>State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, , , </a:t>
            </a:r>
            <a:r>
              <a:rPr lang="en-US" dirty="0">
                <a:sym typeface="Math C"/>
              </a:rPr>
              <a:t>, </a:t>
            </a:r>
            <a:r>
              <a:rPr lang="en-US" b="1" dirty="0"/>
              <a:t>State</a:t>
            </a:r>
            <a:r>
              <a:rPr lang="en-US" dirty="0"/>
              <a:t>) </a:t>
            </a:r>
          </a:p>
          <a:p>
            <a:r>
              <a:rPr lang="en-US" i="1" dirty="0"/>
              <a:t>Sign</a:t>
            </a:r>
            <a:r>
              <a:rPr lang="en-US" dirty="0"/>
              <a:t> = {</a:t>
            </a:r>
            <a:r>
              <a:rPr lang="en-US" dirty="0">
                <a:sym typeface="Math C"/>
              </a:rPr>
              <a:t>, </a:t>
            </a:r>
            <a:r>
              <a:rPr lang="en-US" i="1" dirty="0" err="1">
                <a:sym typeface="Math C"/>
              </a:rPr>
              <a:t>neg</a:t>
            </a:r>
            <a:r>
              <a:rPr lang="en-US" dirty="0">
                <a:sym typeface="Math C"/>
              </a:rPr>
              <a:t>, 0, </a:t>
            </a:r>
            <a:r>
              <a:rPr lang="en-US" i="1" dirty="0">
                <a:sym typeface="Math C"/>
              </a:rPr>
              <a:t>pos</a:t>
            </a:r>
            <a:r>
              <a:rPr lang="en-US" dirty="0">
                <a:sym typeface="Math C"/>
              </a:rPr>
              <a:t>, </a:t>
            </a:r>
            <a:r>
              <a:rPr lang="en-US" dirty="0"/>
              <a:t>}</a:t>
            </a:r>
          </a:p>
          <a:p>
            <a:r>
              <a:rPr lang="en-US" dirty="0" err="1"/>
              <a:t>GC</a:t>
            </a:r>
            <a:r>
              <a:rPr lang="en-US" i="1" baseline="30000" dirty="0" err="1">
                <a:sym typeface="Math A"/>
              </a:rPr>
              <a:t>C</a:t>
            </a:r>
            <a:r>
              <a:rPr lang="en-US" baseline="30000" dirty="0" err="1">
                <a:sym typeface="Math A"/>
              </a:rPr>
              <a:t>,</a:t>
            </a:r>
            <a:r>
              <a:rPr lang="en-US" i="1" baseline="30000" dirty="0" err="1">
                <a:sym typeface="Math A"/>
              </a:rPr>
              <a:t>Sign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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Sign</a:t>
            </a:r>
            <a:r>
              <a:rPr lang="en-US" dirty="0"/>
              <a:t>)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(</a:t>
            </a:r>
            <a:r>
              <a:rPr lang="en-US" dirty="0">
                <a:sym typeface="Math C"/>
              </a:rPr>
              <a:t></a:t>
            </a:r>
            <a:r>
              <a:rPr lang="en-US" dirty="0">
                <a:sym typeface="Symbol" pitchFamily="18" charset="2"/>
              </a:rPr>
              <a:t>) = ?</a:t>
            </a:r>
          </a:p>
          <a:p>
            <a:r>
              <a:rPr lang="en-US" dirty="0">
                <a:sym typeface="Symbol" pitchFamily="18" charset="2"/>
              </a:rPr>
              <a:t>(</a:t>
            </a:r>
            <a:r>
              <a:rPr lang="en-US" i="1" dirty="0" err="1">
                <a:sym typeface="Math C"/>
              </a:rPr>
              <a:t>neg</a:t>
            </a:r>
            <a:r>
              <a:rPr lang="en-US" dirty="0">
                <a:sym typeface="Symbol" pitchFamily="18" charset="2"/>
              </a:rPr>
              <a:t>) = ?</a:t>
            </a:r>
            <a:endParaRPr lang="he-IL" dirty="0"/>
          </a:p>
          <a:p>
            <a:r>
              <a:rPr lang="en-US" dirty="0">
                <a:sym typeface="Symbol" pitchFamily="18" charset="2"/>
              </a:rPr>
              <a:t>(</a:t>
            </a:r>
            <a:r>
              <a:rPr lang="en-US" dirty="0">
                <a:sym typeface="Math C"/>
              </a:rPr>
              <a:t>0</a:t>
            </a:r>
            <a:r>
              <a:rPr lang="en-US" dirty="0">
                <a:sym typeface="Symbol" pitchFamily="18" charset="2"/>
              </a:rPr>
              <a:t>) = ?</a:t>
            </a:r>
            <a:endParaRPr lang="he-IL" dirty="0"/>
          </a:p>
          <a:p>
            <a:r>
              <a:rPr lang="en-US" dirty="0">
                <a:sym typeface="Symbol" pitchFamily="18" charset="2"/>
              </a:rPr>
              <a:t>(</a:t>
            </a:r>
            <a:r>
              <a:rPr lang="en-US" i="1" dirty="0">
                <a:sym typeface="Math C"/>
              </a:rPr>
              <a:t>pos</a:t>
            </a:r>
            <a:r>
              <a:rPr lang="en-US" dirty="0">
                <a:sym typeface="Symbol" pitchFamily="18" charset="2"/>
              </a:rPr>
              <a:t>) = ?</a:t>
            </a:r>
          </a:p>
          <a:p>
            <a:r>
              <a:rPr lang="en-US" dirty="0">
                <a:sym typeface="Symbol" pitchFamily="18" charset="2"/>
              </a:rPr>
              <a:t>(</a:t>
            </a:r>
            <a:r>
              <a:rPr lang="en-US" dirty="0">
                <a:sym typeface="Math C"/>
              </a:rPr>
              <a:t></a:t>
            </a:r>
            <a:r>
              <a:rPr lang="en-US" dirty="0">
                <a:sym typeface="Symbol" pitchFamily="18" charset="2"/>
              </a:rPr>
              <a:t>) = ?</a:t>
            </a:r>
          </a:p>
          <a:p>
            <a:r>
              <a:rPr lang="en-US" dirty="0">
                <a:sym typeface="Symbol" pitchFamily="18" charset="2"/>
              </a:rPr>
              <a:t>How can we represent </a:t>
            </a:r>
            <a:r>
              <a:rPr lang="en-US" dirty="0">
                <a:sym typeface="Symbol"/>
              </a:rPr>
              <a:t>0?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111</a:t>
            </a:fld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6179380" y="399668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800"/>
          </a:p>
        </p:txBody>
      </p:sp>
      <p:sp>
        <p:nvSpPr>
          <p:cNvPr id="6" name="Oval 5"/>
          <p:cNvSpPr/>
          <p:nvPr/>
        </p:nvSpPr>
        <p:spPr>
          <a:xfrm>
            <a:off x="7241371" y="39791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800"/>
          </a:p>
        </p:txBody>
      </p:sp>
      <p:sp>
        <p:nvSpPr>
          <p:cNvPr id="7" name="Oval 6"/>
          <p:cNvSpPr/>
          <p:nvPr/>
        </p:nvSpPr>
        <p:spPr>
          <a:xfrm>
            <a:off x="7241371" y="254858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800"/>
          </a:p>
        </p:txBody>
      </p:sp>
      <p:sp>
        <p:nvSpPr>
          <p:cNvPr id="8" name="Oval 7"/>
          <p:cNvSpPr/>
          <p:nvPr/>
        </p:nvSpPr>
        <p:spPr>
          <a:xfrm>
            <a:off x="8312980" y="399668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800"/>
          </a:p>
        </p:txBody>
      </p:sp>
      <p:cxnSp>
        <p:nvCxnSpPr>
          <p:cNvPr id="9" name="Straight Connector 8"/>
          <p:cNvCxnSpPr>
            <a:stCxn id="8" idx="2"/>
            <a:endCxn id="17" idx="7"/>
          </p:cNvCxnSpPr>
          <p:nvPr/>
        </p:nvCxnSpPr>
        <p:spPr>
          <a:xfrm flipH="1">
            <a:off x="7371453" y="4072880"/>
            <a:ext cx="941527" cy="1371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7" idx="1"/>
            <a:endCxn id="5" idx="5"/>
          </p:cNvCxnSpPr>
          <p:nvPr/>
        </p:nvCxnSpPr>
        <p:spPr>
          <a:xfrm flipH="1" flipV="1">
            <a:off x="6309462" y="4126762"/>
            <a:ext cx="954227" cy="1317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5" idx="7"/>
          </p:cNvCxnSpPr>
          <p:nvPr/>
        </p:nvCxnSpPr>
        <p:spPr>
          <a:xfrm flipH="1">
            <a:off x="6309462" y="2678668"/>
            <a:ext cx="954227" cy="134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1"/>
            <a:endCxn id="7" idx="5"/>
          </p:cNvCxnSpPr>
          <p:nvPr/>
        </p:nvCxnSpPr>
        <p:spPr>
          <a:xfrm flipH="1" flipV="1">
            <a:off x="7371453" y="2678668"/>
            <a:ext cx="963845" cy="134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21394" y="551723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dirty="0">
                <a:sym typeface="Math C"/>
              </a:rPr>
              <a:t>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697969" y="3450254"/>
            <a:ext cx="739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i="1" dirty="0" err="1"/>
              <a:t>neg</a:t>
            </a:r>
            <a:endParaRPr lang="en-US" sz="28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52434" y="3450254"/>
            <a:ext cx="71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i="1" dirty="0"/>
              <a:t>pos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21394" y="211369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dirty="0">
                <a:sym typeface="Math C"/>
              </a:rPr>
              <a:t>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7241371" y="54218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800"/>
          </a:p>
        </p:txBody>
      </p:sp>
      <p:cxnSp>
        <p:nvCxnSpPr>
          <p:cNvPr id="18" name="Straight Connector 17"/>
          <p:cNvCxnSpPr>
            <a:stCxn id="6" idx="4"/>
            <a:endCxn id="17" idx="0"/>
          </p:cNvCxnSpPr>
          <p:nvPr/>
        </p:nvCxnSpPr>
        <p:spPr>
          <a:xfrm>
            <a:off x="7317571" y="4131568"/>
            <a:ext cx="0" cy="1290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20272" y="3522262"/>
            <a:ext cx="36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dirty="0"/>
              <a:t>0</a:t>
            </a:r>
          </a:p>
        </p:txBody>
      </p:sp>
      <p:cxnSp>
        <p:nvCxnSpPr>
          <p:cNvPr id="23" name="Straight Connector 17"/>
          <p:cNvCxnSpPr>
            <a:stCxn id="7" idx="4"/>
            <a:endCxn id="6" idx="0"/>
          </p:cNvCxnSpPr>
          <p:nvPr/>
        </p:nvCxnSpPr>
        <p:spPr>
          <a:xfrm>
            <a:off x="7317571" y="2700986"/>
            <a:ext cx="0" cy="1278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43971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x:=</a:t>
            </a:r>
            <a:r>
              <a:rPr lang="en-US" dirty="0" err="1"/>
              <a:t>y+z</a:t>
            </a:r>
            <a:endParaRPr lang="he-IL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22250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pos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/>
                        <a:t>neg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/>
                        <a:t>neg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/>
                        <a:t>neg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/>
                        <a:t>neg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pos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/>
                        <a:t>neg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pos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pos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pos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776382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abstraction for variable </a:t>
            </a:r>
            <a:r>
              <a:rPr lang="en-US" i="1" dirty="0"/>
              <a:t>x</a:t>
            </a:r>
            <a:endParaRPr lang="he-IL" i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4929411"/>
          </a:xfrm>
        </p:spPr>
        <p:txBody>
          <a:bodyPr>
            <a:normAutofit/>
          </a:bodyPr>
          <a:lstStyle/>
          <a:p>
            <a:r>
              <a:rPr lang="en-US" dirty="0"/>
              <a:t>Concrete lattice: </a:t>
            </a:r>
            <a:r>
              <a:rPr lang="en-US" i="1" dirty="0"/>
              <a:t>C </a:t>
            </a:r>
            <a:r>
              <a:rPr lang="en-US" dirty="0"/>
              <a:t>= (2</a:t>
            </a:r>
            <a:r>
              <a:rPr lang="en-US" b="1" baseline="30000" dirty="0"/>
              <a:t>State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, , , </a:t>
            </a:r>
            <a:r>
              <a:rPr lang="en-US" dirty="0">
                <a:sym typeface="Math C"/>
              </a:rPr>
              <a:t>, </a:t>
            </a:r>
            <a:r>
              <a:rPr lang="en-US" b="1" dirty="0"/>
              <a:t>State</a:t>
            </a:r>
            <a:r>
              <a:rPr lang="en-US" dirty="0"/>
              <a:t>) </a:t>
            </a:r>
          </a:p>
          <a:p>
            <a:r>
              <a:rPr lang="en-US" i="1" dirty="0"/>
              <a:t>Parity</a:t>
            </a:r>
            <a:r>
              <a:rPr lang="en-US" dirty="0"/>
              <a:t> = {</a:t>
            </a:r>
            <a:r>
              <a:rPr lang="en-US" dirty="0">
                <a:sym typeface="Math C"/>
              </a:rPr>
              <a:t>, </a:t>
            </a:r>
            <a:r>
              <a:rPr lang="en-US" i="1" dirty="0">
                <a:sym typeface="Math C"/>
              </a:rPr>
              <a:t>E</a:t>
            </a:r>
            <a:r>
              <a:rPr lang="en-US" dirty="0">
                <a:sym typeface="Math C"/>
              </a:rPr>
              <a:t>, </a:t>
            </a:r>
            <a:r>
              <a:rPr lang="en-US" i="1" dirty="0">
                <a:sym typeface="Math C"/>
              </a:rPr>
              <a:t>O</a:t>
            </a:r>
            <a:r>
              <a:rPr lang="en-US" dirty="0">
                <a:sym typeface="Math C"/>
              </a:rPr>
              <a:t>, </a:t>
            </a:r>
            <a:r>
              <a:rPr lang="en-US" dirty="0"/>
              <a:t>}</a:t>
            </a:r>
          </a:p>
          <a:p>
            <a:r>
              <a:rPr lang="en-US" dirty="0" err="1"/>
              <a:t>GC</a:t>
            </a:r>
            <a:r>
              <a:rPr lang="en-US" i="1" baseline="30000" dirty="0" err="1">
                <a:sym typeface="Math A"/>
              </a:rPr>
              <a:t>C</a:t>
            </a:r>
            <a:r>
              <a:rPr lang="en-US" baseline="30000" dirty="0" err="1">
                <a:sym typeface="Math A"/>
              </a:rPr>
              <a:t>,</a:t>
            </a:r>
            <a:r>
              <a:rPr lang="en-US" i="1" baseline="30000" dirty="0" err="1">
                <a:sym typeface="Math A"/>
              </a:rPr>
              <a:t>Parity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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Parity</a:t>
            </a:r>
            <a:r>
              <a:rPr lang="en-US" dirty="0"/>
              <a:t>)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(</a:t>
            </a:r>
            <a:r>
              <a:rPr lang="en-US" dirty="0">
                <a:sym typeface="Math C"/>
              </a:rPr>
              <a:t></a:t>
            </a:r>
            <a:r>
              <a:rPr lang="en-US" dirty="0">
                <a:sym typeface="Symbol" pitchFamily="18" charset="2"/>
              </a:rPr>
              <a:t>) = ?</a:t>
            </a:r>
          </a:p>
          <a:p>
            <a:r>
              <a:rPr lang="en-US" dirty="0">
                <a:sym typeface="Symbol" pitchFamily="18" charset="2"/>
              </a:rPr>
              <a:t>(</a:t>
            </a:r>
            <a:r>
              <a:rPr lang="en-US" i="1" dirty="0">
                <a:sym typeface="Math C"/>
              </a:rPr>
              <a:t>E</a:t>
            </a:r>
            <a:r>
              <a:rPr lang="en-US" dirty="0">
                <a:sym typeface="Symbol" pitchFamily="18" charset="2"/>
              </a:rPr>
              <a:t>) = ?</a:t>
            </a:r>
            <a:endParaRPr lang="he-IL" dirty="0"/>
          </a:p>
          <a:p>
            <a:r>
              <a:rPr lang="en-US" dirty="0">
                <a:sym typeface="Symbol" pitchFamily="18" charset="2"/>
              </a:rPr>
              <a:t>(</a:t>
            </a:r>
            <a:r>
              <a:rPr lang="en-US" i="1" dirty="0">
                <a:sym typeface="Math C"/>
              </a:rPr>
              <a:t>O</a:t>
            </a:r>
            <a:r>
              <a:rPr lang="en-US" dirty="0">
                <a:sym typeface="Symbol" pitchFamily="18" charset="2"/>
              </a:rPr>
              <a:t>) = ?</a:t>
            </a:r>
            <a:endParaRPr lang="he-IL" dirty="0"/>
          </a:p>
          <a:p>
            <a:r>
              <a:rPr lang="en-US" dirty="0">
                <a:sym typeface="Symbol" pitchFamily="18" charset="2"/>
              </a:rPr>
              <a:t>(</a:t>
            </a:r>
            <a:r>
              <a:rPr lang="en-US" dirty="0">
                <a:sym typeface="Math C"/>
              </a:rPr>
              <a:t></a:t>
            </a:r>
            <a:r>
              <a:rPr lang="en-US" dirty="0">
                <a:sym typeface="Symbol" pitchFamily="18" charset="2"/>
              </a:rPr>
              <a:t>) = 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113</a:t>
            </a:fld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7455677" y="35758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800"/>
          </a:p>
        </p:txBody>
      </p:sp>
      <p:sp>
        <p:nvSpPr>
          <p:cNvPr id="7" name="Oval 6"/>
          <p:cNvSpPr/>
          <p:nvPr/>
        </p:nvSpPr>
        <p:spPr>
          <a:xfrm>
            <a:off x="8117208" y="271176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800"/>
          </a:p>
        </p:txBody>
      </p:sp>
      <p:sp>
        <p:nvSpPr>
          <p:cNvPr id="8" name="Oval 7"/>
          <p:cNvSpPr/>
          <p:nvPr/>
        </p:nvSpPr>
        <p:spPr>
          <a:xfrm>
            <a:off x="8760205" y="35758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800"/>
          </a:p>
        </p:txBody>
      </p:sp>
      <p:cxnSp>
        <p:nvCxnSpPr>
          <p:cNvPr id="9" name="Straight Connector 8"/>
          <p:cNvCxnSpPr>
            <a:stCxn id="8" idx="2"/>
            <a:endCxn id="17" idx="7"/>
          </p:cNvCxnSpPr>
          <p:nvPr/>
        </p:nvCxnSpPr>
        <p:spPr>
          <a:xfrm flipH="1">
            <a:off x="8247290" y="3652062"/>
            <a:ext cx="512915" cy="795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7" idx="1"/>
            <a:endCxn id="5" idx="5"/>
          </p:cNvCxnSpPr>
          <p:nvPr/>
        </p:nvCxnSpPr>
        <p:spPr>
          <a:xfrm flipH="1" flipV="1">
            <a:off x="7585759" y="3705944"/>
            <a:ext cx="553767" cy="741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5" idx="7"/>
          </p:cNvCxnSpPr>
          <p:nvPr/>
        </p:nvCxnSpPr>
        <p:spPr>
          <a:xfrm flipH="1">
            <a:off x="7585759" y="2841848"/>
            <a:ext cx="553767" cy="756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1"/>
            <a:endCxn id="7" idx="5"/>
          </p:cNvCxnSpPr>
          <p:nvPr/>
        </p:nvCxnSpPr>
        <p:spPr>
          <a:xfrm flipH="1" flipV="1">
            <a:off x="8247290" y="2841848"/>
            <a:ext cx="535233" cy="756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97231" y="452035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dirty="0">
                <a:sym typeface="Math C"/>
              </a:rPr>
              <a:t>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320691" y="3029436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i="1" dirty="0"/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16189" y="3029436"/>
            <a:ext cx="420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i="1" dirty="0"/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97231" y="227687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dirty="0">
                <a:sym typeface="Math C"/>
              </a:rPr>
              <a:t>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8117208" y="442498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6686798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x:=</a:t>
            </a:r>
            <a:r>
              <a:rPr lang="en-US" dirty="0" err="1"/>
              <a:t>y+z</a:t>
            </a:r>
            <a:endParaRPr lang="he-IL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1187624" y="1772816"/>
          <a:ext cx="6858000" cy="1854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i="1" dirty="0"/>
                        <a:t>O</a:t>
                      </a:r>
                      <a:endParaRPr lang="he-I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i="1" dirty="0"/>
                        <a:t>E</a:t>
                      </a:r>
                      <a:endParaRPr lang="he-I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i="1" dirty="0"/>
                        <a:t>O</a:t>
                      </a:r>
                      <a:endParaRPr lang="he-I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i="1" dirty="0"/>
                        <a:t>E</a:t>
                      </a:r>
                      <a:endParaRPr lang="he-I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i="1" dirty="0"/>
                        <a:t>E</a:t>
                      </a:r>
                      <a:endParaRPr lang="he-I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i="1" dirty="0"/>
                        <a:t>E</a:t>
                      </a:r>
                      <a:endParaRPr lang="he-I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i="1" dirty="0"/>
                        <a:t>O</a:t>
                      </a:r>
                      <a:endParaRPr lang="he-I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i="1" dirty="0"/>
                        <a:t>O</a:t>
                      </a:r>
                      <a:endParaRPr lang="he-I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ym typeface="Math C"/>
                        </a:rPr>
                        <a:t>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Math C"/>
                        </a:rPr>
                        <a:t>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1363370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35"/>
          <p:cNvCxnSpPr/>
          <p:nvPr/>
        </p:nvCxnSpPr>
        <p:spPr>
          <a:xfrm>
            <a:off x="5074385" y="1897443"/>
            <a:ext cx="787" cy="4106441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43"/>
          <p:cNvCxnSpPr/>
          <p:nvPr/>
        </p:nvCxnSpPr>
        <p:spPr>
          <a:xfrm>
            <a:off x="3611628" y="1897443"/>
            <a:ext cx="787" cy="4106441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Boxes (intervals)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  <p:cxnSp>
        <p:nvCxnSpPr>
          <p:cNvPr id="48" name="Straight Connector 4"/>
          <p:cNvCxnSpPr/>
          <p:nvPr/>
        </p:nvCxnSpPr>
        <p:spPr>
          <a:xfrm rot="5400000">
            <a:off x="1495732" y="3551460"/>
            <a:ext cx="3276202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5"/>
          <p:cNvCxnSpPr/>
          <p:nvPr/>
        </p:nvCxnSpPr>
        <p:spPr>
          <a:xfrm rot="10800000">
            <a:off x="3133837" y="5191379"/>
            <a:ext cx="2804705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6"/>
          <p:cNvCxnSpPr/>
          <p:nvPr/>
        </p:nvCxnSpPr>
        <p:spPr>
          <a:xfrm rot="16200000" flipH="1">
            <a:off x="2170840" y="3743110"/>
            <a:ext cx="2888469" cy="4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7"/>
          <p:cNvCxnSpPr/>
          <p:nvPr/>
        </p:nvCxnSpPr>
        <p:spPr>
          <a:xfrm rot="16200000" flipH="1">
            <a:off x="2663180" y="3751993"/>
            <a:ext cx="2874109" cy="1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8"/>
          <p:cNvCxnSpPr/>
          <p:nvPr/>
        </p:nvCxnSpPr>
        <p:spPr>
          <a:xfrm rot="5400000">
            <a:off x="3169882" y="3772852"/>
            <a:ext cx="2831026" cy="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9"/>
          <p:cNvCxnSpPr/>
          <p:nvPr/>
        </p:nvCxnSpPr>
        <p:spPr>
          <a:xfrm rot="5400000">
            <a:off x="3623421" y="3745324"/>
            <a:ext cx="28884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0"/>
          <p:cNvCxnSpPr/>
          <p:nvPr/>
        </p:nvCxnSpPr>
        <p:spPr>
          <a:xfrm rot="10800000">
            <a:off x="3133831" y="4693111"/>
            <a:ext cx="2522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1"/>
          <p:cNvCxnSpPr/>
          <p:nvPr/>
        </p:nvCxnSpPr>
        <p:spPr>
          <a:xfrm rot="10800000">
            <a:off x="3133831" y="4244831"/>
            <a:ext cx="2522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2"/>
          <p:cNvCxnSpPr/>
          <p:nvPr/>
        </p:nvCxnSpPr>
        <p:spPr>
          <a:xfrm rot="10800000">
            <a:off x="3133831" y="3796550"/>
            <a:ext cx="2522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3"/>
          <p:cNvCxnSpPr/>
          <p:nvPr/>
        </p:nvCxnSpPr>
        <p:spPr>
          <a:xfrm rot="10800000">
            <a:off x="3133831" y="3348268"/>
            <a:ext cx="2522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4"/>
          <p:cNvCxnSpPr/>
          <p:nvPr/>
        </p:nvCxnSpPr>
        <p:spPr>
          <a:xfrm rot="10800000">
            <a:off x="3133831" y="2899987"/>
            <a:ext cx="2522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862401" y="5131854"/>
            <a:ext cx="369012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48675" y="5131854"/>
            <a:ext cx="367408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15109" y="5131854"/>
            <a:ext cx="348172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52761" y="4505981"/>
            <a:ext cx="344966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52761" y="4053620"/>
            <a:ext cx="367408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52761" y="3601259"/>
            <a:ext cx="348172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652761" y="3148898"/>
            <a:ext cx="370614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67252" y="2696537"/>
            <a:ext cx="357790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81542" y="5131854"/>
            <a:ext cx="370614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70" name="Oval 24"/>
          <p:cNvSpPr/>
          <p:nvPr/>
        </p:nvSpPr>
        <p:spPr>
          <a:xfrm>
            <a:off x="4983577" y="2829440"/>
            <a:ext cx="167335" cy="163588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71" name="Straight Connector 25"/>
          <p:cNvCxnSpPr/>
          <p:nvPr/>
        </p:nvCxnSpPr>
        <p:spPr>
          <a:xfrm rot="10800000">
            <a:off x="3133831" y="2499873"/>
            <a:ext cx="2522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652761" y="2244176"/>
            <a:ext cx="372218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73" name="Oval 27"/>
          <p:cNvSpPr/>
          <p:nvPr/>
        </p:nvSpPr>
        <p:spPr>
          <a:xfrm>
            <a:off x="4011597" y="3249624"/>
            <a:ext cx="154911" cy="1507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4" name="Oval 28"/>
          <p:cNvSpPr/>
          <p:nvPr/>
        </p:nvSpPr>
        <p:spPr>
          <a:xfrm>
            <a:off x="3536862" y="2835839"/>
            <a:ext cx="154911" cy="1507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5" name="Oval 29"/>
          <p:cNvSpPr/>
          <p:nvPr/>
        </p:nvSpPr>
        <p:spPr>
          <a:xfrm>
            <a:off x="4021493" y="2835839"/>
            <a:ext cx="154911" cy="1507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6" name="Oval 30"/>
          <p:cNvSpPr/>
          <p:nvPr/>
        </p:nvSpPr>
        <p:spPr>
          <a:xfrm>
            <a:off x="4508353" y="2835839"/>
            <a:ext cx="154911" cy="1507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7" name="Oval 31"/>
          <p:cNvSpPr/>
          <p:nvPr/>
        </p:nvSpPr>
        <p:spPr>
          <a:xfrm>
            <a:off x="4508352" y="3272875"/>
            <a:ext cx="154911" cy="1507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8" name="Oval 32"/>
          <p:cNvSpPr/>
          <p:nvPr/>
        </p:nvSpPr>
        <p:spPr>
          <a:xfrm>
            <a:off x="4995214" y="2433760"/>
            <a:ext cx="154911" cy="1507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9" name="Oval 33"/>
          <p:cNvSpPr/>
          <p:nvPr/>
        </p:nvSpPr>
        <p:spPr>
          <a:xfrm>
            <a:off x="4025955" y="3729976"/>
            <a:ext cx="154911" cy="1507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0" name="Oval 34"/>
          <p:cNvSpPr/>
          <p:nvPr/>
        </p:nvSpPr>
        <p:spPr>
          <a:xfrm>
            <a:off x="3524354" y="3729982"/>
            <a:ext cx="154911" cy="1507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1" name="TextBox 80"/>
          <p:cNvSpPr txBox="1"/>
          <p:nvPr/>
        </p:nvSpPr>
        <p:spPr>
          <a:xfrm>
            <a:off x="5794313" y="5248551"/>
            <a:ext cx="301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560001" y="1676400"/>
            <a:ext cx="308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482242" y="5131854"/>
            <a:ext cx="344966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cxnSp>
        <p:nvCxnSpPr>
          <p:cNvPr id="84" name="Straight Connector 41"/>
          <p:cNvCxnSpPr/>
          <p:nvPr/>
        </p:nvCxnSpPr>
        <p:spPr>
          <a:xfrm rot="5400000">
            <a:off x="4095408" y="3806435"/>
            <a:ext cx="28884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00484" y="2891135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 </a:t>
            </a:r>
            <a:r>
              <a:rPr lang="en-US" sz="2400" dirty="0">
                <a:sym typeface="Math C"/>
              </a:rPr>
              <a:t> [3,6]</a:t>
            </a:r>
            <a:endParaRPr lang="en-US" sz="2400" dirty="0"/>
          </a:p>
        </p:txBody>
      </p:sp>
      <p:cxnSp>
        <p:nvCxnSpPr>
          <p:cNvPr id="88" name="Straight Connector 44"/>
          <p:cNvCxnSpPr/>
          <p:nvPr/>
        </p:nvCxnSpPr>
        <p:spPr>
          <a:xfrm flipH="1">
            <a:off x="1940916" y="2501596"/>
            <a:ext cx="4495013" cy="0"/>
          </a:xfrm>
          <a:prstGeom prst="line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45"/>
          <p:cNvCxnSpPr/>
          <p:nvPr/>
        </p:nvCxnSpPr>
        <p:spPr>
          <a:xfrm flipH="1">
            <a:off x="1940916" y="3794256"/>
            <a:ext cx="4495013" cy="0"/>
          </a:xfrm>
          <a:prstGeom prst="line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46"/>
          <p:cNvCxnSpPr/>
          <p:nvPr/>
        </p:nvCxnSpPr>
        <p:spPr>
          <a:xfrm>
            <a:off x="1981200" y="2531824"/>
            <a:ext cx="0" cy="1220823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48"/>
          <p:cNvCxnSpPr/>
          <p:nvPr/>
        </p:nvCxnSpPr>
        <p:spPr>
          <a:xfrm flipH="1">
            <a:off x="3669840" y="5943600"/>
            <a:ext cx="1340488" cy="0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52"/>
          <p:cNvSpPr/>
          <p:nvPr/>
        </p:nvSpPr>
        <p:spPr>
          <a:xfrm>
            <a:off x="3629511" y="6017993"/>
            <a:ext cx="1409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/>
              <a:t>x </a:t>
            </a:r>
            <a:r>
              <a:rPr lang="en-US" sz="2400" dirty="0">
                <a:sym typeface="Math C"/>
              </a:rPr>
              <a:t> [1,4] </a:t>
            </a:r>
          </a:p>
        </p:txBody>
      </p:sp>
    </p:spTree>
    <p:extLst>
      <p:ext uri="{BB962C8B-B14F-4D97-AF65-F5344CB8AC3E}">
        <p14:creationId xmlns:p14="http://schemas.microsoft.com/office/powerpoint/2010/main" val="9169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Non-relational abstractions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prove properties that hold simultaneous for several variables</a:t>
            </a:r>
          </a:p>
          <a:p>
            <a:pPr lvl="1"/>
            <a:r>
              <a:rPr lang="en-US" dirty="0"/>
              <a:t>x = 2*y</a:t>
            </a:r>
          </a:p>
          <a:p>
            <a:pPr lvl="1"/>
            <a:r>
              <a:rPr lang="en-US" dirty="0"/>
              <a:t>x ≤ y</a:t>
            </a:r>
            <a:br>
              <a:rPr lang="en-US" dirty="0"/>
            </a:b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116</a:t>
            </a:fld>
            <a:endParaRPr lang="he-IL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 l="24806" t="40319" r="59050" b="44561"/>
          <a:stretch>
            <a:fillRect/>
          </a:stretch>
        </p:blipFill>
        <p:spPr bwMode="auto">
          <a:xfrm>
            <a:off x="2123728" y="3573016"/>
            <a:ext cx="47799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964885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abstraction [Mine]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8001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Maintain bounded differences between a pair of program variables (useful for tracking array accesses)</a:t>
            </a:r>
          </a:p>
          <a:p>
            <a:r>
              <a:rPr lang="en-US" dirty="0"/>
              <a:t>Abstract state is a conjunction of linear inequalities of the form </a:t>
            </a:r>
            <a:r>
              <a:rPr lang="en-US" dirty="0">
                <a:sym typeface="Math B"/>
              </a:rPr>
              <a:t>x-</a:t>
            </a:r>
            <a:r>
              <a:rPr lang="en-US" dirty="0" err="1"/>
              <a:t>y</a:t>
            </a:r>
            <a:r>
              <a:rPr lang="en-US" dirty="0" err="1">
                <a:sym typeface="Math B"/>
              </a:rPr>
              <a:t>c</a:t>
            </a:r>
            <a:endParaRPr lang="en-US" dirty="0">
              <a:sym typeface="Math B"/>
            </a:endParaRPr>
          </a:p>
          <a:p>
            <a:endParaRPr lang="en-US" dirty="0">
              <a:sym typeface="Math B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  <p:cxnSp>
        <p:nvCxnSpPr>
          <p:cNvPr id="10" name="Straight Connector 4"/>
          <p:cNvCxnSpPr/>
          <p:nvPr/>
        </p:nvCxnSpPr>
        <p:spPr>
          <a:xfrm rot="5400000">
            <a:off x="2944171" y="4493739"/>
            <a:ext cx="3276202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"/>
          <p:cNvCxnSpPr/>
          <p:nvPr/>
        </p:nvCxnSpPr>
        <p:spPr>
          <a:xfrm rot="10800000">
            <a:off x="4582276" y="6133658"/>
            <a:ext cx="2804705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6"/>
          <p:cNvCxnSpPr/>
          <p:nvPr/>
        </p:nvCxnSpPr>
        <p:spPr>
          <a:xfrm rot="16200000" flipH="1">
            <a:off x="3619279" y="4685389"/>
            <a:ext cx="2888469" cy="4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"/>
          <p:cNvCxnSpPr/>
          <p:nvPr/>
        </p:nvCxnSpPr>
        <p:spPr>
          <a:xfrm rot="16200000" flipH="1">
            <a:off x="4111619" y="4694272"/>
            <a:ext cx="2874109" cy="1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/>
          <p:cNvCxnSpPr/>
          <p:nvPr/>
        </p:nvCxnSpPr>
        <p:spPr>
          <a:xfrm rot="5400000">
            <a:off x="4618321" y="4715131"/>
            <a:ext cx="2831026" cy="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/>
          <p:nvPr/>
        </p:nvCxnSpPr>
        <p:spPr>
          <a:xfrm rot="5400000">
            <a:off x="5071860" y="4687603"/>
            <a:ext cx="28884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0"/>
          <p:cNvCxnSpPr/>
          <p:nvPr/>
        </p:nvCxnSpPr>
        <p:spPr>
          <a:xfrm rot="10800000">
            <a:off x="4582270" y="5635390"/>
            <a:ext cx="2522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1"/>
          <p:cNvCxnSpPr/>
          <p:nvPr/>
        </p:nvCxnSpPr>
        <p:spPr>
          <a:xfrm rot="10800000">
            <a:off x="4582270" y="5187110"/>
            <a:ext cx="2522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2"/>
          <p:cNvCxnSpPr/>
          <p:nvPr/>
        </p:nvCxnSpPr>
        <p:spPr>
          <a:xfrm rot="10800000">
            <a:off x="4582270" y="4738829"/>
            <a:ext cx="2522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3"/>
          <p:cNvCxnSpPr/>
          <p:nvPr/>
        </p:nvCxnSpPr>
        <p:spPr>
          <a:xfrm rot="10800000">
            <a:off x="4582270" y="4290547"/>
            <a:ext cx="2522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4"/>
          <p:cNvCxnSpPr/>
          <p:nvPr/>
        </p:nvCxnSpPr>
        <p:spPr>
          <a:xfrm rot="10800000">
            <a:off x="4582270" y="3842266"/>
            <a:ext cx="2522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10840" y="6074133"/>
            <a:ext cx="369012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7114" y="6074133"/>
            <a:ext cx="367408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3548" y="6074133"/>
            <a:ext cx="348172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01200" y="5448260"/>
            <a:ext cx="344966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01200" y="4995899"/>
            <a:ext cx="367408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01200" y="4543538"/>
            <a:ext cx="348172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01200" y="4091177"/>
            <a:ext cx="370614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5691" y="3638816"/>
            <a:ext cx="357790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29981" y="6074133"/>
            <a:ext cx="370614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cxnSp>
        <p:nvCxnSpPr>
          <p:cNvPr id="31" name="Straight Connector 25"/>
          <p:cNvCxnSpPr/>
          <p:nvPr/>
        </p:nvCxnSpPr>
        <p:spPr>
          <a:xfrm rot="10800000">
            <a:off x="4582270" y="3442152"/>
            <a:ext cx="2522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01200" y="3186455"/>
            <a:ext cx="372218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42752" y="6190830"/>
            <a:ext cx="301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63901" y="2773355"/>
            <a:ext cx="308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30681" y="6074133"/>
            <a:ext cx="344966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cxnSp>
        <p:nvCxnSpPr>
          <p:cNvPr id="44" name="Straight Connector 41"/>
          <p:cNvCxnSpPr/>
          <p:nvPr/>
        </p:nvCxnSpPr>
        <p:spPr>
          <a:xfrm rot="5400000">
            <a:off x="5543847" y="4748714"/>
            <a:ext cx="28884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5"/>
          <p:cNvCxnSpPr/>
          <p:nvPr/>
        </p:nvCxnSpPr>
        <p:spPr>
          <a:xfrm flipH="1">
            <a:off x="5549200" y="4725144"/>
            <a:ext cx="967016" cy="92583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5"/>
          <p:cNvCxnSpPr/>
          <p:nvPr/>
        </p:nvCxnSpPr>
        <p:spPr>
          <a:xfrm flipH="1">
            <a:off x="5060523" y="4725144"/>
            <a:ext cx="0" cy="92583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35"/>
          <p:cNvCxnSpPr/>
          <p:nvPr/>
        </p:nvCxnSpPr>
        <p:spPr>
          <a:xfrm>
            <a:off x="5076056" y="4725144"/>
            <a:ext cx="1440160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55576" y="3356992"/>
            <a:ext cx="237626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/>
              <a:t>x ≤ 4</a:t>
            </a:r>
          </a:p>
          <a:p>
            <a:pPr algn="l" rtl="0"/>
            <a:r>
              <a:rPr lang="en-US" sz="2800" dirty="0"/>
              <a:t>−x ≤ −1</a:t>
            </a:r>
          </a:p>
          <a:p>
            <a:pPr algn="l" rtl="0"/>
            <a:r>
              <a:rPr lang="en-US" sz="2800" dirty="0"/>
              <a:t>y ≤ 3</a:t>
            </a:r>
          </a:p>
          <a:p>
            <a:pPr algn="l" rtl="0"/>
            <a:r>
              <a:rPr lang="en-US" sz="2800" dirty="0"/>
              <a:t>−y ≤ −1</a:t>
            </a:r>
          </a:p>
          <a:p>
            <a:pPr algn="l" rtl="0"/>
            <a:r>
              <a:rPr lang="en-US" sz="2800" dirty="0"/>
              <a:t>x − y ≤ 1</a:t>
            </a:r>
            <a:endParaRPr lang="he-IL" sz="2800" dirty="0"/>
          </a:p>
        </p:txBody>
      </p:sp>
      <p:sp>
        <p:nvSpPr>
          <p:cNvPr id="81" name="סוגר מסולסל שמאלי 80"/>
          <p:cNvSpPr/>
          <p:nvPr/>
        </p:nvSpPr>
        <p:spPr>
          <a:xfrm>
            <a:off x="323528" y="3356992"/>
            <a:ext cx="288032" cy="20882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7" name="Straight Connector 35"/>
          <p:cNvCxnSpPr/>
          <p:nvPr/>
        </p:nvCxnSpPr>
        <p:spPr>
          <a:xfrm>
            <a:off x="5055508" y="5650974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1"/>
          <p:cNvSpPr/>
          <p:nvPr/>
        </p:nvSpPr>
        <p:spPr>
          <a:xfrm>
            <a:off x="5004048" y="5589240"/>
            <a:ext cx="154911" cy="1507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Oval 31"/>
          <p:cNvSpPr/>
          <p:nvPr/>
        </p:nvSpPr>
        <p:spPr>
          <a:xfrm>
            <a:off x="5477282" y="5126370"/>
            <a:ext cx="154911" cy="1507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9" name="Oval 31"/>
          <p:cNvSpPr/>
          <p:nvPr/>
        </p:nvSpPr>
        <p:spPr>
          <a:xfrm>
            <a:off x="5456644" y="4653136"/>
            <a:ext cx="154911" cy="1507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0" name="Oval 31"/>
          <p:cNvSpPr/>
          <p:nvPr/>
        </p:nvSpPr>
        <p:spPr>
          <a:xfrm>
            <a:off x="6444208" y="4653136"/>
            <a:ext cx="154911" cy="1507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6773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bound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0162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Add a special V0 variable for the number 0</a:t>
            </a:r>
            <a:endParaRPr lang="en-US" dirty="0">
              <a:sym typeface="Math B"/>
            </a:endParaRPr>
          </a:p>
          <a:p>
            <a:r>
              <a:rPr lang="en-US" dirty="0">
                <a:sym typeface="Math B"/>
              </a:rPr>
              <a:t>Represent non-existent relations between variables by </a:t>
            </a:r>
            <a:r>
              <a:rPr lang="en-US" dirty="0"/>
              <a:t>+</a:t>
            </a:r>
            <a:r>
              <a:rPr lang="en-US" dirty="0">
                <a:sym typeface="Math C"/>
              </a:rPr>
              <a:t></a:t>
            </a:r>
            <a:r>
              <a:rPr lang="en-US" dirty="0">
                <a:sym typeface="Math B"/>
              </a:rPr>
              <a:t> entries</a:t>
            </a:r>
          </a:p>
          <a:p>
            <a:r>
              <a:rPr lang="en-US" dirty="0">
                <a:sym typeface="Math B"/>
              </a:rPr>
              <a:t>Convenient for defining the partial order between two abstract elements… =?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755576" y="3356992"/>
            <a:ext cx="237626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/>
              <a:t>x ≤ 4</a:t>
            </a:r>
          </a:p>
          <a:p>
            <a:pPr algn="l" rtl="0"/>
            <a:r>
              <a:rPr lang="en-US" sz="2800" dirty="0"/>
              <a:t>−x ≤ −1</a:t>
            </a:r>
          </a:p>
          <a:p>
            <a:pPr algn="l" rtl="0"/>
            <a:r>
              <a:rPr lang="en-US" sz="2800" dirty="0"/>
              <a:t>y ≤ 3</a:t>
            </a:r>
          </a:p>
          <a:p>
            <a:pPr algn="l" rtl="0"/>
            <a:r>
              <a:rPr lang="en-US" sz="2800" dirty="0"/>
              <a:t>−y ≤ −1</a:t>
            </a:r>
          </a:p>
          <a:p>
            <a:pPr algn="l" rtl="0"/>
            <a:r>
              <a:rPr lang="en-US" sz="2800" dirty="0"/>
              <a:t>x − y ≤ 1</a:t>
            </a:r>
            <a:endParaRPr lang="he-IL" sz="2800" dirty="0"/>
          </a:p>
        </p:txBody>
      </p:sp>
      <p:sp>
        <p:nvSpPr>
          <p:cNvPr id="81" name="סוגר מסולסל שמאלי 80"/>
          <p:cNvSpPr/>
          <p:nvPr/>
        </p:nvSpPr>
        <p:spPr>
          <a:xfrm>
            <a:off x="323528" y="3356992"/>
            <a:ext cx="288032" cy="20882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5" name="טבלה 44"/>
          <p:cNvGraphicFramePr>
            <a:graphicFrameLocks noGrp="1"/>
          </p:cNvGraphicFramePr>
          <p:nvPr/>
        </p:nvGraphicFramePr>
        <p:xfrm>
          <a:off x="3995936" y="3429000"/>
          <a:ext cx="3744416" cy="223224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V0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he-IL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Math C"/>
                        </a:rPr>
                        <a:t>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V0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Math C"/>
                        </a:rPr>
                        <a:t>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Math C"/>
                        </a:rPr>
                        <a:t>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-1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Math C"/>
                        </a:rPr>
                        <a:t>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-1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y</a:t>
                      </a:r>
                      <a:endParaRPr lang="he-IL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0714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8001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vertex per variable</a:t>
            </a:r>
          </a:p>
          <a:p>
            <a:r>
              <a:rPr lang="en-US" dirty="0">
                <a:sym typeface="Math B"/>
              </a:rPr>
              <a:t>A directed edge with the weight of the inequality</a:t>
            </a:r>
          </a:p>
          <a:p>
            <a:r>
              <a:rPr lang="en-US" dirty="0">
                <a:sym typeface="Math B"/>
              </a:rPr>
              <a:t>Enables computing semantic reduction by shortest-path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55576" y="3356992"/>
            <a:ext cx="237626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/>
              <a:t>x ≤ 4</a:t>
            </a:r>
          </a:p>
          <a:p>
            <a:pPr algn="l" rtl="0"/>
            <a:r>
              <a:rPr lang="en-US" sz="2800" dirty="0"/>
              <a:t>−x ≤ −1</a:t>
            </a:r>
          </a:p>
          <a:p>
            <a:pPr algn="l" rtl="0"/>
            <a:r>
              <a:rPr lang="en-US" sz="2800" dirty="0"/>
              <a:t>y ≤ 3</a:t>
            </a:r>
          </a:p>
          <a:p>
            <a:pPr algn="l" rtl="0"/>
            <a:r>
              <a:rPr lang="en-US" sz="2800" dirty="0"/>
              <a:t>−y ≤ −1</a:t>
            </a:r>
          </a:p>
          <a:p>
            <a:pPr algn="l" rtl="0"/>
            <a:r>
              <a:rPr lang="en-US" sz="2800" dirty="0"/>
              <a:t>x − y ≤ 1</a:t>
            </a:r>
            <a:endParaRPr lang="he-IL" sz="2800" dirty="0"/>
          </a:p>
        </p:txBody>
      </p:sp>
      <p:sp>
        <p:nvSpPr>
          <p:cNvPr id="81" name="סוגר מסולסל שמאלי 80"/>
          <p:cNvSpPr/>
          <p:nvPr/>
        </p:nvSpPr>
        <p:spPr>
          <a:xfrm>
            <a:off x="323528" y="3356992"/>
            <a:ext cx="288032" cy="20882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6012160" y="3645024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V0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4572000" y="5013176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x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7308304" y="5013176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y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12" name="מחבר חץ ישר 11"/>
          <p:cNvCxnSpPr>
            <a:stCxn id="8" idx="5"/>
            <a:endCxn id="10" idx="1"/>
          </p:cNvCxnSpPr>
          <p:nvPr/>
        </p:nvCxnSpPr>
        <p:spPr>
          <a:xfrm>
            <a:off x="6565324" y="4136725"/>
            <a:ext cx="837888" cy="960814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10" idx="2"/>
            <a:endCxn id="9" idx="6"/>
          </p:cNvCxnSpPr>
          <p:nvPr/>
        </p:nvCxnSpPr>
        <p:spPr>
          <a:xfrm flipH="1">
            <a:off x="5220072" y="5301208"/>
            <a:ext cx="2088232" cy="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>
            <a:stCxn id="9" idx="7"/>
            <a:endCxn id="8" idx="3"/>
          </p:cNvCxnSpPr>
          <p:nvPr/>
        </p:nvCxnSpPr>
        <p:spPr>
          <a:xfrm flipV="1">
            <a:off x="5125164" y="4136725"/>
            <a:ext cx="981904" cy="960814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>
            <a:stCxn id="8" idx="2"/>
            <a:endCxn id="9" idx="0"/>
          </p:cNvCxnSpPr>
          <p:nvPr/>
        </p:nvCxnSpPr>
        <p:spPr>
          <a:xfrm rot="10800000" flipV="1">
            <a:off x="4896036" y="3933056"/>
            <a:ext cx="1116124" cy="1080120"/>
          </a:xfrm>
          <a:prstGeom prst="curvedConnector2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18"/>
          <p:cNvCxnSpPr>
            <a:stCxn id="10" idx="0"/>
            <a:endCxn id="8" idx="6"/>
          </p:cNvCxnSpPr>
          <p:nvPr/>
        </p:nvCxnSpPr>
        <p:spPr>
          <a:xfrm rot="16200000" flipV="1">
            <a:off x="6606226" y="3987062"/>
            <a:ext cx="1080120" cy="972108"/>
          </a:xfrm>
          <a:prstGeom prst="curvedConnector2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30585" y="4293096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/>
              <a:t>-1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5652120" y="4509120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/>
              <a:t>-1</a:t>
            </a:r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6263450" y="5301208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/>
              <a:t>1</a:t>
            </a:r>
            <a:endParaRPr lang="he-IL" dirty="0"/>
          </a:p>
        </p:txBody>
      </p:sp>
      <p:sp>
        <p:nvSpPr>
          <p:cNvPr id="28" name="TextBox 27"/>
          <p:cNvSpPr txBox="1"/>
          <p:nvPr/>
        </p:nvSpPr>
        <p:spPr>
          <a:xfrm>
            <a:off x="6646578" y="4509120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/>
              <a:t>3</a:t>
            </a:r>
            <a:endParaRPr lang="he-IL" dirty="0"/>
          </a:p>
        </p:txBody>
      </p:sp>
      <p:sp>
        <p:nvSpPr>
          <p:cNvPr id="29" name="TextBox 28"/>
          <p:cNvSpPr txBox="1"/>
          <p:nvPr/>
        </p:nvSpPr>
        <p:spPr>
          <a:xfrm>
            <a:off x="4932040" y="4005064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/>
              <a:t>3</a:t>
            </a:r>
            <a:endParaRPr lang="he-IL" dirty="0"/>
          </a:p>
        </p:txBody>
      </p:sp>
      <p:sp>
        <p:nvSpPr>
          <p:cNvPr id="30" name="TextBox 29"/>
          <p:cNvSpPr txBox="1"/>
          <p:nvPr/>
        </p:nvSpPr>
        <p:spPr>
          <a:xfrm>
            <a:off x="1619672" y="5805264"/>
            <a:ext cx="4104456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/>
              <a:t>Can we tell whether a system of constraints is </a:t>
            </a:r>
            <a:r>
              <a:rPr lang="en-US" dirty="0" err="1"/>
              <a:t>satisfiable</a:t>
            </a:r>
            <a:r>
              <a:rPr lang="en-US" dirty="0"/>
              <a:t>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65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אליפסה 58"/>
          <p:cNvSpPr/>
          <p:nvPr/>
        </p:nvSpPr>
        <p:spPr>
          <a:xfrm rot="20484362">
            <a:off x="2152496" y="2214279"/>
            <a:ext cx="914400" cy="2072335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Transformer soundness condition 2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</a:t>
            </a:fld>
            <a:endParaRPr lang="he-IL" dirty="0"/>
          </a:p>
        </p:txBody>
      </p:sp>
      <p:sp>
        <p:nvSpPr>
          <p:cNvPr id="24" name="Oval 3"/>
          <p:cNvSpPr/>
          <p:nvPr/>
        </p:nvSpPr>
        <p:spPr>
          <a:xfrm>
            <a:off x="1066800" y="2270720"/>
            <a:ext cx="2514600" cy="4038600"/>
          </a:xfrm>
          <a:prstGeom prst="ellipse">
            <a:avLst/>
          </a:prstGeom>
          <a:noFill/>
          <a:ln>
            <a:solidFill>
              <a:srgbClr val="F2A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5" name="Oval 4"/>
          <p:cNvSpPr/>
          <p:nvPr/>
        </p:nvSpPr>
        <p:spPr>
          <a:xfrm>
            <a:off x="5334000" y="2270720"/>
            <a:ext cx="2514600" cy="403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7991" y="186308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i="1" dirty="0"/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94772" y="18630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i="1" dirty="0"/>
              <a:t>A</a:t>
            </a:r>
          </a:p>
        </p:txBody>
      </p:sp>
      <p:sp>
        <p:nvSpPr>
          <p:cNvPr id="55" name="Oval 5"/>
          <p:cNvSpPr/>
          <p:nvPr/>
        </p:nvSpPr>
        <p:spPr>
          <a:xfrm>
            <a:off x="5921108" y="4272548"/>
            <a:ext cx="219456" cy="2194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700" dirty="0"/>
              <a:t>1</a:t>
            </a:r>
          </a:p>
        </p:txBody>
      </p:sp>
      <p:sp>
        <p:nvSpPr>
          <p:cNvPr id="56" name="Oval 8"/>
          <p:cNvSpPr/>
          <p:nvPr/>
        </p:nvSpPr>
        <p:spPr>
          <a:xfrm>
            <a:off x="7176156" y="4272548"/>
            <a:ext cx="219456" cy="2194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700" dirty="0"/>
              <a:t>2</a:t>
            </a:r>
          </a:p>
        </p:txBody>
      </p:sp>
      <p:grpSp>
        <p:nvGrpSpPr>
          <p:cNvPr id="22" name="קבוצה 21"/>
          <p:cNvGrpSpPr/>
          <p:nvPr/>
        </p:nvGrpSpPr>
        <p:grpSpPr>
          <a:xfrm>
            <a:off x="6156176" y="4221088"/>
            <a:ext cx="978408" cy="792088"/>
            <a:chOff x="6156176" y="4221088"/>
            <a:chExt cx="978408" cy="792088"/>
          </a:xfrm>
        </p:grpSpPr>
        <p:sp>
          <p:nvSpPr>
            <p:cNvPr id="57" name="חץ ימינה 56"/>
            <p:cNvSpPr/>
            <p:nvPr/>
          </p:nvSpPr>
          <p:spPr>
            <a:xfrm>
              <a:off x="6156176" y="4221088"/>
              <a:ext cx="978408" cy="28803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95296" y="4366845"/>
              <a:ext cx="479618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3600" i="1" dirty="0"/>
                <a:t>f</a:t>
              </a:r>
              <a:r>
                <a:rPr lang="en-US" sz="3600" baseline="30000" dirty="0"/>
                <a:t>#</a:t>
              </a:r>
              <a:endParaRPr lang="he-IL" sz="3600" baseline="30000" dirty="0"/>
            </a:p>
          </p:txBody>
        </p:sp>
      </p:grpSp>
      <p:sp>
        <p:nvSpPr>
          <p:cNvPr id="60" name="Oval 5"/>
          <p:cNvSpPr/>
          <p:nvPr/>
        </p:nvSpPr>
        <p:spPr>
          <a:xfrm>
            <a:off x="1398129" y="4402087"/>
            <a:ext cx="219456" cy="2194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700" dirty="0"/>
              <a:t>3</a:t>
            </a:r>
          </a:p>
        </p:txBody>
      </p:sp>
      <p:sp>
        <p:nvSpPr>
          <p:cNvPr id="61" name="Oval 8"/>
          <p:cNvSpPr/>
          <p:nvPr/>
        </p:nvSpPr>
        <p:spPr>
          <a:xfrm>
            <a:off x="2860341" y="4144877"/>
            <a:ext cx="219456" cy="2194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700" dirty="0"/>
              <a:t>5</a:t>
            </a:r>
          </a:p>
        </p:txBody>
      </p:sp>
      <p:grpSp>
        <p:nvGrpSpPr>
          <p:cNvPr id="23" name="קבוצה 22"/>
          <p:cNvGrpSpPr/>
          <p:nvPr/>
        </p:nvGrpSpPr>
        <p:grpSpPr>
          <a:xfrm>
            <a:off x="1625361" y="3747944"/>
            <a:ext cx="1222726" cy="762326"/>
            <a:chOff x="1625361" y="3747944"/>
            <a:chExt cx="1222726" cy="762326"/>
          </a:xfrm>
        </p:grpSpPr>
        <p:sp>
          <p:nvSpPr>
            <p:cNvPr id="63" name="חץ ימינה 62"/>
            <p:cNvSpPr/>
            <p:nvPr/>
          </p:nvSpPr>
          <p:spPr>
            <a:xfrm rot="20974995">
              <a:off x="1625361" y="4222238"/>
              <a:ext cx="1222726" cy="288032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79712" y="3747944"/>
              <a:ext cx="325730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3600" i="1" dirty="0"/>
                <a:t>f</a:t>
              </a:r>
              <a:endParaRPr lang="he-IL" sz="3600" baseline="30000" dirty="0"/>
            </a:p>
          </p:txBody>
        </p:sp>
      </p:grpSp>
      <p:sp>
        <p:nvSpPr>
          <p:cNvPr id="65" name="Oval 8"/>
          <p:cNvSpPr/>
          <p:nvPr/>
        </p:nvSpPr>
        <p:spPr>
          <a:xfrm>
            <a:off x="2627784" y="3501008"/>
            <a:ext cx="219456" cy="2194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700" dirty="0"/>
              <a:t>4</a:t>
            </a:r>
          </a:p>
        </p:txBody>
      </p:sp>
      <p:cxnSp>
        <p:nvCxnSpPr>
          <p:cNvPr id="67" name="Shape 10"/>
          <p:cNvCxnSpPr>
            <a:stCxn id="55" idx="3"/>
            <a:endCxn id="60" idx="4"/>
          </p:cNvCxnSpPr>
          <p:nvPr/>
        </p:nvCxnSpPr>
        <p:spPr>
          <a:xfrm rot="5400000">
            <a:off x="3649713" y="2318009"/>
            <a:ext cx="161678" cy="4445390"/>
          </a:xfrm>
          <a:prstGeom prst="curvedConnector3">
            <a:avLst>
              <a:gd name="adj1" fmla="val 241392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hape 10"/>
          <p:cNvCxnSpPr>
            <a:stCxn id="56" idx="0"/>
            <a:endCxn id="65" idx="0"/>
          </p:cNvCxnSpPr>
          <p:nvPr/>
        </p:nvCxnSpPr>
        <p:spPr>
          <a:xfrm rot="16200000" flipV="1">
            <a:off x="4625928" y="1612592"/>
            <a:ext cx="771540" cy="4548372"/>
          </a:xfrm>
          <a:prstGeom prst="curvedConnector3">
            <a:avLst>
              <a:gd name="adj1" fmla="val 129629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6200000">
            <a:off x="2565901" y="3634809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>
                <a:sym typeface="Math B"/>
              </a:rPr>
              <a:t></a:t>
            </a:r>
            <a:endParaRPr lang="en-US" sz="2800" dirty="0"/>
          </a:p>
        </p:txBody>
      </p:sp>
      <p:sp>
        <p:nvSpPr>
          <p:cNvPr id="77" name="מלבן 76"/>
          <p:cNvSpPr/>
          <p:nvPr/>
        </p:nvSpPr>
        <p:spPr>
          <a:xfrm>
            <a:off x="1757127" y="982469"/>
            <a:ext cx="5623655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rtl="0"/>
            <a:r>
              <a:rPr lang="en-US" sz="3600" dirty="0">
                <a:sym typeface="Math C"/>
              </a:rPr>
              <a:t></a:t>
            </a:r>
            <a:r>
              <a:rPr lang="en-US" sz="3600" i="1" dirty="0">
                <a:sym typeface="Math C"/>
              </a:rPr>
              <a:t>a</a:t>
            </a:r>
            <a:r>
              <a:rPr lang="en-US" sz="3600" dirty="0">
                <a:sym typeface="Math C"/>
              </a:rPr>
              <a:t>: </a:t>
            </a:r>
            <a:r>
              <a:rPr lang="en-US" sz="3600" i="1" dirty="0">
                <a:sym typeface="Math C"/>
              </a:rPr>
              <a:t>f</a:t>
            </a:r>
            <a:r>
              <a:rPr lang="en-US" sz="3600" baseline="30000" dirty="0">
                <a:sym typeface="Math C"/>
              </a:rPr>
              <a:t>#</a:t>
            </a:r>
            <a:r>
              <a:rPr lang="en-US" sz="3600" dirty="0">
                <a:sym typeface="Math C"/>
              </a:rPr>
              <a:t>(</a:t>
            </a:r>
            <a:r>
              <a:rPr lang="en-US" sz="3600" i="1" dirty="0">
                <a:sym typeface="Math C"/>
              </a:rPr>
              <a:t>a</a:t>
            </a:r>
            <a:r>
              <a:rPr lang="en-US" sz="3600" dirty="0">
                <a:sym typeface="Math C"/>
              </a:rPr>
              <a:t>)=</a:t>
            </a:r>
            <a:r>
              <a:rPr lang="en-US" sz="3600" i="1" dirty="0">
                <a:sym typeface="Math C"/>
              </a:rPr>
              <a:t>a’</a:t>
            </a:r>
            <a:r>
              <a:rPr lang="en-US" sz="3600" dirty="0">
                <a:sym typeface="Math C"/>
              </a:rPr>
              <a:t> </a:t>
            </a:r>
            <a:r>
              <a:rPr lang="en-US" sz="3600" dirty="0">
                <a:sym typeface="Symbol"/>
              </a:rPr>
              <a:t> </a:t>
            </a:r>
            <a:r>
              <a:rPr lang="en-US" sz="3600" i="1" dirty="0">
                <a:sym typeface="Symbol" pitchFamily="18" charset="2"/>
              </a:rPr>
              <a:t>f</a:t>
            </a:r>
            <a:r>
              <a:rPr lang="en-US" sz="3600" dirty="0">
                <a:sym typeface="Symbol" pitchFamily="18" charset="2"/>
              </a:rPr>
              <a:t>((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ym typeface="Symbol" pitchFamily="18" charset="2"/>
              </a:rPr>
              <a:t>)) </a:t>
            </a:r>
            <a:r>
              <a:rPr lang="en-US" sz="3600" dirty="0">
                <a:sym typeface="Math B"/>
              </a:rPr>
              <a:t> </a:t>
            </a:r>
            <a:r>
              <a:rPr lang="en-US" sz="3600" dirty="0">
                <a:sym typeface="Symbol" pitchFamily="18" charset="2"/>
              </a:rPr>
              <a:t>(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ym typeface="Symbol" pitchFamily="18" charset="2"/>
              </a:rPr>
              <a:t>’)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4802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6" grpId="0" animBg="1"/>
      <p:bldP spid="60" grpId="0" animBg="1"/>
      <p:bldP spid="61" grpId="0" animBg="1"/>
      <p:bldP spid="65" grpId="0" animBg="1"/>
      <p:bldP spid="75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reduction for zones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 the following rule repeatedly</a:t>
            </a:r>
            <a:br>
              <a:rPr lang="en-US" dirty="0"/>
            </a:br>
            <a:r>
              <a:rPr lang="en-US" u="sng" dirty="0"/>
              <a:t>x - y ≤ c		y - z ≤ d</a:t>
            </a:r>
            <a:br>
              <a:rPr lang="en-US" u="sng" dirty="0"/>
            </a:br>
            <a:r>
              <a:rPr lang="en-US" dirty="0"/>
              <a:t>	      x - z ≤ </a:t>
            </a:r>
            <a:r>
              <a:rPr lang="en-US" dirty="0" err="1"/>
              <a:t>c+d</a:t>
            </a:r>
            <a:endParaRPr lang="en-US" dirty="0"/>
          </a:p>
          <a:p>
            <a:r>
              <a:rPr lang="en-US" dirty="0"/>
              <a:t>When should we stop?</a:t>
            </a:r>
          </a:p>
          <a:p>
            <a:r>
              <a:rPr lang="en-US" dirty="0"/>
              <a:t>Theorem 3.3.4. Best abstraction of potential sets and zones</a:t>
            </a:r>
            <a:br>
              <a:rPr lang="en-US" dirty="0"/>
            </a:br>
            <a:r>
              <a:rPr lang="en-US" dirty="0"/>
              <a:t> m∗ = (</a:t>
            </a:r>
            <a:r>
              <a:rPr lang="en-US" dirty="0">
                <a:sym typeface="Symbol"/>
              </a:rPr>
              <a:t></a:t>
            </a:r>
            <a:r>
              <a:rPr lang="en-US" baseline="30000" dirty="0"/>
              <a:t>Pot</a:t>
            </a:r>
            <a:r>
              <a:rPr lang="en-US" dirty="0"/>
              <a:t> ◦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baseline="30000" dirty="0"/>
              <a:t>Pot</a:t>
            </a:r>
            <a:r>
              <a:rPr lang="en-US" dirty="0"/>
              <a:t>)(m) </a:t>
            </a:r>
            <a:endParaRPr lang="he-IL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3516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Octagon abstraction [Mine-01]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Abstract state is an intersection of linear inequalities of the form </a:t>
            </a:r>
            <a:r>
              <a:rPr lang="en-US">
                <a:sym typeface="Math B"/>
              </a:rPr>
              <a:t>x </a:t>
            </a:r>
            <a:r>
              <a:rPr lang="en-US"/>
              <a:t>y</a:t>
            </a:r>
            <a:r>
              <a:rPr lang="en-US">
                <a:sym typeface="Math A"/>
              </a:rPr>
              <a:t></a:t>
            </a:r>
            <a:r>
              <a:rPr lang="en-US">
                <a:sym typeface="Math B"/>
              </a:rPr>
              <a:t></a:t>
            </a:r>
            <a:r>
              <a:rPr lang="en-US"/>
              <a:t> </a:t>
            </a:r>
            <a:r>
              <a:rPr lang="en-US">
                <a:sym typeface="Math B"/>
              </a:rPr>
              <a:t>c</a:t>
            </a:r>
          </a:p>
          <a:p>
            <a:endParaRPr lang="en-US" dirty="0">
              <a:sym typeface="Math B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28956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67000" y="43434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ctagon 8"/>
          <p:cNvSpPr/>
          <p:nvPr/>
        </p:nvSpPr>
        <p:spPr>
          <a:xfrm>
            <a:off x="3505200" y="3276600"/>
            <a:ext cx="2209800" cy="2057400"/>
          </a:xfrm>
          <a:prstGeom prst="octagon">
            <a:avLst/>
          </a:prstGeom>
          <a:solidFill>
            <a:srgbClr val="00B0F0">
              <a:alpha val="53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5689937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</a:pPr>
            <a:r>
              <a:rPr lang="en-US" sz="3000" dirty="0">
                <a:solidFill>
                  <a:prstClr val="white"/>
                </a:solidFill>
              </a:rPr>
              <a:t>captures relationships common in programs (array access)</a:t>
            </a:r>
            <a:endParaRPr lang="en-US" sz="3000" dirty="0">
              <a:solidFill>
                <a:prstClr val="white"/>
              </a:solidFill>
              <a:sym typeface="Math B"/>
            </a:endParaRPr>
          </a:p>
        </p:txBody>
      </p:sp>
    </p:spTree>
    <p:extLst>
      <p:ext uri="{BB962C8B-B14F-4D97-AF65-F5344CB8AC3E}">
        <p14:creationId xmlns:p14="http://schemas.microsoft.com/office/powerpoint/2010/main" val="56772444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22050" t="9360" r="17314" b="7121"/>
          <a:stretch>
            <a:fillRect/>
          </a:stretch>
        </p:blipFill>
        <p:spPr bwMode="auto">
          <a:xfrm>
            <a:off x="1003879" y="1468886"/>
            <a:ext cx="6808481" cy="512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US"/>
              <a:t>Some inequality-based</a:t>
            </a:r>
            <a:br>
              <a:rPr lang="en-US"/>
            </a:br>
            <a:r>
              <a:rPr lang="en-US"/>
              <a:t>relational domains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122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1916832"/>
            <a:ext cx="1224136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/>
              <a:t>policy iteration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387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Equality-based domains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congruences [Granger’89]: y=a mod k</a:t>
            </a:r>
          </a:p>
          <a:p>
            <a:r>
              <a:rPr lang="en-US" b="1" dirty="0"/>
              <a:t>Linear relations:</a:t>
            </a:r>
            <a:r>
              <a:rPr lang="en-US" dirty="0"/>
              <a:t> y=a*</a:t>
            </a:r>
            <a:r>
              <a:rPr lang="en-US" dirty="0" err="1"/>
              <a:t>x+b</a:t>
            </a:r>
            <a:endParaRPr lang="en-US" dirty="0"/>
          </a:p>
          <a:p>
            <a:pPr lvl="1"/>
            <a:r>
              <a:rPr lang="en-US" dirty="0"/>
              <a:t>Join operator a little tricky</a:t>
            </a:r>
          </a:p>
          <a:p>
            <a:r>
              <a:rPr lang="en-US" dirty="0"/>
              <a:t>Linear equalities [Karr’76]: a</a:t>
            </a:r>
            <a:r>
              <a:rPr lang="en-US" baseline="-25000" dirty="0"/>
              <a:t>1</a:t>
            </a:r>
            <a:r>
              <a:rPr lang="en-US" dirty="0"/>
              <a:t>*x</a:t>
            </a:r>
            <a:r>
              <a:rPr lang="en-US" baseline="-25000" dirty="0"/>
              <a:t>1</a:t>
            </a:r>
            <a:r>
              <a:rPr lang="en-US" dirty="0"/>
              <a:t>+…+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*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 = c</a:t>
            </a:r>
          </a:p>
          <a:p>
            <a:r>
              <a:rPr lang="en-US" dirty="0"/>
              <a:t>Polynomial equalities:</a:t>
            </a:r>
            <a:br>
              <a:rPr lang="en-US" dirty="0"/>
            </a:b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*x</a:t>
            </a:r>
            <a:r>
              <a:rPr lang="en-US" baseline="-25000" dirty="0"/>
              <a:t>1</a:t>
            </a:r>
            <a:r>
              <a:rPr lang="en-US" baseline="30000" dirty="0"/>
              <a:t>d1</a:t>
            </a:r>
            <a:r>
              <a:rPr lang="en-US" dirty="0"/>
              <a:t>*…*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baseline="30000" dirty="0" err="1"/>
              <a:t>dk</a:t>
            </a:r>
            <a:r>
              <a:rPr lang="en-US" dirty="0"/>
              <a:t> + b</a:t>
            </a:r>
            <a:r>
              <a:rPr lang="en-US" baseline="-25000" dirty="0"/>
              <a:t>1</a:t>
            </a:r>
            <a:r>
              <a:rPr lang="en-US" dirty="0"/>
              <a:t>*y</a:t>
            </a:r>
            <a:r>
              <a:rPr lang="en-US" baseline="-25000" dirty="0"/>
              <a:t>1</a:t>
            </a:r>
            <a:r>
              <a:rPr lang="en-US" baseline="30000" dirty="0"/>
              <a:t>z1</a:t>
            </a:r>
            <a:r>
              <a:rPr lang="en-US" dirty="0"/>
              <a:t>*…*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baseline="30000" dirty="0" err="1"/>
              <a:t>zk</a:t>
            </a:r>
            <a:r>
              <a:rPr lang="en-US" baseline="30000" dirty="0"/>
              <a:t> </a:t>
            </a:r>
            <a:r>
              <a:rPr lang="en-US" dirty="0"/>
              <a:t>+ … = c</a:t>
            </a:r>
          </a:p>
          <a:p>
            <a:pPr lvl="1"/>
            <a:r>
              <a:rPr lang="en-US" dirty="0"/>
              <a:t>Some good results are obtainable when</a:t>
            </a:r>
            <a:br>
              <a:rPr lang="en-US" dirty="0"/>
            </a:br>
            <a:r>
              <a:rPr lang="en-US" dirty="0"/>
              <a:t>d</a:t>
            </a:r>
            <a:r>
              <a:rPr lang="en-US" baseline="-25000" dirty="0"/>
              <a:t>1</a:t>
            </a:r>
            <a:r>
              <a:rPr lang="en-US" dirty="0"/>
              <a:t>+…+</a:t>
            </a:r>
            <a:r>
              <a:rPr lang="en-US" dirty="0" err="1"/>
              <a:t>d</a:t>
            </a:r>
            <a:r>
              <a:rPr lang="en-US" baseline="-25000" dirty="0" err="1"/>
              <a:t>k</a:t>
            </a:r>
            <a:r>
              <a:rPr lang="en-US" dirty="0"/>
              <a:t> &lt;n for some small 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23911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2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 theorem 1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Given two complete lattices</a:t>
            </a:r>
            <a:br>
              <a:rPr lang="en-US" dirty="0"/>
            </a:br>
            <a:r>
              <a:rPr lang="en-US" i="1" dirty="0"/>
              <a:t>C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i="1" baseline="30000" dirty="0">
                <a:sym typeface="Math C"/>
              </a:rPr>
              <a:t>C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i="1" baseline="30000" dirty="0">
                <a:sym typeface="Math C"/>
              </a:rPr>
              <a:t>C</a:t>
            </a:r>
            <a:r>
              <a:rPr lang="en-US" dirty="0">
                <a:sym typeface="Math B"/>
              </a:rPr>
              <a:t>, </a:t>
            </a:r>
            <a:r>
              <a:rPr lang="en-US" i="1" baseline="30000" dirty="0">
                <a:sym typeface="Math C"/>
              </a:rPr>
              <a:t>C</a:t>
            </a:r>
            <a:r>
              <a:rPr lang="en-US" dirty="0">
                <a:sym typeface="Math B"/>
              </a:rPr>
              <a:t>, </a:t>
            </a:r>
            <a:r>
              <a:rPr lang="en-US" i="1" baseline="30000" dirty="0">
                <a:sym typeface="Math C"/>
              </a:rPr>
              <a:t>C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i="1" baseline="30000" dirty="0">
                <a:sym typeface="Math C"/>
              </a:rPr>
              <a:t>C</a:t>
            </a:r>
            <a:r>
              <a:rPr lang="en-US" dirty="0">
                <a:sym typeface="Math C"/>
              </a:rPr>
              <a:t>, </a:t>
            </a:r>
            <a:r>
              <a:rPr lang="en-US" i="1" baseline="30000" dirty="0">
                <a:sym typeface="Math C"/>
              </a:rPr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i="1" dirty="0"/>
              <a:t>A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i="1" baseline="30000" dirty="0">
                <a:sym typeface="Math C"/>
              </a:rPr>
              <a:t>A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i="1" baseline="30000" dirty="0">
                <a:sym typeface="Math C"/>
              </a:rPr>
              <a:t>A</a:t>
            </a:r>
            <a:r>
              <a:rPr lang="en-US" dirty="0">
                <a:sym typeface="Math B"/>
              </a:rPr>
              <a:t>, </a:t>
            </a:r>
            <a:r>
              <a:rPr lang="en-US" i="1" baseline="30000" dirty="0">
                <a:sym typeface="Math C"/>
              </a:rPr>
              <a:t>A</a:t>
            </a:r>
            <a:r>
              <a:rPr lang="en-US" dirty="0">
                <a:sym typeface="Math B"/>
              </a:rPr>
              <a:t>, </a:t>
            </a:r>
            <a:r>
              <a:rPr lang="en-US" i="1" baseline="30000" dirty="0">
                <a:sym typeface="Math C"/>
              </a:rPr>
              <a:t>A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i="1" baseline="30000" dirty="0">
                <a:sym typeface="Math C"/>
              </a:rPr>
              <a:t>A</a:t>
            </a:r>
            <a:r>
              <a:rPr lang="en-US" dirty="0">
                <a:sym typeface="Math C"/>
              </a:rPr>
              <a:t>, </a:t>
            </a:r>
            <a:r>
              <a:rPr lang="en-US" i="1" baseline="30000" dirty="0">
                <a:sym typeface="Math C"/>
              </a:rPr>
              <a:t>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and GC</a:t>
            </a:r>
            <a:r>
              <a:rPr lang="en-US" i="1" baseline="30000" dirty="0"/>
              <a:t>C</a:t>
            </a:r>
            <a:r>
              <a:rPr lang="en-US" baseline="30000" dirty="0"/>
              <a:t>,</a:t>
            </a:r>
            <a:r>
              <a:rPr lang="en-US" i="1" baseline="30000" dirty="0"/>
              <a:t>A</a:t>
            </a:r>
            <a:r>
              <a:rPr lang="en-US" dirty="0"/>
              <a:t>=(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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A</a:t>
            </a:r>
            <a:r>
              <a:rPr lang="en-US" dirty="0"/>
              <a:t>) with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Monotone concrete transformer </a:t>
            </a:r>
            <a:r>
              <a:rPr lang="en-US" i="1" dirty="0"/>
              <a:t>f</a:t>
            </a:r>
            <a:r>
              <a:rPr lang="en-US" dirty="0"/>
              <a:t> : </a:t>
            </a:r>
            <a:r>
              <a:rPr lang="en-US" i="1" dirty="0"/>
              <a:t>D</a:t>
            </a:r>
            <a:r>
              <a:rPr lang="en-US" i="1" baseline="30000" dirty="0">
                <a:sym typeface="Math C"/>
              </a:rPr>
              <a:t>C</a:t>
            </a:r>
            <a:r>
              <a:rPr lang="en-US" dirty="0">
                <a:sym typeface="Symbol"/>
              </a:rPr>
              <a:t> </a:t>
            </a:r>
            <a:r>
              <a:rPr lang="en-US" i="1" dirty="0"/>
              <a:t>D</a:t>
            </a:r>
            <a:r>
              <a:rPr lang="en-US" i="1" baseline="30000" dirty="0">
                <a:sym typeface="Math C"/>
              </a:rPr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Math C"/>
              </a:rPr>
              <a:t>Monotone abstract transformer </a:t>
            </a:r>
            <a:r>
              <a:rPr lang="en-US" i="1" dirty="0"/>
              <a:t>f</a:t>
            </a:r>
            <a:r>
              <a:rPr lang="en-US" i="1" baseline="30000" dirty="0"/>
              <a:t>#</a:t>
            </a:r>
            <a:r>
              <a:rPr lang="en-US" dirty="0"/>
              <a:t> : </a:t>
            </a:r>
            <a:r>
              <a:rPr lang="en-US" i="1" dirty="0"/>
              <a:t>D</a:t>
            </a:r>
            <a:r>
              <a:rPr lang="en-US" i="1" baseline="30000" dirty="0">
                <a:sym typeface="Math C"/>
              </a:rPr>
              <a:t>A</a:t>
            </a:r>
            <a:r>
              <a:rPr lang="en-US" dirty="0">
                <a:sym typeface="Symbol"/>
              </a:rPr>
              <a:t> </a:t>
            </a:r>
            <a:r>
              <a:rPr lang="en-US" i="1" dirty="0"/>
              <a:t>D</a:t>
            </a:r>
            <a:r>
              <a:rPr lang="en-US" i="1" baseline="30000" dirty="0">
                <a:sym typeface="Math C"/>
              </a:rPr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Symbol" pitchFamily="18" charset="2"/>
              </a:rPr>
              <a:t>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i="1" dirty="0"/>
              <a:t> D</a:t>
            </a:r>
            <a:r>
              <a:rPr lang="en-US" i="1" baseline="30000" dirty="0">
                <a:sym typeface="Math C"/>
              </a:rPr>
              <a:t>A </a:t>
            </a:r>
            <a:r>
              <a:rPr lang="en-US" dirty="0">
                <a:sym typeface="Symbol" pitchFamily="18" charset="2"/>
              </a:rPr>
              <a:t>: 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Symbol" pitchFamily="18" charset="2"/>
              </a:rPr>
              <a:t>((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dirty="0">
                <a:sym typeface="Symbol" pitchFamily="18" charset="2"/>
              </a:rPr>
              <a:t>)) </a:t>
            </a:r>
            <a:r>
              <a:rPr lang="en-US" dirty="0">
                <a:sym typeface="Math B" pitchFamily="2" charset="2"/>
              </a:rPr>
              <a:t> </a:t>
            </a:r>
            <a:r>
              <a:rPr lang="en-US" dirty="0">
                <a:sym typeface="Symbol" pitchFamily="18" charset="2"/>
              </a:rPr>
              <a:t>(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baseline="30000" dirty="0">
                <a:sym typeface="Symbol" pitchFamily="18" charset="2"/>
              </a:rPr>
              <a:t>#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dirty="0">
                <a:sym typeface="Symbol" pitchFamily="18" charset="2"/>
              </a:rPr>
              <a:t>))</a:t>
            </a:r>
          </a:p>
          <a:p>
            <a:pPr marL="514350" indent="-514350">
              <a:buNone/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Then</a:t>
            </a:r>
            <a:br>
              <a:rPr lang="en-US" dirty="0">
                <a:cs typeface="Times New Roman" pitchFamily="18" charset="0"/>
                <a:sym typeface="Symbol" pitchFamily="18" charset="2"/>
              </a:rPr>
            </a:br>
            <a:r>
              <a:rPr lang="en-US" dirty="0">
                <a:cs typeface="Times New Roman" pitchFamily="18" charset="0"/>
                <a:sym typeface="Symbol" pitchFamily="18" charset="2"/>
              </a:rPr>
              <a:t>			</a:t>
            </a:r>
            <a:r>
              <a:rPr lang="en-US" dirty="0" err="1"/>
              <a:t>lfp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) </a:t>
            </a:r>
            <a:r>
              <a:rPr lang="en-US" dirty="0">
                <a:sym typeface="Math B" pitchFamily="2" charset="2"/>
              </a:rPr>
              <a:t> </a:t>
            </a:r>
            <a:r>
              <a:rPr lang="en-US" dirty="0">
                <a:sym typeface="Symbol" pitchFamily="18" charset="2"/>
              </a:rPr>
              <a:t>(</a:t>
            </a:r>
            <a:r>
              <a:rPr lang="en-US" dirty="0" err="1">
                <a:sym typeface="Symbol" pitchFamily="18" charset="2"/>
              </a:rPr>
              <a:t>lfp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baseline="30000" dirty="0">
                <a:sym typeface="Symbol" pitchFamily="18" charset="2"/>
              </a:rPr>
              <a:t>#</a:t>
            </a:r>
            <a:r>
              <a:rPr lang="en-US" dirty="0">
                <a:sym typeface="Symbol" pitchFamily="18" charset="2"/>
              </a:rPr>
              <a:t>))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			(</a:t>
            </a:r>
            <a:r>
              <a:rPr lang="en-US" dirty="0" err="1"/>
              <a:t>lfp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)) </a:t>
            </a:r>
            <a:r>
              <a:rPr lang="en-US" dirty="0">
                <a:sym typeface="Math B" pitchFamily="2" charset="2"/>
              </a:rPr>
              <a:t> </a:t>
            </a:r>
            <a:r>
              <a:rPr lang="en-US" dirty="0" err="1">
                <a:sym typeface="Symbol" pitchFamily="18" charset="2"/>
              </a:rPr>
              <a:t>lfp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baseline="30000" dirty="0">
                <a:sym typeface="Symbol" pitchFamily="18" charset="2"/>
              </a:rPr>
              <a:t>#</a:t>
            </a:r>
            <a:r>
              <a:rPr lang="en-US" dirty="0">
                <a:sym typeface="Symbol" pitchFamily="18" charset="2"/>
              </a:rPr>
              <a:t>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380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Domain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14</a:t>
            </a:fld>
            <a:endParaRPr lang="he-IL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955517" y="1628800"/>
            <a:ext cx="81570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859314" y="4653136"/>
            <a:ext cx="1008112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false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2075338" y="3645024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Math B"/>
              </a:rPr>
              <a:t>=0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487465" y="2636912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Math B"/>
              </a:rPr>
              <a:t>0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055417" y="3645024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Math B"/>
              </a:rPr>
              <a:t>&lt;0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143649" y="3645024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Math B"/>
              </a:rPr>
              <a:t>&gt;0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2711601" y="2636912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Math B"/>
              </a:rPr>
              <a:t>0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7" name="מחבר חץ ישר 26"/>
          <p:cNvCxnSpPr>
            <a:stCxn id="21" idx="0"/>
            <a:endCxn id="22" idx="2"/>
          </p:cNvCxnSpPr>
          <p:nvPr/>
        </p:nvCxnSpPr>
        <p:spPr>
          <a:xfrm flipV="1">
            <a:off x="2363370" y="4005064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>
            <a:stCxn id="25" idx="0"/>
            <a:endCxn id="26" idx="2"/>
          </p:cNvCxnSpPr>
          <p:nvPr/>
        </p:nvCxnSpPr>
        <p:spPr>
          <a:xfrm flipH="1" flipV="1">
            <a:off x="2999633" y="2996952"/>
            <a:ext cx="432048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22" idx="0"/>
            <a:endCxn id="26" idx="2"/>
          </p:cNvCxnSpPr>
          <p:nvPr/>
        </p:nvCxnSpPr>
        <p:spPr>
          <a:xfrm flipV="1">
            <a:off x="2363370" y="2996952"/>
            <a:ext cx="636263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>
            <a:stCxn id="22" idx="0"/>
            <a:endCxn id="23" idx="2"/>
          </p:cNvCxnSpPr>
          <p:nvPr/>
        </p:nvCxnSpPr>
        <p:spPr>
          <a:xfrm flipH="1" flipV="1">
            <a:off x="1775497" y="2996952"/>
            <a:ext cx="587873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/>
          <p:cNvCxnSpPr>
            <a:stCxn id="24" idx="0"/>
            <a:endCxn id="23" idx="2"/>
          </p:cNvCxnSpPr>
          <p:nvPr/>
        </p:nvCxnSpPr>
        <p:spPr>
          <a:xfrm flipV="1">
            <a:off x="1343449" y="2996952"/>
            <a:ext cx="432048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>
            <a:stCxn id="26" idx="0"/>
            <a:endCxn id="20" idx="2"/>
          </p:cNvCxnSpPr>
          <p:nvPr/>
        </p:nvCxnSpPr>
        <p:spPr>
          <a:xfrm flipH="1" flipV="1">
            <a:off x="2363370" y="1988840"/>
            <a:ext cx="636263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>
            <a:stCxn id="23" idx="0"/>
            <a:endCxn id="20" idx="2"/>
          </p:cNvCxnSpPr>
          <p:nvPr/>
        </p:nvCxnSpPr>
        <p:spPr>
          <a:xfrm flipV="1">
            <a:off x="1775497" y="1988840"/>
            <a:ext cx="587873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>
            <a:stCxn id="21" idx="0"/>
            <a:endCxn id="25" idx="2"/>
          </p:cNvCxnSpPr>
          <p:nvPr/>
        </p:nvCxnSpPr>
        <p:spPr>
          <a:xfrm flipV="1">
            <a:off x="2363370" y="4005064"/>
            <a:ext cx="1068311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>
            <a:stCxn id="21" idx="0"/>
            <a:endCxn id="24" idx="2"/>
          </p:cNvCxnSpPr>
          <p:nvPr/>
        </p:nvCxnSpPr>
        <p:spPr>
          <a:xfrm flipH="1" flipV="1">
            <a:off x="1343449" y="4005064"/>
            <a:ext cx="1019921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264188" y="1628800"/>
            <a:ext cx="81570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6167985" y="4653136"/>
            <a:ext cx="1008112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false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6384009" y="3645024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Math B"/>
              </a:rPr>
              <a:t>=0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5796136" y="2636912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Math B"/>
              </a:rPr>
              <a:t>0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5364088" y="3645024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Math B"/>
              </a:rPr>
              <a:t>&lt;0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7452320" y="3645024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Math B"/>
              </a:rPr>
              <a:t>&gt;0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7020272" y="2636912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Math B"/>
              </a:rPr>
              <a:t>0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0" name="מחבר חץ ישר 49"/>
          <p:cNvCxnSpPr>
            <a:stCxn id="44" idx="0"/>
            <a:endCxn id="45" idx="2"/>
          </p:cNvCxnSpPr>
          <p:nvPr/>
        </p:nvCxnSpPr>
        <p:spPr>
          <a:xfrm flipV="1">
            <a:off x="6672041" y="4005064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חץ ישר 50"/>
          <p:cNvCxnSpPr>
            <a:stCxn id="48" idx="0"/>
            <a:endCxn id="49" idx="2"/>
          </p:cNvCxnSpPr>
          <p:nvPr/>
        </p:nvCxnSpPr>
        <p:spPr>
          <a:xfrm flipH="1" flipV="1">
            <a:off x="7308304" y="2996952"/>
            <a:ext cx="432048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חץ ישר 51"/>
          <p:cNvCxnSpPr>
            <a:stCxn id="45" idx="0"/>
            <a:endCxn id="49" idx="2"/>
          </p:cNvCxnSpPr>
          <p:nvPr/>
        </p:nvCxnSpPr>
        <p:spPr>
          <a:xfrm flipV="1">
            <a:off x="6672041" y="2996952"/>
            <a:ext cx="636263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/>
          <p:cNvCxnSpPr>
            <a:stCxn id="45" idx="0"/>
            <a:endCxn id="46" idx="2"/>
          </p:cNvCxnSpPr>
          <p:nvPr/>
        </p:nvCxnSpPr>
        <p:spPr>
          <a:xfrm flipH="1" flipV="1">
            <a:off x="6084168" y="2996952"/>
            <a:ext cx="587873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/>
          <p:cNvCxnSpPr>
            <a:stCxn id="47" idx="0"/>
            <a:endCxn id="46" idx="2"/>
          </p:cNvCxnSpPr>
          <p:nvPr/>
        </p:nvCxnSpPr>
        <p:spPr>
          <a:xfrm flipV="1">
            <a:off x="5652120" y="2996952"/>
            <a:ext cx="432048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/>
          <p:cNvCxnSpPr>
            <a:stCxn id="49" idx="0"/>
            <a:endCxn id="36" idx="2"/>
          </p:cNvCxnSpPr>
          <p:nvPr/>
        </p:nvCxnSpPr>
        <p:spPr>
          <a:xfrm flipH="1" flipV="1">
            <a:off x="6672041" y="1988840"/>
            <a:ext cx="636263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/>
          <p:cNvCxnSpPr>
            <a:stCxn id="46" idx="0"/>
            <a:endCxn id="36" idx="2"/>
          </p:cNvCxnSpPr>
          <p:nvPr/>
        </p:nvCxnSpPr>
        <p:spPr>
          <a:xfrm flipV="1">
            <a:off x="6084168" y="1988840"/>
            <a:ext cx="587873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חץ ישר 57"/>
          <p:cNvCxnSpPr>
            <a:stCxn id="44" idx="0"/>
            <a:endCxn id="48" idx="2"/>
          </p:cNvCxnSpPr>
          <p:nvPr/>
        </p:nvCxnSpPr>
        <p:spPr>
          <a:xfrm flipV="1">
            <a:off x="6672041" y="4005064"/>
            <a:ext cx="1068311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/>
          <p:cNvCxnSpPr>
            <a:stCxn id="44" idx="0"/>
            <a:endCxn id="47" idx="2"/>
          </p:cNvCxnSpPr>
          <p:nvPr/>
        </p:nvCxnSpPr>
        <p:spPr>
          <a:xfrm flipH="1" flipV="1">
            <a:off x="5652120" y="4005064"/>
            <a:ext cx="1019921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75497" y="6131615"/>
            <a:ext cx="54726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rgbClr val="006600"/>
                </a:solidFill>
              </a:rPr>
              <a:t>How can we compose them?</a:t>
            </a:r>
            <a:endParaRPr lang="he-IL" sz="3200" dirty="0">
              <a:solidFill>
                <a:srgbClr val="0066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F5BEC1-5B69-AD48-BA02-EE8B756B8218}"/>
              </a:ext>
            </a:extLst>
          </p:cNvPr>
          <p:cNvSpPr txBox="1"/>
          <p:nvPr/>
        </p:nvSpPr>
        <p:spPr>
          <a:xfrm>
            <a:off x="1532226" y="5123503"/>
            <a:ext cx="17163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rgbClr val="006600"/>
                </a:solidFill>
              </a:rPr>
              <a:t>x</a:t>
            </a:r>
            <a:endParaRPr lang="he-IL" sz="3200" dirty="0">
              <a:solidFill>
                <a:srgbClr val="0066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15D41C-BB0F-C545-8A4A-5EE895654283}"/>
              </a:ext>
            </a:extLst>
          </p:cNvPr>
          <p:cNvSpPr txBox="1"/>
          <p:nvPr/>
        </p:nvSpPr>
        <p:spPr>
          <a:xfrm>
            <a:off x="5790144" y="5107158"/>
            <a:ext cx="17163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rgbClr val="006600"/>
                </a:solidFill>
              </a:rPr>
              <a:t>y</a:t>
            </a:r>
            <a:endParaRPr lang="he-IL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8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8962-3057-9C44-B439-636F478E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722D7-82C4-DF44-9A7B-E5C744E9D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10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example analyses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Abstract states are conjunctions of constraints</a:t>
            </a:r>
          </a:p>
          <a:p>
            <a:r>
              <a:rPr lang="en-US" b="1" dirty="0"/>
              <a:t>V</a:t>
            </a:r>
            <a:r>
              <a:rPr lang="en-US" dirty="0"/>
              <a:t>ariable </a:t>
            </a:r>
            <a:r>
              <a:rPr lang="en-US" b="1" dirty="0"/>
              <a:t>E</a:t>
            </a:r>
            <a:r>
              <a:rPr lang="en-US" dirty="0"/>
              <a:t>qualities</a:t>
            </a:r>
          </a:p>
          <a:p>
            <a:pPr lvl="1"/>
            <a:r>
              <a:rPr lang="en-US" i="1" dirty="0"/>
              <a:t>VE-factoids</a:t>
            </a:r>
            <a:r>
              <a:rPr lang="en-US" dirty="0"/>
              <a:t> = { </a:t>
            </a:r>
            <a:r>
              <a:rPr lang="en-US" i="1" dirty="0"/>
              <a:t>x</a:t>
            </a:r>
            <a:r>
              <a:rPr lang="en-US" dirty="0"/>
              <a:t>=</a:t>
            </a:r>
            <a:r>
              <a:rPr lang="en-US" i="1" dirty="0"/>
              <a:t>y</a:t>
            </a:r>
            <a:r>
              <a:rPr lang="en-US" dirty="0"/>
              <a:t> |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 </a:t>
            </a:r>
            <a:r>
              <a:rPr lang="en-US" dirty="0" err="1"/>
              <a:t>Var</a:t>
            </a:r>
            <a:r>
              <a:rPr lang="en-US" dirty="0"/>
              <a:t>} </a:t>
            </a:r>
            <a:r>
              <a:rPr lang="en-US" dirty="0">
                <a:sym typeface="Math B"/>
              </a:rPr>
              <a:t> false</a:t>
            </a:r>
            <a:br>
              <a:rPr lang="en-US" baseline="30000" dirty="0"/>
            </a:br>
            <a:r>
              <a:rPr lang="en-US" i="1" dirty="0"/>
              <a:t>VE</a:t>
            </a:r>
            <a:r>
              <a:rPr lang="en-US" dirty="0"/>
              <a:t> = (2</a:t>
            </a:r>
            <a:r>
              <a:rPr lang="en-US" i="1" baseline="30000" dirty="0"/>
              <a:t>VE-factoids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, , , </a:t>
            </a:r>
            <a:r>
              <a:rPr lang="en-US" i="1" dirty="0"/>
              <a:t>false</a:t>
            </a:r>
            <a:r>
              <a:rPr lang="en-US" dirty="0"/>
              <a:t>, </a:t>
            </a:r>
            <a:r>
              <a:rPr lang="en-US" dirty="0">
                <a:sym typeface="Math C"/>
              </a:rPr>
              <a:t></a:t>
            </a:r>
            <a:r>
              <a:rPr lang="en-US" dirty="0"/>
              <a:t>)</a:t>
            </a:r>
          </a:p>
          <a:p>
            <a:r>
              <a:rPr lang="en-US" b="1" dirty="0"/>
              <a:t>C</a:t>
            </a:r>
            <a:r>
              <a:rPr lang="en-US" dirty="0"/>
              <a:t>onstant </a:t>
            </a:r>
            <a:r>
              <a:rPr lang="en-US" b="1" dirty="0"/>
              <a:t>P</a:t>
            </a:r>
            <a:r>
              <a:rPr lang="en-US" dirty="0"/>
              <a:t>ropagation</a:t>
            </a:r>
          </a:p>
          <a:p>
            <a:pPr lvl="1"/>
            <a:r>
              <a:rPr lang="en-US" i="1" dirty="0"/>
              <a:t>CP-factoids</a:t>
            </a:r>
            <a:r>
              <a:rPr lang="en-US" dirty="0"/>
              <a:t> = { </a:t>
            </a:r>
            <a:r>
              <a:rPr lang="en-US" i="1" dirty="0"/>
              <a:t>x</a:t>
            </a:r>
            <a:r>
              <a:rPr lang="en-US" dirty="0"/>
              <a:t>=</a:t>
            </a:r>
            <a:r>
              <a:rPr lang="en-US" i="1" dirty="0"/>
              <a:t>c</a:t>
            </a:r>
            <a:r>
              <a:rPr lang="en-US" dirty="0"/>
              <a:t> |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 </a:t>
            </a:r>
            <a:r>
              <a:rPr lang="en-US" dirty="0" err="1"/>
              <a:t>Var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>
                <a:sym typeface="Symbol"/>
              </a:rPr>
              <a:t>  </a:t>
            </a:r>
            <a:r>
              <a:rPr lang="en-US" b="1" dirty="0"/>
              <a:t>Z</a:t>
            </a:r>
            <a:r>
              <a:rPr lang="en-US" dirty="0"/>
              <a:t>}</a:t>
            </a:r>
            <a:r>
              <a:rPr lang="en-US" dirty="0">
                <a:sym typeface="Math B"/>
              </a:rPr>
              <a:t>  false</a:t>
            </a:r>
            <a:br>
              <a:rPr lang="en-US" baseline="30000" dirty="0"/>
            </a:br>
            <a:r>
              <a:rPr lang="en-US" i="1" dirty="0"/>
              <a:t>CP</a:t>
            </a:r>
            <a:r>
              <a:rPr lang="en-US" dirty="0"/>
              <a:t> = (2</a:t>
            </a:r>
            <a:r>
              <a:rPr lang="en-US" i="1" baseline="30000" dirty="0"/>
              <a:t>CP-factoids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, , , </a:t>
            </a:r>
            <a:r>
              <a:rPr lang="en-US" i="1" dirty="0"/>
              <a:t>false</a:t>
            </a:r>
            <a:r>
              <a:rPr lang="en-US" dirty="0"/>
              <a:t>, </a:t>
            </a:r>
            <a:r>
              <a:rPr lang="en-US" dirty="0">
                <a:sym typeface="Math C"/>
              </a:rPr>
              <a:t></a:t>
            </a:r>
            <a:r>
              <a:rPr lang="en-US" dirty="0"/>
              <a:t>)</a:t>
            </a:r>
          </a:p>
          <a:p>
            <a:r>
              <a:rPr lang="en-US" b="1" dirty="0"/>
              <a:t>A</a:t>
            </a:r>
            <a:r>
              <a:rPr lang="en-US" dirty="0"/>
              <a:t>vailable </a:t>
            </a:r>
            <a:r>
              <a:rPr lang="en-US" b="1" dirty="0"/>
              <a:t>E</a:t>
            </a:r>
            <a:r>
              <a:rPr lang="en-US" dirty="0"/>
              <a:t>xpressions</a:t>
            </a:r>
          </a:p>
          <a:p>
            <a:pPr lvl="1"/>
            <a:r>
              <a:rPr lang="en-US" i="1" dirty="0"/>
              <a:t>AE-factoids</a:t>
            </a:r>
            <a:r>
              <a:rPr lang="en-US" dirty="0"/>
              <a:t> = { </a:t>
            </a:r>
            <a:r>
              <a:rPr lang="en-US" i="1" dirty="0"/>
              <a:t>x</a:t>
            </a:r>
            <a:r>
              <a:rPr lang="en-US" dirty="0"/>
              <a:t>=</a:t>
            </a:r>
            <a:r>
              <a:rPr lang="en-US" i="1" dirty="0" err="1"/>
              <a:t>y+z</a:t>
            </a:r>
            <a:r>
              <a:rPr lang="en-US" dirty="0"/>
              <a:t> |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 </a:t>
            </a:r>
            <a:r>
              <a:rPr lang="en-US" dirty="0" err="1"/>
              <a:t>Var</a:t>
            </a:r>
            <a:r>
              <a:rPr lang="en-US" dirty="0"/>
              <a:t>, 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>
                <a:sym typeface="Symbol"/>
              </a:rPr>
              <a:t>  </a:t>
            </a:r>
            <a:r>
              <a:rPr lang="en-US" dirty="0" err="1">
                <a:sym typeface="Symbol"/>
              </a:rPr>
              <a:t>Var</a:t>
            </a:r>
            <a:r>
              <a:rPr lang="en-US" dirty="0" err="1">
                <a:sym typeface="Math B"/>
              </a:rPr>
              <a:t></a:t>
            </a:r>
            <a:r>
              <a:rPr lang="en-US" b="1" dirty="0" err="1"/>
              <a:t>Z</a:t>
            </a:r>
            <a:r>
              <a:rPr lang="en-US" dirty="0"/>
              <a:t>}</a:t>
            </a:r>
            <a:r>
              <a:rPr lang="en-US" dirty="0">
                <a:sym typeface="Math B"/>
              </a:rPr>
              <a:t>  false</a:t>
            </a:r>
            <a:br>
              <a:rPr lang="en-US" baseline="30000" dirty="0"/>
            </a:br>
            <a:r>
              <a:rPr lang="en-US" i="1" dirty="0"/>
              <a:t>A</a:t>
            </a:r>
            <a:r>
              <a:rPr lang="en-US" dirty="0"/>
              <a:t> = (2</a:t>
            </a:r>
            <a:r>
              <a:rPr lang="en-US" i="1" baseline="30000" dirty="0"/>
              <a:t>AE-factoids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, , , </a:t>
            </a:r>
            <a:r>
              <a:rPr lang="en-US" i="1" dirty="0"/>
              <a:t>false</a:t>
            </a:r>
            <a:r>
              <a:rPr lang="en-US" dirty="0"/>
              <a:t>, </a:t>
            </a:r>
            <a:r>
              <a:rPr lang="en-US" dirty="0">
                <a:sym typeface="Math C"/>
              </a:rPr>
              <a:t></a:t>
            </a:r>
            <a:r>
              <a:rPr lang="en-US" dirty="0"/>
              <a:t>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66981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combinators reminder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Cartesian Product</a:t>
            </a:r>
          </a:p>
          <a:p>
            <a:pPr lvl="1"/>
            <a:r>
              <a:rPr lang="en-US" i="1" dirty="0"/>
              <a:t>L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(D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, 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, 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baseline="-25000" dirty="0"/>
              <a:t>1</a:t>
            </a:r>
            <a:r>
              <a:rPr lang="en-US" dirty="0">
                <a:sym typeface="Math C"/>
              </a:rPr>
              <a:t>, </a:t>
            </a:r>
            <a:r>
              <a:rPr lang="en-US" baseline="-25000" dirty="0"/>
              <a:t>1</a:t>
            </a:r>
            <a:r>
              <a:rPr lang="en-US" dirty="0"/>
              <a:t>)</a:t>
            </a:r>
            <a:br>
              <a:rPr lang="en-US" dirty="0"/>
            </a:br>
            <a:r>
              <a:rPr lang="en-US" i="1" dirty="0"/>
              <a:t>L</a:t>
            </a:r>
            <a:r>
              <a:rPr lang="en-US" baseline="-25000" dirty="0"/>
              <a:t>2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baseline="-25000" dirty="0"/>
              <a:t>2</a:t>
            </a:r>
            <a:r>
              <a:rPr lang="en-US" dirty="0">
                <a:sym typeface="Math B"/>
              </a:rPr>
              <a:t>, </a:t>
            </a:r>
            <a:r>
              <a:rPr lang="en-US" baseline="-25000" dirty="0"/>
              <a:t>2</a:t>
            </a:r>
            <a:r>
              <a:rPr lang="en-US" dirty="0">
                <a:sym typeface="Math B"/>
              </a:rPr>
              <a:t>, </a:t>
            </a:r>
            <a:r>
              <a:rPr lang="en-US" baseline="-25000" dirty="0"/>
              <a:t>2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baseline="-25000" dirty="0"/>
              <a:t>2</a:t>
            </a:r>
            <a:r>
              <a:rPr lang="en-US" dirty="0">
                <a:sym typeface="Math C"/>
              </a:rPr>
              <a:t>, 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Cart(</a:t>
            </a:r>
            <a:r>
              <a:rPr lang="en-US" i="1" dirty="0"/>
              <a:t>L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L</a:t>
            </a:r>
            <a:r>
              <a:rPr lang="en-US" baseline="-25000" dirty="0"/>
              <a:t>2</a:t>
            </a:r>
            <a:r>
              <a:rPr lang="en-US" dirty="0"/>
              <a:t>) = (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>
                <a:sym typeface="Symbol"/>
              </a:rPr>
              <a:t>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i="1" baseline="-25000" dirty="0"/>
              <a:t>cart</a:t>
            </a:r>
            <a:r>
              <a:rPr lang="en-US" dirty="0">
                <a:sym typeface="Math B"/>
              </a:rPr>
              <a:t>, </a:t>
            </a:r>
            <a:r>
              <a:rPr lang="en-US" i="1" baseline="-25000" dirty="0"/>
              <a:t>cart</a:t>
            </a:r>
            <a:r>
              <a:rPr lang="en-US" dirty="0">
                <a:sym typeface="Math B"/>
              </a:rPr>
              <a:t>, </a:t>
            </a:r>
            <a:r>
              <a:rPr lang="en-US" i="1" baseline="-25000" dirty="0"/>
              <a:t>cart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i="1" baseline="-25000" dirty="0"/>
              <a:t>cart</a:t>
            </a:r>
            <a:r>
              <a:rPr lang="en-US" dirty="0">
                <a:sym typeface="Math C"/>
              </a:rPr>
              <a:t>, </a:t>
            </a:r>
            <a:r>
              <a:rPr lang="en-US" i="1" baseline="-25000" dirty="0"/>
              <a:t>cart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000FF"/>
                </a:solidFill>
              </a:rPr>
              <a:t>Disjunctive completion</a:t>
            </a:r>
            <a:endParaRPr lang="en-US" dirty="0"/>
          </a:p>
          <a:p>
            <a:pPr lvl="1"/>
            <a:r>
              <a:rPr lang="en-US" i="1" dirty="0"/>
              <a:t>L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, , , </a:t>
            </a:r>
            <a:r>
              <a:rPr lang="en-US" dirty="0">
                <a:sym typeface="Math C"/>
              </a:rPr>
              <a:t>, 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Disj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 = (2</a:t>
            </a:r>
            <a:r>
              <a:rPr lang="en-US" i="1" baseline="30000" dirty="0"/>
              <a:t>D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baseline="-25000" dirty="0">
                <a:sym typeface="Math B"/>
              </a:rPr>
              <a:t></a:t>
            </a:r>
            <a:r>
              <a:rPr lang="en-US" dirty="0">
                <a:sym typeface="Math B"/>
              </a:rPr>
              <a:t>, </a:t>
            </a:r>
            <a:r>
              <a:rPr lang="en-US" baseline="-25000" dirty="0">
                <a:sym typeface="Math B"/>
              </a:rPr>
              <a:t></a:t>
            </a:r>
            <a:r>
              <a:rPr lang="en-US" dirty="0">
                <a:sym typeface="Math B"/>
              </a:rPr>
              <a:t>, </a:t>
            </a:r>
            <a:r>
              <a:rPr lang="en-US" baseline="-25000" dirty="0">
                <a:sym typeface="Math B"/>
              </a:rPr>
              <a:t>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baseline="-25000" dirty="0">
                <a:sym typeface="Math B"/>
              </a:rPr>
              <a:t></a:t>
            </a:r>
            <a:r>
              <a:rPr lang="en-US" dirty="0">
                <a:sym typeface="Math C"/>
              </a:rPr>
              <a:t>, </a:t>
            </a:r>
            <a:r>
              <a:rPr lang="en-US" baseline="-25000" dirty="0">
                <a:sym typeface="Math B"/>
              </a:rPr>
              <a:t>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000FF"/>
                </a:solidFill>
              </a:rPr>
              <a:t>Relational Product</a:t>
            </a:r>
          </a:p>
          <a:p>
            <a:pPr lvl="1"/>
            <a:r>
              <a:rPr lang="en-US" dirty="0" err="1"/>
              <a:t>Rel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L</a:t>
            </a:r>
            <a:r>
              <a:rPr lang="en-US" baseline="-25000" dirty="0"/>
              <a:t>2</a:t>
            </a:r>
            <a:r>
              <a:rPr lang="en-US" dirty="0"/>
              <a:t>) = </a:t>
            </a:r>
            <a:r>
              <a:rPr lang="en-US" dirty="0" err="1"/>
              <a:t>Disj</a:t>
            </a:r>
            <a:r>
              <a:rPr lang="en-US" dirty="0"/>
              <a:t>(Cart(</a:t>
            </a:r>
            <a:r>
              <a:rPr lang="en-US" i="1" dirty="0"/>
              <a:t>L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L</a:t>
            </a:r>
            <a:r>
              <a:rPr lang="en-US" baseline="-25000" dirty="0"/>
              <a:t>2</a:t>
            </a:r>
            <a:r>
              <a:rPr lang="en-US" dirty="0"/>
              <a:t>))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9753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Cartesian product of complete lattices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 two complete lattices</a:t>
            </a:r>
            <a:br>
              <a:rPr lang="en-US" dirty="0"/>
            </a:br>
            <a:r>
              <a:rPr lang="en-US" i="1" dirty="0"/>
              <a:t> L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(D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, 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, 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baseline="-25000" dirty="0"/>
              <a:t>1</a:t>
            </a:r>
            <a:r>
              <a:rPr lang="en-US" dirty="0">
                <a:sym typeface="Math C"/>
              </a:rPr>
              <a:t>, </a:t>
            </a:r>
            <a:r>
              <a:rPr lang="en-US" baseline="-25000" dirty="0"/>
              <a:t>1</a:t>
            </a:r>
            <a:r>
              <a:rPr lang="en-US" dirty="0"/>
              <a:t>)</a:t>
            </a:r>
            <a:br>
              <a:rPr lang="en-US" dirty="0"/>
            </a:br>
            <a:r>
              <a:rPr lang="en-US" i="1" dirty="0"/>
              <a:t> L</a:t>
            </a:r>
            <a:r>
              <a:rPr lang="en-US" baseline="-25000" dirty="0"/>
              <a:t>2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baseline="-25000" dirty="0"/>
              <a:t>2</a:t>
            </a:r>
            <a:r>
              <a:rPr lang="en-US" dirty="0">
                <a:sym typeface="Math B"/>
              </a:rPr>
              <a:t>, </a:t>
            </a:r>
            <a:r>
              <a:rPr lang="en-US" baseline="-25000" dirty="0"/>
              <a:t>2</a:t>
            </a:r>
            <a:r>
              <a:rPr lang="en-US" dirty="0">
                <a:sym typeface="Math B"/>
              </a:rPr>
              <a:t>, </a:t>
            </a:r>
            <a:r>
              <a:rPr lang="en-US" baseline="-25000" dirty="0"/>
              <a:t>2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baseline="-25000" dirty="0"/>
              <a:t>2</a:t>
            </a:r>
            <a:r>
              <a:rPr lang="en-US" dirty="0">
                <a:sym typeface="Math C"/>
              </a:rPr>
              <a:t>, 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Define the poset</a:t>
            </a:r>
            <a:br>
              <a:rPr lang="en-US" dirty="0"/>
            </a:br>
            <a:r>
              <a:rPr lang="en-US" i="1" dirty="0" err="1"/>
              <a:t>L</a:t>
            </a:r>
            <a:r>
              <a:rPr lang="en-US" i="1" baseline="-25000" dirty="0" err="1"/>
              <a:t>cart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>
                <a:sym typeface="Symbol"/>
              </a:rPr>
              <a:t>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i="1" baseline="-25000" dirty="0"/>
              <a:t>cart</a:t>
            </a:r>
            <a:r>
              <a:rPr lang="en-US" dirty="0">
                <a:sym typeface="Math B"/>
              </a:rPr>
              <a:t>, </a:t>
            </a:r>
            <a:r>
              <a:rPr lang="en-US" i="1" baseline="-25000" dirty="0"/>
              <a:t>cart</a:t>
            </a:r>
            <a:r>
              <a:rPr lang="en-US" dirty="0">
                <a:sym typeface="Math B"/>
              </a:rPr>
              <a:t>, </a:t>
            </a:r>
            <a:r>
              <a:rPr lang="en-US" i="1" baseline="-25000" dirty="0"/>
              <a:t>cart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i="1" baseline="-25000" dirty="0"/>
              <a:t>cart</a:t>
            </a:r>
            <a:r>
              <a:rPr lang="en-US" dirty="0">
                <a:sym typeface="Math C"/>
              </a:rPr>
              <a:t>, </a:t>
            </a:r>
            <a:r>
              <a:rPr lang="en-US" i="1" baseline="-25000" dirty="0"/>
              <a:t>cart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as follows:</a:t>
            </a:r>
          </a:p>
          <a:p>
            <a:pPr lvl="1"/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baseline="-25000" dirty="0">
                <a:sym typeface="Math B"/>
              </a:rPr>
              <a:t>1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x</a:t>
            </a:r>
            <a:r>
              <a:rPr lang="en-US" baseline="-25000" dirty="0">
                <a:sym typeface="Math B"/>
              </a:rPr>
              <a:t>2</a:t>
            </a:r>
            <a:r>
              <a:rPr lang="en-US" dirty="0">
                <a:sym typeface="Math B"/>
              </a:rPr>
              <a:t>) </a:t>
            </a:r>
            <a:r>
              <a:rPr lang="en-US" i="1" baseline="-25000" dirty="0"/>
              <a:t>cart</a:t>
            </a:r>
            <a:r>
              <a:rPr lang="en-US" dirty="0">
                <a:sym typeface="Math B"/>
              </a:rPr>
              <a:t> (</a:t>
            </a:r>
            <a:r>
              <a:rPr lang="en-US" i="1" dirty="0">
                <a:sym typeface="Math B"/>
              </a:rPr>
              <a:t>y</a:t>
            </a:r>
            <a:r>
              <a:rPr lang="en-US" baseline="-25000" dirty="0">
                <a:sym typeface="Math B"/>
              </a:rPr>
              <a:t>1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y</a:t>
            </a:r>
            <a:r>
              <a:rPr lang="en-US" baseline="-25000" dirty="0">
                <a:sym typeface="Math B"/>
              </a:rPr>
              <a:t>2</a:t>
            </a:r>
            <a:r>
              <a:rPr lang="en-US" dirty="0">
                <a:sym typeface="Math B"/>
              </a:rPr>
              <a:t>) </a:t>
            </a:r>
            <a:r>
              <a:rPr lang="en-US" dirty="0" err="1">
                <a:sym typeface="Math B"/>
              </a:rPr>
              <a:t>iff</a:t>
            </a:r>
            <a:br>
              <a:rPr lang="en-US" dirty="0">
                <a:sym typeface="Math B"/>
              </a:rPr>
            </a:br>
            <a:r>
              <a:rPr lang="en-US" i="1" dirty="0">
                <a:sym typeface="Math B"/>
              </a:rPr>
              <a:t>x</a:t>
            </a:r>
            <a:r>
              <a:rPr lang="en-US" baseline="-25000" dirty="0">
                <a:sym typeface="Math B"/>
              </a:rPr>
              <a:t>1</a:t>
            </a:r>
            <a:r>
              <a:rPr lang="en-US" dirty="0">
                <a:sym typeface="Math B"/>
              </a:rPr>
              <a:t> </a:t>
            </a:r>
            <a:r>
              <a:rPr lang="en-US" baseline="-25000" dirty="0"/>
              <a:t>1</a:t>
            </a:r>
            <a:r>
              <a:rPr lang="en-US" i="1" dirty="0">
                <a:sym typeface="Math B"/>
              </a:rPr>
              <a:t> y</a:t>
            </a:r>
            <a:r>
              <a:rPr lang="en-US" baseline="-25000" dirty="0">
                <a:sym typeface="Math B"/>
              </a:rPr>
              <a:t>1</a:t>
            </a:r>
            <a:r>
              <a:rPr lang="en-US" dirty="0">
                <a:sym typeface="Math B"/>
              </a:rPr>
              <a:t> and</a:t>
            </a:r>
            <a:br>
              <a:rPr lang="en-US" dirty="0">
                <a:sym typeface="Math B"/>
              </a:rPr>
            </a:br>
            <a:r>
              <a:rPr lang="en-US" i="1" dirty="0">
                <a:sym typeface="Math B"/>
              </a:rPr>
              <a:t>x</a:t>
            </a:r>
            <a:r>
              <a:rPr lang="en-US" baseline="-25000" dirty="0">
                <a:sym typeface="Math B"/>
              </a:rPr>
              <a:t>2</a:t>
            </a:r>
            <a:r>
              <a:rPr lang="en-US" dirty="0">
                <a:sym typeface="Math B"/>
              </a:rPr>
              <a:t> </a:t>
            </a:r>
            <a:r>
              <a:rPr lang="en-US" baseline="-25000" dirty="0"/>
              <a:t>2</a:t>
            </a:r>
            <a:r>
              <a:rPr lang="en-US" i="1" dirty="0">
                <a:sym typeface="Math B"/>
              </a:rPr>
              <a:t> y</a:t>
            </a:r>
            <a:r>
              <a:rPr lang="en-US" baseline="-25000" dirty="0">
                <a:sym typeface="Math B"/>
              </a:rPr>
              <a:t>2</a:t>
            </a:r>
            <a:endParaRPr lang="en-US" dirty="0">
              <a:sym typeface="Math B"/>
            </a:endParaRPr>
          </a:p>
          <a:p>
            <a:pPr lvl="1"/>
            <a:r>
              <a:rPr lang="en-US" dirty="0">
                <a:sym typeface="Math B"/>
              </a:rPr>
              <a:t></a:t>
            </a:r>
            <a:r>
              <a:rPr lang="en-US" i="1" baseline="-25000" dirty="0"/>
              <a:t>cart</a:t>
            </a:r>
            <a:r>
              <a:rPr lang="en-US" dirty="0"/>
              <a:t> = ?         </a:t>
            </a:r>
            <a:r>
              <a:rPr lang="en-US" dirty="0">
                <a:sym typeface="Math B"/>
              </a:rPr>
              <a:t></a:t>
            </a:r>
            <a:r>
              <a:rPr lang="en-US" i="1" baseline="-25000" dirty="0"/>
              <a:t>cart</a:t>
            </a:r>
            <a:r>
              <a:rPr lang="en-US" dirty="0"/>
              <a:t> = ?         </a:t>
            </a:r>
            <a:r>
              <a:rPr lang="en-US" dirty="0">
                <a:sym typeface="Math C"/>
              </a:rPr>
              <a:t></a:t>
            </a:r>
            <a:r>
              <a:rPr lang="en-US" i="1" baseline="-25000" dirty="0"/>
              <a:t>cart</a:t>
            </a:r>
            <a:r>
              <a:rPr lang="en-US" dirty="0"/>
              <a:t> = ?         </a:t>
            </a:r>
            <a:r>
              <a:rPr lang="en-US" dirty="0">
                <a:sym typeface="Math C"/>
              </a:rPr>
              <a:t></a:t>
            </a:r>
            <a:r>
              <a:rPr lang="en-US" i="1" baseline="-25000" dirty="0"/>
              <a:t>cart</a:t>
            </a:r>
            <a:r>
              <a:rPr lang="en-US" dirty="0"/>
              <a:t> = ?</a:t>
            </a:r>
          </a:p>
          <a:p>
            <a:r>
              <a:rPr lang="en-US" b="1" dirty="0"/>
              <a:t>Lemma: </a:t>
            </a:r>
            <a:r>
              <a:rPr lang="en-US" i="1" dirty="0"/>
              <a:t>L</a:t>
            </a:r>
            <a:r>
              <a:rPr lang="en-US" dirty="0"/>
              <a:t> is a complete lattice</a:t>
            </a:r>
          </a:p>
          <a:p>
            <a:r>
              <a:rPr lang="en-US" dirty="0"/>
              <a:t>Define the Cartesian constructor </a:t>
            </a:r>
            <a:r>
              <a:rPr lang="en-US" i="1" dirty="0" err="1"/>
              <a:t>L</a:t>
            </a:r>
            <a:r>
              <a:rPr lang="en-US" i="1" baseline="-25000" dirty="0" err="1"/>
              <a:t>cart</a:t>
            </a:r>
            <a:r>
              <a:rPr lang="en-US" dirty="0"/>
              <a:t> = Cart(</a:t>
            </a:r>
            <a:r>
              <a:rPr lang="en-US" i="1" dirty="0"/>
              <a:t>L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L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76572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Cartesian product of GCs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B</a:t>
            </a:r>
            <a:r>
              <a:rPr lang="en-US" dirty="0"/>
              <a:t>)</a:t>
            </a:r>
            <a:endParaRPr lang="he-IL" dirty="0"/>
          </a:p>
          <a:p>
            <a:r>
              <a:rPr lang="en-US" dirty="0"/>
              <a:t>Cartesian Product</a:t>
            </a:r>
            <a:br>
              <a:rPr lang="en-US" dirty="0"/>
            </a:br>
            <a:r>
              <a:rPr lang="en-US" dirty="0"/>
              <a:t>		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>
                <a:sym typeface="Math B"/>
              </a:rPr>
              <a:t> = 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A</a:t>
            </a:r>
            <a:r>
              <a:rPr lang="en-US" dirty="0">
                <a:sym typeface="Math B"/>
              </a:rPr>
              <a:t></a:t>
            </a:r>
            <a:r>
              <a:rPr lang="en-US" i="1" dirty="0">
                <a:sym typeface="Math B"/>
              </a:rPr>
              <a:t>B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)= ?</a:t>
            </a:r>
          </a:p>
          <a:p>
            <a:pPr lvl="1"/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)</a:t>
            </a:r>
            <a:r>
              <a:rPr lang="en-US" i="1" dirty="0">
                <a:sym typeface="Math A"/>
              </a:rPr>
              <a:t> </a:t>
            </a:r>
            <a:r>
              <a:rPr lang="en-US" dirty="0">
                <a:sym typeface="Math B"/>
              </a:rPr>
              <a:t>= </a:t>
            </a:r>
            <a:r>
              <a:rPr lang="en-US" dirty="0">
                <a:sym typeface="Symbol" pitchFamily="18" charset="2"/>
              </a:rPr>
              <a:t>?</a:t>
            </a:r>
            <a:endParaRPr lang="en-US" dirty="0">
              <a:sym typeface="Math B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514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Interpretation [Cousot’77]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9923"/>
          </a:xfrm>
        </p:spPr>
        <p:txBody>
          <a:bodyPr>
            <a:normAutofit/>
          </a:bodyPr>
          <a:lstStyle/>
          <a:p>
            <a:r>
              <a:rPr lang="en-US" dirty="0"/>
              <a:t>Mathematical foundation of static analysis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</a:t>
            </a:fld>
            <a:endParaRPr lang="he-IL" dirty="0"/>
          </a:p>
        </p:txBody>
      </p:sp>
      <p:pic>
        <p:nvPicPr>
          <p:cNvPr id="5" name="Picture 2" descr="http://upload.wikimedia.org/wikipedia/commons/thumb/9/9e/Patrick_Cousot_0743-c.jpg/240px-Patrick_Cousot_0743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2559" y="2254257"/>
            <a:ext cx="2479473" cy="2479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282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of GCs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B</a:t>
            </a:r>
            <a:r>
              <a:rPr lang="en-US" dirty="0"/>
              <a:t>)</a:t>
            </a:r>
            <a:endParaRPr lang="he-IL" dirty="0"/>
          </a:p>
          <a:p>
            <a:r>
              <a:rPr lang="en-US" dirty="0"/>
              <a:t>Cartesian Product</a:t>
            </a:r>
            <a:br>
              <a:rPr lang="en-US" dirty="0"/>
            </a:br>
            <a:r>
              <a:rPr lang="en-US" dirty="0"/>
              <a:t>		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>
                <a:sym typeface="Math B"/>
              </a:rPr>
              <a:t> = 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A</a:t>
            </a:r>
            <a:r>
              <a:rPr lang="en-US" dirty="0">
                <a:sym typeface="Math B"/>
              </a:rPr>
              <a:t></a:t>
            </a:r>
            <a:r>
              <a:rPr lang="en-US" i="1" dirty="0">
                <a:sym typeface="Math B"/>
              </a:rPr>
              <a:t>B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 = (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))</a:t>
            </a:r>
          </a:p>
          <a:p>
            <a:pPr lvl="1"/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)</a:t>
            </a:r>
            <a:r>
              <a:rPr lang="en-US" i="1" dirty="0">
                <a:sym typeface="Math A"/>
              </a:rPr>
              <a:t> </a:t>
            </a:r>
            <a:r>
              <a:rPr lang="en-US" dirty="0">
                <a:sym typeface="Math B"/>
              </a:rPr>
              <a:t>=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 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</a:t>
            </a:r>
          </a:p>
          <a:p>
            <a:r>
              <a:rPr lang="en-US" dirty="0">
                <a:sym typeface="Math B"/>
              </a:rPr>
              <a:t>What about transformers?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4657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transformers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A</a:t>
            </a:r>
            <a:r>
              <a:rPr lang="en-US" dirty="0"/>
              <a:t>)	</a:t>
            </a:r>
            <a:r>
              <a:rPr lang="en-US" i="1" dirty="0"/>
              <a:t>F</a:t>
            </a:r>
            <a:r>
              <a:rPr lang="en-US" i="1" baseline="30000" dirty="0"/>
              <a:t>A</a:t>
            </a:r>
            <a:r>
              <a:rPr lang="en-US" dirty="0"/>
              <a:t>[</a:t>
            </a:r>
            <a:r>
              <a:rPr lang="en-US" dirty="0" err="1"/>
              <a:t>st</a:t>
            </a:r>
            <a:r>
              <a:rPr lang="en-US" dirty="0"/>
              <a:t>] : </a:t>
            </a:r>
            <a:r>
              <a:rPr lang="en-US" i="1" dirty="0">
                <a:sym typeface="Math A"/>
              </a:rPr>
              <a:t>A </a:t>
            </a:r>
            <a:r>
              <a:rPr lang="en-US" dirty="0">
                <a:sym typeface="Symbol"/>
              </a:rPr>
              <a:t> </a:t>
            </a:r>
            <a:r>
              <a:rPr lang="en-US" i="1" dirty="0">
                <a:sym typeface="Symbol"/>
              </a:rPr>
              <a:t>A</a:t>
            </a:r>
            <a:br>
              <a:rPr lang="en-US" dirty="0"/>
            </a:br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B</a:t>
            </a:r>
            <a:r>
              <a:rPr lang="en-US" dirty="0"/>
              <a:t>)	</a:t>
            </a:r>
            <a:r>
              <a:rPr lang="en-US" i="1" dirty="0"/>
              <a:t>F</a:t>
            </a:r>
            <a:r>
              <a:rPr lang="en-US" i="1" baseline="30000" dirty="0"/>
              <a:t>B</a:t>
            </a:r>
            <a:r>
              <a:rPr lang="en-US" dirty="0"/>
              <a:t>[</a:t>
            </a:r>
            <a:r>
              <a:rPr lang="en-US" dirty="0" err="1"/>
              <a:t>st</a:t>
            </a:r>
            <a:r>
              <a:rPr lang="en-US" dirty="0"/>
              <a:t>] : </a:t>
            </a:r>
            <a:r>
              <a:rPr lang="en-US" i="1" dirty="0">
                <a:sym typeface="Math A"/>
              </a:rPr>
              <a:t>B </a:t>
            </a:r>
            <a:r>
              <a:rPr lang="en-US" dirty="0">
                <a:sym typeface="Symbol"/>
              </a:rPr>
              <a:t> </a:t>
            </a:r>
            <a:r>
              <a:rPr lang="en-US" i="1" dirty="0">
                <a:sym typeface="Symbol"/>
              </a:rPr>
              <a:t>B</a:t>
            </a:r>
            <a:endParaRPr lang="he-IL" dirty="0"/>
          </a:p>
          <a:p>
            <a:r>
              <a:rPr lang="en-US" dirty="0"/>
              <a:t>Cartesian Product</a:t>
            </a:r>
            <a:br>
              <a:rPr lang="en-US" dirty="0"/>
            </a:br>
            <a:r>
              <a:rPr lang="en-US" dirty="0"/>
              <a:t>		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>
                <a:sym typeface="Math B"/>
              </a:rPr>
              <a:t> = 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A</a:t>
            </a:r>
            <a:r>
              <a:rPr lang="en-US" dirty="0">
                <a:sym typeface="Math B"/>
              </a:rPr>
              <a:t></a:t>
            </a:r>
            <a:r>
              <a:rPr lang="en-US" i="1" dirty="0">
                <a:sym typeface="Math B"/>
              </a:rPr>
              <a:t>B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 = (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))</a:t>
            </a:r>
          </a:p>
          <a:p>
            <a:pPr lvl="1"/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)</a:t>
            </a:r>
            <a:r>
              <a:rPr lang="en-US" i="1" dirty="0">
                <a:sym typeface="Math A"/>
              </a:rPr>
              <a:t> </a:t>
            </a:r>
            <a:r>
              <a:rPr lang="en-US" dirty="0">
                <a:sym typeface="Math B"/>
              </a:rPr>
              <a:t>=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 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</a:t>
            </a:r>
          </a:p>
          <a:p>
            <a:r>
              <a:rPr lang="en-US" dirty="0">
                <a:sym typeface="Math B"/>
              </a:rPr>
              <a:t>How should we define </a:t>
            </a:r>
            <a:r>
              <a:rPr lang="en-US" i="1" dirty="0"/>
              <a:t>F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/>
              <a:t>[</a:t>
            </a:r>
            <a:r>
              <a:rPr lang="en-US" dirty="0" err="1"/>
              <a:t>st</a:t>
            </a:r>
            <a:r>
              <a:rPr lang="en-US" dirty="0"/>
              <a:t>] : </a:t>
            </a:r>
            <a:r>
              <a:rPr lang="en-US" i="1" dirty="0">
                <a:sym typeface="Math A"/>
              </a:rPr>
              <a:t>A</a:t>
            </a:r>
            <a:r>
              <a:rPr lang="en-US" dirty="0">
                <a:sym typeface="Math B"/>
              </a:rPr>
              <a:t></a:t>
            </a:r>
            <a:r>
              <a:rPr lang="en-US" i="1" dirty="0">
                <a:sym typeface="Math B"/>
              </a:rPr>
              <a:t>B</a:t>
            </a:r>
            <a:r>
              <a:rPr lang="en-US" i="1" dirty="0">
                <a:sym typeface="Math A"/>
              </a:rPr>
              <a:t> </a:t>
            </a:r>
            <a:r>
              <a:rPr lang="en-US" dirty="0">
                <a:sym typeface="Symbol"/>
              </a:rPr>
              <a:t> </a:t>
            </a:r>
            <a:r>
              <a:rPr lang="en-US" i="1" dirty="0">
                <a:sym typeface="Math A"/>
              </a:rPr>
              <a:t>A</a:t>
            </a:r>
            <a:r>
              <a:rPr lang="en-US" dirty="0">
                <a:sym typeface="Math B"/>
              </a:rPr>
              <a:t></a:t>
            </a:r>
            <a:r>
              <a:rPr lang="en-US" i="1" dirty="0">
                <a:sym typeface="Math B"/>
              </a:rPr>
              <a:t>B</a:t>
            </a:r>
            <a:endParaRPr lang="en-US" dirty="0">
              <a:sym typeface="Math B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94790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transformers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A</a:t>
            </a:r>
            <a:r>
              <a:rPr lang="en-US" dirty="0"/>
              <a:t>)	</a:t>
            </a:r>
            <a:r>
              <a:rPr lang="en-US" i="1" dirty="0"/>
              <a:t>F</a:t>
            </a:r>
            <a:r>
              <a:rPr lang="en-US" i="1" baseline="30000" dirty="0"/>
              <a:t>A</a:t>
            </a:r>
            <a:r>
              <a:rPr lang="en-US" dirty="0"/>
              <a:t>[</a:t>
            </a:r>
            <a:r>
              <a:rPr lang="en-US" dirty="0" err="1"/>
              <a:t>st</a:t>
            </a:r>
            <a:r>
              <a:rPr lang="en-US" dirty="0"/>
              <a:t>] : </a:t>
            </a:r>
            <a:r>
              <a:rPr lang="en-US" i="1" dirty="0">
                <a:sym typeface="Math A"/>
              </a:rPr>
              <a:t>A </a:t>
            </a:r>
            <a:r>
              <a:rPr lang="en-US" dirty="0">
                <a:sym typeface="Symbol"/>
              </a:rPr>
              <a:t> </a:t>
            </a:r>
            <a:r>
              <a:rPr lang="en-US" i="1" dirty="0">
                <a:sym typeface="Symbol"/>
              </a:rPr>
              <a:t>A</a:t>
            </a:r>
            <a:br>
              <a:rPr lang="en-US" dirty="0"/>
            </a:br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B</a:t>
            </a:r>
            <a:r>
              <a:rPr lang="en-US" dirty="0"/>
              <a:t>)	</a:t>
            </a:r>
            <a:r>
              <a:rPr lang="en-US" i="1" dirty="0"/>
              <a:t>F</a:t>
            </a:r>
            <a:r>
              <a:rPr lang="en-US" i="1" baseline="30000" dirty="0"/>
              <a:t>B</a:t>
            </a:r>
            <a:r>
              <a:rPr lang="en-US" dirty="0"/>
              <a:t>[</a:t>
            </a:r>
            <a:r>
              <a:rPr lang="en-US" dirty="0" err="1"/>
              <a:t>st</a:t>
            </a:r>
            <a:r>
              <a:rPr lang="en-US" dirty="0"/>
              <a:t>] : </a:t>
            </a:r>
            <a:r>
              <a:rPr lang="en-US" i="1" dirty="0">
                <a:sym typeface="Math A"/>
              </a:rPr>
              <a:t>B </a:t>
            </a:r>
            <a:r>
              <a:rPr lang="en-US" dirty="0">
                <a:sym typeface="Symbol"/>
              </a:rPr>
              <a:t> </a:t>
            </a:r>
            <a:r>
              <a:rPr lang="en-US" i="1" dirty="0">
                <a:sym typeface="Symbol"/>
              </a:rPr>
              <a:t>B</a:t>
            </a:r>
            <a:endParaRPr lang="he-IL" dirty="0"/>
          </a:p>
          <a:p>
            <a:r>
              <a:rPr lang="en-US" dirty="0"/>
              <a:t>Cartesian Product</a:t>
            </a:r>
            <a:br>
              <a:rPr lang="en-US" dirty="0"/>
            </a:br>
            <a:r>
              <a:rPr lang="en-US" dirty="0"/>
              <a:t>		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>
                <a:sym typeface="Math B"/>
              </a:rPr>
              <a:t> = 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A</a:t>
            </a:r>
            <a:r>
              <a:rPr lang="en-US" dirty="0">
                <a:sym typeface="Math B"/>
              </a:rPr>
              <a:t></a:t>
            </a:r>
            <a:r>
              <a:rPr lang="en-US" i="1" dirty="0">
                <a:sym typeface="Math B"/>
              </a:rPr>
              <a:t>B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 = (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))</a:t>
            </a:r>
          </a:p>
          <a:p>
            <a:pPr lvl="1"/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)</a:t>
            </a:r>
            <a:r>
              <a:rPr lang="en-US" i="1" dirty="0">
                <a:sym typeface="Math A"/>
              </a:rPr>
              <a:t> </a:t>
            </a:r>
            <a:r>
              <a:rPr lang="en-US" dirty="0">
                <a:sym typeface="Math B"/>
              </a:rPr>
              <a:t>=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 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</a:t>
            </a:r>
          </a:p>
          <a:p>
            <a:r>
              <a:rPr lang="en-US" dirty="0">
                <a:sym typeface="Math B"/>
              </a:rPr>
              <a:t>How should we define </a:t>
            </a:r>
            <a:r>
              <a:rPr lang="en-US" i="1" dirty="0"/>
              <a:t>F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/>
              <a:t>[</a:t>
            </a:r>
            <a:r>
              <a:rPr lang="en-US" dirty="0" err="1"/>
              <a:t>st</a:t>
            </a:r>
            <a:r>
              <a:rPr lang="en-US" dirty="0"/>
              <a:t>] : </a:t>
            </a:r>
            <a:r>
              <a:rPr lang="en-US" i="1" dirty="0">
                <a:sym typeface="Math A"/>
              </a:rPr>
              <a:t>A</a:t>
            </a:r>
            <a:r>
              <a:rPr lang="en-US" dirty="0">
                <a:sym typeface="Math B"/>
              </a:rPr>
              <a:t></a:t>
            </a:r>
            <a:r>
              <a:rPr lang="en-US" i="1" dirty="0">
                <a:sym typeface="Math B"/>
              </a:rPr>
              <a:t>B</a:t>
            </a:r>
            <a:r>
              <a:rPr lang="en-US" i="1" dirty="0">
                <a:sym typeface="Math A"/>
              </a:rPr>
              <a:t> </a:t>
            </a:r>
            <a:r>
              <a:rPr lang="en-US" dirty="0">
                <a:sym typeface="Symbol"/>
              </a:rPr>
              <a:t> </a:t>
            </a:r>
            <a:r>
              <a:rPr lang="en-US" i="1" dirty="0">
                <a:sym typeface="Math A"/>
              </a:rPr>
              <a:t>A</a:t>
            </a:r>
            <a:r>
              <a:rPr lang="en-US" dirty="0">
                <a:sym typeface="Math B"/>
              </a:rPr>
              <a:t></a:t>
            </a:r>
            <a:r>
              <a:rPr lang="en-US" i="1" dirty="0">
                <a:sym typeface="Math B"/>
              </a:rPr>
              <a:t>B</a:t>
            </a:r>
          </a:p>
          <a:p>
            <a:r>
              <a:rPr lang="en-US" dirty="0">
                <a:sym typeface="Math B"/>
              </a:rPr>
              <a:t>Idea: </a:t>
            </a:r>
            <a:r>
              <a:rPr lang="en-US" i="1" dirty="0"/>
              <a:t>F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/>
              <a:t>[</a:t>
            </a:r>
            <a:r>
              <a:rPr lang="en-US" dirty="0" err="1"/>
              <a:t>st</a:t>
            </a:r>
            <a:r>
              <a:rPr lang="en-US" dirty="0"/>
              <a:t>](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= (</a:t>
            </a:r>
            <a:r>
              <a:rPr lang="en-US" i="1" dirty="0"/>
              <a:t>F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/>
              <a:t>[</a:t>
            </a:r>
            <a:r>
              <a:rPr lang="en-US" dirty="0" err="1"/>
              <a:t>st</a:t>
            </a:r>
            <a:r>
              <a:rPr lang="en-US" dirty="0"/>
              <a:t>]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/>
              <a:t>[</a:t>
            </a:r>
            <a:r>
              <a:rPr lang="en-US" dirty="0" err="1"/>
              <a:t>st</a:t>
            </a:r>
            <a:r>
              <a:rPr lang="en-US" dirty="0"/>
              <a:t>] </a:t>
            </a:r>
            <a:r>
              <a:rPr lang="en-US" i="1" dirty="0"/>
              <a:t>b</a:t>
            </a:r>
            <a:r>
              <a:rPr lang="en-US" dirty="0"/>
              <a:t>)</a:t>
            </a:r>
          </a:p>
          <a:p>
            <a:r>
              <a:rPr lang="en-US" dirty="0">
                <a:sym typeface="Math B"/>
              </a:rPr>
              <a:t>Are component-wise transformers precise?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6547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analysis example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1602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Abstract interpreter 1: </a:t>
            </a:r>
            <a:r>
              <a:rPr lang="en-US" b="1" dirty="0"/>
              <a:t>C</a:t>
            </a:r>
            <a:r>
              <a:rPr lang="en-US" dirty="0"/>
              <a:t>onstant </a:t>
            </a:r>
            <a:r>
              <a:rPr lang="en-US" b="1" dirty="0"/>
              <a:t>P</a:t>
            </a:r>
            <a:r>
              <a:rPr lang="en-US" dirty="0"/>
              <a:t>ropagation</a:t>
            </a:r>
          </a:p>
          <a:p>
            <a:r>
              <a:rPr lang="en-US" dirty="0"/>
              <a:t>Abstract interpreter 2: </a:t>
            </a:r>
            <a:r>
              <a:rPr lang="en-US" b="1" dirty="0"/>
              <a:t>V</a:t>
            </a:r>
            <a:r>
              <a:rPr lang="en-US" dirty="0"/>
              <a:t>ariable </a:t>
            </a:r>
            <a:r>
              <a:rPr lang="en-US" b="1" dirty="0"/>
              <a:t>E</a:t>
            </a:r>
            <a:r>
              <a:rPr lang="en-US" dirty="0"/>
              <a:t>qualities</a:t>
            </a:r>
          </a:p>
          <a:p>
            <a:r>
              <a:rPr lang="en-US" dirty="0"/>
              <a:t>Let’s compare</a:t>
            </a:r>
          </a:p>
          <a:p>
            <a:pPr lvl="1"/>
            <a:r>
              <a:rPr lang="en-US" dirty="0"/>
              <a:t>Running them separately and combining results</a:t>
            </a:r>
          </a:p>
          <a:p>
            <a:pPr lvl="1"/>
            <a:r>
              <a:rPr lang="en-US" dirty="0"/>
              <a:t>Running the analysis with their Cartesian product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23</a:t>
            </a:fld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364677" y="3933056"/>
            <a:ext cx="1543027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a := 9;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b := 9;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 := a;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364088" y="3933056"/>
            <a:ext cx="180020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a := 9;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b := 9;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 := a;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429000"/>
            <a:ext cx="177952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>
                <a:solidFill>
                  <a:schemeClr val="tx2"/>
                </a:solidFill>
              </a:rPr>
              <a:t>CP analysis</a:t>
            </a:r>
            <a:endParaRPr lang="he-IL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3623" y="3429000"/>
            <a:ext cx="178113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>
                <a:solidFill>
                  <a:schemeClr val="tx2"/>
                </a:solidFill>
              </a:rPr>
              <a:t>VE analysis</a:t>
            </a:r>
            <a:endParaRPr lang="he-IL" sz="2800" dirty="0">
              <a:solidFill>
                <a:schemeClr val="tx2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154691" y="3933056"/>
            <a:ext cx="2777349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{a=9}</a:t>
            </a:r>
            <a:b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{a=9, b=9}</a:t>
            </a:r>
            <a:b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{a=9, b=9, c=9}</a:t>
            </a:r>
          </a:p>
        </p:txBody>
      </p:sp>
      <p:sp>
        <p:nvSpPr>
          <p:cNvPr id="11" name="מלבן 10"/>
          <p:cNvSpPr/>
          <p:nvPr/>
        </p:nvSpPr>
        <p:spPr>
          <a:xfrm>
            <a:off x="7236296" y="3933056"/>
            <a:ext cx="1697229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{}</a:t>
            </a:r>
            <a:b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{}</a:t>
            </a:r>
            <a:b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{c=a}</a:t>
            </a:r>
          </a:p>
        </p:txBody>
      </p:sp>
    </p:spTree>
    <p:extLst>
      <p:ext uri="{BB962C8B-B14F-4D97-AF65-F5344CB8AC3E}">
        <p14:creationId xmlns:p14="http://schemas.microsoft.com/office/powerpoint/2010/main" val="275480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72 0.00393 L -0.38403 0.00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analysis example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1602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Abstract interpreter 1: </a:t>
            </a:r>
            <a:r>
              <a:rPr lang="en-US" b="1" dirty="0"/>
              <a:t>C</a:t>
            </a:r>
            <a:r>
              <a:rPr lang="en-US" dirty="0"/>
              <a:t>onstant </a:t>
            </a:r>
            <a:r>
              <a:rPr lang="en-US" b="1" dirty="0"/>
              <a:t>P</a:t>
            </a:r>
            <a:r>
              <a:rPr lang="en-US" dirty="0"/>
              <a:t>ropagation</a:t>
            </a:r>
          </a:p>
          <a:p>
            <a:r>
              <a:rPr lang="en-US" dirty="0"/>
              <a:t>Abstract interpreter 2: </a:t>
            </a:r>
            <a:r>
              <a:rPr lang="en-US" b="1" dirty="0"/>
              <a:t>V</a:t>
            </a:r>
            <a:r>
              <a:rPr lang="en-US" dirty="0"/>
              <a:t>ariable </a:t>
            </a:r>
            <a:r>
              <a:rPr lang="en-US" b="1" dirty="0"/>
              <a:t>E</a:t>
            </a:r>
            <a:r>
              <a:rPr lang="en-US" dirty="0"/>
              <a:t>qualities</a:t>
            </a:r>
          </a:p>
          <a:p>
            <a:r>
              <a:rPr lang="en-US" dirty="0"/>
              <a:t>Let’s compare</a:t>
            </a:r>
          </a:p>
          <a:p>
            <a:pPr lvl="1"/>
            <a:r>
              <a:rPr lang="en-US" dirty="0"/>
              <a:t>Running them separately and combining results</a:t>
            </a:r>
          </a:p>
          <a:p>
            <a:pPr lvl="1"/>
            <a:r>
              <a:rPr lang="en-US" dirty="0"/>
              <a:t>Running the analysis with their Cartesian product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24</a:t>
            </a:fld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957229" y="3429000"/>
            <a:ext cx="371903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>
                <a:solidFill>
                  <a:schemeClr val="tx2"/>
                </a:solidFill>
              </a:rPr>
              <a:t>CP analysis + VE analysis</a:t>
            </a:r>
            <a:endParaRPr lang="he-IL" sz="2800" dirty="0">
              <a:solidFill>
                <a:schemeClr val="tx2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364677" y="3933056"/>
            <a:ext cx="1543027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a := 9;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b := 9;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 := a;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2154691" y="3933056"/>
            <a:ext cx="3353413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{a=9}</a:t>
            </a:r>
            <a:b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{a=9, b=9}</a:t>
            </a:r>
            <a:b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{a=9, b=9, c=9, c=a}</a:t>
            </a:r>
          </a:p>
        </p:txBody>
      </p:sp>
    </p:spTree>
    <p:extLst>
      <p:ext uri="{BB962C8B-B14F-4D97-AF65-F5344CB8AC3E}">
        <p14:creationId xmlns:p14="http://schemas.microsoft.com/office/powerpoint/2010/main" val="13710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analysis example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1602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Abstract interpreter 1: </a:t>
            </a:r>
            <a:r>
              <a:rPr lang="en-US" b="1" dirty="0"/>
              <a:t>C</a:t>
            </a:r>
            <a:r>
              <a:rPr lang="en-US" dirty="0"/>
              <a:t>onstant </a:t>
            </a:r>
            <a:r>
              <a:rPr lang="en-US" b="1" dirty="0"/>
              <a:t>P</a:t>
            </a:r>
            <a:r>
              <a:rPr lang="en-US" dirty="0"/>
              <a:t>ropagation</a:t>
            </a:r>
          </a:p>
          <a:p>
            <a:r>
              <a:rPr lang="en-US" dirty="0"/>
              <a:t>Abstract interpreter 2: </a:t>
            </a:r>
            <a:r>
              <a:rPr lang="en-US" b="1" dirty="0"/>
              <a:t>V</a:t>
            </a:r>
            <a:r>
              <a:rPr lang="en-US" dirty="0"/>
              <a:t>ariable </a:t>
            </a:r>
            <a:r>
              <a:rPr lang="en-US" b="1" dirty="0"/>
              <a:t>E</a:t>
            </a:r>
            <a:r>
              <a:rPr lang="en-US" dirty="0"/>
              <a:t>qualities</a:t>
            </a:r>
          </a:p>
          <a:p>
            <a:r>
              <a:rPr lang="en-US" dirty="0"/>
              <a:t>Let’s compare</a:t>
            </a:r>
          </a:p>
          <a:p>
            <a:pPr lvl="1"/>
            <a:r>
              <a:rPr lang="en-US" dirty="0"/>
              <a:t>Running them separately and combining results</a:t>
            </a:r>
          </a:p>
          <a:p>
            <a:pPr lvl="1"/>
            <a:r>
              <a:rPr lang="en-US" dirty="0"/>
              <a:t>Running the analysis with their Cartesian product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25</a:t>
            </a:fld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040101" y="3429000"/>
            <a:ext cx="235500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>
                <a:solidFill>
                  <a:schemeClr val="tx2"/>
                </a:solidFill>
              </a:rPr>
              <a:t>CP</a:t>
            </a:r>
            <a:r>
              <a:rPr lang="en-US" sz="2800" dirty="0">
                <a:solidFill>
                  <a:schemeClr val="tx2"/>
                </a:solidFill>
                <a:sym typeface="Math B"/>
              </a:rPr>
              <a:t></a:t>
            </a:r>
            <a:r>
              <a:rPr lang="en-US" sz="2800" dirty="0">
                <a:solidFill>
                  <a:schemeClr val="tx2"/>
                </a:solidFill>
              </a:rPr>
              <a:t>VE analysis</a:t>
            </a:r>
            <a:endParaRPr lang="he-IL" sz="2800" dirty="0">
              <a:solidFill>
                <a:schemeClr val="tx2"/>
              </a:solidFill>
            </a:endParaRPr>
          </a:p>
        </p:txBody>
      </p:sp>
      <p:grpSp>
        <p:nvGrpSpPr>
          <p:cNvPr id="5" name="קבוצה 10"/>
          <p:cNvGrpSpPr/>
          <p:nvPr/>
        </p:nvGrpSpPr>
        <p:grpSpPr>
          <a:xfrm>
            <a:off x="4563131" y="3501008"/>
            <a:ext cx="3465253" cy="1874813"/>
            <a:chOff x="4563131" y="3501008"/>
            <a:chExt cx="3465253" cy="1874813"/>
          </a:xfrm>
        </p:grpSpPr>
        <p:sp>
          <p:nvSpPr>
            <p:cNvPr id="8" name="הסבר מלבני 7"/>
            <p:cNvSpPr/>
            <p:nvPr/>
          </p:nvSpPr>
          <p:spPr>
            <a:xfrm>
              <a:off x="7020272" y="3501008"/>
              <a:ext cx="1008112" cy="864096"/>
            </a:xfrm>
            <a:prstGeom prst="wedgeRectCallout">
              <a:avLst>
                <a:gd name="adj1" fmla="val -177044"/>
                <a:gd name="adj2" fmla="val 1172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r>
                <a:rPr lang="en-US" dirty="0">
                  <a:solidFill>
                    <a:schemeClr val="tx1"/>
                  </a:solidFill>
                </a:rPr>
                <a:t>Missing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9" name="מלבן 8"/>
            <p:cNvSpPr/>
            <p:nvPr/>
          </p:nvSpPr>
          <p:spPr>
            <a:xfrm>
              <a:off x="4563131" y="4667935"/>
              <a:ext cx="2345301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 rtl="0"/>
              <a:br>
                <a:rPr lang="en-US" sz="20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</a:b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{a=b, b=c}</a:t>
              </a:r>
            </a:p>
          </p:txBody>
        </p:sp>
      </p:grpSp>
      <p:sp>
        <p:nvSpPr>
          <p:cNvPr id="12" name="מלבן 11"/>
          <p:cNvSpPr/>
          <p:nvPr/>
        </p:nvSpPr>
        <p:spPr>
          <a:xfrm>
            <a:off x="364677" y="3933056"/>
            <a:ext cx="1543027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a := 9;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b := 9;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 := a;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2154691" y="3933056"/>
            <a:ext cx="3581091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{a=9}</a:t>
            </a:r>
            <a:b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{a=9, b=9}</a:t>
            </a:r>
            <a:b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{a=9, b=9, c=9} {c=a}</a:t>
            </a:r>
          </a:p>
        </p:txBody>
      </p:sp>
    </p:spTree>
    <p:extLst>
      <p:ext uri="{BB962C8B-B14F-4D97-AF65-F5344CB8AC3E}">
        <p14:creationId xmlns:p14="http://schemas.microsoft.com/office/powerpoint/2010/main" val="12109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analysis example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1602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Abstract interpreter 1: </a:t>
            </a:r>
            <a:r>
              <a:rPr lang="en-US" b="1" dirty="0"/>
              <a:t>C</a:t>
            </a:r>
            <a:r>
              <a:rPr lang="en-US" dirty="0"/>
              <a:t>onstant </a:t>
            </a:r>
            <a:r>
              <a:rPr lang="en-US" b="1" dirty="0"/>
              <a:t>P</a:t>
            </a:r>
            <a:r>
              <a:rPr lang="en-US" dirty="0"/>
              <a:t>ropagation</a:t>
            </a:r>
          </a:p>
          <a:p>
            <a:r>
              <a:rPr lang="en-US" dirty="0"/>
              <a:t>Abstract interpreter 2: </a:t>
            </a:r>
            <a:r>
              <a:rPr lang="en-US" b="1" dirty="0"/>
              <a:t>V</a:t>
            </a:r>
            <a:r>
              <a:rPr lang="en-US" dirty="0"/>
              <a:t>ariable </a:t>
            </a:r>
            <a:r>
              <a:rPr lang="en-US" b="1" dirty="0"/>
              <a:t>E</a:t>
            </a:r>
            <a:r>
              <a:rPr lang="en-US" dirty="0"/>
              <a:t>qualities</a:t>
            </a:r>
          </a:p>
          <a:p>
            <a:r>
              <a:rPr lang="en-US" dirty="0"/>
              <a:t>Let’s compare</a:t>
            </a:r>
          </a:p>
          <a:p>
            <a:pPr lvl="1"/>
            <a:r>
              <a:rPr lang="en-US" dirty="0"/>
              <a:t>Running them separately and combining results</a:t>
            </a:r>
          </a:p>
          <a:p>
            <a:pPr lvl="1"/>
            <a:r>
              <a:rPr lang="en-US" dirty="0"/>
              <a:t>Running the analysis with their Cartesian product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26</a:t>
            </a:fld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040101" y="3429000"/>
            <a:ext cx="235500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>
                <a:solidFill>
                  <a:schemeClr val="tx2"/>
                </a:solidFill>
              </a:rPr>
              <a:t>CP</a:t>
            </a:r>
            <a:r>
              <a:rPr lang="en-US" sz="2800" dirty="0">
                <a:solidFill>
                  <a:schemeClr val="tx2"/>
                </a:solidFill>
                <a:sym typeface="Math B"/>
              </a:rPr>
              <a:t></a:t>
            </a:r>
            <a:r>
              <a:rPr lang="en-US" sz="2800" dirty="0">
                <a:solidFill>
                  <a:schemeClr val="tx2"/>
                </a:solidFill>
              </a:rPr>
              <a:t>VE analysis</a:t>
            </a:r>
            <a:endParaRPr lang="he-IL" sz="2800" dirty="0">
              <a:solidFill>
                <a:schemeClr val="tx2"/>
              </a:solidFill>
            </a:endParaRPr>
          </a:p>
        </p:txBody>
      </p:sp>
      <p:grpSp>
        <p:nvGrpSpPr>
          <p:cNvPr id="5" name="קבוצה 10"/>
          <p:cNvGrpSpPr/>
          <p:nvPr/>
        </p:nvGrpSpPr>
        <p:grpSpPr>
          <a:xfrm>
            <a:off x="1318901" y="5313564"/>
            <a:ext cx="2345301" cy="889034"/>
            <a:chOff x="6090407" y="3344249"/>
            <a:chExt cx="2345301" cy="889034"/>
          </a:xfrm>
        </p:grpSpPr>
        <p:sp>
          <p:nvSpPr>
            <p:cNvPr id="8" name="הסבר מלבני 7"/>
            <p:cNvSpPr/>
            <p:nvPr/>
          </p:nvSpPr>
          <p:spPr>
            <a:xfrm>
              <a:off x="6968500" y="3369187"/>
              <a:ext cx="1008112" cy="864096"/>
            </a:xfrm>
            <a:prstGeom prst="wedgeRectCallout">
              <a:avLst>
                <a:gd name="adj1" fmla="val -6355"/>
                <a:gd name="adj2" fmla="val -14342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r>
                <a:rPr lang="en-US" dirty="0">
                  <a:solidFill>
                    <a:schemeClr val="tx1"/>
                  </a:solidFill>
                </a:rPr>
                <a:t>Missing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9" name="מלבן 8"/>
            <p:cNvSpPr/>
            <p:nvPr/>
          </p:nvSpPr>
          <p:spPr>
            <a:xfrm>
              <a:off x="6090407" y="3344249"/>
              <a:ext cx="2345301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 rtl="0"/>
              <a:br>
                <a:rPr lang="en-US" sz="20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</a:b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{b=0}</a:t>
              </a:r>
            </a:p>
          </p:txBody>
        </p:sp>
      </p:grpSp>
      <p:sp>
        <p:nvSpPr>
          <p:cNvPr id="12" name="מלבן 11"/>
          <p:cNvSpPr/>
          <p:nvPr/>
        </p:nvSpPr>
        <p:spPr>
          <a:xfrm>
            <a:off x="364677" y="3933056"/>
            <a:ext cx="2062639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assume(a=b);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assume(a=0);</a:t>
            </a:r>
          </a:p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2154691" y="3933056"/>
            <a:ext cx="3581091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{}, {a=b}</a:t>
            </a:r>
            <a:b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{a=0} , {a=b}</a:t>
            </a:r>
            <a:b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 for Cartesian product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Naïve (component-wise) transformers do not utilize information from both components</a:t>
            </a:r>
          </a:p>
          <a:p>
            <a:pPr lvl="1"/>
            <a:r>
              <a:rPr lang="en-US" dirty="0"/>
              <a:t>Same as running analyses separately and then combining results</a:t>
            </a:r>
          </a:p>
          <a:p>
            <a:r>
              <a:rPr lang="en-US" dirty="0"/>
              <a:t>Can we treat transformers from each analysis as black box and obtain best transformer for their combination?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64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Can we combine transformer modularly?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 generic method for any abstract interpretations</a:t>
            </a:r>
            <a:endParaRPr lang="he-IL" dirty="0"/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1742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values for CP</a:t>
            </a:r>
            <a:r>
              <a:rPr lang="en-US" dirty="0">
                <a:sym typeface="Math B"/>
              </a:rPr>
              <a:t></a:t>
            </a:r>
            <a:r>
              <a:rPr lang="en-US" dirty="0"/>
              <a:t>VE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X</a:t>
            </a:r>
            <a:r>
              <a:rPr lang="en-US" dirty="0"/>
              <a:t> = set of CP constraints of the form </a:t>
            </a:r>
            <a:r>
              <a:rPr lang="en-US" i="1" dirty="0"/>
              <a:t>x</a:t>
            </a:r>
            <a:r>
              <a:rPr lang="en-US" dirty="0"/>
              <a:t>=</a:t>
            </a:r>
            <a:r>
              <a:rPr lang="en-US" i="1" dirty="0"/>
              <a:t>c</a:t>
            </a:r>
            <a:br>
              <a:rPr lang="en-US" dirty="0"/>
            </a:br>
            <a:r>
              <a:rPr lang="en-US" dirty="0"/>
              <a:t>(e.g.,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a=9</a:t>
            </a:r>
            <a:r>
              <a:rPr lang="en-US" dirty="0"/>
              <a:t>)</a:t>
            </a:r>
          </a:p>
          <a:p>
            <a:r>
              <a:rPr lang="en-US" i="1" dirty="0"/>
              <a:t>Y</a:t>
            </a:r>
            <a:r>
              <a:rPr lang="en-US" dirty="0"/>
              <a:t> = set of VE constraints of the form x=y</a:t>
            </a:r>
          </a:p>
          <a:p>
            <a:r>
              <a:rPr lang="en-US" dirty="0" err="1"/>
              <a:t>Reduce</a:t>
            </a:r>
            <a:r>
              <a:rPr lang="en-US" baseline="30000" dirty="0" err="1"/>
              <a:t>CP</a:t>
            </a:r>
            <a:r>
              <a:rPr lang="en-US" baseline="30000" dirty="0" err="1">
                <a:sym typeface="Math B"/>
              </a:rPr>
              <a:t></a:t>
            </a:r>
            <a:r>
              <a:rPr lang="en-US" baseline="30000" dirty="0" err="1"/>
              <a:t>VE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= (</a:t>
            </a:r>
            <a:r>
              <a:rPr lang="en-US" i="1" dirty="0"/>
              <a:t>X</a:t>
            </a:r>
            <a:r>
              <a:rPr lang="en-US" dirty="0"/>
              <a:t>’, </a:t>
            </a:r>
            <a:r>
              <a:rPr lang="en-US" i="1" dirty="0"/>
              <a:t>Y</a:t>
            </a:r>
            <a:r>
              <a:rPr lang="en-US" dirty="0"/>
              <a:t>’) such that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’, </a:t>
            </a:r>
            <a:r>
              <a:rPr lang="en-US" i="1" dirty="0"/>
              <a:t>Y</a:t>
            </a:r>
            <a:r>
              <a:rPr lang="en-US" dirty="0"/>
              <a:t>’) </a:t>
            </a:r>
            <a:r>
              <a:rPr lang="en-US" dirty="0">
                <a:sym typeface="Math B"/>
              </a:rPr>
              <a:t>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’, </a:t>
            </a:r>
            <a:r>
              <a:rPr lang="en-US" i="1" dirty="0"/>
              <a:t>Y</a:t>
            </a:r>
            <a:r>
              <a:rPr lang="en-US" dirty="0"/>
              <a:t>’)</a:t>
            </a:r>
          </a:p>
          <a:p>
            <a:r>
              <a:rPr lang="en-US" dirty="0"/>
              <a:t>Ideas?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9823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59DA-4BAF-6641-AC20-C43FE0E5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6F76C-1CA9-DC40-8398-2FE95C98D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19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values for CP</a:t>
            </a:r>
            <a:r>
              <a:rPr lang="en-US" dirty="0">
                <a:sym typeface="Math B"/>
              </a:rPr>
              <a:t></a:t>
            </a:r>
            <a:r>
              <a:rPr lang="en-US" dirty="0"/>
              <a:t>VE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X</a:t>
            </a:r>
            <a:r>
              <a:rPr lang="en-US" dirty="0"/>
              <a:t> = set of CP constraints of the form </a:t>
            </a:r>
            <a:r>
              <a:rPr lang="en-US" i="1" dirty="0"/>
              <a:t>x</a:t>
            </a:r>
            <a:r>
              <a:rPr lang="en-US" dirty="0"/>
              <a:t>=</a:t>
            </a:r>
            <a:r>
              <a:rPr lang="en-US" i="1" dirty="0"/>
              <a:t>c</a:t>
            </a:r>
            <a:br>
              <a:rPr lang="en-US" dirty="0"/>
            </a:br>
            <a:r>
              <a:rPr lang="en-US" dirty="0"/>
              <a:t>(e.g.,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a=9</a:t>
            </a:r>
            <a:r>
              <a:rPr lang="en-US" dirty="0"/>
              <a:t>)</a:t>
            </a:r>
          </a:p>
          <a:p>
            <a:r>
              <a:rPr lang="en-US" i="1" dirty="0"/>
              <a:t>Y</a:t>
            </a:r>
            <a:r>
              <a:rPr lang="en-US" dirty="0"/>
              <a:t> = set of VE constraints of the form x=y</a:t>
            </a:r>
          </a:p>
          <a:p>
            <a:r>
              <a:rPr lang="en-US" dirty="0" err="1"/>
              <a:t>Reduce</a:t>
            </a:r>
            <a:r>
              <a:rPr lang="en-US" baseline="30000" dirty="0" err="1"/>
              <a:t>CP</a:t>
            </a:r>
            <a:r>
              <a:rPr lang="en-US" baseline="30000" dirty="0" err="1">
                <a:sym typeface="Math B"/>
              </a:rPr>
              <a:t></a:t>
            </a:r>
            <a:r>
              <a:rPr lang="en-US" baseline="30000" dirty="0" err="1"/>
              <a:t>VE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= (</a:t>
            </a:r>
            <a:r>
              <a:rPr lang="en-US" i="1" dirty="0"/>
              <a:t>X</a:t>
            </a:r>
            <a:r>
              <a:rPr lang="en-US" dirty="0"/>
              <a:t>’, </a:t>
            </a:r>
            <a:r>
              <a:rPr lang="en-US" i="1" dirty="0"/>
              <a:t>Y</a:t>
            </a:r>
            <a:r>
              <a:rPr lang="en-US" dirty="0"/>
              <a:t>’) such that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’, </a:t>
            </a:r>
            <a:r>
              <a:rPr lang="en-US" i="1" dirty="0"/>
              <a:t>Y</a:t>
            </a:r>
            <a:r>
              <a:rPr lang="en-US" dirty="0"/>
              <a:t>’) </a:t>
            </a:r>
            <a:r>
              <a:rPr lang="en-US" dirty="0">
                <a:sym typeface="Math B"/>
              </a:rPr>
              <a:t>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’, </a:t>
            </a:r>
            <a:r>
              <a:rPr lang="en-US" i="1" dirty="0"/>
              <a:t>Y</a:t>
            </a:r>
            <a:r>
              <a:rPr lang="en-US" dirty="0"/>
              <a:t>’)</a:t>
            </a:r>
          </a:p>
          <a:p>
            <a:r>
              <a:rPr lang="en-US" dirty="0" err="1"/>
              <a:t>ReduceRight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if a=b </a:t>
            </a:r>
            <a:r>
              <a:rPr lang="en-US" dirty="0">
                <a:sym typeface="Math B"/>
              </a:rPr>
              <a:t> 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 and a=c  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 then add b=c to </a:t>
            </a:r>
            <a:r>
              <a:rPr lang="en-US" i="1" dirty="0">
                <a:sym typeface="Math B"/>
              </a:rPr>
              <a:t>Y</a:t>
            </a:r>
          </a:p>
          <a:p>
            <a:r>
              <a:rPr lang="en-US" dirty="0" err="1">
                <a:sym typeface="Math B"/>
              </a:rPr>
              <a:t>ReduceLeft</a:t>
            </a:r>
            <a:r>
              <a:rPr lang="en-US" dirty="0">
                <a:sym typeface="Math B"/>
              </a:rPr>
              <a:t>:</a:t>
            </a:r>
          </a:p>
          <a:p>
            <a:pPr lvl="1"/>
            <a:r>
              <a:rPr lang="en-US" dirty="0">
                <a:sym typeface="Math B"/>
              </a:rPr>
              <a:t>If a=c and b=c  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 then add a=b to </a:t>
            </a:r>
            <a:r>
              <a:rPr lang="en-US" i="1" dirty="0">
                <a:sym typeface="Math B"/>
              </a:rPr>
              <a:t>X</a:t>
            </a:r>
            <a:endParaRPr lang="en-US" dirty="0">
              <a:sym typeface="Math B"/>
            </a:endParaRPr>
          </a:p>
          <a:p>
            <a:r>
              <a:rPr lang="en-US" dirty="0">
                <a:sym typeface="Math B"/>
              </a:rPr>
              <a:t>Keep applying </a:t>
            </a:r>
            <a:r>
              <a:rPr lang="en-US" dirty="0" err="1">
                <a:sym typeface="Math B"/>
              </a:rPr>
              <a:t>ReduceLeft</a:t>
            </a:r>
            <a:r>
              <a:rPr lang="en-US" dirty="0">
                <a:sym typeface="Math B"/>
              </a:rPr>
              <a:t> and </a:t>
            </a:r>
            <a:r>
              <a:rPr lang="en-US" dirty="0" err="1">
                <a:sym typeface="Math B"/>
              </a:rPr>
              <a:t>ReduceRight</a:t>
            </a:r>
            <a:r>
              <a:rPr lang="en-US" dirty="0">
                <a:sym typeface="Math B"/>
              </a:rPr>
              <a:t> and reductions on each domain separately until reaching a fixed-point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3059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 for Cartesian product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get the best transformer by applying component-wise transformer followed by reduction?</a:t>
            </a:r>
          </a:p>
          <a:p>
            <a:pPr lvl="1"/>
            <a:r>
              <a:rPr lang="en-US" dirty="0"/>
              <a:t>Unfortunately, no (what’s the intuition?)</a:t>
            </a:r>
          </a:p>
          <a:p>
            <a:pPr lvl="1"/>
            <a:r>
              <a:rPr lang="en-US" dirty="0"/>
              <a:t>Can we do better?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Logical Product</a:t>
            </a:r>
            <a:r>
              <a:rPr lang="en-US" dirty="0"/>
              <a:t> [</a:t>
            </a:r>
            <a:r>
              <a:rPr lang="en-US" dirty="0" err="1"/>
              <a:t>Gulwani</a:t>
            </a:r>
            <a:r>
              <a:rPr lang="en-US" dirty="0"/>
              <a:t> and </a:t>
            </a:r>
            <a:r>
              <a:rPr lang="en-US" dirty="0" err="1"/>
              <a:t>Tiwari</a:t>
            </a:r>
            <a:r>
              <a:rPr lang="en-US" dirty="0"/>
              <a:t>, PLDI 2006]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2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vs. reduced product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32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5206238" y="1196752"/>
            <a:ext cx="211590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>
                <a:solidFill>
                  <a:schemeClr val="tx2"/>
                </a:solidFill>
              </a:rPr>
              <a:t>CP</a:t>
            </a:r>
            <a:r>
              <a:rPr lang="en-US" sz="2800" dirty="0">
                <a:solidFill>
                  <a:schemeClr val="tx2"/>
                </a:solidFill>
                <a:sym typeface="Math B"/>
              </a:rPr>
              <a:t></a:t>
            </a:r>
            <a:r>
              <a:rPr lang="en-US" sz="2800" dirty="0">
                <a:solidFill>
                  <a:schemeClr val="tx2"/>
                </a:solidFill>
              </a:rPr>
              <a:t>VE lattice</a:t>
            </a:r>
            <a:endParaRPr lang="he-IL" sz="2800" dirty="0">
              <a:solidFill>
                <a:schemeClr val="tx2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995936" y="2636912"/>
            <a:ext cx="1728192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{a=9}{c=a}</a:t>
            </a:r>
          </a:p>
        </p:txBody>
      </p:sp>
      <p:sp>
        <p:nvSpPr>
          <p:cNvPr id="7" name="מלבן 6"/>
          <p:cNvSpPr/>
          <p:nvPr/>
        </p:nvSpPr>
        <p:spPr>
          <a:xfrm>
            <a:off x="6660232" y="2636912"/>
            <a:ext cx="1728192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{c=9}{c=a}</a:t>
            </a:r>
          </a:p>
        </p:txBody>
      </p:sp>
      <p:sp>
        <p:nvSpPr>
          <p:cNvPr id="8" name="מלבן 7"/>
          <p:cNvSpPr/>
          <p:nvPr/>
        </p:nvSpPr>
        <p:spPr>
          <a:xfrm>
            <a:off x="4968044" y="3717032"/>
            <a:ext cx="2592288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{a=9, c=9}{c=a}</a:t>
            </a:r>
          </a:p>
        </p:txBody>
      </p:sp>
      <p:cxnSp>
        <p:nvCxnSpPr>
          <p:cNvPr id="10" name="מחבר ישר 9"/>
          <p:cNvCxnSpPr>
            <a:stCxn id="6" idx="2"/>
            <a:endCxn id="8" idx="0"/>
          </p:cNvCxnSpPr>
          <p:nvPr/>
        </p:nvCxnSpPr>
        <p:spPr>
          <a:xfrm>
            <a:off x="4860032" y="3037022"/>
            <a:ext cx="1404156" cy="680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>
            <a:stCxn id="7" idx="2"/>
            <a:endCxn id="8" idx="0"/>
          </p:cNvCxnSpPr>
          <p:nvPr/>
        </p:nvCxnSpPr>
        <p:spPr>
          <a:xfrm flipH="1">
            <a:off x="6264188" y="3037022"/>
            <a:ext cx="1260140" cy="680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לבן 16"/>
          <p:cNvSpPr/>
          <p:nvPr/>
        </p:nvSpPr>
        <p:spPr>
          <a:xfrm>
            <a:off x="683568" y="3429000"/>
            <a:ext cx="194421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{[a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Courier New" pitchFamily="49" charset="0"/>
                <a:sym typeface="Math C"/>
              </a:rPr>
              <a:t>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9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Courier New" pitchFamily="49" charset="0"/>
                <a:sym typeface="Math C"/>
              </a:rPr>
              <a:t>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Courier New" pitchFamily="49" charset="0"/>
                <a:sym typeface="Math C"/>
              </a:rPr>
              <a:t> 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9]}</a:t>
            </a:r>
          </a:p>
        </p:txBody>
      </p:sp>
      <p:sp>
        <p:nvSpPr>
          <p:cNvPr id="18" name="אליפסה 17"/>
          <p:cNvSpPr/>
          <p:nvPr/>
        </p:nvSpPr>
        <p:spPr>
          <a:xfrm>
            <a:off x="3635896" y="1772816"/>
            <a:ext cx="5256584" cy="295232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9" name="אליפסה 18"/>
          <p:cNvSpPr/>
          <p:nvPr/>
        </p:nvSpPr>
        <p:spPr>
          <a:xfrm>
            <a:off x="107504" y="1772816"/>
            <a:ext cx="2880320" cy="39604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974" y="1268760"/>
            <a:ext cx="25553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collecting lattice</a:t>
            </a:r>
            <a:endParaRPr lang="he-I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575556" y="5765194"/>
            <a:ext cx="194421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{}</a:t>
            </a:r>
          </a:p>
        </p:txBody>
      </p:sp>
      <p:cxnSp>
        <p:nvCxnSpPr>
          <p:cNvPr id="23" name="מחבר חץ ישר 22"/>
          <p:cNvCxnSpPr>
            <a:stCxn id="6" idx="1"/>
            <a:endCxn id="17" idx="0"/>
          </p:cNvCxnSpPr>
          <p:nvPr/>
        </p:nvCxnSpPr>
        <p:spPr>
          <a:xfrm rot="10800000" flipV="1">
            <a:off x="1655676" y="2836966"/>
            <a:ext cx="2340260" cy="592033"/>
          </a:xfrm>
          <a:prstGeom prst="curvedConnector2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>
            <a:stCxn id="7" idx="0"/>
            <a:endCxn id="17" idx="0"/>
          </p:cNvCxnSpPr>
          <p:nvPr/>
        </p:nvCxnSpPr>
        <p:spPr>
          <a:xfrm rot="16200000" flipH="1" flipV="1">
            <a:off x="4193958" y="98630"/>
            <a:ext cx="792088" cy="5868652"/>
          </a:xfrm>
          <a:prstGeom prst="curvedConnector3">
            <a:avLst>
              <a:gd name="adj1" fmla="val -2886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3"/>
          <p:cNvCxnSpPr>
            <a:stCxn id="8" idx="1"/>
            <a:endCxn id="17" idx="0"/>
          </p:cNvCxnSpPr>
          <p:nvPr/>
        </p:nvCxnSpPr>
        <p:spPr>
          <a:xfrm rot="10800000">
            <a:off x="1655676" y="3429001"/>
            <a:ext cx="3312368" cy="488087"/>
          </a:xfrm>
          <a:prstGeom prst="curvedConnector4">
            <a:avLst>
              <a:gd name="adj1" fmla="val 35326"/>
              <a:gd name="adj2" fmla="val 146836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59832" y="2060848"/>
            <a:ext cx="3321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7030A0"/>
                </a:solidFill>
                <a:sym typeface="Symbol" pitchFamily="18" charset="2"/>
              </a:rPr>
              <a:t>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3848" y="2420888"/>
            <a:ext cx="3321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7030A0"/>
                </a:solidFill>
                <a:sym typeface="Symbol" pitchFamily="18" charset="2"/>
              </a:rPr>
              <a:t>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3848" y="2780928"/>
            <a:ext cx="3321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7030A0"/>
                </a:solidFill>
                <a:sym typeface="Symbol" pitchFamily="18" charset="2"/>
              </a:rPr>
              <a:t>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3" name="קבוצה 25"/>
          <p:cNvGrpSpPr/>
          <p:nvPr/>
        </p:nvGrpSpPr>
        <p:grpSpPr>
          <a:xfrm>
            <a:off x="1655676" y="3829110"/>
            <a:ext cx="4608512" cy="627166"/>
            <a:chOff x="2347148" y="3498026"/>
            <a:chExt cx="4608512" cy="627166"/>
          </a:xfrm>
        </p:grpSpPr>
        <p:cxnSp>
          <p:nvCxnSpPr>
            <p:cNvPr id="35" name="Shape 10"/>
            <p:cNvCxnSpPr>
              <a:stCxn id="17" idx="2"/>
              <a:endCxn id="8" idx="2"/>
            </p:cNvCxnSpPr>
            <p:nvPr/>
          </p:nvCxnSpPr>
          <p:spPr>
            <a:xfrm rot="16200000" flipH="1">
              <a:off x="4507388" y="1337786"/>
              <a:ext cx="288032" cy="4608512"/>
            </a:xfrm>
            <a:prstGeom prst="curvedConnector3">
              <a:avLst>
                <a:gd name="adj1" fmla="val 179366"/>
              </a:avLst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17"/>
            <p:cNvSpPr/>
            <p:nvPr/>
          </p:nvSpPr>
          <p:spPr>
            <a:xfrm>
              <a:off x="4255360" y="3601972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en-US" sz="2800" b="1" dirty="0">
                  <a:solidFill>
                    <a:srgbClr val="00B050"/>
                  </a:solidFill>
                  <a:sym typeface="Symbol"/>
                </a:rPr>
                <a:t>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 animBg="1"/>
      <p:bldP spid="20" grpId="0"/>
      <p:bldP spid="21" grpId="0"/>
      <p:bldP spid="30" grpId="0"/>
      <p:bldP spid="30" grpId="1"/>
      <p:bldP spid="32" grpId="0"/>
      <p:bldP spid="32" grpId="1"/>
      <p:bldP spid="33" grpId="0"/>
      <p:bldP spid="3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product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two complete lattices</a:t>
            </a:r>
            <a:br>
              <a:rPr lang="en-US" dirty="0"/>
            </a:br>
            <a:r>
              <a:rPr lang="en-US" i="1" dirty="0"/>
              <a:t> L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(D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, 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, 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baseline="-25000" dirty="0"/>
              <a:t>1</a:t>
            </a:r>
            <a:r>
              <a:rPr lang="en-US" dirty="0">
                <a:sym typeface="Math C"/>
              </a:rPr>
              <a:t>, </a:t>
            </a:r>
            <a:r>
              <a:rPr lang="en-US" baseline="-25000" dirty="0"/>
              <a:t>1</a:t>
            </a:r>
            <a:r>
              <a:rPr lang="en-US" dirty="0"/>
              <a:t>)</a:t>
            </a:r>
            <a:br>
              <a:rPr lang="en-US" dirty="0"/>
            </a:br>
            <a:r>
              <a:rPr lang="en-US" i="1" dirty="0"/>
              <a:t> L</a:t>
            </a:r>
            <a:r>
              <a:rPr lang="en-US" baseline="-25000" dirty="0"/>
              <a:t>2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baseline="-25000" dirty="0"/>
              <a:t>2</a:t>
            </a:r>
            <a:r>
              <a:rPr lang="en-US" dirty="0">
                <a:sym typeface="Math B"/>
              </a:rPr>
              <a:t>, </a:t>
            </a:r>
            <a:r>
              <a:rPr lang="en-US" baseline="-25000" dirty="0"/>
              <a:t>2</a:t>
            </a:r>
            <a:r>
              <a:rPr lang="en-US" dirty="0">
                <a:sym typeface="Math B"/>
              </a:rPr>
              <a:t>, </a:t>
            </a:r>
            <a:r>
              <a:rPr lang="en-US" baseline="-25000" dirty="0"/>
              <a:t>2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baseline="-25000" dirty="0"/>
              <a:t>2</a:t>
            </a:r>
            <a:r>
              <a:rPr lang="en-US" dirty="0">
                <a:sym typeface="Math C"/>
              </a:rPr>
              <a:t>, 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Define the reduced poset</a:t>
            </a:r>
            <a:br>
              <a:rPr lang="en-US" dirty="0"/>
            </a:br>
            <a:r>
              <a:rPr lang="en-US" sz="2800" i="1" dirty="0"/>
              <a:t>D</a:t>
            </a:r>
            <a:r>
              <a:rPr lang="en-US" sz="2800" baseline="-25000" dirty="0"/>
              <a:t>1</a:t>
            </a:r>
            <a:r>
              <a:rPr lang="en-US" sz="2800" dirty="0">
                <a:sym typeface="Math B"/>
              </a:rPr>
              <a:t></a:t>
            </a:r>
            <a:r>
              <a:rPr lang="en-US" sz="2800" i="1" dirty="0"/>
              <a:t>D</a:t>
            </a:r>
            <a:r>
              <a:rPr lang="en-US" sz="2800" baseline="-25000" dirty="0"/>
              <a:t>2 </a:t>
            </a:r>
            <a:r>
              <a:rPr lang="en-US" sz="2800" dirty="0"/>
              <a:t>= {(</a:t>
            </a:r>
            <a:r>
              <a:rPr lang="en-US" sz="2800" i="1" dirty="0"/>
              <a:t>d</a:t>
            </a:r>
            <a:r>
              <a:rPr lang="en-US" sz="2800" baseline="-25000" dirty="0"/>
              <a:t>1</a:t>
            </a:r>
            <a:r>
              <a:rPr lang="en-US" sz="2800" dirty="0"/>
              <a:t>,</a:t>
            </a:r>
            <a:r>
              <a:rPr lang="en-US" sz="2800" i="1" dirty="0"/>
              <a:t>d</a:t>
            </a:r>
            <a:r>
              <a:rPr lang="en-US" sz="2800" baseline="-25000" dirty="0"/>
              <a:t>2</a:t>
            </a:r>
            <a:r>
              <a:rPr lang="en-US" sz="2800" dirty="0"/>
              <a:t>)</a:t>
            </a:r>
            <a:r>
              <a:rPr lang="en-US" sz="2800" dirty="0">
                <a:sym typeface="Math B"/>
              </a:rPr>
              <a:t></a:t>
            </a:r>
            <a:r>
              <a:rPr lang="en-US" sz="2800" i="1" dirty="0"/>
              <a:t>D</a:t>
            </a:r>
            <a:r>
              <a:rPr lang="en-US" sz="2800" baseline="-25000" dirty="0"/>
              <a:t>1</a:t>
            </a:r>
            <a:r>
              <a:rPr lang="en-US" sz="2800" dirty="0">
                <a:sym typeface="Symbol"/>
              </a:rPr>
              <a:t></a:t>
            </a:r>
            <a:r>
              <a:rPr lang="en-US" sz="2800" i="1" dirty="0"/>
              <a:t>D</a:t>
            </a:r>
            <a:r>
              <a:rPr lang="en-US" sz="2800" baseline="-25000" dirty="0"/>
              <a:t>2</a:t>
            </a:r>
            <a:r>
              <a:rPr lang="en-US" sz="2800" dirty="0"/>
              <a:t> | (</a:t>
            </a:r>
            <a:r>
              <a:rPr lang="en-US" sz="2800" i="1" dirty="0"/>
              <a:t>d</a:t>
            </a:r>
            <a:r>
              <a:rPr lang="en-US" sz="2800" baseline="-25000" dirty="0"/>
              <a:t>1</a:t>
            </a:r>
            <a:r>
              <a:rPr lang="en-US" sz="2800" dirty="0"/>
              <a:t>,</a:t>
            </a:r>
            <a:r>
              <a:rPr lang="en-US" sz="2800" i="1" dirty="0"/>
              <a:t>d</a:t>
            </a:r>
            <a:r>
              <a:rPr lang="en-US" sz="2800" baseline="-25000" dirty="0"/>
              <a:t>2</a:t>
            </a:r>
            <a:r>
              <a:rPr lang="en-US" sz="2800" dirty="0"/>
              <a:t>) =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>
                <a:sym typeface="Symbol"/>
              </a:rPr>
              <a:t></a:t>
            </a:r>
            <a:r>
              <a:rPr lang="en-US" sz="2800" dirty="0">
                <a:sym typeface="Math B"/>
              </a:rPr>
              <a:t></a:t>
            </a:r>
            <a:r>
              <a:rPr lang="en-US" sz="2800" dirty="0">
                <a:sym typeface="Symbol" pitchFamily="18" charset="2"/>
              </a:rPr>
              <a:t> </a:t>
            </a:r>
            <a:r>
              <a:rPr lang="en-US" sz="2800" dirty="0"/>
              <a:t>(</a:t>
            </a:r>
            <a:r>
              <a:rPr lang="en-US" sz="2800" i="1" dirty="0"/>
              <a:t>d</a:t>
            </a:r>
            <a:r>
              <a:rPr lang="en-US" sz="2800" baseline="-25000" dirty="0"/>
              <a:t>1</a:t>
            </a:r>
            <a:r>
              <a:rPr lang="en-US" sz="2800" dirty="0"/>
              <a:t>,</a:t>
            </a:r>
            <a:r>
              <a:rPr lang="en-US" sz="2800" i="1" dirty="0"/>
              <a:t>d</a:t>
            </a:r>
            <a:r>
              <a:rPr lang="en-US" sz="2800" baseline="-25000" dirty="0"/>
              <a:t>2</a:t>
            </a:r>
            <a:r>
              <a:rPr lang="en-US" sz="2800" dirty="0"/>
              <a:t>) }</a:t>
            </a:r>
            <a:br>
              <a:rPr lang="en-US" dirty="0"/>
            </a:br>
            <a:r>
              <a:rPr lang="en-US" i="1" dirty="0"/>
              <a:t> L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</a:t>
            </a:r>
            <a:r>
              <a:rPr lang="en-US" i="1" dirty="0"/>
              <a:t>L</a:t>
            </a:r>
            <a:r>
              <a:rPr lang="en-US" baseline="-25000" dirty="0"/>
              <a:t>2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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i="1" baseline="-25000" dirty="0"/>
              <a:t>cart</a:t>
            </a:r>
            <a:r>
              <a:rPr lang="en-US" dirty="0">
                <a:sym typeface="Math B"/>
              </a:rPr>
              <a:t>, </a:t>
            </a:r>
            <a:r>
              <a:rPr lang="en-US" i="1" baseline="-25000" dirty="0"/>
              <a:t>cart</a:t>
            </a:r>
            <a:r>
              <a:rPr lang="en-US" dirty="0">
                <a:sym typeface="Math B"/>
              </a:rPr>
              <a:t>, </a:t>
            </a:r>
            <a:r>
              <a:rPr lang="en-US" i="1" baseline="-25000" dirty="0"/>
              <a:t>cart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i="1" baseline="-25000" dirty="0"/>
              <a:t>cart</a:t>
            </a:r>
            <a:r>
              <a:rPr lang="en-US" dirty="0">
                <a:sym typeface="Math C"/>
              </a:rPr>
              <a:t>, </a:t>
            </a:r>
            <a:r>
              <a:rPr lang="en-US" i="1" baseline="-25000" dirty="0"/>
              <a:t>cart</a:t>
            </a:r>
            <a:r>
              <a:rPr lang="en-US" dirty="0"/>
              <a:t>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6333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 for Cartesian product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get the best transformer by applying component-wise transformer followed by reduction?</a:t>
            </a:r>
          </a:p>
          <a:p>
            <a:pPr lvl="1"/>
            <a:r>
              <a:rPr lang="en-US" dirty="0"/>
              <a:t>Unfortunately, no (what’s the intuition?)</a:t>
            </a:r>
          </a:p>
          <a:p>
            <a:pPr lvl="1"/>
            <a:r>
              <a:rPr lang="en-US" dirty="0"/>
              <a:t>Can we do better?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Logical Product</a:t>
            </a:r>
            <a:r>
              <a:rPr lang="en-US" dirty="0"/>
              <a:t> [</a:t>
            </a:r>
            <a:r>
              <a:rPr lang="en-US" dirty="0" err="1"/>
              <a:t>Gulwani</a:t>
            </a:r>
            <a:r>
              <a:rPr lang="en-US" dirty="0"/>
              <a:t> and </a:t>
            </a:r>
            <a:r>
              <a:rPr lang="en-US" dirty="0" err="1"/>
              <a:t>Tiwari</a:t>
            </a:r>
            <a:r>
              <a:rPr lang="en-US" dirty="0"/>
              <a:t>, PLDI 2006]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90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35</a:t>
            </a:fld>
            <a:endParaRPr lang="he-I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23989" t="13578" r="25649" b="9641"/>
          <a:stretch>
            <a:fillRect/>
          </a:stretch>
        </p:blipFill>
        <p:spPr bwMode="auto">
          <a:xfrm>
            <a:off x="899591" y="44624"/>
            <a:ext cx="772885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5415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product--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</a:t>
            </a:r>
            <a:r>
              <a:rPr lang="en-US" i="1" dirty="0">
                <a:sym typeface="Math A"/>
              </a:rPr>
              <a:t>A</a:t>
            </a:r>
            <a:r>
              <a:rPr lang="en-US" dirty="0">
                <a:sym typeface="Math A"/>
              </a:rPr>
              <a:t>=(</a:t>
            </a:r>
            <a:r>
              <a:rPr lang="en-US" i="1" dirty="0">
                <a:sym typeface="Math A"/>
              </a:rPr>
              <a:t>D</a:t>
            </a:r>
            <a:r>
              <a:rPr lang="en-US" dirty="0">
                <a:sym typeface="Math A"/>
              </a:rPr>
              <a:t>,…)</a:t>
            </a:r>
            <a:r>
              <a:rPr lang="en-US" dirty="0"/>
              <a:t> is an abstract domain that supports two operations: for </a:t>
            </a:r>
            <a:r>
              <a:rPr lang="en-US" i="1" dirty="0" err="1"/>
              <a:t>x</a:t>
            </a:r>
            <a:r>
              <a:rPr lang="en-US" dirty="0" err="1">
                <a:sym typeface="Math B"/>
              </a:rPr>
              <a:t></a:t>
            </a:r>
            <a:r>
              <a:rPr lang="en-US" i="1" dirty="0" err="1">
                <a:sym typeface="Math B"/>
              </a:rPr>
              <a:t>D</a:t>
            </a:r>
            <a:endParaRPr lang="en-US" i="1" dirty="0"/>
          </a:p>
          <a:p>
            <a:pPr lvl="1"/>
            <a:r>
              <a:rPr lang="en-US" dirty="0" err="1"/>
              <a:t>inferEqualities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{ </a:t>
            </a:r>
            <a:r>
              <a:rPr lang="en-US" i="1" dirty="0"/>
              <a:t>a</a:t>
            </a:r>
            <a:r>
              <a:rPr lang="en-US" dirty="0"/>
              <a:t>=</a:t>
            </a:r>
            <a:r>
              <a:rPr lang="en-US" i="1" dirty="0"/>
              <a:t>b</a:t>
            </a:r>
            <a:r>
              <a:rPr lang="en-US" dirty="0"/>
              <a:t> | </a:t>
            </a:r>
            <a:r>
              <a:rPr lang="en-US" dirty="0">
                <a:sym typeface="Symbol" pitchFamily="18" charset="2"/>
              </a:rPr>
              <a:t>(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sym typeface="Math B"/>
              </a:rPr>
              <a:t></a:t>
            </a:r>
            <a:r>
              <a:rPr lang="en-US" dirty="0">
                <a:sym typeface="Math C"/>
              </a:rPr>
              <a:t> </a:t>
            </a:r>
            <a:r>
              <a:rPr lang="en-US" i="1" dirty="0"/>
              <a:t>a</a:t>
            </a:r>
            <a:r>
              <a:rPr lang="en-US" dirty="0"/>
              <a:t>=</a:t>
            </a:r>
            <a:r>
              <a:rPr lang="en-US" i="1" dirty="0"/>
              <a:t>b</a:t>
            </a:r>
            <a:r>
              <a:rPr lang="en-US" dirty="0"/>
              <a:t> }</a:t>
            </a:r>
            <a:br>
              <a:rPr lang="en-US" dirty="0"/>
            </a:br>
            <a:r>
              <a:rPr lang="en-US" dirty="0"/>
              <a:t>returns a set of equalities between variables that are satisfied in all states given by </a:t>
            </a:r>
            <a:r>
              <a:rPr lang="en-US" i="1" dirty="0"/>
              <a:t>x</a:t>
            </a:r>
          </a:p>
          <a:p>
            <a:pPr lvl="1"/>
            <a:r>
              <a:rPr lang="en-US" dirty="0" err="1"/>
              <a:t>refineFromEqualities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{</a:t>
            </a:r>
            <a:r>
              <a:rPr lang="en-US" i="1" dirty="0"/>
              <a:t>a</a:t>
            </a:r>
            <a:r>
              <a:rPr lang="en-US" dirty="0"/>
              <a:t>=</a:t>
            </a:r>
            <a:r>
              <a:rPr lang="en-US" i="1" dirty="0"/>
              <a:t>b</a:t>
            </a:r>
            <a:r>
              <a:rPr lang="en-US" dirty="0"/>
              <a:t>}) = </a:t>
            </a:r>
            <a:r>
              <a:rPr lang="en-US" i="1" dirty="0"/>
              <a:t>y</a:t>
            </a:r>
            <a:br>
              <a:rPr lang="en-US" dirty="0"/>
            </a:br>
            <a:r>
              <a:rPr lang="en-US" dirty="0"/>
              <a:t>such that</a:t>
            </a:r>
          </a:p>
          <a:p>
            <a:pPr lvl="2"/>
            <a:r>
              <a:rPr lang="en-US" dirty="0">
                <a:sym typeface="Symbol" pitchFamily="18" charset="2"/>
              </a:rPr>
              <a:t>(</a:t>
            </a:r>
            <a:r>
              <a:rPr lang="en-US" i="1" dirty="0"/>
              <a:t>x</a:t>
            </a:r>
            <a:r>
              <a:rPr lang="en-US" dirty="0"/>
              <a:t>)=</a:t>
            </a:r>
            <a:r>
              <a:rPr lang="en-US" dirty="0">
                <a:sym typeface="Symbol" pitchFamily="18" charset="2"/>
              </a:rPr>
              <a:t>(</a:t>
            </a:r>
            <a:r>
              <a:rPr lang="en-US" i="1" dirty="0"/>
              <a:t>y</a:t>
            </a:r>
            <a:r>
              <a:rPr lang="en-US" dirty="0"/>
              <a:t>)</a:t>
            </a:r>
          </a:p>
          <a:p>
            <a:pPr lvl="2"/>
            <a:r>
              <a:rPr lang="en-US" i="1" dirty="0"/>
              <a:t>y </a:t>
            </a:r>
            <a:r>
              <a:rPr lang="en-US" dirty="0">
                <a:sym typeface="Math B"/>
              </a:rPr>
              <a:t> </a:t>
            </a:r>
            <a:r>
              <a:rPr lang="en-US" i="1" dirty="0">
                <a:sym typeface="Math B"/>
              </a:rPr>
              <a:t>x</a:t>
            </a:r>
            <a:endParaRPr lang="he-IL" i="1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39533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Developing a transformer for </a:t>
            </a:r>
            <a:r>
              <a:rPr lang="en-US" i="1" dirty="0"/>
              <a:t>EQ</a:t>
            </a:r>
            <a:r>
              <a:rPr lang="en-US" dirty="0"/>
              <a:t> - 1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ym typeface="Math B"/>
              </a:rPr>
              <a:t>Input has the form 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 = </a:t>
            </a:r>
            <a:r>
              <a:rPr lang="he-IL" sz="4800" dirty="0">
                <a:sym typeface="Math B"/>
              </a:rPr>
              <a:t></a:t>
            </a:r>
            <a:r>
              <a:rPr lang="en-US" dirty="0">
                <a:sym typeface="Math B"/>
              </a:rPr>
              <a:t>{</a:t>
            </a:r>
            <a:r>
              <a:rPr lang="en-US" i="1" dirty="0">
                <a:sym typeface="Math B"/>
              </a:rPr>
              <a:t>a</a:t>
            </a:r>
            <a:r>
              <a:rPr lang="en-US" dirty="0">
                <a:sym typeface="Math B"/>
              </a:rPr>
              <a:t>=</a:t>
            </a:r>
            <a:r>
              <a:rPr lang="en-US" i="1" dirty="0">
                <a:sym typeface="Math B"/>
              </a:rPr>
              <a:t>b</a:t>
            </a:r>
            <a:r>
              <a:rPr lang="en-US" dirty="0">
                <a:sym typeface="Math B"/>
              </a:rPr>
              <a:t>}</a:t>
            </a:r>
            <a:endParaRPr lang="he-IL" i="1" dirty="0"/>
          </a:p>
          <a:p>
            <a:r>
              <a:rPr lang="en-US" dirty="0">
                <a:sym typeface="Math B"/>
              </a:rPr>
              <a:t>sp(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:=</a:t>
            </a:r>
            <a:r>
              <a:rPr lang="en-US" i="1" dirty="0" err="1">
                <a:sym typeface="Math B"/>
              </a:rPr>
              <a:t>expr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A"/>
              </a:rPr>
              <a:t></a:t>
            </a:r>
            <a:r>
              <a:rPr lang="en-US" dirty="0">
                <a:sym typeface="Math A"/>
              </a:rPr>
              <a:t></a:t>
            </a:r>
            <a:r>
              <a:rPr lang="en-US" dirty="0">
                <a:sym typeface="Math B"/>
              </a:rPr>
              <a:t>) = </a:t>
            </a:r>
            <a:r>
              <a:rPr lang="en-US" dirty="0">
                <a:sym typeface="Math C"/>
              </a:rPr>
              <a:t></a:t>
            </a:r>
            <a:r>
              <a:rPr lang="en-US" i="1" dirty="0">
                <a:sym typeface="Math C"/>
              </a:rPr>
              <a:t>v</a:t>
            </a:r>
            <a:r>
              <a:rPr lang="en-US" dirty="0">
                <a:sym typeface="Math C"/>
              </a:rPr>
              <a:t>. 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=</a:t>
            </a:r>
            <a:r>
              <a:rPr lang="en-US" dirty="0" err="1">
                <a:sym typeface="Math B"/>
              </a:rPr>
              <a:t>expr</a:t>
            </a:r>
            <a:r>
              <a:rPr lang="en-US" dirty="0">
                <a:sym typeface="Math B"/>
              </a:rPr>
              <a:t>[</a:t>
            </a:r>
            <a:r>
              <a:rPr lang="en-US" i="1" dirty="0">
                <a:sym typeface="Math B"/>
              </a:rPr>
              <a:t>v</a:t>
            </a:r>
            <a:r>
              <a:rPr lang="en-US" dirty="0">
                <a:sym typeface="Math B"/>
              </a:rPr>
              <a:t>/x] </a:t>
            </a:r>
            <a:r>
              <a:rPr lang="he-IL" dirty="0">
                <a:sym typeface="Math B"/>
              </a:rPr>
              <a:t></a:t>
            </a:r>
            <a:r>
              <a:rPr lang="en-US" i="1" dirty="0">
                <a:sym typeface="Math B"/>
              </a:rPr>
              <a:t> </a:t>
            </a:r>
            <a:r>
              <a:rPr lang="en-US" dirty="0">
                <a:sym typeface="Math A"/>
              </a:rPr>
              <a:t></a:t>
            </a:r>
            <a:r>
              <a:rPr lang="en-US" dirty="0">
                <a:sym typeface="Math B"/>
              </a:rPr>
              <a:t>[</a:t>
            </a:r>
            <a:r>
              <a:rPr lang="en-US" i="1" dirty="0">
                <a:sym typeface="Math B"/>
              </a:rPr>
              <a:t>v</a:t>
            </a:r>
            <a:r>
              <a:rPr lang="en-US" dirty="0">
                <a:sym typeface="Math B"/>
              </a:rPr>
              <a:t>/x]</a:t>
            </a:r>
          </a:p>
          <a:p>
            <a:r>
              <a:rPr lang="en-US" dirty="0">
                <a:sym typeface="Math B"/>
              </a:rPr>
              <a:t>sp(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:=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A"/>
              </a:rPr>
              <a:t>X</a:t>
            </a:r>
            <a:r>
              <a:rPr lang="en-US" dirty="0">
                <a:sym typeface="Math B"/>
              </a:rPr>
              <a:t>) = </a:t>
            </a:r>
            <a:r>
              <a:rPr lang="en-US" dirty="0">
                <a:sym typeface="Math C"/>
              </a:rPr>
              <a:t></a:t>
            </a:r>
            <a:r>
              <a:rPr lang="en-US" i="1" dirty="0">
                <a:sym typeface="Math C"/>
              </a:rPr>
              <a:t>v</a:t>
            </a:r>
            <a:r>
              <a:rPr lang="en-US" dirty="0">
                <a:sym typeface="Math C"/>
              </a:rPr>
              <a:t>. 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[</a:t>
            </a:r>
            <a:r>
              <a:rPr lang="en-US" i="1" dirty="0">
                <a:sym typeface="Math B"/>
              </a:rPr>
              <a:t>v</a:t>
            </a:r>
            <a:r>
              <a:rPr lang="en-US" dirty="0">
                <a:sym typeface="Math B"/>
              </a:rPr>
              <a:t>/x] </a:t>
            </a:r>
            <a:r>
              <a:rPr lang="he-IL" dirty="0">
                <a:sym typeface="Math B"/>
              </a:rPr>
              <a:t></a:t>
            </a:r>
            <a:r>
              <a:rPr lang="en-US" i="1" dirty="0">
                <a:sym typeface="Math B"/>
              </a:rPr>
              <a:t> </a:t>
            </a:r>
            <a:r>
              <a:rPr lang="he-IL" sz="4800" b="1" dirty="0">
                <a:sym typeface="Math B"/>
              </a:rPr>
              <a:t></a:t>
            </a:r>
            <a:r>
              <a:rPr lang="en-US" dirty="0">
                <a:sym typeface="Math B"/>
              </a:rPr>
              <a:t>{</a:t>
            </a:r>
            <a:r>
              <a:rPr lang="en-US" i="1" dirty="0">
                <a:sym typeface="Math B"/>
              </a:rPr>
              <a:t>a</a:t>
            </a:r>
            <a:r>
              <a:rPr lang="en-US" dirty="0">
                <a:sym typeface="Math B"/>
              </a:rPr>
              <a:t>=</a:t>
            </a:r>
            <a:r>
              <a:rPr lang="en-US" i="1" dirty="0">
                <a:sym typeface="Math B"/>
              </a:rPr>
              <a:t>b</a:t>
            </a:r>
            <a:r>
              <a:rPr lang="en-US" dirty="0">
                <a:sym typeface="Math B"/>
              </a:rPr>
              <a:t>}[</a:t>
            </a:r>
            <a:r>
              <a:rPr lang="en-US" i="1" dirty="0">
                <a:sym typeface="Math B"/>
              </a:rPr>
              <a:t>v</a:t>
            </a:r>
            <a:r>
              <a:rPr lang="en-US" dirty="0">
                <a:sym typeface="Math B"/>
              </a:rPr>
              <a:t>/x] = …</a:t>
            </a:r>
          </a:p>
          <a:p>
            <a:r>
              <a:rPr lang="en-US" dirty="0">
                <a:sym typeface="Math B"/>
              </a:rPr>
              <a:t>Let’s define helper notations:</a:t>
            </a:r>
          </a:p>
          <a:p>
            <a:pPr lvl="1"/>
            <a:r>
              <a:rPr lang="en-US" dirty="0">
                <a:sym typeface="Math B"/>
              </a:rPr>
              <a:t>EQ(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) = {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=</a:t>
            </a:r>
            <a:r>
              <a:rPr lang="en-US" i="1" dirty="0">
                <a:sym typeface="Math B"/>
              </a:rPr>
              <a:t>a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b</a:t>
            </a:r>
            <a:r>
              <a:rPr lang="en-US" dirty="0">
                <a:sym typeface="Math B"/>
              </a:rPr>
              <a:t>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  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}</a:t>
            </a:r>
          </a:p>
          <a:p>
            <a:pPr lvl="2"/>
            <a:r>
              <a:rPr lang="en-US" dirty="0">
                <a:sym typeface="Math B"/>
              </a:rPr>
              <a:t>Subset of equalities containing </a:t>
            </a:r>
            <a:r>
              <a:rPr lang="en-US" i="1" dirty="0">
                <a:sym typeface="Math B"/>
              </a:rPr>
              <a:t>y</a:t>
            </a:r>
          </a:p>
          <a:p>
            <a:pPr lvl="1"/>
            <a:r>
              <a:rPr lang="en-US" dirty="0" err="1">
                <a:sym typeface="Math B"/>
              </a:rPr>
              <a:t>EQc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) = 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 \ EQ(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)</a:t>
            </a:r>
          </a:p>
          <a:p>
            <a:pPr lvl="2"/>
            <a:r>
              <a:rPr lang="en-US" dirty="0">
                <a:sym typeface="Math B"/>
              </a:rPr>
              <a:t>Subset of equalities </a:t>
            </a:r>
            <a:r>
              <a:rPr lang="en-US" b="1" dirty="0">
                <a:sym typeface="Math B"/>
              </a:rPr>
              <a:t>not</a:t>
            </a:r>
            <a:r>
              <a:rPr lang="en-US" dirty="0">
                <a:sym typeface="Math B"/>
              </a:rPr>
              <a:t> containing </a:t>
            </a:r>
            <a:r>
              <a:rPr lang="en-US" i="1" dirty="0">
                <a:sym typeface="Math B"/>
              </a:rPr>
              <a:t>y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3113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Developing a transformer for </a:t>
            </a:r>
            <a:r>
              <a:rPr lang="en-US" i="1" dirty="0"/>
              <a:t>EQ</a:t>
            </a:r>
            <a:r>
              <a:rPr lang="en-US" dirty="0"/>
              <a:t> - 2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ym typeface="Math B"/>
              </a:rPr>
              <a:t>sp(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:=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A"/>
              </a:rPr>
              <a:t>X</a:t>
            </a:r>
            <a:r>
              <a:rPr lang="en-US" dirty="0">
                <a:sym typeface="Math B"/>
              </a:rPr>
              <a:t>) = </a:t>
            </a:r>
            <a:r>
              <a:rPr lang="en-US" dirty="0">
                <a:sym typeface="Math C"/>
              </a:rPr>
              <a:t></a:t>
            </a:r>
            <a:r>
              <a:rPr lang="en-US" i="1" dirty="0">
                <a:sym typeface="Math C"/>
              </a:rPr>
              <a:t>v</a:t>
            </a:r>
            <a:r>
              <a:rPr lang="en-US" dirty="0">
                <a:sym typeface="Math C"/>
              </a:rPr>
              <a:t>. 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[</a:t>
            </a:r>
            <a:r>
              <a:rPr lang="en-US" i="1" dirty="0">
                <a:sym typeface="Math B"/>
              </a:rPr>
              <a:t>v</a:t>
            </a:r>
            <a:r>
              <a:rPr lang="en-US" dirty="0">
                <a:sym typeface="Math B"/>
              </a:rPr>
              <a:t>/x] </a:t>
            </a:r>
            <a:r>
              <a:rPr lang="he-IL" dirty="0">
                <a:sym typeface="Math B"/>
              </a:rPr>
              <a:t></a:t>
            </a:r>
            <a:r>
              <a:rPr lang="en-US" i="1" dirty="0">
                <a:sym typeface="Math B"/>
              </a:rPr>
              <a:t> </a:t>
            </a:r>
            <a:r>
              <a:rPr lang="he-IL" sz="4800" b="1" dirty="0">
                <a:sym typeface="Math B"/>
              </a:rPr>
              <a:t></a:t>
            </a:r>
            <a:r>
              <a:rPr lang="en-US" dirty="0">
                <a:sym typeface="Math B"/>
              </a:rPr>
              <a:t>{</a:t>
            </a:r>
            <a:r>
              <a:rPr lang="en-US" i="1" dirty="0">
                <a:sym typeface="Math B"/>
              </a:rPr>
              <a:t>a</a:t>
            </a:r>
            <a:r>
              <a:rPr lang="en-US" dirty="0">
                <a:sym typeface="Math B"/>
              </a:rPr>
              <a:t>=</a:t>
            </a:r>
            <a:r>
              <a:rPr lang="en-US" i="1" dirty="0">
                <a:sym typeface="Math B"/>
              </a:rPr>
              <a:t>b</a:t>
            </a:r>
            <a:r>
              <a:rPr lang="en-US" dirty="0">
                <a:sym typeface="Math B"/>
              </a:rPr>
              <a:t>}[</a:t>
            </a:r>
            <a:r>
              <a:rPr lang="en-US" i="1" dirty="0">
                <a:sym typeface="Math B"/>
              </a:rPr>
              <a:t>v</a:t>
            </a:r>
            <a:r>
              <a:rPr lang="en-US" dirty="0">
                <a:sym typeface="Math B"/>
              </a:rPr>
              <a:t>/x] = …</a:t>
            </a:r>
          </a:p>
          <a:p>
            <a:r>
              <a:rPr lang="en-US" dirty="0">
                <a:sym typeface="Math B"/>
              </a:rPr>
              <a:t>Two cases</a:t>
            </a:r>
          </a:p>
          <a:p>
            <a:pPr lvl="1"/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 is 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: sp(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:=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A"/>
              </a:rPr>
              <a:t>X</a:t>
            </a:r>
            <a:r>
              <a:rPr lang="en-US" dirty="0">
                <a:sym typeface="Math B"/>
              </a:rPr>
              <a:t>) = 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 </a:t>
            </a:r>
            <a:endParaRPr lang="en-US" i="1" dirty="0">
              <a:sym typeface="Math B"/>
            </a:endParaRPr>
          </a:p>
          <a:p>
            <a:pPr lvl="1"/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 is different from 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: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sp(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:=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A"/>
              </a:rPr>
              <a:t>X</a:t>
            </a:r>
            <a:r>
              <a:rPr lang="en-US" dirty="0">
                <a:sym typeface="Math B"/>
              </a:rPr>
              <a:t>) = </a:t>
            </a:r>
            <a:r>
              <a:rPr lang="en-US" dirty="0">
                <a:sym typeface="Math C"/>
              </a:rPr>
              <a:t></a:t>
            </a:r>
            <a:r>
              <a:rPr lang="en-US" i="1" dirty="0">
                <a:sym typeface="Math C"/>
              </a:rPr>
              <a:t>v</a:t>
            </a:r>
            <a:r>
              <a:rPr lang="en-US" dirty="0">
                <a:sym typeface="Math C"/>
              </a:rPr>
              <a:t>. 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 </a:t>
            </a:r>
            <a:r>
              <a:rPr lang="he-IL" sz="2900" dirty="0">
                <a:sym typeface="Math B"/>
              </a:rPr>
              <a:t></a:t>
            </a:r>
            <a:r>
              <a:rPr lang="en-US" sz="2900" dirty="0">
                <a:sym typeface="Math B"/>
              </a:rPr>
              <a:t> EQ</a:t>
            </a:r>
            <a:r>
              <a:rPr lang="he-IL" sz="2900" dirty="0">
                <a:sym typeface="Math B"/>
              </a:rPr>
              <a:t>)</a:t>
            </a:r>
            <a:r>
              <a:rPr lang="en-US" sz="2900" dirty="0">
                <a:sym typeface="Math B"/>
              </a:rPr>
              <a:t>X, x)[</a:t>
            </a:r>
            <a:r>
              <a:rPr lang="en-US" sz="2900" i="1" dirty="0">
                <a:sym typeface="Math B"/>
              </a:rPr>
              <a:t>v</a:t>
            </a:r>
            <a:r>
              <a:rPr lang="en-US" sz="2900" dirty="0">
                <a:sym typeface="Math B"/>
              </a:rPr>
              <a:t>/x] </a:t>
            </a:r>
            <a:r>
              <a:rPr lang="he-IL" sz="2900" dirty="0">
                <a:sym typeface="Math B"/>
              </a:rPr>
              <a:t></a:t>
            </a:r>
            <a:r>
              <a:rPr lang="en-US" sz="2900" dirty="0">
                <a:sym typeface="Math B"/>
              </a:rPr>
              <a:t> </a:t>
            </a:r>
            <a:r>
              <a:rPr lang="en-US" sz="2900" dirty="0" err="1">
                <a:sym typeface="Math B"/>
              </a:rPr>
              <a:t>EQc</a:t>
            </a:r>
            <a:r>
              <a:rPr lang="en-US" sz="2900" dirty="0">
                <a:sym typeface="Math B"/>
              </a:rPr>
              <a:t>(</a:t>
            </a:r>
            <a:r>
              <a:rPr lang="en-US" sz="2900" i="1" dirty="0">
                <a:sym typeface="Math B"/>
              </a:rPr>
              <a:t>X</a:t>
            </a:r>
            <a:r>
              <a:rPr lang="en-US" sz="2900" dirty="0">
                <a:sym typeface="Math B"/>
              </a:rPr>
              <a:t>, </a:t>
            </a:r>
            <a:r>
              <a:rPr lang="en-US" sz="2900" i="1" dirty="0">
                <a:sym typeface="Math B"/>
              </a:rPr>
              <a:t>x</a:t>
            </a:r>
            <a:r>
              <a:rPr lang="en-US" sz="2900" dirty="0">
                <a:sym typeface="Math B"/>
              </a:rPr>
              <a:t>)[</a:t>
            </a:r>
            <a:r>
              <a:rPr lang="en-US" sz="2900" i="1" dirty="0">
                <a:sym typeface="Math B"/>
              </a:rPr>
              <a:t>v</a:t>
            </a:r>
            <a:r>
              <a:rPr lang="en-US" sz="2900" dirty="0">
                <a:sym typeface="Math B"/>
              </a:rPr>
              <a:t>/x]</a:t>
            </a:r>
            <a:br>
              <a:rPr lang="en-US" sz="2900" dirty="0">
                <a:sym typeface="Math B"/>
              </a:rPr>
            </a:br>
            <a:r>
              <a:rPr lang="en-US" sz="2900" dirty="0">
                <a:sym typeface="Math B"/>
              </a:rPr>
              <a:t>		      = </a:t>
            </a:r>
            <a:r>
              <a:rPr lang="en-US" i="1" dirty="0">
                <a:solidFill>
                  <a:srgbClr val="00B050"/>
                </a:solidFill>
                <a:sym typeface="Math B"/>
              </a:rPr>
              <a:t>x</a:t>
            </a:r>
            <a:r>
              <a:rPr lang="en-US" dirty="0">
                <a:solidFill>
                  <a:srgbClr val="00B050"/>
                </a:solidFill>
                <a:sym typeface="Math B"/>
              </a:rPr>
              <a:t>=</a:t>
            </a:r>
            <a:r>
              <a:rPr lang="en-US" i="1" dirty="0">
                <a:solidFill>
                  <a:srgbClr val="00B050"/>
                </a:solidFill>
                <a:sym typeface="Math B"/>
              </a:rPr>
              <a:t>y</a:t>
            </a:r>
            <a:r>
              <a:rPr lang="he-IL" sz="4000" dirty="0">
                <a:solidFill>
                  <a:srgbClr val="00B050"/>
                </a:solidFill>
                <a:sym typeface="Math B"/>
              </a:rPr>
              <a:t> </a:t>
            </a:r>
            <a:r>
              <a:rPr lang="he-IL" dirty="0">
                <a:solidFill>
                  <a:srgbClr val="00B050"/>
                </a:solidFill>
                <a:sym typeface="Math B"/>
              </a:rPr>
              <a:t></a:t>
            </a:r>
            <a:r>
              <a:rPr lang="en-US" dirty="0">
                <a:solidFill>
                  <a:srgbClr val="00B050"/>
                </a:solidFill>
                <a:sym typeface="Math B"/>
              </a:rPr>
              <a:t> </a:t>
            </a:r>
            <a:r>
              <a:rPr lang="en-US" dirty="0" err="1">
                <a:solidFill>
                  <a:srgbClr val="00B050"/>
                </a:solidFill>
                <a:sym typeface="Math B"/>
              </a:rPr>
              <a:t>EQc</a:t>
            </a:r>
            <a:r>
              <a:rPr lang="en-US" dirty="0">
                <a:solidFill>
                  <a:srgbClr val="00B050"/>
                </a:solidFill>
                <a:sym typeface="Math B"/>
              </a:rPr>
              <a:t>(</a:t>
            </a:r>
            <a:r>
              <a:rPr lang="en-US" i="1" dirty="0">
                <a:solidFill>
                  <a:srgbClr val="00B050"/>
                </a:solidFill>
                <a:sym typeface="Math B"/>
              </a:rPr>
              <a:t>X</a:t>
            </a:r>
            <a:r>
              <a:rPr lang="en-US" dirty="0">
                <a:solidFill>
                  <a:srgbClr val="00B050"/>
                </a:solidFill>
                <a:sym typeface="Math B"/>
              </a:rPr>
              <a:t>, </a:t>
            </a:r>
            <a:r>
              <a:rPr lang="en-US" i="1" dirty="0">
                <a:solidFill>
                  <a:srgbClr val="00B050"/>
                </a:solidFill>
                <a:sym typeface="Math B"/>
              </a:rPr>
              <a:t>x</a:t>
            </a:r>
            <a:r>
              <a:rPr lang="en-US" dirty="0">
                <a:solidFill>
                  <a:srgbClr val="00B050"/>
                </a:solidFill>
                <a:sym typeface="Math B"/>
              </a:rPr>
              <a:t>) </a:t>
            </a:r>
            <a:r>
              <a:rPr lang="he-IL" dirty="0">
                <a:solidFill>
                  <a:srgbClr val="FF0000"/>
                </a:solidFill>
                <a:sym typeface="Math B"/>
              </a:rPr>
              <a:t> </a:t>
            </a:r>
            <a:r>
              <a:rPr lang="en-US" dirty="0">
                <a:solidFill>
                  <a:srgbClr val="FF0000"/>
                </a:solidFill>
                <a:sym typeface="Math C"/>
              </a:rPr>
              <a:t></a:t>
            </a:r>
            <a:r>
              <a:rPr lang="en-US" i="1" dirty="0">
                <a:solidFill>
                  <a:srgbClr val="FF0000"/>
                </a:solidFill>
                <a:sym typeface="Math C"/>
              </a:rPr>
              <a:t>v</a:t>
            </a:r>
            <a:r>
              <a:rPr lang="en-US" dirty="0">
                <a:solidFill>
                  <a:srgbClr val="FF0000"/>
                </a:solidFill>
                <a:sym typeface="Math C"/>
              </a:rPr>
              <a:t>. </a:t>
            </a:r>
            <a:r>
              <a:rPr lang="en-US" dirty="0">
                <a:solidFill>
                  <a:srgbClr val="FF0000"/>
                </a:solidFill>
                <a:sym typeface="Math B"/>
              </a:rPr>
              <a:t>EQ</a:t>
            </a:r>
            <a:r>
              <a:rPr lang="he-IL" dirty="0">
                <a:solidFill>
                  <a:srgbClr val="FF0000"/>
                </a:solidFill>
                <a:sym typeface="Math B"/>
              </a:rPr>
              <a:t>)</a:t>
            </a:r>
            <a:r>
              <a:rPr lang="en-US" dirty="0">
                <a:solidFill>
                  <a:srgbClr val="FF0000"/>
                </a:solidFill>
                <a:sym typeface="Math B"/>
              </a:rPr>
              <a:t>X, x)[</a:t>
            </a:r>
            <a:r>
              <a:rPr lang="en-US" i="1" dirty="0">
                <a:solidFill>
                  <a:srgbClr val="FF0000"/>
                </a:solidFill>
                <a:sym typeface="Math B"/>
              </a:rPr>
              <a:t>v</a:t>
            </a:r>
            <a:r>
              <a:rPr lang="en-US" dirty="0">
                <a:solidFill>
                  <a:srgbClr val="FF0000"/>
                </a:solidFill>
                <a:sym typeface="Math B"/>
              </a:rPr>
              <a:t>/x]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		      </a:t>
            </a:r>
            <a:r>
              <a:rPr lang="en-US" dirty="0">
                <a:sym typeface="Math C"/>
              </a:rPr>
              <a:t></a:t>
            </a:r>
            <a:r>
              <a:rPr lang="en-US" i="1" dirty="0">
                <a:sym typeface="Math B"/>
              </a:rPr>
              <a:t> x</a:t>
            </a:r>
            <a:r>
              <a:rPr lang="en-US" dirty="0">
                <a:sym typeface="Math B"/>
              </a:rPr>
              <a:t>=</a:t>
            </a:r>
            <a:r>
              <a:rPr lang="en-US" i="1" dirty="0">
                <a:sym typeface="Math B"/>
              </a:rPr>
              <a:t>y</a:t>
            </a:r>
            <a:r>
              <a:rPr lang="he-IL" sz="3600" dirty="0">
                <a:sym typeface="Math B"/>
              </a:rPr>
              <a:t> </a:t>
            </a:r>
            <a:r>
              <a:rPr lang="he-IL" dirty="0">
                <a:sym typeface="Math B"/>
              </a:rPr>
              <a:t> </a:t>
            </a:r>
            <a:r>
              <a:rPr lang="en-US" dirty="0" err="1">
                <a:sym typeface="Math B"/>
              </a:rPr>
              <a:t>EQc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</a:t>
            </a:r>
            <a:endParaRPr lang="en-US" i="1" dirty="0">
              <a:sym typeface="Math B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ym typeface="Math B"/>
              </a:rPr>
              <a:t>Vanilla transformer: 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:=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#1</a:t>
            </a:r>
            <a:r>
              <a:rPr lang="en-US" dirty="0">
                <a:sym typeface="Math B"/>
              </a:rPr>
              <a:t> </a:t>
            </a:r>
            <a:r>
              <a:rPr lang="en-US" i="1" dirty="0">
                <a:sym typeface="Math B"/>
              </a:rPr>
              <a:t>X = x</a:t>
            </a:r>
            <a:r>
              <a:rPr lang="en-US" dirty="0">
                <a:sym typeface="Math B"/>
              </a:rPr>
              <a:t>=</a:t>
            </a:r>
            <a:r>
              <a:rPr lang="en-US" i="1" dirty="0">
                <a:sym typeface="Math B"/>
              </a:rPr>
              <a:t>y</a:t>
            </a:r>
            <a:r>
              <a:rPr lang="he-IL" sz="4000" dirty="0">
                <a:sym typeface="Math B"/>
              </a:rPr>
              <a:t> </a:t>
            </a:r>
            <a:r>
              <a:rPr lang="he-IL" dirty="0">
                <a:sym typeface="Math B"/>
              </a:rPr>
              <a:t> </a:t>
            </a:r>
            <a:r>
              <a:rPr lang="en-US" dirty="0" err="1">
                <a:sym typeface="Math B"/>
              </a:rPr>
              <a:t>EQc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</a:t>
            </a:r>
          </a:p>
          <a:p>
            <a:r>
              <a:rPr lang="en-US" dirty="0">
                <a:sym typeface="Math B"/>
              </a:rPr>
              <a:t>Example: </a:t>
            </a:r>
            <a:r>
              <a:rPr lang="en-US" sz="3000" dirty="0">
                <a:sym typeface="Math B"/>
              </a:rPr>
              <a:t></a:t>
            </a:r>
            <a:r>
              <a:rPr lang="en-US" sz="3000" i="1" dirty="0">
                <a:sym typeface="Math B"/>
              </a:rPr>
              <a:t>x</a:t>
            </a:r>
            <a:r>
              <a:rPr lang="en-US" sz="3000" dirty="0">
                <a:sym typeface="Math B"/>
              </a:rPr>
              <a:t>:=</a:t>
            </a:r>
            <a:r>
              <a:rPr lang="en-US" sz="3000" i="1" dirty="0">
                <a:sym typeface="Math B"/>
              </a:rPr>
              <a:t>y</a:t>
            </a:r>
            <a:r>
              <a:rPr lang="en-US" sz="3000" dirty="0">
                <a:sym typeface="Math B"/>
              </a:rPr>
              <a:t></a:t>
            </a:r>
            <a:r>
              <a:rPr lang="en-US" sz="3000" baseline="30000" dirty="0">
                <a:sym typeface="Math B"/>
              </a:rPr>
              <a:t>#1</a:t>
            </a:r>
            <a:r>
              <a:rPr lang="en-US" sz="3000" dirty="0">
                <a:sym typeface="Math B"/>
              </a:rPr>
              <a:t> </a:t>
            </a:r>
            <a:r>
              <a:rPr lang="he-IL" sz="3500" dirty="0">
                <a:sym typeface="Math B"/>
              </a:rPr>
              <a:t></a:t>
            </a:r>
            <a:r>
              <a:rPr lang="en-US" sz="3000" dirty="0">
                <a:sym typeface="Math B"/>
              </a:rPr>
              <a:t>{x=p, q=x, m=n} = </a:t>
            </a:r>
            <a:r>
              <a:rPr lang="he-IL" sz="3900" b="1" dirty="0">
                <a:sym typeface="Math B"/>
              </a:rPr>
              <a:t></a:t>
            </a:r>
            <a:r>
              <a:rPr lang="en-US" sz="3000" dirty="0">
                <a:sym typeface="Math B"/>
              </a:rPr>
              <a:t>{x=y, m=n}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Is this the most precise result?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71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Developing a transformer for </a:t>
            </a:r>
            <a:r>
              <a:rPr lang="en-US" i="1" dirty="0"/>
              <a:t>EQ</a:t>
            </a:r>
            <a:r>
              <a:rPr lang="en-US" dirty="0"/>
              <a:t> - 3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ym typeface="Math B"/>
              </a:rPr>
              <a:t>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:=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#1</a:t>
            </a:r>
            <a:r>
              <a:rPr lang="en-US" dirty="0">
                <a:sym typeface="Math B"/>
              </a:rPr>
              <a:t> </a:t>
            </a:r>
            <a:r>
              <a:rPr lang="he-IL" sz="3600" dirty="0">
                <a:sym typeface="Math B"/>
              </a:rPr>
              <a:t></a:t>
            </a:r>
            <a:r>
              <a:rPr lang="en-US" dirty="0">
                <a:sym typeface="Math B"/>
              </a:rPr>
              <a:t>{x=p, x=q, m=n} = </a:t>
            </a:r>
            <a:r>
              <a:rPr lang="he-IL" sz="4000" b="1" dirty="0">
                <a:sym typeface="Math B"/>
              </a:rPr>
              <a:t></a:t>
            </a:r>
            <a:r>
              <a:rPr lang="en-US" dirty="0">
                <a:sym typeface="Math B"/>
              </a:rPr>
              <a:t>{x=y, m=n}  </a:t>
            </a:r>
            <a:r>
              <a:rPr lang="he-IL" sz="4000" b="1" dirty="0">
                <a:sym typeface="Math B"/>
              </a:rPr>
              <a:t></a:t>
            </a:r>
            <a:r>
              <a:rPr lang="en-US" dirty="0">
                <a:sym typeface="Math B"/>
              </a:rPr>
              <a:t>{x=y, m=n, p=q}</a:t>
            </a:r>
          </a:p>
          <a:p>
            <a:pPr lvl="1"/>
            <a:r>
              <a:rPr lang="en-US" dirty="0">
                <a:sym typeface="Math B"/>
              </a:rPr>
              <a:t>Where does the information p=q come from?</a:t>
            </a:r>
          </a:p>
          <a:p>
            <a:r>
              <a:rPr lang="en-US" dirty="0">
                <a:sym typeface="Math B"/>
              </a:rPr>
              <a:t>sp(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:=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, </a:t>
            </a:r>
            <a:r>
              <a:rPr lang="en-US" i="1" dirty="0">
                <a:sym typeface="Math A"/>
              </a:rPr>
              <a:t>X</a:t>
            </a:r>
            <a:r>
              <a:rPr lang="en-US" dirty="0">
                <a:sym typeface="Math B"/>
              </a:rPr>
              <a:t>) =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		</a:t>
            </a:r>
            <a:r>
              <a:rPr lang="en-US" i="1" dirty="0">
                <a:solidFill>
                  <a:srgbClr val="00B050"/>
                </a:solidFill>
                <a:sym typeface="Math B"/>
              </a:rPr>
              <a:t>x</a:t>
            </a:r>
            <a:r>
              <a:rPr lang="en-US" dirty="0">
                <a:solidFill>
                  <a:srgbClr val="00B050"/>
                </a:solidFill>
                <a:sym typeface="Math B"/>
              </a:rPr>
              <a:t>=</a:t>
            </a:r>
            <a:r>
              <a:rPr lang="en-US" i="1" dirty="0">
                <a:solidFill>
                  <a:srgbClr val="00B050"/>
                </a:solidFill>
                <a:sym typeface="Math B"/>
              </a:rPr>
              <a:t>y</a:t>
            </a:r>
            <a:r>
              <a:rPr lang="he-IL" sz="4000" dirty="0">
                <a:solidFill>
                  <a:srgbClr val="00B050"/>
                </a:solidFill>
                <a:sym typeface="Math B"/>
              </a:rPr>
              <a:t> </a:t>
            </a:r>
            <a:r>
              <a:rPr lang="he-IL" dirty="0">
                <a:solidFill>
                  <a:srgbClr val="00B050"/>
                </a:solidFill>
                <a:sym typeface="Math B"/>
              </a:rPr>
              <a:t></a:t>
            </a:r>
            <a:r>
              <a:rPr lang="en-US" dirty="0">
                <a:solidFill>
                  <a:srgbClr val="00B050"/>
                </a:solidFill>
                <a:sym typeface="Math B"/>
              </a:rPr>
              <a:t> </a:t>
            </a:r>
            <a:r>
              <a:rPr lang="en-US" dirty="0" err="1">
                <a:solidFill>
                  <a:srgbClr val="00B050"/>
                </a:solidFill>
                <a:sym typeface="Math B"/>
              </a:rPr>
              <a:t>EQc</a:t>
            </a:r>
            <a:r>
              <a:rPr lang="en-US" dirty="0">
                <a:solidFill>
                  <a:srgbClr val="00B050"/>
                </a:solidFill>
                <a:sym typeface="Math B"/>
              </a:rPr>
              <a:t>(</a:t>
            </a:r>
            <a:r>
              <a:rPr lang="en-US" i="1" dirty="0">
                <a:solidFill>
                  <a:srgbClr val="00B050"/>
                </a:solidFill>
                <a:sym typeface="Math B"/>
              </a:rPr>
              <a:t>X</a:t>
            </a:r>
            <a:r>
              <a:rPr lang="en-US" dirty="0">
                <a:solidFill>
                  <a:srgbClr val="00B050"/>
                </a:solidFill>
                <a:sym typeface="Math B"/>
              </a:rPr>
              <a:t>, </a:t>
            </a:r>
            <a:r>
              <a:rPr lang="en-US" i="1" dirty="0">
                <a:solidFill>
                  <a:srgbClr val="00B050"/>
                </a:solidFill>
                <a:sym typeface="Math B"/>
              </a:rPr>
              <a:t>x</a:t>
            </a:r>
            <a:r>
              <a:rPr lang="en-US" dirty="0">
                <a:solidFill>
                  <a:srgbClr val="00B050"/>
                </a:solidFill>
                <a:sym typeface="Math B"/>
              </a:rPr>
              <a:t>) </a:t>
            </a:r>
            <a:r>
              <a:rPr lang="he-IL" dirty="0">
                <a:solidFill>
                  <a:srgbClr val="FF0000"/>
                </a:solidFill>
                <a:sym typeface="Math B"/>
              </a:rPr>
              <a:t> </a:t>
            </a:r>
            <a:r>
              <a:rPr lang="en-US" dirty="0">
                <a:solidFill>
                  <a:srgbClr val="FF0000"/>
                </a:solidFill>
                <a:sym typeface="Math C"/>
              </a:rPr>
              <a:t></a:t>
            </a:r>
            <a:r>
              <a:rPr lang="en-US" i="1" dirty="0">
                <a:solidFill>
                  <a:srgbClr val="FF0000"/>
                </a:solidFill>
                <a:sym typeface="Math C"/>
              </a:rPr>
              <a:t>v</a:t>
            </a:r>
            <a:r>
              <a:rPr lang="en-US" dirty="0">
                <a:solidFill>
                  <a:srgbClr val="FF0000"/>
                </a:solidFill>
                <a:sym typeface="Math C"/>
              </a:rPr>
              <a:t>. </a:t>
            </a:r>
            <a:r>
              <a:rPr lang="en-US" dirty="0">
                <a:solidFill>
                  <a:srgbClr val="FF0000"/>
                </a:solidFill>
                <a:sym typeface="Math B"/>
              </a:rPr>
              <a:t>EQ</a:t>
            </a:r>
            <a:r>
              <a:rPr lang="he-IL" dirty="0">
                <a:solidFill>
                  <a:srgbClr val="FF0000"/>
                </a:solidFill>
                <a:sym typeface="Math B"/>
              </a:rPr>
              <a:t>)</a:t>
            </a:r>
            <a:r>
              <a:rPr lang="en-US" dirty="0">
                <a:solidFill>
                  <a:srgbClr val="FF0000"/>
                </a:solidFill>
                <a:sym typeface="Math B"/>
              </a:rPr>
              <a:t>X, x)[</a:t>
            </a:r>
            <a:r>
              <a:rPr lang="en-US" i="1" dirty="0">
                <a:solidFill>
                  <a:srgbClr val="FF0000"/>
                </a:solidFill>
                <a:sym typeface="Math B"/>
              </a:rPr>
              <a:t>v</a:t>
            </a:r>
            <a:r>
              <a:rPr lang="en-US" dirty="0">
                <a:solidFill>
                  <a:srgbClr val="FF0000"/>
                </a:solidFill>
                <a:sym typeface="Math B"/>
              </a:rPr>
              <a:t>/x]</a:t>
            </a:r>
            <a:r>
              <a:rPr lang="en-US" dirty="0">
                <a:sym typeface="Math B"/>
              </a:rPr>
              <a:t> </a:t>
            </a:r>
            <a:endParaRPr lang="en-US" dirty="0">
              <a:solidFill>
                <a:srgbClr val="FF0000"/>
              </a:solidFill>
              <a:sym typeface="Math B"/>
            </a:endParaRPr>
          </a:p>
          <a:p>
            <a:r>
              <a:rPr lang="en-US" dirty="0">
                <a:solidFill>
                  <a:srgbClr val="FF0000"/>
                </a:solidFill>
                <a:sym typeface="Math C"/>
              </a:rPr>
              <a:t></a:t>
            </a:r>
            <a:r>
              <a:rPr lang="en-US" i="1" dirty="0">
                <a:solidFill>
                  <a:srgbClr val="FF0000"/>
                </a:solidFill>
                <a:sym typeface="Math C"/>
              </a:rPr>
              <a:t>v</a:t>
            </a:r>
            <a:r>
              <a:rPr lang="en-US" dirty="0">
                <a:solidFill>
                  <a:srgbClr val="FF0000"/>
                </a:solidFill>
                <a:sym typeface="Math C"/>
              </a:rPr>
              <a:t>. </a:t>
            </a:r>
            <a:r>
              <a:rPr lang="en-US" dirty="0">
                <a:solidFill>
                  <a:srgbClr val="FF0000"/>
                </a:solidFill>
                <a:sym typeface="Math B"/>
              </a:rPr>
              <a:t>EQ</a:t>
            </a:r>
            <a:r>
              <a:rPr lang="he-IL" dirty="0">
                <a:solidFill>
                  <a:srgbClr val="FF0000"/>
                </a:solidFill>
                <a:sym typeface="Math B"/>
              </a:rPr>
              <a:t>)</a:t>
            </a:r>
            <a:r>
              <a:rPr lang="en-US" dirty="0">
                <a:solidFill>
                  <a:srgbClr val="FF0000"/>
                </a:solidFill>
                <a:sym typeface="Math B"/>
              </a:rPr>
              <a:t>X, x)[</a:t>
            </a:r>
            <a:r>
              <a:rPr lang="en-US" i="1" dirty="0">
                <a:solidFill>
                  <a:srgbClr val="FF0000"/>
                </a:solidFill>
                <a:sym typeface="Math B"/>
              </a:rPr>
              <a:t>v</a:t>
            </a:r>
            <a:r>
              <a:rPr lang="en-US" dirty="0">
                <a:solidFill>
                  <a:srgbClr val="FF0000"/>
                </a:solidFill>
                <a:sym typeface="Math B"/>
              </a:rPr>
              <a:t>/x] </a:t>
            </a:r>
            <a:r>
              <a:rPr lang="en-US" dirty="0">
                <a:sym typeface="Math B"/>
              </a:rPr>
              <a:t>holds possible equalities between different </a:t>
            </a:r>
            <a:r>
              <a:rPr lang="en-US" i="1" dirty="0" err="1">
                <a:sym typeface="Math B"/>
              </a:rPr>
              <a:t>a</a:t>
            </a:r>
            <a:r>
              <a:rPr lang="en-US" dirty="0" err="1">
                <a:sym typeface="Math B"/>
              </a:rPr>
              <a:t>’s</a:t>
            </a:r>
            <a:r>
              <a:rPr lang="en-US" dirty="0">
                <a:sym typeface="Math B"/>
              </a:rPr>
              <a:t> and </a:t>
            </a:r>
            <a:r>
              <a:rPr lang="en-US" i="1" dirty="0" err="1">
                <a:sym typeface="Math B"/>
              </a:rPr>
              <a:t>b</a:t>
            </a:r>
            <a:r>
              <a:rPr lang="en-US" dirty="0" err="1">
                <a:sym typeface="Math B"/>
              </a:rPr>
              <a:t>’s</a:t>
            </a:r>
            <a:r>
              <a:rPr lang="en-US" dirty="0">
                <a:sym typeface="Math B"/>
              </a:rPr>
              <a:t> – how can we account for that?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7005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collecting lattice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Lattice for a given control-flow node </a:t>
            </a:r>
            <a:r>
              <a:rPr lang="en-US" i="1" dirty="0"/>
              <a:t>v</a:t>
            </a:r>
            <a:r>
              <a:rPr lang="en-US" dirty="0"/>
              <a:t>: 			</a:t>
            </a:r>
            <a:r>
              <a:rPr lang="en-US" i="1" dirty="0" err="1"/>
              <a:t>L</a:t>
            </a:r>
            <a:r>
              <a:rPr lang="en-US" i="1" baseline="-25000" dirty="0" err="1"/>
              <a:t>v</a:t>
            </a:r>
            <a:r>
              <a:rPr lang="en-US" dirty="0"/>
              <a:t>=(2</a:t>
            </a:r>
            <a:r>
              <a:rPr lang="en-US" b="1" baseline="30000" dirty="0"/>
              <a:t>State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, , , </a:t>
            </a:r>
            <a:r>
              <a:rPr lang="en-US" dirty="0">
                <a:sym typeface="Math C"/>
              </a:rPr>
              <a:t>, </a:t>
            </a:r>
            <a:r>
              <a:rPr lang="en-US" b="1" dirty="0"/>
              <a:t>State</a:t>
            </a:r>
            <a:r>
              <a:rPr lang="en-US" dirty="0"/>
              <a:t>)</a:t>
            </a:r>
          </a:p>
          <a:p>
            <a:r>
              <a:rPr lang="en-US" dirty="0"/>
              <a:t>Lattice for entire control-flow graph with nodes </a:t>
            </a:r>
            <a:r>
              <a:rPr lang="en-US" i="1" dirty="0"/>
              <a:t>V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		L</a:t>
            </a:r>
            <a:r>
              <a:rPr lang="en-US" baseline="-25000" dirty="0"/>
              <a:t>CFG</a:t>
            </a:r>
            <a:r>
              <a:rPr lang="en-US" dirty="0"/>
              <a:t> = Map(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 err="1"/>
              <a:t>L</a:t>
            </a:r>
            <a:r>
              <a:rPr lang="en-US" i="1" baseline="-25000" dirty="0" err="1"/>
              <a:t>v</a:t>
            </a:r>
            <a:r>
              <a:rPr lang="en-US" dirty="0"/>
              <a:t>)</a:t>
            </a:r>
          </a:p>
          <a:p>
            <a:r>
              <a:rPr lang="en-US" dirty="0"/>
              <a:t>We will use this lattice as a baseline for static analysis and define abstractions of its elements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97146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Developing a transformer for </a:t>
            </a:r>
            <a:r>
              <a:rPr lang="en-US" i="1" dirty="0"/>
              <a:t>EQ</a:t>
            </a:r>
            <a:r>
              <a:rPr lang="en-US" dirty="0"/>
              <a:t> - 4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ym typeface="Math B"/>
              </a:rPr>
              <a:t>Define a reduction operator: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Explicate(X) = if exist {a=b, b=c}X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			but not {a=c} X then 					Explicate(X{a=c})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			else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				X</a:t>
            </a:r>
          </a:p>
          <a:p>
            <a:r>
              <a:rPr lang="en-US" dirty="0">
                <a:sym typeface="Math B"/>
              </a:rPr>
              <a:t>Define 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:=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#2</a:t>
            </a:r>
            <a:r>
              <a:rPr lang="en-US" dirty="0">
                <a:sym typeface="Math B"/>
              </a:rPr>
              <a:t>  = 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:=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#1</a:t>
            </a:r>
            <a:r>
              <a:rPr lang="en-US" dirty="0">
                <a:sym typeface="Math B"/>
              </a:rPr>
              <a:t>  Explicate</a:t>
            </a:r>
            <a:endParaRPr lang="he-IL" dirty="0">
              <a:sym typeface="Math B"/>
            </a:endParaRPr>
          </a:p>
          <a:p>
            <a:r>
              <a:rPr lang="en-US" dirty="0">
                <a:sym typeface="Math B"/>
              </a:rPr>
              <a:t>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:=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#2</a:t>
            </a:r>
            <a:r>
              <a:rPr lang="he-IL" dirty="0">
                <a:sym typeface="Math B"/>
              </a:rPr>
              <a:t>)</a:t>
            </a:r>
            <a:r>
              <a:rPr lang="he-IL" sz="3600" dirty="0">
                <a:sym typeface="Math B"/>
              </a:rPr>
              <a:t></a:t>
            </a:r>
            <a:r>
              <a:rPr lang="en-US" dirty="0">
                <a:sym typeface="Math B"/>
              </a:rPr>
              <a:t>{x=p, x=q, m=n}) = </a:t>
            </a:r>
            <a:r>
              <a:rPr lang="he-IL" sz="4000" b="1" dirty="0">
                <a:sym typeface="Math B"/>
              </a:rPr>
              <a:t></a:t>
            </a:r>
            <a:r>
              <a:rPr lang="en-US" dirty="0">
                <a:sym typeface="Math B"/>
              </a:rPr>
              <a:t>{x=y, m=n, p=q}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is this the best transformer?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3544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Developing a transformer for </a:t>
            </a:r>
            <a:r>
              <a:rPr lang="en-US" i="1" dirty="0"/>
              <a:t>EQ</a:t>
            </a:r>
            <a:r>
              <a:rPr lang="en-US" dirty="0"/>
              <a:t> - 5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Math B"/>
              </a:rPr>
              <a:t>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:=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#2</a:t>
            </a:r>
            <a:r>
              <a:rPr lang="en-US" dirty="0">
                <a:sym typeface="Math B"/>
              </a:rPr>
              <a:t> </a:t>
            </a:r>
            <a:r>
              <a:rPr lang="he-IL" dirty="0">
                <a:sym typeface="Math B"/>
              </a:rPr>
              <a:t>)</a:t>
            </a:r>
            <a:r>
              <a:rPr lang="he-IL" sz="3600" dirty="0">
                <a:sym typeface="Math B"/>
              </a:rPr>
              <a:t></a:t>
            </a:r>
            <a:r>
              <a:rPr lang="en-US" dirty="0">
                <a:sym typeface="Math B"/>
              </a:rPr>
              <a:t>{y=z}) = {x=y, y=z}  {x=y, y=z, x=z}</a:t>
            </a:r>
          </a:p>
          <a:p>
            <a:r>
              <a:rPr lang="en-US" dirty="0">
                <a:sym typeface="Math B"/>
              </a:rPr>
              <a:t>Idea: apply reduction operator again after the vanilla transformer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:=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#3</a:t>
            </a:r>
            <a:r>
              <a:rPr lang="en-US" dirty="0">
                <a:sym typeface="Math B"/>
              </a:rPr>
              <a:t> = Explicate  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:=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#1</a:t>
            </a:r>
            <a:r>
              <a:rPr lang="en-US" dirty="0">
                <a:sym typeface="Math B"/>
              </a:rPr>
              <a:t>  Explicate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40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Product-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42</a:t>
            </a:fld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4074" t="30413" r="10226" b="42649"/>
          <a:stretch>
            <a:fillRect/>
          </a:stretch>
        </p:blipFill>
        <p:spPr bwMode="auto">
          <a:xfrm>
            <a:off x="1043608" y="1340768"/>
            <a:ext cx="6696744" cy="305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הסבר מלבני 4"/>
          <p:cNvSpPr/>
          <p:nvPr/>
        </p:nvSpPr>
        <p:spPr>
          <a:xfrm>
            <a:off x="6516216" y="4221088"/>
            <a:ext cx="2448272" cy="720080"/>
          </a:xfrm>
          <a:prstGeom prst="wedgeRectCallout">
            <a:avLst>
              <a:gd name="adj1" fmla="val -126056"/>
              <a:gd name="adj2" fmla="val -1548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basically the strongest postcondition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הסבר מלבני 5"/>
          <p:cNvSpPr/>
          <p:nvPr/>
        </p:nvSpPr>
        <p:spPr>
          <a:xfrm>
            <a:off x="6156176" y="2348880"/>
            <a:ext cx="2448272" cy="720080"/>
          </a:xfrm>
          <a:prstGeom prst="wedgeRectCallout">
            <a:avLst>
              <a:gd name="adj1" fmla="val -93324"/>
              <a:gd name="adj2" fmla="val 40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safely abstracting the existential quantifier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the existential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43</a:t>
            </a:fld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417" t="27807" r="54459" b="11367"/>
          <a:stretch>
            <a:fillRect/>
          </a:stretch>
        </p:blipFill>
        <p:spPr bwMode="auto">
          <a:xfrm>
            <a:off x="2411760" y="1124744"/>
            <a:ext cx="46805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הסבר מלבני 4"/>
          <p:cNvSpPr/>
          <p:nvPr/>
        </p:nvSpPr>
        <p:spPr>
          <a:xfrm>
            <a:off x="7236296" y="1052736"/>
            <a:ext cx="1800200" cy="504056"/>
          </a:xfrm>
          <a:prstGeom prst="wedgeRectCallout">
            <a:avLst>
              <a:gd name="adj1" fmla="val -101603"/>
              <a:gd name="adj2" fmla="val 738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Reduce the pair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הסבר מלבני 5"/>
          <p:cNvSpPr/>
          <p:nvPr/>
        </p:nvSpPr>
        <p:spPr>
          <a:xfrm>
            <a:off x="35496" y="1700808"/>
            <a:ext cx="2160240" cy="1008112"/>
          </a:xfrm>
          <a:prstGeom prst="wedgeRectCallout">
            <a:avLst>
              <a:gd name="adj1" fmla="val 80236"/>
              <a:gd name="adj2" fmla="val 280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Abstract away existential quantifier for each domain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460710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loss example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45</a:t>
            </a:fld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3131840" y="1628800"/>
            <a:ext cx="1944216" cy="31700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if (…)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b := 5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else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b := -5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if (b&gt;0)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b := b-5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else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b := b+5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assert b==0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004048" y="1588730"/>
            <a:ext cx="194421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{}</a:t>
            </a:r>
          </a:p>
        </p:txBody>
      </p:sp>
      <p:sp>
        <p:nvSpPr>
          <p:cNvPr id="6" name="מלבן 5"/>
          <p:cNvSpPr/>
          <p:nvPr/>
        </p:nvSpPr>
        <p:spPr>
          <a:xfrm>
            <a:off x="5004048" y="1948770"/>
            <a:ext cx="194421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{b=5}</a:t>
            </a:r>
          </a:p>
        </p:txBody>
      </p:sp>
      <p:sp>
        <p:nvSpPr>
          <p:cNvPr id="7" name="מלבן 6"/>
          <p:cNvSpPr/>
          <p:nvPr/>
        </p:nvSpPr>
        <p:spPr>
          <a:xfrm>
            <a:off x="5004048" y="2492896"/>
            <a:ext cx="194421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{b=-5}</a:t>
            </a:r>
          </a:p>
        </p:txBody>
      </p:sp>
      <p:sp>
        <p:nvSpPr>
          <p:cNvPr id="8" name="מלבן 7"/>
          <p:cNvSpPr/>
          <p:nvPr/>
        </p:nvSpPr>
        <p:spPr>
          <a:xfrm>
            <a:off x="5004048" y="2852936"/>
            <a:ext cx="194421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{b=</a:t>
            </a:r>
            <a:r>
              <a:rPr lang="en-US" sz="2000" b="1" dirty="0">
                <a:solidFill>
                  <a:srgbClr val="FF0000"/>
                </a:solidFill>
                <a:sym typeface="Math C"/>
              </a:rPr>
              <a:t>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מלבן 8"/>
          <p:cNvSpPr/>
          <p:nvPr/>
        </p:nvSpPr>
        <p:spPr>
          <a:xfrm>
            <a:off x="5004048" y="3429000"/>
            <a:ext cx="194421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{b=</a:t>
            </a:r>
            <a:r>
              <a:rPr lang="en-US" sz="2000" b="1" dirty="0">
                <a:solidFill>
                  <a:srgbClr val="FF0000"/>
                </a:solidFill>
                <a:sym typeface="Math C"/>
              </a:rPr>
              <a:t>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0" name="מלבן 9"/>
          <p:cNvSpPr/>
          <p:nvPr/>
        </p:nvSpPr>
        <p:spPr>
          <a:xfrm>
            <a:off x="5004048" y="4005064"/>
            <a:ext cx="194421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{b=</a:t>
            </a:r>
            <a:r>
              <a:rPr lang="en-US" sz="2000" b="1" dirty="0">
                <a:solidFill>
                  <a:srgbClr val="FF0000"/>
                </a:solidFill>
                <a:sym typeface="Math C"/>
              </a:rPr>
              <a:t>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מלבן 10"/>
          <p:cNvSpPr/>
          <p:nvPr/>
        </p:nvSpPr>
        <p:spPr>
          <a:xfrm>
            <a:off x="5004048" y="4365104"/>
            <a:ext cx="194421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can’t prove</a:t>
            </a:r>
          </a:p>
        </p:txBody>
      </p:sp>
    </p:spTree>
    <p:extLst>
      <p:ext uri="{BB962C8B-B14F-4D97-AF65-F5344CB8AC3E}">
        <p14:creationId xmlns:p14="http://schemas.microsoft.com/office/powerpoint/2010/main" val="11332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Disjunctive completion of a lattice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a complete lattice</a:t>
            </a:r>
            <a:br>
              <a:rPr lang="en-US" dirty="0"/>
            </a:br>
            <a:r>
              <a:rPr lang="en-US" i="1" dirty="0"/>
              <a:t> L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, , , </a:t>
            </a:r>
            <a:r>
              <a:rPr lang="en-US" dirty="0">
                <a:sym typeface="Math C"/>
              </a:rPr>
              <a:t>, </a:t>
            </a:r>
            <a:r>
              <a:rPr lang="en-US" dirty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Define the powerset lattice</a:t>
            </a:r>
            <a:r>
              <a:rPr lang="en-US" sz="3200" i="1" dirty="0">
                <a:sym typeface="Math C"/>
              </a:rPr>
              <a:t> </a:t>
            </a:r>
            <a:br>
              <a:rPr lang="en-US" sz="3200" dirty="0"/>
            </a:br>
            <a:r>
              <a:rPr lang="en-US" sz="3200" i="1" dirty="0"/>
              <a:t>L</a:t>
            </a:r>
            <a:r>
              <a:rPr lang="en-US" sz="3200" baseline="-25000" dirty="0">
                <a:sym typeface="Math B"/>
              </a:rPr>
              <a:t></a:t>
            </a:r>
            <a:r>
              <a:rPr lang="en-US" sz="3200" dirty="0"/>
              <a:t> = (2</a:t>
            </a:r>
            <a:r>
              <a:rPr lang="en-US" sz="3200" i="1" baseline="30000" dirty="0"/>
              <a:t>D</a:t>
            </a:r>
            <a:r>
              <a:rPr lang="en-US" sz="3200" dirty="0"/>
              <a:t>, </a:t>
            </a:r>
            <a:r>
              <a:rPr lang="en-US" sz="3200" dirty="0">
                <a:sym typeface="Math B"/>
              </a:rPr>
              <a:t></a:t>
            </a:r>
            <a:r>
              <a:rPr lang="en-US" sz="3200" baseline="-25000" dirty="0">
                <a:sym typeface="Math B"/>
              </a:rPr>
              <a:t></a:t>
            </a:r>
            <a:r>
              <a:rPr lang="en-US" sz="3200" dirty="0">
                <a:sym typeface="Math B"/>
              </a:rPr>
              <a:t>, </a:t>
            </a:r>
            <a:r>
              <a:rPr lang="en-US" sz="3200" baseline="-25000" dirty="0">
                <a:sym typeface="Math B"/>
              </a:rPr>
              <a:t></a:t>
            </a:r>
            <a:r>
              <a:rPr lang="en-US" sz="3200" dirty="0">
                <a:sym typeface="Math B"/>
              </a:rPr>
              <a:t>, </a:t>
            </a:r>
            <a:r>
              <a:rPr lang="en-US" sz="3200" baseline="-25000" dirty="0">
                <a:sym typeface="Math B"/>
              </a:rPr>
              <a:t></a:t>
            </a:r>
            <a:r>
              <a:rPr lang="en-US" sz="3200" dirty="0">
                <a:sym typeface="Math B"/>
              </a:rPr>
              <a:t>, </a:t>
            </a:r>
            <a:r>
              <a:rPr lang="en-US" sz="3200" dirty="0">
                <a:sym typeface="Math C"/>
              </a:rPr>
              <a:t></a:t>
            </a:r>
            <a:r>
              <a:rPr lang="en-US" sz="3200" baseline="-25000" dirty="0">
                <a:sym typeface="Math B"/>
              </a:rPr>
              <a:t></a:t>
            </a:r>
            <a:r>
              <a:rPr lang="en-US" sz="3200" dirty="0">
                <a:sym typeface="Math C"/>
              </a:rPr>
              <a:t>, </a:t>
            </a:r>
            <a:r>
              <a:rPr lang="en-US" sz="3200" baseline="-25000" dirty="0">
                <a:sym typeface="Math B"/>
              </a:rPr>
              <a:t></a:t>
            </a:r>
            <a:r>
              <a:rPr lang="en-US" sz="3200" dirty="0"/>
              <a:t>)</a:t>
            </a:r>
            <a:br>
              <a:rPr lang="en-US" sz="3200" dirty="0"/>
            </a:br>
            <a:r>
              <a:rPr lang="en-US" sz="3200" dirty="0">
                <a:sym typeface="Math B"/>
              </a:rPr>
              <a:t></a:t>
            </a:r>
            <a:r>
              <a:rPr lang="en-US" sz="3200" baseline="-25000" dirty="0">
                <a:sym typeface="Math B"/>
              </a:rPr>
              <a:t></a:t>
            </a:r>
            <a:r>
              <a:rPr lang="en-US" sz="3200" dirty="0">
                <a:sym typeface="Math B"/>
              </a:rPr>
              <a:t> = ?        </a:t>
            </a:r>
            <a:r>
              <a:rPr lang="en-US" sz="3200" baseline="-25000" dirty="0">
                <a:sym typeface="Math B"/>
              </a:rPr>
              <a:t></a:t>
            </a:r>
            <a:r>
              <a:rPr lang="en-US" sz="3200" dirty="0"/>
              <a:t> = ?        </a:t>
            </a:r>
            <a:r>
              <a:rPr lang="en-US" sz="3200" dirty="0">
                <a:sym typeface="Math B"/>
              </a:rPr>
              <a:t></a:t>
            </a:r>
            <a:r>
              <a:rPr lang="en-US" sz="3200" baseline="-25000" dirty="0">
                <a:sym typeface="Math B"/>
              </a:rPr>
              <a:t></a:t>
            </a:r>
            <a:r>
              <a:rPr lang="en-US" sz="3200" dirty="0"/>
              <a:t> = ?        </a:t>
            </a:r>
            <a:r>
              <a:rPr lang="en-US" sz="3200" dirty="0">
                <a:sym typeface="Math C"/>
              </a:rPr>
              <a:t></a:t>
            </a:r>
            <a:r>
              <a:rPr lang="en-US" sz="3200" baseline="-25000" dirty="0">
                <a:sym typeface="Math B"/>
              </a:rPr>
              <a:t></a:t>
            </a:r>
            <a:r>
              <a:rPr lang="en-US" sz="3200" dirty="0"/>
              <a:t> = ?        </a:t>
            </a:r>
            <a:r>
              <a:rPr lang="en-US" sz="3200" dirty="0">
                <a:sym typeface="Math C"/>
              </a:rPr>
              <a:t></a:t>
            </a:r>
            <a:r>
              <a:rPr lang="en-US" sz="3200" baseline="-25000" dirty="0">
                <a:sym typeface="Math B"/>
              </a:rPr>
              <a:t></a:t>
            </a:r>
            <a:r>
              <a:rPr lang="en-US" sz="3200" dirty="0"/>
              <a:t> = ?</a:t>
            </a:r>
          </a:p>
          <a:p>
            <a:r>
              <a:rPr lang="en-US" b="1" dirty="0"/>
              <a:t>Lemma: </a:t>
            </a:r>
            <a:r>
              <a:rPr lang="en-US" i="1" dirty="0"/>
              <a:t>L</a:t>
            </a:r>
            <a:r>
              <a:rPr lang="en-US" baseline="-25000" dirty="0">
                <a:sym typeface="Math B"/>
              </a:rPr>
              <a:t></a:t>
            </a:r>
            <a:r>
              <a:rPr lang="en-US" dirty="0"/>
              <a:t> is a complete lattice</a:t>
            </a:r>
          </a:p>
          <a:p>
            <a:r>
              <a:rPr lang="en-US" i="1" dirty="0"/>
              <a:t>L</a:t>
            </a:r>
            <a:r>
              <a:rPr lang="en-US" baseline="-25000" dirty="0">
                <a:sym typeface="Math B"/>
              </a:rPr>
              <a:t></a:t>
            </a:r>
            <a:r>
              <a:rPr lang="en-US" dirty="0"/>
              <a:t> contains all subsets of </a:t>
            </a:r>
            <a:r>
              <a:rPr lang="en-US" i="1" dirty="0"/>
              <a:t>D</a:t>
            </a:r>
            <a:r>
              <a:rPr lang="en-US" dirty="0"/>
              <a:t>, which can be thought of as disjunctions of the corresponding predicates</a:t>
            </a:r>
          </a:p>
          <a:p>
            <a:r>
              <a:rPr lang="en-US" dirty="0"/>
              <a:t>Define the disjunctive completion constructor</a:t>
            </a:r>
            <a:br>
              <a:rPr lang="en-US" dirty="0"/>
            </a:br>
            <a:r>
              <a:rPr lang="en-US" i="1" dirty="0"/>
              <a:t>L</a:t>
            </a:r>
            <a:r>
              <a:rPr lang="en-US" baseline="-25000" dirty="0">
                <a:sym typeface="Math B"/>
              </a:rPr>
              <a:t></a:t>
            </a:r>
            <a:r>
              <a:rPr lang="en-US" dirty="0"/>
              <a:t> = </a:t>
            </a:r>
            <a:r>
              <a:rPr lang="en-US" dirty="0" err="1"/>
              <a:t>Disj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32149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Disjunctive completion for GCs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B</a:t>
            </a:r>
            <a:r>
              <a:rPr lang="en-US" dirty="0"/>
              <a:t>)</a:t>
            </a:r>
            <a:endParaRPr lang="he-IL" dirty="0"/>
          </a:p>
          <a:p>
            <a:r>
              <a:rPr lang="en-US" dirty="0">
                <a:sym typeface="Math B"/>
              </a:rPr>
              <a:t>Disjunctive completion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		</a:t>
            </a:r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)</a:t>
            </a:r>
            <a:r>
              <a:rPr lang="en-US" dirty="0">
                <a:sym typeface="Math B"/>
              </a:rPr>
              <a:t> = 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)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)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P</a:t>
            </a:r>
            <a:r>
              <a:rPr lang="en-US" dirty="0">
                <a:sym typeface="Math A"/>
              </a:rPr>
              <a:t>(</a:t>
            </a:r>
            <a:r>
              <a:rPr lang="en-US" i="1" dirty="0">
                <a:sym typeface="Math A"/>
              </a:rPr>
              <a:t>A</a:t>
            </a:r>
            <a:r>
              <a:rPr lang="en-US" dirty="0">
                <a:sym typeface="Math A"/>
              </a:rPr>
              <a:t>)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)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 = ?</a:t>
            </a:r>
          </a:p>
          <a:p>
            <a:pPr lvl="1"/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),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) = ?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765192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Disjunctive completion for GCs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B</a:t>
            </a:r>
            <a:r>
              <a:rPr lang="en-US" dirty="0"/>
              <a:t>)</a:t>
            </a:r>
            <a:endParaRPr lang="he-IL" dirty="0"/>
          </a:p>
          <a:p>
            <a:r>
              <a:rPr lang="en-US" dirty="0">
                <a:sym typeface="Math B"/>
              </a:rPr>
              <a:t>Disjunctive completion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		</a:t>
            </a:r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)</a:t>
            </a:r>
            <a:r>
              <a:rPr lang="en-US" dirty="0">
                <a:sym typeface="Math B"/>
              </a:rPr>
              <a:t> = 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)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)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P</a:t>
            </a:r>
            <a:r>
              <a:rPr lang="en-US" dirty="0">
                <a:sym typeface="Math A"/>
              </a:rPr>
              <a:t>(</a:t>
            </a:r>
            <a:r>
              <a:rPr lang="en-US" i="1" dirty="0">
                <a:sym typeface="Math A"/>
              </a:rPr>
              <a:t>A</a:t>
            </a:r>
            <a:r>
              <a:rPr lang="en-US" dirty="0">
                <a:sym typeface="Math A"/>
              </a:rPr>
              <a:t>)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)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 = {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({</a:t>
            </a:r>
            <a:r>
              <a:rPr lang="en-US" i="1" dirty="0">
                <a:sym typeface="Math A"/>
              </a:rPr>
              <a:t>x</a:t>
            </a:r>
            <a:r>
              <a:rPr lang="en-US" dirty="0">
                <a:sym typeface="Math A"/>
              </a:rPr>
              <a:t>}) | </a:t>
            </a:r>
            <a:r>
              <a:rPr lang="en-US" i="1" dirty="0" err="1">
                <a:sym typeface="Math A"/>
              </a:rPr>
              <a:t>x</a:t>
            </a:r>
            <a:r>
              <a:rPr lang="en-US" dirty="0" err="1">
                <a:sym typeface="Symbol"/>
              </a:rPr>
              <a:t></a:t>
            </a:r>
            <a:r>
              <a:rPr lang="en-US" i="1" dirty="0" err="1">
                <a:sym typeface="Symbol"/>
              </a:rPr>
              <a:t>X</a:t>
            </a:r>
            <a:r>
              <a:rPr lang="en-US" dirty="0">
                <a:sym typeface="Math B"/>
              </a:rPr>
              <a:t>}</a:t>
            </a:r>
          </a:p>
          <a:p>
            <a:pPr lvl="1"/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),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) = {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)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) | </a:t>
            </a:r>
            <a:r>
              <a:rPr lang="en-US" i="1" dirty="0" err="1">
                <a:sym typeface="Math B"/>
              </a:rPr>
              <a:t>y</a:t>
            </a:r>
            <a:r>
              <a:rPr lang="en-US" dirty="0" err="1">
                <a:sym typeface="Symbol"/>
              </a:rPr>
              <a:t></a:t>
            </a:r>
            <a:r>
              <a:rPr lang="en-US" i="1" dirty="0" err="1">
                <a:sym typeface="Symbol"/>
              </a:rPr>
              <a:t>Y</a:t>
            </a:r>
            <a:r>
              <a:rPr lang="en-US" dirty="0">
                <a:sym typeface="Math B"/>
              </a:rPr>
              <a:t>}</a:t>
            </a:r>
          </a:p>
          <a:p>
            <a:r>
              <a:rPr lang="en-US" dirty="0">
                <a:sym typeface="Math B"/>
              </a:rPr>
              <a:t>What about transformers?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74463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loss example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49</a:t>
            </a:fld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3131840" y="1628800"/>
            <a:ext cx="1944216" cy="31700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if (…)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b := 5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else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b := -5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if (b&gt;0)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b := b-5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else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b := b+5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assert b==0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004048" y="1588730"/>
            <a:ext cx="194421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{}</a:t>
            </a:r>
          </a:p>
        </p:txBody>
      </p:sp>
      <p:sp>
        <p:nvSpPr>
          <p:cNvPr id="6" name="מלבן 5"/>
          <p:cNvSpPr/>
          <p:nvPr/>
        </p:nvSpPr>
        <p:spPr>
          <a:xfrm>
            <a:off x="5004048" y="1948770"/>
            <a:ext cx="194421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{b=5}</a:t>
            </a:r>
          </a:p>
        </p:txBody>
      </p:sp>
      <p:sp>
        <p:nvSpPr>
          <p:cNvPr id="7" name="מלבן 6"/>
          <p:cNvSpPr/>
          <p:nvPr/>
        </p:nvSpPr>
        <p:spPr>
          <a:xfrm>
            <a:off x="5004048" y="2492896"/>
            <a:ext cx="194421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{b=-5}</a:t>
            </a:r>
          </a:p>
        </p:txBody>
      </p:sp>
      <p:sp>
        <p:nvSpPr>
          <p:cNvPr id="8" name="מלבן 7"/>
          <p:cNvSpPr/>
          <p:nvPr/>
        </p:nvSpPr>
        <p:spPr>
          <a:xfrm>
            <a:off x="5004048" y="2852936"/>
            <a:ext cx="194421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{b=</a:t>
            </a:r>
            <a:r>
              <a:rPr lang="en-US" sz="2000" b="1" dirty="0">
                <a:solidFill>
                  <a:srgbClr val="FF0000"/>
                </a:solidFill>
                <a:sym typeface="Math C"/>
              </a:rPr>
              <a:t>5 </a:t>
            </a:r>
            <a:r>
              <a:rPr lang="en-US" sz="2000" b="1" dirty="0">
                <a:solidFill>
                  <a:srgbClr val="FF0000"/>
                </a:solidFill>
                <a:sym typeface="Math B"/>
              </a:rPr>
              <a:t> b=-5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מלבן 8"/>
          <p:cNvSpPr/>
          <p:nvPr/>
        </p:nvSpPr>
        <p:spPr>
          <a:xfrm>
            <a:off x="5004048" y="3429000"/>
            <a:ext cx="194421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{b=</a:t>
            </a:r>
            <a:r>
              <a:rPr lang="en-US" sz="2000" b="1" dirty="0">
                <a:solidFill>
                  <a:srgbClr val="FF0000"/>
                </a:solidFill>
                <a:sym typeface="Math C"/>
              </a:rPr>
              <a:t>0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0" name="מלבן 9"/>
          <p:cNvSpPr/>
          <p:nvPr/>
        </p:nvSpPr>
        <p:spPr>
          <a:xfrm>
            <a:off x="5004048" y="4005064"/>
            <a:ext cx="194421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{b=</a:t>
            </a:r>
            <a:r>
              <a:rPr lang="en-US" sz="2000" b="1" dirty="0">
                <a:solidFill>
                  <a:srgbClr val="FF0000"/>
                </a:solidFill>
                <a:sym typeface="Math C"/>
              </a:rPr>
              <a:t>0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מלבן 10"/>
          <p:cNvSpPr/>
          <p:nvPr/>
        </p:nvSpPr>
        <p:spPr>
          <a:xfrm>
            <a:off x="5004048" y="4365104"/>
            <a:ext cx="194421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proved</a:t>
            </a:r>
          </a:p>
        </p:txBody>
      </p:sp>
    </p:spTree>
    <p:extLst>
      <p:ext uri="{BB962C8B-B14F-4D97-AF65-F5344CB8AC3E}">
        <p14:creationId xmlns:p14="http://schemas.microsoft.com/office/powerpoint/2010/main" val="257985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74567" y="-8404"/>
            <a:ext cx="931856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Equational definition </a:t>
            </a:r>
            <a:br>
              <a:rPr lang="en-US" dirty="0"/>
            </a:br>
            <a:r>
              <a:rPr lang="en-US" dirty="0"/>
              <a:t>of the collecting semantics</a:t>
            </a:r>
            <a:endParaRPr lang="he-IL" dirty="0"/>
          </a:p>
        </p:txBody>
      </p:sp>
      <p:sp>
        <p:nvSpPr>
          <p:cNvPr id="23" name="מציין מיקום תוכן 22"/>
          <p:cNvSpPr>
            <a:spLocks noGrp="1"/>
          </p:cNvSpPr>
          <p:nvPr>
            <p:ph idx="1"/>
          </p:nvPr>
        </p:nvSpPr>
        <p:spPr>
          <a:xfrm>
            <a:off x="457200" y="1196753"/>
            <a:ext cx="5410944" cy="3456384"/>
          </a:xfrm>
        </p:spPr>
        <p:txBody>
          <a:bodyPr>
            <a:normAutofit/>
          </a:bodyPr>
          <a:lstStyle/>
          <a:p>
            <a:r>
              <a:rPr lang="en-US" sz="2400" dirty="0"/>
              <a:t>R[2] = R[entry] </a:t>
            </a:r>
            <a:r>
              <a:rPr lang="en-US" sz="2400" dirty="0">
                <a:sym typeface="Math B"/>
              </a:rPr>
              <a:t> </a:t>
            </a:r>
            <a:r>
              <a:rPr lang="en-US" sz="2400" dirty="0">
                <a:solidFill>
                  <a:srgbClr val="000000"/>
                </a:solidFill>
                <a:sym typeface="Math B" pitchFamily="2" charset="2"/>
              </a:rPr>
              <a:t>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x:=x-1</a:t>
            </a:r>
            <a:r>
              <a:rPr lang="en-US" sz="2400" dirty="0">
                <a:solidFill>
                  <a:srgbClr val="000000"/>
                </a:solidFill>
                <a:sym typeface="Math B" pitchFamily="2" charset="2"/>
              </a:rPr>
              <a:t> </a:t>
            </a:r>
            <a:r>
              <a:rPr lang="en-US" sz="2400" dirty="0">
                <a:sym typeface="Math B"/>
              </a:rPr>
              <a:t>R[3]</a:t>
            </a:r>
          </a:p>
          <a:p>
            <a:r>
              <a:rPr lang="en-US" sz="2400" dirty="0">
                <a:sym typeface="Math B"/>
              </a:rPr>
              <a:t>R[3] = R[2]  {s | s(x) &gt; 0}</a:t>
            </a:r>
          </a:p>
          <a:p>
            <a:r>
              <a:rPr lang="en-US" sz="2400" dirty="0">
                <a:sym typeface="Math B"/>
              </a:rPr>
              <a:t>R[exit] = R[2]  {s | s(x)  0}</a:t>
            </a:r>
          </a:p>
          <a:p>
            <a:r>
              <a:rPr lang="en-US" sz="2400" dirty="0">
                <a:sym typeface="Math B"/>
              </a:rPr>
              <a:t>A system of recursive equations</a:t>
            </a:r>
          </a:p>
          <a:p>
            <a:r>
              <a:rPr lang="en-US" sz="2400" dirty="0">
                <a:sym typeface="Math B"/>
              </a:rPr>
              <a:t>How can we approximate it using what we have learned so far?</a:t>
            </a: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</a:t>
            </a:fld>
            <a:endParaRPr lang="he-IL" dirty="0"/>
          </a:p>
        </p:txBody>
      </p:sp>
      <p:sp>
        <p:nvSpPr>
          <p:cNvPr id="17" name="מלבן 16"/>
          <p:cNvSpPr/>
          <p:nvPr/>
        </p:nvSpPr>
        <p:spPr>
          <a:xfrm>
            <a:off x="6808792" y="3561749"/>
            <a:ext cx="201168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if x 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Symbol"/>
              </a:rPr>
              <a:t>&gt;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0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6805400" y="5333146"/>
            <a:ext cx="201168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x := x - 1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7" name="מחבר חץ ישר 26"/>
          <p:cNvCxnSpPr>
            <a:stCxn id="17" idx="2"/>
            <a:endCxn id="21" idx="0"/>
          </p:cNvCxnSpPr>
          <p:nvPr/>
        </p:nvCxnSpPr>
        <p:spPr>
          <a:xfrm flipH="1">
            <a:off x="7811240" y="3961859"/>
            <a:ext cx="3392" cy="13712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17" idx="1"/>
            <a:endCxn id="48" idx="0"/>
          </p:cNvCxnSpPr>
          <p:nvPr/>
        </p:nvCxnSpPr>
        <p:spPr>
          <a:xfrm flipH="1">
            <a:off x="4583360" y="3761804"/>
            <a:ext cx="2225432" cy="157134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/>
          <p:cNvCxnSpPr>
            <a:stCxn id="21" idx="3"/>
            <a:endCxn id="17" idx="3"/>
          </p:cNvCxnSpPr>
          <p:nvPr/>
        </p:nvCxnSpPr>
        <p:spPr>
          <a:xfrm flipV="1">
            <a:off x="8817080" y="3761804"/>
            <a:ext cx="3392" cy="1771397"/>
          </a:xfrm>
          <a:prstGeom prst="curvedConnector3">
            <a:avLst>
              <a:gd name="adj1" fmla="val 683938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אליפסה 65"/>
          <p:cNvSpPr/>
          <p:nvPr/>
        </p:nvSpPr>
        <p:spPr>
          <a:xfrm>
            <a:off x="6520760" y="3532691"/>
            <a:ext cx="241947" cy="2419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67" name="אליפסה 66"/>
          <p:cNvSpPr/>
          <p:nvPr/>
        </p:nvSpPr>
        <p:spPr>
          <a:xfrm>
            <a:off x="6520760" y="5404899"/>
            <a:ext cx="241947" cy="2419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>
                <a:solidFill>
                  <a:schemeClr val="bg1"/>
                </a:solidFill>
              </a:rPr>
              <a:t>3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6808792" y="2132856"/>
            <a:ext cx="201168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entry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מחבר חץ ישר 40"/>
          <p:cNvCxnSpPr>
            <a:stCxn id="40" idx="2"/>
            <a:endCxn id="17" idx="0"/>
          </p:cNvCxnSpPr>
          <p:nvPr/>
        </p:nvCxnSpPr>
        <p:spPr>
          <a:xfrm>
            <a:off x="7814632" y="2532966"/>
            <a:ext cx="0" cy="10287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מלבן 47"/>
          <p:cNvSpPr/>
          <p:nvPr/>
        </p:nvSpPr>
        <p:spPr>
          <a:xfrm>
            <a:off x="3577520" y="5333146"/>
            <a:ext cx="201168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exit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3176" y="2060848"/>
            <a:ext cx="120436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/>
              <a:t>R[entry]</a:t>
            </a:r>
            <a:endParaRPr lang="he-IL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881522" y="3501008"/>
            <a:ext cx="69602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/>
              <a:t>R[2]</a:t>
            </a:r>
            <a:endParaRPr lang="he-IL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881522" y="5271591"/>
            <a:ext cx="69602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/>
              <a:t>R[3]</a:t>
            </a:r>
            <a:endParaRPr lang="he-IL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77061" y="5301208"/>
            <a:ext cx="9959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/>
              <a:t>R[exit]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3473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base lattice CP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50</a:t>
            </a:fld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63178" y="2636912"/>
            <a:ext cx="104241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{x=0}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756294" y="1412776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cxnSp>
        <p:nvCxnSpPr>
          <p:cNvPr id="7" name="מחבר חץ ישר 6"/>
          <p:cNvCxnSpPr>
            <a:stCxn id="5" idx="0"/>
            <a:endCxn id="6" idx="2"/>
          </p:cNvCxnSpPr>
          <p:nvPr/>
        </p:nvCxnSpPr>
        <p:spPr>
          <a:xfrm flipV="1">
            <a:off x="4584386" y="1772816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760816" y="2636912"/>
            <a:ext cx="104241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{x=-1}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53012" y="2636912"/>
            <a:ext cx="104241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{x=-2}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76424" y="2636912"/>
            <a:ext cx="104241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{x=1}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684228" y="2636912"/>
            <a:ext cx="104241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{x=2}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2034" y="2420888"/>
            <a:ext cx="4683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3200" dirty="0"/>
              <a:t>…</a:t>
            </a:r>
            <a:endParaRPr lang="he-IL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19226" y="2420888"/>
            <a:ext cx="4683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3200" dirty="0"/>
              <a:t>…</a:t>
            </a:r>
            <a:endParaRPr lang="he-IL" sz="32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756294" y="3933056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false</a:t>
            </a:r>
          </a:p>
        </p:txBody>
      </p:sp>
      <p:cxnSp>
        <p:nvCxnSpPr>
          <p:cNvPr id="20" name="מחבר חץ ישר 19"/>
          <p:cNvCxnSpPr>
            <a:stCxn id="9" idx="0"/>
            <a:endCxn id="6" idx="2"/>
          </p:cNvCxnSpPr>
          <p:nvPr/>
        </p:nvCxnSpPr>
        <p:spPr>
          <a:xfrm flipV="1">
            <a:off x="3282024" y="1772816"/>
            <a:ext cx="1302362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>
            <a:stCxn id="10" idx="0"/>
            <a:endCxn id="6" idx="2"/>
          </p:cNvCxnSpPr>
          <p:nvPr/>
        </p:nvCxnSpPr>
        <p:spPr>
          <a:xfrm flipV="1">
            <a:off x="1974220" y="1772816"/>
            <a:ext cx="2610166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>
            <a:stCxn id="11" idx="0"/>
            <a:endCxn id="6" idx="2"/>
          </p:cNvCxnSpPr>
          <p:nvPr/>
        </p:nvCxnSpPr>
        <p:spPr>
          <a:xfrm flipH="1" flipV="1">
            <a:off x="4584386" y="1772816"/>
            <a:ext cx="1313246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12" idx="0"/>
            <a:endCxn id="6" idx="2"/>
          </p:cNvCxnSpPr>
          <p:nvPr/>
        </p:nvCxnSpPr>
        <p:spPr>
          <a:xfrm flipH="1" flipV="1">
            <a:off x="4584386" y="1772816"/>
            <a:ext cx="2621050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>
            <a:stCxn id="15" idx="0"/>
            <a:endCxn id="10" idx="2"/>
          </p:cNvCxnSpPr>
          <p:nvPr/>
        </p:nvCxnSpPr>
        <p:spPr>
          <a:xfrm flipH="1" flipV="1">
            <a:off x="1974220" y="2996952"/>
            <a:ext cx="2610166" cy="93610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חץ ישר 49"/>
          <p:cNvCxnSpPr>
            <a:stCxn id="15" idx="0"/>
            <a:endCxn id="9" idx="2"/>
          </p:cNvCxnSpPr>
          <p:nvPr/>
        </p:nvCxnSpPr>
        <p:spPr>
          <a:xfrm flipH="1" flipV="1">
            <a:off x="3282024" y="2996952"/>
            <a:ext cx="1302362" cy="93610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/>
          <p:cNvCxnSpPr>
            <a:stCxn id="15" idx="0"/>
            <a:endCxn id="5" idx="2"/>
          </p:cNvCxnSpPr>
          <p:nvPr/>
        </p:nvCxnSpPr>
        <p:spPr>
          <a:xfrm flipV="1">
            <a:off x="4584386" y="2996952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/>
          <p:cNvCxnSpPr>
            <a:stCxn id="15" idx="0"/>
            <a:endCxn id="11" idx="2"/>
          </p:cNvCxnSpPr>
          <p:nvPr/>
        </p:nvCxnSpPr>
        <p:spPr>
          <a:xfrm flipV="1">
            <a:off x="4584386" y="2996952"/>
            <a:ext cx="1313246" cy="93610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/>
          <p:cNvCxnSpPr>
            <a:stCxn id="15" idx="0"/>
            <a:endCxn id="12" idx="2"/>
          </p:cNvCxnSpPr>
          <p:nvPr/>
        </p:nvCxnSpPr>
        <p:spPr>
          <a:xfrm flipV="1">
            <a:off x="4584386" y="2996952"/>
            <a:ext cx="2621050" cy="93610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506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disjunctive completion of CP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51</a:t>
            </a:fld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63178" y="2636912"/>
            <a:ext cx="104241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{x=0}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756294" y="1412776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cxnSp>
        <p:nvCxnSpPr>
          <p:cNvPr id="7" name="מחבר חץ ישר 6"/>
          <p:cNvCxnSpPr>
            <a:stCxn id="5" idx="0"/>
            <a:endCxn id="6" idx="2"/>
          </p:cNvCxnSpPr>
          <p:nvPr/>
        </p:nvCxnSpPr>
        <p:spPr>
          <a:xfrm flipV="1">
            <a:off x="4584386" y="1772816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760816" y="2636912"/>
            <a:ext cx="104241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{x=-1}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53012" y="2636912"/>
            <a:ext cx="104241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{x=-2}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76424" y="2636912"/>
            <a:ext cx="104241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{x=1}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684228" y="2636912"/>
            <a:ext cx="104241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{x=2}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2034" y="2420888"/>
            <a:ext cx="4683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3200" dirty="0"/>
              <a:t>…</a:t>
            </a:r>
            <a:endParaRPr lang="he-IL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19226" y="2420888"/>
            <a:ext cx="4683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3200" dirty="0"/>
              <a:t>…</a:t>
            </a:r>
            <a:endParaRPr lang="he-IL" sz="32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756294" y="6021288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false</a:t>
            </a:r>
          </a:p>
        </p:txBody>
      </p:sp>
      <p:cxnSp>
        <p:nvCxnSpPr>
          <p:cNvPr id="20" name="מחבר חץ ישר 19"/>
          <p:cNvCxnSpPr>
            <a:stCxn id="9" idx="0"/>
            <a:endCxn id="6" idx="2"/>
          </p:cNvCxnSpPr>
          <p:nvPr/>
        </p:nvCxnSpPr>
        <p:spPr>
          <a:xfrm flipV="1">
            <a:off x="3282024" y="1772816"/>
            <a:ext cx="1302362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>
            <a:stCxn id="10" idx="0"/>
            <a:endCxn id="6" idx="2"/>
          </p:cNvCxnSpPr>
          <p:nvPr/>
        </p:nvCxnSpPr>
        <p:spPr>
          <a:xfrm flipV="1">
            <a:off x="1974220" y="1772816"/>
            <a:ext cx="2610166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>
            <a:stCxn id="11" idx="0"/>
            <a:endCxn id="6" idx="2"/>
          </p:cNvCxnSpPr>
          <p:nvPr/>
        </p:nvCxnSpPr>
        <p:spPr>
          <a:xfrm flipH="1" flipV="1">
            <a:off x="4584386" y="1772816"/>
            <a:ext cx="1313246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12" idx="0"/>
            <a:endCxn id="6" idx="2"/>
          </p:cNvCxnSpPr>
          <p:nvPr/>
        </p:nvCxnSpPr>
        <p:spPr>
          <a:xfrm flipH="1" flipV="1">
            <a:off x="4584386" y="1772816"/>
            <a:ext cx="2621050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>
            <a:stCxn id="27" idx="0"/>
            <a:endCxn id="10" idx="2"/>
          </p:cNvCxnSpPr>
          <p:nvPr/>
        </p:nvCxnSpPr>
        <p:spPr>
          <a:xfrm flipV="1">
            <a:off x="1403648" y="2996952"/>
            <a:ext cx="570572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611560" y="3645024"/>
            <a:ext cx="158417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{x=-2</a:t>
            </a:r>
            <a:r>
              <a:rPr lang="en-US" sz="1600" dirty="0">
                <a:sym typeface="Math B"/>
              </a:rPr>
              <a:t>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x=-1}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2627784" y="3645024"/>
            <a:ext cx="158417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{x=-2</a:t>
            </a:r>
            <a:r>
              <a:rPr lang="en-US" sz="1600" dirty="0">
                <a:sym typeface="Math B"/>
              </a:rPr>
              <a:t>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x=0}</a:t>
            </a:r>
          </a:p>
        </p:txBody>
      </p:sp>
      <p:cxnSp>
        <p:nvCxnSpPr>
          <p:cNvPr id="35" name="מחבר חץ ישר 34"/>
          <p:cNvCxnSpPr>
            <a:stCxn id="27" idx="0"/>
            <a:endCxn id="9" idx="2"/>
          </p:cNvCxnSpPr>
          <p:nvPr/>
        </p:nvCxnSpPr>
        <p:spPr>
          <a:xfrm flipV="1">
            <a:off x="1403648" y="2996952"/>
            <a:ext cx="1878376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4572000" y="3645024"/>
            <a:ext cx="158417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{x=-2</a:t>
            </a:r>
            <a:r>
              <a:rPr lang="en-US" sz="1600" dirty="0">
                <a:sym typeface="Math B"/>
              </a:rPr>
              <a:t>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x=1}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7020272" y="3645024"/>
            <a:ext cx="158417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{x=1</a:t>
            </a:r>
            <a:r>
              <a:rPr lang="en-US" sz="1600" dirty="0">
                <a:sym typeface="Math B"/>
              </a:rPr>
              <a:t>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x=2}</a:t>
            </a:r>
          </a:p>
        </p:txBody>
      </p:sp>
      <p:cxnSp>
        <p:nvCxnSpPr>
          <p:cNvPr id="40" name="מחבר חץ ישר 39"/>
          <p:cNvCxnSpPr>
            <a:stCxn id="34" idx="0"/>
            <a:endCxn id="10" idx="2"/>
          </p:cNvCxnSpPr>
          <p:nvPr/>
        </p:nvCxnSpPr>
        <p:spPr>
          <a:xfrm flipH="1" flipV="1">
            <a:off x="1974220" y="2996952"/>
            <a:ext cx="1445652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34" idx="0"/>
            <a:endCxn id="5" idx="2"/>
          </p:cNvCxnSpPr>
          <p:nvPr/>
        </p:nvCxnSpPr>
        <p:spPr>
          <a:xfrm flipV="1">
            <a:off x="3419872" y="2996952"/>
            <a:ext cx="1164514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/>
          <p:cNvCxnSpPr>
            <a:stCxn id="38" idx="0"/>
            <a:endCxn id="10" idx="2"/>
          </p:cNvCxnSpPr>
          <p:nvPr/>
        </p:nvCxnSpPr>
        <p:spPr>
          <a:xfrm flipH="1" flipV="1">
            <a:off x="1974220" y="2996952"/>
            <a:ext cx="3389868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חץ ישר 50"/>
          <p:cNvCxnSpPr>
            <a:stCxn id="38" idx="0"/>
            <a:endCxn id="11" idx="2"/>
          </p:cNvCxnSpPr>
          <p:nvPr/>
        </p:nvCxnSpPr>
        <p:spPr>
          <a:xfrm flipV="1">
            <a:off x="5364088" y="2996952"/>
            <a:ext cx="533544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0" y="3501008"/>
            <a:ext cx="4683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3200" dirty="0"/>
              <a:t>…</a:t>
            </a:r>
            <a:endParaRPr lang="he-IL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6372200" y="3501008"/>
            <a:ext cx="4683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3200" dirty="0"/>
              <a:t>…</a:t>
            </a:r>
            <a:endParaRPr lang="he-IL" sz="3200" dirty="0"/>
          </a:p>
        </p:txBody>
      </p:sp>
      <p:sp>
        <p:nvSpPr>
          <p:cNvPr id="58" name="TextBox 57"/>
          <p:cNvSpPr txBox="1"/>
          <p:nvPr/>
        </p:nvSpPr>
        <p:spPr>
          <a:xfrm>
            <a:off x="8640106" y="3501008"/>
            <a:ext cx="4683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3200" dirty="0"/>
              <a:t>…</a:t>
            </a:r>
            <a:endParaRPr lang="he-IL" sz="3200" dirty="0"/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>
          <a:xfrm>
            <a:off x="5508104" y="4581128"/>
            <a:ext cx="2088232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{x=0</a:t>
            </a:r>
            <a:r>
              <a:rPr lang="en-US" sz="1600" dirty="0">
                <a:sym typeface="Math B"/>
              </a:rPr>
              <a:t>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x=1</a:t>
            </a:r>
            <a:r>
              <a:rPr lang="en-US" sz="1600" dirty="0">
                <a:sym typeface="Math B"/>
              </a:rPr>
              <a:t>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x=2}</a:t>
            </a: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2699792" y="4581128"/>
            <a:ext cx="2088232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{x=-1</a:t>
            </a:r>
            <a:r>
              <a:rPr lang="en-US" sz="1600" dirty="0">
                <a:sym typeface="Math B"/>
              </a:rPr>
              <a:t>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x=1</a:t>
            </a:r>
            <a:r>
              <a:rPr lang="en-US" sz="1600" dirty="0">
                <a:sym typeface="Math B"/>
              </a:rPr>
              <a:t>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x=-2}</a:t>
            </a:r>
          </a:p>
        </p:txBody>
      </p:sp>
      <p:cxnSp>
        <p:nvCxnSpPr>
          <p:cNvPr id="62" name="מחבר חץ ישר 61"/>
          <p:cNvCxnSpPr>
            <a:stCxn id="60" idx="0"/>
            <a:endCxn id="39" idx="2"/>
          </p:cNvCxnSpPr>
          <p:nvPr/>
        </p:nvCxnSpPr>
        <p:spPr>
          <a:xfrm flipV="1">
            <a:off x="6552220" y="4005064"/>
            <a:ext cx="1260140" cy="57606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חץ ישר 67"/>
          <p:cNvCxnSpPr>
            <a:stCxn id="61" idx="0"/>
            <a:endCxn id="38" idx="2"/>
          </p:cNvCxnSpPr>
          <p:nvPr/>
        </p:nvCxnSpPr>
        <p:spPr>
          <a:xfrm flipV="1">
            <a:off x="3743908" y="4005064"/>
            <a:ext cx="1620180" cy="57606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חץ ישר 70"/>
          <p:cNvCxnSpPr>
            <a:stCxn id="61" idx="0"/>
            <a:endCxn id="34" idx="2"/>
          </p:cNvCxnSpPr>
          <p:nvPr/>
        </p:nvCxnSpPr>
        <p:spPr>
          <a:xfrm flipH="1" flipV="1">
            <a:off x="3419872" y="4005064"/>
            <a:ext cx="324036" cy="57606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חץ ישר 73"/>
          <p:cNvCxnSpPr>
            <a:stCxn id="61" idx="0"/>
            <a:endCxn id="27" idx="2"/>
          </p:cNvCxnSpPr>
          <p:nvPr/>
        </p:nvCxnSpPr>
        <p:spPr>
          <a:xfrm flipH="1" flipV="1">
            <a:off x="1403648" y="4005064"/>
            <a:ext cx="2340260" cy="57606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979712" y="4437112"/>
            <a:ext cx="4683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3200" dirty="0"/>
              <a:t>…</a:t>
            </a:r>
            <a:endParaRPr lang="he-IL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7956376" y="4437112"/>
            <a:ext cx="4683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3200" dirty="0"/>
              <a:t>…</a:t>
            </a:r>
            <a:endParaRPr lang="he-IL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4932040" y="4437112"/>
            <a:ext cx="4683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3200" dirty="0"/>
              <a:t>…</a:t>
            </a:r>
            <a:endParaRPr lang="he-IL" sz="3200" dirty="0"/>
          </a:p>
        </p:txBody>
      </p:sp>
      <p:sp>
        <p:nvSpPr>
          <p:cNvPr id="80" name="TextBox 79"/>
          <p:cNvSpPr txBox="1"/>
          <p:nvPr/>
        </p:nvSpPr>
        <p:spPr>
          <a:xfrm>
            <a:off x="4427984" y="4869160"/>
            <a:ext cx="4683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3200" dirty="0"/>
              <a:t>…</a:t>
            </a:r>
            <a:endParaRPr lang="he-IL" sz="3200" dirty="0"/>
          </a:p>
        </p:txBody>
      </p:sp>
      <p:cxnSp>
        <p:nvCxnSpPr>
          <p:cNvPr id="81" name="מחבר חץ ישר 80"/>
          <p:cNvCxnSpPr>
            <a:stCxn id="15" idx="0"/>
          </p:cNvCxnSpPr>
          <p:nvPr/>
        </p:nvCxnSpPr>
        <p:spPr>
          <a:xfrm flipH="1" flipV="1">
            <a:off x="4211960" y="5445224"/>
            <a:ext cx="372426" cy="57606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חץ ישר 82"/>
          <p:cNvCxnSpPr>
            <a:stCxn id="15" idx="0"/>
          </p:cNvCxnSpPr>
          <p:nvPr/>
        </p:nvCxnSpPr>
        <p:spPr>
          <a:xfrm flipV="1">
            <a:off x="4584386" y="5517232"/>
            <a:ext cx="635686" cy="5040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44016" y="980728"/>
            <a:ext cx="32758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rgbClr val="006600"/>
                </a:solidFill>
              </a:rPr>
              <a:t>What is the height of this lattice?</a:t>
            </a:r>
            <a:endParaRPr lang="he-IL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Taming disjunctive completion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Disjunctive completion is very precise</a:t>
            </a:r>
          </a:p>
          <a:p>
            <a:pPr lvl="1"/>
            <a:r>
              <a:rPr lang="en-US" dirty="0"/>
              <a:t>Maintains correlations between states of different analyses</a:t>
            </a:r>
          </a:p>
          <a:p>
            <a:pPr lvl="1"/>
            <a:r>
              <a:rPr lang="en-US" dirty="0"/>
              <a:t>Helps handle conditions precisely</a:t>
            </a:r>
          </a:p>
          <a:p>
            <a:pPr lvl="1"/>
            <a:r>
              <a:rPr lang="en-US" dirty="0"/>
              <a:t>But very expensive – number of abstract states grows exponentially</a:t>
            </a:r>
          </a:p>
          <a:p>
            <a:pPr lvl="1"/>
            <a:r>
              <a:rPr lang="en-US" dirty="0"/>
              <a:t>May lead to non-termination</a:t>
            </a:r>
          </a:p>
          <a:p>
            <a:r>
              <a:rPr lang="en-US" dirty="0"/>
              <a:t>Base analysis (usually product) is less precise</a:t>
            </a:r>
          </a:p>
          <a:p>
            <a:pPr lvl="1"/>
            <a:r>
              <a:rPr lang="en-US" dirty="0"/>
              <a:t>Analysis terminates if the analyses of each component terminates</a:t>
            </a:r>
          </a:p>
          <a:p>
            <a:r>
              <a:rPr lang="en-US" dirty="0"/>
              <a:t>How can we combine them to get more precision yet ensure termination and state explosion?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2960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Taming disjunctive completion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different abstractions for different program locations</a:t>
            </a:r>
          </a:p>
          <a:p>
            <a:pPr lvl="1"/>
            <a:r>
              <a:rPr lang="en-US" dirty="0"/>
              <a:t>At loop heads use coarse abstraction (base)</a:t>
            </a:r>
          </a:p>
          <a:p>
            <a:pPr lvl="1"/>
            <a:r>
              <a:rPr lang="en-US" dirty="0"/>
              <a:t>At other points use disjunctive completion</a:t>
            </a:r>
          </a:p>
          <a:p>
            <a:r>
              <a:rPr lang="en-US" dirty="0"/>
              <a:t>Termination is guaranteed (by base domain)</a:t>
            </a:r>
          </a:p>
          <a:p>
            <a:r>
              <a:rPr lang="en-US" dirty="0"/>
              <a:t>Precision increased </a:t>
            </a:r>
            <a:r>
              <a:rPr lang="en-US" b="1" dirty="0"/>
              <a:t>inside</a:t>
            </a:r>
            <a:r>
              <a:rPr lang="en-US" dirty="0"/>
              <a:t> loop body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59611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</a:t>
            </a:r>
            <a:r>
              <a:rPr lang="en-US" dirty="0" err="1"/>
              <a:t>Disj</a:t>
            </a:r>
            <a:r>
              <a:rPr lang="en-US" dirty="0"/>
              <a:t>(CP)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54</a:t>
            </a:fld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2339752" y="1340768"/>
            <a:ext cx="2736304" cy="3785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while (…) {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if (…)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b := 5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else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b := -5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if (b&gt;0)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b := b-5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else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b := b+5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assert b==0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2564904"/>
            <a:ext cx="316835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chemeClr val="bg1"/>
                </a:solidFill>
              </a:rPr>
              <a:t>Doesn’t terminate</a:t>
            </a:r>
            <a:endParaRPr lang="he-I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2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tamed </a:t>
            </a:r>
            <a:r>
              <a:rPr lang="en-US" dirty="0" err="1"/>
              <a:t>Disj</a:t>
            </a:r>
            <a:r>
              <a:rPr lang="en-US" dirty="0"/>
              <a:t>(CP)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55</a:t>
            </a:fld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2339752" y="1340768"/>
            <a:ext cx="2736304" cy="3785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while (…) {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if (…)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b := 5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else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b := -5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if (b&gt;0)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b := b-5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else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b := b+5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assert b==0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844225"/>
            <a:ext cx="316835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chemeClr val="bg1"/>
                </a:solidFill>
              </a:rPr>
              <a:t>terminates</a:t>
            </a:r>
            <a:endParaRPr lang="he-IL" sz="3200" dirty="0">
              <a:solidFill>
                <a:schemeClr val="bg1"/>
              </a:solidFill>
            </a:endParaRPr>
          </a:p>
        </p:txBody>
      </p:sp>
      <p:sp>
        <p:nvSpPr>
          <p:cNvPr id="7" name="הסבר מלבני 6"/>
          <p:cNvSpPr/>
          <p:nvPr/>
        </p:nvSpPr>
        <p:spPr>
          <a:xfrm>
            <a:off x="755576" y="1196752"/>
            <a:ext cx="576064" cy="504056"/>
          </a:xfrm>
          <a:prstGeom prst="wedgeRectCallout">
            <a:avLst>
              <a:gd name="adj1" fmla="val 229819"/>
              <a:gd name="adj2" fmla="val 156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CP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8" name="סוגר מסולסל שמאלי 7"/>
          <p:cNvSpPr/>
          <p:nvPr/>
        </p:nvSpPr>
        <p:spPr>
          <a:xfrm>
            <a:off x="1403648" y="1700808"/>
            <a:ext cx="720080" cy="29523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הסבר מלבני 8"/>
          <p:cNvSpPr/>
          <p:nvPr/>
        </p:nvSpPr>
        <p:spPr>
          <a:xfrm>
            <a:off x="179512" y="2276872"/>
            <a:ext cx="936104" cy="504056"/>
          </a:xfrm>
          <a:prstGeom prst="wedgeRectCallout">
            <a:avLst>
              <a:gd name="adj1" fmla="val 73556"/>
              <a:gd name="adj2" fmla="val 1175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err="1">
                <a:solidFill>
                  <a:schemeClr val="tx1"/>
                </a:solidFill>
              </a:rPr>
              <a:t>Disj</a:t>
            </a:r>
            <a:r>
              <a:rPr lang="en-US" dirty="0">
                <a:solidFill>
                  <a:schemeClr val="tx1"/>
                </a:solidFill>
              </a:rPr>
              <a:t>(CP)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5229200"/>
            <a:ext cx="5328592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/>
              <a:t>What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MultiCartDomain</a:t>
            </a:r>
            <a:r>
              <a:rPr lang="en-US" sz="2400" dirty="0"/>
              <a:t> implements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13845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disjunctive elements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disjunctive set </a:t>
            </a:r>
            <a:r>
              <a:rPr lang="en-US" i="1" dirty="0"/>
              <a:t>X</a:t>
            </a:r>
            <a:r>
              <a:rPr lang="en-US" dirty="0"/>
              <a:t> may contain within it an ascending chain </a:t>
            </a:r>
            <a:r>
              <a:rPr lang="en-US" i="1" dirty="0"/>
              <a:t>Y</a:t>
            </a:r>
            <a:r>
              <a:rPr lang="en-US" dirty="0"/>
              <a:t>=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Math B"/>
              </a:rPr>
              <a:t> </a:t>
            </a:r>
            <a:r>
              <a:rPr lang="en-US" i="1" dirty="0">
                <a:sym typeface="Math B"/>
              </a:rPr>
              <a:t>b</a:t>
            </a:r>
            <a:r>
              <a:rPr lang="en-US" dirty="0">
                <a:sym typeface="Math B"/>
              </a:rPr>
              <a:t>  </a:t>
            </a:r>
            <a:r>
              <a:rPr lang="en-US" i="1" dirty="0">
                <a:sym typeface="Math B"/>
              </a:rPr>
              <a:t>c</a:t>
            </a:r>
            <a:r>
              <a:rPr lang="en-US" dirty="0">
                <a:sym typeface="Math B"/>
              </a:rPr>
              <a:t>…</a:t>
            </a:r>
          </a:p>
          <a:p>
            <a:r>
              <a:rPr lang="en-US" dirty="0">
                <a:sym typeface="Math B"/>
              </a:rPr>
              <a:t>We only need max(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) – remove all elements below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3559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product of lattices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(D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, 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, 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baseline="-25000" dirty="0"/>
              <a:t>1</a:t>
            </a:r>
            <a:r>
              <a:rPr lang="en-US" dirty="0">
                <a:sym typeface="Math C"/>
              </a:rPr>
              <a:t>, </a:t>
            </a:r>
            <a:r>
              <a:rPr lang="en-US" baseline="-25000" dirty="0"/>
              <a:t>1</a:t>
            </a:r>
            <a:r>
              <a:rPr lang="en-US" dirty="0"/>
              <a:t>)</a:t>
            </a:r>
            <a:br>
              <a:rPr lang="en-US" dirty="0"/>
            </a:br>
            <a:r>
              <a:rPr lang="en-US" i="1" dirty="0"/>
              <a:t>L</a:t>
            </a:r>
            <a:r>
              <a:rPr lang="en-US" baseline="-25000" dirty="0"/>
              <a:t>2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baseline="-25000" dirty="0"/>
              <a:t>2</a:t>
            </a:r>
            <a:r>
              <a:rPr lang="en-US" dirty="0">
                <a:sym typeface="Math B"/>
              </a:rPr>
              <a:t>, </a:t>
            </a:r>
            <a:r>
              <a:rPr lang="en-US" baseline="-25000" dirty="0"/>
              <a:t>2</a:t>
            </a:r>
            <a:r>
              <a:rPr lang="en-US" dirty="0">
                <a:sym typeface="Math B"/>
              </a:rPr>
              <a:t>, </a:t>
            </a:r>
            <a:r>
              <a:rPr lang="en-US" baseline="-25000" dirty="0"/>
              <a:t>2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baseline="-25000" dirty="0"/>
              <a:t>2</a:t>
            </a:r>
            <a:r>
              <a:rPr lang="en-US" dirty="0">
                <a:sym typeface="Math C"/>
              </a:rPr>
              <a:t>, 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i="1" dirty="0" err="1"/>
              <a:t>L</a:t>
            </a:r>
            <a:r>
              <a:rPr lang="en-US" i="1" baseline="-25000" dirty="0" err="1"/>
              <a:t>rel</a:t>
            </a:r>
            <a:r>
              <a:rPr lang="en-US" dirty="0"/>
              <a:t> = (2</a:t>
            </a:r>
            <a:r>
              <a:rPr lang="en-US" i="1" baseline="30000" dirty="0"/>
              <a:t>D</a:t>
            </a:r>
            <a:r>
              <a:rPr lang="en-US" sz="2400" baseline="30000" dirty="0"/>
              <a:t>1</a:t>
            </a:r>
            <a:r>
              <a:rPr lang="en-US" baseline="30000" dirty="0">
                <a:sym typeface="Symbol"/>
              </a:rPr>
              <a:t></a:t>
            </a:r>
            <a:r>
              <a:rPr lang="en-US" i="1" baseline="30000" dirty="0"/>
              <a:t>D</a:t>
            </a:r>
            <a:r>
              <a:rPr lang="en-US" sz="2400" baseline="30000" dirty="0"/>
              <a:t>2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i="1" baseline="-25000" dirty="0" err="1"/>
              <a:t>rel</a:t>
            </a:r>
            <a:r>
              <a:rPr lang="en-US" dirty="0">
                <a:sym typeface="Math B"/>
              </a:rPr>
              <a:t>, </a:t>
            </a:r>
            <a:r>
              <a:rPr lang="en-US" i="1" baseline="-25000" dirty="0" err="1"/>
              <a:t>rel</a:t>
            </a:r>
            <a:r>
              <a:rPr lang="en-US" dirty="0">
                <a:sym typeface="Math B"/>
              </a:rPr>
              <a:t>, </a:t>
            </a:r>
            <a:r>
              <a:rPr lang="en-US" i="1" baseline="-25000" dirty="0" err="1"/>
              <a:t>rel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i="1" baseline="-25000" dirty="0" err="1"/>
              <a:t>rel</a:t>
            </a:r>
            <a:r>
              <a:rPr lang="en-US" dirty="0">
                <a:sym typeface="Math C"/>
              </a:rPr>
              <a:t>, </a:t>
            </a:r>
            <a:r>
              <a:rPr lang="en-US" i="1" baseline="-25000" dirty="0" err="1"/>
              <a:t>rel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as follows:</a:t>
            </a:r>
          </a:p>
          <a:p>
            <a:pPr lvl="1"/>
            <a:r>
              <a:rPr lang="en-US" dirty="0" err="1"/>
              <a:t>L</a:t>
            </a:r>
            <a:r>
              <a:rPr lang="en-US" i="1" baseline="-25000" dirty="0" err="1"/>
              <a:t>rel</a:t>
            </a:r>
            <a:r>
              <a:rPr lang="en-US" dirty="0"/>
              <a:t> = 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38866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product of lattices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L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(D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, 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, </a:t>
            </a:r>
            <a:r>
              <a:rPr lang="en-US" baseline="-25000" dirty="0"/>
              <a:t>1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baseline="-25000" dirty="0"/>
              <a:t>1</a:t>
            </a:r>
            <a:r>
              <a:rPr lang="en-US" dirty="0">
                <a:sym typeface="Math C"/>
              </a:rPr>
              <a:t>, </a:t>
            </a:r>
            <a:r>
              <a:rPr lang="en-US" baseline="-25000" dirty="0"/>
              <a:t>1</a:t>
            </a:r>
            <a:r>
              <a:rPr lang="en-US" dirty="0"/>
              <a:t>)</a:t>
            </a:r>
            <a:br>
              <a:rPr lang="en-US" dirty="0"/>
            </a:br>
            <a:r>
              <a:rPr lang="en-US" i="1" dirty="0"/>
              <a:t>L</a:t>
            </a:r>
            <a:r>
              <a:rPr lang="en-US" baseline="-25000" dirty="0"/>
              <a:t>2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baseline="-25000" dirty="0"/>
              <a:t>2</a:t>
            </a:r>
            <a:r>
              <a:rPr lang="en-US" dirty="0">
                <a:sym typeface="Math B"/>
              </a:rPr>
              <a:t>, </a:t>
            </a:r>
            <a:r>
              <a:rPr lang="en-US" baseline="-25000" dirty="0"/>
              <a:t>2</a:t>
            </a:r>
            <a:r>
              <a:rPr lang="en-US" dirty="0">
                <a:sym typeface="Math B"/>
              </a:rPr>
              <a:t>, </a:t>
            </a:r>
            <a:r>
              <a:rPr lang="en-US" baseline="-25000" dirty="0"/>
              <a:t>2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baseline="-25000" dirty="0"/>
              <a:t>2</a:t>
            </a:r>
            <a:r>
              <a:rPr lang="en-US" dirty="0">
                <a:sym typeface="Math C"/>
              </a:rPr>
              <a:t>, 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i="1" dirty="0" err="1"/>
              <a:t>L</a:t>
            </a:r>
            <a:r>
              <a:rPr lang="en-US" i="1" baseline="-25000" dirty="0" err="1"/>
              <a:t>rel</a:t>
            </a:r>
            <a:r>
              <a:rPr lang="en-US" dirty="0"/>
              <a:t> = (2</a:t>
            </a:r>
            <a:r>
              <a:rPr lang="en-US" i="1" baseline="30000" dirty="0"/>
              <a:t>D</a:t>
            </a:r>
            <a:r>
              <a:rPr lang="en-US" sz="2400" baseline="30000" dirty="0"/>
              <a:t>1</a:t>
            </a:r>
            <a:r>
              <a:rPr lang="en-US" baseline="30000" dirty="0">
                <a:sym typeface="Symbol"/>
              </a:rPr>
              <a:t></a:t>
            </a:r>
            <a:r>
              <a:rPr lang="en-US" i="1" baseline="30000" dirty="0"/>
              <a:t>D</a:t>
            </a:r>
            <a:r>
              <a:rPr lang="en-US" sz="2400" baseline="30000" dirty="0"/>
              <a:t>2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</a:t>
            </a:r>
            <a:r>
              <a:rPr lang="en-US" i="1" baseline="-25000" dirty="0" err="1"/>
              <a:t>rel</a:t>
            </a:r>
            <a:r>
              <a:rPr lang="en-US" dirty="0">
                <a:sym typeface="Math B"/>
              </a:rPr>
              <a:t>, </a:t>
            </a:r>
            <a:r>
              <a:rPr lang="en-US" i="1" baseline="-25000" dirty="0" err="1"/>
              <a:t>rel</a:t>
            </a:r>
            <a:r>
              <a:rPr lang="en-US" dirty="0">
                <a:sym typeface="Math B"/>
              </a:rPr>
              <a:t>, </a:t>
            </a:r>
            <a:r>
              <a:rPr lang="en-US" i="1" baseline="-25000" dirty="0" err="1"/>
              <a:t>rel</a:t>
            </a:r>
            <a:r>
              <a:rPr lang="en-US" dirty="0">
                <a:sym typeface="Math B"/>
              </a:rPr>
              <a:t>, </a:t>
            </a:r>
            <a:r>
              <a:rPr lang="en-US" dirty="0">
                <a:sym typeface="Math C"/>
              </a:rPr>
              <a:t></a:t>
            </a:r>
            <a:r>
              <a:rPr lang="en-US" i="1" baseline="-25000" dirty="0" err="1"/>
              <a:t>rel</a:t>
            </a:r>
            <a:r>
              <a:rPr lang="en-US" dirty="0">
                <a:sym typeface="Math C"/>
              </a:rPr>
              <a:t>, </a:t>
            </a:r>
            <a:r>
              <a:rPr lang="en-US" i="1" baseline="-25000" dirty="0" err="1"/>
              <a:t>rel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as follows:</a:t>
            </a:r>
          </a:p>
          <a:p>
            <a:pPr lvl="1"/>
            <a:r>
              <a:rPr lang="en-US" dirty="0" err="1"/>
              <a:t>L</a:t>
            </a:r>
            <a:r>
              <a:rPr lang="en-US" i="1" baseline="-25000" dirty="0" err="1"/>
              <a:t>rel</a:t>
            </a:r>
            <a:r>
              <a:rPr lang="en-US" dirty="0"/>
              <a:t> = </a:t>
            </a:r>
            <a:r>
              <a:rPr lang="en-US" dirty="0" err="1"/>
              <a:t>Disj</a:t>
            </a:r>
            <a:r>
              <a:rPr lang="en-US" dirty="0"/>
              <a:t>(Cart(</a:t>
            </a:r>
            <a:r>
              <a:rPr lang="en-US" i="1" dirty="0"/>
              <a:t>L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L</a:t>
            </a:r>
            <a:r>
              <a:rPr lang="en-US" baseline="-25000" dirty="0"/>
              <a:t>2</a:t>
            </a:r>
            <a:r>
              <a:rPr lang="en-US" dirty="0"/>
              <a:t>))</a:t>
            </a:r>
          </a:p>
          <a:p>
            <a:r>
              <a:rPr lang="en-US" b="1" dirty="0"/>
              <a:t>Lemma: </a:t>
            </a:r>
            <a:r>
              <a:rPr lang="en-US" i="1" dirty="0"/>
              <a:t>L</a:t>
            </a:r>
            <a:r>
              <a:rPr lang="en-US" dirty="0"/>
              <a:t> is a complete lattice</a:t>
            </a:r>
          </a:p>
          <a:p>
            <a:r>
              <a:rPr lang="en-US" dirty="0"/>
              <a:t>What does it buy us?</a:t>
            </a:r>
          </a:p>
          <a:p>
            <a:pPr lvl="1"/>
            <a:r>
              <a:rPr lang="en-US" dirty="0"/>
              <a:t>How is it relative to Cart(</a:t>
            </a:r>
            <a:r>
              <a:rPr lang="en-US" dirty="0" err="1"/>
              <a:t>Disj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baseline="-25000" dirty="0"/>
              <a:t>1</a:t>
            </a:r>
            <a:r>
              <a:rPr lang="en-US" dirty="0"/>
              <a:t>),</a:t>
            </a:r>
            <a:r>
              <a:rPr lang="en-US" i="1" dirty="0"/>
              <a:t> </a:t>
            </a:r>
            <a:r>
              <a:rPr lang="en-US" dirty="0" err="1"/>
              <a:t>Disj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baseline="-25000" dirty="0"/>
              <a:t>2</a:t>
            </a:r>
            <a:r>
              <a:rPr lang="en-US" dirty="0"/>
              <a:t>))?</a:t>
            </a:r>
          </a:p>
          <a:p>
            <a:r>
              <a:rPr lang="en-US" dirty="0">
                <a:sym typeface="Math B"/>
              </a:rPr>
              <a:t>What about transformers?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81345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product of GCs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B</a:t>
            </a:r>
            <a:r>
              <a:rPr lang="en-US" dirty="0"/>
              <a:t>)</a:t>
            </a:r>
            <a:endParaRPr lang="he-IL" dirty="0"/>
          </a:p>
          <a:p>
            <a:r>
              <a:rPr lang="en-US" dirty="0"/>
              <a:t>Relational Product</a:t>
            </a:r>
            <a:br>
              <a:rPr lang="en-US" dirty="0"/>
            </a:br>
            <a:r>
              <a:rPr lang="en-US" dirty="0"/>
              <a:t>	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B"/>
              </a:rPr>
              <a:t>)</a:t>
            </a:r>
            <a:r>
              <a:rPr lang="en-US" dirty="0">
                <a:sym typeface="Math B"/>
              </a:rPr>
              <a:t> = 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B"/>
              </a:rPr>
              <a:t>)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B"/>
              </a:rPr>
              <a:t>)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P</a:t>
            </a:r>
            <a:r>
              <a:rPr lang="en-US" dirty="0">
                <a:sym typeface="Math A"/>
              </a:rPr>
              <a:t>(</a:t>
            </a:r>
            <a:r>
              <a:rPr lang="en-US" i="1" dirty="0">
                <a:sym typeface="Math A"/>
              </a:rPr>
              <a:t>A</a:t>
            </a:r>
            <a:r>
              <a:rPr lang="en-US" dirty="0">
                <a:sym typeface="Math B"/>
              </a:rPr>
              <a:t></a:t>
            </a:r>
            <a:r>
              <a:rPr lang="en-US" i="1" dirty="0">
                <a:sym typeface="Math B"/>
              </a:rPr>
              <a:t>B</a:t>
            </a:r>
            <a:r>
              <a:rPr lang="en-US" dirty="0">
                <a:sym typeface="Math B"/>
              </a:rPr>
              <a:t>)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B"/>
              </a:rPr>
              <a:t>)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 = ?</a:t>
            </a:r>
          </a:p>
          <a:p>
            <a:pPr lvl="1"/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B"/>
              </a:rPr>
              <a:t>)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)</a:t>
            </a:r>
            <a:r>
              <a:rPr lang="en-US" i="1" dirty="0">
                <a:sym typeface="Math A"/>
              </a:rPr>
              <a:t> </a:t>
            </a:r>
            <a:r>
              <a:rPr lang="en-US" dirty="0">
                <a:sym typeface="Math B"/>
              </a:rPr>
              <a:t>= 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906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5192" y="37725"/>
            <a:ext cx="8229600" cy="1143000"/>
          </a:xfrm>
        </p:spPr>
        <p:txBody>
          <a:bodyPr/>
          <a:lstStyle/>
          <a:p>
            <a:r>
              <a:rPr lang="en-US" dirty="0"/>
              <a:t>Abstract Domain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</a:t>
            </a:fld>
            <a:endParaRPr lang="he-IL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850818" y="1620786"/>
            <a:ext cx="815706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754615" y="4645122"/>
            <a:ext cx="1008112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false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970639" y="363701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Math B"/>
              </a:rPr>
              <a:t>=0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3382766" y="2628898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Math B"/>
              </a:rPr>
              <a:t>0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2950718" y="363701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Math B"/>
              </a:rPr>
              <a:t>&lt;0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5038950" y="3637010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Math B"/>
              </a:rPr>
              <a:t>&gt;0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606902" y="2628898"/>
            <a:ext cx="57606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Math B"/>
              </a:rPr>
              <a:t>0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7" name="מחבר חץ ישר 26"/>
          <p:cNvCxnSpPr>
            <a:stCxn id="21" idx="0"/>
            <a:endCxn id="22" idx="2"/>
          </p:cNvCxnSpPr>
          <p:nvPr/>
        </p:nvCxnSpPr>
        <p:spPr>
          <a:xfrm flipV="1">
            <a:off x="4258671" y="3997050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>
            <a:stCxn id="25" idx="0"/>
            <a:endCxn id="26" idx="2"/>
          </p:cNvCxnSpPr>
          <p:nvPr/>
        </p:nvCxnSpPr>
        <p:spPr>
          <a:xfrm flipH="1" flipV="1">
            <a:off x="4894934" y="2988938"/>
            <a:ext cx="432048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22" idx="0"/>
            <a:endCxn id="26" idx="2"/>
          </p:cNvCxnSpPr>
          <p:nvPr/>
        </p:nvCxnSpPr>
        <p:spPr>
          <a:xfrm flipV="1">
            <a:off x="4258671" y="2988938"/>
            <a:ext cx="636263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>
            <a:stCxn id="22" idx="0"/>
            <a:endCxn id="23" idx="2"/>
          </p:cNvCxnSpPr>
          <p:nvPr/>
        </p:nvCxnSpPr>
        <p:spPr>
          <a:xfrm flipH="1" flipV="1">
            <a:off x="3670798" y="2988938"/>
            <a:ext cx="587873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/>
          <p:cNvCxnSpPr>
            <a:stCxn id="24" idx="0"/>
            <a:endCxn id="23" idx="2"/>
          </p:cNvCxnSpPr>
          <p:nvPr/>
        </p:nvCxnSpPr>
        <p:spPr>
          <a:xfrm flipV="1">
            <a:off x="3238750" y="2988938"/>
            <a:ext cx="432048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>
            <a:stCxn id="26" idx="0"/>
            <a:endCxn id="20" idx="2"/>
          </p:cNvCxnSpPr>
          <p:nvPr/>
        </p:nvCxnSpPr>
        <p:spPr>
          <a:xfrm flipH="1" flipV="1">
            <a:off x="4258671" y="1980826"/>
            <a:ext cx="636263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>
            <a:stCxn id="23" idx="0"/>
            <a:endCxn id="20" idx="2"/>
          </p:cNvCxnSpPr>
          <p:nvPr/>
        </p:nvCxnSpPr>
        <p:spPr>
          <a:xfrm flipV="1">
            <a:off x="3670798" y="1980826"/>
            <a:ext cx="587873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>
            <a:stCxn id="21" idx="0"/>
            <a:endCxn id="25" idx="2"/>
          </p:cNvCxnSpPr>
          <p:nvPr/>
        </p:nvCxnSpPr>
        <p:spPr>
          <a:xfrm flipV="1">
            <a:off x="4258671" y="3997050"/>
            <a:ext cx="1068311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>
            <a:stCxn id="21" idx="0"/>
            <a:endCxn id="24" idx="2"/>
          </p:cNvCxnSpPr>
          <p:nvPr/>
        </p:nvCxnSpPr>
        <p:spPr>
          <a:xfrm flipH="1" flipV="1">
            <a:off x="3238750" y="3997050"/>
            <a:ext cx="1019921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63688" y="5445224"/>
            <a:ext cx="54726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rgbClr val="006600"/>
                </a:solidFill>
              </a:rPr>
              <a:t>x</a:t>
            </a:r>
            <a:endParaRPr lang="he-IL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product of GCs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B</a:t>
            </a:r>
            <a:r>
              <a:rPr lang="en-US" dirty="0"/>
              <a:t>)</a:t>
            </a:r>
            <a:endParaRPr lang="he-IL" dirty="0"/>
          </a:p>
          <a:p>
            <a:r>
              <a:rPr lang="en-US" dirty="0"/>
              <a:t>Relational Product</a:t>
            </a:r>
            <a:br>
              <a:rPr lang="en-US" dirty="0"/>
            </a:br>
            <a:r>
              <a:rPr lang="en-US" dirty="0"/>
              <a:t>	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B"/>
              </a:rPr>
              <a:t>)</a:t>
            </a:r>
            <a:r>
              <a:rPr lang="en-US" dirty="0">
                <a:sym typeface="Math B"/>
              </a:rPr>
              <a:t> = 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B"/>
              </a:rPr>
              <a:t>)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B"/>
              </a:rPr>
              <a:t>)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P</a:t>
            </a:r>
            <a:r>
              <a:rPr lang="en-US" dirty="0">
                <a:sym typeface="Math A"/>
              </a:rPr>
              <a:t>(</a:t>
            </a:r>
            <a:r>
              <a:rPr lang="en-US" i="1" dirty="0">
                <a:sym typeface="Math A"/>
              </a:rPr>
              <a:t>A</a:t>
            </a:r>
            <a:r>
              <a:rPr lang="en-US" dirty="0">
                <a:sym typeface="Math B"/>
              </a:rPr>
              <a:t></a:t>
            </a:r>
            <a:r>
              <a:rPr lang="en-US" i="1" dirty="0">
                <a:sym typeface="Math B"/>
              </a:rPr>
              <a:t>B</a:t>
            </a:r>
            <a:r>
              <a:rPr lang="en-US" dirty="0">
                <a:sym typeface="Math B"/>
              </a:rPr>
              <a:t>)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B"/>
              </a:rPr>
              <a:t>)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 = {(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B"/>
              </a:rPr>
              <a:t>({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}),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B"/>
              </a:rPr>
              <a:t>({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}))</a:t>
            </a:r>
            <a:r>
              <a:rPr lang="en-US" dirty="0">
                <a:sym typeface="Math A"/>
              </a:rPr>
              <a:t> | </a:t>
            </a:r>
            <a:r>
              <a:rPr lang="en-US" i="1" dirty="0" err="1">
                <a:sym typeface="Math A"/>
              </a:rPr>
              <a:t>x</a:t>
            </a:r>
            <a:r>
              <a:rPr lang="en-US" dirty="0" err="1">
                <a:sym typeface="Symbol"/>
              </a:rPr>
              <a:t></a:t>
            </a:r>
            <a:r>
              <a:rPr lang="en-US" i="1" dirty="0" err="1">
                <a:sym typeface="Symbol"/>
              </a:rPr>
              <a:t>X</a:t>
            </a:r>
            <a:r>
              <a:rPr lang="en-US" dirty="0">
                <a:sym typeface="Math B"/>
              </a:rPr>
              <a:t>}</a:t>
            </a:r>
          </a:p>
          <a:p>
            <a:pPr lvl="1"/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P</a:t>
            </a:r>
            <a:r>
              <a:rPr lang="en-US" baseline="30000" dirty="0">
                <a:sym typeface="Math A"/>
              </a:rPr>
              <a:t>(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B"/>
              </a:rPr>
              <a:t>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B"/>
              </a:rPr>
              <a:t>)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)</a:t>
            </a:r>
            <a:r>
              <a:rPr lang="en-US" i="1" dirty="0">
                <a:sym typeface="Math A"/>
              </a:rPr>
              <a:t> </a:t>
            </a:r>
            <a:r>
              <a:rPr lang="en-US" dirty="0">
                <a:sym typeface="Math B"/>
              </a:rPr>
              <a:t>= {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 err="1">
                <a:sym typeface="Math B"/>
              </a:rPr>
              <a:t>y</a:t>
            </a:r>
            <a:r>
              <a:rPr lang="en-US" i="1" baseline="-25000" dirty="0" err="1">
                <a:sym typeface="Math B"/>
              </a:rPr>
              <a:t>A</a:t>
            </a:r>
            <a:r>
              <a:rPr lang="en-US" dirty="0">
                <a:sym typeface="Math B"/>
              </a:rPr>
              <a:t>) 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 err="1">
                <a:sym typeface="Math B"/>
              </a:rPr>
              <a:t>y</a:t>
            </a:r>
            <a:r>
              <a:rPr lang="en-US" i="1" baseline="-25000" dirty="0" err="1">
                <a:sym typeface="Math B"/>
              </a:rPr>
              <a:t>B</a:t>
            </a:r>
            <a:r>
              <a:rPr lang="en-US" dirty="0">
                <a:sym typeface="Math B"/>
              </a:rPr>
              <a:t>) | (</a:t>
            </a:r>
            <a:r>
              <a:rPr lang="en-US" i="1" dirty="0" err="1">
                <a:sym typeface="Math B"/>
              </a:rPr>
              <a:t>y</a:t>
            </a:r>
            <a:r>
              <a:rPr lang="en-US" i="1" baseline="-25000" dirty="0" err="1">
                <a:sym typeface="Math B"/>
              </a:rPr>
              <a:t>A</a:t>
            </a:r>
            <a:r>
              <a:rPr lang="en-US" dirty="0" err="1">
                <a:sym typeface="Math B"/>
              </a:rPr>
              <a:t>,</a:t>
            </a:r>
            <a:r>
              <a:rPr lang="en-US" i="1" dirty="0" err="1">
                <a:sym typeface="Math B"/>
              </a:rPr>
              <a:t>y</a:t>
            </a:r>
            <a:r>
              <a:rPr lang="en-US" i="1" baseline="-25000" dirty="0" err="1">
                <a:sym typeface="Math B"/>
              </a:rPr>
              <a:t>B</a:t>
            </a:r>
            <a:r>
              <a:rPr lang="en-US" dirty="0">
                <a:sym typeface="Math B"/>
              </a:rPr>
              <a:t>)</a:t>
            </a:r>
            <a:r>
              <a:rPr lang="en-US" dirty="0">
                <a:sym typeface="Symbol"/>
              </a:rPr>
              <a:t></a:t>
            </a:r>
            <a:r>
              <a:rPr lang="en-US" i="1" dirty="0">
                <a:sym typeface="Symbol"/>
              </a:rPr>
              <a:t>Y</a:t>
            </a:r>
            <a:r>
              <a:rPr lang="en-US" dirty="0">
                <a:sym typeface="Math B"/>
              </a:rPr>
              <a:t>}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381794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example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61</a:t>
            </a:fld>
            <a:endParaRPr lang="he-I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4675" t="28675" r="42776" b="36567"/>
          <a:stretch>
            <a:fillRect/>
          </a:stretch>
        </p:blipFill>
        <p:spPr bwMode="auto">
          <a:xfrm>
            <a:off x="85902" y="1844824"/>
            <a:ext cx="5134170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הסבר מלבני 6"/>
          <p:cNvSpPr/>
          <p:nvPr/>
        </p:nvSpPr>
        <p:spPr>
          <a:xfrm>
            <a:off x="3707904" y="5229200"/>
            <a:ext cx="1403648" cy="864096"/>
          </a:xfrm>
          <a:prstGeom prst="wedgeRectCallout">
            <a:avLst>
              <a:gd name="adj1" fmla="val 119594"/>
              <a:gd name="adj2" fmla="val -185116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Correlations preserved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42524" t="19986" r="37526" b="23532"/>
          <a:stretch>
            <a:fillRect/>
          </a:stretch>
        </p:blipFill>
        <p:spPr bwMode="auto">
          <a:xfrm>
            <a:off x="5940152" y="1844824"/>
            <a:ext cx="2736304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l="33075" t="45186" r="14426" b="47862"/>
          <a:stretch>
            <a:fillRect/>
          </a:stretch>
        </p:blipFill>
        <p:spPr bwMode="auto">
          <a:xfrm>
            <a:off x="1115616" y="980728"/>
            <a:ext cx="7200800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57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space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=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B</a:t>
            </a:r>
            <a:r>
              <a:rPr lang="en-US" dirty="0"/>
              <a:t>)</a:t>
            </a:r>
          </a:p>
          <a:p>
            <a:r>
              <a:rPr lang="en-US" dirty="0">
                <a:sym typeface="Math C"/>
              </a:rPr>
              <a:t>Denote the set of monotone functions from </a:t>
            </a:r>
            <a:r>
              <a:rPr lang="en-US" i="1" dirty="0">
                <a:sym typeface="Math C"/>
              </a:rPr>
              <a:t>A</a:t>
            </a:r>
            <a:r>
              <a:rPr lang="en-US" dirty="0">
                <a:sym typeface="Math C"/>
              </a:rPr>
              <a:t> to </a:t>
            </a:r>
            <a:r>
              <a:rPr lang="en-US" i="1" dirty="0">
                <a:sym typeface="Math C"/>
              </a:rPr>
              <a:t>B</a:t>
            </a:r>
            <a:r>
              <a:rPr lang="en-US" dirty="0">
                <a:sym typeface="Math C"/>
              </a:rPr>
              <a:t> by </a:t>
            </a:r>
            <a:r>
              <a:rPr lang="en-US" i="1" dirty="0">
                <a:sym typeface="Math C"/>
              </a:rPr>
              <a:t>A</a:t>
            </a:r>
            <a:r>
              <a:rPr lang="en-US" dirty="0">
                <a:sym typeface="Math C"/>
              </a:rPr>
              <a:t></a:t>
            </a:r>
            <a:r>
              <a:rPr lang="en-US" i="1" dirty="0">
                <a:sym typeface="Math C"/>
              </a:rPr>
              <a:t>B</a:t>
            </a:r>
            <a:endParaRPr lang="en-US" i="1" dirty="0"/>
          </a:p>
          <a:p>
            <a:r>
              <a:rPr lang="en-US" dirty="0"/>
              <a:t>Define </a:t>
            </a:r>
            <a:r>
              <a:rPr lang="en-US" dirty="0">
                <a:sym typeface="Math B"/>
              </a:rPr>
              <a:t> for elements of </a:t>
            </a:r>
            <a:r>
              <a:rPr lang="en-US" i="1" dirty="0">
                <a:sym typeface="Math C"/>
              </a:rPr>
              <a:t>A</a:t>
            </a:r>
            <a:r>
              <a:rPr lang="en-US" dirty="0">
                <a:sym typeface="Math C"/>
              </a:rPr>
              <a:t></a:t>
            </a:r>
            <a:r>
              <a:rPr lang="en-US" i="1" dirty="0">
                <a:sym typeface="Math C"/>
              </a:rPr>
              <a:t>B</a:t>
            </a:r>
            <a:r>
              <a:rPr lang="en-US" dirty="0">
                <a:sym typeface="Math C"/>
              </a:rPr>
              <a:t> as follows</a:t>
            </a:r>
            <a:br>
              <a:rPr lang="en-US" dirty="0">
                <a:sym typeface="Math C"/>
              </a:rPr>
            </a:br>
            <a:r>
              <a:rPr lang="en-US" dirty="0">
                <a:sym typeface="Math C"/>
              </a:rPr>
              <a:t>(</a:t>
            </a:r>
            <a:r>
              <a:rPr lang="en-US" i="1" dirty="0">
                <a:sym typeface="Math C"/>
              </a:rPr>
              <a:t>a</a:t>
            </a:r>
            <a:r>
              <a:rPr lang="en-US" baseline="-25000" dirty="0">
                <a:sym typeface="Math C"/>
              </a:rPr>
              <a:t>1</a:t>
            </a:r>
            <a:r>
              <a:rPr lang="en-US" dirty="0">
                <a:sym typeface="Math C"/>
              </a:rPr>
              <a:t>, </a:t>
            </a:r>
            <a:r>
              <a:rPr lang="en-US" i="1" dirty="0">
                <a:sym typeface="Math C"/>
              </a:rPr>
              <a:t>b</a:t>
            </a:r>
            <a:r>
              <a:rPr lang="en-US" baseline="-25000" dirty="0">
                <a:sym typeface="Math C"/>
              </a:rPr>
              <a:t>1</a:t>
            </a:r>
            <a:r>
              <a:rPr lang="en-US" dirty="0">
                <a:sym typeface="Math C"/>
              </a:rPr>
              <a:t>)</a:t>
            </a:r>
            <a:r>
              <a:rPr lang="en-US" dirty="0">
                <a:sym typeface="Math B"/>
              </a:rPr>
              <a:t>  </a:t>
            </a:r>
            <a:r>
              <a:rPr lang="en-US" dirty="0">
                <a:sym typeface="Math C"/>
              </a:rPr>
              <a:t>(</a:t>
            </a:r>
            <a:r>
              <a:rPr lang="en-US" i="1" dirty="0">
                <a:sym typeface="Math C"/>
              </a:rPr>
              <a:t>a</a:t>
            </a:r>
            <a:r>
              <a:rPr lang="en-US" baseline="-25000" dirty="0">
                <a:sym typeface="Math C"/>
              </a:rPr>
              <a:t>2</a:t>
            </a:r>
            <a:r>
              <a:rPr lang="en-US" dirty="0">
                <a:sym typeface="Math C"/>
              </a:rPr>
              <a:t>, </a:t>
            </a:r>
            <a:r>
              <a:rPr lang="en-US" i="1" dirty="0">
                <a:sym typeface="Math C"/>
              </a:rPr>
              <a:t>b</a:t>
            </a:r>
            <a:r>
              <a:rPr lang="en-US" baseline="-25000" dirty="0">
                <a:sym typeface="Math C"/>
              </a:rPr>
              <a:t>2</a:t>
            </a:r>
            <a:r>
              <a:rPr lang="en-US" dirty="0">
                <a:sym typeface="Math C"/>
              </a:rPr>
              <a:t>) = if </a:t>
            </a:r>
            <a:r>
              <a:rPr lang="en-US" i="1" dirty="0">
                <a:sym typeface="Math C"/>
              </a:rPr>
              <a:t>a</a:t>
            </a:r>
            <a:r>
              <a:rPr lang="en-US" baseline="-25000" dirty="0">
                <a:sym typeface="Math C"/>
              </a:rPr>
              <a:t>1</a:t>
            </a:r>
            <a:r>
              <a:rPr lang="en-US" dirty="0">
                <a:sym typeface="Math C"/>
              </a:rPr>
              <a:t>=</a:t>
            </a:r>
            <a:r>
              <a:rPr lang="en-US" i="1" dirty="0">
                <a:sym typeface="Math C"/>
              </a:rPr>
              <a:t>a</a:t>
            </a:r>
            <a:r>
              <a:rPr lang="en-US" baseline="-25000" dirty="0">
                <a:sym typeface="Math C"/>
              </a:rPr>
              <a:t>2</a:t>
            </a:r>
            <a:r>
              <a:rPr lang="en-US" dirty="0">
                <a:sym typeface="Math C"/>
              </a:rPr>
              <a:t> then {(</a:t>
            </a:r>
            <a:r>
              <a:rPr lang="en-US" i="1" dirty="0">
                <a:sym typeface="Math C"/>
              </a:rPr>
              <a:t>a</a:t>
            </a:r>
            <a:r>
              <a:rPr lang="en-US" baseline="-25000" dirty="0">
                <a:sym typeface="Math C"/>
              </a:rPr>
              <a:t>1</a:t>
            </a:r>
            <a:r>
              <a:rPr lang="en-US" dirty="0">
                <a:sym typeface="Math C"/>
              </a:rPr>
              <a:t>, </a:t>
            </a:r>
            <a:r>
              <a:rPr lang="en-US" i="1" dirty="0">
                <a:sym typeface="Math C"/>
              </a:rPr>
              <a:t>b</a:t>
            </a:r>
            <a:r>
              <a:rPr lang="en-US" baseline="-25000" dirty="0">
                <a:sym typeface="Math C"/>
              </a:rPr>
              <a:t>1</a:t>
            </a:r>
            <a:r>
              <a:rPr lang="en-US" dirty="0">
                <a:sym typeface="Math B"/>
              </a:rPr>
              <a:t></a:t>
            </a:r>
            <a:r>
              <a:rPr lang="en-US" i="1" baseline="-25000" dirty="0">
                <a:sym typeface="Math B"/>
              </a:rPr>
              <a:t>B</a:t>
            </a:r>
            <a:r>
              <a:rPr lang="en-US" i="1" dirty="0">
                <a:sym typeface="Math C"/>
              </a:rPr>
              <a:t> b</a:t>
            </a:r>
            <a:r>
              <a:rPr lang="en-US" baseline="-25000" dirty="0">
                <a:sym typeface="Math C"/>
              </a:rPr>
              <a:t>1</a:t>
            </a:r>
            <a:r>
              <a:rPr lang="en-US" dirty="0">
                <a:sym typeface="Math C"/>
              </a:rPr>
              <a:t>)}</a:t>
            </a:r>
            <a:br>
              <a:rPr lang="en-US" dirty="0">
                <a:sym typeface="Math C"/>
              </a:rPr>
            </a:br>
            <a:r>
              <a:rPr lang="en-US" dirty="0">
                <a:sym typeface="Math C"/>
              </a:rPr>
              <a:t>			      else {(</a:t>
            </a:r>
            <a:r>
              <a:rPr lang="en-US" i="1" dirty="0">
                <a:sym typeface="Math C"/>
              </a:rPr>
              <a:t>a</a:t>
            </a:r>
            <a:r>
              <a:rPr lang="en-US" baseline="-25000" dirty="0">
                <a:sym typeface="Math C"/>
              </a:rPr>
              <a:t>1</a:t>
            </a:r>
            <a:r>
              <a:rPr lang="en-US" dirty="0">
                <a:sym typeface="Math C"/>
              </a:rPr>
              <a:t>, </a:t>
            </a:r>
            <a:r>
              <a:rPr lang="en-US" i="1" dirty="0">
                <a:sym typeface="Math C"/>
              </a:rPr>
              <a:t>b</a:t>
            </a:r>
            <a:r>
              <a:rPr lang="en-US" baseline="-25000" dirty="0">
                <a:sym typeface="Math C"/>
              </a:rPr>
              <a:t>1</a:t>
            </a:r>
            <a:r>
              <a:rPr lang="en-US" dirty="0">
                <a:sym typeface="Math C"/>
              </a:rPr>
              <a:t>), (</a:t>
            </a:r>
            <a:r>
              <a:rPr lang="en-US" i="1" dirty="0">
                <a:sym typeface="Math C"/>
              </a:rPr>
              <a:t>a</a:t>
            </a:r>
            <a:r>
              <a:rPr lang="en-US" baseline="-25000" dirty="0">
                <a:sym typeface="Math C"/>
              </a:rPr>
              <a:t>2</a:t>
            </a:r>
            <a:r>
              <a:rPr lang="en-US" dirty="0">
                <a:sym typeface="Math C"/>
              </a:rPr>
              <a:t>, </a:t>
            </a:r>
            <a:r>
              <a:rPr lang="en-US" i="1" dirty="0">
                <a:sym typeface="Math C"/>
              </a:rPr>
              <a:t>b</a:t>
            </a:r>
            <a:r>
              <a:rPr lang="en-US" baseline="-25000" dirty="0">
                <a:sym typeface="Math C"/>
              </a:rPr>
              <a:t>2</a:t>
            </a:r>
            <a:r>
              <a:rPr lang="en-US" dirty="0">
                <a:sym typeface="Math C"/>
              </a:rPr>
              <a:t>)}</a:t>
            </a:r>
            <a:endParaRPr lang="en-US" dirty="0"/>
          </a:p>
          <a:p>
            <a:r>
              <a:rPr lang="en-US" b="1" dirty="0"/>
              <a:t>Reduced cardinal power</a:t>
            </a:r>
            <a:br>
              <a:rPr lang="en-US" dirty="0"/>
            </a:br>
            <a:r>
              <a:rPr lang="en-US" dirty="0"/>
              <a:t>	GC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C"/>
              </a:rPr>
              <a:t>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>
                <a:sym typeface="Math B"/>
              </a:rPr>
              <a:t> = </a:t>
            </a:r>
            <a:r>
              <a:rPr lang="en-US" dirty="0"/>
              <a:t>(C,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C"/>
              </a:rPr>
              <a:t>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>
                <a:sym typeface="Math A"/>
              </a:rPr>
              <a:t>,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C"/>
              </a:rPr>
              <a:t>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B"/>
              </a:rPr>
              <a:t>,C</a:t>
            </a:r>
            <a:r>
              <a:rPr lang="en-US" dirty="0">
                <a:sym typeface="Math A"/>
              </a:rPr>
              <a:t>, </a:t>
            </a:r>
            <a:r>
              <a:rPr lang="en-US" i="1" dirty="0">
                <a:sym typeface="Math A"/>
              </a:rPr>
              <a:t>A</a:t>
            </a:r>
            <a:r>
              <a:rPr lang="en-US" dirty="0">
                <a:sym typeface="Math C"/>
              </a:rPr>
              <a:t></a:t>
            </a:r>
            <a:r>
              <a:rPr lang="en-US" i="1" dirty="0">
                <a:sym typeface="Math B"/>
              </a:rPr>
              <a:t>B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C"/>
              </a:rPr>
              <a:t></a:t>
            </a:r>
            <a:r>
              <a:rPr lang="en-US" i="1" baseline="30000" dirty="0">
                <a:sym typeface="Math B"/>
              </a:rPr>
              <a:t>B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) = {(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A</a:t>
            </a:r>
            <a:r>
              <a:rPr lang="en-US" dirty="0">
                <a:sym typeface="Math B"/>
              </a:rPr>
              <a:t>({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}), </a:t>
            </a:r>
            <a:r>
              <a:rPr lang="en-US" dirty="0">
                <a:sym typeface="Symbol"/>
              </a:rPr>
              <a:t></a:t>
            </a:r>
            <a:r>
              <a:rPr lang="en-US" i="1" baseline="30000" dirty="0">
                <a:sym typeface="Math A"/>
              </a:rPr>
              <a:t>C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B</a:t>
            </a:r>
            <a:r>
              <a:rPr lang="en-US" dirty="0">
                <a:sym typeface="Math B"/>
              </a:rPr>
              <a:t>({</a:t>
            </a:r>
            <a:r>
              <a:rPr lang="en-US" i="1" dirty="0">
                <a:sym typeface="Math B"/>
              </a:rPr>
              <a:t>x</a:t>
            </a:r>
            <a:r>
              <a:rPr lang="en-US" dirty="0">
                <a:sym typeface="Math B"/>
              </a:rPr>
              <a:t>}))</a:t>
            </a:r>
            <a:r>
              <a:rPr lang="en-US" dirty="0">
                <a:sym typeface="Math A"/>
              </a:rPr>
              <a:t> | </a:t>
            </a:r>
            <a:r>
              <a:rPr lang="en-US" i="1" dirty="0" err="1">
                <a:sym typeface="Math A"/>
              </a:rPr>
              <a:t>x</a:t>
            </a:r>
            <a:r>
              <a:rPr lang="en-US" dirty="0" err="1">
                <a:sym typeface="Symbol"/>
              </a:rPr>
              <a:t></a:t>
            </a:r>
            <a:r>
              <a:rPr lang="en-US" i="1" dirty="0" err="1">
                <a:sym typeface="Symbol"/>
              </a:rPr>
              <a:t>X</a:t>
            </a:r>
            <a:r>
              <a:rPr lang="en-US" dirty="0">
                <a:sym typeface="Math B"/>
              </a:rPr>
              <a:t>}</a:t>
            </a:r>
          </a:p>
          <a:p>
            <a:pPr lvl="1"/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C"/>
              </a:rPr>
              <a:t></a:t>
            </a:r>
            <a:r>
              <a:rPr lang="en-US" i="1" baseline="30000" dirty="0">
                <a:sym typeface="Math B"/>
              </a:rPr>
              <a:t>B</a:t>
            </a:r>
            <a:r>
              <a:rPr lang="en-US" baseline="30000" dirty="0">
                <a:sym typeface="Math B"/>
              </a:rPr>
              <a:t>,C</a:t>
            </a:r>
            <a:r>
              <a:rPr lang="en-US" dirty="0">
                <a:sym typeface="Math B"/>
              </a:rPr>
              <a:t>(</a:t>
            </a:r>
            <a:r>
              <a:rPr lang="en-US" i="1" dirty="0">
                <a:sym typeface="Math B"/>
              </a:rPr>
              <a:t>Y</a:t>
            </a:r>
            <a:r>
              <a:rPr lang="en-US" dirty="0">
                <a:sym typeface="Math B"/>
              </a:rPr>
              <a:t>)</a:t>
            </a:r>
            <a:r>
              <a:rPr lang="en-US" i="1" dirty="0">
                <a:sym typeface="Math A"/>
              </a:rPr>
              <a:t> </a:t>
            </a:r>
            <a:r>
              <a:rPr lang="en-US" dirty="0">
                <a:sym typeface="Math B"/>
              </a:rPr>
              <a:t>= {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A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 err="1">
                <a:sym typeface="Math B"/>
              </a:rPr>
              <a:t>y</a:t>
            </a:r>
            <a:r>
              <a:rPr lang="en-US" i="1" baseline="-25000" dirty="0" err="1">
                <a:sym typeface="Math B"/>
              </a:rPr>
              <a:t>A</a:t>
            </a:r>
            <a:r>
              <a:rPr lang="en-US" dirty="0">
                <a:sym typeface="Math B"/>
              </a:rPr>
              <a:t>)  </a:t>
            </a:r>
            <a:r>
              <a:rPr lang="en-US" dirty="0">
                <a:sym typeface="Symbol" pitchFamily="18" charset="2"/>
              </a:rPr>
              <a:t></a:t>
            </a:r>
            <a:r>
              <a:rPr lang="en-US" i="1" baseline="30000" dirty="0">
                <a:sym typeface="Math A"/>
              </a:rPr>
              <a:t>B</a:t>
            </a:r>
            <a:r>
              <a:rPr lang="en-US" baseline="30000" dirty="0">
                <a:sym typeface="Math A"/>
              </a:rPr>
              <a:t>,</a:t>
            </a:r>
            <a:r>
              <a:rPr lang="en-US" i="1" baseline="30000" dirty="0">
                <a:sym typeface="Math A"/>
              </a:rPr>
              <a:t>C</a:t>
            </a:r>
            <a:r>
              <a:rPr lang="en-US" dirty="0">
                <a:sym typeface="Math B"/>
              </a:rPr>
              <a:t>(</a:t>
            </a:r>
            <a:r>
              <a:rPr lang="en-US" i="1" dirty="0" err="1">
                <a:sym typeface="Math B"/>
              </a:rPr>
              <a:t>y</a:t>
            </a:r>
            <a:r>
              <a:rPr lang="en-US" i="1" baseline="-25000" dirty="0" err="1">
                <a:sym typeface="Math B"/>
              </a:rPr>
              <a:t>B</a:t>
            </a:r>
            <a:r>
              <a:rPr lang="en-US" dirty="0">
                <a:sym typeface="Math B"/>
              </a:rPr>
              <a:t>) | (</a:t>
            </a:r>
            <a:r>
              <a:rPr lang="en-US" i="1" dirty="0" err="1">
                <a:sym typeface="Math B"/>
              </a:rPr>
              <a:t>y</a:t>
            </a:r>
            <a:r>
              <a:rPr lang="en-US" i="1" baseline="-25000" dirty="0" err="1">
                <a:sym typeface="Math B"/>
              </a:rPr>
              <a:t>A</a:t>
            </a:r>
            <a:r>
              <a:rPr lang="en-US" dirty="0" err="1">
                <a:sym typeface="Math B"/>
              </a:rPr>
              <a:t>,</a:t>
            </a:r>
            <a:r>
              <a:rPr lang="en-US" i="1" dirty="0" err="1">
                <a:sym typeface="Math B"/>
              </a:rPr>
              <a:t>y</a:t>
            </a:r>
            <a:r>
              <a:rPr lang="en-US" i="1" baseline="-25000" dirty="0" err="1">
                <a:sym typeface="Math B"/>
              </a:rPr>
              <a:t>B</a:t>
            </a:r>
            <a:r>
              <a:rPr lang="en-US" dirty="0">
                <a:sym typeface="Math B"/>
              </a:rPr>
              <a:t>)</a:t>
            </a:r>
            <a:r>
              <a:rPr lang="en-US" dirty="0">
                <a:sym typeface="Symbol"/>
              </a:rPr>
              <a:t></a:t>
            </a:r>
            <a:r>
              <a:rPr lang="en-US" i="1" dirty="0">
                <a:sym typeface="Symbol"/>
              </a:rPr>
              <a:t>Y</a:t>
            </a:r>
            <a:r>
              <a:rPr lang="en-US" dirty="0">
                <a:sym typeface="Math B"/>
              </a:rPr>
              <a:t>}</a:t>
            </a:r>
          </a:p>
          <a:p>
            <a:r>
              <a:rPr lang="en-US" dirty="0">
                <a:sym typeface="Math B"/>
              </a:rPr>
              <a:t>Useful when </a:t>
            </a:r>
            <a:r>
              <a:rPr lang="en-US" i="1" dirty="0">
                <a:sym typeface="Math B"/>
              </a:rPr>
              <a:t>A</a:t>
            </a:r>
            <a:r>
              <a:rPr lang="en-US" dirty="0">
                <a:sym typeface="Math B"/>
              </a:rPr>
              <a:t> is small and </a:t>
            </a:r>
            <a:r>
              <a:rPr lang="en-US" i="1" dirty="0">
                <a:sym typeface="Math B"/>
              </a:rPr>
              <a:t>B</a:t>
            </a:r>
            <a:r>
              <a:rPr lang="en-US" dirty="0">
                <a:sym typeface="Math B"/>
              </a:rPr>
              <a:t> is much larger</a:t>
            </a:r>
          </a:p>
          <a:p>
            <a:pPr lvl="1"/>
            <a:r>
              <a:rPr lang="en-US" dirty="0">
                <a:sym typeface="Math B"/>
              </a:rPr>
              <a:t>E.g., </a:t>
            </a:r>
            <a:r>
              <a:rPr lang="en-US" dirty="0" err="1">
                <a:sym typeface="Math B"/>
              </a:rPr>
              <a:t>typestate</a:t>
            </a:r>
            <a:r>
              <a:rPr lang="en-US" dirty="0">
                <a:sym typeface="Math B"/>
              </a:rPr>
              <a:t> verification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78344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Widening/Narrowing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63</a:t>
            </a:fld>
            <a:endParaRPr lang="he-IL" dirty="0"/>
          </a:p>
        </p:txBody>
      </p:sp>
      <p:pic>
        <p:nvPicPr>
          <p:cNvPr id="10244" name="Picture 4" descr="http://www.faulkes-telescope.com/files/faulkes-telescope.com/image/two_prisms_recombine.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700808"/>
            <a:ext cx="7629199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09411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prove this automatically?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64</a:t>
            </a:fld>
            <a:endParaRPr lang="he-IL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 l="33075" t="40841" r="46450" b="30484"/>
          <a:stretch>
            <a:fillRect/>
          </a:stretch>
        </p:blipFill>
        <p:spPr bwMode="auto">
          <a:xfrm>
            <a:off x="5652120" y="2564904"/>
            <a:ext cx="2808312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30351" y="1988840"/>
            <a:ext cx="241713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 err="1">
                <a:solidFill>
                  <a:schemeClr val="accent1"/>
                </a:solidFill>
              </a:rPr>
              <a:t>RelProd</a:t>
            </a:r>
            <a:r>
              <a:rPr lang="en-US" sz="2800" dirty="0">
                <a:solidFill>
                  <a:schemeClr val="accent1"/>
                </a:solidFill>
              </a:rPr>
              <a:t>(CP, VE)</a:t>
            </a:r>
            <a:endParaRPr lang="he-IL" sz="2800" dirty="0">
              <a:solidFill>
                <a:schemeClr val="accent1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 l="25725" t="33020" r="52750" b="52208"/>
          <a:stretch>
            <a:fillRect/>
          </a:stretch>
        </p:blipFill>
        <p:spPr bwMode="auto">
          <a:xfrm>
            <a:off x="539552" y="2780928"/>
            <a:ext cx="46889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58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Intervals domain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simplest numerical domains</a:t>
            </a:r>
          </a:p>
          <a:p>
            <a:r>
              <a:rPr lang="en-US" dirty="0"/>
              <a:t>Maintain for each variable </a:t>
            </a:r>
            <a:r>
              <a:rPr lang="en-US" i="1" dirty="0"/>
              <a:t>x</a:t>
            </a:r>
            <a:r>
              <a:rPr lang="en-US" dirty="0"/>
              <a:t> an interval [</a:t>
            </a:r>
            <a:r>
              <a:rPr lang="en-US" i="1" dirty="0"/>
              <a:t>L</a:t>
            </a:r>
            <a:r>
              <a:rPr lang="en-US" dirty="0"/>
              <a:t>,</a:t>
            </a:r>
            <a:r>
              <a:rPr lang="en-US" i="1" dirty="0"/>
              <a:t>H</a:t>
            </a:r>
            <a:r>
              <a:rPr lang="en-US" dirty="0"/>
              <a:t>]</a:t>
            </a:r>
          </a:p>
          <a:p>
            <a:pPr lvl="1"/>
            <a:r>
              <a:rPr lang="en-US" i="1" dirty="0"/>
              <a:t>L</a:t>
            </a:r>
            <a:r>
              <a:rPr lang="en-US" dirty="0"/>
              <a:t> is either an integer of -</a:t>
            </a:r>
            <a:r>
              <a:rPr lang="en-US" dirty="0">
                <a:sym typeface="Math C"/>
              </a:rPr>
              <a:t></a:t>
            </a:r>
          </a:p>
          <a:p>
            <a:pPr lvl="1"/>
            <a:r>
              <a:rPr lang="en-US" i="1" dirty="0"/>
              <a:t>H</a:t>
            </a:r>
            <a:r>
              <a:rPr lang="en-US" dirty="0"/>
              <a:t> is either an integer of +</a:t>
            </a:r>
            <a:r>
              <a:rPr lang="en-US" dirty="0">
                <a:sym typeface="Math C"/>
              </a:rPr>
              <a:t></a:t>
            </a:r>
            <a:endParaRPr lang="en-US" dirty="0"/>
          </a:p>
          <a:p>
            <a:r>
              <a:rPr lang="en-US" dirty="0"/>
              <a:t>A (non-relational) numeric domain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496319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Intervals lattice for variable </a:t>
            </a:r>
            <a:r>
              <a:rPr lang="en-US" i="1" dirty="0"/>
              <a:t>x</a:t>
            </a:r>
            <a:endParaRPr lang="he-IL" i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66</a:t>
            </a:fld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48879" y="5805264"/>
            <a:ext cx="1695534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sym typeface="Math C"/>
              </a:rPr>
              <a:t>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93726" y="4923166"/>
            <a:ext cx="100584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[0,0]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62770" y="4923166"/>
            <a:ext cx="1293872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[-1,-1]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13495" y="4923166"/>
            <a:ext cx="1296144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[-2,-2]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968744" y="4923166"/>
            <a:ext cx="100584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[1,1]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927715" y="4923166"/>
            <a:ext cx="100584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[2,2]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86684" y="4923166"/>
            <a:ext cx="72008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40284" y="4923166"/>
            <a:ext cx="72008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75856" y="1196752"/>
            <a:ext cx="2376264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sym typeface="Math C"/>
              </a:rPr>
              <a:t>[</a:t>
            </a:r>
            <a:r>
              <a:rPr lang="en-US" sz="2000" b="1" dirty="0"/>
              <a:t>-</a:t>
            </a:r>
            <a:r>
              <a:rPr lang="en-US" sz="2000" b="1" dirty="0">
                <a:sym typeface="Math C"/>
              </a:rPr>
              <a:t>,+]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4" name="מחבר חץ ישר 13"/>
          <p:cNvCxnSpPr>
            <a:stCxn id="5" idx="0"/>
            <a:endCxn id="6" idx="2"/>
          </p:cNvCxnSpPr>
          <p:nvPr/>
        </p:nvCxnSpPr>
        <p:spPr>
          <a:xfrm flipV="1">
            <a:off x="4496646" y="5283206"/>
            <a:ext cx="0" cy="52205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>
            <a:stCxn id="5" idx="0"/>
            <a:endCxn id="9" idx="2"/>
          </p:cNvCxnSpPr>
          <p:nvPr/>
        </p:nvCxnSpPr>
        <p:spPr>
          <a:xfrm flipV="1">
            <a:off x="4496646" y="5283206"/>
            <a:ext cx="975018" cy="52205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>
            <a:stCxn id="5" idx="0"/>
            <a:endCxn id="10" idx="2"/>
          </p:cNvCxnSpPr>
          <p:nvPr/>
        </p:nvCxnSpPr>
        <p:spPr>
          <a:xfrm flipV="1">
            <a:off x="4496646" y="5283206"/>
            <a:ext cx="1933989" cy="52205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>
            <a:stCxn id="5" idx="0"/>
            <a:endCxn id="11" idx="2"/>
          </p:cNvCxnSpPr>
          <p:nvPr/>
        </p:nvCxnSpPr>
        <p:spPr>
          <a:xfrm flipV="1">
            <a:off x="4496646" y="5283206"/>
            <a:ext cx="2750078" cy="52205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>
            <a:stCxn id="5" idx="0"/>
            <a:endCxn id="7" idx="2"/>
          </p:cNvCxnSpPr>
          <p:nvPr/>
        </p:nvCxnSpPr>
        <p:spPr>
          <a:xfrm flipH="1" flipV="1">
            <a:off x="3409706" y="5283206"/>
            <a:ext cx="1086940" cy="52205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>
            <a:stCxn id="5" idx="0"/>
            <a:endCxn id="8" idx="2"/>
          </p:cNvCxnSpPr>
          <p:nvPr/>
        </p:nvCxnSpPr>
        <p:spPr>
          <a:xfrm flipH="1" flipV="1">
            <a:off x="2161567" y="5283206"/>
            <a:ext cx="2335079" cy="52205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>
            <a:stCxn id="5" idx="0"/>
            <a:endCxn id="12" idx="2"/>
          </p:cNvCxnSpPr>
          <p:nvPr/>
        </p:nvCxnSpPr>
        <p:spPr>
          <a:xfrm flipH="1" flipV="1">
            <a:off x="1200324" y="5283206"/>
            <a:ext cx="3296322" cy="52205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3"/>
          <p:cNvSpPr txBox="1">
            <a:spLocks noChangeArrowheads="1"/>
          </p:cNvSpPr>
          <p:nvPr/>
        </p:nvSpPr>
        <p:spPr>
          <a:xfrm>
            <a:off x="4646279" y="4149080"/>
            <a:ext cx="100584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[0,1]</a:t>
            </a: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>
          <a:xfrm>
            <a:off x="5821652" y="4149080"/>
            <a:ext cx="100584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[1,2]</a:t>
            </a:r>
          </a:p>
        </p:txBody>
      </p:sp>
      <p:sp>
        <p:nvSpPr>
          <p:cNvPr id="88" name="Rectangle 3"/>
          <p:cNvSpPr txBox="1">
            <a:spLocks noChangeArrowheads="1"/>
          </p:cNvSpPr>
          <p:nvPr/>
        </p:nvSpPr>
        <p:spPr>
          <a:xfrm>
            <a:off x="6997025" y="4149080"/>
            <a:ext cx="100584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[2,3]</a:t>
            </a:r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>
          <a:xfrm>
            <a:off x="3254882" y="4149080"/>
            <a:ext cx="1221864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[-1,0]</a:t>
            </a:r>
          </a:p>
        </p:txBody>
      </p:sp>
      <p:sp>
        <p:nvSpPr>
          <p:cNvPr id="90" name="Rectangle 3"/>
          <p:cNvSpPr txBox="1">
            <a:spLocks noChangeArrowheads="1"/>
          </p:cNvSpPr>
          <p:nvPr/>
        </p:nvSpPr>
        <p:spPr>
          <a:xfrm>
            <a:off x="1573181" y="4149080"/>
            <a:ext cx="1512168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[-2,-1]</a:t>
            </a:r>
          </a:p>
        </p:txBody>
      </p:sp>
      <p:sp>
        <p:nvSpPr>
          <p:cNvPr id="92" name="Rectangle 3"/>
          <p:cNvSpPr txBox="1">
            <a:spLocks noChangeArrowheads="1"/>
          </p:cNvSpPr>
          <p:nvPr/>
        </p:nvSpPr>
        <p:spPr>
          <a:xfrm>
            <a:off x="4427984" y="3501008"/>
            <a:ext cx="144016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[-10,10]</a:t>
            </a:r>
          </a:p>
        </p:txBody>
      </p:sp>
      <p:sp>
        <p:nvSpPr>
          <p:cNvPr id="93" name="Rectangle 3"/>
          <p:cNvSpPr txBox="1">
            <a:spLocks noChangeArrowheads="1"/>
          </p:cNvSpPr>
          <p:nvPr/>
        </p:nvSpPr>
        <p:spPr>
          <a:xfrm>
            <a:off x="5755133" y="2240868"/>
            <a:ext cx="144016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[1,</a:t>
            </a:r>
            <a:r>
              <a:rPr lang="en-US" sz="2000" b="1" dirty="0">
                <a:sym typeface="Math C"/>
              </a:rPr>
              <a:t>+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94" name="Rectangle 3"/>
          <p:cNvSpPr txBox="1">
            <a:spLocks noChangeArrowheads="1"/>
          </p:cNvSpPr>
          <p:nvPr/>
        </p:nvSpPr>
        <p:spPr>
          <a:xfrm>
            <a:off x="3193851" y="2240868"/>
            <a:ext cx="144016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b="1" dirty="0">
                <a:sym typeface="Math C"/>
              </a:rPr>
              <a:t>-,0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cxnSp>
        <p:nvCxnSpPr>
          <p:cNvPr id="95" name="מחבר חץ ישר 94"/>
          <p:cNvCxnSpPr>
            <a:stCxn id="10" idx="0"/>
            <a:endCxn id="88" idx="2"/>
          </p:cNvCxnSpPr>
          <p:nvPr/>
        </p:nvCxnSpPr>
        <p:spPr>
          <a:xfrm flipV="1">
            <a:off x="6430635" y="4509120"/>
            <a:ext cx="1069310" cy="41404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מחבר חץ ישר 97"/>
          <p:cNvCxnSpPr>
            <a:stCxn id="10" idx="0"/>
            <a:endCxn id="87" idx="2"/>
          </p:cNvCxnSpPr>
          <p:nvPr/>
        </p:nvCxnSpPr>
        <p:spPr>
          <a:xfrm flipH="1" flipV="1">
            <a:off x="6324572" y="4509120"/>
            <a:ext cx="106063" cy="41404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מחבר חץ ישר 100"/>
          <p:cNvCxnSpPr>
            <a:stCxn id="9" idx="0"/>
            <a:endCxn id="87" idx="2"/>
          </p:cNvCxnSpPr>
          <p:nvPr/>
        </p:nvCxnSpPr>
        <p:spPr>
          <a:xfrm flipV="1">
            <a:off x="5471664" y="4509120"/>
            <a:ext cx="852908" cy="41404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מחבר חץ ישר 103"/>
          <p:cNvCxnSpPr>
            <a:stCxn id="9" idx="0"/>
            <a:endCxn id="86" idx="2"/>
          </p:cNvCxnSpPr>
          <p:nvPr/>
        </p:nvCxnSpPr>
        <p:spPr>
          <a:xfrm flipH="1" flipV="1">
            <a:off x="5149199" y="4509120"/>
            <a:ext cx="322465" cy="41404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מחבר חץ ישר 106"/>
          <p:cNvCxnSpPr>
            <a:stCxn id="6" idx="0"/>
            <a:endCxn id="86" idx="2"/>
          </p:cNvCxnSpPr>
          <p:nvPr/>
        </p:nvCxnSpPr>
        <p:spPr>
          <a:xfrm flipV="1">
            <a:off x="4496646" y="4509120"/>
            <a:ext cx="652553" cy="41404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מחבר חץ ישר 112"/>
          <p:cNvCxnSpPr>
            <a:stCxn id="6" idx="0"/>
            <a:endCxn id="89" idx="2"/>
          </p:cNvCxnSpPr>
          <p:nvPr/>
        </p:nvCxnSpPr>
        <p:spPr>
          <a:xfrm flipH="1" flipV="1">
            <a:off x="3865814" y="4509120"/>
            <a:ext cx="630832" cy="41404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מחבר חץ ישר 115"/>
          <p:cNvCxnSpPr>
            <a:stCxn id="7" idx="0"/>
            <a:endCxn id="89" idx="2"/>
          </p:cNvCxnSpPr>
          <p:nvPr/>
        </p:nvCxnSpPr>
        <p:spPr>
          <a:xfrm flipV="1">
            <a:off x="3409706" y="4509120"/>
            <a:ext cx="456108" cy="41404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מחבר חץ ישר 118"/>
          <p:cNvCxnSpPr>
            <a:stCxn id="7" idx="0"/>
            <a:endCxn id="90" idx="2"/>
          </p:cNvCxnSpPr>
          <p:nvPr/>
        </p:nvCxnSpPr>
        <p:spPr>
          <a:xfrm flipH="1" flipV="1">
            <a:off x="2329265" y="4509120"/>
            <a:ext cx="1080441" cy="41404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>
            <a:stCxn id="8" idx="0"/>
            <a:endCxn id="90" idx="2"/>
          </p:cNvCxnSpPr>
          <p:nvPr/>
        </p:nvCxnSpPr>
        <p:spPr>
          <a:xfrm flipV="1">
            <a:off x="2161567" y="4509120"/>
            <a:ext cx="167698" cy="41404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3"/>
          <p:cNvSpPr txBox="1">
            <a:spLocks noChangeArrowheads="1"/>
          </p:cNvSpPr>
          <p:nvPr/>
        </p:nvSpPr>
        <p:spPr>
          <a:xfrm>
            <a:off x="683568" y="4149080"/>
            <a:ext cx="72008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8172400" y="4149080"/>
            <a:ext cx="72008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cxnSp>
        <p:nvCxnSpPr>
          <p:cNvPr id="129" name="מחבר חץ ישר 128"/>
          <p:cNvCxnSpPr>
            <a:stCxn id="94" idx="0"/>
            <a:endCxn id="13" idx="2"/>
          </p:cNvCxnSpPr>
          <p:nvPr/>
        </p:nvCxnSpPr>
        <p:spPr>
          <a:xfrm flipV="1">
            <a:off x="3913931" y="1556792"/>
            <a:ext cx="550057" cy="68407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מחבר חץ ישר 132"/>
          <p:cNvCxnSpPr>
            <a:stCxn id="93" idx="0"/>
            <a:endCxn id="13" idx="2"/>
          </p:cNvCxnSpPr>
          <p:nvPr/>
        </p:nvCxnSpPr>
        <p:spPr>
          <a:xfrm flipH="1" flipV="1">
            <a:off x="4463988" y="1556792"/>
            <a:ext cx="2011225" cy="68407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3"/>
          <p:cNvSpPr txBox="1">
            <a:spLocks noChangeArrowheads="1"/>
          </p:cNvSpPr>
          <p:nvPr/>
        </p:nvSpPr>
        <p:spPr>
          <a:xfrm>
            <a:off x="7035774" y="2240868"/>
            <a:ext cx="144016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[2,</a:t>
            </a:r>
            <a:r>
              <a:rPr lang="en-US" sz="2000" b="1" dirty="0">
                <a:sym typeface="Math C"/>
              </a:rPr>
              <a:t>+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141" name="Rectangle 3"/>
          <p:cNvSpPr txBox="1">
            <a:spLocks noChangeArrowheads="1"/>
          </p:cNvSpPr>
          <p:nvPr/>
        </p:nvSpPr>
        <p:spPr>
          <a:xfrm>
            <a:off x="4474492" y="2240868"/>
            <a:ext cx="144016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[0,</a:t>
            </a:r>
            <a:r>
              <a:rPr lang="en-US" sz="2000" b="1" dirty="0">
                <a:sym typeface="Math C"/>
              </a:rPr>
              <a:t>+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143" name="Rectangle 3"/>
          <p:cNvSpPr txBox="1">
            <a:spLocks noChangeArrowheads="1"/>
          </p:cNvSpPr>
          <p:nvPr/>
        </p:nvSpPr>
        <p:spPr>
          <a:xfrm>
            <a:off x="1913210" y="2240868"/>
            <a:ext cx="144016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b="1" dirty="0">
                <a:sym typeface="Math C"/>
              </a:rPr>
              <a:t>-,-1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144" name="Rectangle 3"/>
          <p:cNvSpPr txBox="1">
            <a:spLocks noChangeArrowheads="1"/>
          </p:cNvSpPr>
          <p:nvPr/>
        </p:nvSpPr>
        <p:spPr>
          <a:xfrm>
            <a:off x="632569" y="2240868"/>
            <a:ext cx="144016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b="1" dirty="0">
                <a:sym typeface="Math C"/>
              </a:rPr>
              <a:t>-,-1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cxnSp>
        <p:nvCxnSpPr>
          <p:cNvPr id="145" name="מחבר חץ ישר 144"/>
          <p:cNvCxnSpPr>
            <a:stCxn id="139" idx="0"/>
            <a:endCxn id="13" idx="2"/>
          </p:cNvCxnSpPr>
          <p:nvPr/>
        </p:nvCxnSpPr>
        <p:spPr>
          <a:xfrm flipH="1" flipV="1">
            <a:off x="4463988" y="1556792"/>
            <a:ext cx="3291866" cy="68407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מחבר חץ ישר 147"/>
          <p:cNvCxnSpPr>
            <a:stCxn id="141" idx="0"/>
            <a:endCxn id="13" idx="2"/>
          </p:cNvCxnSpPr>
          <p:nvPr/>
        </p:nvCxnSpPr>
        <p:spPr>
          <a:xfrm flipH="1" flipV="1">
            <a:off x="4463988" y="1556792"/>
            <a:ext cx="730584" cy="68407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מחבר חץ ישר 150"/>
          <p:cNvCxnSpPr>
            <a:stCxn id="143" idx="0"/>
            <a:endCxn id="13" idx="2"/>
          </p:cNvCxnSpPr>
          <p:nvPr/>
        </p:nvCxnSpPr>
        <p:spPr>
          <a:xfrm flipV="1">
            <a:off x="2633290" y="1556792"/>
            <a:ext cx="1830698" cy="68407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מחבר חץ ישר 153"/>
          <p:cNvCxnSpPr>
            <a:stCxn id="144" idx="0"/>
            <a:endCxn id="13" idx="2"/>
          </p:cNvCxnSpPr>
          <p:nvPr/>
        </p:nvCxnSpPr>
        <p:spPr>
          <a:xfrm flipV="1">
            <a:off x="1352649" y="1556792"/>
            <a:ext cx="3111339" cy="68407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3"/>
          <p:cNvSpPr txBox="1">
            <a:spLocks noChangeArrowheads="1"/>
          </p:cNvSpPr>
          <p:nvPr/>
        </p:nvSpPr>
        <p:spPr>
          <a:xfrm>
            <a:off x="72008" y="2240868"/>
            <a:ext cx="72008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58" name="Rectangle 3"/>
          <p:cNvSpPr txBox="1">
            <a:spLocks noChangeArrowheads="1"/>
          </p:cNvSpPr>
          <p:nvPr/>
        </p:nvSpPr>
        <p:spPr>
          <a:xfrm>
            <a:off x="8316416" y="2240868"/>
            <a:ext cx="72008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59" name="Rectangle 3"/>
          <p:cNvSpPr txBox="1">
            <a:spLocks noChangeArrowheads="1"/>
          </p:cNvSpPr>
          <p:nvPr/>
        </p:nvSpPr>
        <p:spPr>
          <a:xfrm>
            <a:off x="3059832" y="2924944"/>
            <a:ext cx="144016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[-20,10]</a:t>
            </a:r>
          </a:p>
        </p:txBody>
      </p:sp>
    </p:spTree>
    <p:extLst>
      <p:ext uri="{BB962C8B-B14F-4D97-AF65-F5344CB8AC3E}">
        <p14:creationId xmlns:p14="http://schemas.microsoft.com/office/powerpoint/2010/main" val="32488843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Intervals lattice for variable </a:t>
            </a:r>
            <a:r>
              <a:rPr lang="en-US" i="1" dirty="0"/>
              <a:t>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</a:t>
            </a:r>
            <a:r>
              <a:rPr lang="en-US" baseline="30000" dirty="0"/>
              <a:t>int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dirty="0"/>
              <a:t>] = { (</a:t>
            </a:r>
            <a:r>
              <a:rPr lang="en-US" i="1" dirty="0"/>
              <a:t>L</a:t>
            </a:r>
            <a:r>
              <a:rPr lang="en-US" dirty="0"/>
              <a:t>,</a:t>
            </a:r>
            <a:r>
              <a:rPr lang="en-US" i="1" dirty="0"/>
              <a:t>H</a:t>
            </a:r>
            <a:r>
              <a:rPr lang="en-US" dirty="0"/>
              <a:t>) | L</a:t>
            </a:r>
            <a:r>
              <a:rPr lang="en-US" dirty="0">
                <a:sym typeface="Math B"/>
              </a:rPr>
              <a:t></a:t>
            </a:r>
            <a:r>
              <a:rPr lang="en-US" dirty="0"/>
              <a:t>-</a:t>
            </a:r>
            <a:r>
              <a:rPr lang="en-US" dirty="0">
                <a:sym typeface="Math C"/>
              </a:rPr>
              <a:t>,</a:t>
            </a:r>
            <a:r>
              <a:rPr lang="en-US" b="1" dirty="0">
                <a:sym typeface="Math C"/>
              </a:rPr>
              <a:t>Z</a:t>
            </a:r>
            <a:r>
              <a:rPr lang="en-US" dirty="0">
                <a:sym typeface="Math C"/>
              </a:rPr>
              <a:t> and H</a:t>
            </a:r>
            <a:r>
              <a:rPr lang="en-US" dirty="0">
                <a:sym typeface="Math B"/>
              </a:rPr>
              <a:t></a:t>
            </a:r>
            <a:r>
              <a:rPr lang="en-US" b="1" dirty="0">
                <a:sym typeface="Math C"/>
              </a:rPr>
              <a:t>Z</a:t>
            </a:r>
            <a:r>
              <a:rPr lang="en-US" dirty="0">
                <a:sym typeface="Math C"/>
              </a:rPr>
              <a:t>,</a:t>
            </a:r>
            <a:r>
              <a:rPr lang="en-US" dirty="0"/>
              <a:t>+</a:t>
            </a:r>
            <a:r>
              <a:rPr lang="en-US" dirty="0">
                <a:sym typeface="Math C"/>
              </a:rPr>
              <a:t> and </a:t>
            </a:r>
            <a:r>
              <a:rPr lang="en-US" i="1" dirty="0">
                <a:sym typeface="Math C"/>
              </a:rPr>
              <a:t>L</a:t>
            </a:r>
            <a:r>
              <a:rPr lang="en-US" dirty="0">
                <a:sym typeface="Symbol"/>
              </a:rPr>
              <a:t></a:t>
            </a:r>
            <a:r>
              <a:rPr lang="en-US" i="1" dirty="0">
                <a:sym typeface="Symbol"/>
              </a:rPr>
              <a:t>H</a:t>
            </a:r>
            <a:r>
              <a:rPr lang="en-US" dirty="0"/>
              <a:t>}</a:t>
            </a:r>
          </a:p>
          <a:p>
            <a:r>
              <a:rPr lang="en-US" dirty="0">
                <a:sym typeface="Math C"/>
              </a:rPr>
              <a:t></a:t>
            </a:r>
          </a:p>
          <a:p>
            <a:r>
              <a:rPr lang="en-US" dirty="0">
                <a:sym typeface="Math C"/>
              </a:rPr>
              <a:t>=[</a:t>
            </a:r>
            <a:r>
              <a:rPr lang="en-US" dirty="0"/>
              <a:t>-</a:t>
            </a:r>
            <a:r>
              <a:rPr lang="en-US" dirty="0">
                <a:sym typeface="Math C"/>
              </a:rPr>
              <a:t>,+]</a:t>
            </a:r>
          </a:p>
          <a:p>
            <a:r>
              <a:rPr lang="en-US" dirty="0">
                <a:sym typeface="Math B"/>
              </a:rPr>
              <a:t> = ?</a:t>
            </a:r>
          </a:p>
          <a:p>
            <a:pPr lvl="1"/>
            <a:r>
              <a:rPr lang="en-US" dirty="0"/>
              <a:t>[1,2] </a:t>
            </a:r>
            <a:r>
              <a:rPr lang="en-US" dirty="0">
                <a:sym typeface="Math B"/>
              </a:rPr>
              <a:t> </a:t>
            </a:r>
            <a:r>
              <a:rPr lang="en-US" dirty="0"/>
              <a:t>[3,4] ?</a:t>
            </a:r>
          </a:p>
          <a:p>
            <a:pPr lvl="1"/>
            <a:r>
              <a:rPr lang="en-US" dirty="0"/>
              <a:t>[1,4] </a:t>
            </a:r>
            <a:r>
              <a:rPr lang="en-US" dirty="0">
                <a:sym typeface="Math B"/>
              </a:rPr>
              <a:t> </a:t>
            </a:r>
            <a:r>
              <a:rPr lang="en-US" dirty="0"/>
              <a:t>[1,3] ?</a:t>
            </a:r>
            <a:endParaRPr lang="he-IL" dirty="0"/>
          </a:p>
          <a:p>
            <a:pPr lvl="1"/>
            <a:r>
              <a:rPr lang="en-US" dirty="0"/>
              <a:t>[1,3] </a:t>
            </a:r>
            <a:r>
              <a:rPr lang="en-US" dirty="0">
                <a:sym typeface="Math B"/>
              </a:rPr>
              <a:t> </a:t>
            </a:r>
            <a:r>
              <a:rPr lang="en-US" dirty="0"/>
              <a:t>[1,4] ?</a:t>
            </a:r>
          </a:p>
          <a:p>
            <a:pPr lvl="1"/>
            <a:r>
              <a:rPr lang="en-US" dirty="0"/>
              <a:t>[1,3] </a:t>
            </a:r>
            <a:r>
              <a:rPr lang="en-US" dirty="0">
                <a:sym typeface="Math B"/>
              </a:rPr>
              <a:t> </a:t>
            </a:r>
            <a:r>
              <a:rPr lang="en-US" dirty="0"/>
              <a:t>[-</a:t>
            </a:r>
            <a:r>
              <a:rPr lang="en-US" dirty="0">
                <a:sym typeface="Math C"/>
              </a:rPr>
              <a:t></a:t>
            </a:r>
            <a:r>
              <a:rPr lang="en-US" dirty="0"/>
              <a:t>,</a:t>
            </a:r>
            <a:r>
              <a:rPr lang="en-US" dirty="0">
                <a:sym typeface="Math C"/>
              </a:rPr>
              <a:t>+</a:t>
            </a:r>
            <a:r>
              <a:rPr lang="en-US" dirty="0"/>
              <a:t>] ?</a:t>
            </a:r>
          </a:p>
          <a:p>
            <a:r>
              <a:rPr lang="en-US" dirty="0">
                <a:cs typeface="Courier New" pitchFamily="49" charset="0"/>
                <a:sym typeface="Math B"/>
              </a:rPr>
              <a:t>What is the lattice height?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05622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Intervals lattice for variable </a:t>
            </a:r>
            <a:r>
              <a:rPr lang="en-US" i="1" dirty="0"/>
              <a:t>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</a:t>
            </a:r>
            <a:r>
              <a:rPr lang="en-US" baseline="30000" dirty="0"/>
              <a:t>int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dirty="0"/>
              <a:t>] = { (</a:t>
            </a:r>
            <a:r>
              <a:rPr lang="en-US" i="1" dirty="0"/>
              <a:t>L</a:t>
            </a:r>
            <a:r>
              <a:rPr lang="en-US" dirty="0"/>
              <a:t>,</a:t>
            </a:r>
            <a:r>
              <a:rPr lang="en-US" i="1" dirty="0"/>
              <a:t>H</a:t>
            </a:r>
            <a:r>
              <a:rPr lang="en-US" dirty="0"/>
              <a:t>) | L</a:t>
            </a:r>
            <a:r>
              <a:rPr lang="en-US" dirty="0">
                <a:sym typeface="Math B"/>
              </a:rPr>
              <a:t></a:t>
            </a:r>
            <a:r>
              <a:rPr lang="en-US" dirty="0"/>
              <a:t>-</a:t>
            </a:r>
            <a:r>
              <a:rPr lang="en-US" dirty="0">
                <a:sym typeface="Math C"/>
              </a:rPr>
              <a:t>,</a:t>
            </a:r>
            <a:r>
              <a:rPr lang="en-US" b="1" dirty="0">
                <a:sym typeface="Math C"/>
              </a:rPr>
              <a:t>Z</a:t>
            </a:r>
            <a:r>
              <a:rPr lang="en-US" dirty="0">
                <a:sym typeface="Math C"/>
              </a:rPr>
              <a:t> and H</a:t>
            </a:r>
            <a:r>
              <a:rPr lang="en-US" dirty="0">
                <a:sym typeface="Math B"/>
              </a:rPr>
              <a:t></a:t>
            </a:r>
            <a:r>
              <a:rPr lang="en-US" b="1" dirty="0">
                <a:sym typeface="Math C"/>
              </a:rPr>
              <a:t>Z</a:t>
            </a:r>
            <a:r>
              <a:rPr lang="en-US" dirty="0">
                <a:sym typeface="Math C"/>
              </a:rPr>
              <a:t>,</a:t>
            </a:r>
            <a:r>
              <a:rPr lang="en-US" dirty="0"/>
              <a:t>+</a:t>
            </a:r>
            <a:r>
              <a:rPr lang="en-US" dirty="0">
                <a:sym typeface="Math C"/>
              </a:rPr>
              <a:t> and </a:t>
            </a:r>
            <a:r>
              <a:rPr lang="en-US" i="1" dirty="0">
                <a:sym typeface="Math C"/>
              </a:rPr>
              <a:t>L</a:t>
            </a:r>
            <a:r>
              <a:rPr lang="en-US" dirty="0">
                <a:sym typeface="Symbol"/>
              </a:rPr>
              <a:t></a:t>
            </a:r>
            <a:r>
              <a:rPr lang="en-US" i="1" dirty="0">
                <a:sym typeface="Symbol"/>
              </a:rPr>
              <a:t>H</a:t>
            </a:r>
            <a:r>
              <a:rPr lang="en-US" dirty="0"/>
              <a:t>}</a:t>
            </a:r>
          </a:p>
          <a:p>
            <a:r>
              <a:rPr lang="en-US" dirty="0">
                <a:sym typeface="Math C"/>
              </a:rPr>
              <a:t></a:t>
            </a:r>
          </a:p>
          <a:p>
            <a:r>
              <a:rPr lang="en-US" dirty="0">
                <a:sym typeface="Math C"/>
              </a:rPr>
              <a:t>=[</a:t>
            </a:r>
            <a:r>
              <a:rPr lang="en-US" dirty="0"/>
              <a:t>-</a:t>
            </a:r>
            <a:r>
              <a:rPr lang="en-US" dirty="0">
                <a:sym typeface="Math C"/>
              </a:rPr>
              <a:t>,+]</a:t>
            </a:r>
          </a:p>
          <a:p>
            <a:r>
              <a:rPr lang="en-US" dirty="0">
                <a:sym typeface="Math B"/>
              </a:rPr>
              <a:t> = ?</a:t>
            </a:r>
          </a:p>
          <a:p>
            <a:pPr lvl="1"/>
            <a:r>
              <a:rPr lang="en-US" dirty="0"/>
              <a:t>[1,2] </a:t>
            </a:r>
            <a:r>
              <a:rPr lang="en-US" dirty="0">
                <a:sym typeface="Math B"/>
              </a:rPr>
              <a:t> </a:t>
            </a:r>
            <a:r>
              <a:rPr lang="en-US" dirty="0"/>
              <a:t>[3,4] 		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pPr lvl="1"/>
            <a:r>
              <a:rPr lang="en-US" dirty="0"/>
              <a:t>[1,4] </a:t>
            </a:r>
            <a:r>
              <a:rPr lang="en-US" dirty="0">
                <a:sym typeface="Math B"/>
              </a:rPr>
              <a:t> </a:t>
            </a:r>
            <a:r>
              <a:rPr lang="en-US" dirty="0"/>
              <a:t>[1,3] 		</a:t>
            </a:r>
            <a:r>
              <a:rPr lang="en-US" dirty="0">
                <a:solidFill>
                  <a:srgbClr val="FF0000"/>
                </a:solidFill>
              </a:rPr>
              <a:t>no</a:t>
            </a:r>
            <a:endParaRPr lang="he-IL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[1,3] </a:t>
            </a:r>
            <a:r>
              <a:rPr lang="en-US" dirty="0">
                <a:sym typeface="Math B"/>
              </a:rPr>
              <a:t> </a:t>
            </a:r>
            <a:r>
              <a:rPr lang="en-US" dirty="0"/>
              <a:t>[1,4] 		</a:t>
            </a:r>
            <a:r>
              <a:rPr lang="en-US" dirty="0">
                <a:solidFill>
                  <a:srgbClr val="00B050"/>
                </a:solidFill>
              </a:rPr>
              <a:t>yes</a:t>
            </a:r>
          </a:p>
          <a:p>
            <a:pPr lvl="1"/>
            <a:r>
              <a:rPr lang="en-US" dirty="0"/>
              <a:t>[1,3] </a:t>
            </a:r>
            <a:r>
              <a:rPr lang="en-US" dirty="0">
                <a:sym typeface="Math B"/>
              </a:rPr>
              <a:t> </a:t>
            </a:r>
            <a:r>
              <a:rPr lang="en-US" dirty="0"/>
              <a:t>[-</a:t>
            </a:r>
            <a:r>
              <a:rPr lang="en-US" dirty="0">
                <a:sym typeface="Math C"/>
              </a:rPr>
              <a:t></a:t>
            </a:r>
            <a:r>
              <a:rPr lang="en-US" dirty="0"/>
              <a:t>,</a:t>
            </a:r>
            <a:r>
              <a:rPr lang="en-US" dirty="0">
                <a:sym typeface="Math C"/>
              </a:rPr>
              <a:t>+</a:t>
            </a:r>
            <a:r>
              <a:rPr lang="en-US" dirty="0"/>
              <a:t>]	</a:t>
            </a:r>
            <a:r>
              <a:rPr lang="en-US" dirty="0">
                <a:solidFill>
                  <a:srgbClr val="00B050"/>
                </a:solidFill>
              </a:rPr>
              <a:t>yes</a:t>
            </a:r>
          </a:p>
          <a:p>
            <a:r>
              <a:rPr lang="en-US" dirty="0">
                <a:cs typeface="Courier New" pitchFamily="49" charset="0"/>
                <a:sym typeface="Math B"/>
              </a:rPr>
              <a:t>What is the lattice height? </a:t>
            </a:r>
            <a:r>
              <a:rPr lang="en-US" dirty="0">
                <a:solidFill>
                  <a:srgbClr val="FF0000"/>
                </a:solidFill>
                <a:cs typeface="Courier New" pitchFamily="49" charset="0"/>
                <a:sym typeface="Math B"/>
              </a:rPr>
              <a:t>Infinite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520734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Joining/meeting intervals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Math B"/>
              </a:rPr>
              <a:t>[</a:t>
            </a:r>
            <a:r>
              <a:rPr lang="en-US" dirty="0" err="1">
                <a:sym typeface="Math B"/>
              </a:rPr>
              <a:t>a,b</a:t>
            </a:r>
            <a:r>
              <a:rPr lang="en-US" dirty="0">
                <a:sym typeface="Math B"/>
              </a:rPr>
              <a:t>]  [</a:t>
            </a:r>
            <a:r>
              <a:rPr lang="en-US" dirty="0" err="1">
                <a:sym typeface="Math B"/>
              </a:rPr>
              <a:t>c,d</a:t>
            </a:r>
            <a:r>
              <a:rPr lang="en-US" dirty="0">
                <a:sym typeface="Math B"/>
              </a:rPr>
              <a:t>] = ?</a:t>
            </a:r>
            <a:endParaRPr lang="en-US" dirty="0"/>
          </a:p>
          <a:p>
            <a:pPr lvl="1"/>
            <a:r>
              <a:rPr lang="en-US" dirty="0"/>
              <a:t>[1,1] </a:t>
            </a:r>
            <a:r>
              <a:rPr lang="en-US" dirty="0">
                <a:sym typeface="Math B"/>
              </a:rPr>
              <a:t> </a:t>
            </a:r>
            <a:r>
              <a:rPr lang="en-US" dirty="0"/>
              <a:t>[2,2] = ?</a:t>
            </a:r>
          </a:p>
          <a:p>
            <a:pPr lvl="1"/>
            <a:r>
              <a:rPr lang="en-US" dirty="0"/>
              <a:t>[1,1] </a:t>
            </a:r>
            <a:r>
              <a:rPr lang="en-US" dirty="0">
                <a:sym typeface="Math B"/>
              </a:rPr>
              <a:t> </a:t>
            </a:r>
            <a:r>
              <a:rPr lang="en-US" dirty="0"/>
              <a:t>[2,</a:t>
            </a:r>
            <a:r>
              <a:rPr lang="en-US" dirty="0">
                <a:sym typeface="Math C"/>
              </a:rPr>
              <a:t> +</a:t>
            </a:r>
            <a:r>
              <a:rPr lang="en-US" dirty="0"/>
              <a:t>] = ?</a:t>
            </a:r>
          </a:p>
          <a:p>
            <a:r>
              <a:rPr lang="en-US" dirty="0">
                <a:sym typeface="Math B"/>
              </a:rPr>
              <a:t>[</a:t>
            </a:r>
            <a:r>
              <a:rPr lang="en-US" dirty="0" err="1">
                <a:sym typeface="Math B"/>
              </a:rPr>
              <a:t>a,b</a:t>
            </a:r>
            <a:r>
              <a:rPr lang="en-US" dirty="0">
                <a:sym typeface="Math B"/>
              </a:rPr>
              <a:t>]  [</a:t>
            </a:r>
            <a:r>
              <a:rPr lang="en-US" dirty="0" err="1">
                <a:sym typeface="Math B"/>
              </a:rPr>
              <a:t>c,d</a:t>
            </a:r>
            <a:r>
              <a:rPr lang="en-US" dirty="0">
                <a:sym typeface="Math B"/>
              </a:rPr>
              <a:t>] = ?</a:t>
            </a:r>
            <a:endParaRPr lang="en-US" dirty="0"/>
          </a:p>
          <a:p>
            <a:pPr lvl="1"/>
            <a:r>
              <a:rPr lang="en-US" dirty="0"/>
              <a:t>[1,2] </a:t>
            </a:r>
            <a:r>
              <a:rPr lang="en-US" dirty="0">
                <a:sym typeface="Math B"/>
              </a:rPr>
              <a:t> </a:t>
            </a:r>
            <a:r>
              <a:rPr lang="en-US" dirty="0"/>
              <a:t>[3,4] = ?</a:t>
            </a:r>
          </a:p>
          <a:p>
            <a:pPr lvl="1"/>
            <a:r>
              <a:rPr lang="en-US" dirty="0"/>
              <a:t>[1,4] </a:t>
            </a:r>
            <a:r>
              <a:rPr lang="en-US" dirty="0">
                <a:sym typeface="Math B"/>
              </a:rPr>
              <a:t> </a:t>
            </a:r>
            <a:r>
              <a:rPr lang="en-US" dirty="0"/>
              <a:t>[3,4] = ?</a:t>
            </a:r>
          </a:p>
          <a:p>
            <a:pPr lvl="1"/>
            <a:r>
              <a:rPr lang="en-US" dirty="0"/>
              <a:t>[1,1] </a:t>
            </a:r>
            <a:r>
              <a:rPr lang="en-US" dirty="0">
                <a:sym typeface="Math B"/>
              </a:rPr>
              <a:t> </a:t>
            </a:r>
            <a:r>
              <a:rPr lang="en-US" dirty="0"/>
              <a:t>[1,</a:t>
            </a:r>
            <a:r>
              <a:rPr lang="en-US" dirty="0">
                <a:sym typeface="Math C"/>
              </a:rPr>
              <a:t>+</a:t>
            </a:r>
            <a:r>
              <a:rPr lang="en-US" dirty="0"/>
              <a:t>] = ?</a:t>
            </a:r>
          </a:p>
          <a:p>
            <a:r>
              <a:rPr lang="en-US" dirty="0"/>
              <a:t>Check that indeed </a:t>
            </a:r>
            <a:r>
              <a:rPr lang="en-US" i="1" dirty="0" err="1"/>
              <a:t>x</a:t>
            </a:r>
            <a:r>
              <a:rPr lang="en-US" dirty="0" err="1">
                <a:sym typeface="Math B"/>
              </a:rPr>
              <a:t></a:t>
            </a:r>
            <a:r>
              <a:rPr lang="en-US" i="1" dirty="0" err="1">
                <a:sym typeface="Math B"/>
              </a:rPr>
              <a:t>y</a:t>
            </a:r>
            <a:r>
              <a:rPr lang="en-US" dirty="0">
                <a:sym typeface="Math B"/>
              </a:rPr>
              <a:t> if and only if </a:t>
            </a:r>
            <a:r>
              <a:rPr lang="en-US" i="1" dirty="0" err="1"/>
              <a:t>x</a:t>
            </a:r>
            <a:r>
              <a:rPr lang="en-US" dirty="0" err="1">
                <a:sym typeface="Math B"/>
              </a:rPr>
              <a:t></a:t>
            </a:r>
            <a:r>
              <a:rPr lang="en-US" i="1" dirty="0" err="1">
                <a:sym typeface="Math B"/>
              </a:rPr>
              <a:t>y</a:t>
            </a:r>
            <a:r>
              <a:rPr lang="en-US" dirty="0">
                <a:sym typeface="Math B"/>
              </a:rPr>
              <a:t>=</a:t>
            </a:r>
            <a:r>
              <a:rPr lang="en-US" i="1" dirty="0">
                <a:sym typeface="Math B"/>
              </a:rPr>
              <a:t>y</a:t>
            </a:r>
            <a:endParaRPr lang="he-IL" i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475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15398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An abstract semantics</a:t>
            </a:r>
            <a:endParaRPr lang="he-IL" dirty="0"/>
          </a:p>
        </p:txBody>
      </p:sp>
      <p:sp>
        <p:nvSpPr>
          <p:cNvPr id="23" name="מציין מיקום תוכן 22"/>
          <p:cNvSpPr>
            <a:spLocks noGrp="1"/>
          </p:cNvSpPr>
          <p:nvPr>
            <p:ph idx="1"/>
          </p:nvPr>
        </p:nvSpPr>
        <p:spPr>
          <a:xfrm>
            <a:off x="457200" y="1196753"/>
            <a:ext cx="5410944" cy="3456384"/>
          </a:xfrm>
        </p:spPr>
        <p:txBody>
          <a:bodyPr>
            <a:normAutofit/>
          </a:bodyPr>
          <a:lstStyle/>
          <a:p>
            <a:r>
              <a:rPr lang="en-US" sz="2400" dirty="0"/>
              <a:t>R[2] = R[entry] </a:t>
            </a:r>
            <a:r>
              <a:rPr lang="en-US" sz="2400" dirty="0">
                <a:sym typeface="Math B"/>
              </a:rPr>
              <a:t> </a:t>
            </a:r>
            <a:r>
              <a:rPr lang="en-US" sz="2400" dirty="0">
                <a:solidFill>
                  <a:srgbClr val="000000"/>
                </a:solidFill>
                <a:sym typeface="Math B" pitchFamily="2" charset="2"/>
              </a:rPr>
              <a:t>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x:=x-1</a:t>
            </a:r>
            <a:r>
              <a:rPr lang="en-US" sz="2400" dirty="0">
                <a:solidFill>
                  <a:srgbClr val="000000"/>
                </a:solidFill>
                <a:sym typeface="Math B" pitchFamily="2" charset="2"/>
              </a:rPr>
              <a:t></a:t>
            </a:r>
            <a:r>
              <a:rPr lang="en-US" sz="2400" baseline="30000" dirty="0">
                <a:solidFill>
                  <a:srgbClr val="000000"/>
                </a:solidFill>
                <a:sym typeface="Math B" pitchFamily="2" charset="2"/>
              </a:rPr>
              <a:t>#</a:t>
            </a:r>
            <a:r>
              <a:rPr lang="en-US" sz="2400" dirty="0">
                <a:solidFill>
                  <a:srgbClr val="000000"/>
                </a:solidFill>
                <a:sym typeface="Math B" pitchFamily="2" charset="2"/>
              </a:rPr>
              <a:t> </a:t>
            </a:r>
            <a:r>
              <a:rPr lang="en-US" sz="2400" dirty="0">
                <a:sym typeface="Math B"/>
              </a:rPr>
              <a:t>R[3]</a:t>
            </a:r>
          </a:p>
          <a:p>
            <a:r>
              <a:rPr lang="en-US" sz="2400" dirty="0">
                <a:sym typeface="Math B"/>
              </a:rPr>
              <a:t>R[3] = R[2]  {s | s(x) &gt; 0}</a:t>
            </a:r>
            <a:r>
              <a:rPr lang="en-US" sz="2400" baseline="30000" dirty="0">
                <a:solidFill>
                  <a:srgbClr val="000000"/>
                </a:solidFill>
                <a:sym typeface="Math B" pitchFamily="2" charset="2"/>
              </a:rPr>
              <a:t>#</a:t>
            </a:r>
            <a:endParaRPr lang="en-US" sz="2400" dirty="0">
              <a:sym typeface="Math B"/>
            </a:endParaRPr>
          </a:p>
          <a:p>
            <a:r>
              <a:rPr lang="en-US" sz="2400" dirty="0">
                <a:sym typeface="Math B"/>
              </a:rPr>
              <a:t>R[exit] = R[2]  {s | s(x)  0}</a:t>
            </a:r>
            <a:r>
              <a:rPr lang="en-US" sz="2400" baseline="30000" dirty="0">
                <a:solidFill>
                  <a:srgbClr val="000000"/>
                </a:solidFill>
                <a:sym typeface="Math B" pitchFamily="2" charset="2"/>
              </a:rPr>
              <a:t>#</a:t>
            </a:r>
            <a:endParaRPr lang="en-US" sz="2400" dirty="0">
              <a:sym typeface="Math B"/>
            </a:endParaRPr>
          </a:p>
          <a:p>
            <a:r>
              <a:rPr lang="en-US" sz="2400" dirty="0">
                <a:sym typeface="Math B"/>
              </a:rPr>
              <a:t>A system of recursive equations</a:t>
            </a: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</a:t>
            </a:fld>
            <a:endParaRPr lang="he-IL" dirty="0"/>
          </a:p>
        </p:txBody>
      </p:sp>
      <p:sp>
        <p:nvSpPr>
          <p:cNvPr id="17" name="מלבן 16"/>
          <p:cNvSpPr/>
          <p:nvPr/>
        </p:nvSpPr>
        <p:spPr>
          <a:xfrm>
            <a:off x="6808792" y="3561749"/>
            <a:ext cx="201168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if x 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Symbol"/>
              </a:rPr>
              <a:t>&gt;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0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6805400" y="5333146"/>
            <a:ext cx="201168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x := x - 1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7" name="מחבר חץ ישר 26"/>
          <p:cNvCxnSpPr>
            <a:stCxn id="17" idx="2"/>
            <a:endCxn id="21" idx="0"/>
          </p:cNvCxnSpPr>
          <p:nvPr/>
        </p:nvCxnSpPr>
        <p:spPr>
          <a:xfrm flipH="1">
            <a:off x="7811240" y="3961859"/>
            <a:ext cx="3392" cy="13712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17" idx="1"/>
            <a:endCxn id="48" idx="0"/>
          </p:cNvCxnSpPr>
          <p:nvPr/>
        </p:nvCxnSpPr>
        <p:spPr>
          <a:xfrm flipH="1">
            <a:off x="4583360" y="3761804"/>
            <a:ext cx="2225432" cy="157134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/>
          <p:cNvCxnSpPr>
            <a:stCxn id="21" idx="3"/>
            <a:endCxn id="17" idx="3"/>
          </p:cNvCxnSpPr>
          <p:nvPr/>
        </p:nvCxnSpPr>
        <p:spPr>
          <a:xfrm flipV="1">
            <a:off x="8817080" y="3761804"/>
            <a:ext cx="3392" cy="1771397"/>
          </a:xfrm>
          <a:prstGeom prst="curvedConnector3">
            <a:avLst>
              <a:gd name="adj1" fmla="val 683938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אליפסה 65"/>
          <p:cNvSpPr/>
          <p:nvPr/>
        </p:nvSpPr>
        <p:spPr>
          <a:xfrm>
            <a:off x="6520760" y="3532691"/>
            <a:ext cx="241947" cy="2419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67" name="אליפסה 66"/>
          <p:cNvSpPr/>
          <p:nvPr/>
        </p:nvSpPr>
        <p:spPr>
          <a:xfrm>
            <a:off x="6520760" y="5404899"/>
            <a:ext cx="241947" cy="2419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>
                <a:solidFill>
                  <a:schemeClr val="bg1"/>
                </a:solidFill>
              </a:rPr>
              <a:t>3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6808792" y="2132856"/>
            <a:ext cx="201168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entry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מחבר חץ ישר 40"/>
          <p:cNvCxnSpPr>
            <a:stCxn id="40" idx="2"/>
            <a:endCxn id="17" idx="0"/>
          </p:cNvCxnSpPr>
          <p:nvPr/>
        </p:nvCxnSpPr>
        <p:spPr>
          <a:xfrm>
            <a:off x="7814632" y="2532966"/>
            <a:ext cx="0" cy="10287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מלבן 47"/>
          <p:cNvSpPr/>
          <p:nvPr/>
        </p:nvSpPr>
        <p:spPr>
          <a:xfrm>
            <a:off x="3577520" y="5333146"/>
            <a:ext cx="201168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exit</a:t>
            </a:r>
            <a:endParaRPr lang="en-US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3176" y="2060848"/>
            <a:ext cx="120436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/>
              <a:t>R[entry]</a:t>
            </a:r>
            <a:endParaRPr lang="he-IL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881522" y="3501008"/>
            <a:ext cx="69602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/>
              <a:t>R[2]</a:t>
            </a:r>
            <a:endParaRPr lang="he-IL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881522" y="5271591"/>
            <a:ext cx="69602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/>
              <a:t>R[3]</a:t>
            </a:r>
            <a:endParaRPr lang="he-IL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77061" y="5301208"/>
            <a:ext cx="99591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/>
              <a:t>R[exit]</a:t>
            </a:r>
            <a:endParaRPr lang="he-IL" sz="2400" dirty="0"/>
          </a:p>
        </p:txBody>
      </p:sp>
      <p:sp>
        <p:nvSpPr>
          <p:cNvPr id="19" name="הסבר מלבני 18"/>
          <p:cNvSpPr/>
          <p:nvPr/>
        </p:nvSpPr>
        <p:spPr>
          <a:xfrm>
            <a:off x="5580112" y="836712"/>
            <a:ext cx="3384376" cy="360040"/>
          </a:xfrm>
          <a:prstGeom prst="wedgeRectCallout">
            <a:avLst>
              <a:gd name="adj1" fmla="val -81875"/>
              <a:gd name="adj2" fmla="val 735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Abstract transformer for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x:=x-1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0" name="הסבר מלבני 19"/>
          <p:cNvSpPr/>
          <p:nvPr/>
        </p:nvSpPr>
        <p:spPr>
          <a:xfrm>
            <a:off x="5580112" y="1340768"/>
            <a:ext cx="2448272" cy="576064"/>
          </a:xfrm>
          <a:prstGeom prst="wedgeRectCallout">
            <a:avLst>
              <a:gd name="adj1" fmla="val -108998"/>
              <a:gd name="adj2" fmla="val 341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Abstract representation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  <a:sym typeface="Math B"/>
              </a:rPr>
              <a:t>{s | s(x) &lt; 0}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Joining/meeting intervals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ym typeface="Math B"/>
              </a:rPr>
              <a:t>[</a:t>
            </a:r>
            <a:r>
              <a:rPr lang="en-US" dirty="0" err="1">
                <a:sym typeface="Math B"/>
              </a:rPr>
              <a:t>a,b</a:t>
            </a:r>
            <a:r>
              <a:rPr lang="en-US" dirty="0">
                <a:sym typeface="Math B"/>
              </a:rPr>
              <a:t>]  [</a:t>
            </a:r>
            <a:r>
              <a:rPr lang="en-US" dirty="0" err="1">
                <a:sym typeface="Math B"/>
              </a:rPr>
              <a:t>c,d</a:t>
            </a:r>
            <a:r>
              <a:rPr lang="en-US" dirty="0">
                <a:sym typeface="Math B"/>
              </a:rPr>
              <a:t>] = [min(</a:t>
            </a:r>
            <a:r>
              <a:rPr lang="en-US" dirty="0" err="1">
                <a:sym typeface="Math B"/>
              </a:rPr>
              <a:t>a,c</a:t>
            </a:r>
            <a:r>
              <a:rPr lang="en-US" dirty="0">
                <a:sym typeface="Math B"/>
              </a:rPr>
              <a:t>), max(</a:t>
            </a:r>
            <a:r>
              <a:rPr lang="en-US" dirty="0" err="1">
                <a:sym typeface="Math B"/>
              </a:rPr>
              <a:t>b,d</a:t>
            </a:r>
            <a:r>
              <a:rPr lang="en-US" dirty="0">
                <a:sym typeface="Math B"/>
              </a:rPr>
              <a:t>)]</a:t>
            </a:r>
            <a:endParaRPr lang="en-US" dirty="0"/>
          </a:p>
          <a:p>
            <a:pPr lvl="1"/>
            <a:r>
              <a:rPr lang="en-US" dirty="0"/>
              <a:t>[1,1] </a:t>
            </a:r>
            <a:r>
              <a:rPr lang="en-US" dirty="0">
                <a:sym typeface="Math B"/>
              </a:rPr>
              <a:t> </a:t>
            </a:r>
            <a:r>
              <a:rPr lang="en-US" dirty="0"/>
              <a:t>[2,2] = [1,2]</a:t>
            </a:r>
          </a:p>
          <a:p>
            <a:pPr lvl="1"/>
            <a:r>
              <a:rPr lang="en-US" dirty="0"/>
              <a:t>[1,1] </a:t>
            </a:r>
            <a:r>
              <a:rPr lang="en-US" dirty="0">
                <a:sym typeface="Math B"/>
              </a:rPr>
              <a:t> </a:t>
            </a:r>
            <a:r>
              <a:rPr lang="en-US" dirty="0"/>
              <a:t>[2,</a:t>
            </a:r>
            <a:r>
              <a:rPr lang="en-US" dirty="0">
                <a:sym typeface="Math C"/>
              </a:rPr>
              <a:t>+</a:t>
            </a:r>
            <a:r>
              <a:rPr lang="en-US" dirty="0"/>
              <a:t>] = [1,</a:t>
            </a:r>
            <a:r>
              <a:rPr lang="en-US" dirty="0">
                <a:sym typeface="Math C"/>
              </a:rPr>
              <a:t>+</a:t>
            </a:r>
            <a:r>
              <a:rPr lang="en-US" dirty="0"/>
              <a:t>]</a:t>
            </a:r>
          </a:p>
          <a:p>
            <a:r>
              <a:rPr lang="en-US" dirty="0">
                <a:sym typeface="Math B"/>
              </a:rPr>
              <a:t>[</a:t>
            </a:r>
            <a:r>
              <a:rPr lang="en-US" dirty="0" err="1">
                <a:sym typeface="Math B"/>
              </a:rPr>
              <a:t>a,b</a:t>
            </a:r>
            <a:r>
              <a:rPr lang="en-US" dirty="0">
                <a:sym typeface="Math B"/>
              </a:rPr>
              <a:t>]  [</a:t>
            </a:r>
            <a:r>
              <a:rPr lang="en-US" dirty="0" err="1">
                <a:sym typeface="Math B"/>
              </a:rPr>
              <a:t>c,d</a:t>
            </a:r>
            <a:r>
              <a:rPr lang="en-US" dirty="0">
                <a:sym typeface="Math B"/>
              </a:rPr>
              <a:t>] = [max(</a:t>
            </a:r>
            <a:r>
              <a:rPr lang="en-US" dirty="0" err="1">
                <a:sym typeface="Math B"/>
              </a:rPr>
              <a:t>a,c</a:t>
            </a:r>
            <a:r>
              <a:rPr lang="en-US" dirty="0">
                <a:sym typeface="Math B"/>
              </a:rPr>
              <a:t>), min(</a:t>
            </a:r>
            <a:r>
              <a:rPr lang="en-US" dirty="0" err="1">
                <a:sym typeface="Math B"/>
              </a:rPr>
              <a:t>b,d</a:t>
            </a:r>
            <a:r>
              <a:rPr lang="en-US" dirty="0">
                <a:sym typeface="Math B"/>
              </a:rPr>
              <a:t>)] if a proper interval and otherwise </a:t>
            </a:r>
            <a:r>
              <a:rPr lang="en-US" dirty="0">
                <a:sym typeface="Math C"/>
              </a:rPr>
              <a:t></a:t>
            </a:r>
            <a:endParaRPr lang="en-US" dirty="0"/>
          </a:p>
          <a:p>
            <a:pPr lvl="1"/>
            <a:r>
              <a:rPr lang="en-US" dirty="0"/>
              <a:t>[1,2] </a:t>
            </a:r>
            <a:r>
              <a:rPr lang="en-US" dirty="0">
                <a:sym typeface="Math B"/>
              </a:rPr>
              <a:t> </a:t>
            </a:r>
            <a:r>
              <a:rPr lang="en-US" dirty="0"/>
              <a:t>[3,4] = </a:t>
            </a:r>
            <a:r>
              <a:rPr lang="en-US" dirty="0">
                <a:sym typeface="Math C"/>
              </a:rPr>
              <a:t></a:t>
            </a:r>
            <a:endParaRPr lang="en-US" dirty="0"/>
          </a:p>
          <a:p>
            <a:pPr lvl="1"/>
            <a:r>
              <a:rPr lang="en-US" dirty="0"/>
              <a:t>[1,4] </a:t>
            </a:r>
            <a:r>
              <a:rPr lang="en-US" dirty="0">
                <a:sym typeface="Math B"/>
              </a:rPr>
              <a:t> </a:t>
            </a:r>
            <a:r>
              <a:rPr lang="en-US" dirty="0"/>
              <a:t>[3,4] = [3,4]</a:t>
            </a:r>
          </a:p>
          <a:p>
            <a:pPr lvl="1"/>
            <a:r>
              <a:rPr lang="en-US" dirty="0"/>
              <a:t>[1,1] </a:t>
            </a:r>
            <a:r>
              <a:rPr lang="en-US" dirty="0">
                <a:sym typeface="Math B"/>
              </a:rPr>
              <a:t> </a:t>
            </a:r>
            <a:r>
              <a:rPr lang="en-US" dirty="0"/>
              <a:t>[1,</a:t>
            </a:r>
            <a:r>
              <a:rPr lang="en-US" dirty="0">
                <a:sym typeface="Math C"/>
              </a:rPr>
              <a:t>+</a:t>
            </a:r>
            <a:r>
              <a:rPr lang="en-US" dirty="0"/>
              <a:t>] = [1,1]</a:t>
            </a:r>
          </a:p>
          <a:p>
            <a:r>
              <a:rPr lang="en-US" dirty="0"/>
              <a:t>Check that indeed </a:t>
            </a:r>
            <a:r>
              <a:rPr lang="en-US" i="1" dirty="0" err="1"/>
              <a:t>x</a:t>
            </a:r>
            <a:r>
              <a:rPr lang="en-US" dirty="0" err="1">
                <a:sym typeface="Math B"/>
              </a:rPr>
              <a:t></a:t>
            </a:r>
            <a:r>
              <a:rPr lang="en-US" i="1" dirty="0" err="1">
                <a:sym typeface="Math B"/>
              </a:rPr>
              <a:t>y</a:t>
            </a:r>
            <a:r>
              <a:rPr lang="en-US" dirty="0">
                <a:sym typeface="Math B"/>
              </a:rPr>
              <a:t> if and only if </a:t>
            </a:r>
            <a:r>
              <a:rPr lang="en-US" i="1" dirty="0" err="1"/>
              <a:t>x</a:t>
            </a:r>
            <a:r>
              <a:rPr lang="en-US" dirty="0" err="1">
                <a:sym typeface="Math B"/>
              </a:rPr>
              <a:t></a:t>
            </a:r>
            <a:r>
              <a:rPr lang="en-US" i="1" dirty="0" err="1">
                <a:sym typeface="Math B"/>
              </a:rPr>
              <a:t>y</a:t>
            </a:r>
            <a:r>
              <a:rPr lang="en-US" dirty="0">
                <a:sym typeface="Math B"/>
              </a:rPr>
              <a:t>=</a:t>
            </a:r>
            <a:r>
              <a:rPr lang="en-US" i="1" dirty="0">
                <a:sym typeface="Math B"/>
              </a:rPr>
              <a:t>y</a:t>
            </a:r>
            <a:endParaRPr lang="he-IL" i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145634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domain for programs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baseline="30000" dirty="0"/>
              <a:t>int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dirty="0"/>
              <a:t>] = { (</a:t>
            </a:r>
            <a:r>
              <a:rPr lang="en-US" i="1" dirty="0"/>
              <a:t>L</a:t>
            </a:r>
            <a:r>
              <a:rPr lang="en-US" dirty="0"/>
              <a:t>,</a:t>
            </a:r>
            <a:r>
              <a:rPr lang="en-US" i="1" dirty="0"/>
              <a:t>H</a:t>
            </a:r>
            <a:r>
              <a:rPr lang="en-US" dirty="0"/>
              <a:t>) | L</a:t>
            </a:r>
            <a:r>
              <a:rPr lang="en-US" dirty="0">
                <a:sym typeface="Math B"/>
              </a:rPr>
              <a:t></a:t>
            </a:r>
            <a:r>
              <a:rPr lang="en-US" dirty="0"/>
              <a:t>-</a:t>
            </a:r>
            <a:r>
              <a:rPr lang="en-US" dirty="0">
                <a:sym typeface="Math C"/>
              </a:rPr>
              <a:t>,</a:t>
            </a:r>
            <a:r>
              <a:rPr lang="en-US" b="1" dirty="0">
                <a:sym typeface="Math C"/>
              </a:rPr>
              <a:t>Z</a:t>
            </a:r>
            <a:r>
              <a:rPr lang="en-US" dirty="0">
                <a:sym typeface="Math C"/>
              </a:rPr>
              <a:t> and H</a:t>
            </a:r>
            <a:r>
              <a:rPr lang="en-US" dirty="0">
                <a:sym typeface="Math B"/>
              </a:rPr>
              <a:t></a:t>
            </a:r>
            <a:r>
              <a:rPr lang="en-US" b="1" dirty="0">
                <a:sym typeface="Math C"/>
              </a:rPr>
              <a:t>Z</a:t>
            </a:r>
            <a:r>
              <a:rPr lang="en-US" dirty="0">
                <a:sym typeface="Math C"/>
              </a:rPr>
              <a:t>,</a:t>
            </a:r>
            <a:r>
              <a:rPr lang="en-US" dirty="0"/>
              <a:t>+</a:t>
            </a:r>
            <a:r>
              <a:rPr lang="en-US" dirty="0">
                <a:sym typeface="Math C"/>
              </a:rPr>
              <a:t> and </a:t>
            </a:r>
            <a:r>
              <a:rPr lang="en-US" i="1" dirty="0">
                <a:sym typeface="Math C"/>
              </a:rPr>
              <a:t>L</a:t>
            </a:r>
            <a:r>
              <a:rPr lang="en-US" dirty="0">
                <a:sym typeface="Symbol"/>
              </a:rPr>
              <a:t></a:t>
            </a:r>
            <a:r>
              <a:rPr lang="en-US" i="1" dirty="0">
                <a:sym typeface="Symbol"/>
              </a:rPr>
              <a:t>H</a:t>
            </a:r>
            <a:r>
              <a:rPr lang="en-US" dirty="0"/>
              <a:t>}</a:t>
            </a:r>
          </a:p>
          <a:p>
            <a:r>
              <a:rPr lang="en-US" dirty="0"/>
              <a:t>For a program with variables </a:t>
            </a:r>
            <a:r>
              <a:rPr lang="en-US" i="1" dirty="0" err="1"/>
              <a:t>Var</a:t>
            </a:r>
            <a:r>
              <a:rPr lang="en-US" dirty="0"/>
              <a:t>={x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}</a:t>
            </a:r>
          </a:p>
          <a:p>
            <a:r>
              <a:rPr lang="en-US" dirty="0"/>
              <a:t>D</a:t>
            </a:r>
            <a:r>
              <a:rPr lang="en-US" baseline="30000" dirty="0"/>
              <a:t>int</a:t>
            </a:r>
            <a:r>
              <a:rPr lang="en-US" dirty="0"/>
              <a:t>[</a:t>
            </a:r>
            <a:r>
              <a:rPr lang="en-US" i="1" dirty="0" err="1"/>
              <a:t>Var</a:t>
            </a:r>
            <a:r>
              <a:rPr lang="en-US" dirty="0"/>
              <a:t>] = 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12052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domain for programs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baseline="30000" dirty="0"/>
              <a:t>int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dirty="0"/>
              <a:t>] = { (</a:t>
            </a:r>
            <a:r>
              <a:rPr lang="en-US" i="1" dirty="0"/>
              <a:t>L</a:t>
            </a:r>
            <a:r>
              <a:rPr lang="en-US" dirty="0"/>
              <a:t>,</a:t>
            </a:r>
            <a:r>
              <a:rPr lang="en-US" i="1" dirty="0"/>
              <a:t>H</a:t>
            </a:r>
            <a:r>
              <a:rPr lang="en-US" dirty="0"/>
              <a:t>) | L</a:t>
            </a:r>
            <a:r>
              <a:rPr lang="en-US" dirty="0">
                <a:sym typeface="Math B"/>
              </a:rPr>
              <a:t></a:t>
            </a:r>
            <a:r>
              <a:rPr lang="en-US" dirty="0"/>
              <a:t>-</a:t>
            </a:r>
            <a:r>
              <a:rPr lang="en-US" dirty="0">
                <a:sym typeface="Math C"/>
              </a:rPr>
              <a:t>,</a:t>
            </a:r>
            <a:r>
              <a:rPr lang="en-US" b="1" dirty="0">
                <a:sym typeface="Math C"/>
              </a:rPr>
              <a:t>Z</a:t>
            </a:r>
            <a:r>
              <a:rPr lang="en-US" dirty="0">
                <a:sym typeface="Math C"/>
              </a:rPr>
              <a:t> and H</a:t>
            </a:r>
            <a:r>
              <a:rPr lang="en-US" dirty="0">
                <a:sym typeface="Math B"/>
              </a:rPr>
              <a:t></a:t>
            </a:r>
            <a:r>
              <a:rPr lang="en-US" b="1" dirty="0">
                <a:sym typeface="Math C"/>
              </a:rPr>
              <a:t>Z</a:t>
            </a:r>
            <a:r>
              <a:rPr lang="en-US" dirty="0">
                <a:sym typeface="Math C"/>
              </a:rPr>
              <a:t>,</a:t>
            </a:r>
            <a:r>
              <a:rPr lang="en-US" dirty="0"/>
              <a:t>+</a:t>
            </a:r>
            <a:r>
              <a:rPr lang="en-US" dirty="0">
                <a:sym typeface="Math C"/>
              </a:rPr>
              <a:t> and </a:t>
            </a:r>
            <a:r>
              <a:rPr lang="en-US" i="1" dirty="0">
                <a:sym typeface="Math C"/>
              </a:rPr>
              <a:t>L</a:t>
            </a:r>
            <a:r>
              <a:rPr lang="en-US" dirty="0">
                <a:sym typeface="Symbol"/>
              </a:rPr>
              <a:t></a:t>
            </a:r>
            <a:r>
              <a:rPr lang="en-US" i="1" dirty="0">
                <a:sym typeface="Symbol"/>
              </a:rPr>
              <a:t>H</a:t>
            </a:r>
            <a:r>
              <a:rPr lang="en-US" dirty="0"/>
              <a:t>}</a:t>
            </a:r>
          </a:p>
          <a:p>
            <a:r>
              <a:rPr lang="en-US" dirty="0"/>
              <a:t>For a program with variables </a:t>
            </a:r>
            <a:r>
              <a:rPr lang="en-US" i="1" dirty="0" err="1"/>
              <a:t>Var</a:t>
            </a:r>
            <a:r>
              <a:rPr lang="en-US" dirty="0"/>
              <a:t>={x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}</a:t>
            </a:r>
          </a:p>
          <a:p>
            <a:r>
              <a:rPr lang="en-US" dirty="0"/>
              <a:t>D</a:t>
            </a:r>
            <a:r>
              <a:rPr lang="en-US" baseline="30000" dirty="0"/>
              <a:t>int</a:t>
            </a:r>
            <a:r>
              <a:rPr lang="en-US" dirty="0"/>
              <a:t>[</a:t>
            </a:r>
            <a:r>
              <a:rPr lang="en-US" i="1" dirty="0" err="1"/>
              <a:t>Var</a:t>
            </a:r>
            <a:r>
              <a:rPr lang="en-US" dirty="0"/>
              <a:t>] = D</a:t>
            </a:r>
            <a:r>
              <a:rPr lang="en-US" baseline="30000" dirty="0"/>
              <a:t>int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] </a:t>
            </a:r>
            <a:r>
              <a:rPr lang="en-US" dirty="0">
                <a:sym typeface="Math B"/>
              </a:rPr>
              <a:t> …  </a:t>
            </a:r>
            <a:r>
              <a:rPr lang="en-US" dirty="0"/>
              <a:t>D</a:t>
            </a:r>
            <a:r>
              <a:rPr lang="en-US" baseline="30000" dirty="0"/>
              <a:t>int</a:t>
            </a:r>
            <a:r>
              <a:rPr lang="en-US" dirty="0"/>
              <a:t>[</a:t>
            </a:r>
            <a:r>
              <a:rPr lang="en-US" i="1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]</a:t>
            </a:r>
          </a:p>
          <a:p>
            <a:r>
              <a:rPr lang="en-US" dirty="0"/>
              <a:t>How can we represent it in terms of formulas?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151606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domain for programs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</a:t>
            </a:r>
            <a:r>
              <a:rPr lang="en-US" baseline="30000" dirty="0"/>
              <a:t>int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dirty="0"/>
              <a:t>] = { (</a:t>
            </a:r>
            <a:r>
              <a:rPr lang="en-US" i="1" dirty="0"/>
              <a:t>L</a:t>
            </a:r>
            <a:r>
              <a:rPr lang="en-US" dirty="0"/>
              <a:t>,</a:t>
            </a:r>
            <a:r>
              <a:rPr lang="en-US" i="1" dirty="0"/>
              <a:t>H</a:t>
            </a:r>
            <a:r>
              <a:rPr lang="en-US" dirty="0"/>
              <a:t>) | L</a:t>
            </a:r>
            <a:r>
              <a:rPr lang="en-US" dirty="0">
                <a:sym typeface="Math B"/>
              </a:rPr>
              <a:t></a:t>
            </a:r>
            <a:r>
              <a:rPr lang="en-US" dirty="0"/>
              <a:t>-</a:t>
            </a:r>
            <a:r>
              <a:rPr lang="en-US" dirty="0">
                <a:sym typeface="Math C"/>
              </a:rPr>
              <a:t>,</a:t>
            </a:r>
            <a:r>
              <a:rPr lang="en-US" b="1" dirty="0">
                <a:sym typeface="Math C"/>
              </a:rPr>
              <a:t>Z</a:t>
            </a:r>
            <a:r>
              <a:rPr lang="en-US" dirty="0">
                <a:sym typeface="Math C"/>
              </a:rPr>
              <a:t> and H</a:t>
            </a:r>
            <a:r>
              <a:rPr lang="en-US" dirty="0">
                <a:sym typeface="Math B"/>
              </a:rPr>
              <a:t></a:t>
            </a:r>
            <a:r>
              <a:rPr lang="en-US" b="1" dirty="0">
                <a:sym typeface="Math C"/>
              </a:rPr>
              <a:t>Z</a:t>
            </a:r>
            <a:r>
              <a:rPr lang="en-US" dirty="0">
                <a:sym typeface="Math C"/>
              </a:rPr>
              <a:t>,</a:t>
            </a:r>
            <a:r>
              <a:rPr lang="en-US" dirty="0"/>
              <a:t>+</a:t>
            </a:r>
            <a:r>
              <a:rPr lang="en-US" dirty="0">
                <a:sym typeface="Math C"/>
              </a:rPr>
              <a:t> and </a:t>
            </a:r>
            <a:r>
              <a:rPr lang="en-US" i="1" dirty="0">
                <a:sym typeface="Math C"/>
              </a:rPr>
              <a:t>L</a:t>
            </a:r>
            <a:r>
              <a:rPr lang="en-US" dirty="0">
                <a:sym typeface="Symbol"/>
              </a:rPr>
              <a:t></a:t>
            </a:r>
            <a:r>
              <a:rPr lang="en-US" i="1" dirty="0">
                <a:sym typeface="Symbol"/>
              </a:rPr>
              <a:t>H</a:t>
            </a:r>
            <a:r>
              <a:rPr lang="en-US" dirty="0"/>
              <a:t>}</a:t>
            </a:r>
          </a:p>
          <a:p>
            <a:r>
              <a:rPr lang="en-US" dirty="0"/>
              <a:t>For a program with variables </a:t>
            </a:r>
            <a:r>
              <a:rPr lang="en-US" i="1" dirty="0" err="1"/>
              <a:t>Var</a:t>
            </a:r>
            <a:r>
              <a:rPr lang="en-US" dirty="0"/>
              <a:t>={x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}</a:t>
            </a:r>
          </a:p>
          <a:p>
            <a:r>
              <a:rPr lang="en-US" dirty="0"/>
              <a:t>D</a:t>
            </a:r>
            <a:r>
              <a:rPr lang="en-US" baseline="30000" dirty="0"/>
              <a:t>int</a:t>
            </a:r>
            <a:r>
              <a:rPr lang="en-US" dirty="0"/>
              <a:t>[</a:t>
            </a:r>
            <a:r>
              <a:rPr lang="en-US" i="1" dirty="0" err="1"/>
              <a:t>Var</a:t>
            </a:r>
            <a:r>
              <a:rPr lang="en-US" dirty="0"/>
              <a:t>] = D</a:t>
            </a:r>
            <a:r>
              <a:rPr lang="en-US" baseline="30000" dirty="0"/>
              <a:t>int</a:t>
            </a:r>
            <a:r>
              <a:rPr lang="en-US" dirty="0"/>
              <a:t>[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] </a:t>
            </a:r>
            <a:r>
              <a:rPr lang="en-US" dirty="0">
                <a:sym typeface="Math B"/>
              </a:rPr>
              <a:t> …  </a:t>
            </a:r>
            <a:r>
              <a:rPr lang="en-US" dirty="0"/>
              <a:t>D</a:t>
            </a:r>
            <a:r>
              <a:rPr lang="en-US" baseline="30000" dirty="0"/>
              <a:t>int</a:t>
            </a:r>
            <a:r>
              <a:rPr lang="en-US" dirty="0"/>
              <a:t>[</a:t>
            </a:r>
            <a:r>
              <a:rPr lang="en-US" i="1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]</a:t>
            </a:r>
          </a:p>
          <a:p>
            <a:r>
              <a:rPr lang="en-US" dirty="0"/>
              <a:t>How can we represent it in terms of formulas?</a:t>
            </a:r>
          </a:p>
          <a:p>
            <a:pPr lvl="1"/>
            <a:r>
              <a:rPr lang="en-US" dirty="0"/>
              <a:t>Two types of factoids </a:t>
            </a:r>
            <a:r>
              <a:rPr lang="en-US" i="1" dirty="0" err="1"/>
              <a:t>x</a:t>
            </a:r>
            <a:r>
              <a:rPr lang="en-US" dirty="0" err="1">
                <a:sym typeface="Symbol"/>
              </a:rPr>
              <a:t></a:t>
            </a:r>
            <a:r>
              <a:rPr lang="en-US" i="1" dirty="0" err="1">
                <a:sym typeface="Symbol"/>
              </a:rPr>
              <a:t>c</a:t>
            </a:r>
            <a:r>
              <a:rPr lang="en-US" dirty="0">
                <a:sym typeface="Symbol"/>
              </a:rPr>
              <a:t> and </a:t>
            </a:r>
            <a:r>
              <a:rPr lang="en-US" i="1" dirty="0" err="1"/>
              <a:t>x</a:t>
            </a:r>
            <a:r>
              <a:rPr lang="en-US" dirty="0" err="1">
                <a:sym typeface="Symbol"/>
              </a:rPr>
              <a:t></a:t>
            </a:r>
            <a:r>
              <a:rPr lang="en-US" i="1" dirty="0" err="1">
                <a:sym typeface="Symbol"/>
              </a:rPr>
              <a:t>c</a:t>
            </a:r>
            <a:endParaRPr lang="en-US" dirty="0">
              <a:sym typeface="Symbol"/>
            </a:endParaRPr>
          </a:p>
          <a:p>
            <a:pPr lvl="1"/>
            <a:r>
              <a:rPr lang="en-US" dirty="0">
                <a:sym typeface="Symbol"/>
              </a:rPr>
              <a:t>Example: 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 = </a:t>
            </a:r>
            <a:r>
              <a:rPr lang="en-US" dirty="0">
                <a:sym typeface="Math B"/>
              </a:rPr>
              <a:t></a:t>
            </a:r>
            <a:r>
              <a:rPr lang="en-US" dirty="0">
                <a:sym typeface="Symbol"/>
              </a:rPr>
              <a:t>{</a:t>
            </a:r>
            <a:r>
              <a:rPr lang="en-US" i="1" dirty="0"/>
              <a:t>x</a:t>
            </a:r>
            <a:r>
              <a:rPr lang="en-US" dirty="0">
                <a:sym typeface="Symbol"/>
              </a:rPr>
              <a:t>9, </a:t>
            </a:r>
            <a:r>
              <a:rPr lang="en-US" i="1" dirty="0"/>
              <a:t>y</a:t>
            </a:r>
            <a:r>
              <a:rPr lang="en-US" dirty="0">
                <a:sym typeface="Symbol"/>
              </a:rPr>
              <a:t>5, </a:t>
            </a:r>
            <a:r>
              <a:rPr lang="en-US" i="1" dirty="0"/>
              <a:t>y</a:t>
            </a:r>
            <a:r>
              <a:rPr lang="en-US" dirty="0">
                <a:sym typeface="Symbol"/>
              </a:rPr>
              <a:t>10}</a:t>
            </a:r>
          </a:p>
          <a:p>
            <a:pPr lvl="1"/>
            <a:r>
              <a:rPr lang="en-US" dirty="0">
                <a:sym typeface="Symbol"/>
              </a:rPr>
              <a:t>Helper operations</a:t>
            </a:r>
          </a:p>
          <a:p>
            <a:pPr lvl="2"/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 + +</a:t>
            </a:r>
            <a:r>
              <a:rPr lang="en-US" dirty="0">
                <a:sym typeface="Math C"/>
              </a:rPr>
              <a:t> = +</a:t>
            </a:r>
            <a:endParaRPr lang="en-US" dirty="0">
              <a:sym typeface="Symbol"/>
            </a:endParaRPr>
          </a:p>
          <a:p>
            <a:pPr lvl="2"/>
            <a:r>
              <a:rPr lang="en-US" dirty="0">
                <a:sym typeface="Symbol"/>
              </a:rPr>
              <a:t>remove(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x</a:t>
            </a:r>
            <a:r>
              <a:rPr lang="en-US" dirty="0">
                <a:sym typeface="Symbol"/>
              </a:rPr>
              <a:t>) = 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 without any </a:t>
            </a:r>
            <a:r>
              <a:rPr lang="en-US" i="1" dirty="0">
                <a:sym typeface="Symbol"/>
              </a:rPr>
              <a:t>x</a:t>
            </a:r>
            <a:r>
              <a:rPr lang="en-US" dirty="0">
                <a:sym typeface="Symbol"/>
              </a:rPr>
              <a:t>-constraints</a:t>
            </a:r>
          </a:p>
          <a:p>
            <a:pPr lvl="2"/>
            <a:r>
              <a:rPr lang="en-US" dirty="0" err="1">
                <a:sym typeface="Symbol"/>
              </a:rPr>
              <a:t>lb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x</a:t>
            </a:r>
            <a:r>
              <a:rPr lang="en-US" dirty="0">
                <a:sym typeface="Symbol"/>
              </a:rPr>
              <a:t>) = </a:t>
            </a:r>
          </a:p>
          <a:p>
            <a:pPr lvl="2"/>
            <a:r>
              <a:rPr lang="en-US" dirty="0">
                <a:sym typeface="Symbol"/>
              </a:rPr>
              <a:t>up(</a:t>
            </a:r>
            <a:r>
              <a:rPr lang="en-US" dirty="0" err="1">
                <a:sym typeface="Symbol"/>
              </a:rPr>
              <a:t>S,x</a:t>
            </a:r>
            <a:r>
              <a:rPr lang="en-US" dirty="0">
                <a:sym typeface="Symbol"/>
              </a:rPr>
              <a:t>) =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54269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 transformers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ym typeface="Math B"/>
              </a:rPr>
              <a:t></a:t>
            </a:r>
            <a:r>
              <a:rPr lang="en-US" sz="2400" i="1" dirty="0">
                <a:sym typeface="Math B"/>
              </a:rPr>
              <a:t>x </a:t>
            </a:r>
            <a:r>
              <a:rPr lang="en-US" sz="2400" dirty="0">
                <a:sym typeface="Math B"/>
              </a:rPr>
              <a:t>:= </a:t>
            </a:r>
            <a:r>
              <a:rPr lang="en-US" sz="2400" i="1" dirty="0">
                <a:sym typeface="Math B"/>
              </a:rPr>
              <a:t>c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</a:t>
            </a:r>
            <a:r>
              <a:rPr lang="en-US" sz="2400" dirty="0">
                <a:sym typeface="Math B"/>
              </a:rPr>
              <a:t> = ?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i="1" dirty="0">
                <a:sym typeface="Math B"/>
              </a:rPr>
              <a:t>x </a:t>
            </a:r>
            <a:r>
              <a:rPr lang="en-US" sz="2400" dirty="0">
                <a:sym typeface="Math B"/>
              </a:rPr>
              <a:t>:= </a:t>
            </a:r>
            <a:r>
              <a:rPr lang="en-US" sz="2400" i="1" dirty="0">
                <a:sym typeface="Math B"/>
              </a:rPr>
              <a:t>y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?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i="1" dirty="0">
                <a:sym typeface="Math B"/>
              </a:rPr>
              <a:t>x </a:t>
            </a:r>
            <a:r>
              <a:rPr lang="en-US" sz="2400" dirty="0">
                <a:sym typeface="Math B"/>
              </a:rPr>
              <a:t>:= </a:t>
            </a:r>
            <a:r>
              <a:rPr lang="en-US" sz="2400" i="1" dirty="0" err="1">
                <a:sym typeface="Math B"/>
              </a:rPr>
              <a:t>y</a:t>
            </a:r>
            <a:r>
              <a:rPr lang="en-US" sz="2400" dirty="0" err="1">
                <a:sym typeface="Math B"/>
              </a:rPr>
              <a:t>+</a:t>
            </a:r>
            <a:r>
              <a:rPr lang="en-US" sz="2400" i="1" dirty="0" err="1">
                <a:sym typeface="Math B"/>
              </a:rPr>
              <a:t>c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?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i="1" dirty="0">
                <a:sym typeface="Math B"/>
              </a:rPr>
              <a:t>x </a:t>
            </a:r>
            <a:r>
              <a:rPr lang="en-US" sz="2400" dirty="0">
                <a:sym typeface="Math B"/>
              </a:rPr>
              <a:t>:= </a:t>
            </a:r>
            <a:r>
              <a:rPr lang="en-US" sz="2400" i="1" dirty="0" err="1">
                <a:sym typeface="Math B"/>
              </a:rPr>
              <a:t>y</a:t>
            </a:r>
            <a:r>
              <a:rPr lang="en-US" sz="2400" dirty="0" err="1">
                <a:sym typeface="Math B"/>
              </a:rPr>
              <a:t>+</a:t>
            </a:r>
            <a:r>
              <a:rPr lang="en-US" sz="2400" i="1" dirty="0" err="1">
                <a:sym typeface="Math B"/>
              </a:rPr>
              <a:t>z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?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i="1" dirty="0">
                <a:sym typeface="Math B"/>
              </a:rPr>
              <a:t>x </a:t>
            </a:r>
            <a:r>
              <a:rPr lang="en-US" sz="2400" dirty="0">
                <a:sym typeface="Math B"/>
              </a:rPr>
              <a:t>:= </a:t>
            </a:r>
            <a:r>
              <a:rPr lang="en-US" sz="2400" i="1" dirty="0">
                <a:sym typeface="Math B"/>
              </a:rPr>
              <a:t>y</a:t>
            </a:r>
            <a:r>
              <a:rPr lang="en-US" sz="2400" dirty="0">
                <a:sym typeface="Math B"/>
              </a:rPr>
              <a:t>*</a:t>
            </a:r>
            <a:r>
              <a:rPr lang="en-US" sz="2400" i="1" dirty="0">
                <a:sym typeface="Math B"/>
              </a:rPr>
              <a:t>c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</a:t>
            </a:r>
            <a:r>
              <a:rPr lang="en-US" sz="2400" dirty="0">
                <a:sym typeface="Math B"/>
              </a:rPr>
              <a:t> = ?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i="1" dirty="0">
                <a:sym typeface="Math B"/>
              </a:rPr>
              <a:t>x </a:t>
            </a:r>
            <a:r>
              <a:rPr lang="en-US" sz="2400" dirty="0">
                <a:sym typeface="Math B"/>
              </a:rPr>
              <a:t>:= </a:t>
            </a:r>
            <a:r>
              <a:rPr lang="en-US" sz="2400" i="1" dirty="0">
                <a:sym typeface="Math B"/>
              </a:rPr>
              <a:t>y</a:t>
            </a:r>
            <a:r>
              <a:rPr lang="en-US" sz="2400" dirty="0">
                <a:sym typeface="Math B"/>
              </a:rPr>
              <a:t>*</a:t>
            </a:r>
            <a:r>
              <a:rPr lang="en-US" sz="2400" i="1" dirty="0">
                <a:sym typeface="Math B"/>
              </a:rPr>
              <a:t>z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44939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transformers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ym typeface="Math B"/>
              </a:rPr>
              <a:t></a:t>
            </a:r>
            <a:r>
              <a:rPr lang="en-US" sz="2400" i="1" dirty="0">
                <a:sym typeface="Math B"/>
              </a:rPr>
              <a:t>x </a:t>
            </a:r>
            <a:r>
              <a:rPr lang="en-US" sz="2400" dirty="0">
                <a:sym typeface="Math B"/>
              </a:rPr>
              <a:t>:= </a:t>
            </a:r>
            <a:r>
              <a:rPr lang="en-US" sz="2400" i="1" dirty="0">
                <a:sym typeface="Math B"/>
              </a:rPr>
              <a:t>c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</a:t>
            </a:r>
            <a:r>
              <a:rPr lang="en-US" sz="2400" dirty="0">
                <a:sym typeface="Math B"/>
              </a:rPr>
              <a:t> = remove(</a:t>
            </a:r>
            <a:r>
              <a:rPr lang="en-US" sz="2400" i="1" dirty="0" err="1">
                <a:sym typeface="Math B"/>
              </a:rPr>
              <a:t>S</a:t>
            </a:r>
            <a:r>
              <a:rPr lang="en-US" sz="2400" dirty="0" err="1">
                <a:sym typeface="Math B"/>
              </a:rPr>
              <a:t>,</a:t>
            </a:r>
            <a:r>
              <a:rPr lang="en-US" sz="2400" i="1" dirty="0" err="1">
                <a:sym typeface="Math B"/>
              </a:rPr>
              <a:t>x</a:t>
            </a:r>
            <a:r>
              <a:rPr lang="en-US" sz="2400" dirty="0">
                <a:sym typeface="Math B"/>
              </a:rPr>
              <a:t>)  {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</a:t>
            </a:r>
            <a:r>
              <a:rPr lang="en-US" sz="2400" i="1" dirty="0" err="1">
                <a:sym typeface="Symbol"/>
              </a:rPr>
              <a:t>c</a:t>
            </a:r>
            <a:r>
              <a:rPr lang="en-US" sz="2400" dirty="0">
                <a:sym typeface="Symbol"/>
              </a:rPr>
              <a:t>, 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</a:t>
            </a:r>
            <a:r>
              <a:rPr lang="en-US" sz="2400" i="1" dirty="0" err="1">
                <a:sym typeface="Symbol"/>
              </a:rPr>
              <a:t>c</a:t>
            </a:r>
            <a:r>
              <a:rPr lang="en-US" sz="2400" dirty="0">
                <a:sym typeface="Math B"/>
              </a:rPr>
              <a:t>}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i="1" dirty="0">
                <a:sym typeface="Math B"/>
              </a:rPr>
              <a:t>x </a:t>
            </a:r>
            <a:r>
              <a:rPr lang="en-US" sz="2400" dirty="0">
                <a:sym typeface="Math B"/>
              </a:rPr>
              <a:t>:= </a:t>
            </a:r>
            <a:r>
              <a:rPr lang="en-US" sz="2400" i="1" dirty="0">
                <a:sym typeface="Math B"/>
              </a:rPr>
              <a:t>y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remove(</a:t>
            </a:r>
            <a:r>
              <a:rPr lang="en-US" sz="2400" i="1" dirty="0" err="1">
                <a:sym typeface="Math B"/>
              </a:rPr>
              <a:t>S</a:t>
            </a:r>
            <a:r>
              <a:rPr lang="en-US" sz="2400" dirty="0" err="1">
                <a:sym typeface="Math B"/>
              </a:rPr>
              <a:t>,</a:t>
            </a:r>
            <a:r>
              <a:rPr lang="en-US" sz="2400" i="1" dirty="0" err="1">
                <a:sym typeface="Math B"/>
              </a:rPr>
              <a:t>x</a:t>
            </a:r>
            <a:r>
              <a:rPr lang="en-US" sz="2400" dirty="0">
                <a:sym typeface="Math B"/>
              </a:rPr>
              <a:t>)  {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lb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dirty="0" err="1">
                <a:sym typeface="Symbol"/>
              </a:rPr>
              <a:t>,</a:t>
            </a:r>
            <a:r>
              <a:rPr lang="en-US" sz="2400" i="1" dirty="0" err="1">
                <a:sym typeface="Symbol"/>
              </a:rPr>
              <a:t>y</a:t>
            </a:r>
            <a:r>
              <a:rPr lang="en-US" sz="2400" dirty="0">
                <a:sym typeface="Symbol"/>
              </a:rPr>
              <a:t>), 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ub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dirty="0" err="1">
                <a:sym typeface="Symbol"/>
              </a:rPr>
              <a:t>,</a:t>
            </a:r>
            <a:r>
              <a:rPr lang="en-US" sz="2400" i="1" dirty="0" err="1">
                <a:sym typeface="Symbol"/>
              </a:rPr>
              <a:t>y</a:t>
            </a:r>
            <a:r>
              <a:rPr lang="en-US" sz="2400" dirty="0">
                <a:sym typeface="Symbol"/>
              </a:rPr>
              <a:t>)</a:t>
            </a:r>
            <a:r>
              <a:rPr lang="en-US" sz="2400" dirty="0">
                <a:sym typeface="Math B"/>
              </a:rPr>
              <a:t>}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i="1" dirty="0">
                <a:sym typeface="Math B"/>
              </a:rPr>
              <a:t>x </a:t>
            </a:r>
            <a:r>
              <a:rPr lang="en-US" sz="2400" dirty="0">
                <a:sym typeface="Math B"/>
              </a:rPr>
              <a:t>:= </a:t>
            </a:r>
            <a:r>
              <a:rPr lang="en-US" sz="2400" i="1" dirty="0" err="1">
                <a:sym typeface="Math B"/>
              </a:rPr>
              <a:t>y</a:t>
            </a:r>
            <a:r>
              <a:rPr lang="en-US" sz="2400" dirty="0" err="1">
                <a:sym typeface="Math B"/>
              </a:rPr>
              <a:t>+</a:t>
            </a:r>
            <a:r>
              <a:rPr lang="en-US" sz="2400" i="1" dirty="0" err="1">
                <a:sym typeface="Math B"/>
              </a:rPr>
              <a:t>c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remove(</a:t>
            </a:r>
            <a:r>
              <a:rPr lang="en-US" sz="2400" i="1" dirty="0" err="1">
                <a:sym typeface="Math B"/>
              </a:rPr>
              <a:t>S</a:t>
            </a:r>
            <a:r>
              <a:rPr lang="en-US" sz="2400" dirty="0" err="1">
                <a:sym typeface="Math B"/>
              </a:rPr>
              <a:t>,</a:t>
            </a:r>
            <a:r>
              <a:rPr lang="en-US" sz="2400" i="1" dirty="0" err="1">
                <a:sym typeface="Math B"/>
              </a:rPr>
              <a:t>x</a:t>
            </a:r>
            <a:r>
              <a:rPr lang="en-US" sz="2400" dirty="0">
                <a:sym typeface="Math B"/>
              </a:rPr>
              <a:t>)  {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lb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dirty="0" err="1">
                <a:sym typeface="Symbol"/>
              </a:rPr>
              <a:t>,</a:t>
            </a:r>
            <a:r>
              <a:rPr lang="en-US" sz="2400" i="1" dirty="0" err="1">
                <a:sym typeface="Symbol"/>
              </a:rPr>
              <a:t>y</a:t>
            </a:r>
            <a:r>
              <a:rPr lang="en-US" sz="2400" dirty="0">
                <a:sym typeface="Symbol"/>
              </a:rPr>
              <a:t>)+c, 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ub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dirty="0" err="1">
                <a:sym typeface="Symbol"/>
              </a:rPr>
              <a:t>,</a:t>
            </a:r>
            <a:r>
              <a:rPr lang="en-US" sz="2400" i="1" dirty="0" err="1">
                <a:sym typeface="Symbol"/>
              </a:rPr>
              <a:t>y</a:t>
            </a:r>
            <a:r>
              <a:rPr lang="en-US" sz="2400" dirty="0">
                <a:sym typeface="Symbol"/>
              </a:rPr>
              <a:t>)+c</a:t>
            </a:r>
            <a:r>
              <a:rPr lang="en-US" sz="2400" dirty="0">
                <a:sym typeface="Math B"/>
              </a:rPr>
              <a:t>}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i="1" dirty="0">
                <a:sym typeface="Math B"/>
              </a:rPr>
              <a:t>x </a:t>
            </a:r>
            <a:r>
              <a:rPr lang="en-US" sz="2400" dirty="0">
                <a:sym typeface="Math B"/>
              </a:rPr>
              <a:t>:= </a:t>
            </a:r>
            <a:r>
              <a:rPr lang="en-US" sz="2400" i="1" dirty="0" err="1">
                <a:sym typeface="Math B"/>
              </a:rPr>
              <a:t>y</a:t>
            </a:r>
            <a:r>
              <a:rPr lang="en-US" sz="2400" dirty="0" err="1">
                <a:sym typeface="Math B"/>
              </a:rPr>
              <a:t>+</a:t>
            </a:r>
            <a:r>
              <a:rPr lang="en-US" sz="2400" i="1" dirty="0" err="1">
                <a:sym typeface="Math B"/>
              </a:rPr>
              <a:t>z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remove(</a:t>
            </a:r>
            <a:r>
              <a:rPr lang="en-US" sz="2400" i="1" dirty="0" err="1">
                <a:sym typeface="Math B"/>
              </a:rPr>
              <a:t>S</a:t>
            </a:r>
            <a:r>
              <a:rPr lang="en-US" sz="2400" dirty="0" err="1">
                <a:sym typeface="Math B"/>
              </a:rPr>
              <a:t>,</a:t>
            </a:r>
            <a:r>
              <a:rPr lang="en-US" sz="2400" i="1" dirty="0" err="1">
                <a:sym typeface="Math B"/>
              </a:rPr>
              <a:t>x</a:t>
            </a:r>
            <a:r>
              <a:rPr lang="en-US" sz="2400" dirty="0">
                <a:sym typeface="Math B"/>
              </a:rPr>
              <a:t>)  {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lb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dirty="0" err="1">
                <a:sym typeface="Symbol"/>
              </a:rPr>
              <a:t>,</a:t>
            </a:r>
            <a:r>
              <a:rPr lang="en-US" sz="2400" i="1" dirty="0" err="1">
                <a:sym typeface="Symbol"/>
              </a:rPr>
              <a:t>y</a:t>
            </a:r>
            <a:r>
              <a:rPr lang="en-US" sz="2400" dirty="0">
                <a:sym typeface="Symbol"/>
              </a:rPr>
              <a:t>)+lb(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dirty="0" err="1">
                <a:sym typeface="Symbol"/>
              </a:rPr>
              <a:t>,</a:t>
            </a:r>
            <a:r>
              <a:rPr lang="en-US" sz="2400" i="1" dirty="0" err="1">
                <a:sym typeface="Symbol"/>
              </a:rPr>
              <a:t>z</a:t>
            </a:r>
            <a:r>
              <a:rPr lang="en-US" sz="2400" dirty="0">
                <a:sym typeface="Symbol"/>
              </a:rPr>
              <a:t>), 						      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ub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dirty="0" err="1">
                <a:sym typeface="Symbol"/>
              </a:rPr>
              <a:t>,</a:t>
            </a:r>
            <a:r>
              <a:rPr lang="en-US" sz="2400" i="1" dirty="0" err="1">
                <a:sym typeface="Symbol"/>
              </a:rPr>
              <a:t>y</a:t>
            </a:r>
            <a:r>
              <a:rPr lang="en-US" sz="2400" dirty="0">
                <a:sym typeface="Symbol"/>
              </a:rPr>
              <a:t>)+</a:t>
            </a:r>
            <a:r>
              <a:rPr lang="en-US" sz="2400" dirty="0" err="1">
                <a:sym typeface="Symbol"/>
              </a:rPr>
              <a:t>ub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dirty="0" err="1">
                <a:sym typeface="Symbol"/>
              </a:rPr>
              <a:t>,</a:t>
            </a:r>
            <a:r>
              <a:rPr lang="en-US" sz="2400" i="1" dirty="0" err="1">
                <a:sym typeface="Symbol"/>
              </a:rPr>
              <a:t>z</a:t>
            </a:r>
            <a:r>
              <a:rPr lang="en-US" sz="2400" dirty="0">
                <a:sym typeface="Symbol"/>
              </a:rPr>
              <a:t>)</a:t>
            </a:r>
            <a:r>
              <a:rPr lang="en-US" sz="2400" dirty="0">
                <a:sym typeface="Math B"/>
              </a:rPr>
              <a:t>}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i="1" dirty="0">
                <a:sym typeface="Math B"/>
              </a:rPr>
              <a:t>x </a:t>
            </a:r>
            <a:r>
              <a:rPr lang="en-US" sz="2400" dirty="0">
                <a:sym typeface="Math B"/>
              </a:rPr>
              <a:t>:= </a:t>
            </a:r>
            <a:r>
              <a:rPr lang="en-US" sz="2400" i="1" dirty="0">
                <a:sym typeface="Math B"/>
              </a:rPr>
              <a:t>y</a:t>
            </a:r>
            <a:r>
              <a:rPr lang="en-US" sz="2400" dirty="0">
                <a:sym typeface="Math B"/>
              </a:rPr>
              <a:t>*</a:t>
            </a:r>
            <a:r>
              <a:rPr lang="en-US" sz="2400" i="1" dirty="0">
                <a:sym typeface="Math B"/>
              </a:rPr>
              <a:t>c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</a:t>
            </a:r>
            <a:r>
              <a:rPr lang="en-US" sz="2400" dirty="0">
                <a:sym typeface="Math B"/>
              </a:rPr>
              <a:t> = remove(</a:t>
            </a:r>
            <a:r>
              <a:rPr lang="en-US" sz="2400" i="1" dirty="0" err="1">
                <a:sym typeface="Math B"/>
              </a:rPr>
              <a:t>S</a:t>
            </a:r>
            <a:r>
              <a:rPr lang="en-US" sz="2400" dirty="0" err="1">
                <a:sym typeface="Math B"/>
              </a:rPr>
              <a:t>,</a:t>
            </a:r>
            <a:r>
              <a:rPr lang="en-US" sz="2400" i="1" dirty="0" err="1">
                <a:sym typeface="Math B"/>
              </a:rPr>
              <a:t>x</a:t>
            </a:r>
            <a:r>
              <a:rPr lang="en-US" sz="2400" dirty="0">
                <a:sym typeface="Math B"/>
              </a:rPr>
              <a:t>)  if c&gt;0 {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lb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dirty="0" err="1">
                <a:sym typeface="Symbol"/>
              </a:rPr>
              <a:t>,</a:t>
            </a:r>
            <a:r>
              <a:rPr lang="en-US" sz="2400" i="1" dirty="0" err="1">
                <a:sym typeface="Symbol"/>
              </a:rPr>
              <a:t>y</a:t>
            </a:r>
            <a:r>
              <a:rPr lang="en-US" sz="2400" dirty="0">
                <a:sym typeface="Symbol"/>
              </a:rPr>
              <a:t>)*c, 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ub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dirty="0" err="1">
                <a:sym typeface="Symbol"/>
              </a:rPr>
              <a:t>,</a:t>
            </a:r>
            <a:r>
              <a:rPr lang="en-US" sz="2400" i="1" dirty="0" err="1">
                <a:sym typeface="Symbol"/>
              </a:rPr>
              <a:t>y</a:t>
            </a:r>
            <a:r>
              <a:rPr lang="en-US" sz="2400" dirty="0">
                <a:sym typeface="Symbol"/>
              </a:rPr>
              <a:t>)*c</a:t>
            </a:r>
            <a:r>
              <a:rPr lang="en-US" sz="2400" dirty="0">
                <a:sym typeface="Math B"/>
              </a:rPr>
              <a:t>} 				     else {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ub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dirty="0" err="1">
                <a:sym typeface="Symbol"/>
              </a:rPr>
              <a:t>,</a:t>
            </a:r>
            <a:r>
              <a:rPr lang="en-US" sz="2400" i="1" dirty="0" err="1">
                <a:sym typeface="Symbol"/>
              </a:rPr>
              <a:t>y</a:t>
            </a:r>
            <a:r>
              <a:rPr lang="en-US" sz="2400" dirty="0">
                <a:sym typeface="Symbol"/>
              </a:rPr>
              <a:t>)*-c, 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lb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dirty="0" err="1">
                <a:sym typeface="Symbol"/>
              </a:rPr>
              <a:t>,</a:t>
            </a:r>
            <a:r>
              <a:rPr lang="en-US" sz="2400" i="1" dirty="0" err="1">
                <a:sym typeface="Symbol"/>
              </a:rPr>
              <a:t>y</a:t>
            </a:r>
            <a:r>
              <a:rPr lang="en-US" sz="2400" dirty="0">
                <a:sym typeface="Symbol"/>
              </a:rPr>
              <a:t>)*-c</a:t>
            </a:r>
            <a:r>
              <a:rPr lang="en-US" sz="2400" dirty="0">
                <a:sym typeface="Math B"/>
              </a:rPr>
              <a:t>}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i="1" dirty="0">
                <a:sym typeface="Math B"/>
              </a:rPr>
              <a:t>x </a:t>
            </a:r>
            <a:r>
              <a:rPr lang="en-US" sz="2400" dirty="0">
                <a:sym typeface="Math B"/>
              </a:rPr>
              <a:t>:= </a:t>
            </a:r>
            <a:r>
              <a:rPr lang="en-US" sz="2400" i="1" dirty="0">
                <a:sym typeface="Math B"/>
              </a:rPr>
              <a:t>y</a:t>
            </a:r>
            <a:r>
              <a:rPr lang="en-US" sz="2400" dirty="0">
                <a:sym typeface="Math B"/>
              </a:rPr>
              <a:t>*</a:t>
            </a:r>
            <a:r>
              <a:rPr lang="en-US" sz="2400" i="1" dirty="0">
                <a:sym typeface="Math B"/>
              </a:rPr>
              <a:t>z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remove(</a:t>
            </a:r>
            <a:r>
              <a:rPr lang="en-US" sz="2400" i="1" dirty="0" err="1">
                <a:sym typeface="Math B"/>
              </a:rPr>
              <a:t>S</a:t>
            </a:r>
            <a:r>
              <a:rPr lang="en-US" sz="2400" dirty="0" err="1">
                <a:sym typeface="Math B"/>
              </a:rPr>
              <a:t>,</a:t>
            </a:r>
            <a:r>
              <a:rPr lang="en-US" sz="2400" i="1" dirty="0" err="1">
                <a:sym typeface="Math B"/>
              </a:rPr>
              <a:t>x</a:t>
            </a:r>
            <a:r>
              <a:rPr lang="en-US" sz="2400" dirty="0">
                <a:sym typeface="Math B"/>
              </a:rPr>
              <a:t>)  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12683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  <a:sym typeface="Math B"/>
              </a:rPr>
              <a:t>assume</a:t>
            </a:r>
            <a:r>
              <a:rPr lang="en-US" dirty="0">
                <a:sym typeface="Math B"/>
              </a:rPr>
              <a:t> </a:t>
            </a:r>
            <a:r>
              <a:rPr lang="en-US" dirty="0"/>
              <a:t>transformers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ym typeface="Math B"/>
              </a:rPr>
              <a:t></a:t>
            </a:r>
            <a:r>
              <a:rPr lang="en-US" sz="2400" b="1" dirty="0">
                <a:latin typeface="Courier New" pitchFamily="49" charset="0"/>
                <a:cs typeface="Courier New" pitchFamily="49" charset="0"/>
                <a:sym typeface="Math B"/>
              </a:rPr>
              <a:t>assume</a:t>
            </a:r>
            <a:r>
              <a:rPr lang="en-US" sz="2400" dirty="0">
                <a:sym typeface="Math B"/>
              </a:rPr>
              <a:t> </a:t>
            </a:r>
            <a:r>
              <a:rPr lang="en-US" sz="2400" i="1" dirty="0">
                <a:sym typeface="Math B"/>
              </a:rPr>
              <a:t>x</a:t>
            </a:r>
            <a:r>
              <a:rPr lang="en-US" sz="2400" dirty="0">
                <a:sym typeface="Math B"/>
              </a:rPr>
              <a:t>=</a:t>
            </a:r>
            <a:r>
              <a:rPr lang="en-US" sz="2400" i="1" dirty="0">
                <a:sym typeface="Math B"/>
              </a:rPr>
              <a:t>c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?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b="1" dirty="0">
                <a:latin typeface="Courier New" pitchFamily="49" charset="0"/>
                <a:cs typeface="Courier New" pitchFamily="49" charset="0"/>
                <a:sym typeface="Math B"/>
              </a:rPr>
              <a:t>assume</a:t>
            </a:r>
            <a:r>
              <a:rPr lang="en-US" sz="2400" dirty="0">
                <a:sym typeface="Math B"/>
              </a:rPr>
              <a:t> </a:t>
            </a:r>
            <a:r>
              <a:rPr lang="en-US" sz="2400" i="1" dirty="0">
                <a:sym typeface="Math B"/>
              </a:rPr>
              <a:t>x&lt;c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?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b="1" dirty="0">
                <a:latin typeface="Courier New" pitchFamily="49" charset="0"/>
                <a:cs typeface="Courier New" pitchFamily="49" charset="0"/>
                <a:sym typeface="Math B"/>
              </a:rPr>
              <a:t>assume</a:t>
            </a:r>
            <a:r>
              <a:rPr lang="en-US" sz="2400" dirty="0">
                <a:sym typeface="Math B"/>
              </a:rPr>
              <a:t> </a:t>
            </a:r>
            <a:r>
              <a:rPr lang="en-US" sz="2400" i="1" dirty="0">
                <a:sym typeface="Math B"/>
              </a:rPr>
              <a:t>x</a:t>
            </a:r>
            <a:r>
              <a:rPr lang="en-US" sz="2400" dirty="0">
                <a:sym typeface="Math B"/>
              </a:rPr>
              <a:t>=</a:t>
            </a:r>
            <a:r>
              <a:rPr lang="en-US" sz="2400" i="1" dirty="0">
                <a:sym typeface="Math B"/>
              </a:rPr>
              <a:t>y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?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b="1" dirty="0">
                <a:latin typeface="Courier New" pitchFamily="49" charset="0"/>
                <a:cs typeface="Courier New" pitchFamily="49" charset="0"/>
                <a:sym typeface="Math B"/>
              </a:rPr>
              <a:t>assume</a:t>
            </a:r>
            <a:r>
              <a:rPr lang="en-US" sz="2400" dirty="0">
                <a:sym typeface="Math B"/>
              </a:rPr>
              <a:t> </a:t>
            </a:r>
            <a:r>
              <a:rPr lang="en-US" sz="2400" i="1" dirty="0" err="1">
                <a:sym typeface="Math B"/>
              </a:rPr>
              <a:t>x</a:t>
            </a:r>
            <a:r>
              <a:rPr lang="en-US" sz="2400" b="1" dirty="0" err="1">
                <a:sym typeface="Symbol"/>
              </a:rPr>
              <a:t></a:t>
            </a:r>
            <a:r>
              <a:rPr lang="en-US" sz="2400" i="1" dirty="0" err="1">
                <a:sym typeface="Math B"/>
              </a:rPr>
              <a:t>c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</a:t>
            </a:r>
            <a:r>
              <a:rPr lang="en-US" sz="2400" dirty="0">
                <a:sym typeface="Math B"/>
              </a:rPr>
              <a:t> = 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108918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  <a:sym typeface="Math B"/>
              </a:rPr>
              <a:t>assume</a:t>
            </a:r>
            <a:r>
              <a:rPr lang="en-US" dirty="0">
                <a:sym typeface="Math B"/>
              </a:rPr>
              <a:t> </a:t>
            </a:r>
            <a:r>
              <a:rPr lang="en-US" dirty="0"/>
              <a:t>transformers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ym typeface="Math B"/>
              </a:rPr>
              <a:t></a:t>
            </a:r>
            <a:r>
              <a:rPr lang="en-US" sz="2400" b="1" dirty="0">
                <a:latin typeface="Courier New" pitchFamily="49" charset="0"/>
                <a:cs typeface="Courier New" pitchFamily="49" charset="0"/>
                <a:sym typeface="Math B"/>
              </a:rPr>
              <a:t>assume</a:t>
            </a:r>
            <a:r>
              <a:rPr lang="en-US" sz="2400" dirty="0">
                <a:sym typeface="Math B"/>
              </a:rPr>
              <a:t> </a:t>
            </a:r>
            <a:r>
              <a:rPr lang="en-US" sz="2400" i="1" dirty="0">
                <a:sym typeface="Math B"/>
              </a:rPr>
              <a:t>x</a:t>
            </a:r>
            <a:r>
              <a:rPr lang="en-US" sz="2400" dirty="0">
                <a:sym typeface="Math B"/>
              </a:rPr>
              <a:t>=</a:t>
            </a:r>
            <a:r>
              <a:rPr lang="en-US" sz="2400" i="1" dirty="0">
                <a:sym typeface="Math B"/>
              </a:rPr>
              <a:t>c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</a:t>
            </a:r>
            <a:r>
              <a:rPr lang="en-US" sz="2400" i="1" dirty="0">
                <a:sym typeface="Math B"/>
              </a:rPr>
              <a:t>S</a:t>
            </a:r>
            <a:r>
              <a:rPr lang="en-US" sz="2400" dirty="0">
                <a:sym typeface="Math B"/>
              </a:rPr>
              <a:t>  {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</a:t>
            </a:r>
            <a:r>
              <a:rPr lang="en-US" sz="2400" i="1" dirty="0" err="1">
                <a:sym typeface="Symbol"/>
              </a:rPr>
              <a:t>c</a:t>
            </a:r>
            <a:r>
              <a:rPr lang="en-US" sz="2400" dirty="0">
                <a:sym typeface="Symbol"/>
              </a:rPr>
              <a:t>, 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</a:t>
            </a:r>
            <a:r>
              <a:rPr lang="en-US" sz="2400" i="1" dirty="0" err="1">
                <a:sym typeface="Symbol"/>
              </a:rPr>
              <a:t>c</a:t>
            </a:r>
            <a:r>
              <a:rPr lang="en-US" sz="2400" dirty="0">
                <a:sym typeface="Math B"/>
              </a:rPr>
              <a:t>}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b="1" dirty="0">
                <a:latin typeface="Courier New" pitchFamily="49" charset="0"/>
                <a:cs typeface="Courier New" pitchFamily="49" charset="0"/>
                <a:sym typeface="Math B"/>
              </a:rPr>
              <a:t>assume</a:t>
            </a:r>
            <a:r>
              <a:rPr lang="en-US" sz="2400" dirty="0">
                <a:sym typeface="Math B"/>
              </a:rPr>
              <a:t> </a:t>
            </a:r>
            <a:r>
              <a:rPr lang="en-US" sz="2400" i="1" dirty="0">
                <a:sym typeface="Math B"/>
              </a:rPr>
              <a:t>x&lt;c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</a:t>
            </a:r>
            <a:r>
              <a:rPr lang="en-US" sz="2400" i="1" dirty="0">
                <a:sym typeface="Math B"/>
              </a:rPr>
              <a:t>S</a:t>
            </a:r>
            <a:r>
              <a:rPr lang="en-US" sz="2400" dirty="0">
                <a:sym typeface="Math B"/>
              </a:rPr>
              <a:t>  {</a:t>
            </a:r>
            <a:r>
              <a:rPr lang="en-US" sz="2400" i="1" dirty="0"/>
              <a:t>x</a:t>
            </a:r>
            <a:r>
              <a:rPr lang="en-US" sz="2400" dirty="0">
                <a:sym typeface="Symbol"/>
              </a:rPr>
              <a:t></a:t>
            </a:r>
            <a:r>
              <a:rPr lang="en-US" sz="2400" i="1" dirty="0">
                <a:sym typeface="Symbol"/>
              </a:rPr>
              <a:t>c</a:t>
            </a:r>
            <a:r>
              <a:rPr lang="en-US" sz="2400" dirty="0">
                <a:sym typeface="Symbol"/>
              </a:rPr>
              <a:t>-1</a:t>
            </a:r>
            <a:r>
              <a:rPr lang="en-US" sz="2400" dirty="0">
                <a:sym typeface="Math B"/>
              </a:rPr>
              <a:t>}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b="1" dirty="0">
                <a:latin typeface="Courier New" pitchFamily="49" charset="0"/>
                <a:cs typeface="Courier New" pitchFamily="49" charset="0"/>
                <a:sym typeface="Math B"/>
              </a:rPr>
              <a:t>assume</a:t>
            </a:r>
            <a:r>
              <a:rPr lang="en-US" sz="2400" dirty="0">
                <a:sym typeface="Math B"/>
              </a:rPr>
              <a:t> </a:t>
            </a:r>
            <a:r>
              <a:rPr lang="en-US" sz="2400" i="1" dirty="0">
                <a:sym typeface="Math B"/>
              </a:rPr>
              <a:t>x</a:t>
            </a:r>
            <a:r>
              <a:rPr lang="en-US" sz="2400" dirty="0">
                <a:sym typeface="Math B"/>
              </a:rPr>
              <a:t>=</a:t>
            </a:r>
            <a:r>
              <a:rPr lang="en-US" sz="2400" i="1" dirty="0">
                <a:sym typeface="Math B"/>
              </a:rPr>
              <a:t>y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</a:t>
            </a:r>
            <a:r>
              <a:rPr lang="en-US" sz="2400" i="1" dirty="0">
                <a:sym typeface="Math B"/>
              </a:rPr>
              <a:t>S</a:t>
            </a:r>
            <a:r>
              <a:rPr lang="en-US" sz="2400" dirty="0">
                <a:sym typeface="Math B"/>
              </a:rPr>
              <a:t>  {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lb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dirty="0" err="1">
                <a:sym typeface="Symbol"/>
              </a:rPr>
              <a:t>,</a:t>
            </a:r>
            <a:r>
              <a:rPr lang="en-US" sz="2400" i="1" dirty="0" err="1">
                <a:sym typeface="Symbol"/>
              </a:rPr>
              <a:t>y</a:t>
            </a:r>
            <a:r>
              <a:rPr lang="en-US" sz="2400" dirty="0">
                <a:sym typeface="Symbol"/>
              </a:rPr>
              <a:t>), 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ub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dirty="0" err="1">
                <a:sym typeface="Symbol"/>
              </a:rPr>
              <a:t>,</a:t>
            </a:r>
            <a:r>
              <a:rPr lang="en-US" sz="2400" i="1" dirty="0" err="1">
                <a:sym typeface="Symbol"/>
              </a:rPr>
              <a:t>y</a:t>
            </a:r>
            <a:r>
              <a:rPr lang="en-US" sz="2400" dirty="0">
                <a:sym typeface="Symbol"/>
              </a:rPr>
              <a:t>)</a:t>
            </a:r>
            <a:r>
              <a:rPr lang="en-US" sz="2400" dirty="0">
                <a:sym typeface="Math B"/>
              </a:rPr>
              <a:t>}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b="1" dirty="0">
                <a:latin typeface="Courier New" pitchFamily="49" charset="0"/>
                <a:cs typeface="Courier New" pitchFamily="49" charset="0"/>
                <a:sym typeface="Math B"/>
              </a:rPr>
              <a:t>assume</a:t>
            </a:r>
            <a:r>
              <a:rPr lang="en-US" sz="2400" dirty="0">
                <a:sym typeface="Math B"/>
              </a:rPr>
              <a:t> </a:t>
            </a:r>
            <a:r>
              <a:rPr lang="en-US" sz="2400" i="1" dirty="0" err="1">
                <a:sym typeface="Math B"/>
              </a:rPr>
              <a:t>x</a:t>
            </a:r>
            <a:r>
              <a:rPr lang="en-US" sz="2400" b="1" dirty="0" err="1">
                <a:sym typeface="Symbol"/>
              </a:rPr>
              <a:t></a:t>
            </a:r>
            <a:r>
              <a:rPr lang="en-US" sz="2400" i="1" dirty="0" err="1">
                <a:sym typeface="Math B"/>
              </a:rPr>
              <a:t>c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</a:t>
            </a:r>
            <a:r>
              <a:rPr lang="en-US" sz="2400" dirty="0">
                <a:sym typeface="Math B"/>
              </a:rPr>
              <a:t> = 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068156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  <a:sym typeface="Math B"/>
              </a:rPr>
              <a:t>assume</a:t>
            </a:r>
            <a:r>
              <a:rPr lang="en-US" dirty="0">
                <a:sym typeface="Math B"/>
              </a:rPr>
              <a:t> </a:t>
            </a:r>
            <a:r>
              <a:rPr lang="en-US" dirty="0"/>
              <a:t>transformers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ym typeface="Math B"/>
              </a:rPr>
              <a:t></a:t>
            </a:r>
            <a:r>
              <a:rPr lang="en-US" sz="2400" b="1" dirty="0">
                <a:latin typeface="Courier New" pitchFamily="49" charset="0"/>
                <a:cs typeface="Courier New" pitchFamily="49" charset="0"/>
                <a:sym typeface="Math B"/>
              </a:rPr>
              <a:t>assume</a:t>
            </a:r>
            <a:r>
              <a:rPr lang="en-US" sz="2400" dirty="0">
                <a:sym typeface="Math B"/>
              </a:rPr>
              <a:t> </a:t>
            </a:r>
            <a:r>
              <a:rPr lang="en-US" sz="2400" i="1" dirty="0">
                <a:sym typeface="Math B"/>
              </a:rPr>
              <a:t>x</a:t>
            </a:r>
            <a:r>
              <a:rPr lang="en-US" sz="2400" dirty="0">
                <a:sym typeface="Math B"/>
              </a:rPr>
              <a:t>=</a:t>
            </a:r>
            <a:r>
              <a:rPr lang="en-US" sz="2400" i="1" dirty="0">
                <a:sym typeface="Math B"/>
              </a:rPr>
              <a:t>c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</a:t>
            </a:r>
            <a:r>
              <a:rPr lang="en-US" sz="2400" i="1" dirty="0">
                <a:sym typeface="Math B"/>
              </a:rPr>
              <a:t>S</a:t>
            </a:r>
            <a:r>
              <a:rPr lang="en-US" sz="2400" dirty="0">
                <a:sym typeface="Math B"/>
              </a:rPr>
              <a:t>  {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</a:t>
            </a:r>
            <a:r>
              <a:rPr lang="en-US" sz="2400" i="1" dirty="0" err="1">
                <a:sym typeface="Symbol"/>
              </a:rPr>
              <a:t>c</a:t>
            </a:r>
            <a:r>
              <a:rPr lang="en-US" sz="2400" dirty="0">
                <a:sym typeface="Symbol"/>
              </a:rPr>
              <a:t>, 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</a:t>
            </a:r>
            <a:r>
              <a:rPr lang="en-US" sz="2400" i="1" dirty="0" err="1">
                <a:sym typeface="Symbol"/>
              </a:rPr>
              <a:t>c</a:t>
            </a:r>
            <a:r>
              <a:rPr lang="en-US" sz="2400" dirty="0">
                <a:sym typeface="Math B"/>
              </a:rPr>
              <a:t>}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b="1" dirty="0">
                <a:latin typeface="Courier New" pitchFamily="49" charset="0"/>
                <a:cs typeface="Courier New" pitchFamily="49" charset="0"/>
                <a:sym typeface="Math B"/>
              </a:rPr>
              <a:t>assume</a:t>
            </a:r>
            <a:r>
              <a:rPr lang="en-US" sz="2400" dirty="0">
                <a:sym typeface="Math B"/>
              </a:rPr>
              <a:t> </a:t>
            </a:r>
            <a:r>
              <a:rPr lang="en-US" sz="2400" i="1" dirty="0">
                <a:sym typeface="Math B"/>
              </a:rPr>
              <a:t>x&lt;c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</a:t>
            </a:r>
            <a:r>
              <a:rPr lang="en-US" sz="2400" i="1" dirty="0">
                <a:sym typeface="Math B"/>
              </a:rPr>
              <a:t>S</a:t>
            </a:r>
            <a:r>
              <a:rPr lang="en-US" sz="2400" dirty="0">
                <a:sym typeface="Math B"/>
              </a:rPr>
              <a:t>  {</a:t>
            </a:r>
            <a:r>
              <a:rPr lang="en-US" sz="2400" i="1" dirty="0"/>
              <a:t>x</a:t>
            </a:r>
            <a:r>
              <a:rPr lang="en-US" sz="2400" dirty="0">
                <a:sym typeface="Symbol"/>
              </a:rPr>
              <a:t></a:t>
            </a:r>
            <a:r>
              <a:rPr lang="en-US" sz="2400" i="1" dirty="0">
                <a:sym typeface="Symbol"/>
              </a:rPr>
              <a:t>c</a:t>
            </a:r>
            <a:r>
              <a:rPr lang="en-US" sz="2400" dirty="0">
                <a:sym typeface="Symbol"/>
              </a:rPr>
              <a:t>-1</a:t>
            </a:r>
            <a:r>
              <a:rPr lang="en-US" sz="2400" dirty="0">
                <a:sym typeface="Math B"/>
              </a:rPr>
              <a:t>}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b="1" dirty="0">
                <a:latin typeface="Courier New" pitchFamily="49" charset="0"/>
                <a:cs typeface="Courier New" pitchFamily="49" charset="0"/>
                <a:sym typeface="Math B"/>
              </a:rPr>
              <a:t>assume</a:t>
            </a:r>
            <a:r>
              <a:rPr lang="en-US" sz="2400" dirty="0">
                <a:sym typeface="Math B"/>
              </a:rPr>
              <a:t> </a:t>
            </a:r>
            <a:r>
              <a:rPr lang="en-US" sz="2400" i="1" dirty="0">
                <a:sym typeface="Math B"/>
              </a:rPr>
              <a:t>x</a:t>
            </a:r>
            <a:r>
              <a:rPr lang="en-US" sz="2400" dirty="0">
                <a:sym typeface="Math B"/>
              </a:rPr>
              <a:t>=</a:t>
            </a:r>
            <a:r>
              <a:rPr lang="en-US" sz="2400" i="1" dirty="0">
                <a:sym typeface="Math B"/>
              </a:rPr>
              <a:t>y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 </a:t>
            </a:r>
            <a:r>
              <a:rPr lang="en-US" sz="2400" dirty="0">
                <a:sym typeface="Math B"/>
              </a:rPr>
              <a:t>= </a:t>
            </a:r>
            <a:r>
              <a:rPr lang="en-US" sz="2400" i="1" dirty="0">
                <a:sym typeface="Math B"/>
              </a:rPr>
              <a:t>S</a:t>
            </a:r>
            <a:r>
              <a:rPr lang="en-US" sz="2400" dirty="0">
                <a:sym typeface="Math B"/>
              </a:rPr>
              <a:t>  {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lb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dirty="0" err="1">
                <a:sym typeface="Symbol"/>
              </a:rPr>
              <a:t>,</a:t>
            </a:r>
            <a:r>
              <a:rPr lang="en-US" sz="2400" i="1" dirty="0" err="1">
                <a:sym typeface="Symbol"/>
              </a:rPr>
              <a:t>y</a:t>
            </a:r>
            <a:r>
              <a:rPr lang="en-US" sz="2400" dirty="0">
                <a:sym typeface="Symbol"/>
              </a:rPr>
              <a:t>), </a:t>
            </a:r>
            <a:r>
              <a:rPr lang="en-US" sz="2400" i="1" dirty="0" err="1"/>
              <a:t>x</a:t>
            </a:r>
            <a:r>
              <a:rPr lang="en-US" sz="2400" dirty="0" err="1">
                <a:sym typeface="Symbol"/>
              </a:rPr>
              <a:t>ub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 err="1">
                <a:sym typeface="Symbol"/>
              </a:rPr>
              <a:t>S</a:t>
            </a:r>
            <a:r>
              <a:rPr lang="en-US" sz="2400" dirty="0" err="1">
                <a:sym typeface="Symbol"/>
              </a:rPr>
              <a:t>,</a:t>
            </a:r>
            <a:r>
              <a:rPr lang="en-US" sz="2400" i="1" dirty="0" err="1">
                <a:sym typeface="Symbol"/>
              </a:rPr>
              <a:t>y</a:t>
            </a:r>
            <a:r>
              <a:rPr lang="en-US" sz="2400" dirty="0">
                <a:sym typeface="Symbol"/>
              </a:rPr>
              <a:t>)</a:t>
            </a:r>
            <a:r>
              <a:rPr lang="en-US" sz="2400" dirty="0">
                <a:sym typeface="Math B"/>
              </a:rPr>
              <a:t>}</a:t>
            </a:r>
          </a:p>
          <a:p>
            <a:r>
              <a:rPr lang="en-US" sz="2400" dirty="0">
                <a:sym typeface="Math B"/>
              </a:rPr>
              <a:t></a:t>
            </a:r>
            <a:r>
              <a:rPr lang="en-US" sz="2400" b="1" dirty="0">
                <a:latin typeface="Courier New" pitchFamily="49" charset="0"/>
                <a:cs typeface="Courier New" pitchFamily="49" charset="0"/>
                <a:sym typeface="Math B"/>
              </a:rPr>
              <a:t>assume</a:t>
            </a:r>
            <a:r>
              <a:rPr lang="en-US" sz="2400" dirty="0">
                <a:sym typeface="Math B"/>
              </a:rPr>
              <a:t> </a:t>
            </a:r>
            <a:r>
              <a:rPr lang="en-US" sz="2400" i="1" dirty="0" err="1">
                <a:sym typeface="Math B"/>
              </a:rPr>
              <a:t>x</a:t>
            </a:r>
            <a:r>
              <a:rPr lang="en-US" sz="2400" b="1" dirty="0" err="1">
                <a:sym typeface="Symbol"/>
              </a:rPr>
              <a:t></a:t>
            </a:r>
            <a:r>
              <a:rPr lang="en-US" sz="2400" i="1" dirty="0" err="1">
                <a:sym typeface="Math B"/>
              </a:rPr>
              <a:t>c</a:t>
            </a:r>
            <a:r>
              <a:rPr lang="en-US" sz="2400" dirty="0">
                <a:sym typeface="Math B"/>
              </a:rPr>
              <a:t># </a:t>
            </a:r>
            <a:r>
              <a:rPr lang="en-US" sz="2400" i="1" dirty="0">
                <a:sym typeface="Math B"/>
              </a:rPr>
              <a:t>S</a:t>
            </a:r>
            <a:r>
              <a:rPr lang="en-US" sz="2400" dirty="0">
                <a:sym typeface="Math B"/>
              </a:rPr>
              <a:t> = (</a:t>
            </a:r>
            <a:r>
              <a:rPr lang="en-US" sz="2400" i="1" dirty="0">
                <a:sym typeface="Math B"/>
              </a:rPr>
              <a:t>S</a:t>
            </a:r>
            <a:r>
              <a:rPr lang="en-US" sz="2400" dirty="0">
                <a:sym typeface="Math B"/>
              </a:rPr>
              <a:t>  {</a:t>
            </a:r>
            <a:r>
              <a:rPr lang="en-US" sz="2400" i="1" dirty="0"/>
              <a:t>x</a:t>
            </a:r>
            <a:r>
              <a:rPr lang="en-US" sz="2400" dirty="0">
                <a:sym typeface="Symbol"/>
              </a:rPr>
              <a:t></a:t>
            </a:r>
            <a:r>
              <a:rPr lang="en-US" sz="2400" i="1" dirty="0">
                <a:sym typeface="Symbol"/>
              </a:rPr>
              <a:t>c</a:t>
            </a:r>
            <a:r>
              <a:rPr lang="en-US" sz="2400" dirty="0">
                <a:sym typeface="Symbol"/>
              </a:rPr>
              <a:t>-1</a:t>
            </a:r>
            <a:r>
              <a:rPr lang="en-US" sz="2400" dirty="0">
                <a:sym typeface="Math B"/>
              </a:rPr>
              <a:t>})  (</a:t>
            </a:r>
            <a:r>
              <a:rPr lang="en-US" sz="2400" i="1" dirty="0">
                <a:sym typeface="Math B"/>
              </a:rPr>
              <a:t>S</a:t>
            </a:r>
            <a:r>
              <a:rPr lang="en-US" sz="2400" dirty="0">
                <a:sym typeface="Math B"/>
              </a:rPr>
              <a:t>  {</a:t>
            </a:r>
            <a:r>
              <a:rPr lang="en-US" sz="2400" i="1" dirty="0"/>
              <a:t>x</a:t>
            </a:r>
            <a:r>
              <a:rPr lang="en-US" sz="2400" dirty="0">
                <a:sym typeface="Symbol"/>
              </a:rPr>
              <a:t></a:t>
            </a:r>
            <a:r>
              <a:rPr lang="en-US" sz="2400" i="1" dirty="0">
                <a:sym typeface="Symbol"/>
              </a:rPr>
              <a:t>c</a:t>
            </a:r>
            <a:r>
              <a:rPr lang="en-US" sz="2400" dirty="0">
                <a:sym typeface="Symbol"/>
              </a:rPr>
              <a:t>+1</a:t>
            </a:r>
            <a:r>
              <a:rPr lang="en-US" sz="2400" dirty="0">
                <a:sym typeface="Math B"/>
              </a:rPr>
              <a:t>})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2375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/>
          <p:nvPr/>
        </p:nvSpPr>
        <p:spPr>
          <a:xfrm>
            <a:off x="7006580" y="1069380"/>
            <a:ext cx="1371600" cy="25146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function </a:t>
            </a:r>
            <a:r>
              <a:rPr lang="en-US" i="1" dirty="0"/>
              <a:t>f</a:t>
            </a:r>
            <a:r>
              <a:rPr lang="en-US" dirty="0"/>
              <a:t> on lattice elements</a:t>
            </a:r>
            <a:endParaRPr lang="he-IL" i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3"/>
            <a:ext cx="5987008" cy="4320480"/>
          </a:xfrm>
        </p:spPr>
        <p:txBody>
          <a:bodyPr>
            <a:normAutofit/>
          </a:bodyPr>
          <a:lstStyle/>
          <a:p>
            <a:r>
              <a:rPr lang="en-US" i="1" dirty="0"/>
              <a:t>L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, , , </a:t>
            </a:r>
            <a:r>
              <a:rPr lang="en-US" dirty="0">
                <a:sym typeface="Math C"/>
              </a:rPr>
              <a:t>, </a:t>
            </a:r>
            <a:r>
              <a:rPr lang="en-US" dirty="0"/>
              <a:t>)</a:t>
            </a:r>
          </a:p>
          <a:p>
            <a:r>
              <a:rPr lang="en-US" i="1" dirty="0"/>
              <a:t>f</a:t>
            </a:r>
            <a:r>
              <a:rPr lang="en-US" dirty="0"/>
              <a:t> :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b="1" dirty="0"/>
              <a:t>monotone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Math B" pitchFamily="2" charset="2"/>
              </a:rPr>
              <a:t>Fix(</a:t>
            </a:r>
            <a:r>
              <a:rPr lang="en-US" i="1" dirty="0">
                <a:sym typeface="Math B" pitchFamily="2" charset="2"/>
              </a:rPr>
              <a:t>f</a:t>
            </a:r>
            <a:r>
              <a:rPr lang="en-US" dirty="0">
                <a:sym typeface="Math B" pitchFamily="2" charset="2"/>
              </a:rPr>
              <a:t>) = {</a:t>
            </a:r>
            <a:r>
              <a:rPr lang="en-US" i="1" dirty="0">
                <a:sym typeface="Math B" pitchFamily="2" charset="2"/>
              </a:rPr>
              <a:t> d</a:t>
            </a:r>
            <a:r>
              <a:rPr lang="en-US" dirty="0">
                <a:sym typeface="Math B" pitchFamily="2" charset="2"/>
              </a:rPr>
              <a:t> | </a:t>
            </a:r>
            <a:r>
              <a:rPr lang="en-US" i="1" dirty="0">
                <a:sym typeface="Math B" pitchFamily="2" charset="2"/>
              </a:rPr>
              <a:t>f</a:t>
            </a:r>
            <a:r>
              <a:rPr lang="en-US" dirty="0">
                <a:sym typeface="Math B" pitchFamily="2" charset="2"/>
              </a:rPr>
              <a:t>(</a:t>
            </a:r>
            <a:r>
              <a:rPr lang="en-US" i="1" dirty="0">
                <a:sym typeface="Math B" pitchFamily="2" charset="2"/>
              </a:rPr>
              <a:t>d</a:t>
            </a:r>
            <a:r>
              <a:rPr lang="en-US" dirty="0">
                <a:sym typeface="Math B" pitchFamily="2" charset="2"/>
              </a:rPr>
              <a:t>) = </a:t>
            </a:r>
            <a:r>
              <a:rPr lang="en-US" i="1" dirty="0">
                <a:sym typeface="Math B" pitchFamily="2" charset="2"/>
              </a:rPr>
              <a:t>d</a:t>
            </a:r>
            <a:r>
              <a:rPr lang="en-US" dirty="0">
                <a:sym typeface="Math B" pitchFamily="2" charset="2"/>
              </a:rPr>
              <a:t> }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Math B" pitchFamily="2" charset="2"/>
              </a:rPr>
              <a:t>Red(</a:t>
            </a:r>
            <a:r>
              <a:rPr lang="en-US" i="1" dirty="0">
                <a:sym typeface="Math B" pitchFamily="2" charset="2"/>
              </a:rPr>
              <a:t>f</a:t>
            </a:r>
            <a:r>
              <a:rPr lang="en-US" dirty="0">
                <a:sym typeface="Math B" pitchFamily="2" charset="2"/>
              </a:rPr>
              <a:t>) = { </a:t>
            </a:r>
            <a:r>
              <a:rPr lang="en-US" i="1" dirty="0">
                <a:sym typeface="Math B" pitchFamily="2" charset="2"/>
              </a:rPr>
              <a:t>d</a:t>
            </a:r>
            <a:r>
              <a:rPr lang="en-US" dirty="0">
                <a:sym typeface="Math B" pitchFamily="2" charset="2"/>
              </a:rPr>
              <a:t> | </a:t>
            </a:r>
            <a:r>
              <a:rPr lang="en-US" i="1" dirty="0">
                <a:sym typeface="Math B" pitchFamily="2" charset="2"/>
              </a:rPr>
              <a:t>f</a:t>
            </a:r>
            <a:r>
              <a:rPr lang="en-US" dirty="0">
                <a:sym typeface="Math B" pitchFamily="2" charset="2"/>
              </a:rPr>
              <a:t>(</a:t>
            </a:r>
            <a:r>
              <a:rPr lang="en-US" i="1" dirty="0">
                <a:sym typeface="Math B" pitchFamily="2" charset="2"/>
              </a:rPr>
              <a:t>d</a:t>
            </a:r>
            <a:r>
              <a:rPr lang="en-US" dirty="0">
                <a:sym typeface="Math B" pitchFamily="2" charset="2"/>
              </a:rPr>
              <a:t>)  </a:t>
            </a:r>
            <a:r>
              <a:rPr lang="en-US" i="1" dirty="0">
                <a:sym typeface="Math B" pitchFamily="2" charset="2"/>
              </a:rPr>
              <a:t>d </a:t>
            </a:r>
            <a:r>
              <a:rPr lang="en-US" dirty="0">
                <a:sym typeface="Math B" pitchFamily="2" charset="2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Math B" pitchFamily="2" charset="2"/>
              </a:rPr>
              <a:t>Ext(</a:t>
            </a:r>
            <a:r>
              <a:rPr lang="en-US" i="1" dirty="0">
                <a:sym typeface="Math B" pitchFamily="2" charset="2"/>
              </a:rPr>
              <a:t>f</a:t>
            </a:r>
            <a:r>
              <a:rPr lang="en-US" dirty="0">
                <a:sym typeface="Math B" pitchFamily="2" charset="2"/>
              </a:rPr>
              <a:t>) = { </a:t>
            </a:r>
            <a:r>
              <a:rPr lang="en-US" i="1" dirty="0">
                <a:sym typeface="Math B" pitchFamily="2" charset="2"/>
              </a:rPr>
              <a:t>d</a:t>
            </a:r>
            <a:r>
              <a:rPr lang="en-US" dirty="0">
                <a:sym typeface="Math B" pitchFamily="2" charset="2"/>
              </a:rPr>
              <a:t> | </a:t>
            </a:r>
            <a:r>
              <a:rPr lang="en-US" i="1" dirty="0">
                <a:sym typeface="Math B" pitchFamily="2" charset="2"/>
              </a:rPr>
              <a:t>d</a:t>
            </a:r>
            <a:r>
              <a:rPr lang="en-US" dirty="0">
                <a:sym typeface="Math B" pitchFamily="2" charset="2"/>
              </a:rPr>
              <a:t>  </a:t>
            </a:r>
            <a:r>
              <a:rPr lang="en-US" i="1" dirty="0">
                <a:sym typeface="Math B" pitchFamily="2" charset="2"/>
              </a:rPr>
              <a:t>f</a:t>
            </a:r>
            <a:r>
              <a:rPr lang="en-US" dirty="0">
                <a:sym typeface="Math B" pitchFamily="2" charset="2"/>
              </a:rPr>
              <a:t>(</a:t>
            </a:r>
            <a:r>
              <a:rPr lang="en-US" i="1" dirty="0">
                <a:sym typeface="Math B" pitchFamily="2" charset="2"/>
              </a:rPr>
              <a:t>d</a:t>
            </a:r>
            <a:r>
              <a:rPr lang="en-US" dirty="0">
                <a:sym typeface="Math B" pitchFamily="2" charset="2"/>
              </a:rPr>
              <a:t>) }</a:t>
            </a:r>
          </a:p>
          <a:p>
            <a:pPr>
              <a:lnSpc>
                <a:spcPct val="90000"/>
              </a:lnSpc>
            </a:pPr>
            <a:r>
              <a:rPr lang="en-US" b="1" dirty="0">
                <a:sym typeface="Symbol" pitchFamily="18" charset="2"/>
              </a:rPr>
              <a:t>Theorem</a:t>
            </a:r>
            <a:r>
              <a:rPr lang="en-US" dirty="0">
                <a:sym typeface="Symbol" pitchFamily="18" charset="2"/>
              </a:rPr>
              <a:t> [</a:t>
            </a:r>
            <a:r>
              <a:rPr lang="en-US" dirty="0" err="1">
                <a:sym typeface="Symbol" pitchFamily="18" charset="2"/>
              </a:rPr>
              <a:t>Tarski</a:t>
            </a:r>
            <a:r>
              <a:rPr lang="en-US" dirty="0">
                <a:sym typeface="Symbol" pitchFamily="18" charset="2"/>
              </a:rPr>
              <a:t> 1955]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ym typeface="Symbol" pitchFamily="18" charset="2"/>
              </a:rPr>
              <a:t>lfp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Symbol" pitchFamily="18" charset="2"/>
              </a:rPr>
              <a:t>) = </a:t>
            </a:r>
            <a:r>
              <a:rPr lang="en-US" dirty="0">
                <a:sym typeface="Math B" pitchFamily="2" charset="2"/>
              </a:rPr>
              <a:t>Fix(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Math B" pitchFamily="2" charset="2"/>
              </a:rPr>
              <a:t>) = Red(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Math B" pitchFamily="2" charset="2"/>
              </a:rPr>
              <a:t>)  Fix(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Math B" pitchFamily="2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ym typeface="Math B" pitchFamily="2" charset="2"/>
              </a:rPr>
              <a:t>gfp</a:t>
            </a:r>
            <a:r>
              <a:rPr lang="en-US" dirty="0">
                <a:sym typeface="Math B" pitchFamily="2" charset="2"/>
              </a:rPr>
              <a:t>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Math B" pitchFamily="2" charset="2"/>
              </a:rPr>
              <a:t>) = Fix(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Math B" pitchFamily="2" charset="2"/>
              </a:rPr>
              <a:t>) = Ext(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Math B" pitchFamily="2" charset="2"/>
              </a:rPr>
              <a:t>)  Fix(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Math B" pitchFamily="2" charset="2"/>
              </a:rPr>
              <a:t>)</a:t>
            </a: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79</a:t>
            </a:fld>
            <a:endParaRPr lang="he-IL" dirty="0"/>
          </a:p>
        </p:txBody>
      </p:sp>
      <p:sp>
        <p:nvSpPr>
          <p:cNvPr id="5" name="Oval 3"/>
          <p:cNvSpPr/>
          <p:nvPr/>
        </p:nvSpPr>
        <p:spPr>
          <a:xfrm>
            <a:off x="6435080" y="1069380"/>
            <a:ext cx="2514600" cy="40386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Oval 5"/>
          <p:cNvSpPr/>
          <p:nvPr/>
        </p:nvSpPr>
        <p:spPr>
          <a:xfrm>
            <a:off x="7006580" y="2593380"/>
            <a:ext cx="1371600" cy="251460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Oval 6"/>
          <p:cNvSpPr/>
          <p:nvPr/>
        </p:nvSpPr>
        <p:spPr>
          <a:xfrm>
            <a:off x="7616180" y="5031780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/>
          <p:cNvSpPr/>
          <p:nvPr/>
        </p:nvSpPr>
        <p:spPr>
          <a:xfrm>
            <a:off x="7616180" y="993180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8"/>
          <p:cNvSpPr/>
          <p:nvPr/>
        </p:nvSpPr>
        <p:spPr>
          <a:xfrm>
            <a:off x="7610738" y="4269780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9"/>
          <p:cNvSpPr/>
          <p:nvPr/>
        </p:nvSpPr>
        <p:spPr>
          <a:xfrm>
            <a:off x="7621622" y="3507780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0"/>
          <p:cNvSpPr/>
          <p:nvPr/>
        </p:nvSpPr>
        <p:spPr>
          <a:xfrm>
            <a:off x="7621622" y="2517180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Callout 2 15"/>
          <p:cNvSpPr/>
          <p:nvPr/>
        </p:nvSpPr>
        <p:spPr>
          <a:xfrm>
            <a:off x="5825480" y="1145580"/>
            <a:ext cx="914400" cy="381000"/>
          </a:xfrm>
          <a:prstGeom prst="borderCallout2">
            <a:avLst>
              <a:gd name="adj1" fmla="val 40972"/>
              <a:gd name="adj2" fmla="val 101389"/>
              <a:gd name="adj3" fmla="val 65972"/>
              <a:gd name="adj4" fmla="val 140277"/>
              <a:gd name="adj5" fmla="val 134723"/>
              <a:gd name="adj6" fmla="val 17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Red(f)</a:t>
            </a:r>
          </a:p>
        </p:txBody>
      </p:sp>
      <p:sp>
        <p:nvSpPr>
          <p:cNvPr id="14" name="Line Callout 2 16"/>
          <p:cNvSpPr/>
          <p:nvPr/>
        </p:nvSpPr>
        <p:spPr>
          <a:xfrm>
            <a:off x="5349280" y="4005064"/>
            <a:ext cx="914400" cy="381000"/>
          </a:xfrm>
          <a:prstGeom prst="borderCallout2">
            <a:avLst>
              <a:gd name="adj1" fmla="val 40972"/>
              <a:gd name="adj2" fmla="val 101389"/>
              <a:gd name="adj3" fmla="val 22639"/>
              <a:gd name="adj4" fmla="val 144444"/>
              <a:gd name="adj5" fmla="val 64246"/>
              <a:gd name="adj6" fmla="val 208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Ext(f)</a:t>
            </a:r>
          </a:p>
        </p:txBody>
      </p:sp>
      <p:sp>
        <p:nvSpPr>
          <p:cNvPr id="15" name="Line Callout 2 17"/>
          <p:cNvSpPr/>
          <p:nvPr/>
        </p:nvSpPr>
        <p:spPr>
          <a:xfrm>
            <a:off x="5292080" y="2898180"/>
            <a:ext cx="914400" cy="381000"/>
          </a:xfrm>
          <a:prstGeom prst="borderCallout2">
            <a:avLst>
              <a:gd name="adj1" fmla="val 40972"/>
              <a:gd name="adj2" fmla="val 101389"/>
              <a:gd name="adj3" fmla="val 22639"/>
              <a:gd name="adj4" fmla="val 144444"/>
              <a:gd name="adj5" fmla="val 48056"/>
              <a:gd name="adj6" fmla="val 222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Fix(f)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91942" y="60311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ym typeface="Math C"/>
              </a:rPr>
              <a:t>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494806" y="505556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ym typeface="Math B"/>
              </a:rPr>
              <a:t>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469898" y="3573016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ym typeface="Math B"/>
              </a:rPr>
              <a:t>lfp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52320" y="2136180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ym typeface="Math B"/>
              </a:rPr>
              <a:t>gfp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628880" y="4257080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ym typeface="Math B"/>
              </a:rPr>
              <a:t>f</a:t>
            </a:r>
            <a:r>
              <a:rPr lang="en-US" sz="2400" baseline="30000" dirty="0">
                <a:sym typeface="Math B"/>
              </a:rPr>
              <a:t>n</a:t>
            </a:r>
            <a:r>
              <a:rPr lang="en-US" sz="2400" dirty="0">
                <a:sym typeface="Math B"/>
              </a:rPr>
              <a:t>()</a:t>
            </a:r>
            <a:endParaRPr lang="en-US" sz="2400" dirty="0"/>
          </a:p>
        </p:txBody>
      </p:sp>
      <p:sp>
        <p:nvSpPr>
          <p:cNvPr id="21" name="Oval 23"/>
          <p:cNvSpPr/>
          <p:nvPr/>
        </p:nvSpPr>
        <p:spPr>
          <a:xfrm>
            <a:off x="7636138" y="1615480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54280" y="1602780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ym typeface="Math B"/>
              </a:rPr>
              <a:t>f</a:t>
            </a:r>
            <a:r>
              <a:rPr lang="en-US" sz="2400" baseline="30000" dirty="0">
                <a:sym typeface="Math B"/>
              </a:rPr>
              <a:t>n</a:t>
            </a:r>
            <a:r>
              <a:rPr lang="en-US" sz="2400" dirty="0">
                <a:sym typeface="Math B"/>
              </a:rPr>
              <a:t>(</a:t>
            </a:r>
            <a:r>
              <a:rPr lang="en-US" sz="2400" dirty="0">
                <a:sym typeface="Math C"/>
              </a:rPr>
              <a:t></a:t>
            </a:r>
            <a:r>
              <a:rPr lang="en-US" sz="2400" dirty="0">
                <a:sym typeface="Math B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955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 interpretation via abstraction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</a:t>
            </a:fld>
            <a:endParaRPr lang="he-IL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1799" y="4230216"/>
            <a:ext cx="2011680" cy="1143000"/>
          </a:xfrm>
          <a:prstGeom prst="rect">
            <a:avLst/>
          </a:prstGeom>
          <a:solidFill>
            <a:srgbClr val="F2A32E"/>
          </a:solidFill>
          <a:ln w="222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set of states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020272" y="4230216"/>
            <a:ext cx="2011680" cy="1143000"/>
          </a:xfrm>
          <a:prstGeom prst="rect">
            <a:avLst/>
          </a:prstGeom>
          <a:solidFill>
            <a:srgbClr val="F2A32E"/>
          </a:solidFill>
          <a:ln w="222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set of states</a:t>
            </a:r>
          </a:p>
        </p:txBody>
      </p:sp>
      <p:grpSp>
        <p:nvGrpSpPr>
          <p:cNvPr id="3" name="קבוצה 69"/>
          <p:cNvGrpSpPr/>
          <p:nvPr/>
        </p:nvGrpSpPr>
        <p:grpSpPr>
          <a:xfrm>
            <a:off x="2193479" y="4446240"/>
            <a:ext cx="4826793" cy="729372"/>
            <a:chOff x="2193479" y="3637637"/>
            <a:chExt cx="4826793" cy="729372"/>
          </a:xfrm>
        </p:grpSpPr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275856" y="3997677"/>
              <a:ext cx="2428428" cy="369332"/>
            </a:xfrm>
            <a:prstGeom prst="rect">
              <a:avLst/>
            </a:prstGeom>
            <a:noFill/>
            <a:ln w="19050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collecting semantics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814694" y="3637637"/>
              <a:ext cx="1350754" cy="369332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statement  </a:t>
              </a:r>
              <a:r>
                <a:rPr lang="en-US" i="1" dirty="0">
                  <a:solidFill>
                    <a:schemeClr val="accent6">
                      <a:lumMod val="50000"/>
                    </a:schemeClr>
                  </a:solidFill>
                </a:rPr>
                <a:t>S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31" name="מחבר חץ ישר 30"/>
            <p:cNvCxnSpPr>
              <a:stCxn id="6" idx="3"/>
              <a:endCxn id="19" idx="1"/>
            </p:cNvCxnSpPr>
            <p:nvPr/>
          </p:nvCxnSpPr>
          <p:spPr>
            <a:xfrm>
              <a:off x="2193479" y="4065121"/>
              <a:ext cx="4826793" cy="0"/>
            </a:xfrm>
            <a:prstGeom prst="straightConnector1">
              <a:avLst/>
            </a:prstGeom>
            <a:ln w="28575">
              <a:solidFill>
                <a:srgbClr val="99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66642" y="2149371"/>
            <a:ext cx="2011680" cy="1143000"/>
          </a:xfrm>
          <a:prstGeom prst="rect">
            <a:avLst/>
          </a:prstGeom>
          <a:solidFill>
            <a:srgbClr val="00B0F0"/>
          </a:solidFill>
          <a:ln w="222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abstract 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representation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of sets of states</a:t>
            </a: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6444208" y="2366607"/>
            <a:ext cx="450850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rtl="0"/>
            <a:r>
              <a:rPr lang="en-US" sz="4000" dirty="0">
                <a:solidFill>
                  <a:srgbClr val="00B0F0"/>
                </a:solidFill>
                <a:sym typeface="Math B" pitchFamily="2" charset="2"/>
              </a:rPr>
              <a:t></a:t>
            </a: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181799" y="2149371"/>
            <a:ext cx="2011680" cy="1143000"/>
          </a:xfrm>
          <a:prstGeom prst="rect">
            <a:avLst/>
          </a:prstGeom>
          <a:solidFill>
            <a:srgbClr val="00B0F0"/>
          </a:solidFill>
          <a:ln w="222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abstract 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representation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of sets of states</a:t>
            </a:r>
          </a:p>
        </p:txBody>
      </p:sp>
      <p:grpSp>
        <p:nvGrpSpPr>
          <p:cNvPr id="5" name="קבוצה 70"/>
          <p:cNvGrpSpPr/>
          <p:nvPr/>
        </p:nvGrpSpPr>
        <p:grpSpPr>
          <a:xfrm>
            <a:off x="2193479" y="2418983"/>
            <a:ext cx="2173163" cy="729372"/>
            <a:chOff x="2193479" y="1610380"/>
            <a:chExt cx="2173163" cy="729372"/>
          </a:xfrm>
        </p:grpSpPr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2307094" y="1970420"/>
              <a:ext cx="1944216" cy="369332"/>
            </a:xfrm>
            <a:prstGeom prst="rect">
              <a:avLst/>
            </a:prstGeom>
            <a:noFill/>
            <a:ln w="19050">
              <a:noFill/>
              <a:prstDash val="dash"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rgbClr val="0070C0"/>
                  </a:solidFill>
                </a:rPr>
                <a:t>abstract semantics</a:t>
              </a:r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2651844" y="1610380"/>
              <a:ext cx="1366785" cy="369332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rgbClr val="0070C0"/>
                  </a:solidFill>
                </a:rPr>
                <a:t>statement  </a:t>
              </a:r>
              <a:r>
                <a:rPr lang="en-US" i="1" dirty="0">
                  <a:solidFill>
                    <a:srgbClr val="0070C0"/>
                  </a:solidFill>
                </a:rPr>
                <a:t>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55" name="מחבר חץ ישר 54"/>
            <p:cNvCxnSpPr>
              <a:stCxn id="52" idx="3"/>
              <a:endCxn id="50" idx="1"/>
            </p:cNvCxnSpPr>
            <p:nvPr/>
          </p:nvCxnSpPr>
          <p:spPr>
            <a:xfrm>
              <a:off x="2193479" y="1984276"/>
              <a:ext cx="217316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7020272" y="2149371"/>
            <a:ext cx="2011680" cy="1143000"/>
          </a:xfrm>
          <a:prstGeom prst="rect">
            <a:avLst/>
          </a:prstGeom>
          <a:solidFill>
            <a:srgbClr val="00B0F0"/>
          </a:solidFill>
          <a:ln w="222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abstract 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representation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of sets of states</a:t>
            </a:r>
          </a:p>
        </p:txBody>
      </p:sp>
      <p:grpSp>
        <p:nvGrpSpPr>
          <p:cNvPr id="7" name="קבוצה 82"/>
          <p:cNvGrpSpPr/>
          <p:nvPr/>
        </p:nvGrpSpPr>
        <p:grpSpPr>
          <a:xfrm>
            <a:off x="1140396" y="3292371"/>
            <a:ext cx="1271364" cy="937845"/>
            <a:chOff x="1140396" y="2924944"/>
            <a:chExt cx="1271364" cy="937845"/>
          </a:xfrm>
        </p:grpSpPr>
        <p:cxnSp>
          <p:nvCxnSpPr>
            <p:cNvPr id="57" name="מחבר חץ ישר 56"/>
            <p:cNvCxnSpPr>
              <a:stCxn id="6" idx="0"/>
              <a:endCxn id="52" idx="2"/>
            </p:cNvCxnSpPr>
            <p:nvPr/>
          </p:nvCxnSpPr>
          <p:spPr>
            <a:xfrm flipV="1">
              <a:off x="1187639" y="2924944"/>
              <a:ext cx="0" cy="937845"/>
            </a:xfrm>
            <a:prstGeom prst="straightConnector1">
              <a:avLst/>
            </a:prstGeom>
            <a:ln w="28575"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1140396" y="3212812"/>
              <a:ext cx="1271364" cy="369332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tx2"/>
                  </a:solidFill>
                </a:rPr>
                <a:t>abstraction</a:t>
              </a:r>
              <a:endParaRPr lang="en-US" dirty="0"/>
            </a:p>
          </p:txBody>
        </p:sp>
      </p:grpSp>
      <p:grpSp>
        <p:nvGrpSpPr>
          <p:cNvPr id="8" name="קבוצה 83"/>
          <p:cNvGrpSpPr/>
          <p:nvPr/>
        </p:nvGrpSpPr>
        <p:grpSpPr>
          <a:xfrm>
            <a:off x="6804248" y="3292371"/>
            <a:ext cx="1271364" cy="937845"/>
            <a:chOff x="6804248" y="2924944"/>
            <a:chExt cx="1271364" cy="937845"/>
          </a:xfrm>
        </p:grpSpPr>
        <p:cxnSp>
          <p:nvCxnSpPr>
            <p:cNvPr id="60" name="מחבר חץ ישר 59"/>
            <p:cNvCxnSpPr>
              <a:stCxn id="19" idx="0"/>
              <a:endCxn id="56" idx="2"/>
            </p:cNvCxnSpPr>
            <p:nvPr/>
          </p:nvCxnSpPr>
          <p:spPr>
            <a:xfrm flipV="1">
              <a:off x="8026112" y="2924944"/>
              <a:ext cx="0" cy="937845"/>
            </a:xfrm>
            <a:prstGeom prst="straightConnector1">
              <a:avLst/>
            </a:prstGeom>
            <a:ln w="28575"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6804248" y="3212812"/>
              <a:ext cx="1271364" cy="369332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tx2"/>
                  </a:solidFill>
                </a:rPr>
                <a:t>abstraction</a:t>
              </a:r>
              <a:endParaRPr lang="en-US" dirty="0"/>
            </a:p>
          </p:txBody>
        </p:sp>
      </p:grpSp>
      <p:grpSp>
        <p:nvGrpSpPr>
          <p:cNvPr id="9" name="קבוצה 47"/>
          <p:cNvGrpSpPr/>
          <p:nvPr/>
        </p:nvGrpSpPr>
        <p:grpSpPr>
          <a:xfrm>
            <a:off x="832404" y="1528175"/>
            <a:ext cx="8032736" cy="646331"/>
            <a:chOff x="832404" y="5553236"/>
            <a:chExt cx="8032736" cy="646331"/>
          </a:xfrm>
        </p:grpSpPr>
        <p:sp>
          <p:nvSpPr>
            <p:cNvPr id="77" name="TextBox 76"/>
            <p:cNvSpPr txBox="1"/>
            <p:nvPr/>
          </p:nvSpPr>
          <p:spPr>
            <a:xfrm>
              <a:off x="832404" y="5553236"/>
              <a:ext cx="715260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3600" dirty="0">
                  <a:solidFill>
                    <a:srgbClr val="FF0000"/>
                  </a:solidFill>
                </a:rPr>
                <a:t>{</a:t>
              </a:r>
              <a:r>
                <a:rPr lang="en-US" sz="3600" i="1" dirty="0">
                  <a:solidFill>
                    <a:srgbClr val="FF0000"/>
                  </a:solidFill>
                </a:rPr>
                <a:t>P</a:t>
              </a:r>
              <a:r>
                <a:rPr lang="en-US" sz="3600" dirty="0">
                  <a:solidFill>
                    <a:srgbClr val="FF0000"/>
                  </a:solidFill>
                </a:rPr>
                <a:t>}</a:t>
              </a:r>
              <a:endParaRPr lang="he-IL" sz="3600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095618" y="5553236"/>
              <a:ext cx="39626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3600" i="1" dirty="0">
                  <a:solidFill>
                    <a:srgbClr val="FF0000"/>
                  </a:solidFill>
                </a:rPr>
                <a:t>S</a:t>
              </a:r>
              <a:endParaRPr lang="he-IL" sz="3600" i="1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002008" y="5553236"/>
              <a:ext cx="794128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3600" dirty="0">
                  <a:solidFill>
                    <a:srgbClr val="FF0000"/>
                  </a:solidFill>
                </a:rPr>
                <a:t>{</a:t>
              </a:r>
              <a:r>
                <a:rPr lang="en-US" sz="3600" i="1" dirty="0">
                  <a:solidFill>
                    <a:srgbClr val="FF0000"/>
                  </a:solidFill>
                </a:rPr>
                <a:t>Q</a:t>
              </a:r>
              <a:r>
                <a:rPr lang="en-US" sz="3600" dirty="0">
                  <a:solidFill>
                    <a:srgbClr val="FF0000"/>
                  </a:solidFill>
                </a:rPr>
                <a:t>}</a:t>
              </a:r>
              <a:endParaRPr lang="he-IL" sz="36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308304" y="5553236"/>
              <a:ext cx="1556836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3600" dirty="0">
                  <a:solidFill>
                    <a:srgbClr val="FF0000"/>
                  </a:solidFill>
                </a:rPr>
                <a:t>sp(</a:t>
              </a:r>
              <a:r>
                <a:rPr lang="en-US" sz="3600" i="1" dirty="0">
                  <a:solidFill>
                    <a:srgbClr val="FF0000"/>
                  </a:solidFill>
                </a:rPr>
                <a:t>S</a:t>
              </a:r>
              <a:r>
                <a:rPr lang="en-US" sz="3600" dirty="0">
                  <a:solidFill>
                    <a:srgbClr val="FF0000"/>
                  </a:solidFill>
                </a:rPr>
                <a:t>, </a:t>
              </a:r>
              <a:r>
                <a:rPr lang="en-US" sz="3600" i="1" dirty="0">
                  <a:solidFill>
                    <a:srgbClr val="FF0000"/>
                  </a:solidFill>
                </a:rPr>
                <a:t>P</a:t>
              </a:r>
              <a:r>
                <a:rPr lang="en-US" sz="3600" dirty="0">
                  <a:solidFill>
                    <a:srgbClr val="FF0000"/>
                  </a:solidFill>
                </a:rPr>
                <a:t>)</a:t>
              </a:r>
              <a:endParaRPr lang="he-IL" sz="36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373941" y="5553236"/>
              <a:ext cx="646331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3600" dirty="0">
                  <a:solidFill>
                    <a:srgbClr val="FF0000"/>
                  </a:solidFill>
                  <a:sym typeface="Math C"/>
                </a:rPr>
                <a:t></a:t>
              </a:r>
              <a:endParaRPr lang="he-IL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195736" y="980728"/>
            <a:ext cx="43204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FF0000"/>
                </a:solidFill>
              </a:rPr>
              <a:t>generalizes axiomatic verification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6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50" grpId="0" animBg="1"/>
      <p:bldP spid="51" grpId="0"/>
      <p:bldP spid="52" grpId="0" animBg="1"/>
      <p:bldP spid="56" grpId="0" animBg="1"/>
      <p:bldP spid="8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/>
          <p:nvPr/>
        </p:nvSpPr>
        <p:spPr>
          <a:xfrm>
            <a:off x="7006580" y="1069380"/>
            <a:ext cx="1371600" cy="2514600"/>
          </a:xfrm>
          <a:prstGeom prst="ellipse">
            <a:avLst/>
          </a:prstGeom>
          <a:solidFill>
            <a:srgbClr val="00B050">
              <a:alpha val="85000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function </a:t>
            </a:r>
            <a:r>
              <a:rPr lang="en-US" i="1" dirty="0"/>
              <a:t>f</a:t>
            </a:r>
            <a:r>
              <a:rPr lang="en-US" dirty="0"/>
              <a:t> on lattice elements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3"/>
            <a:ext cx="5987008" cy="4320480"/>
          </a:xfrm>
        </p:spPr>
        <p:txBody>
          <a:bodyPr>
            <a:normAutofit/>
          </a:bodyPr>
          <a:lstStyle/>
          <a:p>
            <a:r>
              <a:rPr lang="en-US" i="1" dirty="0"/>
              <a:t>L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, , , </a:t>
            </a:r>
            <a:r>
              <a:rPr lang="en-US" dirty="0">
                <a:sym typeface="Math C"/>
              </a:rPr>
              <a:t>, </a:t>
            </a:r>
            <a:r>
              <a:rPr lang="en-US" dirty="0"/>
              <a:t>)</a:t>
            </a:r>
          </a:p>
          <a:p>
            <a:r>
              <a:rPr lang="en-US" i="1" dirty="0"/>
              <a:t>f</a:t>
            </a:r>
            <a:r>
              <a:rPr lang="en-US" dirty="0"/>
              <a:t> :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b="1" dirty="0"/>
              <a:t>monotone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Math B" pitchFamily="2" charset="2"/>
              </a:rPr>
              <a:t>Fix(</a:t>
            </a:r>
            <a:r>
              <a:rPr lang="en-US" i="1" dirty="0">
                <a:sym typeface="Math B" pitchFamily="2" charset="2"/>
              </a:rPr>
              <a:t>f</a:t>
            </a:r>
            <a:r>
              <a:rPr lang="en-US" dirty="0">
                <a:sym typeface="Math B" pitchFamily="2" charset="2"/>
              </a:rPr>
              <a:t>) = {</a:t>
            </a:r>
            <a:r>
              <a:rPr lang="en-US" i="1" dirty="0">
                <a:sym typeface="Math B" pitchFamily="2" charset="2"/>
              </a:rPr>
              <a:t> d</a:t>
            </a:r>
            <a:r>
              <a:rPr lang="en-US" dirty="0">
                <a:sym typeface="Math B" pitchFamily="2" charset="2"/>
              </a:rPr>
              <a:t> | </a:t>
            </a:r>
            <a:r>
              <a:rPr lang="en-US" i="1" dirty="0">
                <a:sym typeface="Math B" pitchFamily="2" charset="2"/>
              </a:rPr>
              <a:t>f</a:t>
            </a:r>
            <a:r>
              <a:rPr lang="en-US" dirty="0">
                <a:sym typeface="Math B" pitchFamily="2" charset="2"/>
              </a:rPr>
              <a:t>(</a:t>
            </a:r>
            <a:r>
              <a:rPr lang="en-US" i="1" dirty="0">
                <a:sym typeface="Math B" pitchFamily="2" charset="2"/>
              </a:rPr>
              <a:t>d</a:t>
            </a:r>
            <a:r>
              <a:rPr lang="en-US" dirty="0">
                <a:sym typeface="Math B" pitchFamily="2" charset="2"/>
              </a:rPr>
              <a:t>) = </a:t>
            </a:r>
            <a:r>
              <a:rPr lang="en-US" i="1" dirty="0">
                <a:sym typeface="Math B" pitchFamily="2" charset="2"/>
              </a:rPr>
              <a:t>d</a:t>
            </a:r>
            <a:r>
              <a:rPr lang="en-US" dirty="0">
                <a:sym typeface="Math B" pitchFamily="2" charset="2"/>
              </a:rPr>
              <a:t> }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Math B" pitchFamily="2" charset="2"/>
              </a:rPr>
              <a:t>Red(</a:t>
            </a:r>
            <a:r>
              <a:rPr lang="en-US" i="1" dirty="0">
                <a:sym typeface="Math B" pitchFamily="2" charset="2"/>
              </a:rPr>
              <a:t>f</a:t>
            </a:r>
            <a:r>
              <a:rPr lang="en-US" dirty="0">
                <a:sym typeface="Math B" pitchFamily="2" charset="2"/>
              </a:rPr>
              <a:t>) = { </a:t>
            </a:r>
            <a:r>
              <a:rPr lang="en-US" i="1" dirty="0">
                <a:sym typeface="Math B" pitchFamily="2" charset="2"/>
              </a:rPr>
              <a:t>d</a:t>
            </a:r>
            <a:r>
              <a:rPr lang="en-US" dirty="0">
                <a:sym typeface="Math B" pitchFamily="2" charset="2"/>
              </a:rPr>
              <a:t> | </a:t>
            </a:r>
            <a:r>
              <a:rPr lang="en-US" i="1" dirty="0">
                <a:sym typeface="Math B" pitchFamily="2" charset="2"/>
              </a:rPr>
              <a:t>f</a:t>
            </a:r>
            <a:r>
              <a:rPr lang="en-US" dirty="0">
                <a:sym typeface="Math B" pitchFamily="2" charset="2"/>
              </a:rPr>
              <a:t>(</a:t>
            </a:r>
            <a:r>
              <a:rPr lang="en-US" i="1" dirty="0">
                <a:sym typeface="Math B" pitchFamily="2" charset="2"/>
              </a:rPr>
              <a:t>d</a:t>
            </a:r>
            <a:r>
              <a:rPr lang="en-US" dirty="0">
                <a:sym typeface="Math B" pitchFamily="2" charset="2"/>
              </a:rPr>
              <a:t>)  </a:t>
            </a:r>
            <a:r>
              <a:rPr lang="en-US" i="1" dirty="0">
                <a:sym typeface="Math B" pitchFamily="2" charset="2"/>
              </a:rPr>
              <a:t>d </a:t>
            </a:r>
            <a:r>
              <a:rPr lang="en-US" dirty="0">
                <a:sym typeface="Math B" pitchFamily="2" charset="2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Math B" pitchFamily="2" charset="2"/>
              </a:rPr>
              <a:t>Ext(</a:t>
            </a:r>
            <a:r>
              <a:rPr lang="en-US" i="1" dirty="0">
                <a:sym typeface="Math B" pitchFamily="2" charset="2"/>
              </a:rPr>
              <a:t>f</a:t>
            </a:r>
            <a:r>
              <a:rPr lang="en-US" dirty="0">
                <a:sym typeface="Math B" pitchFamily="2" charset="2"/>
              </a:rPr>
              <a:t>) = { </a:t>
            </a:r>
            <a:r>
              <a:rPr lang="en-US" i="1" dirty="0">
                <a:sym typeface="Math B" pitchFamily="2" charset="2"/>
              </a:rPr>
              <a:t>d</a:t>
            </a:r>
            <a:r>
              <a:rPr lang="en-US" dirty="0">
                <a:sym typeface="Math B" pitchFamily="2" charset="2"/>
              </a:rPr>
              <a:t> | </a:t>
            </a:r>
            <a:r>
              <a:rPr lang="en-US" i="1" dirty="0">
                <a:sym typeface="Math B" pitchFamily="2" charset="2"/>
              </a:rPr>
              <a:t>d</a:t>
            </a:r>
            <a:r>
              <a:rPr lang="en-US" dirty="0">
                <a:sym typeface="Math B" pitchFamily="2" charset="2"/>
              </a:rPr>
              <a:t>  </a:t>
            </a:r>
            <a:r>
              <a:rPr lang="en-US" i="1" dirty="0">
                <a:sym typeface="Math B" pitchFamily="2" charset="2"/>
              </a:rPr>
              <a:t>f</a:t>
            </a:r>
            <a:r>
              <a:rPr lang="en-US" dirty="0">
                <a:sym typeface="Math B" pitchFamily="2" charset="2"/>
              </a:rPr>
              <a:t>(</a:t>
            </a:r>
            <a:r>
              <a:rPr lang="en-US" i="1" dirty="0">
                <a:sym typeface="Math B" pitchFamily="2" charset="2"/>
              </a:rPr>
              <a:t>d</a:t>
            </a:r>
            <a:r>
              <a:rPr lang="en-US" dirty="0">
                <a:sym typeface="Math B" pitchFamily="2" charset="2"/>
              </a:rPr>
              <a:t>) }</a:t>
            </a:r>
          </a:p>
          <a:p>
            <a:pPr>
              <a:lnSpc>
                <a:spcPct val="90000"/>
              </a:lnSpc>
            </a:pPr>
            <a:r>
              <a:rPr lang="en-US" b="1" dirty="0">
                <a:sym typeface="Symbol" pitchFamily="18" charset="2"/>
              </a:rPr>
              <a:t>Theorem</a:t>
            </a:r>
            <a:r>
              <a:rPr lang="en-US" dirty="0">
                <a:sym typeface="Symbol" pitchFamily="18" charset="2"/>
              </a:rPr>
              <a:t> [</a:t>
            </a:r>
            <a:r>
              <a:rPr lang="en-US" dirty="0" err="1">
                <a:sym typeface="Symbol" pitchFamily="18" charset="2"/>
              </a:rPr>
              <a:t>Tarski</a:t>
            </a:r>
            <a:r>
              <a:rPr lang="en-US" dirty="0">
                <a:sym typeface="Symbol" pitchFamily="18" charset="2"/>
              </a:rPr>
              <a:t> 1955]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ym typeface="Symbol" pitchFamily="18" charset="2"/>
              </a:rPr>
              <a:t>lfp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Symbol" pitchFamily="18" charset="2"/>
              </a:rPr>
              <a:t>) = </a:t>
            </a:r>
            <a:r>
              <a:rPr lang="en-US" dirty="0">
                <a:sym typeface="Math B" pitchFamily="2" charset="2"/>
              </a:rPr>
              <a:t>Fix(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Math B" pitchFamily="2" charset="2"/>
              </a:rPr>
              <a:t>) = Red(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Math B" pitchFamily="2" charset="2"/>
              </a:rPr>
              <a:t>)  Fix(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Math B" pitchFamily="2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ym typeface="Math B" pitchFamily="2" charset="2"/>
              </a:rPr>
              <a:t>gfp</a:t>
            </a:r>
            <a:r>
              <a:rPr lang="en-US" dirty="0">
                <a:sym typeface="Math B" pitchFamily="2" charset="2"/>
              </a:rPr>
              <a:t>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Math B" pitchFamily="2" charset="2"/>
              </a:rPr>
              <a:t>) = Fix(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Math B" pitchFamily="2" charset="2"/>
              </a:rPr>
              <a:t>) = Ext(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Math B" pitchFamily="2" charset="2"/>
              </a:rPr>
              <a:t>)  Fix(</a:t>
            </a:r>
            <a:r>
              <a:rPr lang="en-US" i="1" dirty="0">
                <a:sym typeface="Symbol" pitchFamily="18" charset="2"/>
              </a:rPr>
              <a:t>f</a:t>
            </a:r>
            <a:r>
              <a:rPr lang="en-US" dirty="0">
                <a:sym typeface="Math B" pitchFamily="2" charset="2"/>
              </a:rPr>
              <a:t>)</a:t>
            </a: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80</a:t>
            </a:fld>
            <a:endParaRPr lang="he-IL" dirty="0"/>
          </a:p>
        </p:txBody>
      </p:sp>
      <p:sp>
        <p:nvSpPr>
          <p:cNvPr id="5" name="Oval 3"/>
          <p:cNvSpPr/>
          <p:nvPr/>
        </p:nvSpPr>
        <p:spPr>
          <a:xfrm>
            <a:off x="6435080" y="1069380"/>
            <a:ext cx="2514600" cy="40386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Oval 5"/>
          <p:cNvSpPr/>
          <p:nvPr/>
        </p:nvSpPr>
        <p:spPr>
          <a:xfrm>
            <a:off x="7006580" y="2593380"/>
            <a:ext cx="1371600" cy="251460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Oval 6"/>
          <p:cNvSpPr/>
          <p:nvPr/>
        </p:nvSpPr>
        <p:spPr>
          <a:xfrm>
            <a:off x="7616180" y="5031780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/>
          <p:cNvSpPr/>
          <p:nvPr/>
        </p:nvSpPr>
        <p:spPr>
          <a:xfrm>
            <a:off x="7616180" y="993180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8"/>
          <p:cNvSpPr/>
          <p:nvPr/>
        </p:nvSpPr>
        <p:spPr>
          <a:xfrm>
            <a:off x="7610738" y="4269780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9"/>
          <p:cNvSpPr/>
          <p:nvPr/>
        </p:nvSpPr>
        <p:spPr>
          <a:xfrm>
            <a:off x="7621622" y="3507780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0"/>
          <p:cNvSpPr/>
          <p:nvPr/>
        </p:nvSpPr>
        <p:spPr>
          <a:xfrm>
            <a:off x="7621622" y="2517180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Callout 2 15"/>
          <p:cNvSpPr/>
          <p:nvPr/>
        </p:nvSpPr>
        <p:spPr>
          <a:xfrm>
            <a:off x="5825480" y="1145580"/>
            <a:ext cx="914400" cy="381000"/>
          </a:xfrm>
          <a:prstGeom prst="borderCallout2">
            <a:avLst>
              <a:gd name="adj1" fmla="val 40972"/>
              <a:gd name="adj2" fmla="val 101389"/>
              <a:gd name="adj3" fmla="val 65972"/>
              <a:gd name="adj4" fmla="val 140277"/>
              <a:gd name="adj5" fmla="val 134723"/>
              <a:gd name="adj6" fmla="val 1741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Red(f)</a:t>
            </a:r>
          </a:p>
        </p:txBody>
      </p:sp>
      <p:sp>
        <p:nvSpPr>
          <p:cNvPr id="14" name="Line Callout 2 16"/>
          <p:cNvSpPr/>
          <p:nvPr/>
        </p:nvSpPr>
        <p:spPr>
          <a:xfrm>
            <a:off x="5349280" y="4005064"/>
            <a:ext cx="914400" cy="381000"/>
          </a:xfrm>
          <a:prstGeom prst="borderCallout2">
            <a:avLst>
              <a:gd name="adj1" fmla="val 40972"/>
              <a:gd name="adj2" fmla="val 101389"/>
              <a:gd name="adj3" fmla="val 22639"/>
              <a:gd name="adj4" fmla="val 144444"/>
              <a:gd name="adj5" fmla="val 64246"/>
              <a:gd name="adj6" fmla="val 208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Ext(f)</a:t>
            </a:r>
          </a:p>
        </p:txBody>
      </p:sp>
      <p:sp>
        <p:nvSpPr>
          <p:cNvPr id="15" name="Line Callout 2 17"/>
          <p:cNvSpPr/>
          <p:nvPr/>
        </p:nvSpPr>
        <p:spPr>
          <a:xfrm>
            <a:off x="5292080" y="2898180"/>
            <a:ext cx="914400" cy="381000"/>
          </a:xfrm>
          <a:prstGeom prst="borderCallout2">
            <a:avLst>
              <a:gd name="adj1" fmla="val 40972"/>
              <a:gd name="adj2" fmla="val 101389"/>
              <a:gd name="adj3" fmla="val 22639"/>
              <a:gd name="adj4" fmla="val 144444"/>
              <a:gd name="adj5" fmla="val 48056"/>
              <a:gd name="adj6" fmla="val 222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Fix(f)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91942" y="60311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ym typeface="Math C"/>
              </a:rPr>
              <a:t>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494806" y="505556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ym typeface="Math B"/>
              </a:rPr>
              <a:t>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469898" y="3573016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ym typeface="Math B"/>
              </a:rPr>
              <a:t>lfp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52320" y="2136180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ym typeface="Math B"/>
              </a:rPr>
              <a:t>gfp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628880" y="4257080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ym typeface="Math B"/>
              </a:rPr>
              <a:t>f</a:t>
            </a:r>
            <a:r>
              <a:rPr lang="en-US" sz="2400" baseline="30000" dirty="0">
                <a:sym typeface="Math B"/>
              </a:rPr>
              <a:t>n</a:t>
            </a:r>
            <a:r>
              <a:rPr lang="en-US" sz="2400" dirty="0">
                <a:sym typeface="Math B"/>
              </a:rPr>
              <a:t>()</a:t>
            </a:r>
            <a:endParaRPr lang="en-US" sz="2400" dirty="0"/>
          </a:p>
        </p:txBody>
      </p:sp>
      <p:sp>
        <p:nvSpPr>
          <p:cNvPr id="21" name="Oval 23"/>
          <p:cNvSpPr/>
          <p:nvPr/>
        </p:nvSpPr>
        <p:spPr>
          <a:xfrm>
            <a:off x="7636138" y="1615480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54280" y="1602780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ym typeface="Math B"/>
              </a:rPr>
              <a:t>f</a:t>
            </a:r>
            <a:r>
              <a:rPr lang="en-US" sz="2400" baseline="30000" dirty="0">
                <a:sym typeface="Math B"/>
              </a:rPr>
              <a:t>n</a:t>
            </a:r>
            <a:r>
              <a:rPr lang="en-US" sz="2400" dirty="0">
                <a:sym typeface="Math B"/>
              </a:rPr>
              <a:t>(</a:t>
            </a:r>
            <a:r>
              <a:rPr lang="en-US" sz="2400" dirty="0">
                <a:sym typeface="Math C"/>
              </a:rPr>
              <a:t></a:t>
            </a:r>
            <a:r>
              <a:rPr lang="en-US" sz="2400" dirty="0">
                <a:sym typeface="Math B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6177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Continuity and ACC condition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i="1" dirty="0"/>
              <a:t>L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, , </a:t>
            </a:r>
            <a:r>
              <a:rPr lang="en-US" dirty="0">
                <a:sym typeface="Math C"/>
              </a:rPr>
              <a:t></a:t>
            </a:r>
            <a:r>
              <a:rPr lang="en-US" dirty="0"/>
              <a:t>) be a complete partial order</a:t>
            </a:r>
          </a:p>
          <a:p>
            <a:pPr lvl="1"/>
            <a:r>
              <a:rPr lang="en-US" dirty="0"/>
              <a:t>Every ascending chain has an upper bound</a:t>
            </a:r>
          </a:p>
          <a:p>
            <a:r>
              <a:rPr lang="en-US" dirty="0">
                <a:sym typeface="Math C"/>
              </a:rPr>
              <a:t>A function </a:t>
            </a:r>
            <a:r>
              <a:rPr lang="en-US" i="1" dirty="0">
                <a:sym typeface="Math C"/>
              </a:rPr>
              <a:t>f</a:t>
            </a:r>
            <a:r>
              <a:rPr lang="en-US" dirty="0">
                <a:sym typeface="Math C"/>
              </a:rPr>
              <a:t> is </a:t>
            </a:r>
            <a:r>
              <a:rPr lang="en-US" dirty="0">
                <a:solidFill>
                  <a:srgbClr val="0000FF"/>
                </a:solidFill>
                <a:sym typeface="Math C"/>
              </a:rPr>
              <a:t>continuous</a:t>
            </a:r>
            <a:r>
              <a:rPr lang="en-US" dirty="0">
                <a:sym typeface="Math C"/>
              </a:rPr>
              <a:t> if for every increasing chain </a:t>
            </a:r>
            <a:r>
              <a:rPr lang="en-US" i="1" dirty="0">
                <a:sym typeface="Math C"/>
              </a:rPr>
              <a:t>Y</a:t>
            </a:r>
            <a:r>
              <a:rPr lang="en-US" dirty="0">
                <a:sym typeface="Math C"/>
              </a:rPr>
              <a:t> </a:t>
            </a:r>
            <a:r>
              <a:rPr lang="en-US" dirty="0">
                <a:sym typeface="Math B"/>
              </a:rPr>
              <a:t> </a:t>
            </a:r>
            <a:r>
              <a:rPr lang="en-US" i="1" dirty="0">
                <a:sym typeface="Math B"/>
              </a:rPr>
              <a:t>D</a:t>
            </a:r>
            <a:r>
              <a:rPr lang="en-US" dirty="0">
                <a:sym typeface="Math B"/>
              </a:rPr>
              <a:t>*, 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			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dirty="0">
                <a:sym typeface="Math B"/>
              </a:rPr>
              <a:t></a:t>
            </a:r>
            <a:r>
              <a:rPr lang="en-US" i="1" dirty="0">
                <a:sym typeface="Math B"/>
              </a:rPr>
              <a:t>Y</a:t>
            </a:r>
            <a:r>
              <a:rPr lang="en-US" dirty="0"/>
              <a:t>) = </a:t>
            </a:r>
            <a:r>
              <a:rPr lang="en-US" dirty="0">
                <a:sym typeface="Math B"/>
              </a:rPr>
              <a:t>{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) | </a:t>
            </a:r>
            <a:r>
              <a:rPr lang="en-US" i="1" dirty="0" err="1"/>
              <a:t>y</a:t>
            </a:r>
            <a:r>
              <a:rPr lang="en-US" dirty="0" err="1">
                <a:sym typeface="Math A"/>
              </a:rPr>
              <a:t></a:t>
            </a:r>
            <a:r>
              <a:rPr lang="en-US" i="1" dirty="0" err="1">
                <a:sym typeface="Math A"/>
              </a:rPr>
              <a:t>Y</a:t>
            </a:r>
            <a:r>
              <a:rPr lang="en-US" dirty="0">
                <a:sym typeface="Math A"/>
              </a:rPr>
              <a:t> }</a:t>
            </a:r>
            <a:endParaRPr lang="en-US" dirty="0"/>
          </a:p>
          <a:p>
            <a:r>
              <a:rPr lang="en-US" i="1" dirty="0">
                <a:sym typeface="Math C"/>
              </a:rPr>
              <a:t>L</a:t>
            </a:r>
            <a:r>
              <a:rPr lang="en-US" dirty="0">
                <a:sym typeface="Math C"/>
              </a:rPr>
              <a:t> satisfies the </a:t>
            </a:r>
            <a:r>
              <a:rPr lang="en-US" dirty="0">
                <a:solidFill>
                  <a:srgbClr val="0000FF"/>
                </a:solidFill>
                <a:sym typeface="Math C"/>
              </a:rPr>
              <a:t>ascending chain condition</a:t>
            </a:r>
            <a:r>
              <a:rPr lang="en-US" dirty="0">
                <a:sym typeface="Math C"/>
              </a:rPr>
              <a:t> (ACC) if every ascending chain eventually stabilizes:</a:t>
            </a:r>
            <a:br>
              <a:rPr lang="en-US" dirty="0">
                <a:sym typeface="Math C"/>
              </a:rPr>
            </a:br>
            <a:r>
              <a:rPr lang="en-US" dirty="0">
                <a:sym typeface="Math C"/>
              </a:rPr>
              <a:t>		</a:t>
            </a:r>
            <a:r>
              <a:rPr lang="en-US" i="1" dirty="0">
                <a:sym typeface="Math C"/>
              </a:rPr>
              <a:t>d</a:t>
            </a:r>
            <a:r>
              <a:rPr lang="en-US" baseline="-25000" dirty="0">
                <a:sym typeface="Math C"/>
              </a:rPr>
              <a:t>0</a:t>
            </a:r>
            <a:r>
              <a:rPr lang="en-US" dirty="0">
                <a:sym typeface="Math C"/>
              </a:rPr>
              <a:t> </a:t>
            </a:r>
            <a:r>
              <a:rPr lang="en-US" dirty="0">
                <a:sym typeface="Math B"/>
              </a:rPr>
              <a:t> </a:t>
            </a:r>
            <a:r>
              <a:rPr lang="en-US" i="1" dirty="0">
                <a:sym typeface="Math B"/>
              </a:rPr>
              <a:t>d</a:t>
            </a:r>
            <a:r>
              <a:rPr lang="en-US" baseline="-25000" dirty="0">
                <a:sym typeface="Math B"/>
              </a:rPr>
              <a:t>1</a:t>
            </a:r>
            <a:r>
              <a:rPr lang="en-US" dirty="0">
                <a:sym typeface="Math B"/>
              </a:rPr>
              <a:t>  …  </a:t>
            </a:r>
            <a:r>
              <a:rPr lang="en-US" i="1" dirty="0" err="1">
                <a:sym typeface="Math B"/>
              </a:rPr>
              <a:t>d</a:t>
            </a:r>
            <a:r>
              <a:rPr lang="en-US" baseline="-25000" dirty="0" err="1">
                <a:sym typeface="Math B"/>
              </a:rPr>
              <a:t>n</a:t>
            </a:r>
            <a:r>
              <a:rPr lang="en-US" dirty="0">
                <a:sym typeface="Math B"/>
              </a:rPr>
              <a:t> = </a:t>
            </a:r>
            <a:r>
              <a:rPr lang="en-US" i="1" dirty="0">
                <a:sym typeface="Math B"/>
              </a:rPr>
              <a:t>d</a:t>
            </a:r>
            <a:r>
              <a:rPr lang="en-US" baseline="-25000" dirty="0">
                <a:sym typeface="Math B"/>
              </a:rPr>
              <a:t>n+1</a:t>
            </a:r>
            <a:r>
              <a:rPr lang="en-US" dirty="0">
                <a:sym typeface="Math B"/>
              </a:rPr>
              <a:t> = …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41570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Fixed-point theorem [</a:t>
            </a:r>
            <a:r>
              <a:rPr lang="en-US" dirty="0" err="1"/>
              <a:t>Kleene</a:t>
            </a:r>
            <a:r>
              <a:rPr lang="en-US" dirty="0"/>
              <a:t>]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i="1" dirty="0"/>
              <a:t>L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, , </a:t>
            </a:r>
            <a:r>
              <a:rPr lang="en-US" dirty="0">
                <a:sym typeface="Math C"/>
              </a:rPr>
              <a:t></a:t>
            </a:r>
            <a:r>
              <a:rPr lang="en-US" dirty="0"/>
              <a:t>) be a complete partial order and a </a:t>
            </a:r>
            <a:r>
              <a:rPr lang="en-US" b="1" dirty="0"/>
              <a:t>continuous</a:t>
            </a:r>
            <a:r>
              <a:rPr lang="en-US" dirty="0"/>
              <a:t> function </a:t>
            </a:r>
            <a:r>
              <a:rPr lang="en-US" i="1" dirty="0"/>
              <a:t>f</a:t>
            </a:r>
            <a:r>
              <a:rPr lang="en-US" dirty="0"/>
              <a:t>: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>
                <a:sym typeface="Math C"/>
              </a:rPr>
              <a:t> </a:t>
            </a:r>
            <a:r>
              <a:rPr lang="en-US" i="1" dirty="0">
                <a:sym typeface="Math C"/>
              </a:rPr>
              <a:t>D</a:t>
            </a:r>
            <a:r>
              <a:rPr lang="en-US" dirty="0">
                <a:sym typeface="Math C"/>
              </a:rPr>
              <a:t> then</a:t>
            </a:r>
            <a:br>
              <a:rPr lang="en-US" dirty="0">
                <a:sym typeface="Math C"/>
              </a:rPr>
            </a:br>
            <a:br>
              <a:rPr lang="en-US" dirty="0">
                <a:sym typeface="Math C"/>
              </a:rPr>
            </a:br>
            <a:r>
              <a:rPr lang="en-US" dirty="0">
                <a:sym typeface="Math C"/>
              </a:rPr>
              <a:t>			</a:t>
            </a:r>
            <a:r>
              <a:rPr lang="en-US" dirty="0" err="1">
                <a:sym typeface="Math C"/>
              </a:rPr>
              <a:t>lfp</a:t>
            </a:r>
            <a:r>
              <a:rPr lang="en-US" dirty="0">
                <a:sym typeface="Math C"/>
              </a:rPr>
              <a:t>(</a:t>
            </a:r>
            <a:r>
              <a:rPr lang="en-US" i="1" dirty="0">
                <a:sym typeface="Math C"/>
              </a:rPr>
              <a:t>f</a:t>
            </a:r>
            <a:r>
              <a:rPr lang="en-US" dirty="0">
                <a:sym typeface="Math C"/>
              </a:rPr>
              <a:t>) = </a:t>
            </a:r>
            <a:r>
              <a:rPr lang="en-US" sz="4400" dirty="0">
                <a:sym typeface="Math B"/>
              </a:rPr>
              <a:t></a:t>
            </a:r>
            <a:r>
              <a:rPr lang="en-US" baseline="-25000" dirty="0" err="1">
                <a:sym typeface="Math B"/>
              </a:rPr>
              <a:t>n</a:t>
            </a:r>
            <a:r>
              <a:rPr lang="en-US" baseline="-25000" dirty="0" err="1">
                <a:sym typeface="Math A"/>
              </a:rPr>
              <a:t>N</a:t>
            </a:r>
            <a:r>
              <a:rPr lang="en-US" dirty="0">
                <a:sym typeface="Math A"/>
              </a:rPr>
              <a:t> </a:t>
            </a:r>
            <a:r>
              <a:rPr lang="en-US" i="1" dirty="0">
                <a:sym typeface="Math A"/>
              </a:rPr>
              <a:t>f</a:t>
            </a:r>
            <a:r>
              <a:rPr lang="en-US" baseline="30000" dirty="0">
                <a:sym typeface="Math A"/>
              </a:rPr>
              <a:t>n</a:t>
            </a:r>
            <a:r>
              <a:rPr lang="en-US" dirty="0">
                <a:sym typeface="Math A"/>
              </a:rPr>
              <a:t>(</a:t>
            </a:r>
            <a:r>
              <a:rPr lang="en-US" dirty="0">
                <a:sym typeface="Math B"/>
              </a:rPr>
              <a:t>)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87974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algorithm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3"/>
            <a:ext cx="5482952" cy="1728191"/>
          </a:xfrm>
        </p:spPr>
        <p:txBody>
          <a:bodyPr>
            <a:normAutofit/>
          </a:bodyPr>
          <a:lstStyle/>
          <a:p>
            <a:r>
              <a:rPr lang="en-US" dirty="0" err="1"/>
              <a:t>Kleene’s</a:t>
            </a:r>
            <a:r>
              <a:rPr lang="en-US" dirty="0"/>
              <a:t> fixed point theorem gives a constructive method for computing the </a:t>
            </a:r>
            <a:r>
              <a:rPr lang="en-US" dirty="0" err="1"/>
              <a:t>lfp</a:t>
            </a:r>
            <a:endParaRPr lang="en-US" dirty="0">
              <a:sym typeface="Math B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83</a:t>
            </a:fld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6801966" y="1429420"/>
            <a:ext cx="1573932" cy="279166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Oval 3"/>
          <p:cNvSpPr/>
          <p:nvPr/>
        </p:nvSpPr>
        <p:spPr>
          <a:xfrm>
            <a:off x="6228184" y="1429420"/>
            <a:ext cx="2721496" cy="480789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Oval 5"/>
          <p:cNvSpPr/>
          <p:nvPr/>
        </p:nvSpPr>
        <p:spPr>
          <a:xfrm>
            <a:off x="6837970" y="3356992"/>
            <a:ext cx="1501924" cy="288032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Oval 6"/>
          <p:cNvSpPr/>
          <p:nvPr/>
        </p:nvSpPr>
        <p:spPr>
          <a:xfrm>
            <a:off x="7512732" y="6156920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Oval 7"/>
          <p:cNvSpPr/>
          <p:nvPr/>
        </p:nvSpPr>
        <p:spPr>
          <a:xfrm>
            <a:off x="7512732" y="1353220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12441" y="96315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400" dirty="0">
                <a:sym typeface="Math C"/>
              </a:rPr>
              <a:t>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412441" y="616834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400" dirty="0">
                <a:sym typeface="Math B"/>
              </a:rPr>
              <a:t>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358540" y="3717032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400" dirty="0" err="1">
                <a:sym typeface="Math B"/>
              </a:rPr>
              <a:t>lfp</a:t>
            </a:r>
            <a:endParaRPr lang="en-US" sz="2400" dirty="0"/>
          </a:p>
        </p:txBody>
      </p:sp>
      <p:grpSp>
        <p:nvGrpSpPr>
          <p:cNvPr id="12" name="קבוצה 25"/>
          <p:cNvGrpSpPr/>
          <p:nvPr/>
        </p:nvGrpSpPr>
        <p:grpSpPr>
          <a:xfrm>
            <a:off x="7524328" y="3933056"/>
            <a:ext cx="864096" cy="461665"/>
            <a:chOff x="7524328" y="3933056"/>
            <a:chExt cx="864096" cy="461665"/>
          </a:xfrm>
        </p:grpSpPr>
        <p:sp>
          <p:nvSpPr>
            <p:cNvPr id="11" name="Oval 9"/>
            <p:cNvSpPr/>
            <p:nvPr/>
          </p:nvSpPr>
          <p:spPr>
            <a:xfrm>
              <a:off x="7524328" y="4140696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42707" y="3933056"/>
              <a:ext cx="745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i="1" dirty="0">
                  <a:sym typeface="Math B"/>
                </a:rPr>
                <a:t>f</a:t>
              </a:r>
              <a:r>
                <a:rPr lang="en-US" sz="2400" baseline="30000" dirty="0">
                  <a:sym typeface="Math B"/>
                </a:rPr>
                <a:t>n</a:t>
              </a:r>
              <a:r>
                <a:rPr lang="en-US" sz="2400" dirty="0">
                  <a:sym typeface="Math B"/>
                </a:rPr>
                <a:t>()</a:t>
              </a:r>
              <a:endParaRPr lang="en-US" sz="2400" dirty="0"/>
            </a:p>
          </p:txBody>
        </p:sp>
      </p:grpSp>
      <p:grpSp>
        <p:nvGrpSpPr>
          <p:cNvPr id="16" name="קבוצה 22"/>
          <p:cNvGrpSpPr/>
          <p:nvPr/>
        </p:nvGrpSpPr>
        <p:grpSpPr>
          <a:xfrm>
            <a:off x="7515260" y="5566315"/>
            <a:ext cx="727287" cy="461665"/>
            <a:chOff x="7596336" y="5566315"/>
            <a:chExt cx="727287" cy="461665"/>
          </a:xfrm>
        </p:grpSpPr>
        <p:sp>
          <p:nvSpPr>
            <p:cNvPr id="10" name="Oval 8"/>
            <p:cNvSpPr/>
            <p:nvPr/>
          </p:nvSpPr>
          <p:spPr>
            <a:xfrm>
              <a:off x="7596336" y="5733256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90116" y="5566315"/>
              <a:ext cx="633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i="1" dirty="0">
                  <a:sym typeface="Math B"/>
                </a:rPr>
                <a:t>f</a:t>
              </a:r>
              <a:r>
                <a:rPr lang="en-US" sz="2400" dirty="0">
                  <a:sym typeface="Math B"/>
                </a:rPr>
                <a:t>()</a:t>
              </a:r>
              <a:endParaRPr lang="en-US" sz="2400" dirty="0"/>
            </a:p>
          </p:txBody>
        </p:sp>
      </p:grpSp>
      <p:grpSp>
        <p:nvGrpSpPr>
          <p:cNvPr id="18" name="קבוצה 23"/>
          <p:cNvGrpSpPr/>
          <p:nvPr/>
        </p:nvGrpSpPr>
        <p:grpSpPr>
          <a:xfrm>
            <a:off x="7493488" y="5157192"/>
            <a:ext cx="833814" cy="461665"/>
            <a:chOff x="7574564" y="5157192"/>
            <a:chExt cx="833814" cy="461665"/>
          </a:xfrm>
        </p:grpSpPr>
        <p:sp>
          <p:nvSpPr>
            <p:cNvPr id="21" name="Oval 8"/>
            <p:cNvSpPr/>
            <p:nvPr/>
          </p:nvSpPr>
          <p:spPr>
            <a:xfrm>
              <a:off x="7574564" y="5324133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70676" y="5157192"/>
              <a:ext cx="737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2</a:t>
              </a:r>
              <a:r>
                <a:rPr lang="en-US" sz="2400" dirty="0">
                  <a:sym typeface="Math B"/>
                </a:rPr>
                <a:t>()</a:t>
              </a:r>
              <a:endParaRPr lang="en-US" sz="2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380312" y="4581128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400" dirty="0">
                <a:sym typeface="Math B"/>
              </a:rPr>
              <a:t>…</a:t>
            </a:r>
            <a:endParaRPr lang="en-US" sz="2400" dirty="0"/>
          </a:p>
        </p:txBody>
      </p:sp>
      <p:grpSp>
        <p:nvGrpSpPr>
          <p:cNvPr id="19" name="קבוצה 27"/>
          <p:cNvGrpSpPr/>
          <p:nvPr/>
        </p:nvGrpSpPr>
        <p:grpSpPr>
          <a:xfrm>
            <a:off x="2004266" y="4057908"/>
            <a:ext cx="3024336" cy="2574870"/>
            <a:chOff x="2004266" y="4057908"/>
            <a:chExt cx="3024336" cy="2574870"/>
          </a:xfrm>
        </p:grpSpPr>
        <p:sp>
          <p:nvSpPr>
            <p:cNvPr id="24" name="TextBox 23"/>
            <p:cNvSpPr txBox="1"/>
            <p:nvPr/>
          </p:nvSpPr>
          <p:spPr>
            <a:xfrm>
              <a:off x="2004266" y="4509120"/>
              <a:ext cx="3024336" cy="2123658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2"/>
              </a:solidFill>
            </a:ln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3200" i="1" dirty="0">
                  <a:sym typeface="Math C"/>
                </a:rPr>
                <a:t>d</a:t>
              </a:r>
              <a:r>
                <a:rPr lang="en-US" sz="3200" dirty="0">
                  <a:sym typeface="Math C"/>
                </a:rPr>
                <a:t> := </a:t>
              </a:r>
              <a:r>
                <a:rPr lang="en-US" sz="3200" dirty="0">
                  <a:sym typeface="Math B"/>
                </a:rPr>
                <a:t></a:t>
              </a:r>
              <a:br>
                <a:rPr lang="en-US" sz="3200" dirty="0">
                  <a:sym typeface="Math B"/>
                </a:rPr>
              </a:br>
              <a:r>
                <a:rPr lang="en-US" sz="3200" b="1" dirty="0">
                  <a:sym typeface="Math B"/>
                </a:rPr>
                <a:t>while</a:t>
              </a:r>
              <a:r>
                <a:rPr lang="en-US" sz="3200" dirty="0">
                  <a:sym typeface="Math B"/>
                </a:rPr>
                <a:t> </a:t>
              </a:r>
              <a:r>
                <a:rPr lang="en-US" sz="3200" i="1" dirty="0">
                  <a:sym typeface="Math B"/>
                </a:rPr>
                <a:t>f</a:t>
              </a:r>
              <a:r>
                <a:rPr lang="en-US" sz="3200" dirty="0">
                  <a:sym typeface="Math B"/>
                </a:rPr>
                <a:t>(</a:t>
              </a:r>
              <a:r>
                <a:rPr lang="en-US" sz="3200" i="1" dirty="0">
                  <a:sym typeface="Math B"/>
                </a:rPr>
                <a:t>d</a:t>
              </a:r>
              <a:r>
                <a:rPr lang="en-US" sz="3200" dirty="0">
                  <a:sym typeface="Math B"/>
                </a:rPr>
                <a:t>)  </a:t>
              </a:r>
              <a:r>
                <a:rPr lang="en-US" sz="3200" i="1" dirty="0">
                  <a:sym typeface="Math B"/>
                </a:rPr>
                <a:t>d</a:t>
              </a:r>
              <a:r>
                <a:rPr lang="en-US" sz="3200" dirty="0">
                  <a:sym typeface="Math B"/>
                </a:rPr>
                <a:t> </a:t>
              </a:r>
              <a:r>
                <a:rPr lang="en-US" sz="3200" b="1" dirty="0">
                  <a:sym typeface="Math B"/>
                </a:rPr>
                <a:t>do</a:t>
              </a:r>
              <a:br>
                <a:rPr lang="en-US" sz="3200" dirty="0">
                  <a:sym typeface="Math B"/>
                </a:rPr>
              </a:br>
              <a:r>
                <a:rPr lang="en-US" sz="3200" dirty="0">
                  <a:sym typeface="Math B"/>
                </a:rPr>
                <a:t>    </a:t>
              </a:r>
              <a:r>
                <a:rPr lang="en-US" sz="3200" i="1" dirty="0">
                  <a:sym typeface="Math B"/>
                </a:rPr>
                <a:t>d</a:t>
              </a:r>
              <a:r>
                <a:rPr lang="en-US" sz="3200" dirty="0">
                  <a:sym typeface="Math B"/>
                </a:rPr>
                <a:t> := </a:t>
              </a:r>
              <a:r>
                <a:rPr lang="en-US" sz="3200" i="1" dirty="0">
                  <a:sym typeface="Math B"/>
                </a:rPr>
                <a:t>d</a:t>
              </a:r>
              <a:r>
                <a:rPr lang="en-US" sz="3200" dirty="0">
                  <a:sym typeface="Math B"/>
                </a:rPr>
                <a:t>  </a:t>
              </a:r>
              <a:r>
                <a:rPr lang="en-US" sz="3200" i="1" dirty="0">
                  <a:sym typeface="Math B"/>
                </a:rPr>
                <a:t>f</a:t>
              </a:r>
              <a:r>
                <a:rPr lang="en-US" sz="3200" dirty="0">
                  <a:sym typeface="Math B"/>
                </a:rPr>
                <a:t>(</a:t>
              </a:r>
              <a:r>
                <a:rPr lang="en-US" sz="3200" i="1" dirty="0">
                  <a:sym typeface="Math B"/>
                </a:rPr>
                <a:t>d</a:t>
              </a:r>
              <a:r>
                <a:rPr lang="en-US" sz="3200" dirty="0">
                  <a:sym typeface="Math B"/>
                </a:rPr>
                <a:t>)</a:t>
              </a:r>
              <a:br>
                <a:rPr lang="en-US" sz="3200" dirty="0">
                  <a:sym typeface="Math B"/>
                </a:rPr>
              </a:br>
              <a:r>
                <a:rPr lang="en-US" sz="3200" b="1" dirty="0">
                  <a:sym typeface="Math B"/>
                </a:rPr>
                <a:t>return</a:t>
              </a:r>
              <a:r>
                <a:rPr lang="en-US" sz="3200" dirty="0">
                  <a:sym typeface="Math B"/>
                </a:rPr>
                <a:t> </a:t>
              </a:r>
              <a:r>
                <a:rPr lang="en-US" sz="3200" i="1" dirty="0">
                  <a:sym typeface="Math B"/>
                </a:rPr>
                <a:t>d</a:t>
              </a:r>
              <a:endParaRPr lang="he-IL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99961" y="4057908"/>
              <a:ext cx="1632948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800" dirty="0">
                  <a:solidFill>
                    <a:schemeClr val="tx2"/>
                  </a:solidFill>
                </a:rPr>
                <a:t>Algorithm</a:t>
              </a:r>
              <a:endParaRPr lang="he-IL" sz="2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קבוצה 28"/>
          <p:cNvGrpSpPr/>
          <p:nvPr/>
        </p:nvGrpSpPr>
        <p:grpSpPr>
          <a:xfrm>
            <a:off x="1668781" y="2780928"/>
            <a:ext cx="3695307" cy="1078379"/>
            <a:chOff x="1668781" y="2780928"/>
            <a:chExt cx="3695307" cy="1078379"/>
          </a:xfrm>
        </p:grpSpPr>
        <p:sp>
          <p:nvSpPr>
            <p:cNvPr id="23" name="TextBox 22"/>
            <p:cNvSpPr txBox="1"/>
            <p:nvPr/>
          </p:nvSpPr>
          <p:spPr>
            <a:xfrm>
              <a:off x="1716234" y="3212976"/>
              <a:ext cx="3600400" cy="64633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2"/>
              </a:solidFill>
            </a:ln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3600" dirty="0" err="1">
                  <a:sym typeface="Math C"/>
                </a:rPr>
                <a:t>lfp</a:t>
              </a:r>
              <a:r>
                <a:rPr lang="en-US" sz="3600" dirty="0">
                  <a:sym typeface="Math C"/>
                </a:rPr>
                <a:t>(</a:t>
              </a:r>
              <a:r>
                <a:rPr lang="en-US" sz="3600" i="1" dirty="0">
                  <a:sym typeface="Math C"/>
                </a:rPr>
                <a:t>f</a:t>
              </a:r>
              <a:r>
                <a:rPr lang="en-US" sz="3600" dirty="0">
                  <a:sym typeface="Math C"/>
                </a:rPr>
                <a:t>) = </a:t>
              </a:r>
              <a:r>
                <a:rPr lang="en-US" sz="3600" dirty="0">
                  <a:sym typeface="Math B"/>
                </a:rPr>
                <a:t></a:t>
              </a:r>
              <a:r>
                <a:rPr lang="en-US" sz="3600" baseline="-25000" dirty="0" err="1">
                  <a:sym typeface="Math B"/>
                </a:rPr>
                <a:t>n</a:t>
              </a:r>
              <a:r>
                <a:rPr lang="en-US" sz="3600" baseline="-25000" dirty="0" err="1">
                  <a:sym typeface="Math A"/>
                </a:rPr>
                <a:t>N</a:t>
              </a:r>
              <a:r>
                <a:rPr lang="en-US" sz="3600" dirty="0">
                  <a:sym typeface="Math A"/>
                </a:rPr>
                <a:t> </a:t>
              </a:r>
              <a:r>
                <a:rPr lang="en-US" sz="3600" i="1" dirty="0">
                  <a:sym typeface="Math A"/>
                </a:rPr>
                <a:t>f</a:t>
              </a:r>
              <a:r>
                <a:rPr lang="en-US" sz="3600" baseline="30000" dirty="0">
                  <a:sym typeface="Math A"/>
                </a:rPr>
                <a:t>n</a:t>
              </a:r>
              <a:r>
                <a:rPr lang="en-US" sz="3600" dirty="0">
                  <a:sym typeface="Math A"/>
                </a:rPr>
                <a:t>(</a:t>
              </a:r>
              <a:r>
                <a:rPr lang="en-US" sz="3600" dirty="0">
                  <a:sym typeface="Math B"/>
                </a:rPr>
                <a:t>)</a:t>
              </a:r>
              <a:endParaRPr lang="he-IL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68781" y="2780928"/>
              <a:ext cx="3695307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sz="2800" dirty="0">
                  <a:solidFill>
                    <a:schemeClr val="tx2"/>
                  </a:solidFill>
                </a:rPr>
                <a:t>Mathematical definition</a:t>
              </a:r>
              <a:endParaRPr lang="he-IL" sz="28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45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Chaotic iteration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84</a:t>
            </a:fld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0425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Input: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cpo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= (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dirty="0">
                <a:sym typeface="Math B"/>
              </a:rPr>
              <a:t>, , </a:t>
            </a:r>
            <a:r>
              <a:rPr lang="en-US" dirty="0">
                <a:sym typeface="Math C"/>
              </a:rPr>
              <a:t></a:t>
            </a:r>
            <a:r>
              <a:rPr lang="en-US" dirty="0"/>
              <a:t>) satisfying ACC</a:t>
            </a:r>
          </a:p>
          <a:p>
            <a:pPr lvl="1"/>
            <a:r>
              <a:rPr lang="en-US" i="1" dirty="0" err="1"/>
              <a:t>L</a:t>
            </a:r>
            <a:r>
              <a:rPr lang="en-US" i="1" baseline="30000" dirty="0" err="1"/>
              <a:t>n</a:t>
            </a:r>
            <a:r>
              <a:rPr lang="en-US" dirty="0"/>
              <a:t> 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</a:t>
            </a:r>
            <a:r>
              <a:rPr lang="en-US" dirty="0">
                <a:sym typeface="Math B" pitchFamily="2" charset="2"/>
              </a:rPr>
              <a:t> </a:t>
            </a:r>
            <a:r>
              <a:rPr lang="en-US" i="1" dirty="0">
                <a:sym typeface="Math B" pitchFamily="2" charset="2"/>
              </a:rPr>
              <a:t>L</a:t>
            </a:r>
            <a:r>
              <a:rPr lang="en-US" dirty="0">
                <a:sym typeface="Math B" pitchFamily="2" charset="2"/>
              </a:rPr>
              <a:t> </a:t>
            </a:r>
            <a:r>
              <a:rPr lang="en-US" dirty="0">
                <a:sym typeface="Symbol"/>
              </a:rPr>
              <a:t></a:t>
            </a:r>
            <a:r>
              <a:rPr lang="en-US" dirty="0">
                <a:sym typeface="Math B" pitchFamily="2" charset="2"/>
              </a:rPr>
              <a:t> … </a:t>
            </a:r>
            <a:r>
              <a:rPr lang="en-US" dirty="0">
                <a:sym typeface="Symbol"/>
              </a:rPr>
              <a:t></a:t>
            </a:r>
            <a:r>
              <a:rPr lang="en-US" dirty="0">
                <a:sym typeface="Math B" pitchFamily="2" charset="2"/>
              </a:rPr>
              <a:t> </a:t>
            </a:r>
            <a:r>
              <a:rPr lang="en-US" i="1" dirty="0">
                <a:sym typeface="Math B" pitchFamily="2" charset="2"/>
              </a:rPr>
              <a:t>L</a:t>
            </a:r>
            <a:endParaRPr lang="en-US" i="1" dirty="0"/>
          </a:p>
          <a:p>
            <a:pPr lvl="1"/>
            <a:r>
              <a:rPr lang="en-US" dirty="0"/>
              <a:t>A monotone function </a:t>
            </a:r>
            <a:r>
              <a:rPr lang="en-US" i="1" dirty="0"/>
              <a:t>f</a:t>
            </a:r>
            <a:r>
              <a:rPr lang="en-US" dirty="0"/>
              <a:t> : </a:t>
            </a:r>
            <a:r>
              <a:rPr lang="en-US" i="1" dirty="0" err="1"/>
              <a:t>D</a:t>
            </a:r>
            <a:r>
              <a:rPr lang="en-US" i="1" baseline="30000" dirty="0" err="1"/>
              <a:t>n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baseline="30000" dirty="0">
                <a:sym typeface="Symbol" pitchFamily="18" charset="2"/>
              </a:rPr>
              <a:t> </a:t>
            </a:r>
            <a:r>
              <a:rPr lang="en-US" i="1" dirty="0" err="1"/>
              <a:t>D</a:t>
            </a:r>
            <a:r>
              <a:rPr lang="en-US" i="1" baseline="30000" dirty="0" err="1"/>
              <a:t>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 system of equations {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|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| </a:t>
            </a:r>
            <a:r>
              <a:rPr lang="en-US" dirty="0">
                <a:sym typeface="Math B" pitchFamily="2" charset="2"/>
              </a:rPr>
              <a:t>1 </a:t>
            </a:r>
            <a:r>
              <a:rPr lang="en-US" dirty="0">
                <a:sym typeface="Symbol" pitchFamily="18" charset="2"/>
              </a:rPr>
              <a:t> </a:t>
            </a:r>
            <a:r>
              <a:rPr lang="en-US" i="1" dirty="0" err="1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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Math B" pitchFamily="2" charset="2"/>
              </a:rPr>
              <a:t> </a:t>
            </a:r>
            <a:r>
              <a:rPr lang="en-US" dirty="0"/>
              <a:t>}</a:t>
            </a:r>
          </a:p>
          <a:p>
            <a:r>
              <a:rPr lang="en-US" dirty="0"/>
              <a:t>Output: </a:t>
            </a:r>
            <a:r>
              <a:rPr lang="en-US" dirty="0" err="1"/>
              <a:t>lfp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)</a:t>
            </a:r>
          </a:p>
          <a:p>
            <a:r>
              <a:rPr lang="en-US" dirty="0"/>
              <a:t>A </a:t>
            </a:r>
            <a:r>
              <a:rPr lang="en-US" dirty="0" err="1"/>
              <a:t>worklist</a:t>
            </a:r>
            <a:r>
              <a:rPr lang="en-US" dirty="0"/>
              <a:t>-based algorithm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3645024"/>
            <a:ext cx="5400600" cy="3139321"/>
          </a:xfrm>
          <a:prstGeom prst="rect">
            <a:avLst/>
          </a:prstGeom>
          <a:solidFill>
            <a:srgbClr val="FFFF99"/>
          </a:solidFill>
          <a:ln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ym typeface="Math C"/>
              </a:rPr>
              <a:t>for</a:t>
            </a:r>
            <a:r>
              <a:rPr lang="en-US" dirty="0">
                <a:sym typeface="Math C"/>
              </a:rPr>
              <a:t> </a:t>
            </a:r>
            <a:r>
              <a:rPr lang="en-US" dirty="0" err="1">
                <a:sym typeface="Math C"/>
              </a:rPr>
              <a:t>i</a:t>
            </a:r>
            <a:r>
              <a:rPr lang="en-US" dirty="0">
                <a:sym typeface="Math C"/>
              </a:rPr>
              <a:t>:=1 </a:t>
            </a:r>
            <a:r>
              <a:rPr lang="en-US" b="1" dirty="0">
                <a:sym typeface="Math C"/>
              </a:rPr>
              <a:t>to</a:t>
            </a:r>
            <a:r>
              <a:rPr lang="en-US" dirty="0">
                <a:sym typeface="Math C"/>
              </a:rPr>
              <a:t> n </a:t>
            </a:r>
            <a:r>
              <a:rPr lang="en-US" b="1" dirty="0">
                <a:sym typeface="Math C"/>
              </a:rPr>
              <a:t>do</a:t>
            </a:r>
            <a:br>
              <a:rPr lang="en-US" dirty="0">
                <a:sym typeface="Math C"/>
              </a:rPr>
            </a:br>
            <a:r>
              <a:rPr lang="en-US" dirty="0">
                <a:sym typeface="Math C"/>
              </a:rPr>
              <a:t>    X[</a:t>
            </a:r>
            <a:r>
              <a:rPr lang="en-US" dirty="0" err="1">
                <a:sym typeface="Math C"/>
              </a:rPr>
              <a:t>i</a:t>
            </a:r>
            <a:r>
              <a:rPr lang="en-US" dirty="0">
                <a:sym typeface="Math C"/>
              </a:rPr>
              <a:t>] := </a:t>
            </a:r>
            <a:r>
              <a:rPr lang="en-US" dirty="0">
                <a:sym typeface="Math B"/>
              </a:rPr>
              <a:t>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WL = {1,…,n}</a:t>
            </a:r>
            <a:br>
              <a:rPr lang="en-US" dirty="0">
                <a:sym typeface="Math B"/>
              </a:rPr>
            </a:br>
            <a:r>
              <a:rPr lang="en-US" b="1" dirty="0">
                <a:sym typeface="Math B"/>
              </a:rPr>
              <a:t>while</a:t>
            </a:r>
            <a:r>
              <a:rPr lang="en-US" dirty="0">
                <a:sym typeface="Math B"/>
              </a:rPr>
              <a:t> WL</a:t>
            </a:r>
            <a:r>
              <a:rPr lang="en-US" dirty="0">
                <a:sym typeface="Symbol"/>
              </a:rPr>
              <a:t>  </a:t>
            </a:r>
            <a:r>
              <a:rPr lang="en-US" dirty="0">
                <a:sym typeface="Math C"/>
              </a:rPr>
              <a:t></a:t>
            </a:r>
            <a:r>
              <a:rPr lang="en-US" dirty="0">
                <a:sym typeface="Math B"/>
              </a:rPr>
              <a:t> </a:t>
            </a:r>
            <a:r>
              <a:rPr lang="en-US" b="1" dirty="0">
                <a:sym typeface="Math B"/>
              </a:rPr>
              <a:t>do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    j </a:t>
            </a:r>
            <a:r>
              <a:rPr lang="en-US" dirty="0">
                <a:sym typeface="Symbol"/>
              </a:rPr>
              <a:t>:= </a:t>
            </a:r>
            <a:r>
              <a:rPr lang="en-US" b="1" dirty="0">
                <a:sym typeface="Symbol"/>
              </a:rPr>
              <a:t>pop</a:t>
            </a:r>
            <a:r>
              <a:rPr lang="en-US" dirty="0">
                <a:sym typeface="Symbol"/>
              </a:rPr>
              <a:t> WL // choose index non-deterministically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    N := F[</a:t>
            </a:r>
            <a:r>
              <a:rPr lang="en-US" dirty="0" err="1">
                <a:sym typeface="Math B"/>
              </a:rPr>
              <a:t>i</a:t>
            </a:r>
            <a:r>
              <a:rPr lang="en-US" dirty="0">
                <a:sym typeface="Math B"/>
              </a:rPr>
              <a:t>](X)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    if N </a:t>
            </a:r>
            <a:r>
              <a:rPr lang="en-US" dirty="0">
                <a:sym typeface="Symbol"/>
              </a:rPr>
              <a:t> X[</a:t>
            </a:r>
            <a:r>
              <a:rPr lang="en-US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] then</a:t>
            </a:r>
            <a:br>
              <a:rPr lang="en-US" dirty="0">
                <a:sym typeface="Symbol"/>
              </a:rPr>
            </a:br>
            <a:r>
              <a:rPr lang="en-US" dirty="0">
                <a:sym typeface="Math B"/>
              </a:rPr>
              <a:t>        X[</a:t>
            </a:r>
            <a:r>
              <a:rPr lang="en-US" dirty="0" err="1">
                <a:sym typeface="Math B"/>
              </a:rPr>
              <a:t>i</a:t>
            </a:r>
            <a:r>
              <a:rPr lang="en-US" dirty="0">
                <a:sym typeface="Math B"/>
              </a:rPr>
              <a:t>] := N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        </a:t>
            </a:r>
            <a:r>
              <a:rPr lang="en-US" dirty="0">
                <a:sym typeface="Symbol" pitchFamily="18" charset="2"/>
              </a:rPr>
              <a:t>add all the indexes that directly depend on </a:t>
            </a:r>
            <a:r>
              <a:rPr lang="en-US" dirty="0" err="1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to WL</a:t>
            </a:r>
            <a:br>
              <a:rPr lang="en-US" dirty="0">
                <a:sym typeface="Math B"/>
              </a:rPr>
            </a:br>
            <a:r>
              <a:rPr lang="en-US" dirty="0">
                <a:sym typeface="Math B"/>
              </a:rPr>
              <a:t>        (X[j] depends on X[</a:t>
            </a:r>
            <a:r>
              <a:rPr lang="en-US" dirty="0" err="1">
                <a:sym typeface="Math B"/>
              </a:rPr>
              <a:t>i</a:t>
            </a:r>
            <a:r>
              <a:rPr lang="en-US" dirty="0">
                <a:sym typeface="Math B"/>
              </a:rPr>
              <a:t>] if F[j] contains X[</a:t>
            </a:r>
            <a:r>
              <a:rPr lang="en-US" dirty="0" err="1">
                <a:sym typeface="Math B"/>
              </a:rPr>
              <a:t>i</a:t>
            </a:r>
            <a:r>
              <a:rPr lang="en-US" dirty="0">
                <a:sym typeface="Math B"/>
              </a:rPr>
              <a:t>])</a:t>
            </a:r>
            <a:br>
              <a:rPr lang="en-US" dirty="0">
                <a:sym typeface="Math B"/>
              </a:rPr>
            </a:br>
            <a:r>
              <a:rPr lang="en-US" b="1" dirty="0">
                <a:sym typeface="Math B"/>
              </a:rPr>
              <a:t>return</a:t>
            </a:r>
            <a:r>
              <a:rPr lang="en-US" dirty="0">
                <a:sym typeface="Math B"/>
              </a:rPr>
              <a:t> X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674974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 l="25725" t="33020" r="52750" b="52208"/>
          <a:stretch>
            <a:fillRect/>
          </a:stretch>
        </p:blipFill>
        <p:spPr bwMode="auto">
          <a:xfrm>
            <a:off x="1907704" y="980728"/>
            <a:ext cx="6078323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5012" y="-12108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Concrete semantics equations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85</a:t>
            </a:fld>
            <a:endParaRPr lang="he-IL" dirty="0"/>
          </a:p>
        </p:txBody>
      </p:sp>
      <p:sp>
        <p:nvSpPr>
          <p:cNvPr id="8" name="מציין מיקום תוכן 22"/>
          <p:cNvSpPr>
            <a:spLocks noGrp="1"/>
          </p:cNvSpPr>
          <p:nvPr>
            <p:ph idx="1"/>
          </p:nvPr>
        </p:nvSpPr>
        <p:spPr>
          <a:xfrm>
            <a:off x="971600" y="4077072"/>
            <a:ext cx="6563072" cy="259228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R[0] =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{</a:t>
            </a:r>
            <a:r>
              <a:rPr lang="en-US" sz="24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dirty="0" err="1">
                <a:solidFill>
                  <a:srgbClr val="0000FF"/>
                </a:solidFill>
                <a:sym typeface="Symbol"/>
              </a:rPr>
              <a:t></a:t>
            </a:r>
            <a:r>
              <a:rPr lang="en-US" sz="2400" b="1" dirty="0" err="1">
                <a:solidFill>
                  <a:srgbClr val="0000FF"/>
                </a:solidFill>
                <a:sym typeface="Symbol"/>
              </a:rPr>
              <a:t>Z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}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R[1] = </a:t>
            </a: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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x:=7</a:t>
            </a: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</a:t>
            </a:r>
            <a:br>
              <a:rPr lang="en-US" sz="2400" dirty="0">
                <a:solidFill>
                  <a:srgbClr val="0000FF"/>
                </a:solidFill>
                <a:sym typeface="Math B" pitchFamily="2" charset="2"/>
              </a:rPr>
            </a:b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R[2] = </a:t>
            </a:r>
            <a:r>
              <a:rPr lang="en-US" sz="2400" dirty="0">
                <a:solidFill>
                  <a:srgbClr val="0000FF"/>
                </a:solidFill>
              </a:rPr>
              <a:t>R[1] 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 R[4]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R[3] = R[2]  {s | s(x) &lt; 1000}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R[4] = </a:t>
            </a: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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x:=x+1</a:t>
            </a: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 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R[3]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R[5] = R[2]  {s | s(x)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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 1000} 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R[6] = R[5]  {s | s(x)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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 1001}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131092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R[0]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628800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R[2]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92817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R[3]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194970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R[4]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2482" y="128930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R[1]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2564904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R[5]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2924944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R[6]</a:t>
            </a:r>
            <a:endParaRPr lang="he-I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209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5212" y="178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Abstract semantics equations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86</a:t>
            </a:fld>
            <a:endParaRPr lang="he-IL" dirty="0"/>
          </a:p>
        </p:txBody>
      </p:sp>
      <p:sp>
        <p:nvSpPr>
          <p:cNvPr id="8" name="מציין מיקום תוכן 22"/>
          <p:cNvSpPr>
            <a:spLocks noGrp="1"/>
          </p:cNvSpPr>
          <p:nvPr>
            <p:ph idx="1"/>
          </p:nvPr>
        </p:nvSpPr>
        <p:spPr>
          <a:xfrm>
            <a:off x="971600" y="4077072"/>
            <a:ext cx="7416824" cy="2592288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R[0] =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({</a:t>
            </a:r>
            <a:r>
              <a:rPr lang="en-US" sz="24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dirty="0" err="1">
                <a:solidFill>
                  <a:srgbClr val="0000FF"/>
                </a:solidFill>
                <a:sym typeface="Symbol"/>
              </a:rPr>
              <a:t></a:t>
            </a:r>
            <a:r>
              <a:rPr lang="en-US" sz="2400" b="1" dirty="0" err="1">
                <a:solidFill>
                  <a:srgbClr val="0000FF"/>
                </a:solidFill>
                <a:sym typeface="Symbol"/>
              </a:rPr>
              <a:t>Z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})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R[1] = </a:t>
            </a: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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x:=7</a:t>
            </a: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</a:t>
            </a:r>
            <a:r>
              <a:rPr lang="en-US" sz="2400" baseline="30000" dirty="0">
                <a:solidFill>
                  <a:srgbClr val="0000FF"/>
                </a:solidFill>
                <a:sym typeface="Math B" pitchFamily="2" charset="2"/>
              </a:rPr>
              <a:t>#</a:t>
            </a:r>
            <a:br>
              <a:rPr lang="en-US" sz="2400" dirty="0">
                <a:solidFill>
                  <a:srgbClr val="0000FF"/>
                </a:solidFill>
                <a:sym typeface="Math B" pitchFamily="2" charset="2"/>
              </a:rPr>
            </a:b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R[2] = </a:t>
            </a:r>
            <a:r>
              <a:rPr lang="en-US" sz="2400" dirty="0">
                <a:solidFill>
                  <a:srgbClr val="0000FF"/>
                </a:solidFill>
              </a:rPr>
              <a:t>R[1] 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 R[4]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R[3] = R[2] 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(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{s | s(x) &lt; 1000})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R[4] = </a:t>
            </a: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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x:=x+1</a:t>
            </a: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</a:t>
            </a:r>
            <a:r>
              <a:rPr lang="en-US" sz="2400" baseline="30000" dirty="0">
                <a:solidFill>
                  <a:srgbClr val="0000FF"/>
                </a:solidFill>
                <a:sym typeface="Math B" pitchFamily="2" charset="2"/>
              </a:rPr>
              <a:t>#</a:t>
            </a: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 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R[3]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R[5] = R[2] 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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({s | s(x)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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 1000})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R[6] = R[5] 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(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{s | s(x)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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 1001})  R[5] 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(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{s | s(x)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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 999}) 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 l="25725" t="33020" r="52750" b="52208"/>
          <a:stretch>
            <a:fillRect/>
          </a:stretch>
        </p:blipFill>
        <p:spPr bwMode="auto">
          <a:xfrm>
            <a:off x="1907704" y="980728"/>
            <a:ext cx="6078323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835696" y="131092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R[0]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1628800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R[2]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696" y="192817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R[3]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5896" y="194970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R[4]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42482" y="128930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R[1]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696" y="2564904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R[5]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5696" y="2924944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R[6]</a:t>
            </a:r>
            <a:endParaRPr lang="he-I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295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830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Abstract semantics equations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87</a:t>
            </a:fld>
            <a:endParaRPr lang="he-IL" dirty="0"/>
          </a:p>
        </p:txBody>
      </p:sp>
      <p:sp>
        <p:nvSpPr>
          <p:cNvPr id="8" name="מציין מיקום תוכן 22"/>
          <p:cNvSpPr>
            <a:spLocks noGrp="1"/>
          </p:cNvSpPr>
          <p:nvPr>
            <p:ph idx="1"/>
          </p:nvPr>
        </p:nvSpPr>
        <p:spPr>
          <a:xfrm>
            <a:off x="971600" y="4077072"/>
            <a:ext cx="6563072" cy="259228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R[0] = </a:t>
            </a:r>
            <a:r>
              <a:rPr lang="en-US" sz="2400" dirty="0">
                <a:solidFill>
                  <a:srgbClr val="0000FF"/>
                </a:solidFill>
                <a:sym typeface="Math C"/>
              </a:rPr>
              <a:t>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R[1] = [7,7]</a:t>
            </a: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 </a:t>
            </a:r>
            <a:br>
              <a:rPr lang="en-US" sz="2400" dirty="0">
                <a:solidFill>
                  <a:srgbClr val="0000FF"/>
                </a:solidFill>
                <a:sym typeface="Math B" pitchFamily="2" charset="2"/>
              </a:rPr>
            </a:b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R[2] = </a:t>
            </a:r>
            <a:r>
              <a:rPr lang="en-US" sz="2400" dirty="0">
                <a:solidFill>
                  <a:srgbClr val="0000FF"/>
                </a:solidFill>
              </a:rPr>
              <a:t>R[1] 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 R[4]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R[3] = R[2]  [</a:t>
            </a:r>
            <a:r>
              <a:rPr lang="en-US" sz="2400" dirty="0">
                <a:solidFill>
                  <a:srgbClr val="0000FF"/>
                </a:solidFill>
              </a:rPr>
              <a:t>-</a:t>
            </a:r>
            <a:r>
              <a:rPr lang="en-US" sz="2400" dirty="0">
                <a:solidFill>
                  <a:srgbClr val="0000FF"/>
                </a:solidFill>
                <a:sym typeface="Math C"/>
              </a:rPr>
              <a:t>,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999]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R[4] = R[3] + [1,1]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R[5] = R[2]  [1000,</a:t>
            </a:r>
            <a:r>
              <a:rPr lang="en-US" sz="2400" dirty="0">
                <a:solidFill>
                  <a:srgbClr val="0000FF"/>
                </a:solidFill>
              </a:rPr>
              <a:t>+</a:t>
            </a:r>
            <a:r>
              <a:rPr lang="en-US" sz="2400" dirty="0">
                <a:solidFill>
                  <a:srgbClr val="0000FF"/>
                </a:solidFill>
                <a:sym typeface="Math C"/>
              </a:rPr>
              <a:t>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]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 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R[6] = R[5]  [999,</a:t>
            </a:r>
            <a:r>
              <a:rPr lang="en-US" sz="2400" dirty="0">
                <a:solidFill>
                  <a:srgbClr val="0000FF"/>
                </a:solidFill>
              </a:rPr>
              <a:t>+</a:t>
            </a:r>
            <a:r>
              <a:rPr lang="en-US" sz="2400" dirty="0">
                <a:solidFill>
                  <a:srgbClr val="0000FF"/>
                </a:solidFill>
                <a:sym typeface="Math C"/>
              </a:rPr>
              <a:t>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]  R[5]  [1001,</a:t>
            </a:r>
            <a:r>
              <a:rPr lang="en-US" sz="2400" dirty="0">
                <a:solidFill>
                  <a:srgbClr val="0000FF"/>
                </a:solidFill>
              </a:rPr>
              <a:t>+</a:t>
            </a:r>
            <a:r>
              <a:rPr lang="en-US" sz="2400" dirty="0">
                <a:solidFill>
                  <a:srgbClr val="0000FF"/>
                </a:solidFill>
                <a:sym typeface="Math C"/>
              </a:rPr>
              <a:t>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]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 l="25725" t="33020" r="52750" b="52208"/>
          <a:stretch>
            <a:fillRect/>
          </a:stretch>
        </p:blipFill>
        <p:spPr bwMode="auto">
          <a:xfrm>
            <a:off x="1907704" y="980728"/>
            <a:ext cx="6078323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835696" y="131092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R[0]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1628800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R[2]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696" y="192817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R[3]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5896" y="194970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R[4]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42482" y="128930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R[1]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696" y="2564904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R[5]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5696" y="2924944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R[6]</a:t>
            </a:r>
            <a:endParaRPr lang="he-I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899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many iterations to converge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88</a:t>
            </a:fld>
            <a:endParaRPr lang="he-IL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 l="38849" t="19986" r="19151" b="13974"/>
          <a:stretch>
            <a:fillRect/>
          </a:stretch>
        </p:blipFill>
        <p:spPr bwMode="auto">
          <a:xfrm>
            <a:off x="1547664" y="1052736"/>
            <a:ext cx="57606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48450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iterations for this one?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89</a:t>
            </a:fld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231" t="41634" r="60232" b="41806"/>
          <a:stretch>
            <a:fillRect/>
          </a:stretch>
        </p:blipFill>
        <p:spPr bwMode="auto">
          <a:xfrm>
            <a:off x="1907704" y="1700808"/>
            <a:ext cx="473374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21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Galois Connection: </a:t>
            </a:r>
            <a:r>
              <a:rPr lang="en-US" i="1" dirty="0">
                <a:sym typeface="Symbol" pitchFamily="18" charset="2"/>
              </a:rPr>
              <a:t>c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ym typeface="Math B" pitchFamily="2" charset="2"/>
              </a:rPr>
              <a:t></a:t>
            </a:r>
            <a:r>
              <a:rPr lang="en-US" dirty="0">
                <a:sym typeface="Symbol" pitchFamily="18" charset="2"/>
              </a:rPr>
              <a:t> ((</a:t>
            </a:r>
            <a:r>
              <a:rPr lang="en-US" i="1" dirty="0">
                <a:sym typeface="Symbol" pitchFamily="18" charset="2"/>
              </a:rPr>
              <a:t>c</a:t>
            </a:r>
            <a:r>
              <a:rPr lang="en-US" dirty="0"/>
              <a:t>))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</a:t>
            </a:fld>
            <a:endParaRPr lang="he-IL" dirty="0"/>
          </a:p>
        </p:txBody>
      </p:sp>
      <p:sp>
        <p:nvSpPr>
          <p:cNvPr id="5" name="Oval 3"/>
          <p:cNvSpPr/>
          <p:nvPr/>
        </p:nvSpPr>
        <p:spPr>
          <a:xfrm>
            <a:off x="830228" y="1676400"/>
            <a:ext cx="2514600" cy="4038600"/>
          </a:xfrm>
          <a:prstGeom prst="ellipse">
            <a:avLst/>
          </a:prstGeom>
          <a:noFill/>
          <a:ln>
            <a:solidFill>
              <a:srgbClr val="F2A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Oval 4"/>
          <p:cNvSpPr/>
          <p:nvPr/>
        </p:nvSpPr>
        <p:spPr>
          <a:xfrm>
            <a:off x="5097428" y="1676400"/>
            <a:ext cx="2514600" cy="403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Oval 5"/>
          <p:cNvSpPr/>
          <p:nvPr/>
        </p:nvSpPr>
        <p:spPr>
          <a:xfrm>
            <a:off x="1897028" y="4229100"/>
            <a:ext cx="219456" cy="219456"/>
          </a:xfrm>
          <a:prstGeom prst="ellipse">
            <a:avLst/>
          </a:prstGeom>
          <a:solidFill>
            <a:srgbClr val="F2A32E"/>
          </a:solidFill>
          <a:ln>
            <a:solidFill>
              <a:srgbClr val="F2A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he-IL" sz="1700" dirty="0"/>
              <a:t>1</a:t>
            </a:r>
            <a:endParaRPr lang="en-US" sz="1700" dirty="0"/>
          </a:p>
        </p:txBody>
      </p:sp>
      <p:grpSp>
        <p:nvGrpSpPr>
          <p:cNvPr id="3" name="קבוצה 23"/>
          <p:cNvGrpSpPr/>
          <p:nvPr/>
        </p:nvGrpSpPr>
        <p:grpSpPr>
          <a:xfrm>
            <a:off x="2084344" y="4020700"/>
            <a:ext cx="4265811" cy="644908"/>
            <a:chOff x="2320916" y="4020700"/>
            <a:chExt cx="4265811" cy="644908"/>
          </a:xfrm>
        </p:grpSpPr>
        <p:cxnSp>
          <p:nvCxnSpPr>
            <p:cNvPr id="11" name="Shape 10"/>
            <p:cNvCxnSpPr>
              <a:stCxn id="7" idx="5"/>
              <a:endCxn id="8" idx="4"/>
            </p:cNvCxnSpPr>
            <p:nvPr/>
          </p:nvCxnSpPr>
          <p:spPr>
            <a:xfrm rot="5400000" flipH="1" flipV="1">
              <a:off x="4255963" y="2085653"/>
              <a:ext cx="395717" cy="4265811"/>
            </a:xfrm>
            <a:prstGeom prst="curvedConnector3">
              <a:avLst>
                <a:gd name="adj1" fmla="val -65890"/>
              </a:avLst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7"/>
            <p:cNvSpPr/>
            <p:nvPr/>
          </p:nvSpPr>
          <p:spPr>
            <a:xfrm>
              <a:off x="4172610" y="4142388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en-US" sz="2800" dirty="0">
                  <a:sym typeface="Symbol"/>
                </a:rPr>
                <a:t></a:t>
              </a:r>
              <a:endParaRPr lang="en-US" sz="2800" dirty="0"/>
            </a:p>
          </p:txBody>
        </p:sp>
      </p:grpSp>
      <p:grpSp>
        <p:nvGrpSpPr>
          <p:cNvPr id="9" name="קבוצה 25"/>
          <p:cNvGrpSpPr/>
          <p:nvPr/>
        </p:nvGrpSpPr>
        <p:grpSpPr>
          <a:xfrm>
            <a:off x="1852968" y="2532246"/>
            <a:ext cx="4497189" cy="1268998"/>
            <a:chOff x="2089540" y="2532246"/>
            <a:chExt cx="4497189" cy="1268998"/>
          </a:xfrm>
        </p:grpSpPr>
        <p:cxnSp>
          <p:nvCxnSpPr>
            <p:cNvPr id="12" name="Shape 10"/>
            <p:cNvCxnSpPr>
              <a:stCxn id="8" idx="0"/>
              <a:endCxn id="10" idx="1"/>
            </p:cNvCxnSpPr>
            <p:nvPr/>
          </p:nvCxnSpPr>
          <p:spPr>
            <a:xfrm rot="16200000" flipV="1">
              <a:off x="4072832" y="1287347"/>
              <a:ext cx="530605" cy="4497189"/>
            </a:xfrm>
            <a:prstGeom prst="curvedConnector3">
              <a:avLst>
                <a:gd name="adj1" fmla="val 149140"/>
              </a:avLst>
            </a:prstGeom>
            <a:ln w="28575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8"/>
            <p:cNvSpPr/>
            <p:nvPr/>
          </p:nvSpPr>
          <p:spPr>
            <a:xfrm>
              <a:off x="4139952" y="2532246"/>
              <a:ext cx="3321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en-US" sz="2800" dirty="0">
                  <a:sym typeface="Symbol" pitchFamily="18" charset="2"/>
                </a:rPr>
                <a:t></a:t>
              </a:r>
              <a:endParaRPr lang="en-US" sz="28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77352" y="4033528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i="1" dirty="0"/>
              <a:t>c</a:t>
            </a:r>
          </a:p>
        </p:txBody>
      </p:sp>
      <p:grpSp>
        <p:nvGrpSpPr>
          <p:cNvPr id="18" name="קבוצה 24"/>
          <p:cNvGrpSpPr/>
          <p:nvPr/>
        </p:nvGrpSpPr>
        <p:grpSpPr>
          <a:xfrm>
            <a:off x="6240428" y="3601480"/>
            <a:ext cx="895693" cy="523220"/>
            <a:chOff x="6477000" y="3601480"/>
            <a:chExt cx="895693" cy="523220"/>
          </a:xfrm>
        </p:grpSpPr>
        <p:sp>
          <p:nvSpPr>
            <p:cNvPr id="8" name="Oval 6"/>
            <p:cNvSpPr/>
            <p:nvPr/>
          </p:nvSpPr>
          <p:spPr>
            <a:xfrm>
              <a:off x="6477000" y="3801244"/>
              <a:ext cx="219456" cy="21945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he-IL" sz="1700" dirty="0"/>
                <a:t>2</a:t>
              </a:r>
              <a:endParaRPr lang="en-US" sz="17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94916" y="3601480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800" dirty="0">
                  <a:sym typeface="Symbol"/>
                </a:rPr>
                <a:t></a:t>
              </a:r>
              <a:r>
                <a:rPr lang="en-US" sz="2800" dirty="0"/>
                <a:t>(</a:t>
              </a:r>
              <a:r>
                <a:rPr lang="en-US" sz="2800" i="1" dirty="0"/>
                <a:t>c</a:t>
              </a:r>
              <a:r>
                <a:rPr lang="en-US" sz="2800" dirty="0"/>
                <a:t>)</a:t>
              </a:r>
            </a:p>
          </p:txBody>
        </p:sp>
      </p:grpSp>
      <p:grpSp>
        <p:nvGrpSpPr>
          <p:cNvPr id="19" name="קבוצה 26"/>
          <p:cNvGrpSpPr/>
          <p:nvPr/>
        </p:nvGrpSpPr>
        <p:grpSpPr>
          <a:xfrm>
            <a:off x="745482" y="3031446"/>
            <a:ext cx="1294802" cy="523220"/>
            <a:chOff x="982054" y="3031446"/>
            <a:chExt cx="1294802" cy="523220"/>
          </a:xfrm>
        </p:grpSpPr>
        <p:sp>
          <p:nvSpPr>
            <p:cNvPr id="10" name="Oval 8"/>
            <p:cNvSpPr/>
            <p:nvPr/>
          </p:nvSpPr>
          <p:spPr>
            <a:xfrm>
              <a:off x="2057400" y="3238500"/>
              <a:ext cx="219456" cy="219456"/>
            </a:xfrm>
            <a:prstGeom prst="ellipse">
              <a:avLst/>
            </a:prstGeom>
            <a:solidFill>
              <a:srgbClr val="F2A32E"/>
            </a:solidFill>
            <a:ln>
              <a:solidFill>
                <a:srgbClr val="F2A3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he-IL" sz="1700" dirty="0"/>
                <a:t>3</a:t>
              </a:r>
              <a:endParaRPr lang="en-US" sz="17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2054" y="3031446"/>
              <a:ext cx="11432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800" dirty="0">
                  <a:sym typeface="Symbol" pitchFamily="18" charset="2"/>
                </a:rPr>
                <a:t>((</a:t>
              </a:r>
              <a:r>
                <a:rPr lang="en-US" sz="2800" i="1" dirty="0">
                  <a:sym typeface="Symbol" pitchFamily="18" charset="2"/>
                </a:rPr>
                <a:t>c</a:t>
              </a:r>
              <a:r>
                <a:rPr lang="en-US" sz="2800" dirty="0"/>
                <a:t>))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 rot="16200000">
            <a:off x="1698943" y="3542557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>
                <a:solidFill>
                  <a:schemeClr val="accent1"/>
                </a:solidFill>
                <a:sym typeface="Math B"/>
              </a:rPr>
              <a:t>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8" name="הסבר מלבני 27"/>
          <p:cNvSpPr/>
          <p:nvPr/>
        </p:nvSpPr>
        <p:spPr>
          <a:xfrm>
            <a:off x="6711692" y="1340768"/>
            <a:ext cx="1944216" cy="1440160"/>
          </a:xfrm>
          <a:prstGeom prst="wedgeRectCallout">
            <a:avLst>
              <a:gd name="adj1" fmla="val -51475"/>
              <a:gd name="adj2" fmla="val 11156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The most precise (least) element in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representing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endParaRPr lang="he-IL" i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1419" y="126876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i="1" dirty="0"/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58200" y="126876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i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82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Widening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Introduce a new binary operator to ensure termination</a:t>
            </a:r>
          </a:p>
          <a:p>
            <a:pPr lvl="1"/>
            <a:r>
              <a:rPr lang="en-US" dirty="0"/>
              <a:t>A kind of extrapolation</a:t>
            </a:r>
          </a:p>
          <a:p>
            <a:r>
              <a:rPr lang="en-US" dirty="0"/>
              <a:t>Enables static analysis to use infinite height lattices</a:t>
            </a:r>
          </a:p>
          <a:p>
            <a:pPr lvl="1"/>
            <a:r>
              <a:rPr lang="en-US" dirty="0"/>
              <a:t>Dynamically adapts to given program</a:t>
            </a:r>
          </a:p>
          <a:p>
            <a:r>
              <a:rPr lang="en-US" dirty="0"/>
              <a:t>Tricky to design</a:t>
            </a:r>
          </a:p>
          <a:p>
            <a:r>
              <a:rPr lang="en-US" dirty="0"/>
              <a:t>Precision less predictable then with finite-height domains (widening non-monotone)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392684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ym typeface="Math B" pitchFamily="2" charset="2"/>
              </a:rPr>
              <a:t>For all elements </a:t>
            </a:r>
            <a:r>
              <a:rPr lang="en-US" sz="2800" i="1" dirty="0">
                <a:sym typeface="Math B" pitchFamily="2" charset="2"/>
              </a:rPr>
              <a:t>d</a:t>
            </a:r>
            <a:r>
              <a:rPr lang="en-US" sz="2800" baseline="-25000" dirty="0">
                <a:sym typeface="Math B" pitchFamily="2" charset="2"/>
              </a:rPr>
              <a:t>1</a:t>
            </a:r>
            <a:r>
              <a:rPr lang="en-US" sz="2800" dirty="0">
                <a:sym typeface="Math B" pitchFamily="2" charset="2"/>
              </a:rPr>
              <a:t>  </a:t>
            </a:r>
            <a:r>
              <a:rPr lang="en-US" sz="2800" i="1" dirty="0">
                <a:sym typeface="Math B" pitchFamily="2" charset="2"/>
              </a:rPr>
              <a:t>d</a:t>
            </a:r>
            <a:r>
              <a:rPr lang="en-US" sz="2800" baseline="-25000" dirty="0">
                <a:sym typeface="Math B" pitchFamily="2" charset="2"/>
              </a:rPr>
              <a:t>2</a:t>
            </a:r>
            <a:r>
              <a:rPr lang="en-US" sz="2800" dirty="0">
                <a:sym typeface="Math B" pitchFamily="2" charset="2"/>
              </a:rPr>
              <a:t>  </a:t>
            </a:r>
            <a:r>
              <a:rPr lang="en-US" sz="2800" i="1" dirty="0">
                <a:sym typeface="Math B" pitchFamily="2" charset="2"/>
              </a:rPr>
              <a:t>d</a:t>
            </a:r>
            <a:r>
              <a:rPr lang="en-US" sz="2800" baseline="-25000" dirty="0">
                <a:sym typeface="Math B" pitchFamily="2" charset="2"/>
              </a:rPr>
              <a:t>1</a:t>
            </a:r>
            <a:r>
              <a:rPr lang="en-US" sz="2800" dirty="0">
                <a:sym typeface="Math B" pitchFamily="2" charset="2"/>
              </a:rPr>
              <a:t>  </a:t>
            </a:r>
            <a:r>
              <a:rPr lang="en-US" sz="2800" i="1" dirty="0">
                <a:sym typeface="Math B" pitchFamily="2" charset="2"/>
              </a:rPr>
              <a:t>d</a:t>
            </a:r>
            <a:r>
              <a:rPr lang="en-US" sz="2800" baseline="-25000" dirty="0">
                <a:sym typeface="Math B" pitchFamily="2" charset="2"/>
              </a:rPr>
              <a:t>2</a:t>
            </a:r>
            <a:r>
              <a:rPr lang="en-US" sz="2800" dirty="0">
                <a:sym typeface="Math B" pitchFamily="2" charset="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Math B" pitchFamily="2" charset="2"/>
              </a:rPr>
              <a:t>For all ascending chains </a:t>
            </a:r>
            <a:r>
              <a:rPr lang="en-US" sz="2800" i="1" dirty="0">
                <a:sym typeface="Math B" pitchFamily="2" charset="2"/>
              </a:rPr>
              <a:t>d</a:t>
            </a:r>
            <a:r>
              <a:rPr lang="en-US" sz="2800" baseline="-25000" dirty="0">
                <a:sym typeface="Math B" pitchFamily="2" charset="2"/>
              </a:rPr>
              <a:t>0</a:t>
            </a:r>
            <a:r>
              <a:rPr lang="en-US" sz="2800" dirty="0">
                <a:sym typeface="Math B" pitchFamily="2" charset="2"/>
              </a:rPr>
              <a:t>  </a:t>
            </a:r>
            <a:r>
              <a:rPr lang="en-US" sz="2800" i="1" dirty="0">
                <a:sym typeface="Math B" pitchFamily="2" charset="2"/>
              </a:rPr>
              <a:t>d</a:t>
            </a:r>
            <a:r>
              <a:rPr lang="en-US" sz="2800" baseline="-25000" dirty="0">
                <a:sym typeface="Math B" pitchFamily="2" charset="2"/>
              </a:rPr>
              <a:t>1</a:t>
            </a:r>
            <a:r>
              <a:rPr lang="en-US" sz="2800" dirty="0">
                <a:sym typeface="Math B" pitchFamily="2" charset="2"/>
              </a:rPr>
              <a:t>  </a:t>
            </a:r>
            <a:r>
              <a:rPr lang="en-US" sz="2800" i="1" dirty="0">
                <a:sym typeface="Math B" pitchFamily="2" charset="2"/>
              </a:rPr>
              <a:t>d</a:t>
            </a:r>
            <a:r>
              <a:rPr lang="en-US" sz="2800" baseline="-25000" dirty="0">
                <a:sym typeface="Math B" pitchFamily="2" charset="2"/>
              </a:rPr>
              <a:t>2</a:t>
            </a:r>
            <a:r>
              <a:rPr lang="en-US" sz="2800" dirty="0">
                <a:sym typeface="Math B" pitchFamily="2" charset="2"/>
              </a:rPr>
              <a:t>  …</a:t>
            </a:r>
            <a:br>
              <a:rPr lang="en-US" sz="2800" dirty="0">
                <a:sym typeface="Math B" pitchFamily="2" charset="2"/>
              </a:rPr>
            </a:br>
            <a:r>
              <a:rPr lang="en-US" sz="2800" dirty="0">
                <a:sym typeface="Math B" pitchFamily="2" charset="2"/>
              </a:rPr>
              <a:t>the following sequence is finite</a:t>
            </a:r>
          </a:p>
          <a:p>
            <a:pPr lvl="1">
              <a:lnSpc>
                <a:spcPct val="80000"/>
              </a:lnSpc>
            </a:pPr>
            <a:r>
              <a:rPr lang="en-US" sz="2400" i="1" dirty="0">
                <a:sym typeface="Math B" pitchFamily="2" charset="2"/>
              </a:rPr>
              <a:t>y</a:t>
            </a:r>
            <a:r>
              <a:rPr lang="en-US" sz="2400" baseline="-25000" dirty="0">
                <a:sym typeface="Math B" pitchFamily="2" charset="2"/>
              </a:rPr>
              <a:t>0</a:t>
            </a:r>
            <a:r>
              <a:rPr lang="en-US" sz="2400" dirty="0">
                <a:sym typeface="Math B" pitchFamily="2" charset="2"/>
              </a:rPr>
              <a:t> = </a:t>
            </a:r>
            <a:r>
              <a:rPr lang="en-US" sz="2400" i="1" dirty="0">
                <a:sym typeface="Math B" pitchFamily="2" charset="2"/>
              </a:rPr>
              <a:t>d</a:t>
            </a:r>
            <a:r>
              <a:rPr lang="en-US" sz="2400" baseline="-25000" dirty="0">
                <a:sym typeface="Math B" pitchFamily="2" charset="2"/>
              </a:rPr>
              <a:t>0</a:t>
            </a:r>
            <a:r>
              <a:rPr lang="en-US" sz="2400" dirty="0">
                <a:sym typeface="Math B" pitchFamily="2" charset="2"/>
              </a:rPr>
              <a:t> </a:t>
            </a:r>
            <a:endParaRPr lang="en-US" sz="2000" dirty="0">
              <a:sym typeface="Math B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2000" i="1" dirty="0">
                <a:sym typeface="Math B" pitchFamily="2" charset="2"/>
              </a:rPr>
              <a:t>y</a:t>
            </a:r>
            <a:r>
              <a:rPr lang="en-US" sz="2000" baseline="-25000" dirty="0">
                <a:sym typeface="Math B" pitchFamily="2" charset="2"/>
              </a:rPr>
              <a:t>i+1</a:t>
            </a:r>
            <a:r>
              <a:rPr lang="en-US" sz="2000" dirty="0">
                <a:sym typeface="Math B" pitchFamily="2" charset="2"/>
              </a:rPr>
              <a:t> = </a:t>
            </a:r>
            <a:r>
              <a:rPr lang="en-US" sz="2000" i="1" dirty="0" err="1">
                <a:sym typeface="Math B" pitchFamily="2" charset="2"/>
              </a:rPr>
              <a:t>y</a:t>
            </a:r>
            <a:r>
              <a:rPr lang="en-US" sz="2000" baseline="-25000" dirty="0" err="1">
                <a:sym typeface="Math B" pitchFamily="2" charset="2"/>
              </a:rPr>
              <a:t>i</a:t>
            </a:r>
            <a:r>
              <a:rPr lang="en-US" sz="2000" baseline="-25000" dirty="0">
                <a:sym typeface="Math B" pitchFamily="2" charset="2"/>
              </a:rPr>
              <a:t> </a:t>
            </a:r>
            <a:r>
              <a:rPr lang="en-US" sz="2400" dirty="0">
                <a:sym typeface="Math B" pitchFamily="2" charset="2"/>
              </a:rPr>
              <a:t> </a:t>
            </a:r>
            <a:r>
              <a:rPr lang="en-US" sz="2400" i="1" dirty="0">
                <a:sym typeface="Math B" pitchFamily="2" charset="2"/>
              </a:rPr>
              <a:t>d</a:t>
            </a:r>
            <a:r>
              <a:rPr lang="en-US" sz="2400" baseline="-25000" dirty="0">
                <a:sym typeface="Math B" pitchFamily="2" charset="2"/>
              </a:rPr>
              <a:t>i+1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Math B" pitchFamily="2" charset="2"/>
              </a:rPr>
              <a:t>For a monotone function </a:t>
            </a:r>
            <a:r>
              <a:rPr lang="en-US" sz="2800" i="1" dirty="0">
                <a:sym typeface="Math B" pitchFamily="2" charset="2"/>
              </a:rPr>
              <a:t>f </a:t>
            </a:r>
            <a:r>
              <a:rPr lang="en-US" sz="2800" dirty="0">
                <a:sym typeface="Math B" pitchFamily="2" charset="2"/>
              </a:rPr>
              <a:t>: </a:t>
            </a:r>
            <a:r>
              <a:rPr lang="en-US" sz="2800" i="1" dirty="0">
                <a:sym typeface="Math B" pitchFamily="2" charset="2"/>
              </a:rPr>
              <a:t>D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800" i="1" dirty="0">
                <a:sym typeface="Symbol" pitchFamily="18" charset="2"/>
              </a:rPr>
              <a:t>D</a:t>
            </a:r>
            <a:r>
              <a:rPr lang="en-US" sz="2800" dirty="0">
                <a:sym typeface="Symbol" pitchFamily="18" charset="2"/>
              </a:rPr>
              <a:t> define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Math B" pitchFamily="2" charset="2"/>
              </a:rPr>
              <a:t>x</a:t>
            </a:r>
            <a:r>
              <a:rPr lang="en-US" sz="2400" baseline="-25000" dirty="0">
                <a:sym typeface="Math B" pitchFamily="2" charset="2"/>
              </a:rPr>
              <a:t>0  </a:t>
            </a:r>
            <a:r>
              <a:rPr lang="en-US" sz="2400" dirty="0">
                <a:sym typeface="Math B" pitchFamily="2" charset="2"/>
              </a:rPr>
              <a:t>= 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Math B" pitchFamily="2" charset="2"/>
              </a:rPr>
              <a:t>x</a:t>
            </a:r>
            <a:r>
              <a:rPr lang="en-US" sz="2000" baseline="-25000" dirty="0">
                <a:sym typeface="Math B" pitchFamily="2" charset="2"/>
              </a:rPr>
              <a:t>i+1</a:t>
            </a:r>
            <a:r>
              <a:rPr lang="en-US" sz="2000" dirty="0">
                <a:sym typeface="Math B" pitchFamily="2" charset="2"/>
              </a:rPr>
              <a:t> = x</a:t>
            </a:r>
            <a:r>
              <a:rPr lang="en-US" sz="2000" baseline="-25000" dirty="0">
                <a:sym typeface="Math B" pitchFamily="2" charset="2"/>
              </a:rPr>
              <a:t>i </a:t>
            </a:r>
            <a:r>
              <a:rPr lang="en-US" sz="2400" dirty="0">
                <a:sym typeface="Math B" pitchFamily="2" charset="2"/>
              </a:rPr>
              <a:t> </a:t>
            </a:r>
            <a:r>
              <a:rPr lang="en-US" sz="2400" i="1" dirty="0">
                <a:sym typeface="Math B" pitchFamily="2" charset="2"/>
              </a:rPr>
              <a:t>f</a:t>
            </a:r>
            <a:r>
              <a:rPr lang="en-US" sz="2400" dirty="0">
                <a:sym typeface="Math B" pitchFamily="2" charset="2"/>
              </a:rPr>
              <a:t>(x</a:t>
            </a:r>
            <a:r>
              <a:rPr lang="en-US" sz="2400" baseline="-25000" dirty="0">
                <a:sym typeface="Math B" pitchFamily="2" charset="2"/>
              </a:rPr>
              <a:t>i </a:t>
            </a:r>
            <a:r>
              <a:rPr lang="en-US" sz="2400" dirty="0">
                <a:sym typeface="Math B" pitchFamily="2" charset="2"/>
              </a:rPr>
              <a:t>)</a:t>
            </a:r>
            <a:endParaRPr lang="en-US" sz="2400" baseline="-25000" dirty="0">
              <a:sym typeface="Math B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ym typeface="Math B" pitchFamily="2" charset="2"/>
              </a:rPr>
              <a:t>Theorem: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Math B" pitchFamily="2" charset="2"/>
              </a:rPr>
              <a:t>There exits k such that  x</a:t>
            </a:r>
            <a:r>
              <a:rPr lang="en-US" sz="2000" baseline="-25000" dirty="0">
                <a:sym typeface="Math B" pitchFamily="2" charset="2"/>
              </a:rPr>
              <a:t>k+1</a:t>
            </a:r>
            <a:r>
              <a:rPr lang="en-US" sz="2000" dirty="0">
                <a:sym typeface="Math B" pitchFamily="2" charset="2"/>
              </a:rPr>
              <a:t> = </a:t>
            </a:r>
            <a:r>
              <a:rPr lang="en-US" sz="2000" dirty="0" err="1">
                <a:sym typeface="Math B" pitchFamily="2" charset="2"/>
              </a:rPr>
              <a:t>x</a:t>
            </a:r>
            <a:r>
              <a:rPr lang="en-US" sz="2000" baseline="-25000" dirty="0" err="1">
                <a:sym typeface="Math B" pitchFamily="2" charset="2"/>
              </a:rPr>
              <a:t>k</a:t>
            </a:r>
            <a:endParaRPr lang="en-US" sz="2000" baseline="-25000" dirty="0">
              <a:sym typeface="Math B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2400" dirty="0" err="1">
                <a:sym typeface="Math B" pitchFamily="2" charset="2"/>
              </a:rPr>
              <a:t>x</a:t>
            </a:r>
            <a:r>
              <a:rPr lang="en-US" sz="2000" baseline="-25000" dirty="0" err="1">
                <a:sym typeface="Math B" pitchFamily="2" charset="2"/>
              </a:rPr>
              <a:t>k</a:t>
            </a:r>
            <a:r>
              <a:rPr lang="en-US" sz="2000" dirty="0" err="1">
                <a:sym typeface="Math B" pitchFamily="2" charset="2"/>
              </a:rPr>
              <a:t></a:t>
            </a:r>
            <a:r>
              <a:rPr lang="en-US" sz="2400" dirty="0" err="1">
                <a:sym typeface="Math B" pitchFamily="2" charset="2"/>
              </a:rPr>
              <a:t>Red</a:t>
            </a:r>
            <a:r>
              <a:rPr lang="en-US" sz="2400" dirty="0">
                <a:sym typeface="Math B" pitchFamily="2" charset="2"/>
              </a:rPr>
              <a:t>(</a:t>
            </a:r>
            <a:r>
              <a:rPr lang="en-US" sz="2400" i="1" dirty="0">
                <a:sym typeface="Math B" pitchFamily="2" charset="2"/>
              </a:rPr>
              <a:t>f</a:t>
            </a:r>
            <a:r>
              <a:rPr lang="en-US" sz="2400" dirty="0">
                <a:sym typeface="Math B" pitchFamily="2" charset="2"/>
              </a:rPr>
              <a:t>) = { </a:t>
            </a:r>
            <a:r>
              <a:rPr lang="en-US" sz="2400" i="1" dirty="0">
                <a:sym typeface="Math B" pitchFamily="2" charset="2"/>
              </a:rPr>
              <a:t>d</a:t>
            </a:r>
            <a:r>
              <a:rPr lang="en-US" sz="2400" dirty="0">
                <a:sym typeface="Math B" pitchFamily="2" charset="2"/>
              </a:rPr>
              <a:t> | </a:t>
            </a:r>
            <a:r>
              <a:rPr lang="en-US" sz="2400" i="1" dirty="0" err="1">
                <a:sym typeface="Math B" pitchFamily="2" charset="2"/>
              </a:rPr>
              <a:t>d</a:t>
            </a:r>
            <a:r>
              <a:rPr lang="en-US" sz="2400" dirty="0" err="1">
                <a:sym typeface="Math B" pitchFamily="2" charset="2"/>
              </a:rPr>
              <a:t></a:t>
            </a:r>
            <a:r>
              <a:rPr lang="en-US" sz="2400" i="1" dirty="0" err="1">
                <a:sym typeface="Math B" pitchFamily="2" charset="2"/>
              </a:rPr>
              <a:t>D</a:t>
            </a:r>
            <a:r>
              <a:rPr lang="en-US" sz="2400" dirty="0">
                <a:sym typeface="Math B" pitchFamily="2" charset="2"/>
              </a:rPr>
              <a:t> and </a:t>
            </a:r>
            <a:r>
              <a:rPr lang="en-US" sz="2400" i="1" dirty="0">
                <a:sym typeface="Math B" pitchFamily="2" charset="2"/>
              </a:rPr>
              <a:t>f</a:t>
            </a:r>
            <a:r>
              <a:rPr lang="en-US" sz="2400" dirty="0">
                <a:sym typeface="Math B" pitchFamily="2" charset="2"/>
              </a:rPr>
              <a:t>(</a:t>
            </a:r>
            <a:r>
              <a:rPr lang="en-US" sz="2400" i="1" dirty="0">
                <a:sym typeface="Math B" pitchFamily="2" charset="2"/>
              </a:rPr>
              <a:t>d</a:t>
            </a:r>
            <a:r>
              <a:rPr lang="en-US" sz="2400" dirty="0">
                <a:sym typeface="Math B" pitchFamily="2" charset="2"/>
              </a:rPr>
              <a:t>)  </a:t>
            </a:r>
            <a:r>
              <a:rPr lang="en-US" sz="2400" i="1" dirty="0">
                <a:sym typeface="Math B" pitchFamily="2" charset="2"/>
              </a:rPr>
              <a:t>d </a:t>
            </a:r>
            <a:r>
              <a:rPr lang="en-US" sz="2400" dirty="0">
                <a:sym typeface="Math B" pitchFamily="2" charset="2"/>
              </a:rPr>
              <a:t>}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934392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4"/>
          <p:cNvSpPr/>
          <p:nvPr/>
        </p:nvSpPr>
        <p:spPr>
          <a:xfrm>
            <a:off x="3450784" y="2276872"/>
            <a:ext cx="1944216" cy="179452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6" name="Oval 5"/>
          <p:cNvSpPr/>
          <p:nvPr/>
        </p:nvSpPr>
        <p:spPr>
          <a:xfrm>
            <a:off x="3766220" y="3284984"/>
            <a:ext cx="1371600" cy="777692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with finite-height lattice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92</a:t>
            </a:fld>
            <a:endParaRPr lang="he-IL" dirty="0"/>
          </a:p>
        </p:txBody>
      </p:sp>
      <p:sp>
        <p:nvSpPr>
          <p:cNvPr id="7" name="Oval 4"/>
          <p:cNvSpPr/>
          <p:nvPr/>
        </p:nvSpPr>
        <p:spPr>
          <a:xfrm>
            <a:off x="3173760" y="2252464"/>
            <a:ext cx="2514600" cy="403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4532" y="1844824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i="1" dirty="0"/>
              <a:t>A</a:t>
            </a:r>
          </a:p>
        </p:txBody>
      </p:sp>
      <p:grpSp>
        <p:nvGrpSpPr>
          <p:cNvPr id="10" name="קבוצה 9"/>
          <p:cNvGrpSpPr/>
          <p:nvPr/>
        </p:nvGrpSpPr>
        <p:grpSpPr>
          <a:xfrm>
            <a:off x="4254569" y="6196216"/>
            <a:ext cx="352982" cy="504056"/>
            <a:chOff x="6414809" y="5620152"/>
            <a:chExt cx="352982" cy="504056"/>
          </a:xfrm>
        </p:grpSpPr>
        <p:sp>
          <p:nvSpPr>
            <p:cNvPr id="11" name="TextBox 10"/>
            <p:cNvSpPr txBox="1"/>
            <p:nvPr/>
          </p:nvSpPr>
          <p:spPr>
            <a:xfrm>
              <a:off x="6414809" y="5662543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b="1" dirty="0">
                  <a:solidFill>
                    <a:srgbClr val="00B0F0"/>
                  </a:solidFill>
                  <a:sym typeface="Math B"/>
                </a:rPr>
                <a:t></a:t>
              </a:r>
              <a:endParaRPr lang="en-US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12" name="Oval 8"/>
            <p:cNvSpPr/>
            <p:nvPr/>
          </p:nvSpPr>
          <p:spPr>
            <a:xfrm>
              <a:off x="6515100" y="5620152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grpSp>
        <p:nvGrpSpPr>
          <p:cNvPr id="32" name="קבוצה 31"/>
          <p:cNvGrpSpPr/>
          <p:nvPr/>
        </p:nvGrpSpPr>
        <p:grpSpPr>
          <a:xfrm>
            <a:off x="4374213" y="3975447"/>
            <a:ext cx="1947879" cy="461665"/>
            <a:chOff x="6516593" y="3535510"/>
            <a:chExt cx="1947879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6570364" y="3535510"/>
              <a:ext cx="18941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i="1" dirty="0" err="1">
                  <a:sym typeface="Math B"/>
                </a:rPr>
                <a:t>f</a:t>
              </a:r>
              <a:r>
                <a:rPr lang="en-US" sz="2400" baseline="30000" dirty="0" err="1">
                  <a:sym typeface="Math B"/>
                </a:rPr>
                <a:t>#n</a:t>
              </a:r>
              <a:r>
                <a:rPr lang="en-US" sz="2400" dirty="0">
                  <a:sym typeface="Math B"/>
                </a:rPr>
                <a:t> = </a:t>
              </a:r>
              <a:r>
                <a:rPr lang="en-US" sz="2400" dirty="0" err="1">
                  <a:sym typeface="Math B"/>
                </a:rPr>
                <a:t>lpf</a:t>
              </a:r>
              <a:r>
                <a:rPr lang="en-US" sz="2400" dirty="0">
                  <a:sym typeface="Math B"/>
                </a:rPr>
                <a:t>(</a:t>
              </a:r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#</a:t>
              </a:r>
              <a:r>
                <a:rPr lang="en-US" sz="2400" dirty="0">
                  <a:sym typeface="Math B"/>
                </a:rPr>
                <a:t>) </a:t>
              </a:r>
              <a:endParaRPr lang="en-US" sz="2400" dirty="0"/>
            </a:p>
          </p:txBody>
        </p:sp>
        <p:sp>
          <p:nvSpPr>
            <p:cNvPr id="34" name="Oval 8"/>
            <p:cNvSpPr/>
            <p:nvPr/>
          </p:nvSpPr>
          <p:spPr>
            <a:xfrm>
              <a:off x="6516593" y="3547628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2A32E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rot="5400000">
            <a:off x="4303265" y="4264403"/>
            <a:ext cx="40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i="1" dirty="0">
                <a:solidFill>
                  <a:srgbClr val="00B0F0"/>
                </a:solidFill>
                <a:sym typeface="Math B"/>
              </a:rPr>
              <a:t>…</a:t>
            </a:r>
            <a:endParaRPr lang="en-US" sz="2400" b="1" dirty="0">
              <a:solidFill>
                <a:srgbClr val="00B0F0"/>
              </a:solidFill>
            </a:endParaRPr>
          </a:p>
        </p:txBody>
      </p:sp>
      <p:grpSp>
        <p:nvGrpSpPr>
          <p:cNvPr id="39" name="קבוצה 38"/>
          <p:cNvGrpSpPr/>
          <p:nvPr/>
        </p:nvGrpSpPr>
        <p:grpSpPr>
          <a:xfrm>
            <a:off x="4356353" y="5110572"/>
            <a:ext cx="856804" cy="461665"/>
            <a:chOff x="6516593" y="4534508"/>
            <a:chExt cx="856804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6650122" y="4534508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#</a:t>
              </a:r>
              <a:r>
                <a:rPr lang="en-US" sz="2400" baseline="30000" dirty="0">
                  <a:sym typeface="Math B"/>
                </a:rPr>
                <a:t>2</a:t>
              </a:r>
              <a:r>
                <a:rPr lang="en-US" sz="2400" dirty="0">
                  <a:sym typeface="Math B"/>
                </a:rPr>
                <a:t> </a:t>
              </a:r>
              <a:endParaRPr lang="en-US" sz="2400" dirty="0"/>
            </a:p>
          </p:txBody>
        </p:sp>
        <p:sp>
          <p:nvSpPr>
            <p:cNvPr id="41" name="Oval 8"/>
            <p:cNvSpPr/>
            <p:nvPr/>
          </p:nvSpPr>
          <p:spPr>
            <a:xfrm>
              <a:off x="6516593" y="4689140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2A32E"/>
                </a:solidFill>
              </a:endParaRPr>
            </a:p>
          </p:txBody>
        </p:sp>
      </p:grpSp>
      <p:grpSp>
        <p:nvGrpSpPr>
          <p:cNvPr id="42" name="קבוצה 41"/>
          <p:cNvGrpSpPr/>
          <p:nvPr/>
        </p:nvGrpSpPr>
        <p:grpSpPr>
          <a:xfrm>
            <a:off x="4356353" y="4689140"/>
            <a:ext cx="787875" cy="461665"/>
            <a:chOff x="6516593" y="4113076"/>
            <a:chExt cx="787875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6650122" y="4113076"/>
              <a:ext cx="654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#</a:t>
              </a:r>
              <a:r>
                <a:rPr lang="en-US" sz="2400" baseline="30000" dirty="0">
                  <a:sym typeface="Math B"/>
                </a:rPr>
                <a:t>3</a:t>
              </a:r>
              <a:r>
                <a:rPr lang="en-US" sz="2400" dirty="0">
                  <a:sym typeface="Math B"/>
                </a:rPr>
                <a:t></a:t>
              </a:r>
              <a:endParaRPr lang="en-US" sz="2400" dirty="0"/>
            </a:p>
          </p:txBody>
        </p:sp>
        <p:sp>
          <p:nvSpPr>
            <p:cNvPr id="44" name="Oval 8"/>
            <p:cNvSpPr/>
            <p:nvPr/>
          </p:nvSpPr>
          <p:spPr>
            <a:xfrm>
              <a:off x="6516593" y="4267708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2A32E"/>
                </a:solidFill>
              </a:endParaRPr>
            </a:p>
          </p:txBody>
        </p:sp>
      </p:grpSp>
      <p:grpSp>
        <p:nvGrpSpPr>
          <p:cNvPr id="45" name="קבוצה 44"/>
          <p:cNvGrpSpPr/>
          <p:nvPr/>
        </p:nvGrpSpPr>
        <p:grpSpPr>
          <a:xfrm>
            <a:off x="4356353" y="5625244"/>
            <a:ext cx="814816" cy="461665"/>
            <a:chOff x="6516593" y="5049180"/>
            <a:chExt cx="814816" cy="461665"/>
          </a:xfrm>
        </p:grpSpPr>
        <p:sp>
          <p:nvSpPr>
            <p:cNvPr id="46" name="Oval 8"/>
            <p:cNvSpPr/>
            <p:nvPr/>
          </p:nvSpPr>
          <p:spPr>
            <a:xfrm>
              <a:off x="6516593" y="5203812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2A32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12329" y="5049180"/>
              <a:ext cx="619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#</a:t>
              </a:r>
              <a:r>
                <a:rPr lang="en-US" sz="2400" dirty="0">
                  <a:sym typeface="Math B"/>
                </a:rPr>
                <a:t> </a:t>
              </a:r>
              <a:endParaRPr lang="en-US" sz="2400" dirty="0"/>
            </a:p>
          </p:txBody>
        </p:sp>
      </p:grpSp>
      <p:cxnSp>
        <p:nvCxnSpPr>
          <p:cNvPr id="48" name="Shape 10"/>
          <p:cNvCxnSpPr>
            <a:stCxn id="46" idx="2"/>
            <a:endCxn id="41" idx="2"/>
          </p:cNvCxnSpPr>
          <p:nvPr/>
        </p:nvCxnSpPr>
        <p:spPr>
          <a:xfrm rot="10800000">
            <a:off x="4356353" y="5341404"/>
            <a:ext cx="12700" cy="514672"/>
          </a:xfrm>
          <a:prstGeom prst="curvedConnector3">
            <a:avLst>
              <a:gd name="adj1" fmla="val 1800000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hape 10"/>
          <p:cNvCxnSpPr>
            <a:stCxn id="41" idx="2"/>
            <a:endCxn id="44" idx="2"/>
          </p:cNvCxnSpPr>
          <p:nvPr/>
        </p:nvCxnSpPr>
        <p:spPr>
          <a:xfrm rot="10800000">
            <a:off x="4356353" y="4919972"/>
            <a:ext cx="12700" cy="421432"/>
          </a:xfrm>
          <a:prstGeom prst="curvedConnector3">
            <a:avLst>
              <a:gd name="adj1" fmla="val 1800000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10"/>
          <p:cNvCxnSpPr>
            <a:stCxn id="44" idx="2"/>
            <a:endCxn id="35" idx="2"/>
          </p:cNvCxnSpPr>
          <p:nvPr/>
        </p:nvCxnSpPr>
        <p:spPr>
          <a:xfrm rot="10800000">
            <a:off x="4274573" y="4495236"/>
            <a:ext cx="81781" cy="424736"/>
          </a:xfrm>
          <a:prstGeom prst="curvedConnector3">
            <a:avLst>
              <a:gd name="adj1" fmla="val 344442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10"/>
          <p:cNvCxnSpPr>
            <a:endCxn id="34" idx="2"/>
          </p:cNvCxnSpPr>
          <p:nvPr/>
        </p:nvCxnSpPr>
        <p:spPr>
          <a:xfrm rot="5400000" flipH="1" flipV="1">
            <a:off x="4115342" y="4106236"/>
            <a:ext cx="301341" cy="216401"/>
          </a:xfrm>
          <a:prstGeom prst="curvedConnector2">
            <a:avLst/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ine Callout 2 15"/>
          <p:cNvSpPr/>
          <p:nvPr/>
        </p:nvSpPr>
        <p:spPr>
          <a:xfrm>
            <a:off x="2123728" y="2420888"/>
            <a:ext cx="914400" cy="381000"/>
          </a:xfrm>
          <a:prstGeom prst="borderCallout2">
            <a:avLst>
              <a:gd name="adj1" fmla="val 40972"/>
              <a:gd name="adj2" fmla="val 101389"/>
              <a:gd name="adj3" fmla="val 65972"/>
              <a:gd name="adj4" fmla="val 140277"/>
              <a:gd name="adj5" fmla="val 134723"/>
              <a:gd name="adj6" fmla="val 17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Red(f)</a:t>
            </a:r>
          </a:p>
        </p:txBody>
      </p:sp>
      <p:sp>
        <p:nvSpPr>
          <p:cNvPr id="68" name="Line Callout 2 17"/>
          <p:cNvSpPr/>
          <p:nvPr/>
        </p:nvSpPr>
        <p:spPr>
          <a:xfrm>
            <a:off x="1835696" y="3933056"/>
            <a:ext cx="914400" cy="381000"/>
          </a:xfrm>
          <a:prstGeom prst="borderCallout2">
            <a:avLst>
              <a:gd name="adj1" fmla="val 40972"/>
              <a:gd name="adj2" fmla="val 101389"/>
              <a:gd name="adj3" fmla="val 22639"/>
              <a:gd name="adj4" fmla="val 144444"/>
              <a:gd name="adj5" fmla="val -35540"/>
              <a:gd name="adj6" fmla="val 250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Fix(f)</a:t>
            </a:r>
          </a:p>
        </p:txBody>
      </p:sp>
      <p:cxnSp>
        <p:nvCxnSpPr>
          <p:cNvPr id="69" name="Shape 10"/>
          <p:cNvCxnSpPr>
            <a:stCxn id="12" idx="2"/>
            <a:endCxn id="46" idx="2"/>
          </p:cNvCxnSpPr>
          <p:nvPr/>
        </p:nvCxnSpPr>
        <p:spPr>
          <a:xfrm rot="10800000" flipH="1">
            <a:off x="4354859" y="5856076"/>
            <a:ext cx="1493" cy="416340"/>
          </a:xfrm>
          <a:prstGeom prst="curvedConnector3">
            <a:avLst>
              <a:gd name="adj1" fmla="val -15311453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60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5" grpId="0"/>
      <p:bldP spid="67" grpId="0" animBg="1"/>
      <p:bldP spid="6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4"/>
          <p:cNvSpPr/>
          <p:nvPr/>
        </p:nvSpPr>
        <p:spPr>
          <a:xfrm>
            <a:off x="3450784" y="2276872"/>
            <a:ext cx="1944216" cy="179452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6" name="Oval 5"/>
          <p:cNvSpPr/>
          <p:nvPr/>
        </p:nvSpPr>
        <p:spPr>
          <a:xfrm>
            <a:off x="3766220" y="3284984"/>
            <a:ext cx="1371600" cy="777692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with widening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93</a:t>
            </a:fld>
            <a:endParaRPr lang="he-IL" dirty="0"/>
          </a:p>
        </p:txBody>
      </p:sp>
      <p:sp>
        <p:nvSpPr>
          <p:cNvPr id="7" name="Oval 4"/>
          <p:cNvSpPr/>
          <p:nvPr/>
        </p:nvSpPr>
        <p:spPr>
          <a:xfrm>
            <a:off x="3173760" y="2252464"/>
            <a:ext cx="2514600" cy="403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4532" y="1844824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i="1" dirty="0"/>
              <a:t>A</a:t>
            </a:r>
          </a:p>
        </p:txBody>
      </p:sp>
      <p:grpSp>
        <p:nvGrpSpPr>
          <p:cNvPr id="2" name="קבוצה 9"/>
          <p:cNvGrpSpPr/>
          <p:nvPr/>
        </p:nvGrpSpPr>
        <p:grpSpPr>
          <a:xfrm>
            <a:off x="4254569" y="6196216"/>
            <a:ext cx="352982" cy="504056"/>
            <a:chOff x="6414809" y="5620152"/>
            <a:chExt cx="352982" cy="504056"/>
          </a:xfrm>
        </p:grpSpPr>
        <p:sp>
          <p:nvSpPr>
            <p:cNvPr id="11" name="TextBox 10"/>
            <p:cNvSpPr txBox="1"/>
            <p:nvPr/>
          </p:nvSpPr>
          <p:spPr>
            <a:xfrm>
              <a:off x="6414809" y="5662543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b="1" dirty="0">
                  <a:solidFill>
                    <a:srgbClr val="00B0F0"/>
                  </a:solidFill>
                  <a:sym typeface="Math B"/>
                </a:rPr>
                <a:t></a:t>
              </a:r>
              <a:endParaRPr lang="en-US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12" name="Oval 8"/>
            <p:cNvSpPr/>
            <p:nvPr/>
          </p:nvSpPr>
          <p:spPr>
            <a:xfrm>
              <a:off x="6515100" y="5620152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grpSp>
        <p:nvGrpSpPr>
          <p:cNvPr id="3" name="קבוצה 31"/>
          <p:cNvGrpSpPr/>
          <p:nvPr/>
        </p:nvGrpSpPr>
        <p:grpSpPr>
          <a:xfrm>
            <a:off x="4355976" y="2730763"/>
            <a:ext cx="1738466" cy="461665"/>
            <a:chOff x="6516593" y="3413337"/>
            <a:chExt cx="1738466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6704634" y="3413337"/>
              <a:ext cx="1550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#</a:t>
              </a:r>
              <a:r>
                <a:rPr lang="en-US" sz="2400" baseline="30000" dirty="0">
                  <a:sym typeface="Math B"/>
                </a:rPr>
                <a:t>2</a:t>
              </a:r>
              <a:r>
                <a:rPr lang="en-US" sz="2400" dirty="0">
                  <a:sym typeface="Math B"/>
                </a:rPr>
                <a:t></a:t>
              </a:r>
              <a:r>
                <a:rPr lang="en-US" sz="2400" dirty="0">
                  <a:sym typeface="Math B" pitchFamily="2" charset="2"/>
                </a:rPr>
                <a:t>  </a:t>
              </a:r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#</a:t>
              </a:r>
              <a:r>
                <a:rPr lang="en-US" sz="2400" baseline="30000" dirty="0">
                  <a:sym typeface="Math B"/>
                </a:rPr>
                <a:t>3</a:t>
              </a:r>
              <a:r>
                <a:rPr lang="en-US" sz="2400" dirty="0">
                  <a:sym typeface="Math B"/>
                </a:rPr>
                <a:t></a:t>
              </a:r>
              <a:r>
                <a:rPr lang="en-US" sz="2400" dirty="0">
                  <a:sym typeface="Math B" pitchFamily="2" charset="2"/>
                </a:rPr>
                <a:t> </a:t>
              </a:r>
              <a:endParaRPr lang="en-US" sz="2400" dirty="0"/>
            </a:p>
          </p:txBody>
        </p:sp>
        <p:sp>
          <p:nvSpPr>
            <p:cNvPr id="34" name="Oval 8"/>
            <p:cNvSpPr/>
            <p:nvPr/>
          </p:nvSpPr>
          <p:spPr>
            <a:xfrm>
              <a:off x="6516593" y="3547628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2A32E"/>
                </a:solidFill>
              </a:endParaRPr>
            </a:p>
          </p:txBody>
        </p:sp>
      </p:grpSp>
      <p:grpSp>
        <p:nvGrpSpPr>
          <p:cNvPr id="6" name="קבוצה 38"/>
          <p:cNvGrpSpPr/>
          <p:nvPr/>
        </p:nvGrpSpPr>
        <p:grpSpPr>
          <a:xfrm>
            <a:off x="4356353" y="5110572"/>
            <a:ext cx="856804" cy="461665"/>
            <a:chOff x="6516593" y="4534508"/>
            <a:chExt cx="856804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6650122" y="4534508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#</a:t>
              </a:r>
              <a:r>
                <a:rPr lang="en-US" sz="2400" baseline="30000" dirty="0">
                  <a:sym typeface="Math B"/>
                </a:rPr>
                <a:t>2</a:t>
              </a:r>
              <a:r>
                <a:rPr lang="en-US" sz="2400" dirty="0">
                  <a:sym typeface="Math B"/>
                </a:rPr>
                <a:t> </a:t>
              </a:r>
              <a:endParaRPr lang="en-US" sz="2400" dirty="0"/>
            </a:p>
          </p:txBody>
        </p:sp>
        <p:sp>
          <p:nvSpPr>
            <p:cNvPr id="41" name="Oval 8"/>
            <p:cNvSpPr/>
            <p:nvPr/>
          </p:nvSpPr>
          <p:spPr>
            <a:xfrm>
              <a:off x="6516593" y="4689140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2A32E"/>
                </a:solidFill>
              </a:endParaRPr>
            </a:p>
          </p:txBody>
        </p:sp>
      </p:grpSp>
      <p:grpSp>
        <p:nvGrpSpPr>
          <p:cNvPr id="8" name="קבוצה 41"/>
          <p:cNvGrpSpPr/>
          <p:nvPr/>
        </p:nvGrpSpPr>
        <p:grpSpPr>
          <a:xfrm>
            <a:off x="4356353" y="4689140"/>
            <a:ext cx="787875" cy="461665"/>
            <a:chOff x="6516593" y="4113076"/>
            <a:chExt cx="787875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6650122" y="4113076"/>
              <a:ext cx="654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#</a:t>
              </a:r>
              <a:r>
                <a:rPr lang="en-US" sz="2400" baseline="30000" dirty="0">
                  <a:sym typeface="Math B"/>
                </a:rPr>
                <a:t>3</a:t>
              </a:r>
              <a:r>
                <a:rPr lang="en-US" sz="2400" dirty="0">
                  <a:sym typeface="Math B"/>
                </a:rPr>
                <a:t></a:t>
              </a:r>
              <a:endParaRPr lang="en-US" sz="2400" dirty="0"/>
            </a:p>
          </p:txBody>
        </p:sp>
        <p:sp>
          <p:nvSpPr>
            <p:cNvPr id="44" name="Oval 8"/>
            <p:cNvSpPr/>
            <p:nvPr/>
          </p:nvSpPr>
          <p:spPr>
            <a:xfrm>
              <a:off x="6516593" y="4267708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2A32E"/>
                </a:solidFill>
              </a:endParaRPr>
            </a:p>
          </p:txBody>
        </p:sp>
      </p:grpSp>
      <p:grpSp>
        <p:nvGrpSpPr>
          <p:cNvPr id="10" name="קבוצה 44"/>
          <p:cNvGrpSpPr/>
          <p:nvPr/>
        </p:nvGrpSpPr>
        <p:grpSpPr>
          <a:xfrm>
            <a:off x="4356353" y="5625244"/>
            <a:ext cx="814816" cy="461665"/>
            <a:chOff x="6516593" y="5049180"/>
            <a:chExt cx="814816" cy="461665"/>
          </a:xfrm>
        </p:grpSpPr>
        <p:sp>
          <p:nvSpPr>
            <p:cNvPr id="46" name="Oval 8"/>
            <p:cNvSpPr/>
            <p:nvPr/>
          </p:nvSpPr>
          <p:spPr>
            <a:xfrm>
              <a:off x="6516593" y="5203812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2A32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12329" y="5049180"/>
              <a:ext cx="619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#</a:t>
              </a:r>
              <a:r>
                <a:rPr lang="en-US" sz="2400" dirty="0">
                  <a:sym typeface="Math B"/>
                </a:rPr>
                <a:t> </a:t>
              </a:r>
              <a:endParaRPr lang="en-US" sz="2400" dirty="0"/>
            </a:p>
          </p:txBody>
        </p:sp>
      </p:grpSp>
      <p:cxnSp>
        <p:nvCxnSpPr>
          <p:cNvPr id="48" name="Shape 10"/>
          <p:cNvCxnSpPr>
            <a:stCxn id="46" idx="2"/>
            <a:endCxn id="41" idx="2"/>
          </p:cNvCxnSpPr>
          <p:nvPr/>
        </p:nvCxnSpPr>
        <p:spPr>
          <a:xfrm rot="10800000">
            <a:off x="4356353" y="5341404"/>
            <a:ext cx="12700" cy="514672"/>
          </a:xfrm>
          <a:prstGeom prst="curvedConnector3">
            <a:avLst>
              <a:gd name="adj1" fmla="val 1800000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hape 10"/>
          <p:cNvCxnSpPr>
            <a:stCxn id="41" idx="2"/>
            <a:endCxn id="44" idx="2"/>
          </p:cNvCxnSpPr>
          <p:nvPr/>
        </p:nvCxnSpPr>
        <p:spPr>
          <a:xfrm rot="10800000">
            <a:off x="4356353" y="4919972"/>
            <a:ext cx="12700" cy="421432"/>
          </a:xfrm>
          <a:prstGeom prst="curvedConnector3">
            <a:avLst>
              <a:gd name="adj1" fmla="val 1800000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10"/>
          <p:cNvCxnSpPr>
            <a:stCxn id="44" idx="2"/>
            <a:endCxn id="34" idx="2"/>
          </p:cNvCxnSpPr>
          <p:nvPr/>
        </p:nvCxnSpPr>
        <p:spPr>
          <a:xfrm rot="10800000">
            <a:off x="4355977" y="2941254"/>
            <a:ext cx="377" cy="1978718"/>
          </a:xfrm>
          <a:prstGeom prst="curvedConnector3">
            <a:avLst>
              <a:gd name="adj1" fmla="val 60736605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ine Callout 2 15"/>
          <p:cNvSpPr/>
          <p:nvPr/>
        </p:nvSpPr>
        <p:spPr>
          <a:xfrm>
            <a:off x="2123728" y="2420888"/>
            <a:ext cx="914400" cy="381000"/>
          </a:xfrm>
          <a:prstGeom prst="borderCallout2">
            <a:avLst>
              <a:gd name="adj1" fmla="val 40972"/>
              <a:gd name="adj2" fmla="val 101389"/>
              <a:gd name="adj3" fmla="val 65972"/>
              <a:gd name="adj4" fmla="val 140277"/>
              <a:gd name="adj5" fmla="val 134723"/>
              <a:gd name="adj6" fmla="val 17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Red(f)</a:t>
            </a:r>
          </a:p>
        </p:txBody>
      </p:sp>
      <p:sp>
        <p:nvSpPr>
          <p:cNvPr id="68" name="Line Callout 2 17"/>
          <p:cNvSpPr/>
          <p:nvPr/>
        </p:nvSpPr>
        <p:spPr>
          <a:xfrm>
            <a:off x="1835696" y="3933056"/>
            <a:ext cx="914400" cy="381000"/>
          </a:xfrm>
          <a:prstGeom prst="borderCallout2">
            <a:avLst>
              <a:gd name="adj1" fmla="val 40972"/>
              <a:gd name="adj2" fmla="val 101389"/>
              <a:gd name="adj3" fmla="val 22639"/>
              <a:gd name="adj4" fmla="val 144444"/>
              <a:gd name="adj5" fmla="val -35540"/>
              <a:gd name="adj6" fmla="val 250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Fix(f)</a:t>
            </a:r>
          </a:p>
        </p:txBody>
      </p:sp>
      <p:cxnSp>
        <p:nvCxnSpPr>
          <p:cNvPr id="69" name="Shape 10"/>
          <p:cNvCxnSpPr>
            <a:stCxn id="12" idx="2"/>
            <a:endCxn id="46" idx="2"/>
          </p:cNvCxnSpPr>
          <p:nvPr/>
        </p:nvCxnSpPr>
        <p:spPr>
          <a:xfrm rot="10800000" flipH="1">
            <a:off x="4354859" y="5856076"/>
            <a:ext cx="1493" cy="416340"/>
          </a:xfrm>
          <a:prstGeom prst="curvedConnector3">
            <a:avLst>
              <a:gd name="adj1" fmla="val -15311453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קבוצה 36"/>
          <p:cNvGrpSpPr/>
          <p:nvPr/>
        </p:nvGrpSpPr>
        <p:grpSpPr>
          <a:xfrm>
            <a:off x="4374213" y="3861048"/>
            <a:ext cx="1349915" cy="461665"/>
            <a:chOff x="6516593" y="3421111"/>
            <a:chExt cx="1349915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6737032" y="3421111"/>
              <a:ext cx="11294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2400" dirty="0" err="1">
                  <a:sym typeface="Math B"/>
                </a:rPr>
                <a:t>lpf</a:t>
              </a:r>
              <a:r>
                <a:rPr lang="en-US" sz="2400" dirty="0">
                  <a:sym typeface="Math B"/>
                </a:rPr>
                <a:t>(</a:t>
              </a:r>
              <a:r>
                <a:rPr lang="en-US" sz="2400" i="1" dirty="0">
                  <a:sym typeface="Math B"/>
                </a:rPr>
                <a:t>f</a:t>
              </a:r>
              <a:r>
                <a:rPr lang="en-US" sz="2400" i="1" baseline="30000" dirty="0">
                  <a:sym typeface="Math B"/>
                </a:rPr>
                <a:t>#</a:t>
              </a:r>
              <a:r>
                <a:rPr lang="en-US" sz="2400" dirty="0">
                  <a:sym typeface="Math B"/>
                </a:rPr>
                <a:t>) </a:t>
              </a:r>
              <a:endParaRPr lang="en-US" sz="2400" dirty="0"/>
            </a:p>
          </p:txBody>
        </p:sp>
        <p:sp>
          <p:nvSpPr>
            <p:cNvPr id="39" name="Oval 8"/>
            <p:cNvSpPr/>
            <p:nvPr/>
          </p:nvSpPr>
          <p:spPr>
            <a:xfrm>
              <a:off x="6516593" y="3547628"/>
              <a:ext cx="152400" cy="152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rgbClr val="F2A32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Widening for Intervals Analysis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ym typeface="Math B" pitchFamily="2" charset="2"/>
              </a:rPr>
              <a:t></a:t>
            </a:r>
            <a:r>
              <a:rPr lang="en-US" dirty="0">
                <a:sym typeface="Math B" pitchFamily="2" charset="2"/>
              </a:rPr>
              <a:t> [c, d] = [c, d]</a:t>
            </a:r>
          </a:p>
          <a:p>
            <a:r>
              <a:rPr lang="en-US" dirty="0">
                <a:sym typeface="Math B" pitchFamily="2" charset="2"/>
              </a:rPr>
              <a:t>[a, b]   [c, d] = [</a:t>
            </a:r>
            <a:br>
              <a:rPr lang="en-US" dirty="0">
                <a:sym typeface="Math B" pitchFamily="2" charset="2"/>
              </a:rPr>
            </a:br>
            <a:r>
              <a:rPr lang="en-US" dirty="0">
                <a:sym typeface="Math B" pitchFamily="2" charset="2"/>
              </a:rPr>
              <a:t>   	if a </a:t>
            </a:r>
            <a:r>
              <a:rPr lang="en-US" dirty="0">
                <a:sym typeface="Symbol" pitchFamily="18" charset="2"/>
              </a:rPr>
              <a:t></a:t>
            </a:r>
            <a:r>
              <a:rPr lang="en-US" dirty="0">
                <a:sym typeface="Math B" pitchFamily="2" charset="2"/>
              </a:rPr>
              <a:t> c</a:t>
            </a:r>
            <a:br>
              <a:rPr lang="en-US" dirty="0">
                <a:sym typeface="Math B" pitchFamily="2" charset="2"/>
              </a:rPr>
            </a:br>
            <a:r>
              <a:rPr lang="en-US" dirty="0">
                <a:sym typeface="Math B" pitchFamily="2" charset="2"/>
              </a:rPr>
              <a:t>		then a</a:t>
            </a:r>
            <a:br>
              <a:rPr lang="en-US" dirty="0">
                <a:sym typeface="Math B" pitchFamily="2" charset="2"/>
              </a:rPr>
            </a:br>
            <a:r>
              <a:rPr lang="en-US" dirty="0">
                <a:sym typeface="Math B" pitchFamily="2" charset="2"/>
              </a:rPr>
              <a:t>		</a:t>
            </a:r>
            <a:r>
              <a:rPr lang="en-US" dirty="0">
                <a:sym typeface="Symbol" pitchFamily="18" charset="2"/>
              </a:rPr>
              <a:t>else -,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	</a:t>
            </a:r>
            <a:r>
              <a:rPr lang="en-US" dirty="0">
                <a:sym typeface="Math B" pitchFamily="2" charset="2"/>
              </a:rPr>
              <a:t>if b </a:t>
            </a:r>
            <a:r>
              <a:rPr lang="en-US" dirty="0">
                <a:sym typeface="Symbol" pitchFamily="18" charset="2"/>
              </a:rPr>
              <a:t></a:t>
            </a:r>
            <a:r>
              <a:rPr lang="en-US" dirty="0">
                <a:sym typeface="Math B" pitchFamily="2" charset="2"/>
              </a:rPr>
              <a:t> d</a:t>
            </a:r>
            <a:br>
              <a:rPr lang="en-US" dirty="0">
                <a:sym typeface="Math B" pitchFamily="2" charset="2"/>
              </a:rPr>
            </a:br>
            <a:r>
              <a:rPr lang="en-US" dirty="0">
                <a:sym typeface="Math B" pitchFamily="2" charset="2"/>
              </a:rPr>
              <a:t>		then b</a:t>
            </a:r>
            <a:br>
              <a:rPr lang="en-US" dirty="0">
                <a:sym typeface="Math B" pitchFamily="2" charset="2"/>
              </a:rPr>
            </a:br>
            <a:r>
              <a:rPr lang="en-US" dirty="0">
                <a:sym typeface="Math B" pitchFamily="2" charset="2"/>
              </a:rPr>
              <a:t>		</a:t>
            </a:r>
            <a:r>
              <a:rPr lang="en-US" dirty="0">
                <a:sym typeface="Symbol" pitchFamily="18" charset="2"/>
              </a:rPr>
              <a:t>else </a:t>
            </a:r>
            <a:r>
              <a:rPr lang="en-US" dirty="0">
                <a:sym typeface="Math B" pitchFamily="2" charset="2"/>
              </a:rPr>
              <a:t>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841726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Semantic equations with widening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95</a:t>
            </a:fld>
            <a:endParaRPr lang="he-IL" dirty="0"/>
          </a:p>
        </p:txBody>
      </p:sp>
      <p:sp>
        <p:nvSpPr>
          <p:cNvPr id="8" name="מציין מיקום תוכן 22"/>
          <p:cNvSpPr>
            <a:spLocks noGrp="1"/>
          </p:cNvSpPr>
          <p:nvPr>
            <p:ph idx="1"/>
          </p:nvPr>
        </p:nvSpPr>
        <p:spPr>
          <a:xfrm>
            <a:off x="1763688" y="4077072"/>
            <a:ext cx="5770984" cy="259228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R[0] = </a:t>
            </a:r>
            <a:r>
              <a:rPr lang="en-US" sz="2400" dirty="0">
                <a:solidFill>
                  <a:srgbClr val="0000FF"/>
                </a:solidFill>
                <a:sym typeface="Math C"/>
              </a:rPr>
              <a:t>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R[1] = [7,7]</a:t>
            </a: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 </a:t>
            </a:r>
            <a:br>
              <a:rPr lang="en-US" sz="2400" dirty="0">
                <a:solidFill>
                  <a:srgbClr val="0000FF"/>
                </a:solidFill>
                <a:sym typeface="Math B" pitchFamily="2" charset="2"/>
              </a:rPr>
            </a:br>
            <a:r>
              <a:rPr lang="en-US" sz="2400" dirty="0">
                <a:solidFill>
                  <a:srgbClr val="0000FF"/>
                </a:solidFill>
                <a:sym typeface="Math B" pitchFamily="2" charset="2"/>
              </a:rPr>
              <a:t>R[2] = </a:t>
            </a:r>
            <a:r>
              <a:rPr lang="en-US" sz="2400" dirty="0">
                <a:solidFill>
                  <a:srgbClr val="0000FF"/>
                </a:solidFill>
              </a:rPr>
              <a:t>R[1] 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 R[4]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FF0000"/>
                </a:solidFill>
                <a:sym typeface="Math B"/>
              </a:rPr>
              <a:t>R[2.1] = R[2.1] </a:t>
            </a:r>
            <a:r>
              <a:rPr lang="en-US" sz="2400" dirty="0">
                <a:solidFill>
                  <a:srgbClr val="FF0000"/>
                </a:solidFill>
                <a:sym typeface="Math B" pitchFamily="2" charset="2"/>
              </a:rPr>
              <a:t> R[2]</a:t>
            </a:r>
            <a:br>
              <a:rPr lang="en-US" sz="2400" dirty="0">
                <a:solidFill>
                  <a:srgbClr val="FF0000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R[3] = R[2.1]  [</a:t>
            </a:r>
            <a:r>
              <a:rPr lang="en-US" sz="2400" dirty="0">
                <a:solidFill>
                  <a:srgbClr val="0000FF"/>
                </a:solidFill>
              </a:rPr>
              <a:t>-</a:t>
            </a:r>
            <a:r>
              <a:rPr lang="en-US" sz="2400" dirty="0">
                <a:solidFill>
                  <a:srgbClr val="0000FF"/>
                </a:solidFill>
                <a:sym typeface="Math C"/>
              </a:rPr>
              <a:t>,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999]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R[4] = R[3] + [1,1]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R[5] = R[2]  [1001,</a:t>
            </a:r>
            <a:r>
              <a:rPr lang="en-US" sz="2400" dirty="0">
                <a:solidFill>
                  <a:srgbClr val="0000FF"/>
                </a:solidFill>
              </a:rPr>
              <a:t>+</a:t>
            </a:r>
            <a:r>
              <a:rPr lang="en-US" sz="2400" dirty="0">
                <a:solidFill>
                  <a:srgbClr val="0000FF"/>
                </a:solidFill>
                <a:sym typeface="Math C"/>
              </a:rPr>
              <a:t>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]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 </a:t>
            </a:r>
            <a:br>
              <a:rPr lang="en-US" sz="2400" dirty="0">
                <a:solidFill>
                  <a:srgbClr val="0000FF"/>
                </a:solidFill>
                <a:sym typeface="Math B"/>
              </a:rPr>
            </a:br>
            <a:r>
              <a:rPr lang="en-US" sz="2400" dirty="0">
                <a:solidFill>
                  <a:srgbClr val="0000FF"/>
                </a:solidFill>
                <a:sym typeface="Math B"/>
              </a:rPr>
              <a:t>R[6] = R[5]  [999,</a:t>
            </a:r>
            <a:r>
              <a:rPr lang="en-US" sz="2400" dirty="0">
                <a:solidFill>
                  <a:srgbClr val="0000FF"/>
                </a:solidFill>
              </a:rPr>
              <a:t>+</a:t>
            </a:r>
            <a:r>
              <a:rPr lang="en-US" sz="2400" dirty="0">
                <a:solidFill>
                  <a:srgbClr val="0000FF"/>
                </a:solidFill>
                <a:sym typeface="Math C"/>
              </a:rPr>
              <a:t>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]  R[5]  [1001,</a:t>
            </a:r>
            <a:r>
              <a:rPr lang="en-US" sz="2400" dirty="0">
                <a:solidFill>
                  <a:srgbClr val="0000FF"/>
                </a:solidFill>
              </a:rPr>
              <a:t>+</a:t>
            </a:r>
            <a:r>
              <a:rPr lang="en-US" sz="2400" dirty="0">
                <a:solidFill>
                  <a:srgbClr val="0000FF"/>
                </a:solidFill>
                <a:sym typeface="Math C"/>
              </a:rPr>
              <a:t></a:t>
            </a:r>
            <a:r>
              <a:rPr lang="en-US" sz="2400" dirty="0">
                <a:solidFill>
                  <a:srgbClr val="0000FF"/>
                </a:solidFill>
                <a:sym typeface="Math B"/>
              </a:rPr>
              <a:t>]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 l="25725" t="33020" r="52750" b="52208"/>
          <a:stretch>
            <a:fillRect/>
          </a:stretch>
        </p:blipFill>
        <p:spPr bwMode="auto">
          <a:xfrm>
            <a:off x="1907704" y="980728"/>
            <a:ext cx="6078323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835696" y="131092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R[0]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1628800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R[2]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192817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R[3]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96" y="194970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R[4]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2482" y="1289308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R[1]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696" y="2564904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R[5]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696" y="2924944"/>
            <a:ext cx="5677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solidFill>
                  <a:srgbClr val="0000FF"/>
                </a:solidFill>
              </a:rPr>
              <a:t>R[6]</a:t>
            </a:r>
            <a:endParaRPr lang="he-I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229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analysis with widening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96</a:t>
            </a:fld>
            <a:endParaRPr lang="he-IL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l="23999" t="19117" r="38051" b="41780"/>
          <a:stretch>
            <a:fillRect/>
          </a:stretch>
        </p:blipFill>
        <p:spPr bwMode="auto">
          <a:xfrm>
            <a:off x="1349454" y="1340768"/>
            <a:ext cx="63620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הסבר מלבני 5"/>
          <p:cNvSpPr/>
          <p:nvPr/>
        </p:nvSpPr>
        <p:spPr>
          <a:xfrm>
            <a:off x="4427984" y="5301208"/>
            <a:ext cx="1800200" cy="720080"/>
          </a:xfrm>
          <a:prstGeom prst="wedgeRectCallout">
            <a:avLst>
              <a:gd name="adj1" fmla="val -96169"/>
              <a:gd name="adj2" fmla="val -1372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Enable widening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monotonicity of widening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Math B" pitchFamily="2" charset="2"/>
              </a:rPr>
              <a:t>[0,1]  [0,2] = ?</a:t>
            </a:r>
          </a:p>
          <a:p>
            <a:r>
              <a:rPr lang="en-US" dirty="0">
                <a:sym typeface="Math B" pitchFamily="2" charset="2"/>
              </a:rPr>
              <a:t>[0,2]  [0,2] = ?	 </a:t>
            </a:r>
          </a:p>
        </p:txBody>
      </p:sp>
    </p:spTree>
    <p:extLst>
      <p:ext uri="{BB962C8B-B14F-4D97-AF65-F5344CB8AC3E}">
        <p14:creationId xmlns:p14="http://schemas.microsoft.com/office/powerpoint/2010/main" val="14608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monotonicity of widening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Math B" pitchFamily="2" charset="2"/>
              </a:rPr>
              <a:t>[0,1]  [0,2] = [0, </a:t>
            </a:r>
            <a:r>
              <a:rPr lang="en-US">
                <a:sym typeface="Symbol" pitchFamily="18" charset="2"/>
              </a:rPr>
              <a:t></a:t>
            </a:r>
            <a:r>
              <a:rPr lang="en-US">
                <a:sym typeface="Math B" pitchFamily="2" charset="2"/>
              </a:rPr>
              <a:t>]</a:t>
            </a:r>
          </a:p>
          <a:p>
            <a:r>
              <a:rPr lang="en-US">
                <a:sym typeface="Math B" pitchFamily="2" charset="2"/>
              </a:rPr>
              <a:t>[0,2]  [0,2] = [0,2] 	 </a:t>
            </a:r>
          </a:p>
        </p:txBody>
      </p:sp>
    </p:spTree>
    <p:extLst>
      <p:ext uri="{BB962C8B-B14F-4D97-AF65-F5344CB8AC3E}">
        <p14:creationId xmlns:p14="http://schemas.microsoft.com/office/powerpoint/2010/main" val="225888410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results with widening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99</a:t>
            </a:fld>
            <a:endParaRPr lang="he-IL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38849" t="23462" r="20201" b="10498"/>
          <a:stretch>
            <a:fillRect/>
          </a:stretch>
        </p:blipFill>
        <p:spPr bwMode="auto">
          <a:xfrm>
            <a:off x="35496" y="1268760"/>
            <a:ext cx="561662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 l="38849" t="21724" r="5501" b="47863"/>
          <a:stretch>
            <a:fillRect/>
          </a:stretch>
        </p:blipFill>
        <p:spPr bwMode="auto">
          <a:xfrm>
            <a:off x="107504" y="1268760"/>
            <a:ext cx="9036496" cy="2983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הסבר מלבני 6"/>
          <p:cNvSpPr/>
          <p:nvPr/>
        </p:nvSpPr>
        <p:spPr>
          <a:xfrm>
            <a:off x="4427984" y="5301208"/>
            <a:ext cx="1800200" cy="720080"/>
          </a:xfrm>
          <a:prstGeom prst="wedgeRectCallout">
            <a:avLst>
              <a:gd name="adj1" fmla="val -212597"/>
              <a:gd name="adj2" fmla="val 139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Did we prove it?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7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46001</TotalTime>
  <Words>5090</Words>
  <Application>Microsoft Macintosh PowerPoint</Application>
  <PresentationFormat>On-screen Show (4:3)</PresentationFormat>
  <Paragraphs>1113</Paragraphs>
  <Slides>124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6" baseType="lpstr">
      <vt:lpstr>ＭＳ Ｐゴシック</vt:lpstr>
      <vt:lpstr>Algerian</vt:lpstr>
      <vt:lpstr>Arial</vt:lpstr>
      <vt:lpstr>Calibri</vt:lpstr>
      <vt:lpstr>Courier New</vt:lpstr>
      <vt:lpstr>Math A</vt:lpstr>
      <vt:lpstr>Math B</vt:lpstr>
      <vt:lpstr>Math C</vt:lpstr>
      <vt:lpstr>Symbol</vt:lpstr>
      <vt:lpstr>Times New Roman</vt:lpstr>
      <vt:lpstr>Wingdings</vt:lpstr>
      <vt:lpstr>Office Theme</vt:lpstr>
      <vt:lpstr>Program Analysis  and Verification   0368-4479 </vt:lpstr>
      <vt:lpstr>Abstract Interpretation [Cousot’77]</vt:lpstr>
      <vt:lpstr>RECAP</vt:lpstr>
      <vt:lpstr>The collecting lattice</vt:lpstr>
      <vt:lpstr>Equational definition  of the collecting semantics</vt:lpstr>
      <vt:lpstr>Abstract Domain</vt:lpstr>
      <vt:lpstr>An abstract semantics</vt:lpstr>
      <vt:lpstr>Abstract interpretation via abstraction</vt:lpstr>
      <vt:lpstr>Galois Connection: c  ((c))</vt:lpstr>
      <vt:lpstr>Galois Connection: ((a))  a</vt:lpstr>
      <vt:lpstr>Transformer soundness condition 1</vt:lpstr>
      <vt:lpstr>Transformer soundness condition 2</vt:lpstr>
      <vt:lpstr>Soundness theorem 1</vt:lpstr>
      <vt:lpstr>Abstract Domain</vt:lpstr>
      <vt:lpstr>Composing Analyses</vt:lpstr>
      <vt:lpstr>Three example analyses</vt:lpstr>
      <vt:lpstr>Lattice combinators reminder</vt:lpstr>
      <vt:lpstr>Cartesian product of complete lattices</vt:lpstr>
      <vt:lpstr>Cartesian product of GCs</vt:lpstr>
      <vt:lpstr>Cartesian product of GCs</vt:lpstr>
      <vt:lpstr>Cartesian product transformers</vt:lpstr>
      <vt:lpstr>Cartesian product transformers</vt:lpstr>
      <vt:lpstr>Cartesian product analysis example</vt:lpstr>
      <vt:lpstr>Cartesian product analysis example</vt:lpstr>
      <vt:lpstr>Cartesian product analysis example</vt:lpstr>
      <vt:lpstr>Cartesian product analysis example</vt:lpstr>
      <vt:lpstr>Transformers for Cartesian product</vt:lpstr>
      <vt:lpstr>Can we combine transformer modularly?</vt:lpstr>
      <vt:lpstr>Reducing values for CPVE</vt:lpstr>
      <vt:lpstr>Reducing values for CPVE</vt:lpstr>
      <vt:lpstr>Transformers for Cartesian product</vt:lpstr>
      <vt:lpstr>Product vs. reduced product</vt:lpstr>
      <vt:lpstr>Reduced product</vt:lpstr>
      <vt:lpstr>Transformers for Cartesian product</vt:lpstr>
      <vt:lpstr>PowerPoint Presentation</vt:lpstr>
      <vt:lpstr>Logical product--</vt:lpstr>
      <vt:lpstr>Developing a transformer for EQ - 1 </vt:lpstr>
      <vt:lpstr>Developing a transformer for EQ - 2 </vt:lpstr>
      <vt:lpstr>Developing a transformer for EQ - 3 </vt:lpstr>
      <vt:lpstr>Developing a transformer for EQ - 4 </vt:lpstr>
      <vt:lpstr>Developing a transformer for EQ - 5 </vt:lpstr>
      <vt:lpstr>Logical Product-</vt:lpstr>
      <vt:lpstr>Abstracting the existential</vt:lpstr>
      <vt:lpstr>Example</vt:lpstr>
      <vt:lpstr>Information loss example</vt:lpstr>
      <vt:lpstr>Disjunctive completion of a lattice</vt:lpstr>
      <vt:lpstr>Disjunctive completion for GCs</vt:lpstr>
      <vt:lpstr>Disjunctive completion for GCs</vt:lpstr>
      <vt:lpstr>Information loss example</vt:lpstr>
      <vt:lpstr>The base lattice CP</vt:lpstr>
      <vt:lpstr>The disjunctive completion of CP</vt:lpstr>
      <vt:lpstr>Taming disjunctive completion</vt:lpstr>
      <vt:lpstr>Taming disjunctive completion</vt:lpstr>
      <vt:lpstr>With Disj(CP)</vt:lpstr>
      <vt:lpstr>With tamed Disj(CP)</vt:lpstr>
      <vt:lpstr>Reducing disjunctive elements</vt:lpstr>
      <vt:lpstr>Relational product of lattices</vt:lpstr>
      <vt:lpstr>Relational product of lattices</vt:lpstr>
      <vt:lpstr>Relational product of GCs</vt:lpstr>
      <vt:lpstr>Relational product of GCs</vt:lpstr>
      <vt:lpstr>Cartesian product example</vt:lpstr>
      <vt:lpstr>Function space</vt:lpstr>
      <vt:lpstr>Widening/Narrowing</vt:lpstr>
      <vt:lpstr>How can we prove this automatically?</vt:lpstr>
      <vt:lpstr>Intervals domain</vt:lpstr>
      <vt:lpstr>Intervals lattice for variable x</vt:lpstr>
      <vt:lpstr>Intervals lattice for variable x</vt:lpstr>
      <vt:lpstr>Intervals lattice for variable x</vt:lpstr>
      <vt:lpstr>Joining/meeting intervals</vt:lpstr>
      <vt:lpstr>Joining/meeting intervals</vt:lpstr>
      <vt:lpstr>Interval domain for programs</vt:lpstr>
      <vt:lpstr>Interval domain for programs</vt:lpstr>
      <vt:lpstr>Interval domain for programs</vt:lpstr>
      <vt:lpstr>Assignment transformers</vt:lpstr>
      <vt:lpstr>Assignment transformers</vt:lpstr>
      <vt:lpstr>assume transformers</vt:lpstr>
      <vt:lpstr>assume transformers</vt:lpstr>
      <vt:lpstr>assume transformers</vt:lpstr>
      <vt:lpstr>Effect of function f on lattice elements</vt:lpstr>
      <vt:lpstr>Effect of function f on lattice elements</vt:lpstr>
      <vt:lpstr>Continuity and ACC condition</vt:lpstr>
      <vt:lpstr>Fixed-point theorem [Kleene]</vt:lpstr>
      <vt:lpstr>Resulting algorithm </vt:lpstr>
      <vt:lpstr>Chaotic iteration</vt:lpstr>
      <vt:lpstr>Concrete semantics equations</vt:lpstr>
      <vt:lpstr>Abstract semantics equations</vt:lpstr>
      <vt:lpstr>Abstract semantics equations</vt:lpstr>
      <vt:lpstr>Too many iterations to converge</vt:lpstr>
      <vt:lpstr>How many iterations for this one?</vt:lpstr>
      <vt:lpstr>Widening</vt:lpstr>
      <vt:lpstr>Formal definition</vt:lpstr>
      <vt:lpstr>Analysis with finite-height lattice</vt:lpstr>
      <vt:lpstr>Analysis with widening</vt:lpstr>
      <vt:lpstr>Widening for Intervals Analysis</vt:lpstr>
      <vt:lpstr>Semantic equations with widening</vt:lpstr>
      <vt:lpstr>Choosing analysis with widening</vt:lpstr>
      <vt:lpstr>Non monotonicity of widening</vt:lpstr>
      <vt:lpstr>Non monotonicity of widening</vt:lpstr>
      <vt:lpstr>Analysis results with widening</vt:lpstr>
      <vt:lpstr>Analysis with narrowing</vt:lpstr>
      <vt:lpstr>Formal definition of narrowing</vt:lpstr>
      <vt:lpstr>Narrowing for Interval Analysis </vt:lpstr>
      <vt:lpstr>Semantic equations with narrowing</vt:lpstr>
      <vt:lpstr>Analysis with widening/narrowing</vt:lpstr>
      <vt:lpstr>Analysis with widening/narrowing</vt:lpstr>
      <vt:lpstr>Analysis results widening/narrowing</vt:lpstr>
      <vt:lpstr>Numerical Abstractions</vt:lpstr>
      <vt:lpstr>Overview</vt:lpstr>
      <vt:lpstr>Implementation</vt:lpstr>
      <vt:lpstr>Non-relational abstractions</vt:lpstr>
      <vt:lpstr>Sign abstraction for variable x</vt:lpstr>
      <vt:lpstr>Transformer x:=y+z</vt:lpstr>
      <vt:lpstr>Parity abstraction for variable x</vt:lpstr>
      <vt:lpstr>Transformer x:=y+z</vt:lpstr>
      <vt:lpstr>Boxes (intervals)</vt:lpstr>
      <vt:lpstr>Non-relational abstractions</vt:lpstr>
      <vt:lpstr>Zone abstraction [Mine]</vt:lpstr>
      <vt:lpstr>Difference bound matrices</vt:lpstr>
      <vt:lpstr>Potential graph</vt:lpstr>
      <vt:lpstr>Semantic reduction for zones</vt:lpstr>
      <vt:lpstr>Octagon abstraction [Mine-01]</vt:lpstr>
      <vt:lpstr>Some inequality-based relational domains</vt:lpstr>
      <vt:lpstr>Equality-based domains</vt:lpstr>
      <vt:lpstr>PowerPoint Presentation</vt:lpstr>
    </vt:vector>
  </TitlesOfParts>
  <Company>Ben-Gurion University of the Negev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 and Verification</dc:title>
  <dc:subject>Introduction</dc:subject>
  <dc:creator>Roman Manevich</dc:creator>
  <cp:lastModifiedBy>Noam Rinetzky</cp:lastModifiedBy>
  <cp:revision>1051</cp:revision>
  <cp:lastPrinted>2018-04-16T09:55:12Z</cp:lastPrinted>
  <dcterms:created xsi:type="dcterms:W3CDTF">2012-10-28T06:17:00Z</dcterms:created>
  <dcterms:modified xsi:type="dcterms:W3CDTF">2018-04-23T09:50:25Z</dcterms:modified>
</cp:coreProperties>
</file>