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3"/>
  </p:notesMasterIdLst>
  <p:sldIdLst>
    <p:sldId id="331" r:id="rId2"/>
    <p:sldId id="334" r:id="rId3"/>
    <p:sldId id="350" r:id="rId4"/>
    <p:sldId id="355" r:id="rId5"/>
    <p:sldId id="357" r:id="rId6"/>
    <p:sldId id="360" r:id="rId7"/>
    <p:sldId id="396" r:id="rId8"/>
    <p:sldId id="670" r:id="rId9"/>
    <p:sldId id="317" r:id="rId10"/>
    <p:sldId id="318" r:id="rId11"/>
    <p:sldId id="319" r:id="rId12"/>
    <p:sldId id="320" r:id="rId13"/>
    <p:sldId id="321" r:id="rId14"/>
    <p:sldId id="322" r:id="rId15"/>
    <p:sldId id="671" r:id="rId16"/>
    <p:sldId id="672" r:id="rId17"/>
    <p:sldId id="673" r:id="rId18"/>
    <p:sldId id="387" r:id="rId19"/>
    <p:sldId id="674" r:id="rId20"/>
    <p:sldId id="409" r:id="rId21"/>
    <p:sldId id="431" r:id="rId22"/>
    <p:sldId id="434" r:id="rId23"/>
    <p:sldId id="554" r:id="rId24"/>
    <p:sldId id="557" r:id="rId25"/>
    <p:sldId id="558" r:id="rId26"/>
    <p:sldId id="563" r:id="rId27"/>
    <p:sldId id="618" r:id="rId28"/>
    <p:sldId id="619" r:id="rId29"/>
    <p:sldId id="620" r:id="rId30"/>
    <p:sldId id="621" r:id="rId31"/>
    <p:sldId id="622" r:id="rId32"/>
    <p:sldId id="623" r:id="rId33"/>
    <p:sldId id="625" r:id="rId34"/>
    <p:sldId id="628" r:id="rId35"/>
    <p:sldId id="630" r:id="rId36"/>
    <p:sldId id="631" r:id="rId37"/>
    <p:sldId id="632" r:id="rId38"/>
    <p:sldId id="633" r:id="rId39"/>
    <p:sldId id="634" r:id="rId40"/>
    <p:sldId id="635" r:id="rId41"/>
    <p:sldId id="636" r:id="rId42"/>
    <p:sldId id="637" r:id="rId43"/>
    <p:sldId id="638" r:id="rId44"/>
    <p:sldId id="639" r:id="rId45"/>
    <p:sldId id="640" r:id="rId46"/>
    <p:sldId id="641" r:id="rId47"/>
    <p:sldId id="642" r:id="rId48"/>
    <p:sldId id="643" r:id="rId49"/>
    <p:sldId id="644" r:id="rId50"/>
    <p:sldId id="645" r:id="rId51"/>
    <p:sldId id="646" r:id="rId52"/>
    <p:sldId id="647" r:id="rId53"/>
    <p:sldId id="648" r:id="rId54"/>
    <p:sldId id="649" r:id="rId55"/>
    <p:sldId id="650" r:id="rId56"/>
    <p:sldId id="651" r:id="rId57"/>
    <p:sldId id="652" r:id="rId58"/>
    <p:sldId id="653" r:id="rId59"/>
    <p:sldId id="654" r:id="rId60"/>
    <p:sldId id="655" r:id="rId61"/>
    <p:sldId id="656" r:id="rId62"/>
    <p:sldId id="657" r:id="rId63"/>
    <p:sldId id="658" r:id="rId64"/>
    <p:sldId id="659" r:id="rId65"/>
    <p:sldId id="660" r:id="rId66"/>
    <p:sldId id="661" r:id="rId67"/>
    <p:sldId id="662" r:id="rId68"/>
    <p:sldId id="663" r:id="rId69"/>
    <p:sldId id="664" r:id="rId70"/>
    <p:sldId id="665" r:id="rId71"/>
    <p:sldId id="666" r:id="rId72"/>
    <p:sldId id="667" r:id="rId73"/>
    <p:sldId id="668" r:id="rId74"/>
    <p:sldId id="669" r:id="rId75"/>
    <p:sldId id="675" r:id="rId76"/>
    <p:sldId id="677" r:id="rId77"/>
    <p:sldId id="678" r:id="rId78"/>
    <p:sldId id="679" r:id="rId79"/>
    <p:sldId id="680" r:id="rId80"/>
    <p:sldId id="691" r:id="rId81"/>
    <p:sldId id="681" r:id="rId82"/>
    <p:sldId id="682" r:id="rId83"/>
    <p:sldId id="688" r:id="rId84"/>
    <p:sldId id="689" r:id="rId85"/>
    <p:sldId id="690" r:id="rId86"/>
    <p:sldId id="683" r:id="rId87"/>
    <p:sldId id="684" r:id="rId88"/>
    <p:sldId id="685" r:id="rId89"/>
    <p:sldId id="686" r:id="rId90"/>
    <p:sldId id="687" r:id="rId91"/>
    <p:sldId id="616" r:id="rId9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6600"/>
    <a:srgbClr val="CC0066"/>
    <a:srgbClr val="993300"/>
    <a:srgbClr val="CCFFCC"/>
    <a:srgbClr val="0000FF"/>
    <a:srgbClr val="FFFF99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5" autoAdjust="0"/>
    <p:restoredTop sz="94984" autoAdjust="0"/>
  </p:normalViewPr>
  <p:slideViewPr>
    <p:cSldViewPr>
      <p:cViewPr varScale="1">
        <p:scale>
          <a:sx n="108" d="100"/>
          <a:sy n="108" d="100"/>
        </p:scale>
        <p:origin x="13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67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AAEE069-47FE-4E4E-9F2A-57566F5FC75A}" type="datetimeFigureOut">
              <a:rPr lang="he-IL" smtClean="0"/>
              <a:pPr/>
              <a:t>כ"ה.אדר.תשע"ח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2CB276-DA57-47DA-BBA4-1511FD7C64A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573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6665-FB7F-4A28-B836-F5F99A8C65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5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365D0-8067-4AF5-937E-2E9B09716177}" type="slidenum">
              <a:rPr lang="x-none"/>
              <a:pPr/>
              <a:t>14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1468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365D0-8067-4AF5-937E-2E9B09716177}" type="slidenum">
              <a:rPr lang="x-none"/>
              <a:pPr/>
              <a:t>15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0106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365D0-8067-4AF5-937E-2E9B09716177}" type="slidenum">
              <a:rPr lang="x-none"/>
              <a:pPr/>
              <a:t>16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4546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E3147-A10B-43BC-8693-A6B2B89AD595}" type="slidenum">
              <a:rPr lang="x-none"/>
              <a:pPr/>
              <a:t>17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7264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E3147-A10B-43BC-8693-A6B2B89AD595}" type="slidenum">
              <a:rPr lang="x-none"/>
              <a:pPr/>
              <a:t>19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55582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0565E-2326-41BA-B099-A38F7E981D92}" type="slidenum">
              <a:rPr lang="x-none"/>
              <a:pPr/>
              <a:t>21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837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0565E-2326-41BA-B099-A38F7E981D92}" type="slidenum">
              <a:rPr lang="x-none"/>
              <a:pPr/>
              <a:t>22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6741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PLOTKIN G .D.,  “A Structural Approach to Operational Semantics”, DAIMI FN-19, Computer Science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Department, Aarhus University, Aarhus, Denmark, September 1981.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1340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B276-DA57-47DA-BBA4-1511FD7C64AA}" type="slidenum">
              <a:rPr lang="he-IL" smtClean="0"/>
              <a:pPr/>
              <a:t>64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6409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B276-DA57-47DA-BBA4-1511FD7C64AA}" type="slidenum">
              <a:rPr lang="he-IL" smtClean="0"/>
              <a:pPr/>
              <a:t>71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085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several things</a:t>
            </a:r>
            <a:r>
              <a:rPr lang="en-US" baseline="0" dirty="0"/>
              <a:t> that we can do as </a:t>
            </a:r>
            <a:r>
              <a:rPr lang="en-US" b="1" baseline="0" dirty="0"/>
              <a:t>programmer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6665-FB7F-4A28-B836-F5F99A8C65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40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958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only test case</a:t>
            </a:r>
            <a:r>
              <a:rPr lang="en-US" baseline="0" dirty="0"/>
              <a:t> we </a:t>
            </a:r>
            <a:r>
              <a:rPr lang="en-US" baseline="0" dirty="0" err="1"/>
              <a:t>etie</a:t>
            </a:r>
            <a:r>
              <a:rPr lang="en-US" baseline="0" dirty="0"/>
              <a:t> our selves</a:t>
            </a:r>
          </a:p>
          <a:p>
            <a:endParaRPr lang="en-US" baseline="0" dirty="0"/>
          </a:p>
          <a:p>
            <a:r>
              <a:rPr lang="en-US" baseline="0" dirty="0"/>
              <a:t>Random</a:t>
            </a:r>
          </a:p>
          <a:p>
            <a:endParaRPr lang="en-US" baseline="0" dirty="0"/>
          </a:p>
          <a:p>
            <a:r>
              <a:rPr lang="en-US" baseline="0" dirty="0"/>
              <a:t>Coverage</a:t>
            </a:r>
          </a:p>
          <a:p>
            <a:endParaRPr lang="en-US" baseline="0" dirty="0"/>
          </a:p>
          <a:p>
            <a:r>
              <a:rPr lang="en-US" baseline="0" dirty="0"/>
              <a:t>Reproduction of a bug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6665-FB7F-4A28-B836-F5F99A8C65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E3147-A10B-43BC-8693-A6B2B89AD595}" type="slidenum">
              <a:rPr lang="x-none"/>
              <a:pPr/>
              <a:t>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651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0565E-2326-41BA-B099-A38F7E981D92}" type="slidenum">
              <a:rPr lang="x-none"/>
              <a:pPr/>
              <a:t>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72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37F7F-7C50-45A2-8E31-C79071827D12}" type="slidenum">
              <a:rPr lang="x-none"/>
              <a:pPr/>
              <a:t>10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0751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B6A4E-1FDB-461E-B892-D15563104C05}" type="slidenum">
              <a:rPr lang="x-none"/>
              <a:pPr/>
              <a:t>11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703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9B502-2461-4FB5-8206-9CEB2579D946}" type="slidenum">
              <a:rPr lang="x-none"/>
              <a:pPr/>
              <a:t>12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892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CF0FF-379F-40CB-B1D6-2B613B481818}" type="slidenum">
              <a:rPr lang="x-none"/>
              <a:pPr/>
              <a:t>13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161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0"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  <a:prstGeom prst="rect">
            <a:avLst/>
          </a:prstGeom>
        </p:spPr>
        <p:txBody>
          <a:bodyPr/>
          <a:lstStyle>
            <a:lvl1pPr algn="r" rtl="0">
              <a:defRPr b="1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  <a:prstGeom prst="rect">
            <a:avLst/>
          </a:prstGeom>
        </p:spPr>
        <p:txBody>
          <a:bodyPr/>
          <a:lstStyle>
            <a:lvl1pPr algn="r" rtl="0">
              <a:defRPr b="1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rtl="0"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  <a:prstGeom prst="rect">
            <a:avLst/>
          </a:prstGeom>
        </p:spPr>
        <p:txBody>
          <a:bodyPr/>
          <a:lstStyle>
            <a:lvl1pPr algn="r" rtl="0">
              <a:defRPr b="1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7063" y="1676400"/>
            <a:ext cx="7727950" cy="491013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124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  <a:prstGeom prst="rect">
            <a:avLst/>
          </a:prstGeom>
        </p:spPr>
        <p:txBody>
          <a:bodyPr/>
          <a:lstStyle>
            <a:lvl1pPr algn="r" rtl="0">
              <a:defRPr b="1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rtl="0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  <a:prstGeom prst="rect">
            <a:avLst/>
          </a:prstGeom>
        </p:spPr>
        <p:txBody>
          <a:bodyPr/>
          <a:lstStyle>
            <a:lvl1pPr algn="r" rtl="0">
              <a:defRPr b="1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  <a:prstGeom prst="rect">
            <a:avLst/>
          </a:prstGeom>
        </p:spPr>
        <p:txBody>
          <a:bodyPr/>
          <a:lstStyle>
            <a:lvl1pPr algn="r" rtl="0">
              <a:defRPr b="1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l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10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  <a:prstGeom prst="rect">
            <a:avLst/>
          </a:prstGeom>
        </p:spPr>
        <p:txBody>
          <a:bodyPr/>
          <a:lstStyle>
            <a:lvl1pPr algn="r" rtl="0">
              <a:defRPr b="1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16416" y="6492875"/>
            <a:ext cx="827584" cy="365125"/>
          </a:xfrm>
          <a:prstGeom prst="rect">
            <a:avLst/>
          </a:prstGeom>
        </p:spPr>
        <p:txBody>
          <a:bodyPr/>
          <a:lstStyle>
            <a:lvl1pPr algn="r" rtl="0">
              <a:defRPr b="1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  <a:prstGeom prst="rect">
            <a:avLst/>
          </a:prstGeom>
        </p:spPr>
        <p:txBody>
          <a:bodyPr/>
          <a:lstStyle>
            <a:lvl1pPr algn="r" rtl="0">
              <a:defRPr b="1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rtl="0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l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  <a:prstGeom prst="rect">
            <a:avLst/>
          </a:prstGeom>
        </p:spPr>
        <p:txBody>
          <a:bodyPr/>
          <a:lstStyle>
            <a:lvl1pPr algn="r" rtl="0">
              <a:defRPr b="1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rtl="0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l" rtl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l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  <a:prstGeom prst="rect">
            <a:avLst/>
          </a:prstGeom>
        </p:spPr>
        <p:txBody>
          <a:bodyPr/>
          <a:lstStyle>
            <a:lvl1pPr algn="r" rtl="0">
              <a:defRPr b="1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8424" y="6492875"/>
            <a:ext cx="755576" cy="365125"/>
          </a:xfrm>
          <a:prstGeom prst="rect">
            <a:avLst/>
          </a:prstGeom>
        </p:spPr>
        <p:txBody>
          <a:bodyPr/>
          <a:lstStyle>
            <a:lvl1pPr algn="r" rtl="0">
              <a:defRPr b="1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07/BFb003959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276" y="586117"/>
            <a:ext cx="7772400" cy="1904266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Program Analysis </a:t>
            </a:r>
            <a:br>
              <a:rPr lang="en-US" sz="6000" dirty="0"/>
            </a:br>
            <a:r>
              <a:rPr lang="en-US" sz="6000" dirty="0"/>
              <a:t>and Verification</a:t>
            </a:r>
            <a:br>
              <a:rPr lang="en-US" sz="3600" dirty="0"/>
            </a:br>
            <a:r>
              <a:rPr lang="en-US" sz="2400" dirty="0"/>
              <a:t>  0368-4479 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785012"/>
            <a:ext cx="9144000" cy="2729806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Noam Rinetzky</a:t>
            </a:r>
          </a:p>
          <a:p>
            <a:endParaRPr lang="en-US" sz="1800" dirty="0"/>
          </a:p>
          <a:p>
            <a:r>
              <a:rPr lang="en-US"/>
              <a:t>Lecture 2a: </a:t>
            </a:r>
            <a:r>
              <a:rPr lang="en-US" dirty="0"/>
              <a:t>Operational Semantics</a:t>
            </a:r>
          </a:p>
          <a:p>
            <a:endParaRPr lang="en-US" sz="2000" dirty="0"/>
          </a:p>
          <a:p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393961" y="5700156"/>
            <a:ext cx="67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Slides credit: Tom Ball, Dawson </a:t>
            </a:r>
            <a:r>
              <a:rPr lang="en-US" sz="1800" dirty="0" err="1"/>
              <a:t>Engler</a:t>
            </a:r>
            <a:r>
              <a:rPr lang="en-US" sz="1800" dirty="0"/>
              <a:t>, Roman </a:t>
            </a:r>
            <a:r>
              <a:rPr lang="en-US" sz="1800" dirty="0" err="1"/>
              <a:t>Manevich</a:t>
            </a:r>
            <a:r>
              <a:rPr lang="en-US" sz="1800" dirty="0"/>
              <a:t>, Erik Poll, </a:t>
            </a:r>
            <a:r>
              <a:rPr lang="en-US" sz="1800" dirty="0" err="1"/>
              <a:t>Mooly</a:t>
            </a:r>
            <a:r>
              <a:rPr lang="en-US" sz="1800" dirty="0"/>
              <a:t> </a:t>
            </a:r>
            <a:r>
              <a:rPr lang="en-US" sz="1800" dirty="0" err="1"/>
              <a:t>Sagiv</a:t>
            </a:r>
            <a:r>
              <a:rPr lang="en-US" sz="1800" dirty="0"/>
              <a:t>, </a:t>
            </a:r>
            <a:r>
              <a:rPr lang="en-GB" sz="1800" dirty="0"/>
              <a:t>Jean </a:t>
            </a:r>
            <a:r>
              <a:rPr lang="en-GB" sz="1800" dirty="0" err="1"/>
              <a:t>Souyris</a:t>
            </a:r>
            <a:r>
              <a:rPr lang="en-GB" sz="1800" dirty="0"/>
              <a:t>, </a:t>
            </a:r>
            <a:r>
              <a:rPr lang="en-US" sz="1800" dirty="0" err="1"/>
              <a:t>Eran</a:t>
            </a:r>
            <a:r>
              <a:rPr lang="en-US" sz="1800" dirty="0"/>
              <a:t> </a:t>
            </a:r>
            <a:r>
              <a:rPr lang="en-US" sz="1800" dirty="0" err="1"/>
              <a:t>Tromer</a:t>
            </a:r>
            <a:r>
              <a:rPr lang="en-US" sz="1800" dirty="0"/>
              <a:t>, </a:t>
            </a:r>
            <a:r>
              <a:rPr lang="en-US" sz="1800" dirty="0" err="1"/>
              <a:t>Avishai</a:t>
            </a:r>
            <a:r>
              <a:rPr lang="en-US" sz="1800" dirty="0"/>
              <a:t> Wool, </a:t>
            </a:r>
            <a:r>
              <a:rPr lang="en-US" sz="1800" dirty="0" err="1"/>
              <a:t>Eran</a:t>
            </a:r>
            <a:r>
              <a:rPr lang="en-US" sz="1800" dirty="0"/>
              <a:t> </a:t>
            </a:r>
            <a:r>
              <a:rPr lang="en-US" sz="1800" dirty="0" err="1"/>
              <a:t>Yahav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238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4" name="Freeform 24"/>
          <p:cNvSpPr>
            <a:spLocks/>
          </p:cNvSpPr>
          <p:nvPr/>
        </p:nvSpPr>
        <p:spPr bwMode="auto">
          <a:xfrm>
            <a:off x="1116013" y="2312988"/>
            <a:ext cx="4932362" cy="377983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6156325" y="1844675"/>
            <a:ext cx="2016125" cy="1728788"/>
          </a:xfrm>
          <a:custGeom>
            <a:avLst/>
            <a:gdLst/>
            <a:ahLst/>
            <a:cxnLst>
              <a:cxn ang="0">
                <a:pos x="1497" y="0"/>
              </a:cxn>
              <a:cxn ang="0">
                <a:pos x="590" y="0"/>
              </a:cxn>
              <a:cxn ang="0">
                <a:pos x="91" y="363"/>
              </a:cxn>
              <a:cxn ang="0">
                <a:pos x="0" y="953"/>
              </a:cxn>
              <a:cxn ang="0">
                <a:pos x="272" y="1270"/>
              </a:cxn>
              <a:cxn ang="0">
                <a:pos x="1134" y="1361"/>
              </a:cxn>
              <a:cxn ang="0">
                <a:pos x="1497" y="1134"/>
              </a:cxn>
              <a:cxn ang="0">
                <a:pos x="1497" y="0"/>
              </a:cxn>
            </a:cxnLst>
            <a:rect l="0" t="0" r="r" b="b"/>
            <a:pathLst>
              <a:path w="1497" h="1361">
                <a:moveTo>
                  <a:pt x="1497" y="0"/>
                </a:moveTo>
                <a:lnTo>
                  <a:pt x="590" y="0"/>
                </a:lnTo>
                <a:lnTo>
                  <a:pt x="91" y="363"/>
                </a:lnTo>
                <a:lnTo>
                  <a:pt x="0" y="953"/>
                </a:lnTo>
                <a:lnTo>
                  <a:pt x="272" y="1270"/>
                </a:lnTo>
                <a:lnTo>
                  <a:pt x="1134" y="1361"/>
                </a:lnTo>
                <a:lnTo>
                  <a:pt x="1497" y="1134"/>
                </a:lnTo>
                <a:lnTo>
                  <a:pt x="149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Technique: explore abstract states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16013" y="1844675"/>
            <a:ext cx="7056437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1908175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70033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4925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3561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2212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60848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68770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75247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1116013" y="544512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1116013" y="4724400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1116013" y="37877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1116013" y="31400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1116013" y="5373688"/>
            <a:ext cx="1223962" cy="719137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136"/>
              </a:cxn>
              <a:cxn ang="0">
                <a:pos x="272" y="0"/>
              </a:cxn>
              <a:cxn ang="0">
                <a:pos x="680" y="90"/>
              </a:cxn>
              <a:cxn ang="0">
                <a:pos x="771" y="272"/>
              </a:cxn>
              <a:cxn ang="0">
                <a:pos x="726" y="453"/>
              </a:cxn>
              <a:cxn ang="0">
                <a:pos x="0" y="453"/>
              </a:cxn>
            </a:cxnLst>
            <a:rect l="0" t="0" r="r" b="b"/>
            <a:pathLst>
              <a:path w="771" h="453">
                <a:moveTo>
                  <a:pt x="0" y="453"/>
                </a:moveTo>
                <a:lnTo>
                  <a:pt x="0" y="136"/>
                </a:lnTo>
                <a:lnTo>
                  <a:pt x="272" y="0"/>
                </a:lnTo>
                <a:lnTo>
                  <a:pt x="680" y="90"/>
                </a:lnTo>
                <a:lnTo>
                  <a:pt x="771" y="272"/>
                </a:lnTo>
                <a:lnTo>
                  <a:pt x="726" y="453"/>
                </a:lnTo>
                <a:lnTo>
                  <a:pt x="0" y="45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1116013" y="2563813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338263" y="5445125"/>
            <a:ext cx="71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/>
              <a:t>initial</a:t>
            </a:r>
            <a:br>
              <a:rPr lang="en-US"/>
            </a:br>
            <a:r>
              <a:rPr lang="en-US"/>
              <a:t>states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732240" y="2132856"/>
            <a:ext cx="118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bad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2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785570" y="3933825"/>
            <a:ext cx="1855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reachable</a:t>
            </a:r>
            <a:br>
              <a:rPr lang="en-US" sz="3200" b="1"/>
            </a:br>
            <a:r>
              <a:rPr lang="en-US" sz="3200" b="1"/>
              <a:t>states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3" name="Freeform 25"/>
          <p:cNvSpPr>
            <a:spLocks/>
          </p:cNvSpPr>
          <p:nvPr/>
        </p:nvSpPr>
        <p:spPr bwMode="auto">
          <a:xfrm>
            <a:off x="1116013" y="2312988"/>
            <a:ext cx="4932362" cy="377983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52" name="Freeform 24"/>
          <p:cNvSpPr>
            <a:spLocks/>
          </p:cNvSpPr>
          <p:nvPr/>
        </p:nvSpPr>
        <p:spPr bwMode="auto">
          <a:xfrm>
            <a:off x="6156325" y="1844675"/>
            <a:ext cx="2016125" cy="1728788"/>
          </a:xfrm>
          <a:custGeom>
            <a:avLst/>
            <a:gdLst/>
            <a:ahLst/>
            <a:cxnLst>
              <a:cxn ang="0">
                <a:pos x="1497" y="0"/>
              </a:cxn>
              <a:cxn ang="0">
                <a:pos x="590" y="0"/>
              </a:cxn>
              <a:cxn ang="0">
                <a:pos x="91" y="363"/>
              </a:cxn>
              <a:cxn ang="0">
                <a:pos x="0" y="953"/>
              </a:cxn>
              <a:cxn ang="0">
                <a:pos x="272" y="1270"/>
              </a:cxn>
              <a:cxn ang="0">
                <a:pos x="1134" y="1361"/>
              </a:cxn>
              <a:cxn ang="0">
                <a:pos x="1497" y="1134"/>
              </a:cxn>
              <a:cxn ang="0">
                <a:pos x="1497" y="0"/>
              </a:cxn>
            </a:cxnLst>
            <a:rect l="0" t="0" r="r" b="b"/>
            <a:pathLst>
              <a:path w="1497" h="1361">
                <a:moveTo>
                  <a:pt x="1497" y="0"/>
                </a:moveTo>
                <a:lnTo>
                  <a:pt x="590" y="0"/>
                </a:lnTo>
                <a:lnTo>
                  <a:pt x="91" y="363"/>
                </a:lnTo>
                <a:lnTo>
                  <a:pt x="0" y="953"/>
                </a:lnTo>
                <a:lnTo>
                  <a:pt x="272" y="1270"/>
                </a:lnTo>
                <a:lnTo>
                  <a:pt x="1134" y="1361"/>
                </a:lnTo>
                <a:lnTo>
                  <a:pt x="1497" y="1134"/>
                </a:lnTo>
                <a:lnTo>
                  <a:pt x="149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Technique: explore abstract states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16013" y="1844675"/>
            <a:ext cx="7056437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908175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70033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4925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3561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52212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60848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68770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75247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1116013" y="544512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1116013" y="4724400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1116013" y="37877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1116013" y="31400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1116013" y="2563813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2551" name="Freeform 23"/>
          <p:cNvSpPr>
            <a:spLocks/>
          </p:cNvSpPr>
          <p:nvPr/>
        </p:nvSpPr>
        <p:spPr bwMode="auto">
          <a:xfrm>
            <a:off x="1116013" y="4724400"/>
            <a:ext cx="1584325" cy="1368425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0" y="0"/>
              </a:cxn>
              <a:cxn ang="0">
                <a:pos x="499" y="0"/>
              </a:cxn>
              <a:cxn ang="0">
                <a:pos x="499" y="408"/>
              </a:cxn>
              <a:cxn ang="0">
                <a:pos x="0" y="408"/>
              </a:cxn>
            </a:cxnLst>
            <a:rect l="0" t="0" r="r" b="b"/>
            <a:pathLst>
              <a:path w="499" h="408">
                <a:moveTo>
                  <a:pt x="0" y="408"/>
                </a:moveTo>
                <a:lnTo>
                  <a:pt x="0" y="0"/>
                </a:lnTo>
                <a:lnTo>
                  <a:pt x="499" y="0"/>
                </a:lnTo>
                <a:lnTo>
                  <a:pt x="499" y="408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2">
              <a:alpha val="3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1116013" y="5373688"/>
            <a:ext cx="1223962" cy="719137"/>
            <a:chOff x="1116013" y="5373688"/>
            <a:chExt cx="1223962" cy="719137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116013" y="5373688"/>
              <a:ext cx="1223962" cy="719137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0" y="136"/>
                </a:cxn>
                <a:cxn ang="0">
                  <a:pos x="272" y="0"/>
                </a:cxn>
                <a:cxn ang="0">
                  <a:pos x="680" y="90"/>
                </a:cxn>
                <a:cxn ang="0">
                  <a:pos x="771" y="272"/>
                </a:cxn>
                <a:cxn ang="0">
                  <a:pos x="726" y="453"/>
                </a:cxn>
                <a:cxn ang="0">
                  <a:pos x="0" y="453"/>
                </a:cxn>
              </a:cxnLst>
              <a:rect l="0" t="0" r="r" b="b"/>
              <a:pathLst>
                <a:path w="771" h="453">
                  <a:moveTo>
                    <a:pt x="0" y="453"/>
                  </a:moveTo>
                  <a:lnTo>
                    <a:pt x="0" y="136"/>
                  </a:lnTo>
                  <a:lnTo>
                    <a:pt x="272" y="0"/>
                  </a:lnTo>
                  <a:lnTo>
                    <a:pt x="680" y="90"/>
                  </a:lnTo>
                  <a:lnTo>
                    <a:pt x="771" y="272"/>
                  </a:lnTo>
                  <a:lnTo>
                    <a:pt x="726" y="453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1338263" y="5445125"/>
              <a:ext cx="717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/>
                <a:t>initial</a:t>
              </a:r>
              <a:br>
                <a:rPr lang="en-US"/>
              </a:br>
              <a:r>
                <a:rPr lang="en-US"/>
                <a:t>states</a:t>
              </a: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732240" y="2132856"/>
            <a:ext cx="118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bad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2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785570" y="3933825"/>
            <a:ext cx="1855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reachable</a:t>
            </a:r>
            <a:br>
              <a:rPr lang="en-US" sz="3200" b="1"/>
            </a:br>
            <a:r>
              <a:rPr lang="en-US" sz="3200" b="1"/>
              <a:t>states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0" name="Freeform 24"/>
          <p:cNvSpPr>
            <a:spLocks/>
          </p:cNvSpPr>
          <p:nvPr/>
        </p:nvSpPr>
        <p:spPr bwMode="auto">
          <a:xfrm>
            <a:off x="6156325" y="1844675"/>
            <a:ext cx="2016125" cy="1728788"/>
          </a:xfrm>
          <a:custGeom>
            <a:avLst/>
            <a:gdLst/>
            <a:ahLst/>
            <a:cxnLst>
              <a:cxn ang="0">
                <a:pos x="1497" y="0"/>
              </a:cxn>
              <a:cxn ang="0">
                <a:pos x="590" y="0"/>
              </a:cxn>
              <a:cxn ang="0">
                <a:pos x="91" y="363"/>
              </a:cxn>
              <a:cxn ang="0">
                <a:pos x="0" y="953"/>
              </a:cxn>
              <a:cxn ang="0">
                <a:pos x="272" y="1270"/>
              </a:cxn>
              <a:cxn ang="0">
                <a:pos x="1134" y="1361"/>
              </a:cxn>
              <a:cxn ang="0">
                <a:pos x="1497" y="1134"/>
              </a:cxn>
              <a:cxn ang="0">
                <a:pos x="1497" y="0"/>
              </a:cxn>
            </a:cxnLst>
            <a:rect l="0" t="0" r="r" b="b"/>
            <a:pathLst>
              <a:path w="1497" h="1361">
                <a:moveTo>
                  <a:pt x="1497" y="0"/>
                </a:moveTo>
                <a:lnTo>
                  <a:pt x="590" y="0"/>
                </a:lnTo>
                <a:lnTo>
                  <a:pt x="91" y="363"/>
                </a:lnTo>
                <a:lnTo>
                  <a:pt x="0" y="953"/>
                </a:lnTo>
                <a:lnTo>
                  <a:pt x="272" y="1270"/>
                </a:lnTo>
                <a:lnTo>
                  <a:pt x="1134" y="1361"/>
                </a:lnTo>
                <a:lnTo>
                  <a:pt x="1497" y="1134"/>
                </a:lnTo>
                <a:lnTo>
                  <a:pt x="149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78" name="Freeform 2"/>
          <p:cNvSpPr>
            <a:spLocks/>
          </p:cNvSpPr>
          <p:nvPr/>
        </p:nvSpPr>
        <p:spPr bwMode="auto">
          <a:xfrm>
            <a:off x="1116013" y="2312988"/>
            <a:ext cx="4932362" cy="377983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Technique: explore abstract states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16013" y="1844675"/>
            <a:ext cx="7056437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1908175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270033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34925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43561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2212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60848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68770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75247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1116013" y="544512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1116013" y="4724400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1116013" y="37877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1116013" y="31400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1116013" y="2563813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4599" name="Freeform 23"/>
          <p:cNvSpPr>
            <a:spLocks/>
          </p:cNvSpPr>
          <p:nvPr/>
        </p:nvSpPr>
        <p:spPr bwMode="auto">
          <a:xfrm>
            <a:off x="1116013" y="3789363"/>
            <a:ext cx="2376487" cy="2303462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0" y="0"/>
              </a:cxn>
              <a:cxn ang="0">
                <a:pos x="499" y="0"/>
              </a:cxn>
              <a:cxn ang="0">
                <a:pos x="499" y="408"/>
              </a:cxn>
              <a:cxn ang="0">
                <a:pos x="0" y="408"/>
              </a:cxn>
            </a:cxnLst>
            <a:rect l="0" t="0" r="r" b="b"/>
            <a:pathLst>
              <a:path w="499" h="408">
                <a:moveTo>
                  <a:pt x="0" y="408"/>
                </a:moveTo>
                <a:lnTo>
                  <a:pt x="0" y="0"/>
                </a:lnTo>
                <a:lnTo>
                  <a:pt x="499" y="0"/>
                </a:lnTo>
                <a:lnTo>
                  <a:pt x="499" y="408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2">
              <a:alpha val="3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1116013" y="5373688"/>
            <a:ext cx="1223962" cy="719137"/>
            <a:chOff x="1116013" y="5373688"/>
            <a:chExt cx="1223962" cy="719137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116013" y="5373688"/>
              <a:ext cx="1223962" cy="719137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0" y="136"/>
                </a:cxn>
                <a:cxn ang="0">
                  <a:pos x="272" y="0"/>
                </a:cxn>
                <a:cxn ang="0">
                  <a:pos x="680" y="90"/>
                </a:cxn>
                <a:cxn ang="0">
                  <a:pos x="771" y="272"/>
                </a:cxn>
                <a:cxn ang="0">
                  <a:pos x="726" y="453"/>
                </a:cxn>
                <a:cxn ang="0">
                  <a:pos x="0" y="453"/>
                </a:cxn>
              </a:cxnLst>
              <a:rect l="0" t="0" r="r" b="b"/>
              <a:pathLst>
                <a:path w="771" h="453">
                  <a:moveTo>
                    <a:pt x="0" y="453"/>
                  </a:moveTo>
                  <a:lnTo>
                    <a:pt x="0" y="136"/>
                  </a:lnTo>
                  <a:lnTo>
                    <a:pt x="272" y="0"/>
                  </a:lnTo>
                  <a:lnTo>
                    <a:pt x="680" y="90"/>
                  </a:lnTo>
                  <a:lnTo>
                    <a:pt x="771" y="272"/>
                  </a:lnTo>
                  <a:lnTo>
                    <a:pt x="726" y="453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1338263" y="5445125"/>
              <a:ext cx="717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/>
                <a:t>initial</a:t>
              </a:r>
              <a:br>
                <a:rPr lang="en-US"/>
              </a:br>
              <a:r>
                <a:rPr lang="en-US"/>
                <a:t>states</a:t>
              </a: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732240" y="2132856"/>
            <a:ext cx="118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bad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2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785570" y="3933825"/>
            <a:ext cx="1855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reachable</a:t>
            </a:r>
            <a:br>
              <a:rPr lang="en-US" sz="3200" b="1"/>
            </a:br>
            <a:r>
              <a:rPr lang="en-US" sz="3200" b="1"/>
              <a:t>states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9" name="Freeform 25"/>
          <p:cNvSpPr>
            <a:spLocks/>
          </p:cNvSpPr>
          <p:nvPr/>
        </p:nvSpPr>
        <p:spPr bwMode="auto">
          <a:xfrm>
            <a:off x="1116013" y="2312988"/>
            <a:ext cx="4932362" cy="377983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48" name="Freeform 24"/>
          <p:cNvSpPr>
            <a:spLocks/>
          </p:cNvSpPr>
          <p:nvPr/>
        </p:nvSpPr>
        <p:spPr bwMode="auto">
          <a:xfrm>
            <a:off x="6156325" y="1844675"/>
            <a:ext cx="2016125" cy="1728788"/>
          </a:xfrm>
          <a:custGeom>
            <a:avLst/>
            <a:gdLst/>
            <a:ahLst/>
            <a:cxnLst>
              <a:cxn ang="0">
                <a:pos x="1497" y="0"/>
              </a:cxn>
              <a:cxn ang="0">
                <a:pos x="590" y="0"/>
              </a:cxn>
              <a:cxn ang="0">
                <a:pos x="91" y="363"/>
              </a:cxn>
              <a:cxn ang="0">
                <a:pos x="0" y="953"/>
              </a:cxn>
              <a:cxn ang="0">
                <a:pos x="272" y="1270"/>
              </a:cxn>
              <a:cxn ang="0">
                <a:pos x="1134" y="1361"/>
              </a:cxn>
              <a:cxn ang="0">
                <a:pos x="1497" y="1134"/>
              </a:cxn>
              <a:cxn ang="0">
                <a:pos x="1497" y="0"/>
              </a:cxn>
            </a:cxnLst>
            <a:rect l="0" t="0" r="r" b="b"/>
            <a:pathLst>
              <a:path w="1497" h="1361">
                <a:moveTo>
                  <a:pt x="1497" y="0"/>
                </a:moveTo>
                <a:lnTo>
                  <a:pt x="590" y="0"/>
                </a:lnTo>
                <a:lnTo>
                  <a:pt x="91" y="363"/>
                </a:lnTo>
                <a:lnTo>
                  <a:pt x="0" y="953"/>
                </a:lnTo>
                <a:lnTo>
                  <a:pt x="272" y="1270"/>
                </a:lnTo>
                <a:lnTo>
                  <a:pt x="1134" y="1361"/>
                </a:lnTo>
                <a:lnTo>
                  <a:pt x="1497" y="1134"/>
                </a:lnTo>
                <a:lnTo>
                  <a:pt x="149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Technique: explore abstract states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16013" y="1844675"/>
            <a:ext cx="7056437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908175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270033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4925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43561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52212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60848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68770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75247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1116013" y="544512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1116013" y="4724400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1116013" y="37877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1116013" y="31400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1116013" y="2563813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1116013" y="3141663"/>
            <a:ext cx="4103687" cy="2951162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0" y="0"/>
              </a:cxn>
              <a:cxn ang="0">
                <a:pos x="499" y="0"/>
              </a:cxn>
              <a:cxn ang="0">
                <a:pos x="499" y="408"/>
              </a:cxn>
              <a:cxn ang="0">
                <a:pos x="0" y="408"/>
              </a:cxn>
            </a:cxnLst>
            <a:rect l="0" t="0" r="r" b="b"/>
            <a:pathLst>
              <a:path w="499" h="408">
                <a:moveTo>
                  <a:pt x="0" y="408"/>
                </a:moveTo>
                <a:lnTo>
                  <a:pt x="0" y="0"/>
                </a:lnTo>
                <a:lnTo>
                  <a:pt x="499" y="0"/>
                </a:lnTo>
                <a:lnTo>
                  <a:pt x="499" y="408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2">
              <a:alpha val="3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1116013" y="5373688"/>
            <a:ext cx="1223962" cy="719137"/>
            <a:chOff x="1116013" y="5373688"/>
            <a:chExt cx="1223962" cy="719137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116013" y="5373688"/>
              <a:ext cx="1223962" cy="719137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0" y="136"/>
                </a:cxn>
                <a:cxn ang="0">
                  <a:pos x="272" y="0"/>
                </a:cxn>
                <a:cxn ang="0">
                  <a:pos x="680" y="90"/>
                </a:cxn>
                <a:cxn ang="0">
                  <a:pos x="771" y="272"/>
                </a:cxn>
                <a:cxn ang="0">
                  <a:pos x="726" y="453"/>
                </a:cxn>
                <a:cxn ang="0">
                  <a:pos x="0" y="453"/>
                </a:cxn>
              </a:cxnLst>
              <a:rect l="0" t="0" r="r" b="b"/>
              <a:pathLst>
                <a:path w="771" h="453">
                  <a:moveTo>
                    <a:pt x="0" y="453"/>
                  </a:moveTo>
                  <a:lnTo>
                    <a:pt x="0" y="136"/>
                  </a:lnTo>
                  <a:lnTo>
                    <a:pt x="272" y="0"/>
                  </a:lnTo>
                  <a:lnTo>
                    <a:pt x="680" y="90"/>
                  </a:lnTo>
                  <a:lnTo>
                    <a:pt x="771" y="272"/>
                  </a:lnTo>
                  <a:lnTo>
                    <a:pt x="726" y="453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1338263" y="5445125"/>
              <a:ext cx="717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/>
                <a:t>initial</a:t>
              </a:r>
              <a:br>
                <a:rPr lang="en-US"/>
              </a:br>
              <a:r>
                <a:rPr lang="en-US"/>
                <a:t>states</a:t>
              </a: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732240" y="2132856"/>
            <a:ext cx="118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bad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2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785570" y="3933825"/>
            <a:ext cx="1855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reachable</a:t>
            </a:r>
            <a:br>
              <a:rPr lang="en-US" sz="3200" b="1"/>
            </a:br>
            <a:r>
              <a:rPr lang="en-US" sz="3200" b="1"/>
              <a:t>states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7" name="Freeform 25"/>
          <p:cNvSpPr>
            <a:spLocks/>
          </p:cNvSpPr>
          <p:nvPr/>
        </p:nvSpPr>
        <p:spPr bwMode="auto">
          <a:xfrm>
            <a:off x="1116013" y="2312988"/>
            <a:ext cx="4932362" cy="377983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6" name="Freeform 24"/>
          <p:cNvSpPr>
            <a:spLocks/>
          </p:cNvSpPr>
          <p:nvPr/>
        </p:nvSpPr>
        <p:spPr bwMode="auto">
          <a:xfrm>
            <a:off x="6156325" y="1844675"/>
            <a:ext cx="2016125" cy="1728788"/>
          </a:xfrm>
          <a:custGeom>
            <a:avLst/>
            <a:gdLst/>
            <a:ahLst/>
            <a:cxnLst>
              <a:cxn ang="0">
                <a:pos x="1497" y="0"/>
              </a:cxn>
              <a:cxn ang="0">
                <a:pos x="590" y="0"/>
              </a:cxn>
              <a:cxn ang="0">
                <a:pos x="91" y="363"/>
              </a:cxn>
              <a:cxn ang="0">
                <a:pos x="0" y="953"/>
              </a:cxn>
              <a:cxn ang="0">
                <a:pos x="272" y="1270"/>
              </a:cxn>
              <a:cxn ang="0">
                <a:pos x="1134" y="1361"/>
              </a:cxn>
              <a:cxn ang="0">
                <a:pos x="1497" y="1134"/>
              </a:cxn>
              <a:cxn ang="0">
                <a:pos x="1497" y="0"/>
              </a:cxn>
            </a:cxnLst>
            <a:rect l="0" t="0" r="r" b="b"/>
            <a:pathLst>
              <a:path w="1497" h="1361">
                <a:moveTo>
                  <a:pt x="1497" y="0"/>
                </a:moveTo>
                <a:lnTo>
                  <a:pt x="590" y="0"/>
                </a:lnTo>
                <a:lnTo>
                  <a:pt x="91" y="363"/>
                </a:lnTo>
                <a:lnTo>
                  <a:pt x="0" y="953"/>
                </a:lnTo>
                <a:lnTo>
                  <a:pt x="272" y="1270"/>
                </a:lnTo>
                <a:lnTo>
                  <a:pt x="1134" y="1361"/>
                </a:lnTo>
                <a:lnTo>
                  <a:pt x="1497" y="1134"/>
                </a:lnTo>
                <a:lnTo>
                  <a:pt x="149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581994"/>
          </a:xfrm>
        </p:spPr>
        <p:txBody>
          <a:bodyPr>
            <a:normAutofit/>
          </a:bodyPr>
          <a:lstStyle/>
          <a:p>
            <a:r>
              <a:rPr lang="en-US" dirty="0"/>
              <a:t>Sound: cover all reachable states</a:t>
            </a:r>
            <a:br>
              <a:rPr lang="en-US" dirty="0"/>
            </a:br>
            <a:r>
              <a:rPr lang="en-US" sz="3600" dirty="0"/>
              <a:t>(runs until </a:t>
            </a:r>
            <a:r>
              <a:rPr lang="en-US" sz="3600" dirty="0" err="1"/>
              <a:t>fixpoint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30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16013" y="1844675"/>
            <a:ext cx="7056437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1908175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70033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4925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43561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2212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60848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8770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75247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116013" y="544512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116013" y="4724400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116013" y="37877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1116013" y="31400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116013" y="2563813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1116013" y="1844675"/>
            <a:ext cx="4968875" cy="424815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0" y="0"/>
              </a:cxn>
              <a:cxn ang="0">
                <a:pos x="499" y="0"/>
              </a:cxn>
              <a:cxn ang="0">
                <a:pos x="499" y="408"/>
              </a:cxn>
              <a:cxn ang="0">
                <a:pos x="0" y="408"/>
              </a:cxn>
            </a:cxnLst>
            <a:rect l="0" t="0" r="r" b="b"/>
            <a:pathLst>
              <a:path w="499" h="408">
                <a:moveTo>
                  <a:pt x="0" y="408"/>
                </a:moveTo>
                <a:lnTo>
                  <a:pt x="0" y="0"/>
                </a:lnTo>
                <a:lnTo>
                  <a:pt x="499" y="0"/>
                </a:lnTo>
                <a:lnTo>
                  <a:pt x="499" y="408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2">
              <a:alpha val="3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26" name="קבוצה 25"/>
          <p:cNvGrpSpPr/>
          <p:nvPr/>
        </p:nvGrpSpPr>
        <p:grpSpPr>
          <a:xfrm>
            <a:off x="1116013" y="5373688"/>
            <a:ext cx="1223962" cy="719137"/>
            <a:chOff x="1116013" y="5373688"/>
            <a:chExt cx="1223962" cy="719137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116013" y="5373688"/>
              <a:ext cx="1223962" cy="719137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0" y="136"/>
                </a:cxn>
                <a:cxn ang="0">
                  <a:pos x="272" y="0"/>
                </a:cxn>
                <a:cxn ang="0">
                  <a:pos x="680" y="90"/>
                </a:cxn>
                <a:cxn ang="0">
                  <a:pos x="771" y="272"/>
                </a:cxn>
                <a:cxn ang="0">
                  <a:pos x="726" y="453"/>
                </a:cxn>
                <a:cxn ang="0">
                  <a:pos x="0" y="453"/>
                </a:cxn>
              </a:cxnLst>
              <a:rect l="0" t="0" r="r" b="b"/>
              <a:pathLst>
                <a:path w="771" h="453">
                  <a:moveTo>
                    <a:pt x="0" y="453"/>
                  </a:moveTo>
                  <a:lnTo>
                    <a:pt x="0" y="136"/>
                  </a:lnTo>
                  <a:lnTo>
                    <a:pt x="272" y="0"/>
                  </a:lnTo>
                  <a:lnTo>
                    <a:pt x="680" y="90"/>
                  </a:lnTo>
                  <a:lnTo>
                    <a:pt x="771" y="272"/>
                  </a:lnTo>
                  <a:lnTo>
                    <a:pt x="726" y="453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338263" y="5445125"/>
              <a:ext cx="717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/>
                <a:t>initial</a:t>
              </a:r>
              <a:br>
                <a:rPr lang="en-US"/>
              </a:br>
              <a:r>
                <a:rPr lang="en-US"/>
                <a:t>states</a:t>
              </a:r>
            </a:p>
          </p:txBody>
        </p:sp>
      </p:grp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732240" y="2132856"/>
            <a:ext cx="118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bad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785570" y="3933825"/>
            <a:ext cx="1855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reachable</a:t>
            </a:r>
            <a:br>
              <a:rPr lang="en-US" sz="3200" b="1"/>
            </a:br>
            <a:r>
              <a:rPr lang="en-US" sz="3200" b="1"/>
              <a:t>states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7" name="Freeform 25"/>
          <p:cNvSpPr>
            <a:spLocks/>
          </p:cNvSpPr>
          <p:nvPr/>
        </p:nvSpPr>
        <p:spPr bwMode="auto">
          <a:xfrm>
            <a:off x="1116013" y="2312988"/>
            <a:ext cx="4932362" cy="377983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6" name="Freeform 24"/>
          <p:cNvSpPr>
            <a:spLocks/>
          </p:cNvSpPr>
          <p:nvPr/>
        </p:nvSpPr>
        <p:spPr bwMode="auto">
          <a:xfrm>
            <a:off x="6156325" y="1844675"/>
            <a:ext cx="2016125" cy="1728788"/>
          </a:xfrm>
          <a:custGeom>
            <a:avLst/>
            <a:gdLst/>
            <a:ahLst/>
            <a:cxnLst>
              <a:cxn ang="0">
                <a:pos x="1497" y="0"/>
              </a:cxn>
              <a:cxn ang="0">
                <a:pos x="590" y="0"/>
              </a:cxn>
              <a:cxn ang="0">
                <a:pos x="91" y="363"/>
              </a:cxn>
              <a:cxn ang="0">
                <a:pos x="0" y="953"/>
              </a:cxn>
              <a:cxn ang="0">
                <a:pos x="272" y="1270"/>
              </a:cxn>
              <a:cxn ang="0">
                <a:pos x="1134" y="1361"/>
              </a:cxn>
              <a:cxn ang="0">
                <a:pos x="1497" y="1134"/>
              </a:cxn>
              <a:cxn ang="0">
                <a:pos x="1497" y="0"/>
              </a:cxn>
            </a:cxnLst>
            <a:rect l="0" t="0" r="r" b="b"/>
            <a:pathLst>
              <a:path w="1497" h="1361">
                <a:moveTo>
                  <a:pt x="1497" y="0"/>
                </a:moveTo>
                <a:lnTo>
                  <a:pt x="590" y="0"/>
                </a:lnTo>
                <a:lnTo>
                  <a:pt x="91" y="363"/>
                </a:lnTo>
                <a:lnTo>
                  <a:pt x="0" y="953"/>
                </a:lnTo>
                <a:lnTo>
                  <a:pt x="272" y="1270"/>
                </a:lnTo>
                <a:lnTo>
                  <a:pt x="1134" y="1361"/>
                </a:lnTo>
                <a:lnTo>
                  <a:pt x="1497" y="1134"/>
                </a:lnTo>
                <a:lnTo>
                  <a:pt x="149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Sound: cover all reachable states</a:t>
            </a:r>
          </a:p>
        </p:txBody>
      </p:sp>
      <p:sp>
        <p:nvSpPr>
          <p:cNvPr id="30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16013" y="1844675"/>
            <a:ext cx="7056437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1908175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70033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4925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43561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2212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60848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8770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75247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116013" y="544512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116013" y="4724400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116013" y="37877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1116013" y="31400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116013" y="2563813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1116013" y="1844675"/>
            <a:ext cx="4968875" cy="424815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0" y="0"/>
              </a:cxn>
              <a:cxn ang="0">
                <a:pos x="499" y="0"/>
              </a:cxn>
              <a:cxn ang="0">
                <a:pos x="499" y="408"/>
              </a:cxn>
              <a:cxn ang="0">
                <a:pos x="0" y="408"/>
              </a:cxn>
            </a:cxnLst>
            <a:rect l="0" t="0" r="r" b="b"/>
            <a:pathLst>
              <a:path w="499" h="408">
                <a:moveTo>
                  <a:pt x="0" y="408"/>
                </a:moveTo>
                <a:lnTo>
                  <a:pt x="0" y="0"/>
                </a:lnTo>
                <a:lnTo>
                  <a:pt x="499" y="0"/>
                </a:lnTo>
                <a:lnTo>
                  <a:pt x="499" y="408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2">
              <a:alpha val="3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26" name="קבוצה 25"/>
          <p:cNvGrpSpPr/>
          <p:nvPr/>
        </p:nvGrpSpPr>
        <p:grpSpPr>
          <a:xfrm>
            <a:off x="1116013" y="5373688"/>
            <a:ext cx="1223962" cy="719137"/>
            <a:chOff x="1116013" y="5373688"/>
            <a:chExt cx="1223962" cy="719137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116013" y="5373688"/>
              <a:ext cx="1223962" cy="719137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0" y="136"/>
                </a:cxn>
                <a:cxn ang="0">
                  <a:pos x="272" y="0"/>
                </a:cxn>
                <a:cxn ang="0">
                  <a:pos x="680" y="90"/>
                </a:cxn>
                <a:cxn ang="0">
                  <a:pos x="771" y="272"/>
                </a:cxn>
                <a:cxn ang="0">
                  <a:pos x="726" y="453"/>
                </a:cxn>
                <a:cxn ang="0">
                  <a:pos x="0" y="453"/>
                </a:cxn>
              </a:cxnLst>
              <a:rect l="0" t="0" r="r" b="b"/>
              <a:pathLst>
                <a:path w="771" h="453">
                  <a:moveTo>
                    <a:pt x="0" y="453"/>
                  </a:moveTo>
                  <a:lnTo>
                    <a:pt x="0" y="136"/>
                  </a:lnTo>
                  <a:lnTo>
                    <a:pt x="272" y="0"/>
                  </a:lnTo>
                  <a:lnTo>
                    <a:pt x="680" y="90"/>
                  </a:lnTo>
                  <a:lnTo>
                    <a:pt x="771" y="272"/>
                  </a:lnTo>
                  <a:lnTo>
                    <a:pt x="726" y="453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338263" y="5445125"/>
              <a:ext cx="717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/>
                <a:t>initial</a:t>
              </a:r>
              <a:br>
                <a:rPr lang="en-US"/>
              </a:br>
              <a:r>
                <a:rPr lang="en-US"/>
                <a:t>states</a:t>
              </a:r>
            </a:p>
          </p:txBody>
        </p:sp>
      </p:grp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732240" y="2132856"/>
            <a:ext cx="118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bad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785570" y="3933825"/>
            <a:ext cx="1855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reachable</a:t>
            </a:r>
            <a:br>
              <a:rPr lang="en-US" sz="3200" b="1"/>
            </a:br>
            <a:r>
              <a:rPr lang="en-US" sz="3200" b="1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47180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7" name="Freeform 25"/>
          <p:cNvSpPr>
            <a:spLocks/>
          </p:cNvSpPr>
          <p:nvPr/>
        </p:nvSpPr>
        <p:spPr bwMode="auto">
          <a:xfrm>
            <a:off x="1116013" y="2312988"/>
            <a:ext cx="4932362" cy="377983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6" name="Freeform 24"/>
          <p:cNvSpPr>
            <a:spLocks/>
          </p:cNvSpPr>
          <p:nvPr/>
        </p:nvSpPr>
        <p:spPr bwMode="auto">
          <a:xfrm>
            <a:off x="6156325" y="1844675"/>
            <a:ext cx="2016125" cy="1728788"/>
          </a:xfrm>
          <a:custGeom>
            <a:avLst/>
            <a:gdLst/>
            <a:ahLst/>
            <a:cxnLst>
              <a:cxn ang="0">
                <a:pos x="1497" y="0"/>
              </a:cxn>
              <a:cxn ang="0">
                <a:pos x="590" y="0"/>
              </a:cxn>
              <a:cxn ang="0">
                <a:pos x="91" y="363"/>
              </a:cxn>
              <a:cxn ang="0">
                <a:pos x="0" y="953"/>
              </a:cxn>
              <a:cxn ang="0">
                <a:pos x="272" y="1270"/>
              </a:cxn>
              <a:cxn ang="0">
                <a:pos x="1134" y="1361"/>
              </a:cxn>
              <a:cxn ang="0">
                <a:pos x="1497" y="1134"/>
              </a:cxn>
              <a:cxn ang="0">
                <a:pos x="1497" y="0"/>
              </a:cxn>
            </a:cxnLst>
            <a:rect l="0" t="0" r="r" b="b"/>
            <a:pathLst>
              <a:path w="1497" h="1361">
                <a:moveTo>
                  <a:pt x="1497" y="0"/>
                </a:moveTo>
                <a:lnTo>
                  <a:pt x="590" y="0"/>
                </a:lnTo>
                <a:lnTo>
                  <a:pt x="91" y="363"/>
                </a:lnTo>
                <a:lnTo>
                  <a:pt x="0" y="953"/>
                </a:lnTo>
                <a:lnTo>
                  <a:pt x="272" y="1270"/>
                </a:lnTo>
                <a:lnTo>
                  <a:pt x="1134" y="1361"/>
                </a:lnTo>
                <a:lnTo>
                  <a:pt x="1497" y="1134"/>
                </a:lnTo>
                <a:lnTo>
                  <a:pt x="149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Incomplete: covers unreachable states</a:t>
            </a:r>
          </a:p>
        </p:txBody>
      </p:sp>
      <p:sp>
        <p:nvSpPr>
          <p:cNvPr id="30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16013" y="1844675"/>
            <a:ext cx="7056437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1908175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70033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4925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435610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2212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6084888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8770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7524750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116013" y="544512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116013" y="4724400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116013" y="37877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1116013" y="3140075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116013" y="2563813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1116013" y="1844675"/>
            <a:ext cx="5761037" cy="424815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0" y="0"/>
              </a:cxn>
              <a:cxn ang="0">
                <a:pos x="499" y="0"/>
              </a:cxn>
              <a:cxn ang="0">
                <a:pos x="499" y="408"/>
              </a:cxn>
              <a:cxn ang="0">
                <a:pos x="0" y="408"/>
              </a:cxn>
            </a:cxnLst>
            <a:rect l="0" t="0" r="r" b="b"/>
            <a:pathLst>
              <a:path w="499" h="408">
                <a:moveTo>
                  <a:pt x="0" y="408"/>
                </a:moveTo>
                <a:lnTo>
                  <a:pt x="0" y="0"/>
                </a:lnTo>
                <a:lnTo>
                  <a:pt x="499" y="0"/>
                </a:lnTo>
                <a:lnTo>
                  <a:pt x="499" y="408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2">
              <a:alpha val="3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algn="l" defTabSz="914400" rtl="0" eaLnBrk="1" latinLnBrk="0" hangingPunct="1"/>
            <a:endParaRPr lang="he-IL"/>
          </a:p>
        </p:txBody>
      </p:sp>
      <p:grpSp>
        <p:nvGrpSpPr>
          <p:cNvPr id="26" name="קבוצה 25"/>
          <p:cNvGrpSpPr/>
          <p:nvPr/>
        </p:nvGrpSpPr>
        <p:grpSpPr>
          <a:xfrm>
            <a:off x="1116013" y="5373688"/>
            <a:ext cx="1223962" cy="719137"/>
            <a:chOff x="1116013" y="5373688"/>
            <a:chExt cx="1223962" cy="719137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116013" y="5373688"/>
              <a:ext cx="1223962" cy="719137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0" y="136"/>
                </a:cxn>
                <a:cxn ang="0">
                  <a:pos x="272" y="0"/>
                </a:cxn>
                <a:cxn ang="0">
                  <a:pos x="680" y="90"/>
                </a:cxn>
                <a:cxn ang="0">
                  <a:pos x="771" y="272"/>
                </a:cxn>
                <a:cxn ang="0">
                  <a:pos x="726" y="453"/>
                </a:cxn>
                <a:cxn ang="0">
                  <a:pos x="0" y="453"/>
                </a:cxn>
              </a:cxnLst>
              <a:rect l="0" t="0" r="r" b="b"/>
              <a:pathLst>
                <a:path w="771" h="453">
                  <a:moveTo>
                    <a:pt x="0" y="453"/>
                  </a:moveTo>
                  <a:lnTo>
                    <a:pt x="0" y="136"/>
                  </a:lnTo>
                  <a:lnTo>
                    <a:pt x="272" y="0"/>
                  </a:lnTo>
                  <a:lnTo>
                    <a:pt x="680" y="90"/>
                  </a:lnTo>
                  <a:lnTo>
                    <a:pt x="771" y="272"/>
                  </a:lnTo>
                  <a:lnTo>
                    <a:pt x="726" y="453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338263" y="5445125"/>
              <a:ext cx="717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/>
                <a:t>initial</a:t>
              </a:r>
              <a:br>
                <a:rPr lang="en-US"/>
              </a:br>
              <a:r>
                <a:rPr lang="en-US"/>
                <a:t>states</a:t>
              </a:r>
            </a:p>
          </p:txBody>
        </p:sp>
      </p:grp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732240" y="2132856"/>
            <a:ext cx="118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bad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785570" y="3933825"/>
            <a:ext cx="1855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reachable</a:t>
            </a:r>
            <a:br>
              <a:rPr lang="en-US" sz="3200" b="1"/>
            </a:br>
            <a:r>
              <a:rPr lang="en-US" sz="3200" b="1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2045918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reeform 2"/>
          <p:cNvSpPr>
            <a:spLocks/>
          </p:cNvSpPr>
          <p:nvPr/>
        </p:nvSpPr>
        <p:spPr bwMode="auto">
          <a:xfrm>
            <a:off x="1116013" y="2312988"/>
            <a:ext cx="4932362" cy="377983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algn="l" defTabSz="914400" rtl="0" eaLnBrk="1" latinLnBrk="0" hangingPunct="1"/>
            <a:endParaRPr lang="he-IL"/>
          </a:p>
        </p:txBody>
      </p:sp>
      <p:sp>
        <p:nvSpPr>
          <p:cNvPr id="138243" name="Freeform 3"/>
          <p:cNvSpPr>
            <a:spLocks/>
          </p:cNvSpPr>
          <p:nvPr/>
        </p:nvSpPr>
        <p:spPr bwMode="auto">
          <a:xfrm>
            <a:off x="6156325" y="1844675"/>
            <a:ext cx="2016125" cy="1728788"/>
          </a:xfrm>
          <a:custGeom>
            <a:avLst/>
            <a:gdLst/>
            <a:ahLst/>
            <a:cxnLst>
              <a:cxn ang="0">
                <a:pos x="1497" y="0"/>
              </a:cxn>
              <a:cxn ang="0">
                <a:pos x="590" y="0"/>
              </a:cxn>
              <a:cxn ang="0">
                <a:pos x="91" y="363"/>
              </a:cxn>
              <a:cxn ang="0">
                <a:pos x="0" y="953"/>
              </a:cxn>
              <a:cxn ang="0">
                <a:pos x="272" y="1270"/>
              </a:cxn>
              <a:cxn ang="0">
                <a:pos x="1134" y="1361"/>
              </a:cxn>
              <a:cxn ang="0">
                <a:pos x="1497" y="1134"/>
              </a:cxn>
              <a:cxn ang="0">
                <a:pos x="1497" y="0"/>
              </a:cxn>
            </a:cxnLst>
            <a:rect l="0" t="0" r="r" b="b"/>
            <a:pathLst>
              <a:path w="1497" h="1361">
                <a:moveTo>
                  <a:pt x="1497" y="0"/>
                </a:moveTo>
                <a:lnTo>
                  <a:pt x="590" y="0"/>
                </a:lnTo>
                <a:lnTo>
                  <a:pt x="91" y="363"/>
                </a:lnTo>
                <a:lnTo>
                  <a:pt x="0" y="953"/>
                </a:lnTo>
                <a:lnTo>
                  <a:pt x="272" y="1270"/>
                </a:lnTo>
                <a:lnTo>
                  <a:pt x="1134" y="1361"/>
                </a:lnTo>
                <a:lnTo>
                  <a:pt x="1497" y="1134"/>
                </a:lnTo>
                <a:lnTo>
                  <a:pt x="149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14574"/>
          </a:xfrm>
        </p:spPr>
        <p:txBody>
          <a:bodyPr>
            <a:noAutofit/>
          </a:bodyPr>
          <a:lstStyle/>
          <a:p>
            <a:r>
              <a:rPr lang="en-US" sz="4000" b="1" dirty="0"/>
              <a:t>Verification: covers all reachable states</a:t>
            </a:r>
            <a:br>
              <a:rPr lang="en-US" sz="4000" b="1" dirty="0"/>
            </a:br>
            <a:r>
              <a:rPr lang="en-US" sz="3200" dirty="0"/>
              <a:t>Expressive abstraction - Not automatic</a:t>
            </a:r>
            <a:endParaRPr lang="en-US" sz="4000" dirty="0"/>
          </a:p>
        </p:txBody>
      </p:sp>
      <p:sp>
        <p:nvSpPr>
          <p:cNvPr id="2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116013" y="1844675"/>
            <a:ext cx="7056437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1116013" y="5373688"/>
            <a:ext cx="1223962" cy="719137"/>
            <a:chOff x="1116013" y="5373688"/>
            <a:chExt cx="1223962" cy="719137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116013" y="5373688"/>
              <a:ext cx="1223962" cy="719137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0" y="136"/>
                </a:cxn>
                <a:cxn ang="0">
                  <a:pos x="272" y="0"/>
                </a:cxn>
                <a:cxn ang="0">
                  <a:pos x="680" y="90"/>
                </a:cxn>
                <a:cxn ang="0">
                  <a:pos x="771" y="272"/>
                </a:cxn>
                <a:cxn ang="0">
                  <a:pos x="726" y="453"/>
                </a:cxn>
                <a:cxn ang="0">
                  <a:pos x="0" y="453"/>
                </a:cxn>
              </a:cxnLst>
              <a:rect l="0" t="0" r="r" b="b"/>
              <a:pathLst>
                <a:path w="771" h="453">
                  <a:moveTo>
                    <a:pt x="0" y="453"/>
                  </a:moveTo>
                  <a:lnTo>
                    <a:pt x="0" y="136"/>
                  </a:lnTo>
                  <a:lnTo>
                    <a:pt x="272" y="0"/>
                  </a:lnTo>
                  <a:lnTo>
                    <a:pt x="680" y="90"/>
                  </a:lnTo>
                  <a:lnTo>
                    <a:pt x="771" y="272"/>
                  </a:lnTo>
                  <a:lnTo>
                    <a:pt x="726" y="453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1338263" y="5445125"/>
              <a:ext cx="717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/>
                <a:t>initial</a:t>
              </a:r>
              <a:br>
                <a:rPr lang="en-US"/>
              </a:br>
              <a:r>
                <a:rPr lang="en-US"/>
                <a:t>states</a:t>
              </a: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732240" y="2132856"/>
            <a:ext cx="118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bad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785570" y="3933825"/>
            <a:ext cx="1855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reachable</a:t>
            </a:r>
            <a:br>
              <a:rPr lang="en-US" sz="3200" b="1"/>
            </a:br>
            <a:r>
              <a:rPr lang="en-US" sz="3200" b="1"/>
              <a:t>states</a:t>
            </a:r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6A3BD7C3-C8F5-4040-892F-6F26ACA6FF73}"/>
              </a:ext>
            </a:extLst>
          </p:cNvPr>
          <p:cNvSpPr>
            <a:spLocks/>
          </p:cNvSpPr>
          <p:nvPr/>
        </p:nvSpPr>
        <p:spPr bwMode="auto">
          <a:xfrm>
            <a:off x="1116012" y="2060848"/>
            <a:ext cx="5256187" cy="402562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rgbClr val="FF40FF">
              <a:alpha val="2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algn="l" defTabSz="914400" rtl="0" eaLnBrk="1" latinLnBrk="0" hangingPunct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168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56" y="512064"/>
            <a:ext cx="8839200" cy="914400"/>
          </a:xfrm>
        </p:spPr>
        <p:txBody>
          <a:bodyPr/>
          <a:lstStyle/>
          <a:p>
            <a:pPr algn="ctr"/>
            <a:r>
              <a:rPr lang="en-US" dirty="0"/>
              <a:t>Sound SA vs. Formal verification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093913"/>
            <a:ext cx="4608512" cy="3726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/>
              <a:t>Fully automatic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Applicable to a programming language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Can be very imprecise</a:t>
            </a:r>
          </a:p>
          <a:p>
            <a:r>
              <a:rPr lang="en-US" sz="2000" dirty="0"/>
              <a:t>May yield false alarms</a:t>
            </a:r>
          </a:p>
          <a:p>
            <a:pPr marL="68580" indent="0">
              <a:buNone/>
            </a:pPr>
            <a:endParaRPr lang="en-US" sz="2000" dirty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32697" y="2093913"/>
            <a:ext cx="3787775" cy="37258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/>
              <a:t>Requires specification and loop invariants</a:t>
            </a:r>
          </a:p>
          <a:p>
            <a:r>
              <a:rPr lang="en-US" sz="2000" dirty="0"/>
              <a:t>Program specific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Relatively complete</a:t>
            </a:r>
          </a:p>
          <a:p>
            <a:r>
              <a:rPr lang="en-US" sz="2000" dirty="0"/>
              <a:t>Provides counter examples</a:t>
            </a:r>
          </a:p>
          <a:p>
            <a:r>
              <a:rPr lang="en-US" sz="2000" dirty="0"/>
              <a:t>Provides useful documentation</a:t>
            </a:r>
          </a:p>
          <a:p>
            <a:r>
              <a:rPr lang="en-US" sz="2000" dirty="0"/>
              <a:t>Can be mechanized using theorem provers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047496" y="1412776"/>
            <a:ext cx="33486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l" rtl="0">
              <a:buFont typeface="Monotype Sorts" pitchFamily="2" charset="2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Sound Static Analysis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410200" y="1412776"/>
            <a:ext cx="296998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l" rtl="0">
              <a:buFont typeface="Monotype Sorts" pitchFamily="2" charset="2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Formal verification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492875"/>
            <a:ext cx="53955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reeform 2"/>
          <p:cNvSpPr>
            <a:spLocks/>
          </p:cNvSpPr>
          <p:nvPr/>
        </p:nvSpPr>
        <p:spPr bwMode="auto">
          <a:xfrm>
            <a:off x="1116013" y="2312988"/>
            <a:ext cx="4932362" cy="377983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algn="l" defTabSz="914400" rtl="0" eaLnBrk="1" latinLnBrk="0" hangingPunct="1"/>
            <a:endParaRPr lang="he-IL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Autofit/>
          </a:bodyPr>
          <a:lstStyle/>
          <a:p>
            <a:r>
              <a:rPr lang="en-US" sz="4000" b="1" dirty="0"/>
              <a:t>Semantics: Defines the reachable states</a:t>
            </a:r>
          </a:p>
        </p:txBody>
      </p:sp>
      <p:sp>
        <p:nvSpPr>
          <p:cNvPr id="2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116013" y="1844675"/>
            <a:ext cx="7056437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1116013" y="5373688"/>
            <a:ext cx="1223962" cy="719137"/>
            <a:chOff x="1116013" y="5373688"/>
            <a:chExt cx="1223962" cy="719137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116013" y="5373688"/>
              <a:ext cx="1223962" cy="719137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0" y="136"/>
                </a:cxn>
                <a:cxn ang="0">
                  <a:pos x="272" y="0"/>
                </a:cxn>
                <a:cxn ang="0">
                  <a:pos x="680" y="90"/>
                </a:cxn>
                <a:cxn ang="0">
                  <a:pos x="771" y="272"/>
                </a:cxn>
                <a:cxn ang="0">
                  <a:pos x="726" y="453"/>
                </a:cxn>
                <a:cxn ang="0">
                  <a:pos x="0" y="453"/>
                </a:cxn>
              </a:cxnLst>
              <a:rect l="0" t="0" r="r" b="b"/>
              <a:pathLst>
                <a:path w="771" h="453">
                  <a:moveTo>
                    <a:pt x="0" y="453"/>
                  </a:moveTo>
                  <a:lnTo>
                    <a:pt x="0" y="136"/>
                  </a:lnTo>
                  <a:lnTo>
                    <a:pt x="272" y="0"/>
                  </a:lnTo>
                  <a:lnTo>
                    <a:pt x="680" y="90"/>
                  </a:lnTo>
                  <a:lnTo>
                    <a:pt x="771" y="272"/>
                  </a:lnTo>
                  <a:lnTo>
                    <a:pt x="726" y="453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1338263" y="5445125"/>
              <a:ext cx="717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/>
                <a:t>initial</a:t>
              </a:r>
              <a:br>
                <a:rPr lang="en-US"/>
              </a:br>
              <a:r>
                <a:rPr lang="en-US"/>
                <a:t>states</a:t>
              </a: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732240" y="2132856"/>
            <a:ext cx="118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bad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785570" y="3933825"/>
            <a:ext cx="1855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reachable</a:t>
            </a:r>
            <a:br>
              <a:rPr lang="en-US" sz="3200" b="1"/>
            </a:br>
            <a:r>
              <a:rPr lang="en-US" sz="3200" b="1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99115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Unreliable</a:t>
            </a:r>
            <a:r>
              <a:rPr lang="en-US" dirty="0"/>
              <a:t> Software is Everywhere</a:t>
            </a:r>
          </a:p>
        </p:txBody>
      </p:sp>
      <p:pic>
        <p:nvPicPr>
          <p:cNvPr id="5" name="Picture 4" descr="softcars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981200"/>
            <a:ext cx="3544731" cy="2209800"/>
          </a:xfrm>
          <a:prstGeom prst="rect">
            <a:avLst/>
          </a:prstGeom>
        </p:spPr>
      </p:pic>
      <p:pic>
        <p:nvPicPr>
          <p:cNvPr id="6" name="Picture 5" descr="iphone3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1981200"/>
            <a:ext cx="1849339" cy="2225291"/>
          </a:xfrm>
          <a:prstGeom prst="rect">
            <a:avLst/>
          </a:prstGeom>
        </p:spPr>
      </p:pic>
      <p:pic>
        <p:nvPicPr>
          <p:cNvPr id="9" name="Picture 14" descr="bigwash_H1245A"/>
          <p:cNvPicPr>
            <a:picLocks noChangeAspect="1" noChangeArrowheads="1"/>
          </p:cNvPicPr>
          <p:nvPr/>
        </p:nvPicPr>
        <p:blipFill>
          <a:blip r:embed="rId6" cstate="print"/>
          <a:srcRect t="4303" r="55083"/>
          <a:stretch>
            <a:fillRect/>
          </a:stretch>
        </p:blipFill>
        <p:spPr bwMode="auto">
          <a:xfrm>
            <a:off x="2844800" y="1981200"/>
            <a:ext cx="2108518" cy="2209800"/>
          </a:xfrm>
          <a:prstGeom prst="rect">
            <a:avLst/>
          </a:prstGeom>
          <a:noFill/>
        </p:spPr>
      </p:pic>
      <p:pic>
        <p:nvPicPr>
          <p:cNvPr id="10" name="Picture 9" descr="1958Airbus_A3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4267200"/>
            <a:ext cx="2946400" cy="2209800"/>
          </a:xfrm>
          <a:prstGeom prst="rect">
            <a:avLst/>
          </a:prstGeom>
        </p:spPr>
      </p:pic>
      <p:pic>
        <p:nvPicPr>
          <p:cNvPr id="8" name="Picture 12" descr="rt_lina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2819400" y="4267200"/>
            <a:ext cx="2743200" cy="2228850"/>
          </a:xfrm>
          <a:prstGeom prst="rect">
            <a:avLst/>
          </a:prstGeom>
          <a:noFill/>
          <a:ln/>
        </p:spPr>
      </p:pic>
      <p:pic>
        <p:nvPicPr>
          <p:cNvPr id="11" name="Picture 10" descr="nuclear reactor.jpg"/>
          <p:cNvPicPr>
            <a:picLocks noChangeAspect="1"/>
          </p:cNvPicPr>
          <p:nvPr/>
        </p:nvPicPr>
        <p:blipFill>
          <a:blip r:embed="rId9" cstate="print"/>
          <a:srcRect r="46615"/>
          <a:stretch>
            <a:fillRect/>
          </a:stretch>
        </p:blipFill>
        <p:spPr>
          <a:xfrm>
            <a:off x="914400" y="4267200"/>
            <a:ext cx="1828800" cy="22858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9FE88-D9B8-C24D-874E-D87FD009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653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276" y="586116"/>
            <a:ext cx="7772400" cy="2338827"/>
          </a:xfrm>
        </p:spPr>
        <p:txBody>
          <a:bodyPr>
            <a:normAutofit/>
          </a:bodyPr>
          <a:lstStyle/>
          <a:p>
            <a:r>
              <a:rPr lang="en-US" sz="6000" dirty="0"/>
              <a:t>Operational Semantics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53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>
            <a:spLocks/>
          </p:cNvSpPr>
          <p:nvPr/>
        </p:nvSpPr>
        <p:spPr bwMode="auto">
          <a:xfrm>
            <a:off x="1115616" y="1988841"/>
            <a:ext cx="5328592" cy="4104456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1116013" y="2312988"/>
            <a:ext cx="4932362" cy="377983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16013" y="1844675"/>
            <a:ext cx="7056437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6156325" y="1844675"/>
            <a:ext cx="2016125" cy="1728788"/>
          </a:xfrm>
          <a:custGeom>
            <a:avLst/>
            <a:gdLst/>
            <a:ahLst/>
            <a:cxnLst>
              <a:cxn ang="0">
                <a:pos x="1497" y="0"/>
              </a:cxn>
              <a:cxn ang="0">
                <a:pos x="590" y="0"/>
              </a:cxn>
              <a:cxn ang="0">
                <a:pos x="91" y="363"/>
              </a:cxn>
              <a:cxn ang="0">
                <a:pos x="0" y="953"/>
              </a:cxn>
              <a:cxn ang="0">
                <a:pos x="272" y="1270"/>
              </a:cxn>
              <a:cxn ang="0">
                <a:pos x="1134" y="1361"/>
              </a:cxn>
              <a:cxn ang="0">
                <a:pos x="1497" y="1134"/>
              </a:cxn>
              <a:cxn ang="0">
                <a:pos x="1497" y="0"/>
              </a:cxn>
            </a:cxnLst>
            <a:rect l="0" t="0" r="r" b="b"/>
            <a:pathLst>
              <a:path w="1497" h="1361">
                <a:moveTo>
                  <a:pt x="1497" y="0"/>
                </a:moveTo>
                <a:lnTo>
                  <a:pt x="590" y="0"/>
                </a:lnTo>
                <a:lnTo>
                  <a:pt x="91" y="363"/>
                </a:lnTo>
                <a:lnTo>
                  <a:pt x="0" y="953"/>
                </a:lnTo>
                <a:lnTo>
                  <a:pt x="272" y="1270"/>
                </a:lnTo>
                <a:lnTo>
                  <a:pt x="1134" y="1361"/>
                </a:lnTo>
                <a:lnTo>
                  <a:pt x="1497" y="1134"/>
                </a:lnTo>
                <a:lnTo>
                  <a:pt x="149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1116013" y="5373688"/>
            <a:ext cx="1223962" cy="719137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136"/>
              </a:cxn>
              <a:cxn ang="0">
                <a:pos x="272" y="0"/>
              </a:cxn>
              <a:cxn ang="0">
                <a:pos x="680" y="90"/>
              </a:cxn>
              <a:cxn ang="0">
                <a:pos x="771" y="272"/>
              </a:cxn>
              <a:cxn ang="0">
                <a:pos x="726" y="453"/>
              </a:cxn>
              <a:cxn ang="0">
                <a:pos x="0" y="453"/>
              </a:cxn>
            </a:cxnLst>
            <a:rect l="0" t="0" r="r" b="b"/>
            <a:pathLst>
              <a:path w="771" h="453">
                <a:moveTo>
                  <a:pt x="0" y="453"/>
                </a:moveTo>
                <a:lnTo>
                  <a:pt x="0" y="136"/>
                </a:lnTo>
                <a:lnTo>
                  <a:pt x="272" y="0"/>
                </a:lnTo>
                <a:lnTo>
                  <a:pt x="680" y="90"/>
                </a:lnTo>
                <a:lnTo>
                  <a:pt x="771" y="272"/>
                </a:lnTo>
                <a:lnTo>
                  <a:pt x="726" y="453"/>
                </a:lnTo>
                <a:lnTo>
                  <a:pt x="0" y="45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338263" y="5445125"/>
            <a:ext cx="71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/>
              <a:t>initial</a:t>
            </a:r>
            <a:br>
              <a:rPr lang="en-US"/>
            </a:br>
            <a:r>
              <a:rPr lang="en-US"/>
              <a:t>states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732240" y="2132856"/>
            <a:ext cx="118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bad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403350" y="44370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979613" y="4581525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268538" y="5084763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2268538" y="5876925"/>
            <a:ext cx="12954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785570" y="3933825"/>
            <a:ext cx="1855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reachable</a:t>
            </a:r>
            <a:br>
              <a:rPr lang="en-US" sz="3200" b="1"/>
            </a:br>
            <a:r>
              <a:rPr lang="en-US" sz="3200" b="1"/>
              <a:t>states</a:t>
            </a:r>
          </a:p>
        </p:txBody>
      </p:sp>
      <p:sp>
        <p:nvSpPr>
          <p:cNvPr id="2" name="Oval 1"/>
          <p:cNvSpPr/>
          <p:nvPr/>
        </p:nvSpPr>
        <p:spPr>
          <a:xfrm>
            <a:off x="1375981" y="5478466"/>
            <a:ext cx="91179" cy="911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00714" y="5294922"/>
            <a:ext cx="807589" cy="410307"/>
          </a:xfrm>
          <a:prstGeom prst="wedgeRoundRectCallout">
            <a:avLst>
              <a:gd name="adj1" fmla="val 86601"/>
              <a:gd name="adj2" fmla="val 71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y=3,x=9</a:t>
            </a:r>
          </a:p>
        </p:txBody>
      </p:sp>
      <p:sp>
        <p:nvSpPr>
          <p:cNvPr id="17" name="Oval 16"/>
          <p:cNvSpPr/>
          <p:nvPr/>
        </p:nvSpPr>
        <p:spPr>
          <a:xfrm>
            <a:off x="1360232" y="4306988"/>
            <a:ext cx="91179" cy="911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28980" y="5662484"/>
            <a:ext cx="91179" cy="911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03955" y="5013216"/>
            <a:ext cx="91179" cy="911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18855" y="5870895"/>
            <a:ext cx="91179" cy="911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68386" y="4123443"/>
            <a:ext cx="807589" cy="410307"/>
          </a:xfrm>
          <a:prstGeom prst="wedgeRoundRectCallout">
            <a:avLst>
              <a:gd name="adj1" fmla="val 86601"/>
              <a:gd name="adj2" fmla="val 71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y=3,x=6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2768933" y="5409242"/>
            <a:ext cx="807589" cy="410307"/>
          </a:xfrm>
          <a:prstGeom prst="wedgeRoundRectCallout">
            <a:avLst>
              <a:gd name="adj1" fmla="val -112466"/>
              <a:gd name="adj2" fmla="val 1921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y=4,x=1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907574" y="5553539"/>
            <a:ext cx="807589" cy="410307"/>
          </a:xfrm>
          <a:prstGeom prst="wedgeRoundRectCallout">
            <a:avLst>
              <a:gd name="adj1" fmla="val -97344"/>
              <a:gd name="adj2" fmla="val -1504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y=4,x=8</a:t>
            </a: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1453270" y="3282887"/>
            <a:ext cx="456639" cy="10031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1915639" y="3177234"/>
            <a:ext cx="91179" cy="911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760432" y="2969267"/>
            <a:ext cx="807589" cy="410307"/>
          </a:xfrm>
          <a:prstGeom prst="wedgeRoundRectCallout">
            <a:avLst>
              <a:gd name="adj1" fmla="val 86601"/>
              <a:gd name="adj2" fmla="val 71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y=3,x=6</a:t>
            </a:r>
          </a:p>
        </p:txBody>
      </p:sp>
      <p:sp>
        <p:nvSpPr>
          <p:cNvPr id="27" name="Oval 26"/>
          <p:cNvSpPr/>
          <p:nvPr/>
        </p:nvSpPr>
        <p:spPr>
          <a:xfrm>
            <a:off x="4667679" y="4848130"/>
            <a:ext cx="91179" cy="911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171298" y="5388453"/>
            <a:ext cx="807589" cy="410307"/>
          </a:xfrm>
          <a:prstGeom prst="wedgeRoundRectCallout">
            <a:avLst>
              <a:gd name="adj1" fmla="val -97344"/>
              <a:gd name="adj2" fmla="val -1504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y=4,x=8</a:t>
            </a: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V="1">
            <a:off x="3535222" y="4896608"/>
            <a:ext cx="1007774" cy="164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57200" y="36632"/>
            <a:ext cx="8229600" cy="136763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“State transformer” semantics</a:t>
            </a:r>
            <a:br>
              <a:rPr lang="en-US" dirty="0"/>
            </a:br>
            <a:r>
              <a:rPr lang="en-US" sz="2700" dirty="0"/>
              <a:t>Main idea: find </a:t>
            </a:r>
            <a:r>
              <a:rPr lang="en-US" sz="2700" dirty="0">
                <a:solidFill>
                  <a:srgbClr val="A6A6A6"/>
                </a:solidFill>
              </a:rPr>
              <a:t>(properties of) </a:t>
            </a:r>
            <a:r>
              <a:rPr lang="en-US" sz="2700" dirty="0"/>
              <a:t>all reachable states*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2646811" y="6178534"/>
            <a:ext cx="1004683" cy="410307"/>
          </a:xfrm>
          <a:prstGeom prst="wedgeRoundRectCallout">
            <a:avLst>
              <a:gd name="adj1" fmla="val -89167"/>
              <a:gd name="adj2" fmla="val -9388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y=4…,x=…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6325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>
            <a:spLocks/>
          </p:cNvSpPr>
          <p:nvPr/>
        </p:nvSpPr>
        <p:spPr bwMode="auto">
          <a:xfrm>
            <a:off x="1115616" y="1988841"/>
            <a:ext cx="5328592" cy="4104456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1116013" y="2312988"/>
            <a:ext cx="4932362" cy="377983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“Set-of-states transformer” semantics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16013" y="1844675"/>
            <a:ext cx="7056437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6156325" y="1844675"/>
            <a:ext cx="2016125" cy="1728788"/>
          </a:xfrm>
          <a:custGeom>
            <a:avLst/>
            <a:gdLst/>
            <a:ahLst/>
            <a:cxnLst>
              <a:cxn ang="0">
                <a:pos x="1497" y="0"/>
              </a:cxn>
              <a:cxn ang="0">
                <a:pos x="590" y="0"/>
              </a:cxn>
              <a:cxn ang="0">
                <a:pos x="91" y="363"/>
              </a:cxn>
              <a:cxn ang="0">
                <a:pos x="0" y="953"/>
              </a:cxn>
              <a:cxn ang="0">
                <a:pos x="272" y="1270"/>
              </a:cxn>
              <a:cxn ang="0">
                <a:pos x="1134" y="1361"/>
              </a:cxn>
              <a:cxn ang="0">
                <a:pos x="1497" y="1134"/>
              </a:cxn>
              <a:cxn ang="0">
                <a:pos x="1497" y="0"/>
              </a:cxn>
            </a:cxnLst>
            <a:rect l="0" t="0" r="r" b="b"/>
            <a:pathLst>
              <a:path w="1497" h="1361">
                <a:moveTo>
                  <a:pt x="1497" y="0"/>
                </a:moveTo>
                <a:lnTo>
                  <a:pt x="590" y="0"/>
                </a:lnTo>
                <a:lnTo>
                  <a:pt x="91" y="363"/>
                </a:lnTo>
                <a:lnTo>
                  <a:pt x="0" y="953"/>
                </a:lnTo>
                <a:lnTo>
                  <a:pt x="272" y="1270"/>
                </a:lnTo>
                <a:lnTo>
                  <a:pt x="1134" y="1361"/>
                </a:lnTo>
                <a:lnTo>
                  <a:pt x="1497" y="1134"/>
                </a:lnTo>
                <a:lnTo>
                  <a:pt x="149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1116013" y="5373688"/>
            <a:ext cx="1223962" cy="719137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136"/>
              </a:cxn>
              <a:cxn ang="0">
                <a:pos x="272" y="0"/>
              </a:cxn>
              <a:cxn ang="0">
                <a:pos x="680" y="90"/>
              </a:cxn>
              <a:cxn ang="0">
                <a:pos x="771" y="272"/>
              </a:cxn>
              <a:cxn ang="0">
                <a:pos x="726" y="453"/>
              </a:cxn>
              <a:cxn ang="0">
                <a:pos x="0" y="453"/>
              </a:cxn>
            </a:cxnLst>
            <a:rect l="0" t="0" r="r" b="b"/>
            <a:pathLst>
              <a:path w="771" h="453">
                <a:moveTo>
                  <a:pt x="0" y="453"/>
                </a:moveTo>
                <a:lnTo>
                  <a:pt x="0" y="136"/>
                </a:lnTo>
                <a:lnTo>
                  <a:pt x="272" y="0"/>
                </a:lnTo>
                <a:lnTo>
                  <a:pt x="680" y="90"/>
                </a:lnTo>
                <a:lnTo>
                  <a:pt x="771" y="272"/>
                </a:lnTo>
                <a:lnTo>
                  <a:pt x="726" y="453"/>
                </a:lnTo>
                <a:lnTo>
                  <a:pt x="0" y="45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338263" y="5445125"/>
            <a:ext cx="71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/>
              <a:t>initial</a:t>
            </a:r>
            <a:br>
              <a:rPr lang="en-US"/>
            </a:br>
            <a:r>
              <a:rPr lang="en-US"/>
              <a:t>states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732240" y="2132856"/>
            <a:ext cx="118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bad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403350" y="44370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979613" y="4581525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268538" y="5084763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2268538" y="5876925"/>
            <a:ext cx="12954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785570" y="3933825"/>
            <a:ext cx="1855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reachable</a:t>
            </a:r>
            <a:br>
              <a:rPr lang="en-US" sz="3200" b="1"/>
            </a:br>
            <a:r>
              <a:rPr lang="en-US" sz="3200" b="1"/>
              <a:t>states</a:t>
            </a:r>
          </a:p>
        </p:txBody>
      </p:sp>
      <p:sp>
        <p:nvSpPr>
          <p:cNvPr id="2" name="Oval 1"/>
          <p:cNvSpPr/>
          <p:nvPr/>
        </p:nvSpPr>
        <p:spPr>
          <a:xfrm>
            <a:off x="1375981" y="5478466"/>
            <a:ext cx="91179" cy="911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00714" y="5294922"/>
            <a:ext cx="807589" cy="410307"/>
          </a:xfrm>
          <a:prstGeom prst="wedgeRoundRectCallout">
            <a:avLst>
              <a:gd name="adj1" fmla="val 86601"/>
              <a:gd name="adj2" fmla="val 71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y=3,x=9</a:t>
            </a:r>
          </a:p>
        </p:txBody>
      </p:sp>
      <p:sp>
        <p:nvSpPr>
          <p:cNvPr id="17" name="Oval 16"/>
          <p:cNvSpPr/>
          <p:nvPr/>
        </p:nvSpPr>
        <p:spPr>
          <a:xfrm>
            <a:off x="1360232" y="4306988"/>
            <a:ext cx="91179" cy="911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28980" y="5662484"/>
            <a:ext cx="91179" cy="911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03955" y="5013216"/>
            <a:ext cx="91179" cy="911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68386" y="4123443"/>
            <a:ext cx="807589" cy="410307"/>
          </a:xfrm>
          <a:prstGeom prst="wedgeRoundRectCallout">
            <a:avLst>
              <a:gd name="adj1" fmla="val 86601"/>
              <a:gd name="adj2" fmla="val 71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y=3,x=6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2646811" y="6178534"/>
            <a:ext cx="807589" cy="410307"/>
          </a:xfrm>
          <a:prstGeom prst="wedgeRoundRectCallout">
            <a:avLst>
              <a:gd name="adj1" fmla="val -97344"/>
              <a:gd name="adj2" fmla="val -15042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y=4,x=1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907574" y="5553539"/>
            <a:ext cx="807589" cy="410307"/>
          </a:xfrm>
          <a:prstGeom prst="wedgeRoundRectCallout">
            <a:avLst>
              <a:gd name="adj1" fmla="val -97344"/>
              <a:gd name="adj2" fmla="val -1504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y=4,x=1</a:t>
            </a: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1453270" y="3282887"/>
            <a:ext cx="456639" cy="10031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1915639" y="3177234"/>
            <a:ext cx="91179" cy="911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760432" y="2969267"/>
            <a:ext cx="807589" cy="410307"/>
          </a:xfrm>
          <a:prstGeom prst="wedgeRoundRectCallout">
            <a:avLst>
              <a:gd name="adj1" fmla="val 86601"/>
              <a:gd name="adj2" fmla="val 71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y=3,x=6</a:t>
            </a:r>
          </a:p>
        </p:txBody>
      </p:sp>
      <p:sp>
        <p:nvSpPr>
          <p:cNvPr id="27" name="Oval 26"/>
          <p:cNvSpPr/>
          <p:nvPr/>
        </p:nvSpPr>
        <p:spPr>
          <a:xfrm>
            <a:off x="4667679" y="4848130"/>
            <a:ext cx="91179" cy="911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171298" y="5388453"/>
            <a:ext cx="807589" cy="410307"/>
          </a:xfrm>
          <a:prstGeom prst="wedgeRoundRectCallout">
            <a:avLst>
              <a:gd name="adj1" fmla="val -97344"/>
              <a:gd name="adj2" fmla="val -1504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y=4,x=1</a:t>
            </a: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V="1">
            <a:off x="3535222" y="4896608"/>
            <a:ext cx="1007774" cy="164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22</a:t>
            </a:fld>
            <a:endParaRPr lang="he-IL" dirty="0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C9EB2789-AF07-1A42-B3C5-276456D1730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83985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Useful to prove analyses correct</a:t>
            </a:r>
          </a:p>
        </p:txBody>
      </p:sp>
    </p:spTree>
    <p:extLst>
      <p:ext uri="{BB962C8B-B14F-4D97-AF65-F5344CB8AC3E}">
        <p14:creationId xmlns:p14="http://schemas.microsoft.com/office/powerpoint/2010/main" val="887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imperative language: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While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Abstract syntax:</a:t>
            </a:r>
          </a:p>
          <a:p>
            <a:pPr lvl="1">
              <a:buNone/>
            </a:pP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dirty="0">
                <a:latin typeface="Bell MT" pitchFamily="18" charset="0"/>
              </a:rPr>
              <a:t> ::= </a:t>
            </a:r>
            <a:r>
              <a:rPr lang="en-US" sz="3200" i="1" dirty="0">
                <a:latin typeface="Bell MT" pitchFamily="18" charset="0"/>
              </a:rPr>
              <a:t>n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x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</a:rPr>
              <a:t>+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2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  <a:sym typeface="Math B"/>
              </a:rPr>
              <a:t>*</a:t>
            </a:r>
            <a:r>
              <a:rPr lang="en-US" sz="3200" dirty="0">
                <a:latin typeface="Bell MT" pitchFamily="18" charset="0"/>
                <a:sym typeface="Math B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2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</a:rPr>
              <a:t>–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2</a:t>
            </a:r>
          </a:p>
          <a:p>
            <a:pPr lvl="1">
              <a:buNone/>
            </a:pP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>
                <a:latin typeface="Bell MT" pitchFamily="18" charset="0"/>
              </a:rPr>
              <a:t> ::=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3200" dirty="0"/>
              <a:t> </a:t>
            </a:r>
            <a:r>
              <a:rPr lang="en-US" sz="3200" dirty="0">
                <a:latin typeface="Bell MT" pitchFamily="18" charset="0"/>
              </a:rPr>
              <a:t>|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false</a:t>
            </a:r>
            <a:br>
              <a:rPr lang="en-US" sz="3200" dirty="0">
                <a:latin typeface="Courier New" pitchFamily="49" charset="0"/>
                <a:cs typeface="Courier New" pitchFamily="49" charset="0"/>
              </a:rPr>
            </a:br>
            <a:r>
              <a:rPr lang="en-US" sz="3200" dirty="0">
                <a:latin typeface="Bell MT" pitchFamily="18" charset="0"/>
              </a:rPr>
              <a:t>|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</a:rPr>
              <a:t>=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2</a:t>
            </a:r>
            <a:r>
              <a:rPr lang="en-US" sz="3200" dirty="0"/>
              <a:t> </a:t>
            </a:r>
            <a:r>
              <a:rPr lang="en-US" sz="3200" dirty="0">
                <a:latin typeface="Bell MT" pitchFamily="18" charset="0"/>
              </a:rPr>
              <a:t>|</a:t>
            </a:r>
            <a:r>
              <a:rPr lang="en-US" sz="3200" i="1" dirty="0"/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  <a:sym typeface="Math B"/>
              </a:rPr>
              <a:t>&lt;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2</a:t>
            </a:r>
            <a:r>
              <a:rPr lang="en-US" sz="3200" dirty="0"/>
              <a:t> </a:t>
            </a:r>
            <a:r>
              <a:rPr lang="en-US" sz="3200" dirty="0">
                <a:latin typeface="Bell MT" pitchFamily="18" charset="0"/>
              </a:rPr>
              <a:t>|</a:t>
            </a:r>
            <a:r>
              <a:rPr lang="en-US" sz="3200" dirty="0"/>
              <a:t> </a:t>
            </a:r>
            <a:r>
              <a:rPr lang="en-US" sz="3200" b="1" dirty="0">
                <a:latin typeface="Bell MT" pitchFamily="18" charset="0"/>
                <a:sym typeface="Math C"/>
              </a:rPr>
              <a:t>¬</a:t>
            </a:r>
            <a:r>
              <a:rPr lang="en-US" sz="3200" i="1" dirty="0">
                <a:latin typeface="Bell MT" pitchFamily="18" charset="0"/>
                <a:sym typeface="Math B"/>
              </a:rPr>
              <a:t>b</a:t>
            </a:r>
            <a:r>
              <a:rPr lang="en-US" sz="3200" i="1" dirty="0">
                <a:sym typeface="Math B"/>
              </a:rPr>
              <a:t> </a:t>
            </a:r>
            <a:r>
              <a:rPr lang="en-US" sz="3200" dirty="0">
                <a:latin typeface="Bell MT" pitchFamily="18" charset="0"/>
                <a:sym typeface="Math B"/>
              </a:rPr>
              <a:t>|</a:t>
            </a:r>
            <a:r>
              <a:rPr lang="en-US" sz="3200" i="1" dirty="0">
                <a:sym typeface="Math B"/>
              </a:rPr>
              <a:t> </a:t>
            </a:r>
            <a:r>
              <a:rPr lang="en-US" sz="3200" i="1" dirty="0">
                <a:latin typeface="Bell MT" pitchFamily="18" charset="0"/>
                <a:sym typeface="Math B"/>
              </a:rPr>
              <a:t>b</a:t>
            </a:r>
            <a:r>
              <a:rPr lang="en-US" sz="3200" baseline="-25000" dirty="0">
                <a:latin typeface="Bell MT" pitchFamily="18" charset="0"/>
                <a:sym typeface="Math B"/>
              </a:rPr>
              <a:t>1</a:t>
            </a:r>
            <a:r>
              <a:rPr lang="en-US" sz="3200" i="1" dirty="0">
                <a:sym typeface="Math B"/>
              </a:rPr>
              <a:t> </a:t>
            </a:r>
            <a:r>
              <a:rPr lang="en-US" sz="3200" b="1" dirty="0">
                <a:latin typeface="Bell MT" pitchFamily="18" charset="0"/>
                <a:sym typeface="Math B"/>
              </a:rPr>
              <a:t>∧</a:t>
            </a:r>
            <a:r>
              <a:rPr lang="en-US" sz="3200" dirty="0">
                <a:sym typeface="Math B"/>
              </a:rPr>
              <a:t> </a:t>
            </a:r>
            <a:r>
              <a:rPr lang="en-US" sz="3200" i="1" dirty="0">
                <a:latin typeface="Bell MT" pitchFamily="18" charset="0"/>
                <a:sym typeface="Math B"/>
              </a:rPr>
              <a:t>b</a:t>
            </a:r>
            <a:r>
              <a:rPr lang="en-US" sz="3200" baseline="-25000" dirty="0">
                <a:latin typeface="Bell MT" pitchFamily="18" charset="0"/>
                <a:sym typeface="Math B"/>
              </a:rPr>
              <a:t>2</a:t>
            </a:r>
            <a:endParaRPr lang="en-US" sz="3200" baseline="-25000" dirty="0">
              <a:latin typeface="Bell MT" pitchFamily="18" charset="0"/>
            </a:endParaRPr>
          </a:p>
          <a:p>
            <a:pPr lvl="1">
              <a:buNone/>
            </a:pP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dirty="0"/>
              <a:t> </a:t>
            </a:r>
            <a:r>
              <a:rPr lang="en-US" sz="3200" dirty="0">
                <a:latin typeface="Bell MT" pitchFamily="18" charset="0"/>
              </a:rPr>
              <a:t>::=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x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</a:rPr>
              <a:t>:=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skip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b="1" dirty="0">
                <a:latin typeface="Bell MT" pitchFamily="18" charset="0"/>
              </a:rPr>
              <a:t>;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2</a:t>
            </a:r>
            <a:br>
              <a:rPr lang="en-US" sz="3200" baseline="-25000" dirty="0">
                <a:latin typeface="Bell MT" pitchFamily="18" charset="0"/>
              </a:rPr>
            </a:br>
            <a:r>
              <a:rPr lang="en-US" sz="3200" dirty="0">
                <a:latin typeface="Bell MT" pitchFamily="18" charset="0"/>
              </a:rPr>
              <a:t>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then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2</a:t>
            </a:r>
          </a:p>
          <a:p>
            <a:pPr lvl="1">
              <a:buNone/>
            </a:pPr>
            <a:r>
              <a:rPr lang="en-US" sz="3200" dirty="0">
                <a:latin typeface="Bell MT" pitchFamily="18" charset="0"/>
              </a:rPr>
              <a:t>	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do</a:t>
            </a:r>
            <a:r>
              <a:rPr lang="en-US" sz="3200" dirty="0">
                <a:cs typeface="Courier New" pitchFamily="49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endParaRPr lang="en-US" sz="3200" i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91198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Syntactic categories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3200" i="1" dirty="0">
                <a:latin typeface="Bell MT" pitchFamily="18" charset="0"/>
              </a:rPr>
              <a:t>n</a:t>
            </a:r>
            <a:r>
              <a:rPr lang="en-US" sz="3200" dirty="0"/>
              <a:t> </a:t>
            </a:r>
            <a:r>
              <a:rPr lang="en-US" sz="3200" dirty="0">
                <a:sym typeface="Math B"/>
              </a:rPr>
              <a:t>∈ </a:t>
            </a:r>
            <a:r>
              <a:rPr lang="en-US" sz="3200" b="1" dirty="0" err="1"/>
              <a:t>Num</a:t>
            </a:r>
            <a:r>
              <a:rPr lang="en-US" sz="3200" dirty="0"/>
              <a:t>	numerals</a:t>
            </a:r>
          </a:p>
          <a:p>
            <a:pPr lvl="1">
              <a:buNone/>
            </a:pPr>
            <a:r>
              <a:rPr lang="en-US" sz="3200" i="1" dirty="0">
                <a:latin typeface="Bell MT" pitchFamily="18" charset="0"/>
              </a:rPr>
              <a:t>x</a:t>
            </a:r>
            <a:r>
              <a:rPr lang="en-US" sz="3200" dirty="0"/>
              <a:t> </a:t>
            </a:r>
            <a:r>
              <a:rPr lang="en-US" sz="3200" dirty="0">
                <a:sym typeface="Math B"/>
              </a:rPr>
              <a:t>∈ </a:t>
            </a:r>
            <a:r>
              <a:rPr lang="en-US" sz="3200" b="1" dirty="0" err="1"/>
              <a:t>Var</a:t>
            </a:r>
            <a:r>
              <a:rPr lang="en-US" sz="3200" dirty="0"/>
              <a:t>		program variables</a:t>
            </a:r>
          </a:p>
          <a:p>
            <a:pPr lvl="1">
              <a:buNone/>
            </a:pP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dirty="0"/>
              <a:t> </a:t>
            </a:r>
            <a:r>
              <a:rPr lang="en-US" sz="3200" dirty="0">
                <a:sym typeface="Math B"/>
              </a:rPr>
              <a:t>∈ </a:t>
            </a:r>
            <a:r>
              <a:rPr lang="en-US" sz="3200" b="1" dirty="0" err="1"/>
              <a:t>Aexp</a:t>
            </a:r>
            <a:r>
              <a:rPr lang="en-US" sz="3200" dirty="0"/>
              <a:t>	arithmetic expressions</a:t>
            </a:r>
          </a:p>
          <a:p>
            <a:pPr lvl="1">
              <a:buNone/>
            </a:pP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dirty="0">
                <a:sym typeface="Math B"/>
              </a:rPr>
              <a:t>∈ </a:t>
            </a:r>
            <a:r>
              <a:rPr lang="en-US" sz="3200" b="1" dirty="0" err="1"/>
              <a:t>Bexp</a:t>
            </a:r>
            <a:r>
              <a:rPr lang="en-US" sz="3200" dirty="0"/>
              <a:t>	boolean expressions</a:t>
            </a:r>
          </a:p>
          <a:p>
            <a:pPr lvl="1">
              <a:buNone/>
            </a:pP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dirty="0"/>
              <a:t> </a:t>
            </a:r>
            <a:r>
              <a:rPr lang="en-US" sz="3200" dirty="0">
                <a:sym typeface="Math B"/>
              </a:rPr>
              <a:t>∈ </a:t>
            </a:r>
            <a:r>
              <a:rPr lang="en-US" sz="3200" b="1" dirty="0" err="1"/>
              <a:t>Stm</a:t>
            </a:r>
            <a:r>
              <a:rPr lang="en-US" sz="3200" dirty="0"/>
              <a:t>		statements</a:t>
            </a:r>
            <a:endParaRPr lang="he-IL" sz="32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932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Semantic categories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49696" y="1206649"/>
            <a:ext cx="9443392" cy="4929411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200" b="1" dirty="0">
                <a:latin typeface="Bell MT" pitchFamily="18" charset="0"/>
              </a:rPr>
              <a:t>Z</a:t>
            </a:r>
            <a:r>
              <a:rPr lang="en-US" sz="3200" dirty="0">
                <a:latin typeface="Bell MT" pitchFamily="18" charset="0"/>
              </a:rPr>
              <a:t>					</a:t>
            </a:r>
            <a:r>
              <a:rPr lang="en-US" sz="3200" dirty="0"/>
              <a:t>Integers {0, 1, -1, 2, -2, …}</a:t>
            </a:r>
          </a:p>
          <a:p>
            <a:pPr lvl="1">
              <a:buNone/>
            </a:pPr>
            <a:r>
              <a:rPr lang="en-US" sz="3200" b="1" dirty="0">
                <a:latin typeface="Bell MT" pitchFamily="18" charset="0"/>
              </a:rPr>
              <a:t>T</a:t>
            </a:r>
            <a:r>
              <a:rPr lang="en-US" sz="3200" dirty="0">
                <a:latin typeface="Bell MT" pitchFamily="18" charset="0"/>
              </a:rPr>
              <a:t>				Truth values {</a:t>
            </a:r>
            <a:r>
              <a:rPr lang="en-US" sz="3200" b="1" dirty="0">
                <a:latin typeface="Bell MT" pitchFamily="18" charset="0"/>
              </a:rPr>
              <a:t>ff</a:t>
            </a:r>
            <a:r>
              <a:rPr lang="en-US" sz="3200" dirty="0">
                <a:latin typeface="Bell MT" pitchFamily="18" charset="0"/>
              </a:rPr>
              <a:t>, </a:t>
            </a:r>
            <a:r>
              <a:rPr lang="en-US" sz="3200" b="1" dirty="0" err="1">
                <a:latin typeface="Bell MT" pitchFamily="18" charset="0"/>
              </a:rPr>
              <a:t>tt</a:t>
            </a:r>
            <a:r>
              <a:rPr lang="en-US" sz="3200" dirty="0">
                <a:latin typeface="Bell MT" pitchFamily="18" charset="0"/>
              </a:rPr>
              <a:t>}</a:t>
            </a:r>
          </a:p>
          <a:p>
            <a:pPr lvl="1">
              <a:buNone/>
            </a:pPr>
            <a:r>
              <a:rPr lang="en-US" sz="3200" b="1" dirty="0">
                <a:latin typeface="Bell MT" pitchFamily="18" charset="0"/>
              </a:rPr>
              <a:t>State</a:t>
            </a:r>
            <a:r>
              <a:rPr lang="en-US" sz="3200" dirty="0">
                <a:latin typeface="Bell MT" pitchFamily="18" charset="0"/>
              </a:rPr>
              <a:t>			</a:t>
            </a:r>
            <a:r>
              <a:rPr lang="en-US" sz="3200" b="1" dirty="0" err="1"/>
              <a:t>Var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>
                <a:sym typeface="Math C"/>
              </a:rPr>
              <a:t> </a:t>
            </a:r>
            <a:r>
              <a:rPr lang="en-US" sz="3200" b="1" dirty="0">
                <a:sym typeface="Math C"/>
              </a:rPr>
              <a:t>Z</a:t>
            </a:r>
            <a:endParaRPr lang="en-US" sz="3200" dirty="0">
              <a:latin typeface="Bell MT" pitchFamily="18" charset="0"/>
              <a:sym typeface="Math C"/>
            </a:endParaRPr>
          </a:p>
          <a:p>
            <a:pPr lvl="1">
              <a:buNone/>
            </a:pPr>
            <a:endParaRPr lang="en-US" sz="3200" dirty="0">
              <a:sym typeface="Math C"/>
            </a:endParaRPr>
          </a:p>
          <a:p>
            <a:pPr lvl="1">
              <a:buNone/>
            </a:pPr>
            <a:r>
              <a:rPr lang="en-US" sz="3200" dirty="0">
                <a:sym typeface="Math C"/>
              </a:rPr>
              <a:t>Example state:	</a:t>
            </a:r>
            <a:r>
              <a:rPr lang="en-US" sz="3200" dirty="0">
                <a:sym typeface="Math A"/>
              </a:rPr>
              <a:t>s=</a:t>
            </a:r>
            <a:r>
              <a:rPr lang="en-US" sz="3200" dirty="0">
                <a:sym typeface="Math C"/>
              </a:rPr>
              <a:t>[</a:t>
            </a:r>
            <a:r>
              <a:rPr lang="en-US" sz="3200" dirty="0">
                <a:latin typeface="Courier New" pitchFamily="49" charset="0"/>
                <a:cs typeface="Courier New" pitchFamily="49" charset="0"/>
                <a:sym typeface="Math C"/>
              </a:rPr>
              <a:t>x</a:t>
            </a:r>
            <a:r>
              <a:rPr lang="en-US" sz="3200" dirty="0">
                <a:sym typeface="Math C"/>
              </a:rPr>
              <a:t>↦5, </a:t>
            </a:r>
            <a:r>
              <a:rPr lang="en-US" sz="3200" dirty="0">
                <a:latin typeface="Courier New" pitchFamily="49" charset="0"/>
                <a:cs typeface="Courier New" pitchFamily="49" charset="0"/>
                <a:sym typeface="Math C"/>
              </a:rPr>
              <a:t>y</a:t>
            </a:r>
            <a:r>
              <a:rPr lang="en-US" sz="3200" dirty="0">
                <a:sym typeface="Math C"/>
              </a:rPr>
              <a:t> ↦ 7, </a:t>
            </a:r>
            <a:r>
              <a:rPr lang="en-US" sz="3200" dirty="0">
                <a:latin typeface="Courier New" pitchFamily="49" charset="0"/>
                <a:cs typeface="Courier New" pitchFamily="49" charset="0"/>
                <a:sym typeface="Math C"/>
              </a:rPr>
              <a:t>z</a:t>
            </a:r>
            <a:r>
              <a:rPr lang="en-US" sz="3200" dirty="0">
                <a:sym typeface="Math C"/>
              </a:rPr>
              <a:t> ↦ 0]</a:t>
            </a:r>
            <a:endParaRPr lang="en-US" sz="3200" dirty="0">
              <a:latin typeface="Bell MT" pitchFamily="18" charset="0"/>
              <a:sym typeface="Math C"/>
            </a:endParaRPr>
          </a:p>
          <a:p>
            <a:pPr lvl="1">
              <a:buNone/>
            </a:pPr>
            <a:r>
              <a:rPr lang="en-US" sz="3200" dirty="0">
                <a:latin typeface="Bell MT" pitchFamily="18" charset="0"/>
                <a:sym typeface="Math C"/>
              </a:rPr>
              <a:t>Lookup:			</a:t>
            </a:r>
            <a:r>
              <a:rPr lang="en-US" sz="3200" dirty="0">
                <a:sym typeface="Math A"/>
              </a:rPr>
              <a:t>s </a:t>
            </a:r>
            <a:r>
              <a:rPr lang="en-US" sz="3200" dirty="0">
                <a:latin typeface="Courier New" pitchFamily="49" charset="0"/>
                <a:cs typeface="Courier New" pitchFamily="49" charset="0"/>
                <a:sym typeface="Math A"/>
              </a:rPr>
              <a:t>x</a:t>
            </a:r>
            <a:r>
              <a:rPr lang="en-US" sz="3200" dirty="0">
                <a:sym typeface="Math A"/>
              </a:rPr>
              <a:t> = 5</a:t>
            </a:r>
            <a:endParaRPr lang="en-US" sz="3200" dirty="0">
              <a:latin typeface="Bell MT" pitchFamily="18" charset="0"/>
              <a:sym typeface="Math C"/>
            </a:endParaRPr>
          </a:p>
          <a:p>
            <a:pPr lvl="1">
              <a:buNone/>
            </a:pPr>
            <a:r>
              <a:rPr lang="en-US" sz="3200" dirty="0">
                <a:latin typeface="Bell MT" pitchFamily="18" charset="0"/>
                <a:sym typeface="Math C"/>
              </a:rPr>
              <a:t>Update:			</a:t>
            </a:r>
            <a:r>
              <a:rPr lang="en-US" sz="3200" dirty="0">
                <a:sym typeface="Math A"/>
              </a:rPr>
              <a:t>s[</a:t>
            </a:r>
            <a:r>
              <a:rPr lang="en-US" sz="3200" dirty="0">
                <a:latin typeface="Courier New" pitchFamily="49" charset="0"/>
                <a:cs typeface="Courier New" pitchFamily="49" charset="0"/>
                <a:sym typeface="Math C"/>
              </a:rPr>
              <a:t>x</a:t>
            </a:r>
            <a:r>
              <a:rPr lang="en-US" sz="3200" dirty="0">
                <a:sym typeface="Math C"/>
              </a:rPr>
              <a:t> ↦ 6</a:t>
            </a:r>
            <a:r>
              <a:rPr lang="en-US" sz="3200" dirty="0">
                <a:sym typeface="Math A"/>
              </a:rPr>
              <a:t>] = [</a:t>
            </a:r>
            <a:r>
              <a:rPr lang="en-US" sz="3200" dirty="0">
                <a:latin typeface="Courier New" pitchFamily="49" charset="0"/>
                <a:cs typeface="Courier New" pitchFamily="49" charset="0"/>
                <a:sym typeface="Math C"/>
              </a:rPr>
              <a:t>x</a:t>
            </a:r>
            <a:r>
              <a:rPr lang="en-US" sz="3200" dirty="0">
                <a:sym typeface="Math C"/>
              </a:rPr>
              <a:t> ↦ 6, </a:t>
            </a:r>
            <a:r>
              <a:rPr lang="en-US" sz="3200" dirty="0">
                <a:latin typeface="Courier New" pitchFamily="49" charset="0"/>
                <a:cs typeface="Courier New" pitchFamily="49" charset="0"/>
                <a:sym typeface="Math C"/>
              </a:rPr>
              <a:t>y</a:t>
            </a:r>
            <a:r>
              <a:rPr lang="en-US" sz="3200" dirty="0">
                <a:sym typeface="Math C"/>
              </a:rPr>
              <a:t> ↦ 7, </a:t>
            </a:r>
            <a:r>
              <a:rPr lang="en-US" sz="3200" dirty="0">
                <a:latin typeface="Courier New" pitchFamily="49" charset="0"/>
                <a:cs typeface="Courier New" pitchFamily="49" charset="0"/>
                <a:sym typeface="Math C"/>
              </a:rPr>
              <a:t>z</a:t>
            </a:r>
            <a:r>
              <a:rPr lang="en-US" sz="3200" dirty="0">
                <a:sym typeface="Math C"/>
              </a:rPr>
              <a:t> ↦ 0</a:t>
            </a:r>
            <a:r>
              <a:rPr lang="en-US" sz="3200" dirty="0">
                <a:sym typeface="Math A"/>
              </a:rPr>
              <a:t>]</a:t>
            </a:r>
            <a:endParaRPr lang="en-US" sz="32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833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semantics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Concerned with </a:t>
            </a:r>
            <a:r>
              <a:rPr lang="en-US" b="1" dirty="0">
                <a:solidFill>
                  <a:srgbClr val="FF0000"/>
                </a:solidFill>
              </a:rPr>
              <a:t>how</a:t>
            </a:r>
            <a:r>
              <a:rPr lang="en-US" dirty="0"/>
              <a:t> to execute programs</a:t>
            </a:r>
          </a:p>
          <a:p>
            <a:pPr lvl="1"/>
            <a:r>
              <a:rPr lang="en-US" dirty="0"/>
              <a:t>How statements modify </a:t>
            </a:r>
            <a:r>
              <a:rPr lang="en-US" b="1" dirty="0">
                <a:solidFill>
                  <a:srgbClr val="FF0000"/>
                </a:solidFill>
              </a:rPr>
              <a:t>state</a:t>
            </a:r>
          </a:p>
          <a:p>
            <a:pPr lvl="1"/>
            <a:r>
              <a:rPr lang="en-US" dirty="0"/>
              <a:t>Define transition relation between configurations</a:t>
            </a:r>
          </a:p>
          <a:p>
            <a:r>
              <a:rPr lang="en-US" dirty="0"/>
              <a:t>Two flavors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Natural semantics</a:t>
            </a:r>
            <a:r>
              <a:rPr lang="en-US" dirty="0"/>
              <a:t>: describes how the </a:t>
            </a:r>
            <a:r>
              <a:rPr lang="en-US" b="1" dirty="0">
                <a:solidFill>
                  <a:srgbClr val="FF0000"/>
                </a:solidFill>
              </a:rPr>
              <a:t>overall</a:t>
            </a:r>
            <a:r>
              <a:rPr lang="en-US" b="1" dirty="0"/>
              <a:t> </a:t>
            </a:r>
            <a:r>
              <a:rPr lang="en-US" dirty="0"/>
              <a:t>results of executions are obtained</a:t>
            </a:r>
          </a:p>
          <a:p>
            <a:pPr lvl="2"/>
            <a:r>
              <a:rPr lang="en-US" dirty="0"/>
              <a:t>So-called “big-step” semantics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Structural operational semantics</a:t>
            </a:r>
            <a:r>
              <a:rPr lang="en-US" dirty="0"/>
              <a:t>: describes how the </a:t>
            </a:r>
            <a:r>
              <a:rPr lang="en-US" b="1" dirty="0">
                <a:solidFill>
                  <a:srgbClr val="FF0000"/>
                </a:solidFill>
              </a:rPr>
              <a:t>individual steps </a:t>
            </a:r>
            <a:r>
              <a:rPr lang="en-US" dirty="0"/>
              <a:t>of a computations take place</a:t>
            </a:r>
          </a:p>
          <a:p>
            <a:pPr lvl="2"/>
            <a:r>
              <a:rPr lang="en-US" dirty="0"/>
              <a:t>So-called “small-step” semantics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260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Natural operating semantics (NS)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05175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Natural operating semantics (NS)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 “Large-step semantics”</a:t>
            </a:r>
          </a:p>
          <a:p>
            <a:pPr lv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28</a:t>
            </a:fld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205088" y="3243185"/>
            <a:ext cx="388185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dirty="0">
                <a:sym typeface="Symbol"/>
              </a:rPr>
              <a:t></a:t>
            </a:r>
            <a:r>
              <a:rPr lang="en-US" sz="4400" i="1" dirty="0">
                <a:sym typeface="Math B"/>
              </a:rPr>
              <a:t>S</a:t>
            </a:r>
            <a:r>
              <a:rPr lang="en-US" sz="4400" dirty="0">
                <a:sym typeface="Math B"/>
              </a:rPr>
              <a:t>, </a:t>
            </a:r>
            <a:r>
              <a:rPr lang="en-US" sz="4400" i="1" dirty="0">
                <a:sym typeface="Math B"/>
              </a:rPr>
              <a:t>s</a:t>
            </a:r>
            <a:r>
              <a:rPr lang="en-US" sz="4400" dirty="0">
                <a:sym typeface="Symbol"/>
              </a:rPr>
              <a:t></a:t>
            </a:r>
            <a:r>
              <a:rPr lang="en-US" sz="4400" dirty="0">
                <a:sym typeface="Math B"/>
              </a:rPr>
              <a:t> </a:t>
            </a:r>
            <a:r>
              <a:rPr lang="en-US" sz="4400" dirty="0">
                <a:sym typeface="Math C"/>
              </a:rPr>
              <a:t>→ </a:t>
            </a:r>
            <a:r>
              <a:rPr lang="en-US" sz="4400" dirty="0">
                <a:sym typeface="Symbol"/>
              </a:rPr>
              <a:t>s’</a:t>
            </a:r>
            <a:endParaRPr lang="he-IL" sz="4400" dirty="0"/>
          </a:p>
        </p:txBody>
      </p:sp>
      <p:sp>
        <p:nvSpPr>
          <p:cNvPr id="7" name="הסבר קווי 3 8"/>
          <p:cNvSpPr/>
          <p:nvPr/>
        </p:nvSpPr>
        <p:spPr>
          <a:xfrm>
            <a:off x="3965984" y="4962300"/>
            <a:ext cx="1008112" cy="3600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7143"/>
              <a:gd name="adj5" fmla="val -128294"/>
              <a:gd name="adj6" fmla="val -27512"/>
              <a:gd name="adj7" fmla="val -287540"/>
              <a:gd name="adj8" fmla="val 51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all steps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58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Natural operating semantics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104456"/>
          </a:xfrm>
        </p:spPr>
        <p:txBody>
          <a:bodyPr>
            <a:normAutofit/>
          </a:bodyPr>
          <a:lstStyle/>
          <a:p>
            <a:r>
              <a:rPr lang="en-US" dirty="0"/>
              <a:t>Developed by Gilles Kahn [</a:t>
            </a:r>
            <a:r>
              <a:rPr lang="en-US" dirty="0">
                <a:hlinkClick r:id="rId2"/>
              </a:rPr>
              <a:t>STACS 1987</a:t>
            </a:r>
            <a:r>
              <a:rPr lang="en-US" dirty="0"/>
              <a:t>]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ym typeface="Math B"/>
              </a:rPr>
              <a:t>Configurations</a:t>
            </a:r>
          </a:p>
          <a:p>
            <a:pPr marL="742950" lvl="2" indent="-342900">
              <a:buNone/>
            </a:pP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	Statement 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 is about to execute on state </a:t>
            </a:r>
            <a:r>
              <a:rPr lang="en-US" i="1" dirty="0">
                <a:sym typeface="Symbol"/>
              </a:rPr>
              <a:t>s</a:t>
            </a:r>
          </a:p>
          <a:p>
            <a:pPr marL="742950" lvl="2" indent="-342900">
              <a:buNone/>
            </a:pP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			Terminal (final) state</a:t>
            </a:r>
            <a:endParaRPr lang="en-US" i="1" dirty="0">
              <a:sym typeface="Math B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ym typeface="Math B"/>
              </a:rPr>
              <a:t>Transitions</a:t>
            </a:r>
          </a:p>
          <a:p>
            <a:pPr marL="742950" lvl="2" indent="-342900">
              <a:buNone/>
            </a:pP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ym typeface="Math C"/>
              </a:rPr>
              <a:t>→ s’	Execution of </a:t>
            </a:r>
            <a:r>
              <a:rPr lang="en-US" i="1" dirty="0">
                <a:sym typeface="Math C"/>
              </a:rPr>
              <a:t>S</a:t>
            </a:r>
            <a:r>
              <a:rPr lang="en-US" dirty="0">
                <a:sym typeface="Math C"/>
              </a:rPr>
              <a:t> from </a:t>
            </a:r>
            <a:r>
              <a:rPr lang="en-US" i="1" dirty="0">
                <a:sym typeface="Math C"/>
              </a:rPr>
              <a:t>s</a:t>
            </a:r>
            <a:r>
              <a:rPr lang="en-US" dirty="0">
                <a:sym typeface="Math C"/>
              </a:rPr>
              <a:t> will terminate</a:t>
            </a:r>
            <a:br>
              <a:rPr lang="en-US" dirty="0">
                <a:sym typeface="Math C"/>
              </a:rPr>
            </a:br>
            <a:r>
              <a:rPr lang="en-US" dirty="0">
                <a:sym typeface="Math C"/>
              </a:rPr>
              <a:t>		with the result state </a:t>
            </a:r>
            <a:r>
              <a:rPr lang="en-US" i="1" dirty="0">
                <a:sym typeface="Math C"/>
              </a:rPr>
              <a:t>s</a:t>
            </a:r>
            <a:r>
              <a:rPr lang="en-US" dirty="0">
                <a:sym typeface="Math C"/>
              </a:rPr>
              <a:t>’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Ignores non-terminating computations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7591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do about it?</a:t>
            </a:r>
            <a:br>
              <a:rPr lang="en-US" dirty="0"/>
            </a:br>
            <a:r>
              <a:rPr lang="en-US" dirty="0"/>
              <a:t>(Before deploying the program)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Concrete</a:t>
            </a:r>
          </a:p>
          <a:p>
            <a:pPr lvl="1"/>
            <a:r>
              <a:rPr lang="en-US" dirty="0"/>
              <a:t>Symbolic</a:t>
            </a:r>
          </a:p>
          <a:p>
            <a:r>
              <a:rPr lang="en-US" dirty="0"/>
              <a:t>Static Analysis </a:t>
            </a:r>
          </a:p>
          <a:p>
            <a:r>
              <a:rPr lang="en-US" dirty="0"/>
              <a:t>Formal Verification</a:t>
            </a:r>
          </a:p>
          <a:p>
            <a:r>
              <a:rPr lang="en-US" dirty="0"/>
              <a:t>Specification</a:t>
            </a:r>
          </a:p>
          <a:p>
            <a:pPr marL="454914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BDB3E-B460-CC40-818E-03072CD9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6725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operating semantics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5"/>
          </a:xfrm>
        </p:spPr>
        <p:txBody>
          <a:bodyPr/>
          <a:lstStyle/>
          <a:p>
            <a:r>
              <a:rPr lang="en-US" dirty="0">
                <a:sym typeface="Symbol"/>
              </a:rPr>
              <a:t> defined by rules of the form</a:t>
            </a:r>
            <a:br>
              <a:rPr lang="en-US" dirty="0">
                <a:sym typeface="Symbol"/>
              </a:rPr>
            </a:br>
            <a:br>
              <a:rPr lang="en-US" dirty="0">
                <a:sym typeface="Symbol"/>
              </a:rPr>
            </a:br>
            <a:br>
              <a:rPr lang="en-US" dirty="0">
                <a:sym typeface="Symbol"/>
              </a:rPr>
            </a:br>
            <a:br>
              <a:rPr lang="en-US" dirty="0">
                <a:sym typeface="Symbol"/>
              </a:rPr>
            </a:br>
            <a:br>
              <a:rPr lang="en-US" dirty="0">
                <a:sym typeface="Symbol"/>
              </a:rPr>
            </a:br>
            <a:br>
              <a:rPr lang="en-US" dirty="0">
                <a:sym typeface="Symbol"/>
              </a:rPr>
            </a:br>
            <a:endParaRPr lang="en-US" dirty="0">
              <a:sym typeface="Symbol"/>
            </a:endParaRP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The meaning of compound statements is defined using the meaning immediate constituent statements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30</a:t>
            </a:fld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1979712" y="2888360"/>
            <a:ext cx="4320480" cy="830997"/>
            <a:chOff x="2339752" y="5373216"/>
            <a:chExt cx="4320480" cy="830997"/>
          </a:xfrm>
        </p:grpSpPr>
        <p:grpSp>
          <p:nvGrpSpPr>
            <p:cNvPr id="8" name="קבוצה 11"/>
            <p:cNvGrpSpPr/>
            <p:nvPr/>
          </p:nvGrpSpPr>
          <p:grpSpPr>
            <a:xfrm>
              <a:off x="2339752" y="5373216"/>
              <a:ext cx="3888432" cy="830997"/>
              <a:chOff x="1187624" y="5373216"/>
              <a:chExt cx="3888432" cy="83099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187624" y="5373216"/>
                <a:ext cx="3888432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ym typeface="Math B"/>
                  </a:rPr>
                  <a:t>S</a:t>
                </a:r>
                <a:r>
                  <a:rPr lang="en-US" sz="2400" i="1" baseline="-25000" dirty="0">
                    <a:sym typeface="Math B"/>
                  </a:rPr>
                  <a:t>1</a:t>
                </a:r>
                <a:r>
                  <a:rPr lang="en-US" sz="2400" dirty="0">
                    <a:sym typeface="Math B"/>
                  </a:rPr>
                  <a:t>, </a:t>
                </a:r>
                <a:r>
                  <a:rPr lang="en-US" sz="2400" i="1" dirty="0">
                    <a:sym typeface="Math B"/>
                  </a:rPr>
                  <a:t>s</a:t>
                </a:r>
                <a:r>
                  <a:rPr lang="en-US" sz="2400" i="1" baseline="-25000" dirty="0">
                    <a:sym typeface="Math B"/>
                  </a:rPr>
                  <a:t>1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ym typeface="Math B"/>
                  </a:rPr>
                  <a:t>→</a:t>
                </a:r>
                <a:r>
                  <a:rPr lang="en-US" sz="2400" dirty="0">
                    <a:sym typeface="Math C"/>
                  </a:rPr>
                  <a:t>s</a:t>
                </a:r>
                <a:r>
                  <a:rPr lang="en-US" sz="2400" baseline="-25000" dirty="0">
                    <a:sym typeface="Math C"/>
                  </a:rPr>
                  <a:t>1</a:t>
                </a:r>
                <a:r>
                  <a:rPr lang="en-US" sz="2400" dirty="0">
                    <a:sym typeface="Math C"/>
                  </a:rPr>
                  <a:t>’, … ,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ym typeface="Math B"/>
                  </a:rPr>
                  <a:t>S</a:t>
                </a:r>
                <a:r>
                  <a:rPr lang="en-US" sz="2400" i="1" baseline="-25000" dirty="0">
                    <a:sym typeface="Math B"/>
                  </a:rPr>
                  <a:t>n</a:t>
                </a:r>
                <a:r>
                  <a:rPr lang="en-US" sz="2400" dirty="0">
                    <a:sym typeface="Math B"/>
                  </a:rPr>
                  <a:t>, </a:t>
                </a:r>
                <a:r>
                  <a:rPr lang="en-US" sz="2400" i="1" dirty="0" err="1">
                    <a:sym typeface="Math B"/>
                  </a:rPr>
                  <a:t>s</a:t>
                </a:r>
                <a:r>
                  <a:rPr lang="en-US" sz="2400" i="1" baseline="-25000" dirty="0" err="1">
                    <a:sym typeface="Math B"/>
                  </a:rPr>
                  <a:t>n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ym typeface="Math B"/>
                  </a:rPr>
                  <a:t> </a:t>
                </a:r>
                <a:r>
                  <a:rPr lang="en-US" sz="2400" dirty="0">
                    <a:sym typeface="Math C"/>
                  </a:rPr>
                  <a:t>→ </a:t>
                </a:r>
                <a:r>
                  <a:rPr lang="en-US" sz="2400" dirty="0" err="1">
                    <a:sym typeface="Math C"/>
                  </a:rPr>
                  <a:t>s</a:t>
                </a:r>
                <a:r>
                  <a:rPr lang="en-US" sz="2400" baseline="-25000" dirty="0" err="1">
                    <a:sym typeface="Math C"/>
                  </a:rPr>
                  <a:t>n</a:t>
                </a:r>
                <a:r>
                  <a:rPr lang="en-US" sz="2400" dirty="0">
                    <a:sym typeface="Math C"/>
                  </a:rPr>
                  <a:t>’</a:t>
                </a:r>
                <a:r>
                  <a:rPr lang="en-US" sz="2400" u="sng" dirty="0">
                    <a:sym typeface="Math C"/>
                  </a:rPr>
                  <a:t>                             </a:t>
                </a:r>
              </a:p>
              <a:p>
                <a:pPr algn="ctr" rtl="0"/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ym typeface="Math B"/>
                  </a:rPr>
                  <a:t>S</a:t>
                </a:r>
                <a:r>
                  <a:rPr lang="en-US" sz="2400" dirty="0">
                    <a:sym typeface="Math B"/>
                  </a:rPr>
                  <a:t>, </a:t>
                </a:r>
                <a:r>
                  <a:rPr lang="en-US" sz="2400" i="1" dirty="0">
                    <a:sym typeface="Math B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ym typeface="Math B"/>
                  </a:rPr>
                  <a:t> </a:t>
                </a:r>
                <a:r>
                  <a:rPr lang="en-US" sz="2400" dirty="0">
                    <a:sym typeface="Math C"/>
                  </a:rPr>
                  <a:t>→ s’</a:t>
                </a:r>
                <a:endParaRPr lang="he-IL" sz="2400" dirty="0"/>
              </a:p>
            </p:txBody>
          </p:sp>
          <p:cxnSp>
            <p:nvCxnSpPr>
              <p:cNvPr id="11" name="מחבר ישר 10"/>
              <p:cNvCxnSpPr/>
              <p:nvPr/>
            </p:nvCxnSpPr>
            <p:spPr>
              <a:xfrm>
                <a:off x="1295636" y="5827036"/>
                <a:ext cx="36724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6193438" y="5604048"/>
              <a:ext cx="46679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dirty="0"/>
                <a:t>if…</a:t>
              </a:r>
              <a:endParaRPr lang="he-IL" dirty="0"/>
            </a:p>
          </p:txBody>
        </p:sp>
      </p:grpSp>
      <p:sp>
        <p:nvSpPr>
          <p:cNvPr id="12" name="הסבר מלבני 11"/>
          <p:cNvSpPr/>
          <p:nvPr/>
        </p:nvSpPr>
        <p:spPr>
          <a:xfrm>
            <a:off x="1259632" y="2384304"/>
            <a:ext cx="1058416" cy="396624"/>
          </a:xfrm>
          <a:prstGeom prst="wedgeRectCallout">
            <a:avLst>
              <a:gd name="adj1" fmla="val 110814"/>
              <a:gd name="adj2" fmla="val 954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premise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3" name="הסבר מלבני 12"/>
          <p:cNvSpPr/>
          <p:nvPr/>
        </p:nvSpPr>
        <p:spPr>
          <a:xfrm>
            <a:off x="1187624" y="3680448"/>
            <a:ext cx="1202432" cy="396624"/>
          </a:xfrm>
          <a:prstGeom prst="wedgeRectCallout">
            <a:avLst>
              <a:gd name="adj1" fmla="val 136526"/>
              <a:gd name="adj2" fmla="val -500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conclusion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4" name="הסבר מלבני 13"/>
          <p:cNvSpPr/>
          <p:nvPr/>
        </p:nvSpPr>
        <p:spPr>
          <a:xfrm>
            <a:off x="6444208" y="2168280"/>
            <a:ext cx="1512168" cy="396624"/>
          </a:xfrm>
          <a:prstGeom prst="wedgeRectCallout">
            <a:avLst>
              <a:gd name="adj1" fmla="val -74411"/>
              <a:gd name="adj2" fmla="val 2024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side condition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semantics for </a:t>
            </a:r>
            <a:r>
              <a:rPr lang="en-US" b="1" dirty="0">
                <a:cs typeface="Andalus" pitchFamily="18" charset="-78"/>
              </a:rPr>
              <a:t>While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31</a:t>
            </a:fld>
            <a:endParaRPr lang="he-IL" dirty="0"/>
          </a:p>
        </p:txBody>
      </p:sp>
      <p:grpSp>
        <p:nvGrpSpPr>
          <p:cNvPr id="57" name="קבוצה 56"/>
          <p:cNvGrpSpPr/>
          <p:nvPr/>
        </p:nvGrpSpPr>
        <p:grpSpPr>
          <a:xfrm>
            <a:off x="1043608" y="1262923"/>
            <a:ext cx="5256584" cy="462307"/>
            <a:chOff x="1043608" y="1262923"/>
            <a:chExt cx="4556249" cy="462307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2267744" y="1262923"/>
              <a:ext cx="3332113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l" rtl="0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sz="2400" dirty="0">
                  <a:sym typeface="Symbol"/>
                </a:rPr>
                <a:t></a:t>
              </a:r>
              <a:r>
                <a:rPr lang="en-US" sz="2400" dirty="0">
                  <a:solidFill>
                    <a:srgbClr val="000000"/>
                  </a:solidFill>
                </a:rPr>
                <a:t>x := </a:t>
              </a:r>
              <a:r>
                <a:rPr lang="en-US" sz="2400" i="1" dirty="0">
                  <a:solidFill>
                    <a:srgbClr val="000000"/>
                  </a:solidFill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>
                  <a:solidFill>
                    <a:srgbClr val="000000"/>
                  </a:solidFill>
                </a:rPr>
                <a:t>s</a:t>
              </a:r>
              <a:r>
                <a:rPr lang="en-US" sz="2400" dirty="0">
                  <a:sym typeface="Symbol"/>
                </a:rPr>
                <a:t>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>
                  <a:sym typeface="Math C"/>
                </a:rPr>
                <a:t>→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sz="2400" i="1" dirty="0">
                  <a:solidFill>
                    <a:srgbClr val="000000"/>
                  </a:solidFill>
                  <a:sym typeface="Symbol" pitchFamily="18" charset="2"/>
                </a:rPr>
                <a:t>s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[x </a:t>
              </a:r>
              <a:r>
                <a:rPr lang="en-US" sz="2400" dirty="0">
                  <a:solidFill>
                    <a:srgbClr val="000000"/>
                  </a:solidFill>
                  <a:sym typeface="Math C" pitchFamily="2" charset="2"/>
                </a:rPr>
                <a:t>↦</a:t>
              </a:r>
              <a:r>
                <a:rPr lang="en-US" sz="2400" i="1" dirty="0" err="1">
                  <a:solidFill>
                    <a:srgbClr val="000000"/>
                  </a:solidFill>
                  <a:latin typeface="Lucida Calligraphy" pitchFamily="66" charset="0"/>
                  <a:cs typeface="Leelawadee" pitchFamily="34" charset="-34"/>
                  <a:sym typeface="Math B" pitchFamily="2" charset="2"/>
                </a:rPr>
                <a:t>A</a:t>
              </a:r>
              <a:r>
                <a:rPr lang="en-US" sz="2400" dirty="0" err="1">
                  <a:solidFill>
                    <a:srgbClr val="000000"/>
                  </a:solidFill>
                  <a:sym typeface="Math B" pitchFamily="2" charset="2"/>
                </a:rPr>
                <a:t>⟦</a:t>
              </a:r>
              <a:r>
                <a:rPr lang="en-US" sz="2400" i="1" dirty="0" err="1">
                  <a:solidFill>
                    <a:srgbClr val="000000"/>
                  </a:solidFill>
                  <a:sym typeface="Math B" pitchFamily="2" charset="2"/>
                </a:rPr>
                <a:t>a</a:t>
              </a:r>
              <a:r>
                <a:rPr lang="en-US" sz="2400" dirty="0" err="1">
                  <a:solidFill>
                    <a:srgbClr val="000000"/>
                  </a:solidFill>
                  <a:sym typeface="Math B" pitchFamily="2" charset="2"/>
                </a:rPr>
                <a:t>⟧</a:t>
              </a:r>
              <a:r>
                <a:rPr lang="en-US" sz="2400" i="1" dirty="0" err="1">
                  <a:solidFill>
                    <a:srgbClr val="000000"/>
                  </a:solidFill>
                  <a:sym typeface="Math B" pitchFamily="2" charset="2"/>
                </a:rPr>
                <a:t>s</a:t>
              </a:r>
              <a:r>
                <a:rPr lang="en-US" sz="2400" dirty="0">
                  <a:solidFill>
                    <a:srgbClr val="000000"/>
                  </a:solidFill>
                  <a:sym typeface="Math B" pitchFamily="2" charset="2"/>
                </a:rPr>
                <a:t>]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3608" y="1263244"/>
              <a:ext cx="9492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[ass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8" name="קבוצה 57"/>
          <p:cNvGrpSpPr/>
          <p:nvPr/>
        </p:nvGrpSpPr>
        <p:grpSpPr>
          <a:xfrm>
            <a:off x="1043608" y="1814565"/>
            <a:ext cx="3188097" cy="462307"/>
            <a:chOff x="1043608" y="1814565"/>
            <a:chExt cx="3188097" cy="462307"/>
          </a:xfrm>
        </p:grpSpPr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2267744" y="1814565"/>
              <a:ext cx="1963961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l" rtl="0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sz="2400" dirty="0">
                  <a:sym typeface="Symbol"/>
                </a:rPr>
                <a:t></a:t>
              </a:r>
              <a:r>
                <a:rPr lang="en-US" sz="24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skip</a:t>
              </a:r>
              <a:r>
                <a:rPr lang="en-US" sz="2400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>
                  <a:solidFill>
                    <a:srgbClr val="000000"/>
                  </a:solidFill>
                </a:rPr>
                <a:t>s</a:t>
              </a:r>
              <a:r>
                <a:rPr lang="en-US" sz="2400" dirty="0">
                  <a:sym typeface="Symbol"/>
                </a:rPr>
                <a:t></a:t>
              </a:r>
              <a:r>
                <a:rPr lang="en-US" sz="2400" dirty="0">
                  <a:solidFill>
                    <a:srgbClr val="000000"/>
                  </a:solidFill>
                </a:rPr>
                <a:t>→</a:t>
              </a:r>
              <a:r>
                <a:rPr lang="en-US" sz="2400" i="1" dirty="0">
                  <a:solidFill>
                    <a:srgbClr val="000000"/>
                  </a:solidFill>
                  <a:sym typeface="Symbol" pitchFamily="18" charset="2"/>
                </a:rPr>
                <a:t>s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608" y="1814886"/>
              <a:ext cx="105349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skip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9" name="קבוצה 58"/>
          <p:cNvGrpSpPr/>
          <p:nvPr/>
        </p:nvGrpSpPr>
        <p:grpSpPr>
          <a:xfrm>
            <a:off x="1043608" y="2668270"/>
            <a:ext cx="4752527" cy="831639"/>
            <a:chOff x="1043608" y="2668270"/>
            <a:chExt cx="4752527" cy="831639"/>
          </a:xfrm>
        </p:grpSpPr>
        <p:grpSp>
          <p:nvGrpSpPr>
            <p:cNvPr id="34" name="קבוצה 33"/>
            <p:cNvGrpSpPr/>
            <p:nvPr/>
          </p:nvGrpSpPr>
          <p:grpSpPr>
            <a:xfrm>
              <a:off x="2267744" y="2668270"/>
              <a:ext cx="3528391" cy="831639"/>
              <a:chOff x="2987825" y="2668270"/>
              <a:chExt cx="3528391" cy="831639"/>
            </a:xfrm>
          </p:grpSpPr>
          <p:sp>
            <p:nvSpPr>
              <p:cNvPr id="31" name="Text Box 3"/>
              <p:cNvSpPr txBox="1">
                <a:spLocks noChangeArrowheads="1"/>
              </p:cNvSpPr>
              <p:nvPr/>
            </p:nvSpPr>
            <p:spPr bwMode="auto">
              <a:xfrm>
                <a:off x="2987825" y="2668270"/>
                <a:ext cx="3528391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ym typeface="Math C"/>
                  </a:rPr>
                  <a:t>→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’,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Math C"/>
                  </a:rPr>
                  <a:t>→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’’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;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→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’’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32" name="מחבר ישר 31"/>
              <p:cNvCxnSpPr/>
              <p:nvPr/>
            </p:nvCxnSpPr>
            <p:spPr>
              <a:xfrm>
                <a:off x="3203848" y="3130082"/>
                <a:ext cx="30963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043608" y="2852936"/>
              <a:ext cx="1257717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comp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0" name="קבוצה 59"/>
          <p:cNvGrpSpPr/>
          <p:nvPr/>
        </p:nvGrpSpPr>
        <p:grpSpPr>
          <a:xfrm>
            <a:off x="1043608" y="3965513"/>
            <a:ext cx="7282209" cy="831639"/>
            <a:chOff x="1043608" y="3965513"/>
            <a:chExt cx="7282209" cy="831639"/>
          </a:xfrm>
        </p:grpSpPr>
        <p:grpSp>
          <p:nvGrpSpPr>
            <p:cNvPr id="48" name="קבוצה 47"/>
            <p:cNvGrpSpPr/>
            <p:nvPr/>
          </p:nvGrpSpPr>
          <p:grpSpPr>
            <a:xfrm>
              <a:off x="2267744" y="3965513"/>
              <a:ext cx="6058073" cy="831639"/>
              <a:chOff x="1835696" y="3861048"/>
              <a:chExt cx="6058073" cy="831639"/>
            </a:xfrm>
          </p:grpSpPr>
          <p:sp>
            <p:nvSpPr>
              <p:cNvPr id="42" name="Text Box 3"/>
              <p:cNvSpPr txBox="1">
                <a:spLocks noChangeArrowheads="1"/>
              </p:cNvSpPr>
              <p:nvPr/>
            </p:nvSpPr>
            <p:spPr bwMode="auto">
              <a:xfrm>
                <a:off x="1835696" y="3861048"/>
                <a:ext cx="4392488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ym typeface="Math C"/>
                  </a:rPr>
                  <a:t>→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 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if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then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else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Math C"/>
                  </a:rPr>
                  <a:t>→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43" name="מחבר ישר 42"/>
              <p:cNvCxnSpPr/>
              <p:nvPr/>
            </p:nvCxnSpPr>
            <p:spPr>
              <a:xfrm>
                <a:off x="1979712" y="4293096"/>
                <a:ext cx="41044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6343152" y="4037002"/>
                <a:ext cx="1550617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lvl="1" algn="ctr" rtl="0"/>
                <a:r>
                  <a:rPr lang="en-US" dirty="0"/>
                  <a:t>if </a:t>
                </a:r>
                <a:r>
                  <a:rPr lang="en-US" sz="2000" i="1" dirty="0">
                    <a:solidFill>
                      <a:srgbClr val="000000"/>
                    </a:solidFill>
                    <a:latin typeface="Lucida Calligraphy" pitchFamily="66" charset="0"/>
                    <a:cs typeface="Leelawadee" pitchFamily="34" charset="-34"/>
                    <a:sym typeface="Math B" pitchFamily="2" charset="2"/>
                  </a:rPr>
                  <a:t>B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 ⟦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b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⟧ 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s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 = </a:t>
                </a:r>
                <a:r>
                  <a:rPr lang="en-US" sz="2000" b="1" dirty="0" err="1">
                    <a:solidFill>
                      <a:srgbClr val="000000"/>
                    </a:solidFill>
                    <a:sym typeface="Math B" pitchFamily="2" charset="2"/>
                  </a:rPr>
                  <a:t>tt</a:t>
                </a:r>
                <a:endParaRPr lang="he-IL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043608" y="4109529"/>
              <a:ext cx="86145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if</a:t>
              </a:r>
              <a:r>
                <a:rPr lang="en-US" sz="2400" baseline="30000" dirty="0" err="1">
                  <a:solidFill>
                    <a:srgbClr val="0000FF"/>
                  </a:solidFill>
                </a:rPr>
                <a:t>tt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1" name="קבוצה 60"/>
          <p:cNvGrpSpPr/>
          <p:nvPr/>
        </p:nvGrpSpPr>
        <p:grpSpPr>
          <a:xfrm>
            <a:off x="979070" y="5261657"/>
            <a:ext cx="7364284" cy="831639"/>
            <a:chOff x="979070" y="5261657"/>
            <a:chExt cx="7364284" cy="831639"/>
          </a:xfrm>
        </p:grpSpPr>
        <p:grpSp>
          <p:nvGrpSpPr>
            <p:cNvPr id="50" name="קבוצה 49"/>
            <p:cNvGrpSpPr/>
            <p:nvPr/>
          </p:nvGrpSpPr>
          <p:grpSpPr>
            <a:xfrm>
              <a:off x="2267744" y="5261657"/>
              <a:ext cx="6075610" cy="831639"/>
              <a:chOff x="1835696" y="3861048"/>
              <a:chExt cx="6075610" cy="831639"/>
            </a:xfrm>
          </p:grpSpPr>
          <p:sp>
            <p:nvSpPr>
              <p:cNvPr id="51" name="Text Box 3"/>
              <p:cNvSpPr txBox="1">
                <a:spLocks noChangeArrowheads="1"/>
              </p:cNvSpPr>
              <p:nvPr/>
            </p:nvSpPr>
            <p:spPr bwMode="auto">
              <a:xfrm>
                <a:off x="1835696" y="3861048"/>
                <a:ext cx="4392488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ym typeface="Math C"/>
                  </a:rPr>
                  <a:t>→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 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if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then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else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Math C"/>
                  </a:rPr>
                  <a:t>→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52" name="מחבר ישר 51"/>
              <p:cNvCxnSpPr/>
              <p:nvPr/>
            </p:nvCxnSpPr>
            <p:spPr>
              <a:xfrm>
                <a:off x="1979712" y="4293096"/>
                <a:ext cx="41044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6325614" y="4037002"/>
                <a:ext cx="1585692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lvl="1" algn="ctr" rtl="0"/>
                <a:r>
                  <a:rPr lang="en-US" dirty="0"/>
                  <a:t>if </a:t>
                </a:r>
                <a:r>
                  <a:rPr lang="en-US" sz="2000" i="1" dirty="0">
                    <a:solidFill>
                      <a:srgbClr val="000000"/>
                    </a:solidFill>
                    <a:latin typeface="Lucida Calligraphy" pitchFamily="66" charset="0"/>
                    <a:cs typeface="Leelawadee" pitchFamily="34" charset="-34"/>
                    <a:sym typeface="Math B" pitchFamily="2" charset="2"/>
                  </a:rPr>
                  <a:t>B 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⟦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b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⟧ 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s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 = </a:t>
                </a:r>
                <a:r>
                  <a:rPr lang="en-US" sz="2000" b="1" dirty="0">
                    <a:solidFill>
                      <a:srgbClr val="000000"/>
                    </a:solidFill>
                    <a:sym typeface="Math B" pitchFamily="2" charset="2"/>
                  </a:rPr>
                  <a:t>ff</a:t>
                </a:r>
                <a:endParaRPr lang="he-IL" dirty="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979070" y="5405673"/>
              <a:ext cx="84651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if</a:t>
              </a:r>
              <a:r>
                <a:rPr lang="en-US" sz="2400" baseline="30000" dirty="0" err="1">
                  <a:solidFill>
                    <a:srgbClr val="0000FF"/>
                  </a:solidFill>
                </a:rPr>
                <a:t>ff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5" name="הסבר מלבני מעוגל 54"/>
          <p:cNvSpPr/>
          <p:nvPr/>
        </p:nvSpPr>
        <p:spPr>
          <a:xfrm>
            <a:off x="6660232" y="1484784"/>
            <a:ext cx="914400" cy="612648"/>
          </a:xfrm>
          <a:prstGeom prst="wedgeRoundRectCallout">
            <a:avLst>
              <a:gd name="adj1" fmla="val -173214"/>
              <a:gd name="adj2" fmla="val 1097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axioms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semantics for </a:t>
            </a:r>
            <a:r>
              <a:rPr lang="en-US" b="1" dirty="0">
                <a:cs typeface="Andalus" pitchFamily="18" charset="-78"/>
              </a:rPr>
              <a:t>While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32</a:t>
            </a:fld>
            <a:endParaRPr lang="he-IL" dirty="0"/>
          </a:p>
        </p:txBody>
      </p:sp>
      <p:grpSp>
        <p:nvGrpSpPr>
          <p:cNvPr id="8" name="קבוצה 59"/>
          <p:cNvGrpSpPr/>
          <p:nvPr/>
        </p:nvGrpSpPr>
        <p:grpSpPr>
          <a:xfrm>
            <a:off x="611560" y="4037521"/>
            <a:ext cx="8019960" cy="831639"/>
            <a:chOff x="788763" y="3965513"/>
            <a:chExt cx="7842156" cy="831639"/>
          </a:xfrm>
        </p:grpSpPr>
        <p:grpSp>
          <p:nvGrpSpPr>
            <p:cNvPr id="9" name="קבוצה 47"/>
            <p:cNvGrpSpPr/>
            <p:nvPr/>
          </p:nvGrpSpPr>
          <p:grpSpPr>
            <a:xfrm>
              <a:off x="2267744" y="3965513"/>
              <a:ext cx="6363175" cy="831639"/>
              <a:chOff x="1835696" y="3861048"/>
              <a:chExt cx="6363175" cy="831639"/>
            </a:xfrm>
          </p:grpSpPr>
          <p:sp>
            <p:nvSpPr>
              <p:cNvPr id="42" name="Text Box 3"/>
              <p:cNvSpPr txBox="1">
                <a:spLocks noChangeArrowheads="1"/>
              </p:cNvSpPr>
              <p:nvPr/>
            </p:nvSpPr>
            <p:spPr bwMode="auto">
              <a:xfrm>
                <a:off x="1835696" y="3861048"/>
                <a:ext cx="4680520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→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’,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while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do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s’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Math C"/>
                  </a:rPr>
                  <a:t>→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’’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while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do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Math C"/>
                  </a:rPr>
                  <a:t>→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’’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43" name="מחבר ישר 42"/>
              <p:cNvCxnSpPr/>
              <p:nvPr/>
            </p:nvCxnSpPr>
            <p:spPr>
              <a:xfrm>
                <a:off x="1979712" y="4293096"/>
                <a:ext cx="43924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6655984" y="4037002"/>
                <a:ext cx="1542887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lvl="1" algn="ctr" rtl="0"/>
                <a:r>
                  <a:rPr lang="en-US" dirty="0"/>
                  <a:t>if </a:t>
                </a:r>
                <a:r>
                  <a:rPr lang="en-US" sz="2000" i="1" dirty="0">
                    <a:solidFill>
                      <a:srgbClr val="000000"/>
                    </a:solidFill>
                    <a:latin typeface="Lucida Calligraphy" pitchFamily="66" charset="0"/>
                    <a:cs typeface="Leelawadee" pitchFamily="34" charset="-34"/>
                    <a:sym typeface="Math B" pitchFamily="2" charset="2"/>
                  </a:rPr>
                  <a:t>B 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⟦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b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⟧ 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s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 = </a:t>
                </a:r>
                <a:r>
                  <a:rPr lang="en-US" sz="2000" b="1" dirty="0" err="1">
                    <a:solidFill>
                      <a:srgbClr val="000000"/>
                    </a:solidFill>
                    <a:sym typeface="Math B" pitchFamily="2" charset="2"/>
                  </a:rPr>
                  <a:t>tt</a:t>
                </a:r>
                <a:endParaRPr lang="he-IL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788763" y="4109529"/>
              <a:ext cx="1371145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while</a:t>
              </a:r>
              <a:r>
                <a:rPr lang="en-US" sz="2400" baseline="30000" dirty="0" err="1">
                  <a:solidFill>
                    <a:srgbClr val="0000FF"/>
                  </a:solidFill>
                </a:rPr>
                <a:t>tt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קבוצה 60"/>
          <p:cNvGrpSpPr/>
          <p:nvPr/>
        </p:nvGrpSpPr>
        <p:grpSpPr>
          <a:xfrm>
            <a:off x="723231" y="2237321"/>
            <a:ext cx="7881217" cy="470299"/>
            <a:chOff x="723231" y="5405673"/>
            <a:chExt cx="7881217" cy="470299"/>
          </a:xfrm>
        </p:grpSpPr>
        <p:grpSp>
          <p:nvGrpSpPr>
            <p:cNvPr id="11" name="קבוצה 49"/>
            <p:cNvGrpSpPr/>
            <p:nvPr/>
          </p:nvGrpSpPr>
          <p:grpSpPr>
            <a:xfrm>
              <a:off x="2267744" y="5413665"/>
              <a:ext cx="6336704" cy="462307"/>
              <a:chOff x="1835696" y="4013056"/>
              <a:chExt cx="6336704" cy="462307"/>
            </a:xfrm>
          </p:grpSpPr>
          <p:sp>
            <p:nvSpPr>
              <p:cNvPr id="51" name="Text Box 3"/>
              <p:cNvSpPr txBox="1">
                <a:spLocks noChangeArrowheads="1"/>
              </p:cNvSpPr>
              <p:nvPr/>
            </p:nvSpPr>
            <p:spPr bwMode="auto">
              <a:xfrm>
                <a:off x="1835696" y="4013056"/>
                <a:ext cx="3168352" cy="462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while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do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Math C"/>
                  </a:rPr>
                  <a:t>→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604342" y="4037002"/>
                <a:ext cx="1568058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lvl="1" algn="ctr" rtl="0"/>
                <a:r>
                  <a:rPr lang="en-US" dirty="0"/>
                  <a:t>if </a:t>
                </a:r>
                <a:r>
                  <a:rPr lang="en-US" sz="2000" i="1" dirty="0">
                    <a:solidFill>
                      <a:srgbClr val="000000"/>
                    </a:solidFill>
                    <a:latin typeface="Lucida Calligraphy" pitchFamily="66" charset="0"/>
                    <a:cs typeface="Leelawadee" pitchFamily="34" charset="-34"/>
                    <a:sym typeface="Math B" pitchFamily="2" charset="2"/>
                  </a:rPr>
                  <a:t>B 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⟦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b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⟧ 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s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 = </a:t>
                </a:r>
                <a:r>
                  <a:rPr lang="en-US" sz="2000" b="1" dirty="0">
                    <a:solidFill>
                      <a:srgbClr val="000000"/>
                    </a:solidFill>
                    <a:sym typeface="Math B" pitchFamily="2" charset="2"/>
                  </a:rPr>
                  <a:t>ff</a:t>
                </a:r>
                <a:endParaRPr lang="he-IL" dirty="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23231" y="5405673"/>
              <a:ext cx="13581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while</a:t>
              </a:r>
              <a:r>
                <a:rPr lang="en-US" sz="2400" baseline="30000" dirty="0" err="1">
                  <a:solidFill>
                    <a:srgbClr val="0000FF"/>
                  </a:solidFill>
                </a:rPr>
                <a:t>ff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4" name="הסבר מלבני 33"/>
          <p:cNvSpPr/>
          <p:nvPr/>
        </p:nvSpPr>
        <p:spPr>
          <a:xfrm>
            <a:off x="5148064" y="3068960"/>
            <a:ext cx="2088232" cy="612648"/>
          </a:xfrm>
          <a:prstGeom prst="wedgeRectCallout">
            <a:avLst>
              <a:gd name="adj1" fmla="val -72314"/>
              <a:gd name="adj2" fmla="val 1230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Non-compositional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trees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/>
              </a:rPr>
              <a:t>Using axioms and rules to derive a transition 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ym typeface="Math C"/>
              </a:rPr>
              <a:t>→ s’ gives a derivation tree</a:t>
            </a:r>
          </a:p>
          <a:p>
            <a:pPr lvl="1"/>
            <a:r>
              <a:rPr lang="en-US" dirty="0">
                <a:sym typeface="Math C"/>
              </a:rPr>
              <a:t>Root: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ym typeface="Math C"/>
              </a:rPr>
              <a:t>→ s’</a:t>
            </a:r>
          </a:p>
          <a:p>
            <a:pPr lvl="1"/>
            <a:r>
              <a:rPr lang="en-US" dirty="0">
                <a:sym typeface="Math C"/>
              </a:rPr>
              <a:t>Leaves: axioms</a:t>
            </a:r>
          </a:p>
          <a:p>
            <a:pPr lvl="1"/>
            <a:r>
              <a:rPr lang="en-US" dirty="0">
                <a:sym typeface="Math C"/>
              </a:rPr>
              <a:t>Internal nodes: conclusions of rules</a:t>
            </a:r>
          </a:p>
          <a:p>
            <a:pPr lvl="2"/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Immediate children: matching rule premises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3202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778098"/>
          </a:xfrm>
        </p:spPr>
        <p:txBody>
          <a:bodyPr>
            <a:normAutofit/>
          </a:bodyPr>
          <a:lstStyle/>
          <a:p>
            <a:r>
              <a:rPr lang="en-US" sz="3900" dirty="0"/>
              <a:t>Top-down evaluation via derivation trees</a:t>
            </a:r>
            <a:endParaRPr lang="he-IL" sz="39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Given a statement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and an input state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br>
              <a:rPr lang="en-US" i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find an output state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’ such that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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</a:t>
            </a:r>
            <a:r>
              <a:rPr lang="en-US" dirty="0">
                <a:solidFill>
                  <a:srgbClr val="000000"/>
                </a:solidFill>
                <a:sym typeface="Math C"/>
              </a:rPr>
              <a:t>→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’</a:t>
            </a: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Start with the root and repeatedly apply rules until the axioms are reached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Inspect different alternatives in order</a:t>
            </a: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In While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’ and the derivation tree is unique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6593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termination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Given a statement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and input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terminates</a:t>
            </a:r>
            <a:r>
              <a:rPr lang="en-US" dirty="0">
                <a:solidFill>
                  <a:srgbClr val="000000"/>
                </a:solidFill>
              </a:rPr>
              <a:t> on s if there exists a state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’ such that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ym typeface="Math C"/>
              </a:rPr>
              <a:t>→ s’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S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loops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on s if there is no state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’ such that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ym typeface="Math C"/>
              </a:rPr>
              <a:t>→ s’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Given a statement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</a:p>
          <a:p>
            <a:pPr lvl="1"/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always terminates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if</a:t>
            </a:r>
            <a:br>
              <a:rPr lang="en-US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for every input state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terminates on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</a:p>
          <a:p>
            <a:pPr lvl="1"/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always loops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if</a:t>
            </a:r>
            <a:br>
              <a:rPr lang="en-US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for every input state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loops on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5816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equivalence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 </a:t>
            </a:r>
            <a:r>
              <a:rPr lang="en-US" dirty="0">
                <a:solidFill>
                  <a:srgbClr val="000000"/>
                </a:solidFill>
              </a:rPr>
              <a:t>are </a:t>
            </a:r>
            <a:r>
              <a:rPr lang="en-US" dirty="0">
                <a:solidFill>
                  <a:srgbClr val="0000FF"/>
                </a:solidFill>
              </a:rPr>
              <a:t>semantically equivalent </a:t>
            </a:r>
            <a:r>
              <a:rPr lang="en-US" dirty="0">
                <a:solidFill>
                  <a:srgbClr val="000000"/>
                </a:solidFill>
              </a:rPr>
              <a:t>if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for all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’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ym typeface="Symbol"/>
              </a:rPr>
              <a:t> </a:t>
            </a:r>
            <a:r>
              <a:rPr lang="en-US" i="1" dirty="0">
                <a:sym typeface="Math B"/>
              </a:rPr>
              <a:t>S</a:t>
            </a:r>
            <a:r>
              <a:rPr lang="en-US" i="1" baseline="-25000" dirty="0">
                <a:sym typeface="Math B"/>
              </a:rPr>
              <a:t>1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ym typeface="Math C"/>
              </a:rPr>
              <a:t>→ </a:t>
            </a:r>
            <a:r>
              <a:rPr lang="en-US" i="1" dirty="0">
                <a:sym typeface="Math C"/>
              </a:rPr>
              <a:t>s</a:t>
            </a:r>
            <a:r>
              <a:rPr lang="en-US" dirty="0">
                <a:sym typeface="Math C"/>
              </a:rPr>
              <a:t>’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if and only if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i="1" baseline="-25000" dirty="0">
                <a:sym typeface="Math B"/>
              </a:rPr>
              <a:t>2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ym typeface="Math C"/>
              </a:rPr>
              <a:t>→ </a:t>
            </a:r>
            <a:r>
              <a:rPr lang="en-US" i="1" dirty="0">
                <a:sym typeface="Math C"/>
              </a:rPr>
              <a:t>s</a:t>
            </a:r>
            <a:r>
              <a:rPr lang="en-US" dirty="0">
                <a:sym typeface="Math C"/>
              </a:rPr>
              <a:t>’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Simple example</a:t>
            </a:r>
            <a:br>
              <a:rPr lang="en-US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while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do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br>
              <a:rPr lang="en-US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is semantically equivalent to:</a:t>
            </a:r>
            <a:br>
              <a:rPr lang="en-US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if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then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(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;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while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do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else skip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Read proof in pages 26-27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7534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natural semantics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Equivalence of program constructs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skip; skip</a:t>
            </a:r>
            <a:r>
              <a:rPr lang="en-US" dirty="0">
                <a:solidFill>
                  <a:srgbClr val="000000"/>
                </a:solidFill>
              </a:rPr>
              <a:t> is semantically equivalent to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skip 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((S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 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); S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) is semantically equivalent to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 (S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; S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))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(x:=5; y:=x*8)</a:t>
            </a:r>
            <a:r>
              <a:rPr lang="en-US" dirty="0">
                <a:solidFill>
                  <a:srgbClr val="000000"/>
                </a:solidFill>
              </a:rPr>
              <a:t> is semantically equivalent to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(x:=5; y:=40)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66361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/>
              <a:t>Equivalence of </a:t>
            </a:r>
            <a:r>
              <a:rPr lang="en-US" sz="3200" dirty="0">
                <a:solidFill>
                  <a:srgbClr val="000000"/>
                </a:solidFill>
              </a:rPr>
              <a:t>(S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en-US" sz="3200" dirty="0">
                <a:solidFill>
                  <a:srgbClr val="000000"/>
                </a:solidFill>
              </a:rPr>
              <a:t>; S</a:t>
            </a:r>
            <a:r>
              <a:rPr lang="en-US" sz="3200" baseline="-25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); S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and S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en-US" sz="3200" dirty="0">
                <a:solidFill>
                  <a:srgbClr val="000000"/>
                </a:solidFill>
              </a:rPr>
              <a:t>; (S</a:t>
            </a:r>
            <a:r>
              <a:rPr lang="en-US" sz="3200" baseline="-25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; S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)</a:t>
            </a:r>
            <a:endParaRPr lang="he-IL" sz="32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2034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/>
              <a:t>Equivalence of </a:t>
            </a:r>
            <a:r>
              <a:rPr lang="en-US" sz="3200" dirty="0">
                <a:solidFill>
                  <a:srgbClr val="000000"/>
                </a:solidFill>
              </a:rPr>
              <a:t>(S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en-US" sz="3200" dirty="0">
                <a:solidFill>
                  <a:srgbClr val="000000"/>
                </a:solidFill>
              </a:rPr>
              <a:t>; S</a:t>
            </a:r>
            <a:r>
              <a:rPr lang="en-US" sz="3200" baseline="-25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); S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and S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en-US" sz="3200" dirty="0">
                <a:solidFill>
                  <a:srgbClr val="000000"/>
                </a:solidFill>
              </a:rPr>
              <a:t>; (S</a:t>
            </a:r>
            <a:r>
              <a:rPr lang="en-US" sz="3200" baseline="-25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; S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)</a:t>
            </a:r>
            <a:endParaRPr lang="he-IL" sz="32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39</a:t>
            </a:fld>
            <a:endParaRPr lang="he-IL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2135116"/>
            <a:ext cx="7776864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dirty="0">
                <a:sym typeface="Symbol"/>
              </a:rPr>
              <a:t>      </a:t>
            </a:r>
            <a:r>
              <a:rPr lang="en-US" sz="3200" dirty="0">
                <a:solidFill>
                  <a:srgbClr val="000000"/>
                </a:solidFill>
              </a:rPr>
              <a:t>(S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en-US" sz="3200" dirty="0">
                <a:solidFill>
                  <a:srgbClr val="000000"/>
                </a:solidFill>
              </a:rPr>
              <a:t>; S</a:t>
            </a:r>
            <a:r>
              <a:rPr lang="en-US" sz="3200" baseline="-25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), s</a:t>
            </a:r>
            <a:r>
              <a:rPr lang="en-US" sz="3200" dirty="0">
                <a:sym typeface="Symbol"/>
              </a:rPr>
              <a:t> </a:t>
            </a:r>
            <a:r>
              <a:rPr lang="en-US" sz="3200" dirty="0">
                <a:sym typeface="Math C"/>
              </a:rPr>
              <a:t>→ </a:t>
            </a:r>
            <a:r>
              <a:rPr lang="en-US" sz="3200" i="1" dirty="0">
                <a:sym typeface="Math C"/>
              </a:rPr>
              <a:t>s</a:t>
            </a:r>
            <a:r>
              <a:rPr lang="en-US" sz="3200" baseline="-25000" dirty="0">
                <a:sym typeface="Math C"/>
              </a:rPr>
              <a:t>12</a:t>
            </a:r>
            <a:r>
              <a:rPr lang="en-US" sz="3200" dirty="0">
                <a:sym typeface="Math C"/>
              </a:rPr>
              <a:t>,			</a:t>
            </a:r>
            <a:r>
              <a:rPr lang="en-US" sz="3200" dirty="0">
                <a:sym typeface="Symbol"/>
              </a:rPr>
              <a:t>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i="1" dirty="0">
                <a:sym typeface="Math C"/>
              </a:rPr>
              <a:t>s</a:t>
            </a:r>
            <a:r>
              <a:rPr lang="en-US" sz="3200" baseline="-25000" dirty="0">
                <a:sym typeface="Math C"/>
              </a:rPr>
              <a:t>12</a:t>
            </a:r>
            <a:r>
              <a:rPr lang="en-US" sz="3200" dirty="0">
                <a:sym typeface="Symbol"/>
              </a:rPr>
              <a:t> </a:t>
            </a:r>
            <a:r>
              <a:rPr lang="en-US" sz="3200" dirty="0">
                <a:sym typeface="Math C"/>
              </a:rPr>
              <a:t>→ </a:t>
            </a:r>
            <a:r>
              <a:rPr lang="en-US" sz="3200" i="1" dirty="0">
                <a:sym typeface="Math C"/>
              </a:rPr>
              <a:t>s</a:t>
            </a:r>
            <a:r>
              <a:rPr lang="en-US" sz="3200" dirty="0">
                <a:sym typeface="Math C"/>
              </a:rPr>
              <a:t>’ </a:t>
            </a:r>
            <a:br>
              <a:rPr lang="en-US" sz="3200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3200" dirty="0">
                <a:sym typeface="Symbol"/>
              </a:rPr>
              <a:t></a:t>
            </a:r>
            <a:r>
              <a:rPr lang="en-US" sz="3200" dirty="0">
                <a:solidFill>
                  <a:srgbClr val="000000"/>
                </a:solidFill>
              </a:rPr>
              <a:t>(S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en-US" sz="3200" dirty="0">
                <a:solidFill>
                  <a:srgbClr val="000000"/>
                </a:solidFill>
              </a:rPr>
              <a:t>; S</a:t>
            </a:r>
            <a:r>
              <a:rPr lang="en-US" sz="3200" baseline="-25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); S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, s</a:t>
            </a:r>
            <a:r>
              <a:rPr lang="en-US" sz="3200" dirty="0">
                <a:sym typeface="Symbol"/>
              </a:rPr>
              <a:t> </a:t>
            </a:r>
            <a:r>
              <a:rPr lang="en-US" sz="3200" dirty="0">
                <a:sym typeface="Math C"/>
              </a:rPr>
              <a:t>→ </a:t>
            </a:r>
            <a:r>
              <a:rPr lang="en-US" sz="3200" i="1" dirty="0">
                <a:sym typeface="Math C"/>
              </a:rPr>
              <a:t>s</a:t>
            </a:r>
            <a:r>
              <a:rPr lang="en-US" sz="3200" dirty="0">
                <a:sym typeface="Math C"/>
              </a:rPr>
              <a:t>’</a:t>
            </a:r>
            <a:endParaRPr lang="en-US" sz="3200" dirty="0">
              <a:solidFill>
                <a:srgbClr val="000000"/>
              </a:solidFill>
              <a:sym typeface="Math B" pitchFamily="2" charset="2"/>
            </a:endParaRPr>
          </a:p>
        </p:txBody>
      </p:sp>
      <p:cxnSp>
        <p:nvCxnSpPr>
          <p:cNvPr id="7" name="מחבר ישר 6"/>
          <p:cNvCxnSpPr/>
          <p:nvPr/>
        </p:nvCxnSpPr>
        <p:spPr>
          <a:xfrm flipV="1">
            <a:off x="971600" y="2708920"/>
            <a:ext cx="7128792" cy="47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V="1">
            <a:off x="467544" y="2135116"/>
            <a:ext cx="43924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7544" y="1559052"/>
            <a:ext cx="43924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dirty="0">
                <a:sym typeface="Symbol"/>
              </a:rPr>
              <a:t>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en-US" sz="3200" dirty="0">
                <a:solidFill>
                  <a:srgbClr val="000000"/>
                </a:solidFill>
              </a:rPr>
              <a:t>, s</a:t>
            </a:r>
            <a:r>
              <a:rPr lang="en-US" sz="3200" dirty="0">
                <a:sym typeface="Symbol"/>
              </a:rPr>
              <a:t> </a:t>
            </a:r>
            <a:r>
              <a:rPr lang="en-US" sz="3200" dirty="0">
                <a:sym typeface="Math C"/>
              </a:rPr>
              <a:t>→ </a:t>
            </a:r>
            <a:r>
              <a:rPr lang="en-US" sz="3200" i="1" dirty="0">
                <a:sym typeface="Math C"/>
              </a:rPr>
              <a:t>s</a:t>
            </a:r>
            <a:r>
              <a:rPr lang="en-US" sz="3200" baseline="-25000" dirty="0">
                <a:sym typeface="Math C"/>
              </a:rPr>
              <a:t>1</a:t>
            </a:r>
            <a:r>
              <a:rPr lang="en-US" sz="3200" dirty="0">
                <a:sym typeface="Math C"/>
              </a:rPr>
              <a:t>,</a:t>
            </a:r>
            <a:r>
              <a:rPr lang="en-US" sz="3200" dirty="0">
                <a:sym typeface="Symbol"/>
              </a:rPr>
              <a:t> 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baseline="-25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, s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en-US" sz="3200" dirty="0">
                <a:sym typeface="Symbol"/>
              </a:rPr>
              <a:t></a:t>
            </a:r>
            <a:r>
              <a:rPr lang="en-US" sz="3200" dirty="0">
                <a:sym typeface="Math C"/>
              </a:rPr>
              <a:t> → </a:t>
            </a:r>
            <a:r>
              <a:rPr lang="en-US" sz="3200" i="1" dirty="0">
                <a:sym typeface="Math C"/>
              </a:rPr>
              <a:t>s</a:t>
            </a:r>
            <a:r>
              <a:rPr lang="en-US" sz="3200" baseline="-25000" dirty="0">
                <a:sym typeface="Math C"/>
              </a:rPr>
              <a:t>12</a:t>
            </a:r>
            <a:endParaRPr lang="en-US" sz="3200" dirty="0">
              <a:solidFill>
                <a:srgbClr val="000000"/>
              </a:solidFill>
              <a:sym typeface="Math B" pitchFamily="2" charset="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23528" y="4727404"/>
            <a:ext cx="7776864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dirty="0">
                <a:sym typeface="Symbol"/>
              </a:rPr>
              <a:t>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en-US" sz="3200" dirty="0">
                <a:solidFill>
                  <a:srgbClr val="000000"/>
                </a:solidFill>
              </a:rPr>
              <a:t>, s</a:t>
            </a:r>
            <a:r>
              <a:rPr lang="en-US" sz="3200" dirty="0">
                <a:sym typeface="Symbol"/>
              </a:rPr>
              <a:t> </a:t>
            </a:r>
            <a:r>
              <a:rPr lang="en-US" sz="3200" dirty="0">
                <a:sym typeface="Math C"/>
              </a:rPr>
              <a:t>→ </a:t>
            </a:r>
            <a:r>
              <a:rPr lang="en-US" sz="3200" i="1" dirty="0">
                <a:sym typeface="Math C"/>
              </a:rPr>
              <a:t>s</a:t>
            </a:r>
            <a:r>
              <a:rPr lang="en-US" sz="3200" baseline="-25000" dirty="0">
                <a:sym typeface="Math C"/>
              </a:rPr>
              <a:t>1</a:t>
            </a:r>
            <a:r>
              <a:rPr lang="en-US" sz="3200" dirty="0">
                <a:sym typeface="Math C"/>
              </a:rPr>
              <a:t>,	 	</a:t>
            </a:r>
            <a:r>
              <a:rPr lang="en-US" sz="3200" dirty="0">
                <a:sym typeface="Symbol"/>
              </a:rPr>
              <a:t>(S</a:t>
            </a:r>
            <a:r>
              <a:rPr lang="en-US" sz="3200" baseline="-25000" dirty="0">
                <a:sym typeface="Symbol"/>
              </a:rPr>
              <a:t>2</a:t>
            </a:r>
            <a:r>
              <a:rPr lang="en-US" sz="3200" dirty="0">
                <a:sym typeface="Symbol"/>
              </a:rPr>
              <a:t>; 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), </a:t>
            </a:r>
            <a:r>
              <a:rPr lang="en-US" sz="3200" i="1" dirty="0">
                <a:sym typeface="Math C"/>
              </a:rPr>
              <a:t>s</a:t>
            </a:r>
            <a:r>
              <a:rPr lang="en-US" sz="3200" baseline="-25000" dirty="0">
                <a:sym typeface="Math C"/>
              </a:rPr>
              <a:t>12</a:t>
            </a:r>
            <a:r>
              <a:rPr lang="en-US" sz="3200" dirty="0">
                <a:sym typeface="Symbol"/>
              </a:rPr>
              <a:t> </a:t>
            </a:r>
            <a:r>
              <a:rPr lang="en-US" sz="3200" dirty="0">
                <a:sym typeface="Math C"/>
              </a:rPr>
              <a:t>→ </a:t>
            </a:r>
            <a:r>
              <a:rPr lang="en-US" sz="3200" i="1" dirty="0">
                <a:sym typeface="Math C"/>
              </a:rPr>
              <a:t>s</a:t>
            </a:r>
            <a:r>
              <a:rPr lang="en-US" sz="3200" dirty="0">
                <a:sym typeface="Math C"/>
              </a:rPr>
              <a:t>’ </a:t>
            </a:r>
            <a:br>
              <a:rPr lang="en-US" sz="3200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3200" dirty="0">
                <a:sym typeface="Symbol"/>
              </a:rPr>
              <a:t>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en-US" sz="3200" dirty="0">
                <a:solidFill>
                  <a:srgbClr val="000000"/>
                </a:solidFill>
              </a:rPr>
              <a:t>; (S</a:t>
            </a:r>
            <a:r>
              <a:rPr lang="en-US" sz="3200" baseline="-25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; S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, s</a:t>
            </a:r>
            <a:r>
              <a:rPr lang="en-US" sz="3200" dirty="0">
                <a:sym typeface="Symbol"/>
              </a:rPr>
              <a:t> </a:t>
            </a:r>
            <a:r>
              <a:rPr lang="en-US" sz="3200" dirty="0">
                <a:sym typeface="Math C"/>
              </a:rPr>
              <a:t>→ </a:t>
            </a:r>
            <a:r>
              <a:rPr lang="en-US" sz="3200" i="1" dirty="0">
                <a:sym typeface="Math C"/>
              </a:rPr>
              <a:t>s</a:t>
            </a:r>
            <a:r>
              <a:rPr lang="en-US" sz="3200" dirty="0">
                <a:sym typeface="Math C"/>
              </a:rPr>
              <a:t>’</a:t>
            </a:r>
            <a:endParaRPr lang="en-US" sz="3200" dirty="0">
              <a:solidFill>
                <a:srgbClr val="000000"/>
              </a:solidFill>
              <a:sym typeface="Math B" pitchFamily="2" charset="2"/>
            </a:endParaRPr>
          </a:p>
        </p:txBody>
      </p:sp>
      <p:cxnSp>
        <p:nvCxnSpPr>
          <p:cNvPr id="14" name="מחבר ישר 13"/>
          <p:cNvCxnSpPr/>
          <p:nvPr/>
        </p:nvCxnSpPr>
        <p:spPr>
          <a:xfrm flipV="1">
            <a:off x="755576" y="5295043"/>
            <a:ext cx="6696744" cy="10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V="1">
            <a:off x="3707904" y="4727404"/>
            <a:ext cx="43924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563888" y="4151340"/>
            <a:ext cx="468052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dirty="0">
                <a:sym typeface="Symbol"/>
              </a:rPr>
              <a:t>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baseline="-25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, s</a:t>
            </a:r>
            <a:r>
              <a:rPr lang="en-US" sz="3200" baseline="-25000" dirty="0">
                <a:solidFill>
                  <a:srgbClr val="000000"/>
                </a:solidFill>
              </a:rPr>
              <a:t>1</a:t>
            </a:r>
            <a:r>
              <a:rPr lang="en-US" sz="3200" dirty="0">
                <a:sym typeface="Symbol"/>
              </a:rPr>
              <a:t> </a:t>
            </a:r>
            <a:r>
              <a:rPr lang="en-US" sz="3200" dirty="0">
                <a:sym typeface="Math C"/>
              </a:rPr>
              <a:t>→ </a:t>
            </a:r>
            <a:r>
              <a:rPr lang="en-US" sz="3200" i="1" dirty="0">
                <a:sym typeface="Math C"/>
              </a:rPr>
              <a:t>s</a:t>
            </a:r>
            <a:r>
              <a:rPr lang="en-US" sz="3200" baseline="-25000" dirty="0">
                <a:sym typeface="Math C"/>
              </a:rPr>
              <a:t>12</a:t>
            </a:r>
            <a:r>
              <a:rPr lang="en-US" sz="3200" dirty="0">
                <a:sym typeface="Math C"/>
              </a:rPr>
              <a:t>,</a:t>
            </a:r>
            <a:r>
              <a:rPr lang="en-US" sz="3200" dirty="0">
                <a:sym typeface="Symbol"/>
              </a:rPr>
              <a:t> 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, s</a:t>
            </a:r>
            <a:r>
              <a:rPr lang="en-US" sz="3200" baseline="-25000" dirty="0">
                <a:solidFill>
                  <a:srgbClr val="000000"/>
                </a:solidFill>
              </a:rPr>
              <a:t>12</a:t>
            </a:r>
            <a:r>
              <a:rPr lang="en-US" sz="3200" dirty="0">
                <a:sym typeface="Symbol"/>
              </a:rPr>
              <a:t> </a:t>
            </a:r>
            <a:r>
              <a:rPr lang="en-US" sz="3200" dirty="0">
                <a:sym typeface="Math C"/>
              </a:rPr>
              <a:t>→ </a:t>
            </a:r>
            <a:r>
              <a:rPr lang="en-US" sz="3200" i="1" dirty="0">
                <a:sym typeface="Math C"/>
              </a:rPr>
              <a:t>s</a:t>
            </a:r>
            <a:r>
              <a:rPr lang="en-US" sz="3200" dirty="0">
                <a:sym typeface="Math C"/>
              </a:rPr>
              <a:t>’</a:t>
            </a:r>
            <a:endParaRPr lang="en-US" sz="3200" dirty="0">
              <a:solidFill>
                <a:srgbClr val="000000"/>
              </a:solidFill>
              <a:sym typeface="Math B" pitchFamily="2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052736"/>
            <a:ext cx="807432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>
                <a:solidFill>
                  <a:srgbClr val="993300"/>
                </a:solidFill>
              </a:rPr>
              <a:t>Assume </a:t>
            </a:r>
            <a:r>
              <a:rPr lang="en-US" sz="2000" dirty="0">
                <a:solidFill>
                  <a:srgbClr val="993300"/>
                </a:solidFill>
                <a:sym typeface="Symbol"/>
              </a:rPr>
              <a:t></a:t>
            </a:r>
            <a:r>
              <a:rPr lang="en-US" sz="2000" dirty="0">
                <a:solidFill>
                  <a:srgbClr val="993300"/>
                </a:solidFill>
              </a:rPr>
              <a:t>(S</a:t>
            </a:r>
            <a:r>
              <a:rPr lang="en-US" sz="2000" baseline="-25000" dirty="0">
                <a:solidFill>
                  <a:srgbClr val="993300"/>
                </a:solidFill>
              </a:rPr>
              <a:t>1</a:t>
            </a:r>
            <a:r>
              <a:rPr lang="en-US" sz="2000" dirty="0">
                <a:solidFill>
                  <a:srgbClr val="993300"/>
                </a:solidFill>
              </a:rPr>
              <a:t>; S</a:t>
            </a:r>
            <a:r>
              <a:rPr lang="en-US" sz="2000" baseline="-25000" dirty="0">
                <a:solidFill>
                  <a:srgbClr val="993300"/>
                </a:solidFill>
              </a:rPr>
              <a:t>2</a:t>
            </a:r>
            <a:r>
              <a:rPr lang="en-US" sz="2000" dirty="0">
                <a:solidFill>
                  <a:srgbClr val="993300"/>
                </a:solidFill>
              </a:rPr>
              <a:t>); S</a:t>
            </a:r>
            <a:r>
              <a:rPr lang="en-US" sz="2000" baseline="-25000" dirty="0">
                <a:solidFill>
                  <a:srgbClr val="993300"/>
                </a:solidFill>
              </a:rPr>
              <a:t>3</a:t>
            </a:r>
            <a:r>
              <a:rPr lang="en-US" sz="2000" dirty="0">
                <a:solidFill>
                  <a:srgbClr val="993300"/>
                </a:solidFill>
              </a:rPr>
              <a:t>, s</a:t>
            </a:r>
            <a:r>
              <a:rPr lang="en-US" sz="2000" dirty="0">
                <a:solidFill>
                  <a:srgbClr val="993300"/>
                </a:solidFill>
                <a:sym typeface="Symbol"/>
              </a:rPr>
              <a:t> </a:t>
            </a:r>
            <a:r>
              <a:rPr lang="en-US" sz="2000" dirty="0">
                <a:solidFill>
                  <a:srgbClr val="993300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993300"/>
                </a:solidFill>
                <a:sym typeface="Math C"/>
              </a:rPr>
              <a:t> </a:t>
            </a:r>
            <a:r>
              <a:rPr lang="en-US" sz="2000" i="1" dirty="0">
                <a:solidFill>
                  <a:srgbClr val="993300"/>
                </a:solidFill>
                <a:sym typeface="Math C"/>
              </a:rPr>
              <a:t>s</a:t>
            </a:r>
            <a:r>
              <a:rPr lang="en-US" sz="2000" dirty="0">
                <a:solidFill>
                  <a:srgbClr val="993300"/>
                </a:solidFill>
                <a:sym typeface="Math C"/>
              </a:rPr>
              <a:t>’ then the following unique derivation tree exists:</a:t>
            </a:r>
            <a:endParaRPr lang="he-IL" sz="2000" dirty="0">
              <a:solidFill>
                <a:srgbClr val="99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3573016"/>
            <a:ext cx="863268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>
                <a:solidFill>
                  <a:srgbClr val="993300"/>
                </a:solidFill>
              </a:rPr>
              <a:t>Using the rule applications above, we can construct the following derivation tree:</a:t>
            </a:r>
            <a:endParaRPr lang="he-IL" sz="2000" dirty="0">
              <a:solidFill>
                <a:srgbClr val="99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6093296"/>
            <a:ext cx="174554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>
                <a:solidFill>
                  <a:srgbClr val="993300"/>
                </a:solidFill>
              </a:rPr>
              <a:t>And vice versa.</a:t>
            </a:r>
            <a:endParaRPr lang="he-IL" sz="20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1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Useful and challenging</a:t>
            </a:r>
          </a:p>
          <a:p>
            <a:pPr lvl="1"/>
            <a:r>
              <a:rPr lang="en-US" dirty="0"/>
              <a:t>Random inputs </a:t>
            </a:r>
          </a:p>
          <a:p>
            <a:pPr lvl="2"/>
            <a:r>
              <a:rPr lang="en-US" dirty="0"/>
              <a:t>Symbolic testing can help (see later)</a:t>
            </a:r>
          </a:p>
          <a:p>
            <a:pPr lvl="1"/>
            <a:r>
              <a:rPr lang="en-US" dirty="0"/>
              <a:t>Guided testing (coverage)</a:t>
            </a:r>
          </a:p>
          <a:p>
            <a:pPr lvl="1"/>
            <a:r>
              <a:rPr lang="en-US" dirty="0"/>
              <a:t>Bug reproducing</a:t>
            </a:r>
          </a:p>
          <a:p>
            <a:pPr lvl="1"/>
            <a:endParaRPr lang="en-US" dirty="0"/>
          </a:p>
          <a:p>
            <a:r>
              <a:rPr lang="en-US" dirty="0"/>
              <a:t>But …</a:t>
            </a:r>
          </a:p>
          <a:p>
            <a:pPr lvl="1"/>
            <a:r>
              <a:rPr lang="en-US" dirty="0"/>
              <a:t>Observe </a:t>
            </a:r>
            <a:r>
              <a:rPr lang="en-US" dirty="0">
                <a:solidFill>
                  <a:schemeClr val="accent3"/>
                </a:solidFill>
              </a:rPr>
              <a:t>some</a:t>
            </a:r>
            <a:r>
              <a:rPr lang="en-US" dirty="0"/>
              <a:t> program behaviors</a:t>
            </a:r>
          </a:p>
          <a:p>
            <a:pPr lvl="1"/>
            <a:r>
              <a:rPr lang="en-US" dirty="0"/>
              <a:t>What can you say about </a:t>
            </a:r>
            <a:r>
              <a:rPr lang="en-US" dirty="0">
                <a:solidFill>
                  <a:schemeClr val="accent3"/>
                </a:solidFill>
              </a:rPr>
              <a:t>other</a:t>
            </a:r>
            <a:r>
              <a:rPr lang="en-US" dirty="0"/>
              <a:t> behaviors?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8F608-BD2E-D048-AB81-B1EF6D5B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9433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semantics for </a:t>
            </a:r>
            <a:r>
              <a:rPr lang="en-US" b="1" dirty="0"/>
              <a:t>While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Theorem:</a:t>
            </a:r>
            <a:r>
              <a:rPr lang="en-US" dirty="0">
                <a:solidFill>
                  <a:srgbClr val="000000"/>
                </a:solidFill>
              </a:rPr>
              <a:t> for all statements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and states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	if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ym typeface="Math C"/>
              </a:rPr>
              <a:t>→ </a:t>
            </a:r>
            <a:r>
              <a:rPr lang="en-US" i="1" dirty="0">
                <a:sym typeface="Math C"/>
              </a:rPr>
              <a:t>s</a:t>
            </a:r>
            <a:r>
              <a:rPr lang="en-US" baseline="-25000" dirty="0">
                <a:sym typeface="Math C"/>
              </a:rPr>
              <a:t>1</a:t>
            </a:r>
            <a:r>
              <a:rPr lang="en-US" dirty="0">
                <a:sym typeface="Math C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and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ym typeface="Math C"/>
              </a:rPr>
              <a:t>→ </a:t>
            </a:r>
            <a:r>
              <a:rPr lang="en-US" i="1" dirty="0">
                <a:sym typeface="Math C"/>
              </a:rPr>
              <a:t>s</a:t>
            </a:r>
            <a:r>
              <a:rPr lang="en-US" baseline="-25000" dirty="0">
                <a:sym typeface="Math C"/>
              </a:rPr>
              <a:t>2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then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=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</a:p>
          <a:p>
            <a:r>
              <a:rPr lang="en-US" dirty="0">
                <a:solidFill>
                  <a:srgbClr val="000000"/>
                </a:solidFill>
              </a:rPr>
              <a:t>The proof uses induction on the shape of derivation trees (pages 29-30)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Prove that the property holds for all simple derivation trees by showing it holds for axioms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Prove that the property holds for all composite trees: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For each rule assume that the property holds for its premises (induction hypothesis) and prove it holds for the conclusion of the rule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40</a:t>
            </a:fld>
            <a:endParaRPr lang="he-IL" dirty="0"/>
          </a:p>
        </p:txBody>
      </p:sp>
      <p:sp>
        <p:nvSpPr>
          <p:cNvPr id="5" name="הסבר מלבני 4"/>
          <p:cNvSpPr/>
          <p:nvPr/>
        </p:nvSpPr>
        <p:spPr>
          <a:xfrm>
            <a:off x="8028384" y="2420888"/>
            <a:ext cx="792088" cy="612648"/>
          </a:xfrm>
          <a:prstGeom prst="wedgeRectCallout">
            <a:avLst>
              <a:gd name="adj1" fmla="val -108789"/>
              <a:gd name="adj2" fmla="val 838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single node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הסבר מלבני 5"/>
          <p:cNvSpPr/>
          <p:nvPr/>
        </p:nvSpPr>
        <p:spPr>
          <a:xfrm>
            <a:off x="7812360" y="4365104"/>
            <a:ext cx="1152128" cy="360040"/>
          </a:xfrm>
          <a:prstGeom prst="wedgeRectCallout">
            <a:avLst>
              <a:gd name="adj1" fmla="val -58713"/>
              <a:gd name="adj2" fmla="val -794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#nodes&gt;1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55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semantic function </a:t>
            </a:r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ns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5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meaning of a statement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is defined as a partial function from </a:t>
            </a:r>
            <a:r>
              <a:rPr lang="en-US" b="1" dirty="0">
                <a:solidFill>
                  <a:srgbClr val="000000"/>
                </a:solidFill>
              </a:rPr>
              <a:t>State</a:t>
            </a:r>
            <a:r>
              <a:rPr lang="en-US" dirty="0">
                <a:solidFill>
                  <a:srgbClr val="000000"/>
                </a:solidFill>
              </a:rPr>
              <a:t> to </a:t>
            </a:r>
            <a:r>
              <a:rPr lang="en-US" b="1" dirty="0">
                <a:solidFill>
                  <a:srgbClr val="000000"/>
                </a:solidFill>
              </a:rPr>
              <a:t>State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ns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b="1" dirty="0" err="1">
                <a:solidFill>
                  <a:srgbClr val="000000"/>
                </a:solidFill>
              </a:rPr>
              <a:t>Stm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 (</a:t>
            </a:r>
            <a:r>
              <a:rPr lang="en-US" b="1" dirty="0">
                <a:solidFill>
                  <a:srgbClr val="000000"/>
                </a:solidFill>
                <a:sym typeface="Symbol"/>
              </a:rPr>
              <a:t>State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</a:t>
            </a:r>
            <a:r>
              <a:rPr lang="en-US" dirty="0">
                <a:solidFill>
                  <a:srgbClr val="000000"/>
                </a:solidFill>
                <a:sym typeface="Math C"/>
              </a:rPr>
              <a:t> </a:t>
            </a:r>
            <a:r>
              <a:rPr lang="en-US" b="1" dirty="0">
                <a:solidFill>
                  <a:srgbClr val="000000"/>
                </a:solidFill>
                <a:sym typeface="Symbol"/>
              </a:rPr>
              <a:t>State</a:t>
            </a:r>
            <a:r>
              <a:rPr lang="en-US" dirty="0">
                <a:solidFill>
                  <a:srgbClr val="000000"/>
                </a:solidFill>
                <a:sym typeface="Symbol"/>
              </a:rPr>
              <a:t>)</a:t>
            </a:r>
            <a:br>
              <a:rPr lang="en-US" dirty="0">
                <a:solidFill>
                  <a:srgbClr val="000000"/>
                </a:solidFill>
                <a:sym typeface="Symbol"/>
              </a:rPr>
            </a:br>
            <a:br>
              <a:rPr lang="en-US" dirty="0">
                <a:solidFill>
                  <a:srgbClr val="000000"/>
                </a:solidFill>
                <a:sym typeface="Symbol"/>
              </a:rPr>
            </a:br>
            <a:br>
              <a:rPr lang="en-US" dirty="0">
                <a:solidFill>
                  <a:srgbClr val="000000"/>
                </a:solidFill>
                <a:sym typeface="Symbol"/>
              </a:rPr>
            </a:br>
            <a:endParaRPr lang="en-US" dirty="0">
              <a:solidFill>
                <a:srgbClr val="000000"/>
              </a:solidFill>
              <a:sym typeface="Symbol"/>
            </a:endParaRPr>
          </a:p>
          <a:p>
            <a:r>
              <a:rPr lang="en-US" dirty="0">
                <a:solidFill>
                  <a:srgbClr val="000000"/>
                </a:solidFill>
                <a:sym typeface="Symbol"/>
              </a:rPr>
              <a:t>Examples: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⟦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B" pitchFamily="2" charset="2"/>
              </a:rPr>
              <a:t>skip</a:t>
            </a:r>
            <a:r>
              <a:rPr lang="en-US" dirty="0" err="1">
                <a:solidFill>
                  <a:srgbClr val="000000"/>
                </a:solidFill>
                <a:sym typeface="Math B" pitchFamily="2" charset="2"/>
              </a:rPr>
              <a:t>⟧</a:t>
            </a:r>
            <a:r>
              <a:rPr lang="en-US" i="1" dirty="0" err="1">
                <a:solidFill>
                  <a:srgbClr val="000000"/>
                </a:solidFill>
                <a:sym typeface="Math B" pitchFamily="2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 = </a:t>
            </a:r>
            <a:r>
              <a:rPr lang="en-US" i="1" dirty="0">
                <a:solidFill>
                  <a:srgbClr val="000000"/>
                </a:solidFill>
                <a:sym typeface="Math B" pitchFamily="2" charset="2"/>
              </a:rPr>
              <a:t>s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⟦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B" pitchFamily="2" charset="2"/>
              </a:rPr>
              <a:t>x:=1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 ⟧ </a:t>
            </a:r>
            <a:r>
              <a:rPr lang="en-US" i="1" dirty="0">
                <a:solidFill>
                  <a:srgbClr val="000000"/>
                </a:solidFill>
                <a:sym typeface="Math B" pitchFamily="2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 = </a:t>
            </a:r>
            <a:r>
              <a:rPr lang="en-US" i="1" dirty="0">
                <a:solidFill>
                  <a:srgbClr val="000000"/>
                </a:solidFill>
                <a:sym typeface="Math B" pitchFamily="2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 [x </a:t>
            </a:r>
            <a:r>
              <a:rPr lang="en-US" dirty="0">
                <a:solidFill>
                  <a:srgbClr val="000000"/>
                </a:solidFill>
                <a:sym typeface="Math C" pitchFamily="2" charset="2"/>
              </a:rPr>
              <a:t>↦1]</a:t>
            </a:r>
            <a:endParaRPr lang="en-US" dirty="0">
              <a:solidFill>
                <a:srgbClr val="000000"/>
              </a:solidFill>
              <a:sym typeface="Math B" pitchFamily="2" charset="2"/>
            </a:endParaRP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⟦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B" pitchFamily="2" charset="2"/>
              </a:rPr>
              <a:t>while true do skip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 ⟧ </a:t>
            </a:r>
            <a:r>
              <a:rPr lang="en-US" i="1" dirty="0">
                <a:solidFill>
                  <a:srgbClr val="000000"/>
                </a:solidFill>
                <a:sym typeface="Math B" pitchFamily="2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 = undefined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41</a:t>
            </a:fld>
            <a:endParaRPr lang="he-IL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899592" y="2804734"/>
            <a:ext cx="7776864" cy="1200329"/>
            <a:chOff x="1187624" y="5046162"/>
            <a:chExt cx="6266793" cy="1827722"/>
          </a:xfrm>
        </p:grpSpPr>
        <p:sp>
          <p:nvSpPr>
            <p:cNvPr id="10" name="TextBox 9"/>
            <p:cNvSpPr txBox="1"/>
            <p:nvPr/>
          </p:nvSpPr>
          <p:spPr>
            <a:xfrm>
              <a:off x="1187624" y="5445225"/>
              <a:ext cx="2088232" cy="9841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3600" i="1" dirty="0" err="1">
                  <a:solidFill>
                    <a:srgbClr val="000000"/>
                  </a:solidFill>
                </a:rPr>
                <a:t>S</a:t>
              </a:r>
              <a:r>
                <a:rPr lang="en-US" sz="3600" baseline="-25000" dirty="0" err="1">
                  <a:solidFill>
                    <a:srgbClr val="000000"/>
                  </a:solidFill>
                </a:rPr>
                <a:t>ns</a:t>
              </a:r>
              <a:r>
                <a:rPr lang="en-US" sz="3600" dirty="0">
                  <a:solidFill>
                    <a:srgbClr val="000000"/>
                  </a:solidFill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sym typeface="Math B"/>
                </a:rPr>
                <a:t>⟦</a:t>
              </a:r>
              <a:r>
                <a:rPr lang="en-US" sz="3600" i="1" dirty="0">
                  <a:solidFill>
                    <a:srgbClr val="000000"/>
                  </a:solidFill>
                  <a:sym typeface="Math B"/>
                </a:rPr>
                <a:t>S</a:t>
              </a:r>
              <a:r>
                <a:rPr lang="en-US" sz="3600" dirty="0">
                  <a:solidFill>
                    <a:srgbClr val="000000"/>
                  </a:solidFill>
                  <a:sym typeface="Math B"/>
                </a:rPr>
                <a:t>⟧ </a:t>
              </a:r>
              <a:r>
                <a:rPr lang="en-US" sz="3600" i="1" dirty="0">
                  <a:solidFill>
                    <a:srgbClr val="000000"/>
                  </a:solidFill>
                  <a:sym typeface="Math B"/>
                </a:rPr>
                <a:t>s</a:t>
              </a:r>
              <a:r>
                <a:rPr lang="en-US" sz="3600" dirty="0">
                  <a:solidFill>
                    <a:srgbClr val="000000"/>
                  </a:solidFill>
                  <a:sym typeface="Math B"/>
                </a:rPr>
                <a:t> = </a:t>
              </a:r>
              <a:endParaRPr lang="he-IL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19872" y="5046162"/>
              <a:ext cx="4034545" cy="18277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 rtl="0"/>
              <a:r>
                <a:rPr lang="en-US" sz="3600" i="1" dirty="0">
                  <a:solidFill>
                    <a:srgbClr val="000000"/>
                  </a:solidFill>
                  <a:sym typeface="Math B"/>
                </a:rPr>
                <a:t>s</a:t>
              </a:r>
              <a:r>
                <a:rPr lang="en-US" sz="3600" dirty="0">
                  <a:solidFill>
                    <a:srgbClr val="000000"/>
                  </a:solidFill>
                  <a:sym typeface="Math B"/>
                </a:rPr>
                <a:t>’	    	      if </a:t>
              </a:r>
              <a:r>
                <a:rPr lang="en-US" sz="3600" dirty="0">
                  <a:sym typeface="Symbol"/>
                </a:rPr>
                <a:t></a:t>
              </a:r>
              <a:r>
                <a:rPr lang="en-US" sz="3600" i="1" dirty="0">
                  <a:sym typeface="Math B"/>
                </a:rPr>
                <a:t>S</a:t>
              </a:r>
              <a:r>
                <a:rPr lang="en-US" sz="3600" dirty="0">
                  <a:sym typeface="Math B"/>
                </a:rPr>
                <a:t>, </a:t>
              </a:r>
              <a:r>
                <a:rPr lang="en-US" sz="3600" i="1" dirty="0">
                  <a:sym typeface="Math B"/>
                </a:rPr>
                <a:t>s</a:t>
              </a:r>
              <a:r>
                <a:rPr lang="en-US" sz="3600" dirty="0">
                  <a:sym typeface="Symbol"/>
                </a:rPr>
                <a:t></a:t>
              </a:r>
              <a:r>
                <a:rPr lang="en-US" sz="3600" dirty="0">
                  <a:sym typeface="Math B"/>
                </a:rPr>
                <a:t> </a:t>
              </a:r>
              <a:r>
                <a:rPr lang="en-US" sz="3600" dirty="0">
                  <a:sym typeface="Math C"/>
                </a:rPr>
                <a:t>→ s’</a:t>
              </a:r>
              <a:r>
                <a:rPr lang="en-US" sz="3600" dirty="0">
                  <a:solidFill>
                    <a:srgbClr val="000000"/>
                  </a:solidFill>
                  <a:sym typeface="Math B"/>
                </a:rPr>
                <a:t> </a:t>
              </a:r>
              <a:br>
                <a:rPr lang="en-US" sz="3600" dirty="0">
                  <a:solidFill>
                    <a:srgbClr val="000000"/>
                  </a:solidFill>
                  <a:sym typeface="Math B"/>
                </a:rPr>
              </a:br>
              <a:r>
                <a:rPr lang="en-US" sz="3600" dirty="0">
                  <a:solidFill>
                    <a:srgbClr val="000000"/>
                  </a:solidFill>
                  <a:sym typeface="Math B"/>
                </a:rPr>
                <a:t>undefined     otherwise</a:t>
              </a:r>
              <a:endParaRPr lang="he-IL" sz="3600" dirty="0"/>
            </a:p>
          </p:txBody>
        </p:sp>
        <p:sp>
          <p:nvSpPr>
            <p:cNvPr id="12" name="סוגר מסולסל שמאלי 11"/>
            <p:cNvSpPr/>
            <p:nvPr/>
          </p:nvSpPr>
          <p:spPr>
            <a:xfrm>
              <a:off x="3102478" y="5229197"/>
              <a:ext cx="174078" cy="1644682"/>
            </a:xfrm>
            <a:prstGeom prst="leftBrace">
              <a:avLst>
                <a:gd name="adj1" fmla="val 50597"/>
                <a:gd name="adj2" fmla="val 50000"/>
              </a:avLst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3472775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operating semantics (SOS)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3707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operating semantics (SOS)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 “Small-step semantics”</a:t>
            </a:r>
          </a:p>
          <a:p>
            <a:pPr lv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43</a:t>
            </a:fld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205088" y="3243185"/>
            <a:ext cx="388185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dirty="0">
                <a:sym typeface="Symbol"/>
              </a:rPr>
              <a:t></a:t>
            </a:r>
            <a:r>
              <a:rPr lang="en-US" sz="4400" i="1" dirty="0">
                <a:sym typeface="Math B"/>
              </a:rPr>
              <a:t>S</a:t>
            </a:r>
            <a:r>
              <a:rPr lang="en-US" sz="4400" dirty="0">
                <a:sym typeface="Math B"/>
              </a:rPr>
              <a:t>, </a:t>
            </a:r>
            <a:r>
              <a:rPr lang="en-US" sz="4400" i="1" dirty="0">
                <a:sym typeface="Math B"/>
              </a:rPr>
              <a:t>s</a:t>
            </a:r>
            <a:r>
              <a:rPr lang="en-US" sz="4400" dirty="0">
                <a:sym typeface="Symbol"/>
              </a:rPr>
              <a:t></a:t>
            </a:r>
            <a:r>
              <a:rPr lang="en-US" sz="4400" dirty="0">
                <a:sym typeface="Math B"/>
              </a:rPr>
              <a:t> </a:t>
            </a:r>
            <a:r>
              <a:rPr lang="en-US" sz="4400" dirty="0">
                <a:sym typeface="Symbol"/>
              </a:rPr>
              <a:t> </a:t>
            </a:r>
            <a:r>
              <a:rPr lang="en-US" sz="4400" i="1" dirty="0">
                <a:sym typeface="Math B"/>
              </a:rPr>
              <a:t>S’</a:t>
            </a:r>
            <a:r>
              <a:rPr lang="en-US" sz="4400" dirty="0">
                <a:sym typeface="Math B"/>
              </a:rPr>
              <a:t>, </a:t>
            </a:r>
            <a:r>
              <a:rPr lang="en-US" sz="4400" i="1" dirty="0">
                <a:sym typeface="Math B"/>
              </a:rPr>
              <a:t>s’</a:t>
            </a:r>
            <a:r>
              <a:rPr lang="en-US" sz="4400" dirty="0">
                <a:sym typeface="Symbol"/>
              </a:rPr>
              <a:t></a:t>
            </a:r>
            <a:endParaRPr lang="he-IL" sz="4400" dirty="0"/>
          </a:p>
        </p:txBody>
      </p:sp>
      <p:sp>
        <p:nvSpPr>
          <p:cNvPr id="7" name="הסבר קווי 3 8"/>
          <p:cNvSpPr/>
          <p:nvPr/>
        </p:nvSpPr>
        <p:spPr>
          <a:xfrm>
            <a:off x="3456832" y="4933695"/>
            <a:ext cx="1008112" cy="3600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7143"/>
              <a:gd name="adj5" fmla="val -128294"/>
              <a:gd name="adj6" fmla="val -27512"/>
              <a:gd name="adj7" fmla="val -287540"/>
              <a:gd name="adj8" fmla="val 51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first step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06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operational semantics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Developed by Gordon </a:t>
            </a:r>
            <a:r>
              <a:rPr lang="en-US" dirty="0" err="1"/>
              <a:t>Plotkin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ym typeface="Math B"/>
              </a:rPr>
              <a:t>Configurations: </a:t>
            </a:r>
            <a:r>
              <a:rPr lang="en-US" dirty="0">
                <a:sym typeface="Symbol"/>
              </a:rPr>
              <a:t> has one of two forms:</a:t>
            </a:r>
            <a:endParaRPr lang="en-US" dirty="0">
              <a:sym typeface="Math B"/>
            </a:endParaRPr>
          </a:p>
          <a:p>
            <a:pPr marL="742950" lvl="2" indent="-342900">
              <a:buNone/>
            </a:pP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	Statement 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 is about to execute on state </a:t>
            </a:r>
            <a:r>
              <a:rPr lang="en-US" i="1" dirty="0">
                <a:sym typeface="Symbol"/>
              </a:rPr>
              <a:t>s</a:t>
            </a:r>
          </a:p>
          <a:p>
            <a:pPr marL="742950" lvl="2" indent="-342900">
              <a:buNone/>
            </a:pP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			Terminal (final) state</a:t>
            </a:r>
            <a:endParaRPr lang="en-US" i="1" dirty="0">
              <a:sym typeface="Math B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sym typeface="Math B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ym typeface="Math B"/>
              </a:rPr>
              <a:t>Transitions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ym typeface="Symbol"/>
              </a:rPr>
              <a:t> </a:t>
            </a:r>
            <a:r>
              <a:rPr lang="en-US" dirty="0">
                <a:sym typeface="Math C"/>
              </a:rPr>
              <a:t> </a:t>
            </a:r>
            <a:endParaRPr lang="en-US" dirty="0">
              <a:sym typeface="Math B"/>
            </a:endParaRPr>
          </a:p>
          <a:p>
            <a:pPr marL="742950" lvl="2" indent="-342900">
              <a:buFont typeface="Symbol" pitchFamily="18" charset="2"/>
              <a:buChar char="g"/>
            </a:pPr>
            <a:r>
              <a:rPr lang="en-US" dirty="0">
                <a:sym typeface="Symbol"/>
              </a:rPr>
              <a:t>= </a:t>
            </a:r>
            <a:r>
              <a:rPr lang="en-US" i="1" dirty="0">
                <a:sym typeface="Math B"/>
              </a:rPr>
              <a:t>S’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s’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C"/>
              </a:rPr>
              <a:t>	Execution of </a:t>
            </a:r>
            <a:r>
              <a:rPr lang="en-US" i="1" dirty="0">
                <a:sym typeface="Math C"/>
              </a:rPr>
              <a:t>S</a:t>
            </a:r>
            <a:r>
              <a:rPr lang="en-US" dirty="0">
                <a:sym typeface="Math C"/>
              </a:rPr>
              <a:t> from </a:t>
            </a:r>
            <a:r>
              <a:rPr lang="en-US" i="1" dirty="0">
                <a:sym typeface="Math C"/>
              </a:rPr>
              <a:t>s</a:t>
            </a:r>
            <a:r>
              <a:rPr lang="en-US" dirty="0">
                <a:sym typeface="Math C"/>
              </a:rPr>
              <a:t> is </a:t>
            </a:r>
            <a:r>
              <a:rPr lang="en-US" b="1" dirty="0">
                <a:solidFill>
                  <a:srgbClr val="FF0000"/>
                </a:solidFill>
                <a:sym typeface="Math C"/>
              </a:rPr>
              <a:t>not</a:t>
            </a:r>
            <a:r>
              <a:rPr lang="en-US" dirty="0">
                <a:sym typeface="Math C"/>
              </a:rPr>
              <a:t> completed and remaining computation proceeds from intermediate   configuration </a:t>
            </a:r>
            <a:r>
              <a:rPr lang="en-US" dirty="0">
                <a:sym typeface="Symbol"/>
              </a:rPr>
              <a:t></a:t>
            </a:r>
            <a:endParaRPr lang="en-US" dirty="0">
              <a:sym typeface="Math C"/>
            </a:endParaRPr>
          </a:p>
          <a:p>
            <a:pPr marL="742950" lvl="2" indent="-342900">
              <a:buFont typeface="Symbol" pitchFamily="18" charset="2"/>
              <a:buChar char="g"/>
            </a:pPr>
            <a:r>
              <a:rPr lang="en-US" dirty="0">
                <a:sym typeface="Symbol"/>
              </a:rPr>
              <a:t>= </a:t>
            </a:r>
            <a:r>
              <a:rPr lang="en-US" dirty="0">
                <a:sym typeface="Math C"/>
              </a:rPr>
              <a:t>s’	Execution of </a:t>
            </a:r>
            <a:r>
              <a:rPr lang="en-US" i="1" dirty="0">
                <a:sym typeface="Math C"/>
              </a:rPr>
              <a:t>S</a:t>
            </a:r>
            <a:r>
              <a:rPr lang="en-US" dirty="0">
                <a:sym typeface="Math C"/>
              </a:rPr>
              <a:t> from </a:t>
            </a:r>
            <a:r>
              <a:rPr lang="en-US" i="1" dirty="0">
                <a:sym typeface="Math C"/>
              </a:rPr>
              <a:t>s</a:t>
            </a:r>
            <a:r>
              <a:rPr lang="en-US" dirty="0">
                <a:sym typeface="Math C"/>
              </a:rPr>
              <a:t> has </a:t>
            </a:r>
            <a:r>
              <a:rPr lang="en-US" b="1" dirty="0">
                <a:solidFill>
                  <a:srgbClr val="FF0000"/>
                </a:solidFill>
                <a:sym typeface="Math C"/>
              </a:rPr>
              <a:t>terminated</a:t>
            </a:r>
            <a:r>
              <a:rPr lang="en-US" dirty="0">
                <a:sym typeface="Math C"/>
              </a:rPr>
              <a:t> and the final 		state is s’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 is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stuck</a:t>
            </a:r>
            <a:r>
              <a:rPr lang="en-US" dirty="0">
                <a:sym typeface="Symbol"/>
              </a:rPr>
              <a:t> if there is no  such that 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ym typeface="Symbol"/>
              </a:rPr>
              <a:t> </a:t>
            </a:r>
            <a:r>
              <a:rPr lang="en-US" dirty="0">
                <a:sym typeface="Math C"/>
              </a:rPr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44</a:t>
            </a:fld>
            <a:endParaRPr lang="he-IL" dirty="0"/>
          </a:p>
        </p:txBody>
      </p:sp>
      <p:sp>
        <p:nvSpPr>
          <p:cNvPr id="6" name="הסבר קווי 3 5"/>
          <p:cNvSpPr/>
          <p:nvPr/>
        </p:nvSpPr>
        <p:spPr>
          <a:xfrm>
            <a:off x="5076056" y="2996952"/>
            <a:ext cx="1008112" cy="3600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7143"/>
              <a:gd name="adj5" fmla="val 74279"/>
              <a:gd name="adj6" fmla="val -109578"/>
              <a:gd name="adj7" fmla="val 169005"/>
              <a:gd name="adj8" fmla="val -163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first step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935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semantics for </a:t>
            </a:r>
            <a:r>
              <a:rPr lang="en-US" b="1" dirty="0">
                <a:cs typeface="Andalus" pitchFamily="18" charset="-78"/>
              </a:rPr>
              <a:t>While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45</a:t>
            </a:fld>
            <a:endParaRPr lang="he-IL" dirty="0"/>
          </a:p>
        </p:txBody>
      </p:sp>
      <p:grpSp>
        <p:nvGrpSpPr>
          <p:cNvPr id="3" name="קבוצה 56"/>
          <p:cNvGrpSpPr/>
          <p:nvPr/>
        </p:nvGrpSpPr>
        <p:grpSpPr>
          <a:xfrm>
            <a:off x="861057" y="1052736"/>
            <a:ext cx="4597125" cy="462307"/>
            <a:chOff x="1002732" y="1262923"/>
            <a:chExt cx="4597125" cy="462307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2267744" y="1262923"/>
              <a:ext cx="3332113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l" rtl="0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sz="2400" dirty="0">
                  <a:sym typeface="Symbol"/>
                </a:rPr>
                <a:t></a:t>
              </a:r>
              <a:r>
                <a:rPr lang="en-US" sz="2400" i="1" dirty="0">
                  <a:solidFill>
                    <a:srgbClr val="000000"/>
                  </a:solidFill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</a:rPr>
                <a:t>:=</a:t>
              </a:r>
              <a:r>
                <a:rPr lang="en-US" sz="2400" i="1" dirty="0">
                  <a:solidFill>
                    <a:srgbClr val="000000"/>
                  </a:solidFill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>
                  <a:solidFill>
                    <a:srgbClr val="000000"/>
                  </a:solidFill>
                </a:rPr>
                <a:t>s</a:t>
              </a:r>
              <a:r>
                <a:rPr lang="en-US" sz="2400" dirty="0">
                  <a:sym typeface="Symbol"/>
                </a:rPr>
                <a:t>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>
                  <a:sym typeface="Symbol"/>
                </a:rPr>
                <a:t>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sz="2400" i="1" dirty="0">
                  <a:solidFill>
                    <a:srgbClr val="000000"/>
                  </a:solidFill>
                  <a:sym typeface="Symbol" pitchFamily="18" charset="2"/>
                </a:rPr>
                <a:t>s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[</a:t>
              </a:r>
              <a:r>
                <a:rPr lang="en-US" sz="2400" i="1" dirty="0" err="1">
                  <a:solidFill>
                    <a:srgbClr val="000000"/>
                  </a:solidFill>
                  <a:sym typeface="Symbol" pitchFamily="18" charset="2"/>
                </a:rPr>
                <a:t>x</a:t>
              </a:r>
              <a:r>
                <a:rPr lang="en-US" sz="2400" dirty="0" err="1">
                  <a:solidFill>
                    <a:srgbClr val="000000"/>
                  </a:solidFill>
                  <a:sym typeface="Math C" pitchFamily="2" charset="2"/>
                </a:rPr>
                <a:t>↦</a:t>
              </a:r>
              <a:r>
                <a:rPr lang="en-US" sz="2400" i="1" dirty="0" err="1">
                  <a:solidFill>
                    <a:srgbClr val="000000"/>
                  </a:solidFill>
                  <a:latin typeface="Lucida Calligraphy" pitchFamily="66" charset="0"/>
                  <a:cs typeface="Leelawadee" pitchFamily="34" charset="-34"/>
                  <a:sym typeface="Math B" pitchFamily="2" charset="2"/>
                </a:rPr>
                <a:t>A</a:t>
              </a:r>
              <a:r>
                <a:rPr lang="en-US" sz="2400" dirty="0" err="1">
                  <a:solidFill>
                    <a:srgbClr val="000000"/>
                  </a:solidFill>
                  <a:sym typeface="Math B" pitchFamily="2" charset="2"/>
                </a:rPr>
                <a:t>⟦</a:t>
              </a:r>
              <a:r>
                <a:rPr lang="en-US" sz="2400" i="1" dirty="0" err="1">
                  <a:solidFill>
                    <a:srgbClr val="000000"/>
                  </a:solidFill>
                  <a:sym typeface="Math B" pitchFamily="2" charset="2"/>
                </a:rPr>
                <a:t>a</a:t>
              </a:r>
              <a:r>
                <a:rPr lang="en-US" sz="2400" dirty="0" err="1">
                  <a:solidFill>
                    <a:srgbClr val="000000"/>
                  </a:solidFill>
                  <a:sym typeface="Math B" pitchFamily="2" charset="2"/>
                </a:rPr>
                <a:t>⟧</a:t>
              </a:r>
              <a:r>
                <a:rPr lang="en-US" sz="2400" i="1" dirty="0" err="1">
                  <a:solidFill>
                    <a:srgbClr val="000000"/>
                  </a:solidFill>
                  <a:sym typeface="Math B" pitchFamily="2" charset="2"/>
                </a:rPr>
                <a:t>s</a:t>
              </a:r>
              <a:r>
                <a:rPr lang="en-US" sz="2400" dirty="0">
                  <a:solidFill>
                    <a:srgbClr val="000000"/>
                  </a:solidFill>
                  <a:sym typeface="Math B" pitchFamily="2" charset="2"/>
                </a:rPr>
                <a:t>]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02732" y="1263244"/>
              <a:ext cx="1031052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ass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sos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קבוצה 57"/>
          <p:cNvGrpSpPr/>
          <p:nvPr/>
        </p:nvGrpSpPr>
        <p:grpSpPr>
          <a:xfrm>
            <a:off x="861057" y="1804174"/>
            <a:ext cx="3228236" cy="462307"/>
            <a:chOff x="1003469" y="1814565"/>
            <a:chExt cx="3228236" cy="462307"/>
          </a:xfrm>
        </p:grpSpPr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2267744" y="1814565"/>
              <a:ext cx="1963961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l" rtl="0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sz="2400" dirty="0">
                  <a:sym typeface="Symbol"/>
                </a:rPr>
                <a:t></a:t>
              </a:r>
              <a:r>
                <a:rPr lang="en-US" sz="24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skip</a:t>
              </a:r>
              <a:r>
                <a:rPr lang="en-US" sz="2400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>
                  <a:solidFill>
                    <a:srgbClr val="000000"/>
                  </a:solidFill>
                </a:rPr>
                <a:t>s</a:t>
              </a:r>
              <a:r>
                <a:rPr lang="en-US" sz="2400" dirty="0">
                  <a:sym typeface="Symbol"/>
                </a:rPr>
                <a:t>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>
                  <a:sym typeface="Symbol"/>
                </a:rPr>
                <a:t>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sz="2400" i="1" dirty="0">
                  <a:solidFill>
                    <a:srgbClr val="000000"/>
                  </a:solidFill>
                  <a:sym typeface="Symbol" pitchFamily="18" charset="2"/>
                </a:rPr>
                <a:t>s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3469" y="1814886"/>
              <a:ext cx="113377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skip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sos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קבוצה 58"/>
          <p:cNvGrpSpPr/>
          <p:nvPr/>
        </p:nvGrpSpPr>
        <p:grpSpPr>
          <a:xfrm>
            <a:off x="861057" y="2555612"/>
            <a:ext cx="4871149" cy="831639"/>
            <a:chOff x="924986" y="2668270"/>
            <a:chExt cx="4871149" cy="831639"/>
          </a:xfrm>
        </p:grpSpPr>
        <p:grpSp>
          <p:nvGrpSpPr>
            <p:cNvPr id="7" name="קבוצה 33"/>
            <p:cNvGrpSpPr/>
            <p:nvPr/>
          </p:nvGrpSpPr>
          <p:grpSpPr>
            <a:xfrm>
              <a:off x="2267744" y="2668270"/>
              <a:ext cx="3528391" cy="831639"/>
              <a:chOff x="2987825" y="2668270"/>
              <a:chExt cx="3528391" cy="831639"/>
            </a:xfrm>
          </p:grpSpPr>
          <p:sp>
            <p:nvSpPr>
              <p:cNvPr id="31" name="Text Box 3"/>
              <p:cNvSpPr txBox="1">
                <a:spLocks noChangeArrowheads="1"/>
              </p:cNvSpPr>
              <p:nvPr/>
            </p:nvSpPr>
            <p:spPr bwMode="auto">
              <a:xfrm>
                <a:off x="2987825" y="2668270"/>
                <a:ext cx="3528391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</a:rPr>
                  <a:t>’,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s’</a:t>
                </a:r>
                <a:r>
                  <a:rPr lang="en-US" sz="2400" dirty="0">
                    <a:sym typeface="Symbol"/>
                  </a:rPr>
                  <a:t> 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;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’;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s’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32" name="מחבר ישר 31"/>
              <p:cNvCxnSpPr/>
              <p:nvPr/>
            </p:nvCxnSpPr>
            <p:spPr>
              <a:xfrm>
                <a:off x="3203848" y="3130082"/>
                <a:ext cx="30963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924986" y="2852936"/>
              <a:ext cx="149496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[comp</a:t>
              </a:r>
              <a:r>
                <a:rPr lang="en-US" sz="2400" baseline="30000" dirty="0">
                  <a:solidFill>
                    <a:srgbClr val="0000FF"/>
                  </a:solidFill>
                </a:rPr>
                <a:t>1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sos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קבוצה 59"/>
          <p:cNvGrpSpPr/>
          <p:nvPr/>
        </p:nvGrpSpPr>
        <p:grpSpPr>
          <a:xfrm>
            <a:off x="861057" y="4797152"/>
            <a:ext cx="7753620" cy="502957"/>
            <a:chOff x="1002732" y="4109529"/>
            <a:chExt cx="7753620" cy="502957"/>
          </a:xfrm>
        </p:grpSpPr>
        <p:grpSp>
          <p:nvGrpSpPr>
            <p:cNvPr id="9" name="קבוצה 47"/>
            <p:cNvGrpSpPr/>
            <p:nvPr/>
          </p:nvGrpSpPr>
          <p:grpSpPr>
            <a:xfrm>
              <a:off x="2267744" y="4150179"/>
              <a:ext cx="6488608" cy="462307"/>
              <a:chOff x="1835696" y="4045714"/>
              <a:chExt cx="6488608" cy="462307"/>
            </a:xfrm>
          </p:grpSpPr>
          <p:sp>
            <p:nvSpPr>
              <p:cNvPr id="42" name="Text Box 3"/>
              <p:cNvSpPr txBox="1">
                <a:spLocks noChangeArrowheads="1"/>
              </p:cNvSpPr>
              <p:nvPr/>
            </p:nvSpPr>
            <p:spPr bwMode="auto">
              <a:xfrm>
                <a:off x="1835696" y="4045714"/>
                <a:ext cx="4743712" cy="462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if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then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else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804144" y="4072358"/>
                <a:ext cx="1520160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lvl="1" algn="ctr" rtl="0"/>
                <a:r>
                  <a:rPr lang="en-US" dirty="0"/>
                  <a:t>if </a:t>
                </a:r>
                <a:r>
                  <a:rPr lang="en-US" sz="2000" i="1" dirty="0">
                    <a:solidFill>
                      <a:srgbClr val="000000"/>
                    </a:solidFill>
                    <a:latin typeface="Lucida Calligraphy" pitchFamily="66" charset="0"/>
                    <a:cs typeface="Leelawadee" pitchFamily="34" charset="-34"/>
                    <a:sym typeface="Math B" pitchFamily="2" charset="2"/>
                  </a:rPr>
                  <a:t>B 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⟦</a:t>
                </a:r>
                <a:r>
                  <a:rPr lang="en-US" sz="2000" i="1" dirty="0" err="1">
                    <a:solidFill>
                      <a:srgbClr val="000000"/>
                    </a:solidFill>
                    <a:sym typeface="Math B" pitchFamily="2" charset="2"/>
                  </a:rPr>
                  <a:t>b</a:t>
                </a:r>
                <a:r>
                  <a:rPr lang="en-US" sz="2000" dirty="0" err="1">
                    <a:solidFill>
                      <a:srgbClr val="000000"/>
                    </a:solidFill>
                    <a:sym typeface="Math B" pitchFamily="2" charset="2"/>
                  </a:rPr>
                  <a:t>⟧</a:t>
                </a:r>
                <a:r>
                  <a:rPr lang="en-US" sz="2000" i="1" dirty="0" err="1">
                    <a:solidFill>
                      <a:srgbClr val="000000"/>
                    </a:solidFill>
                    <a:sym typeface="Math B" pitchFamily="2" charset="2"/>
                  </a:rPr>
                  <a:t>s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 = </a:t>
                </a:r>
                <a:r>
                  <a:rPr lang="en-US" sz="2000" b="1" dirty="0" err="1">
                    <a:solidFill>
                      <a:srgbClr val="000000"/>
                    </a:solidFill>
                    <a:sym typeface="Math B" pitchFamily="2" charset="2"/>
                  </a:rPr>
                  <a:t>tt</a:t>
                </a:r>
                <a:endParaRPr lang="he-IL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002732" y="4109529"/>
              <a:ext cx="943207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if</a:t>
              </a:r>
              <a:r>
                <a:rPr lang="en-US" sz="2400" baseline="30000" dirty="0" err="1">
                  <a:solidFill>
                    <a:srgbClr val="0000FF"/>
                  </a:solidFill>
                </a:rPr>
                <a:t>tt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sos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קבוצה 60"/>
          <p:cNvGrpSpPr/>
          <p:nvPr/>
        </p:nvGrpSpPr>
        <p:grpSpPr>
          <a:xfrm>
            <a:off x="861057" y="5589240"/>
            <a:ext cx="7766443" cy="502957"/>
            <a:chOff x="939540" y="5405673"/>
            <a:chExt cx="7766443" cy="502957"/>
          </a:xfrm>
        </p:grpSpPr>
        <p:grpSp>
          <p:nvGrpSpPr>
            <p:cNvPr id="11" name="קבוצה 49"/>
            <p:cNvGrpSpPr/>
            <p:nvPr/>
          </p:nvGrpSpPr>
          <p:grpSpPr>
            <a:xfrm>
              <a:off x="2267744" y="5446323"/>
              <a:ext cx="6438239" cy="462307"/>
              <a:chOff x="1835696" y="4045714"/>
              <a:chExt cx="6438239" cy="462307"/>
            </a:xfrm>
          </p:grpSpPr>
          <p:sp>
            <p:nvSpPr>
              <p:cNvPr id="51" name="Text Box 3"/>
              <p:cNvSpPr txBox="1">
                <a:spLocks noChangeArrowheads="1"/>
              </p:cNvSpPr>
              <p:nvPr/>
            </p:nvSpPr>
            <p:spPr bwMode="auto">
              <a:xfrm>
                <a:off x="1835696" y="4045714"/>
                <a:ext cx="4752528" cy="462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if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then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else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790837" y="4076553"/>
                <a:ext cx="1483098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lvl="1" algn="ctr" rtl="0"/>
                <a:r>
                  <a:rPr lang="en-US" dirty="0"/>
                  <a:t>if </a:t>
                </a:r>
                <a:r>
                  <a:rPr lang="en-US" sz="2000" i="1" dirty="0" err="1">
                    <a:solidFill>
                      <a:srgbClr val="000000"/>
                    </a:solidFill>
                    <a:latin typeface="Lucida Calligraphy" pitchFamily="66" charset="0"/>
                    <a:cs typeface="Leelawadee" pitchFamily="34" charset="-34"/>
                    <a:sym typeface="Math B" pitchFamily="2" charset="2"/>
                  </a:rPr>
                  <a:t>B</a:t>
                </a:r>
                <a:r>
                  <a:rPr lang="en-US" sz="2000" dirty="0" err="1">
                    <a:solidFill>
                      <a:srgbClr val="000000"/>
                    </a:solidFill>
                    <a:latin typeface="Lucida Calligraphy" pitchFamily="66" charset="0"/>
                    <a:cs typeface="Leelawadee" pitchFamily="34" charset="-34"/>
                    <a:sym typeface="Math B" pitchFamily="2" charset="2"/>
                  </a:rPr>
                  <a:t>⟦</a:t>
                </a:r>
                <a:r>
                  <a:rPr lang="en-US" sz="2000" i="1" dirty="0" err="1">
                    <a:solidFill>
                      <a:srgbClr val="000000"/>
                    </a:solidFill>
                    <a:sym typeface="Math B" pitchFamily="2" charset="2"/>
                  </a:rPr>
                  <a:t>b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⟧ 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s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 = </a:t>
                </a:r>
                <a:r>
                  <a:rPr lang="en-US" sz="2000" b="1" dirty="0">
                    <a:solidFill>
                      <a:srgbClr val="000000"/>
                    </a:solidFill>
                    <a:sym typeface="Math B" pitchFamily="2" charset="2"/>
                  </a:rPr>
                  <a:t>ff</a:t>
                </a:r>
                <a:endParaRPr lang="he-IL" dirty="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939540" y="5405673"/>
              <a:ext cx="92557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if</a:t>
              </a:r>
              <a:r>
                <a:rPr lang="en-US" sz="2400" baseline="30000" dirty="0" err="1">
                  <a:solidFill>
                    <a:srgbClr val="0000FF"/>
                  </a:solidFill>
                </a:rPr>
                <a:t>ff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sos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3" name="קבוצה 58"/>
          <p:cNvGrpSpPr/>
          <p:nvPr/>
        </p:nvGrpSpPr>
        <p:grpSpPr>
          <a:xfrm>
            <a:off x="861057" y="3676382"/>
            <a:ext cx="4871149" cy="831639"/>
            <a:chOff x="924986" y="2668270"/>
            <a:chExt cx="4871149" cy="831639"/>
          </a:xfrm>
        </p:grpSpPr>
        <p:grpSp>
          <p:nvGrpSpPr>
            <p:cNvPr id="34" name="קבוצה 33"/>
            <p:cNvGrpSpPr/>
            <p:nvPr/>
          </p:nvGrpSpPr>
          <p:grpSpPr>
            <a:xfrm>
              <a:off x="2267744" y="2668270"/>
              <a:ext cx="3528391" cy="831639"/>
              <a:chOff x="2987825" y="2668270"/>
              <a:chExt cx="3528391" cy="831639"/>
            </a:xfrm>
          </p:grpSpPr>
          <p:sp>
            <p:nvSpPr>
              <p:cNvPr id="37" name="Text Box 3"/>
              <p:cNvSpPr txBox="1">
                <a:spLocks noChangeArrowheads="1"/>
              </p:cNvSpPr>
              <p:nvPr/>
            </p:nvSpPr>
            <p:spPr bwMode="auto">
              <a:xfrm>
                <a:off x="2987825" y="2668270"/>
                <a:ext cx="3528391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 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;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s’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38" name="מחבר ישר 37"/>
              <p:cNvCxnSpPr/>
              <p:nvPr/>
            </p:nvCxnSpPr>
            <p:spPr>
              <a:xfrm>
                <a:off x="3203848" y="3130082"/>
                <a:ext cx="30963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924986" y="2852936"/>
              <a:ext cx="149496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[comp</a:t>
              </a:r>
              <a:r>
                <a:rPr lang="en-US" sz="2400" baseline="30000" dirty="0">
                  <a:solidFill>
                    <a:srgbClr val="0000FF"/>
                  </a:solidFill>
                </a:rPr>
                <a:t>2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sos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9" name="הסבר ענן 38"/>
          <p:cNvSpPr/>
          <p:nvPr/>
        </p:nvSpPr>
        <p:spPr>
          <a:xfrm>
            <a:off x="5508104" y="3212976"/>
            <a:ext cx="2160240" cy="864096"/>
          </a:xfrm>
          <a:prstGeom prst="cloudCallout">
            <a:avLst>
              <a:gd name="adj1" fmla="val -87349"/>
              <a:gd name="adj2" fmla="val 259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When does this happen?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semantics for </a:t>
            </a:r>
            <a:r>
              <a:rPr lang="en-US" b="1" dirty="0">
                <a:cs typeface="Andalus" pitchFamily="18" charset="-78"/>
              </a:rPr>
              <a:t>While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46</a:t>
            </a:fld>
            <a:endParaRPr lang="he-IL" dirty="0"/>
          </a:p>
        </p:txBody>
      </p:sp>
      <p:grpSp>
        <p:nvGrpSpPr>
          <p:cNvPr id="3" name="קבוצה 59"/>
          <p:cNvGrpSpPr/>
          <p:nvPr/>
        </p:nvGrpSpPr>
        <p:grpSpPr>
          <a:xfrm>
            <a:off x="611560" y="1907540"/>
            <a:ext cx="7964337" cy="1939635"/>
            <a:chOff x="970215" y="3411515"/>
            <a:chExt cx="6085178" cy="1939635"/>
          </a:xfrm>
        </p:grpSpPr>
        <p:sp>
          <p:nvSpPr>
            <p:cNvPr id="42" name="Text Box 3"/>
            <p:cNvSpPr txBox="1">
              <a:spLocks noChangeArrowheads="1"/>
            </p:cNvSpPr>
            <p:nvPr/>
          </p:nvSpPr>
          <p:spPr bwMode="auto">
            <a:xfrm>
              <a:off x="2196994" y="3411515"/>
              <a:ext cx="4858399" cy="1939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l" rtl="0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sz="2400" dirty="0">
                  <a:sym typeface="Symbol"/>
                </a:rPr>
                <a:t></a:t>
              </a:r>
              <a:r>
                <a:rPr lang="en-US" sz="24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  <a:sym typeface="Symbol" pitchFamily="18" charset="2"/>
                </a:rPr>
                <a:t>while </a:t>
              </a:r>
              <a:r>
                <a:rPr lang="en-US" sz="2400" i="1" dirty="0">
                  <a:solidFill>
                    <a:srgbClr val="000000"/>
                  </a:solidFill>
                  <a:sym typeface="Symbol" pitchFamily="18" charset="2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  <a:sym typeface="Symbol" pitchFamily="18" charset="2"/>
                </a:rPr>
                <a:t>do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sz="2400" i="1" dirty="0">
                  <a:solidFill>
                    <a:srgbClr val="000000"/>
                  </a:solidFill>
                  <a:sym typeface="Symbol" pitchFamily="18" charset="2"/>
                </a:rPr>
                <a:t>S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, </a:t>
              </a:r>
              <a:r>
                <a:rPr lang="en-US" sz="2400" i="1" dirty="0">
                  <a:solidFill>
                    <a:srgbClr val="000000"/>
                  </a:solidFill>
                  <a:sym typeface="Symbol" pitchFamily="18" charset="2"/>
                </a:rPr>
                <a:t>s</a:t>
              </a:r>
              <a:r>
                <a:rPr lang="en-US" sz="2400" dirty="0">
                  <a:sym typeface="Symbol"/>
                </a:rPr>
                <a:t>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sz="2400" dirty="0">
                  <a:sym typeface="Symbol"/>
                </a:rPr>
                <a:t></a:t>
              </a:r>
              <a:br>
                <a:rPr lang="en-US" sz="2400" dirty="0">
                  <a:sym typeface="Symbol"/>
                </a:rPr>
              </a:br>
              <a:r>
                <a:rPr lang="en-US" sz="2400" dirty="0">
                  <a:sym typeface="Symbol"/>
                </a:rPr>
                <a:t>	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  <a:sym typeface="Symbol"/>
                </a:rPr>
                <a:t>if</a:t>
              </a:r>
              <a:r>
                <a:rPr lang="en-US" sz="2400" dirty="0">
                  <a:sym typeface="Symbol"/>
                </a:rPr>
                <a:t> </a:t>
              </a:r>
              <a:r>
                <a:rPr lang="en-US" sz="2400" i="1" dirty="0">
                  <a:sym typeface="Symbol"/>
                </a:rPr>
                <a:t>b</a:t>
              </a:r>
              <a:r>
                <a:rPr lang="en-US" sz="2400" dirty="0">
                  <a:sym typeface="Symbol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  <a:sym typeface="Symbol"/>
                </a:rPr>
                <a:t>then</a:t>
              </a:r>
              <a:br>
                <a:rPr lang="en-US" sz="2400" dirty="0">
                  <a:latin typeface="Courier New" pitchFamily="49" charset="0"/>
                  <a:cs typeface="Courier New" pitchFamily="49" charset="0"/>
                  <a:sym typeface="Symbol"/>
                </a:rPr>
              </a:br>
              <a:r>
                <a:rPr lang="en-US" sz="2400" dirty="0">
                  <a:latin typeface="Courier New" pitchFamily="49" charset="0"/>
                  <a:cs typeface="Courier New" pitchFamily="49" charset="0"/>
                  <a:sym typeface="Symbol"/>
                </a:rPr>
                <a:t>		</a:t>
              </a:r>
              <a:r>
                <a:rPr lang="en-US" sz="2400" i="1" dirty="0">
                  <a:sym typeface="Symbol"/>
                </a:rPr>
                <a:t>S</a:t>
              </a:r>
              <a:r>
                <a:rPr lang="en-US" sz="2400" dirty="0">
                  <a:sym typeface="Symbol"/>
                </a:rPr>
                <a:t>; </a:t>
              </a:r>
              <a:r>
                <a:rPr lang="en-US" sz="24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  <a:sym typeface="Symbol" pitchFamily="18" charset="2"/>
                </a:rPr>
                <a:t>while </a:t>
              </a:r>
              <a:r>
                <a:rPr lang="en-US" sz="2400" i="1" dirty="0">
                  <a:solidFill>
                    <a:srgbClr val="000000"/>
                  </a:solidFill>
                  <a:sym typeface="Symbol" pitchFamily="18" charset="2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  <a:sym typeface="Symbol" pitchFamily="18" charset="2"/>
                </a:rPr>
                <a:t>do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sz="2400" i="1" dirty="0">
                  <a:solidFill>
                    <a:srgbClr val="000000"/>
                  </a:solidFill>
                  <a:sym typeface="Symbol" pitchFamily="18" charset="2"/>
                </a:rPr>
                <a:t>S</a:t>
              </a:r>
              <a:r>
                <a:rPr lang="en-US" sz="24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  <a:sym typeface="Symbol" pitchFamily="18" charset="2"/>
                </a:rPr>
                <a:t>)</a:t>
              </a:r>
              <a:br>
                <a:rPr lang="en-US" sz="24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  <a:sym typeface="Symbol" pitchFamily="18" charset="2"/>
                </a:rPr>
              </a:br>
              <a:r>
                <a:rPr lang="en-US" sz="24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  <a:sym typeface="Symbol" pitchFamily="18" charset="2"/>
                </a:rPr>
                <a:t>	 else</a:t>
              </a:r>
              <a:br>
                <a:rPr lang="en-US" sz="24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  <a:sym typeface="Symbol" pitchFamily="18" charset="2"/>
                </a:rPr>
              </a:br>
              <a:r>
                <a:rPr lang="en-US" sz="24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  <a:sym typeface="Symbol" pitchFamily="18" charset="2"/>
                </a:rPr>
                <a:t>		skip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, </a:t>
              </a:r>
              <a:r>
                <a:rPr lang="en-US" sz="2400" i="1" dirty="0">
                  <a:solidFill>
                    <a:srgbClr val="000000"/>
                  </a:solidFill>
                  <a:sym typeface="Symbol" pitchFamily="18" charset="2"/>
                </a:rPr>
                <a:t>s</a:t>
              </a:r>
              <a:r>
                <a:rPr lang="en-US" sz="2400" dirty="0">
                  <a:sym typeface="Symbol"/>
                </a:rPr>
                <a:t>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endParaRPr lang="en-US" sz="2400" dirty="0">
                <a:solidFill>
                  <a:srgbClr val="000000"/>
                </a:solidFill>
                <a:sym typeface="Math B" pitchFamily="2" charset="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0215" y="4109529"/>
              <a:ext cx="100823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while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sos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333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sequences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 derivation sequence of a statement S starting in state s is either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b="1" dirty="0">
                <a:solidFill>
                  <a:srgbClr val="0000FF"/>
                </a:solidFill>
              </a:rPr>
              <a:t>finite</a:t>
            </a:r>
            <a:r>
              <a:rPr lang="en-US" dirty="0"/>
              <a:t> sequence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, 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, 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…, 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 such that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=</a:t>
            </a:r>
            <a:r>
              <a:rPr lang="en-US" dirty="0">
                <a:sym typeface="Symbol"/>
              </a:rPr>
              <a:t> 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baseline="-25000" dirty="0" err="1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 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i+1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k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is either stuck configuration or a final state</a:t>
            </a:r>
          </a:p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b="1" dirty="0">
                <a:solidFill>
                  <a:srgbClr val="0000FF"/>
                </a:solidFill>
              </a:rPr>
              <a:t>infinite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sequence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, 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, 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, …  such that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baseline="-25000" dirty="0" err="1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 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i+1</a:t>
            </a: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Notations: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</a:t>
            </a:r>
            <a:r>
              <a:rPr lang="en-US" baseline="30000" dirty="0">
                <a:solidFill>
                  <a:srgbClr val="000000"/>
                </a:solidFill>
                <a:sym typeface="Symbol" pitchFamily="18" charset="2"/>
              </a:rPr>
              <a:t>k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k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		 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derives 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in k steps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</a:t>
            </a:r>
            <a:r>
              <a:rPr lang="en-US" baseline="30000" dirty="0">
                <a:solidFill>
                  <a:srgbClr val="000000"/>
                </a:solidFill>
                <a:sym typeface="Symbol" pitchFamily="18" charset="2"/>
              </a:rPr>
              <a:t>*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  		 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derives 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in a finite number of steps</a:t>
            </a: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For </a:t>
            </a:r>
            <a:r>
              <a:rPr lang="en-US" b="1" dirty="0">
                <a:solidFill>
                  <a:srgbClr val="0000FF"/>
                </a:solidFill>
                <a:sym typeface="Symbol" pitchFamily="18" charset="2"/>
              </a:rPr>
              <a:t>each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step there is a corresponding derivation tree</a:t>
            </a:r>
            <a:endParaRPr lang="en-US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0780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sequence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64807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Assume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=[x</a:t>
            </a:r>
            <a:r>
              <a:rPr lang="en-US" dirty="0">
                <a:sym typeface="Math C"/>
              </a:rPr>
              <a:t> ↦ 5, y ↦ 7, </a:t>
            </a:r>
            <a:r>
              <a:rPr lang="en-US" dirty="0"/>
              <a:t>z</a:t>
            </a:r>
            <a:r>
              <a:rPr lang="en-US" dirty="0">
                <a:sym typeface="Math C"/>
              </a:rPr>
              <a:t> ↦ 0</a:t>
            </a:r>
            <a:r>
              <a:rPr lang="en-US" dirty="0"/>
              <a:t>]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48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772816"/>
            <a:ext cx="5832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ym typeface="Symbol"/>
              </a:rPr>
              <a:t>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Symbol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z:=x; x:=y); y:=z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ym typeface="Symbol"/>
              </a:rPr>
              <a:t>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2238739"/>
            <a:ext cx="5832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	 </a:t>
            </a:r>
            <a:r>
              <a:rPr lang="en-US" sz="2400" dirty="0">
                <a:sym typeface="Symbol"/>
              </a:rPr>
              <a:t>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x:=y; y:=z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olidFill>
                  <a:srgbClr val="000000"/>
                </a:solidFill>
              </a:rPr>
              <a:t>[</a:t>
            </a:r>
            <a:r>
              <a:rPr lang="en-US" sz="2400" dirty="0"/>
              <a:t>z</a:t>
            </a:r>
            <a:r>
              <a:rPr lang="en-US" sz="2400" dirty="0">
                <a:sym typeface="Math C"/>
              </a:rPr>
              <a:t>↦5</a:t>
            </a:r>
            <a:r>
              <a:rPr lang="en-US" sz="2400" dirty="0">
                <a:solidFill>
                  <a:srgbClr val="000000"/>
                </a:solidFill>
              </a:rPr>
              <a:t>]</a:t>
            </a:r>
            <a:r>
              <a:rPr lang="en-US" sz="2400" dirty="0">
                <a:sym typeface="Symbol"/>
              </a:rPr>
              <a:t>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2704662"/>
            <a:ext cx="5832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	 </a:t>
            </a:r>
            <a:r>
              <a:rPr lang="en-US" sz="2400" dirty="0">
                <a:sym typeface="Symbol"/>
              </a:rPr>
              <a:t>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y:=z</a:t>
            </a:r>
            <a:r>
              <a:rPr lang="en-US" sz="2400" dirty="0">
                <a:solidFill>
                  <a:srgbClr val="000000"/>
                </a:solidFill>
              </a:rPr>
              <a:t>, (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olidFill>
                  <a:srgbClr val="000000"/>
                </a:solidFill>
              </a:rPr>
              <a:t>[</a:t>
            </a:r>
            <a:r>
              <a:rPr lang="en-US" sz="2400" dirty="0"/>
              <a:t>z</a:t>
            </a:r>
            <a:r>
              <a:rPr lang="en-US" sz="2400" dirty="0">
                <a:sym typeface="Math C"/>
              </a:rPr>
              <a:t> ↦ 5</a:t>
            </a:r>
            <a:r>
              <a:rPr lang="en-US" sz="2400" dirty="0">
                <a:solidFill>
                  <a:srgbClr val="000000"/>
                </a:solidFill>
              </a:rPr>
              <a:t>])[</a:t>
            </a:r>
            <a:r>
              <a:rPr lang="en-US" sz="2400" dirty="0"/>
              <a:t>x</a:t>
            </a:r>
            <a:r>
              <a:rPr lang="en-US" sz="2400" dirty="0">
                <a:sym typeface="Math C"/>
              </a:rPr>
              <a:t> ↦ 7</a:t>
            </a:r>
            <a:r>
              <a:rPr lang="en-US" sz="2400" dirty="0">
                <a:solidFill>
                  <a:srgbClr val="000000"/>
                </a:solidFill>
              </a:rPr>
              <a:t>]</a:t>
            </a:r>
            <a:r>
              <a:rPr lang="en-US" sz="2400" dirty="0">
                <a:sym typeface="Symbol"/>
              </a:rPr>
              <a:t></a:t>
            </a:r>
            <a:endParaRPr lang="he-I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170585"/>
            <a:ext cx="5832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	</a:t>
            </a:r>
            <a:r>
              <a:rPr lang="en-US" sz="2400" dirty="0">
                <a:solidFill>
                  <a:srgbClr val="000000"/>
                </a:solidFill>
              </a:rPr>
              <a:t> ((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olidFill>
                  <a:srgbClr val="000000"/>
                </a:solidFill>
              </a:rPr>
              <a:t>[</a:t>
            </a:r>
            <a:r>
              <a:rPr lang="en-US" sz="2400" dirty="0"/>
              <a:t>z</a:t>
            </a:r>
            <a:r>
              <a:rPr lang="en-US" sz="2400" dirty="0">
                <a:sym typeface="Math C"/>
              </a:rPr>
              <a:t> ↦ 5</a:t>
            </a:r>
            <a:r>
              <a:rPr lang="en-US" sz="2400" dirty="0">
                <a:solidFill>
                  <a:srgbClr val="000000"/>
                </a:solidFill>
              </a:rPr>
              <a:t>])[</a:t>
            </a:r>
            <a:r>
              <a:rPr lang="en-US" sz="2400" dirty="0"/>
              <a:t>x</a:t>
            </a:r>
            <a:r>
              <a:rPr lang="en-US" sz="2400" dirty="0">
                <a:sym typeface="Math C"/>
              </a:rPr>
              <a:t> ↦ 7</a:t>
            </a:r>
            <a:r>
              <a:rPr lang="en-US" sz="2400" dirty="0">
                <a:solidFill>
                  <a:srgbClr val="000000"/>
                </a:solidFill>
              </a:rPr>
              <a:t>])[</a:t>
            </a:r>
            <a:r>
              <a:rPr lang="en-US" sz="2400" dirty="0"/>
              <a:t>y</a:t>
            </a:r>
            <a:r>
              <a:rPr lang="en-US" sz="2400" dirty="0">
                <a:sym typeface="Math C"/>
              </a:rPr>
              <a:t> ↦ 5</a:t>
            </a:r>
            <a:r>
              <a:rPr lang="en-US" sz="2400" dirty="0">
                <a:solidFill>
                  <a:srgbClr val="000000"/>
                </a:solidFill>
              </a:rPr>
              <a:t>]</a:t>
            </a:r>
            <a:endParaRPr lang="he-IL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1100" y="5896416"/>
            <a:ext cx="7923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ym typeface="Symbol"/>
              </a:rPr>
              <a:t>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Symbol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z:=x; x:=y); y:=z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ym typeface="Symbol"/>
              </a:rPr>
              <a:t></a:t>
            </a: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  </a:t>
            </a:r>
            <a:r>
              <a:rPr lang="en-US" sz="2400" dirty="0">
                <a:sym typeface="Symbol"/>
              </a:rPr>
              <a:t>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x:=y; y:=z</a:t>
            </a:r>
            <a:r>
              <a:rPr lang="en-US" sz="2400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olidFill>
                  <a:srgbClr val="000000"/>
                </a:solidFill>
              </a:rPr>
              <a:t>[</a:t>
            </a:r>
            <a:r>
              <a:rPr lang="en-US" sz="2400" dirty="0"/>
              <a:t>z</a:t>
            </a:r>
            <a:r>
              <a:rPr lang="en-US" sz="2400" dirty="0">
                <a:sym typeface="Math C"/>
              </a:rPr>
              <a:t> ↦ 5</a:t>
            </a:r>
            <a:r>
              <a:rPr lang="en-US" sz="2400" dirty="0">
                <a:solidFill>
                  <a:srgbClr val="000000"/>
                </a:solidFill>
              </a:rPr>
              <a:t>]</a:t>
            </a:r>
            <a:r>
              <a:rPr lang="en-US" sz="2400" dirty="0">
                <a:sym typeface="Symbol"/>
              </a:rPr>
              <a:t></a:t>
            </a:r>
            <a:endParaRPr lang="he-I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05472" y="5229199"/>
            <a:ext cx="5274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ym typeface="Symbol"/>
              </a:rPr>
              <a:t>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z:=x; x:=y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ym typeface="Symbol"/>
              </a:rPr>
              <a:t></a:t>
            </a: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  </a:t>
            </a:r>
            <a:r>
              <a:rPr lang="en-US" sz="2400" dirty="0">
                <a:sym typeface="Symbol"/>
              </a:rPr>
              <a:t>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x:=y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olidFill>
                  <a:srgbClr val="000000"/>
                </a:solidFill>
              </a:rPr>
              <a:t>[</a:t>
            </a:r>
            <a:r>
              <a:rPr lang="en-US" sz="2400" dirty="0"/>
              <a:t>z</a:t>
            </a:r>
            <a:r>
              <a:rPr lang="en-US" sz="2400" dirty="0">
                <a:sym typeface="Math C"/>
              </a:rPr>
              <a:t> ↦ 5</a:t>
            </a:r>
            <a:r>
              <a:rPr lang="en-US" sz="2400" dirty="0">
                <a:solidFill>
                  <a:srgbClr val="000000"/>
                </a:solidFill>
              </a:rPr>
              <a:t>]</a:t>
            </a:r>
            <a:r>
              <a:rPr lang="en-US" sz="2400" dirty="0">
                <a:sym typeface="Symbol"/>
              </a:rPr>
              <a:t></a:t>
            </a:r>
            <a:endParaRPr lang="he-IL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68392" y="4538889"/>
            <a:ext cx="32638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ym typeface="Symbol"/>
              </a:rPr>
              <a:t>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z:=x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ym typeface="Symbol"/>
              </a:rPr>
              <a:t></a:t>
            </a: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  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olidFill>
                  <a:srgbClr val="000000"/>
                </a:solidFill>
              </a:rPr>
              <a:t>[</a:t>
            </a:r>
            <a:r>
              <a:rPr lang="en-US" sz="2400" dirty="0"/>
              <a:t>z</a:t>
            </a:r>
            <a:r>
              <a:rPr lang="en-US" sz="2400" dirty="0">
                <a:sym typeface="Math C"/>
              </a:rPr>
              <a:t> ↦ 5</a:t>
            </a:r>
            <a:r>
              <a:rPr lang="en-US" sz="2400" dirty="0">
                <a:solidFill>
                  <a:srgbClr val="000000"/>
                </a:solidFill>
              </a:rPr>
              <a:t>]</a:t>
            </a:r>
            <a:endParaRPr lang="he-IL" sz="2400" dirty="0"/>
          </a:p>
        </p:txBody>
      </p:sp>
      <p:cxnSp>
        <p:nvCxnSpPr>
          <p:cNvPr id="13" name="מחבר ישר 12"/>
          <p:cNvCxnSpPr/>
          <p:nvPr/>
        </p:nvCxnSpPr>
        <p:spPr>
          <a:xfrm>
            <a:off x="1142402" y="5781876"/>
            <a:ext cx="7307541" cy="12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2159732" y="5135996"/>
            <a:ext cx="48965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ציין מיקום תוכן 2"/>
          <p:cNvSpPr txBox="1">
            <a:spLocks/>
          </p:cNvSpPr>
          <p:nvPr/>
        </p:nvSpPr>
        <p:spPr>
          <a:xfrm>
            <a:off x="323528" y="3789041"/>
            <a:ext cx="8229600" cy="64807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Derivation tree for first step: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via derivation sequences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</a:t>
            </a:r>
            <a:r>
              <a:rPr lang="en-US" b="1" dirty="0"/>
              <a:t>While</a:t>
            </a:r>
            <a:r>
              <a:rPr lang="en-US" dirty="0"/>
              <a:t> statement </a:t>
            </a:r>
            <a:r>
              <a:rPr lang="en-US" i="1" dirty="0"/>
              <a:t>S</a:t>
            </a:r>
            <a:r>
              <a:rPr lang="en-US" dirty="0"/>
              <a:t> and state </a:t>
            </a:r>
            <a:r>
              <a:rPr lang="en-US" i="1" dirty="0"/>
              <a:t>s</a:t>
            </a:r>
            <a:r>
              <a:rPr lang="en-US" dirty="0"/>
              <a:t> it is always possible to find at least one derivation sequence from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</a:p>
          <a:p>
            <a:pPr lvl="1"/>
            <a:r>
              <a:rPr lang="en-US" dirty="0">
                <a:sym typeface="Symbol"/>
              </a:rPr>
              <a:t>Apply axioms and rules forever or until a terminal or stuck configuration is reached</a:t>
            </a:r>
          </a:p>
          <a:p>
            <a:r>
              <a:rPr lang="en-US" b="1" dirty="0">
                <a:sym typeface="Symbol"/>
              </a:rPr>
              <a:t>Proposition:</a:t>
            </a:r>
            <a:r>
              <a:rPr lang="en-US" dirty="0">
                <a:sym typeface="Symbol"/>
              </a:rPr>
              <a:t> there are no stuck configurations in </a:t>
            </a:r>
            <a:r>
              <a:rPr lang="en-US" b="1" dirty="0">
                <a:sym typeface="Symbol"/>
              </a:rPr>
              <a:t>While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706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410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Mathematical model of software</a:t>
            </a:r>
          </a:p>
          <a:p>
            <a:pPr lvl="1"/>
            <a:r>
              <a:rPr lang="en-US" dirty="0"/>
              <a:t>State =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sz="1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/>
              <a:t> </a:t>
            </a:r>
            <a:r>
              <a:rPr lang="en-US" dirty="0"/>
              <a:t>Integer</a:t>
            </a:r>
          </a:p>
          <a:p>
            <a:pPr lvl="1"/>
            <a:r>
              <a:rPr lang="en-US" dirty="0"/>
              <a:t>S = [x</a:t>
            </a:r>
            <a:r>
              <a:rPr lang="en-US" sz="2600" dirty="0">
                <a:latin typeface="Wingdings"/>
                <a:ea typeface="Wingdings"/>
                <a:cs typeface="Wingdings"/>
                <a:sym typeface="Wingdings"/>
              </a:rPr>
              <a:t>↦</a:t>
            </a:r>
            <a:r>
              <a:rPr lang="en-US" sz="2800" dirty="0">
                <a:ea typeface="Wingdings"/>
                <a:cs typeface="Wingdings"/>
                <a:sym typeface="Wingdings"/>
              </a:rPr>
              <a:t>0,</a:t>
            </a:r>
            <a:r>
              <a:rPr lang="en-US" dirty="0"/>
              <a:t> y</a:t>
            </a:r>
            <a:r>
              <a:rPr lang="en-US" sz="2600" dirty="0">
                <a:latin typeface="Wingdings"/>
                <a:ea typeface="Wingdings"/>
                <a:cs typeface="Wingdings"/>
                <a:sym typeface="Wingdings"/>
              </a:rPr>
              <a:t>↦</a:t>
            </a:r>
            <a:r>
              <a:rPr lang="en-US" sz="2400" dirty="0">
                <a:ea typeface="Wingdings"/>
                <a:cs typeface="Wingdings"/>
                <a:sym typeface="Wingdings"/>
              </a:rPr>
              <a:t>1]</a:t>
            </a:r>
            <a:endParaRPr lang="en-US" dirty="0"/>
          </a:p>
          <a:p>
            <a:r>
              <a:rPr lang="en-US" dirty="0"/>
              <a:t>Logical specification</a:t>
            </a:r>
          </a:p>
          <a:p>
            <a:pPr lvl="1"/>
            <a:r>
              <a:rPr lang="en-US" dirty="0"/>
              <a:t>{ </a:t>
            </a:r>
            <a:r>
              <a:rPr lang="en-US" i="1" dirty="0"/>
              <a:t>0 &lt; x </a:t>
            </a:r>
            <a:r>
              <a:rPr lang="en-US" dirty="0"/>
              <a:t>} = {  S ∈ State | 0 &lt; S(x) }</a:t>
            </a:r>
          </a:p>
          <a:p>
            <a:endParaRPr lang="en-US" dirty="0"/>
          </a:p>
          <a:p>
            <a:r>
              <a:rPr lang="en-US" dirty="0"/>
              <a:t>Machine checked formal proofs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5725180"/>
            <a:ext cx="2577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{ </a:t>
            </a:r>
            <a:r>
              <a:rPr lang="en-US" sz="2800" i="1" dirty="0"/>
              <a:t>P </a:t>
            </a:r>
            <a:r>
              <a:rPr lang="en-US" sz="2800" dirty="0"/>
              <a:t>}  stmt1 { </a:t>
            </a:r>
            <a:r>
              <a:rPr lang="en-US" sz="2800" i="1" dirty="0"/>
              <a:t>Q’  </a:t>
            </a:r>
            <a:r>
              <a:rPr lang="en-US" sz="2800" dirty="0"/>
              <a:t>}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8785" y="5704820"/>
            <a:ext cx="2599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{  </a:t>
            </a:r>
            <a:r>
              <a:rPr lang="en-US" sz="2800" i="1" dirty="0"/>
              <a:t>P’  </a:t>
            </a:r>
            <a:r>
              <a:rPr lang="en-US" sz="2800" dirty="0"/>
              <a:t>} stmt2 { </a:t>
            </a:r>
            <a:r>
              <a:rPr lang="en-US" sz="2800" i="1" dirty="0"/>
              <a:t>Q </a:t>
            </a:r>
            <a:r>
              <a:rPr lang="en-US" sz="2800" dirty="0"/>
              <a:t>}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1703" y="5201959"/>
            <a:ext cx="1777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  </a:t>
            </a:r>
            <a:r>
              <a:rPr lang="en-US" sz="2800" i="1" dirty="0"/>
              <a:t>Q</a:t>
            </a:r>
            <a:r>
              <a:rPr lang="en-US" sz="2800" i="1"/>
              <a:t>’ →  </a:t>
            </a:r>
            <a:r>
              <a:rPr lang="en-US" sz="2800"/>
              <a:t> </a:t>
            </a:r>
            <a:r>
              <a:rPr lang="en-US" sz="2800" i="1"/>
              <a:t>P’ </a:t>
            </a:r>
            <a:r>
              <a:rPr lang="en-US" sz="2800"/>
              <a:t>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6319510"/>
            <a:ext cx="3398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{ P } stmt1; stmt2 { </a:t>
            </a:r>
            <a:r>
              <a:rPr lang="en-US" sz="2800" i="1" dirty="0"/>
              <a:t>Q </a:t>
            </a:r>
            <a:r>
              <a:rPr lang="en-US" sz="2800" dirty="0"/>
              <a:t>}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6324600"/>
            <a:ext cx="792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A23DE-E21E-554C-9C38-52C035AC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53524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(</a:t>
            </a:r>
            <a:r>
              <a:rPr lang="en-US" i="1" dirty="0"/>
              <a:t>n!) </a:t>
            </a:r>
            <a:r>
              <a:rPr lang="en-US" dirty="0"/>
              <a:t>example</a:t>
            </a:r>
            <a:endParaRPr lang="he-IL" i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8012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Input  state s such that s x = 3</a:t>
            </a:r>
            <a:endParaRPr lang="en-US" dirty="0"/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 := 1; while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 do (y := y * x; x := x – 1)</a:t>
            </a:r>
            <a:endParaRPr lang="en-US" sz="20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50</a:t>
            </a:fld>
            <a:endParaRPr lang="he-IL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6062" y="2215892"/>
            <a:ext cx="75707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buFont typeface="Monotype Sorts" pitchFamily="2" charset="2"/>
              <a:buNone/>
            </a:pPr>
            <a:r>
              <a:rPr lang="en-US" sz="2000" dirty="0">
                <a:sym typeface="Symbol"/>
              </a:rPr>
              <a:t></a:t>
            </a:r>
            <a:r>
              <a:rPr lang="en-US" sz="2000" dirty="0">
                <a:solidFill>
                  <a:srgbClr val="000000"/>
                </a:solidFill>
              </a:rPr>
              <a:t>y :=1 ; W, s</a:t>
            </a:r>
            <a:r>
              <a:rPr lang="en-US" sz="2000" dirty="0">
                <a:sym typeface="Symbol"/>
              </a:rPr>
              <a:t>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  <a:p>
            <a:pPr algn="l" rtl="0"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ym typeface="Symbol"/>
              </a:rPr>
              <a:t>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W, s[y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1]</a:t>
            </a:r>
            <a:r>
              <a:rPr lang="en-US" sz="2000" dirty="0">
                <a:sym typeface="Symbol"/>
              </a:rPr>
              <a:t>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  <a:p>
            <a:pPr algn="l" rtl="0"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ym typeface="Symbol"/>
              </a:rPr>
              <a:t>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if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(x =1) then ((y := y * x; x := x – 1); W else skip),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s[y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1]</a:t>
            </a:r>
            <a:r>
              <a:rPr lang="en-US" sz="2000" dirty="0">
                <a:sym typeface="Symbol"/>
              </a:rPr>
              <a:t>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  <a:p>
            <a:pPr algn="l" rtl="0"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ym typeface="Symbol"/>
              </a:rPr>
              <a:t>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((y := y * x; x := x – 1); W),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s[y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1]</a:t>
            </a:r>
            <a:r>
              <a:rPr lang="en-US" sz="2000" dirty="0">
                <a:sym typeface="Symbol"/>
              </a:rPr>
              <a:t>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  <a:p>
            <a:pPr algn="l" rtl="0"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ym typeface="Symbol"/>
              </a:rPr>
              <a:t>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(x := x – 1; W), s[y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3]</a:t>
            </a:r>
            <a:r>
              <a:rPr lang="en-US" sz="2000" dirty="0">
                <a:sym typeface="Symbol"/>
              </a:rPr>
              <a:t>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  <a:p>
            <a:pPr algn="l" rtl="0"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ym typeface="Symbol"/>
              </a:rPr>
              <a:t>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W , s[y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3][x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2]</a:t>
            </a:r>
            <a:r>
              <a:rPr lang="en-US" sz="2000" dirty="0">
                <a:sym typeface="Symbol"/>
              </a:rPr>
              <a:t>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  <a:p>
            <a:pPr algn="l" rtl="0"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ym typeface="Symbol"/>
              </a:rPr>
              <a:t>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if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(x =1) then ((y := y * x; x := x – 1); W else skip),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s[y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3][x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2]</a:t>
            </a:r>
            <a:r>
              <a:rPr lang="en-US" sz="2000" dirty="0">
                <a:sym typeface="Symbol"/>
              </a:rPr>
              <a:t>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  <a:p>
            <a:pPr algn="l" rtl="0"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ym typeface="Symbol"/>
              </a:rPr>
              <a:t>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((y := y * x; x := x – 1); W),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s[y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3] [x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2]</a:t>
            </a:r>
            <a:r>
              <a:rPr lang="en-US" sz="2000" dirty="0">
                <a:sym typeface="Symbol"/>
              </a:rPr>
              <a:t>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  <a:p>
            <a:pPr algn="l" rtl="0"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ym typeface="Symbol"/>
              </a:rPr>
              <a:t>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(x := x – 1; W) , s[y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6] [x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2]</a:t>
            </a:r>
            <a:r>
              <a:rPr lang="en-US" sz="2000" dirty="0">
                <a:sym typeface="Symbol"/>
              </a:rPr>
              <a:t>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  <a:p>
            <a:pPr algn="l" rtl="0"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ym typeface="Symbol"/>
              </a:rPr>
              <a:t>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W, s[y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6][x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1]</a:t>
            </a:r>
            <a:r>
              <a:rPr lang="en-US" sz="2000" dirty="0">
                <a:sym typeface="Symbol"/>
              </a:rPr>
              <a:t>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  <a:p>
            <a:pPr algn="l" rtl="0"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ym typeface="Symbol"/>
              </a:rPr>
              <a:t>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if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(x =1) then ((y := y * x; x := x – 1); W else skip,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s[y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6][x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1]</a:t>
            </a:r>
            <a:r>
              <a:rPr lang="en-US" sz="2000" dirty="0">
                <a:sym typeface="Symbol"/>
              </a:rPr>
              <a:t>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  <a:p>
            <a:pPr algn="l" rtl="0"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ym typeface="Symbol"/>
              </a:rPr>
              <a:t>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skip,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s[y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6][x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1]</a:t>
            </a:r>
            <a:r>
              <a:rPr lang="en-US" sz="2000" dirty="0">
                <a:sym typeface="Symbol"/>
              </a:rPr>
              <a:t></a:t>
            </a:r>
          </a:p>
          <a:p>
            <a:pPr algn="l" rtl="0"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s[y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6][x</a:t>
            </a:r>
            <a:r>
              <a:rPr lang="en-US" sz="2000" dirty="0">
                <a:sym typeface="Math C"/>
              </a:rPr>
              <a:t> ↦ </a:t>
            </a:r>
            <a:r>
              <a:rPr lang="en-US" sz="2000" dirty="0">
                <a:solidFill>
                  <a:srgbClr val="000000"/>
                </a:solidFill>
                <a:sym typeface="Math C" pitchFamily="2" charset="2"/>
              </a:rPr>
              <a:t>1]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termination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Given a statement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and input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terminates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if there exists a finite derivation sequence starting at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terminates successfully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if there exists a finite derivation sequence starting at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olidFill>
                  <a:srgbClr val="000000"/>
                </a:solidFill>
              </a:rPr>
              <a:t> leading to a final state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 lvl="1"/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loops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on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if there exists an in</a:t>
            </a:r>
            <a:r>
              <a:rPr lang="en-US" dirty="0">
                <a:solidFill>
                  <a:srgbClr val="000000"/>
                </a:solidFill>
              </a:rPr>
              <a:t>finite derivation sequence starting at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7252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778098"/>
          </a:xfrm>
        </p:spPr>
        <p:txBody>
          <a:bodyPr>
            <a:noAutofit/>
          </a:bodyPr>
          <a:lstStyle/>
          <a:p>
            <a:r>
              <a:rPr lang="en-US" sz="3200" dirty="0"/>
              <a:t>Properties of structural operational semantics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 </a:t>
            </a:r>
            <a:r>
              <a:rPr lang="en-US" dirty="0">
                <a:solidFill>
                  <a:srgbClr val="000000"/>
                </a:solidFill>
              </a:rPr>
              <a:t>are </a:t>
            </a:r>
            <a:r>
              <a:rPr lang="en-US" dirty="0">
                <a:solidFill>
                  <a:srgbClr val="0000FF"/>
                </a:solidFill>
              </a:rPr>
              <a:t>semantically equivalent </a:t>
            </a:r>
            <a:r>
              <a:rPr lang="en-US" dirty="0">
                <a:solidFill>
                  <a:srgbClr val="000000"/>
                </a:solidFill>
              </a:rPr>
              <a:t>if: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 for all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 which is either final or stuck,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i="1" baseline="-25000" dirty="0">
                <a:sym typeface="Math B"/>
              </a:rPr>
              <a:t>1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baseline="30000" dirty="0">
                <a:solidFill>
                  <a:srgbClr val="000000"/>
                </a:solidFill>
                <a:sym typeface="Symbol" pitchFamily="18" charset="2"/>
              </a:rPr>
              <a:t>*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 if and only if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i="1" baseline="-25000" dirty="0">
                <a:sym typeface="Math B"/>
              </a:rPr>
              <a:t>2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baseline="30000" dirty="0">
                <a:solidFill>
                  <a:srgbClr val="000000"/>
                </a:solidFill>
                <a:sym typeface="Symbol" pitchFamily="18" charset="2"/>
              </a:rPr>
              <a:t>* 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for all </a:t>
            </a:r>
            <a:r>
              <a:rPr lang="en-US" i="1" dirty="0">
                <a:solidFill>
                  <a:srgbClr val="000000"/>
                </a:solidFill>
              </a:rPr>
              <a:t>s,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there is an infinite derivation sequence starting at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i="1" baseline="-25000" dirty="0">
                <a:sym typeface="Math B"/>
              </a:rPr>
              <a:t>1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ym typeface="Math B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if and only if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there is an infinite derivation sequence starting at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i="1" baseline="-25000" dirty="0">
                <a:sym typeface="Math B"/>
              </a:rPr>
              <a:t>2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/>
              <a:t>Theorem:</a:t>
            </a:r>
            <a:r>
              <a:rPr lang="en-US" dirty="0"/>
              <a:t> </a:t>
            </a:r>
            <a:r>
              <a:rPr lang="en-US" b="1" dirty="0"/>
              <a:t>While</a:t>
            </a:r>
            <a:r>
              <a:rPr lang="en-US" dirty="0"/>
              <a:t> is deterministic: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baseline="30000" dirty="0">
                <a:solidFill>
                  <a:srgbClr val="000000"/>
                </a:solidFill>
                <a:sym typeface="Symbol" pitchFamily="18" charset="2"/>
              </a:rPr>
              <a:t>*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s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and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baseline="30000" dirty="0">
                <a:solidFill>
                  <a:srgbClr val="000000"/>
                </a:solidFill>
                <a:sym typeface="Symbol" pitchFamily="18" charset="2"/>
              </a:rPr>
              <a:t>*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s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then s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=s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br>
              <a:rPr lang="en-US" b="1" dirty="0">
                <a:solidFill>
                  <a:srgbClr val="000000"/>
                </a:solidFill>
                <a:sym typeface="Symbol" pitchFamily="18" charset="2"/>
              </a:rPr>
            </a:br>
            <a:endParaRPr 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797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composition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Lemma: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baseline="-25000" dirty="0">
                <a:sym typeface="Math B"/>
              </a:rPr>
              <a:t>1</a:t>
            </a:r>
            <a:r>
              <a:rPr lang="en-US" i="1" dirty="0">
                <a:sym typeface="Math B"/>
              </a:rPr>
              <a:t>; S</a:t>
            </a:r>
            <a:r>
              <a:rPr lang="en-US" baseline="-25000" dirty="0">
                <a:sym typeface="Math B"/>
              </a:rPr>
              <a:t>2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baseline="30000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s’’ then</a:t>
            </a:r>
            <a:r>
              <a:rPr lang="en-US" baseline="-25000" dirty="0">
                <a:solidFill>
                  <a:srgbClr val="000000"/>
                </a:solidFill>
                <a:sym typeface="Symbol" pitchFamily="18" charset="2"/>
              </a:rPr>
              <a:t> </a:t>
            </a:r>
            <a:br>
              <a:rPr lang="en-US" b="1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there exists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’ and k=</a:t>
            </a:r>
            <a:r>
              <a:rPr lang="en-US" dirty="0" err="1">
                <a:solidFill>
                  <a:srgbClr val="000000"/>
                </a:solidFill>
                <a:sym typeface="Symbol" pitchFamily="18" charset="2"/>
              </a:rPr>
              <a:t>m+n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such that</a:t>
            </a:r>
            <a:br>
              <a:rPr lang="en-US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baseline="-25000" dirty="0">
                <a:sym typeface="Math B"/>
              </a:rPr>
              <a:t>1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</a:t>
            </a:r>
            <a:r>
              <a:rPr lang="en-US" dirty="0">
                <a:sym typeface="Symbol"/>
              </a:rPr>
              <a:t>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baseline="30000" dirty="0">
                <a:solidFill>
                  <a:srgbClr val="000000"/>
                </a:solidFill>
                <a:sym typeface="Symbol" pitchFamily="18" charset="2"/>
              </a:rPr>
              <a:t>m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s’ and </a:t>
            </a:r>
            <a:r>
              <a:rPr lang="en-US" dirty="0">
                <a:sym typeface="Symbol"/>
              </a:rPr>
              <a:t></a:t>
            </a:r>
            <a:r>
              <a:rPr lang="en-US" i="1" dirty="0">
                <a:sym typeface="Math B"/>
              </a:rPr>
              <a:t>S</a:t>
            </a:r>
            <a:r>
              <a:rPr lang="en-US" baseline="-25000" dirty="0">
                <a:sym typeface="Math B"/>
              </a:rPr>
              <a:t>2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s’</a:t>
            </a:r>
            <a:r>
              <a:rPr lang="en-US" dirty="0">
                <a:sym typeface="Symbol"/>
              </a:rPr>
              <a:t>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baseline="30000" dirty="0">
                <a:solidFill>
                  <a:srgbClr val="000000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s’’</a:t>
            </a:r>
          </a:p>
          <a:p>
            <a:r>
              <a:rPr lang="en-US" dirty="0">
                <a:solidFill>
                  <a:srgbClr val="000000"/>
                </a:solidFill>
              </a:rPr>
              <a:t>The proof (pages 37-38) uses induction on the length of derivation sequences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Prove that the property holds for all derivation sequences of length 0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Prove that the property holds for all other derivation sequences: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Show that the property holds for sequences of length k+1 using the fact it holds on all sequences of length k (induction hypothesis)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08365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semantic function </a:t>
            </a:r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sos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5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meaning of a statement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is defined as a partial function from </a:t>
            </a:r>
            <a:r>
              <a:rPr lang="en-US" b="1" dirty="0">
                <a:solidFill>
                  <a:srgbClr val="000000"/>
                </a:solidFill>
              </a:rPr>
              <a:t>State</a:t>
            </a:r>
            <a:r>
              <a:rPr lang="en-US" dirty="0">
                <a:solidFill>
                  <a:srgbClr val="000000"/>
                </a:solidFill>
              </a:rPr>
              <a:t> to </a:t>
            </a:r>
            <a:r>
              <a:rPr lang="en-US" b="1" dirty="0">
                <a:solidFill>
                  <a:srgbClr val="000000"/>
                </a:solidFill>
              </a:rPr>
              <a:t>State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sos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b="1" dirty="0" err="1">
                <a:solidFill>
                  <a:srgbClr val="000000"/>
                </a:solidFill>
              </a:rPr>
              <a:t>Stm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 (</a:t>
            </a:r>
            <a:r>
              <a:rPr lang="en-US" b="1" dirty="0">
                <a:solidFill>
                  <a:srgbClr val="000000"/>
                </a:solidFill>
                <a:sym typeface="Symbol"/>
              </a:rPr>
              <a:t>State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0000"/>
                </a:solidFill>
                <a:sym typeface="Math C"/>
              </a:rPr>
              <a:t> </a:t>
            </a:r>
            <a:r>
              <a:rPr lang="en-US" b="1" dirty="0">
                <a:solidFill>
                  <a:srgbClr val="000000"/>
                </a:solidFill>
                <a:sym typeface="Symbol"/>
              </a:rPr>
              <a:t>State</a:t>
            </a:r>
            <a:r>
              <a:rPr lang="en-US" dirty="0">
                <a:solidFill>
                  <a:srgbClr val="000000"/>
                </a:solidFill>
                <a:sym typeface="Symbol"/>
              </a:rPr>
              <a:t>)</a:t>
            </a:r>
            <a:br>
              <a:rPr lang="en-US" dirty="0">
                <a:solidFill>
                  <a:srgbClr val="000000"/>
                </a:solidFill>
                <a:sym typeface="Symbol"/>
              </a:rPr>
            </a:br>
            <a:br>
              <a:rPr lang="en-US" dirty="0">
                <a:solidFill>
                  <a:srgbClr val="000000"/>
                </a:solidFill>
                <a:sym typeface="Symbol"/>
              </a:rPr>
            </a:br>
            <a:br>
              <a:rPr lang="en-US" dirty="0">
                <a:solidFill>
                  <a:srgbClr val="000000"/>
                </a:solidFill>
                <a:sym typeface="Symbol"/>
              </a:rPr>
            </a:br>
            <a:endParaRPr lang="en-US" dirty="0">
              <a:solidFill>
                <a:srgbClr val="000000"/>
              </a:solidFill>
              <a:sym typeface="Symbol"/>
            </a:endParaRPr>
          </a:p>
          <a:p>
            <a:r>
              <a:rPr lang="en-US" dirty="0">
                <a:solidFill>
                  <a:srgbClr val="000000"/>
                </a:solidFill>
                <a:sym typeface="Symbol"/>
              </a:rPr>
              <a:t>Examples: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Math B"/>
              </a:rPr>
              <a:t>⟦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B" pitchFamily="2" charset="2"/>
              </a:rPr>
              <a:t>skip</a:t>
            </a:r>
            <a:r>
              <a:rPr lang="en-US" dirty="0">
                <a:solidFill>
                  <a:srgbClr val="000000"/>
                </a:solidFill>
                <a:sym typeface="Math B"/>
              </a:rPr>
              <a:t> ⟧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 </a:t>
            </a:r>
            <a:r>
              <a:rPr lang="en-US" i="1" dirty="0">
                <a:solidFill>
                  <a:srgbClr val="000000"/>
                </a:solidFill>
                <a:sym typeface="Math B" pitchFamily="2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 = </a:t>
            </a:r>
            <a:r>
              <a:rPr lang="en-US" i="1" dirty="0">
                <a:solidFill>
                  <a:srgbClr val="000000"/>
                </a:solidFill>
                <a:sym typeface="Math B" pitchFamily="2" charset="2"/>
              </a:rPr>
              <a:t>s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Math B"/>
              </a:rPr>
              <a:t>⟦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B" pitchFamily="2" charset="2"/>
              </a:rPr>
              <a:t>x:=1</a:t>
            </a:r>
            <a:r>
              <a:rPr lang="en-US" dirty="0">
                <a:solidFill>
                  <a:srgbClr val="000000"/>
                </a:solidFill>
                <a:sym typeface="Math B"/>
              </a:rPr>
              <a:t> ⟧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 </a:t>
            </a:r>
            <a:r>
              <a:rPr lang="en-US" i="1" dirty="0">
                <a:solidFill>
                  <a:srgbClr val="000000"/>
                </a:solidFill>
                <a:sym typeface="Math B" pitchFamily="2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 = </a:t>
            </a:r>
            <a:r>
              <a:rPr lang="en-US" i="1" dirty="0">
                <a:solidFill>
                  <a:srgbClr val="000000"/>
                </a:solidFill>
                <a:sym typeface="Math B" pitchFamily="2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 [x </a:t>
            </a:r>
            <a:r>
              <a:rPr lang="en-US" dirty="0">
                <a:solidFill>
                  <a:srgbClr val="000000"/>
                </a:solidFill>
                <a:sym typeface="Math C" pitchFamily="2" charset="2"/>
              </a:rPr>
              <a:t>↦ 1]</a:t>
            </a:r>
            <a:endParaRPr lang="en-US" dirty="0">
              <a:solidFill>
                <a:srgbClr val="000000"/>
              </a:solidFill>
              <a:sym typeface="Math B" pitchFamily="2" charset="2"/>
            </a:endParaRP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Math B"/>
              </a:rPr>
              <a:t>⟦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B" pitchFamily="2" charset="2"/>
              </a:rPr>
              <a:t>while true do skip</a:t>
            </a:r>
            <a:r>
              <a:rPr lang="en-US" dirty="0">
                <a:solidFill>
                  <a:srgbClr val="000000"/>
                </a:solidFill>
                <a:sym typeface="Math B"/>
              </a:rPr>
              <a:t> ⟧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 </a:t>
            </a:r>
            <a:r>
              <a:rPr lang="en-US" i="1" dirty="0">
                <a:solidFill>
                  <a:srgbClr val="000000"/>
                </a:solidFill>
                <a:sym typeface="Math B" pitchFamily="2" charset="2"/>
              </a:rPr>
              <a:t>s</a:t>
            </a:r>
            <a:r>
              <a:rPr lang="en-US" dirty="0">
                <a:solidFill>
                  <a:srgbClr val="000000"/>
                </a:solidFill>
                <a:sym typeface="Math B" pitchFamily="2" charset="2"/>
              </a:rPr>
              <a:t> = undefined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54</a:t>
            </a:fld>
            <a:endParaRPr lang="he-IL" dirty="0"/>
          </a:p>
        </p:txBody>
      </p:sp>
      <p:grpSp>
        <p:nvGrpSpPr>
          <p:cNvPr id="5" name="קבוצה 8"/>
          <p:cNvGrpSpPr/>
          <p:nvPr/>
        </p:nvGrpSpPr>
        <p:grpSpPr>
          <a:xfrm>
            <a:off x="899592" y="2924944"/>
            <a:ext cx="7704856" cy="1754326"/>
            <a:chOff x="1187624" y="5229200"/>
            <a:chExt cx="5976664" cy="2671283"/>
          </a:xfrm>
        </p:grpSpPr>
        <p:sp>
          <p:nvSpPr>
            <p:cNvPr id="10" name="TextBox 9"/>
            <p:cNvSpPr txBox="1"/>
            <p:nvPr/>
          </p:nvSpPr>
          <p:spPr>
            <a:xfrm>
              <a:off x="1187624" y="5445225"/>
              <a:ext cx="2088232" cy="9841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3600" i="1" dirty="0" err="1">
                  <a:solidFill>
                    <a:srgbClr val="000000"/>
                  </a:solidFill>
                </a:rPr>
                <a:t>S</a:t>
              </a:r>
              <a:r>
                <a:rPr lang="en-US" sz="3600" baseline="-25000" dirty="0" err="1">
                  <a:solidFill>
                    <a:srgbClr val="000000"/>
                  </a:solidFill>
                </a:rPr>
                <a:t>sos</a:t>
              </a:r>
              <a:r>
                <a:rPr lang="en-US" sz="3600" dirty="0">
                  <a:solidFill>
                    <a:srgbClr val="000000"/>
                  </a:solidFill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sym typeface="Math B"/>
                </a:rPr>
                <a:t>⟦</a:t>
              </a:r>
              <a:r>
                <a:rPr lang="en-US" sz="3600" i="1" dirty="0">
                  <a:solidFill>
                    <a:srgbClr val="000000"/>
                  </a:solidFill>
                  <a:sym typeface="Math B"/>
                </a:rPr>
                <a:t>S</a:t>
              </a:r>
              <a:r>
                <a:rPr lang="en-US" sz="3600" dirty="0">
                  <a:solidFill>
                    <a:srgbClr val="000000"/>
                  </a:solidFill>
                  <a:sym typeface="Math B"/>
                </a:rPr>
                <a:t>⟧ </a:t>
              </a:r>
              <a:r>
                <a:rPr lang="en-US" sz="3600" i="1" dirty="0">
                  <a:solidFill>
                    <a:srgbClr val="000000"/>
                  </a:solidFill>
                  <a:sym typeface="Math B"/>
                </a:rPr>
                <a:t>s</a:t>
              </a:r>
              <a:r>
                <a:rPr lang="en-US" sz="3600" dirty="0">
                  <a:solidFill>
                    <a:srgbClr val="000000"/>
                  </a:solidFill>
                  <a:sym typeface="Math B"/>
                </a:rPr>
                <a:t> = </a:t>
              </a:r>
              <a:endParaRPr lang="he-IL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19872" y="5229200"/>
              <a:ext cx="3744416" cy="267128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 rtl="0"/>
              <a:r>
                <a:rPr lang="en-US" sz="3600" i="1" dirty="0">
                  <a:solidFill>
                    <a:srgbClr val="000000"/>
                  </a:solidFill>
                  <a:sym typeface="Math B"/>
                </a:rPr>
                <a:t>s</a:t>
              </a:r>
              <a:r>
                <a:rPr lang="en-US" sz="3600" dirty="0">
                  <a:solidFill>
                    <a:srgbClr val="000000"/>
                  </a:solidFill>
                  <a:sym typeface="Math B"/>
                </a:rPr>
                <a:t>’	    	  if </a:t>
              </a:r>
              <a:r>
                <a:rPr lang="en-US" sz="3600" dirty="0">
                  <a:sym typeface="Symbol"/>
                </a:rPr>
                <a:t></a:t>
              </a:r>
              <a:r>
                <a:rPr lang="en-US" sz="3600" i="1" dirty="0">
                  <a:sym typeface="Math B"/>
                </a:rPr>
                <a:t>S</a:t>
              </a:r>
              <a:r>
                <a:rPr lang="en-US" sz="3600" dirty="0">
                  <a:sym typeface="Math B"/>
                </a:rPr>
                <a:t>, </a:t>
              </a:r>
              <a:r>
                <a:rPr lang="en-US" sz="3600" i="1" dirty="0">
                  <a:sym typeface="Math B"/>
                </a:rPr>
                <a:t>s</a:t>
              </a:r>
              <a:r>
                <a:rPr lang="en-US" sz="3600" dirty="0">
                  <a:sym typeface="Symbol"/>
                </a:rPr>
                <a:t></a:t>
              </a:r>
              <a:r>
                <a:rPr lang="en-US" sz="3600" dirty="0">
                  <a:sym typeface="Math B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sym typeface="Symbol" pitchFamily="18" charset="2"/>
                </a:rPr>
                <a:t>*</a:t>
              </a:r>
              <a:r>
                <a:rPr lang="en-US" sz="3600" dirty="0">
                  <a:sym typeface="Math C"/>
                </a:rPr>
                <a:t> s’</a:t>
              </a:r>
              <a:r>
                <a:rPr lang="en-US" sz="3600" dirty="0">
                  <a:solidFill>
                    <a:srgbClr val="000000"/>
                  </a:solidFill>
                  <a:sym typeface="Math B"/>
                </a:rPr>
                <a:t> </a:t>
              </a:r>
              <a:br>
                <a:rPr lang="en-US" sz="3600" dirty="0">
                  <a:solidFill>
                    <a:srgbClr val="000000"/>
                  </a:solidFill>
                  <a:sym typeface="Math B"/>
                </a:rPr>
              </a:br>
              <a:r>
                <a:rPr lang="en-US" sz="3600" dirty="0">
                  <a:solidFill>
                    <a:srgbClr val="000000"/>
                  </a:solidFill>
                  <a:sym typeface="Math B"/>
                </a:rPr>
                <a:t>undefined else</a:t>
              </a:r>
              <a:endParaRPr lang="he-IL" sz="3600" dirty="0"/>
            </a:p>
          </p:txBody>
        </p:sp>
        <p:sp>
          <p:nvSpPr>
            <p:cNvPr id="12" name="סוגר מסולסל שמאלי 11"/>
            <p:cNvSpPr/>
            <p:nvPr/>
          </p:nvSpPr>
          <p:spPr>
            <a:xfrm>
              <a:off x="3131841" y="5558136"/>
              <a:ext cx="144715" cy="120609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0771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equivalence result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 every statement in </a:t>
            </a:r>
            <a:r>
              <a:rPr lang="en-US" b="1" dirty="0">
                <a:solidFill>
                  <a:srgbClr val="000000"/>
                </a:solidFill>
              </a:rPr>
              <a:t>While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		</a:t>
            </a:r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Math B"/>
              </a:rPr>
              <a:t>⟦</a:t>
            </a:r>
            <a:r>
              <a:rPr lang="en-US" i="1" dirty="0">
                <a:solidFill>
                  <a:srgbClr val="000000"/>
                </a:solidFill>
                <a:sym typeface="Math B"/>
              </a:rPr>
              <a:t>S</a:t>
            </a:r>
            <a:r>
              <a:rPr lang="en-US" dirty="0">
                <a:solidFill>
                  <a:srgbClr val="000000"/>
                </a:solidFill>
                <a:sym typeface="Math B"/>
              </a:rPr>
              <a:t>⟧ = </a:t>
            </a:r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Math B"/>
              </a:rPr>
              <a:t>⟦</a:t>
            </a:r>
            <a:r>
              <a:rPr lang="en-US" i="1" dirty="0">
                <a:solidFill>
                  <a:srgbClr val="000000"/>
                </a:solidFill>
                <a:sym typeface="Math B"/>
              </a:rPr>
              <a:t>S</a:t>
            </a:r>
            <a:r>
              <a:rPr lang="en-US" dirty="0">
                <a:solidFill>
                  <a:srgbClr val="000000"/>
                </a:solidFill>
                <a:sym typeface="Math B"/>
              </a:rPr>
              <a:t>⟧ </a:t>
            </a:r>
          </a:p>
          <a:p>
            <a:r>
              <a:rPr lang="en-US" dirty="0">
                <a:solidFill>
                  <a:srgbClr val="000000"/>
                </a:solidFill>
                <a:sym typeface="Math B"/>
              </a:rPr>
              <a:t>Proof in pages 40-43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05684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abort</a:t>
            </a:r>
            <a:r>
              <a:rPr lang="en-US" dirty="0">
                <a:solidFill>
                  <a:srgbClr val="000000"/>
                </a:solidFill>
              </a:rPr>
              <a:t> statement </a:t>
            </a:r>
            <a:r>
              <a:rPr lang="en-US" sz="2800" dirty="0">
                <a:solidFill>
                  <a:srgbClr val="000000"/>
                </a:solidFill>
              </a:rPr>
              <a:t>(like C’s exit w/o return value)</a:t>
            </a:r>
            <a:endParaRPr lang="en-US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Non-determinism</a:t>
            </a:r>
          </a:p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Parallelism</a:t>
            </a:r>
          </a:p>
          <a:p>
            <a:pPr lvl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 Variables</a:t>
            </a:r>
          </a:p>
          <a:p>
            <a:pPr lvl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Procedures</a:t>
            </a:r>
          </a:p>
          <a:p>
            <a:pPr lvl="1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Static Scope</a:t>
            </a:r>
          </a:p>
          <a:p>
            <a:pPr lvl="1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Dynamic scope</a:t>
            </a:r>
          </a:p>
        </p:txBody>
      </p:sp>
    </p:spTree>
    <p:extLst>
      <p:ext uri="{BB962C8B-B14F-4D97-AF65-F5344CB8AC3E}">
        <p14:creationId xmlns:p14="http://schemas.microsoft.com/office/powerpoint/2010/main" val="3546784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While</a:t>
            </a:r>
            <a:r>
              <a:rPr lang="en-US" sz="4000" dirty="0">
                <a:solidFill>
                  <a:srgbClr val="000000"/>
                </a:solidFill>
              </a:rPr>
              <a:t> + </a:t>
            </a:r>
            <a:r>
              <a:rPr lang="en-US" sz="4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abort</a:t>
            </a:r>
            <a:endParaRPr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Abstract syntax</a:t>
            </a:r>
          </a:p>
          <a:p>
            <a:pPr lvl="1">
              <a:buNone/>
            </a:pP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dirty="0"/>
              <a:t> </a:t>
            </a:r>
            <a:r>
              <a:rPr lang="en-US" sz="3200" dirty="0">
                <a:latin typeface="Bell MT" pitchFamily="18" charset="0"/>
              </a:rPr>
              <a:t>::=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x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:=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skip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;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2</a:t>
            </a:r>
            <a:br>
              <a:rPr lang="en-US" sz="3200" baseline="-25000" dirty="0">
                <a:latin typeface="Bell MT" pitchFamily="18" charset="0"/>
              </a:rPr>
            </a:br>
            <a:r>
              <a:rPr lang="en-US" sz="3200" dirty="0">
                <a:latin typeface="Bell MT" pitchFamily="18" charset="0"/>
              </a:rPr>
              <a:t>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then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2</a:t>
            </a:r>
          </a:p>
          <a:p>
            <a:pPr lvl="1">
              <a:buNone/>
            </a:pPr>
            <a:r>
              <a:rPr lang="en-US" sz="3200" dirty="0">
                <a:latin typeface="Bell MT" pitchFamily="18" charset="0"/>
              </a:rPr>
              <a:t>	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do</a:t>
            </a:r>
            <a:r>
              <a:rPr lang="en-US" sz="3200" dirty="0">
                <a:cs typeface="Courier New" pitchFamily="49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br>
              <a:rPr lang="en-US" sz="3200" i="1" dirty="0">
                <a:latin typeface="Bell MT" pitchFamily="18" charset="0"/>
              </a:rPr>
            </a:br>
            <a:r>
              <a:rPr lang="en-US" b="1" dirty="0">
                <a:latin typeface="Bell MT" pitchFamily="18" charset="0"/>
              </a:rPr>
              <a:t>|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abort</a:t>
            </a:r>
            <a:endParaRPr lang="en-US" sz="3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Abort terminates the execution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“skip; </a:t>
            </a:r>
            <a:r>
              <a:rPr lang="en-US" i="1" dirty="0">
                <a:solidFill>
                  <a:srgbClr val="000000"/>
                </a:solidFill>
                <a:cs typeface="Courier New" pitchFamily="49" charset="0"/>
              </a:rPr>
              <a:t>S”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the statement </a:t>
            </a:r>
            <a:r>
              <a:rPr lang="en-US" i="1" dirty="0">
                <a:solidFill>
                  <a:srgbClr val="000000"/>
                </a:solidFill>
                <a:cs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executes</a:t>
            </a:r>
            <a:endParaRPr lang="he-IL" i="1" dirty="0"/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In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“abort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i="1" dirty="0">
                <a:solidFill>
                  <a:srgbClr val="000000"/>
                </a:solidFill>
                <a:cs typeface="Courier New" pitchFamily="49" charset="0"/>
              </a:rPr>
              <a:t>S”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the statement </a:t>
            </a:r>
            <a:r>
              <a:rPr lang="en-US" i="1" dirty="0">
                <a:solidFill>
                  <a:srgbClr val="000000"/>
                </a:solidFill>
                <a:cs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should never execute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Natural semantics rules: …?</a:t>
            </a:r>
          </a:p>
          <a:p>
            <a:r>
              <a:rPr lang="en-US" dirty="0">
                <a:solidFill>
                  <a:srgbClr val="000000"/>
                </a:solidFill>
              </a:rPr>
              <a:t>Structural semantics rules: …?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492875"/>
            <a:ext cx="90011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57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28941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semantics</a:t>
            </a:r>
            <a:endParaRPr lang="he-IL" dirty="0"/>
          </a:p>
        </p:txBody>
      </p:sp>
      <p:graphicFrame>
        <p:nvGraphicFramePr>
          <p:cNvPr id="7" name="מציין מיקום של טבלה 6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79512" y="1340768"/>
          <a:ext cx="8784977" cy="2494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Structural</a:t>
                      </a:r>
                      <a:br>
                        <a:rPr lang="en-US" dirty="0"/>
                      </a:br>
                      <a:r>
                        <a:rPr lang="en-US" dirty="0"/>
                        <a:t>semantics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Natural</a:t>
                      </a:r>
                      <a:br>
                        <a:rPr lang="en-US" dirty="0"/>
                      </a:br>
                      <a:r>
                        <a:rPr lang="en-US" dirty="0"/>
                        <a:t>semantics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Statement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abort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abort; </a:t>
                      </a:r>
                      <a:r>
                        <a:rPr lang="en-US" b="0" i="1" dirty="0">
                          <a:solidFill>
                            <a:srgbClr val="000000"/>
                          </a:solidFill>
                          <a:latin typeface="+mn-lt"/>
                          <a:cs typeface="Courier New" pitchFamily="49" charset="0"/>
                        </a:rPr>
                        <a:t>S</a:t>
                      </a:r>
                      <a:endParaRPr lang="he-IL" b="0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skip; </a:t>
                      </a:r>
                      <a:r>
                        <a:rPr lang="en-US" b="0" i="1" dirty="0">
                          <a:solidFill>
                            <a:srgbClr val="000000"/>
                          </a:solidFill>
                          <a:latin typeface="+mn-lt"/>
                          <a:cs typeface="Courier New" pitchFamily="49" charset="0"/>
                        </a:rPr>
                        <a:t>S</a:t>
                      </a:r>
                      <a:endParaRPr lang="he-IL" b="0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while true do skip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if x = 0 then abort else y := y + x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492875"/>
            <a:ext cx="90011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58</a:t>
            </a:fld>
            <a:endParaRPr lang="he-IL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4653136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1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natural semantics cannot distinguish between looping and abnormal termination</a:t>
            </a:r>
          </a:p>
          <a:p>
            <a:pPr marL="800100" lvl="1" indent="-342900" algn="l" rtl="0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Unless we add a special error state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structural operational semantics looping is reflected by infinite derivations and abnormal termination is reflected by stuck configuration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3861047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191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While</a:t>
            </a:r>
            <a:r>
              <a:rPr lang="en-US" sz="4000" dirty="0">
                <a:solidFill>
                  <a:srgbClr val="000000"/>
                </a:solidFill>
              </a:rPr>
              <a:t> + non-determinism</a:t>
            </a:r>
            <a:endParaRPr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Abstract syntax</a:t>
            </a:r>
          </a:p>
          <a:p>
            <a:pPr lvl="1">
              <a:buNone/>
            </a:pP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dirty="0"/>
              <a:t> </a:t>
            </a:r>
            <a:r>
              <a:rPr lang="en-US" sz="3200" dirty="0">
                <a:latin typeface="Bell MT" pitchFamily="18" charset="0"/>
              </a:rPr>
              <a:t>::=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x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:=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skip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;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2</a:t>
            </a:r>
            <a:br>
              <a:rPr lang="en-US" sz="3200" baseline="-25000" dirty="0">
                <a:latin typeface="Bell MT" pitchFamily="18" charset="0"/>
              </a:rPr>
            </a:br>
            <a:r>
              <a:rPr lang="en-US" sz="3200" dirty="0">
                <a:latin typeface="Bell MT" pitchFamily="18" charset="0"/>
              </a:rPr>
              <a:t>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then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2</a:t>
            </a:r>
          </a:p>
          <a:p>
            <a:pPr lvl="1">
              <a:buNone/>
            </a:pPr>
            <a:r>
              <a:rPr lang="en-US" sz="3200" dirty="0">
                <a:latin typeface="Bell MT" pitchFamily="18" charset="0"/>
              </a:rPr>
              <a:t>	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do</a:t>
            </a:r>
            <a:r>
              <a:rPr lang="en-US" sz="3200" dirty="0">
                <a:cs typeface="Courier New" pitchFamily="49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br>
              <a:rPr lang="en-US" sz="3200" i="1" dirty="0">
                <a:latin typeface="Bell MT" pitchFamily="18" charset="0"/>
              </a:rPr>
            </a:br>
            <a:r>
              <a:rPr lang="en-US" b="1" dirty="0">
                <a:latin typeface="Bell MT" pitchFamily="18" charset="0"/>
              </a:rPr>
              <a:t>|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i="1" dirty="0">
                <a:latin typeface="Bell MT" pitchFamily="18" charset="0"/>
              </a:rPr>
              <a:t>S</a:t>
            </a:r>
            <a:r>
              <a:rPr lang="en-US" baseline="-25000" dirty="0">
                <a:latin typeface="Bell MT" pitchFamily="18" charset="0"/>
              </a:rPr>
              <a:t>1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i="1" dirty="0">
                <a:latin typeface="Bell MT" pitchFamily="18" charset="0"/>
              </a:rPr>
              <a:t>S</a:t>
            </a:r>
            <a:r>
              <a:rPr lang="en-US" baseline="-25000" dirty="0">
                <a:latin typeface="Bell MT" pitchFamily="18" charset="0"/>
              </a:rPr>
              <a:t>2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Either 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is executed or 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is executed</a:t>
            </a:r>
          </a:p>
          <a:p>
            <a:r>
              <a:rPr lang="en-US" dirty="0">
                <a:solidFill>
                  <a:srgbClr val="000000"/>
                </a:solidFill>
              </a:rPr>
              <a:t>Example: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x:=1 or (x:=2; x:=x+2)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Possible outcomes for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: 1 and 4</a:t>
            </a:r>
            <a:endParaRPr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718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998240"/>
          </a:xfrm>
        </p:spPr>
        <p:txBody>
          <a:bodyPr>
            <a:normAutofit/>
          </a:bodyPr>
          <a:lstStyle/>
          <a:p>
            <a:r>
              <a:rPr lang="en-US" dirty="0"/>
              <a:t>Lightweight formal verification</a:t>
            </a:r>
          </a:p>
          <a:p>
            <a:endParaRPr lang="en-US" dirty="0"/>
          </a:p>
          <a:p>
            <a:r>
              <a:rPr lang="en-US" dirty="0"/>
              <a:t>Formalize software behavior in a mathematical model (semantics)</a:t>
            </a:r>
          </a:p>
          <a:p>
            <a:endParaRPr lang="en-US" dirty="0"/>
          </a:p>
          <a:p>
            <a:r>
              <a:rPr lang="en-US" dirty="0"/>
              <a:t>Prove (selected) properties of the mathematical model</a:t>
            </a:r>
          </a:p>
          <a:p>
            <a:pPr lvl="1"/>
            <a:r>
              <a:rPr lang="en-US" dirty="0"/>
              <a:t>Automatically, typically with approximation of the formal semantics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78AC7-36A5-2D41-A527-2EA3348C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09328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While</a:t>
            </a:r>
            <a:r>
              <a:rPr lang="en-US" dirty="0">
                <a:solidFill>
                  <a:srgbClr val="000000"/>
                </a:solidFill>
              </a:rPr>
              <a:t> + non-determinism: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natural semantics</a:t>
            </a:r>
          </a:p>
        </p:txBody>
      </p:sp>
      <p:grpSp>
        <p:nvGrpSpPr>
          <p:cNvPr id="9" name="קבוצה 58"/>
          <p:cNvGrpSpPr/>
          <p:nvPr/>
        </p:nvGrpSpPr>
        <p:grpSpPr>
          <a:xfrm>
            <a:off x="2285151" y="2420888"/>
            <a:ext cx="4591104" cy="831639"/>
            <a:chOff x="1205031" y="2668270"/>
            <a:chExt cx="4591104" cy="831639"/>
          </a:xfrm>
        </p:grpSpPr>
        <p:grpSp>
          <p:nvGrpSpPr>
            <p:cNvPr id="10" name="קבוצה 33"/>
            <p:cNvGrpSpPr/>
            <p:nvPr/>
          </p:nvGrpSpPr>
          <p:grpSpPr>
            <a:xfrm>
              <a:off x="2267744" y="2668270"/>
              <a:ext cx="3528391" cy="831639"/>
              <a:chOff x="2987825" y="2668270"/>
              <a:chExt cx="3528391" cy="831639"/>
            </a:xfrm>
          </p:grpSpPr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2987825" y="2668270"/>
                <a:ext cx="3528391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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or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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13" name="מחבר ישר 12"/>
              <p:cNvCxnSpPr/>
              <p:nvPr/>
            </p:nvCxnSpPr>
            <p:spPr>
              <a:xfrm>
                <a:off x="3203848" y="3130082"/>
                <a:ext cx="30963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205031" y="2852936"/>
              <a:ext cx="93487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[or</a:t>
              </a:r>
              <a:r>
                <a:rPr lang="en-US" sz="2400" baseline="30000" dirty="0">
                  <a:solidFill>
                    <a:srgbClr val="0000FF"/>
                  </a:solidFill>
                </a:rPr>
                <a:t>1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קבוצה 58"/>
          <p:cNvGrpSpPr/>
          <p:nvPr/>
        </p:nvGrpSpPr>
        <p:grpSpPr>
          <a:xfrm>
            <a:off x="2285152" y="3501008"/>
            <a:ext cx="4591104" cy="831639"/>
            <a:chOff x="1205031" y="2668270"/>
            <a:chExt cx="4591104" cy="831639"/>
          </a:xfrm>
        </p:grpSpPr>
        <p:grpSp>
          <p:nvGrpSpPr>
            <p:cNvPr id="15" name="קבוצה 33"/>
            <p:cNvGrpSpPr/>
            <p:nvPr/>
          </p:nvGrpSpPr>
          <p:grpSpPr>
            <a:xfrm>
              <a:off x="2267744" y="2668270"/>
              <a:ext cx="3528391" cy="831639"/>
              <a:chOff x="2987825" y="2668270"/>
              <a:chExt cx="3528391" cy="831639"/>
            </a:xfrm>
          </p:grpSpPr>
          <p:sp>
            <p:nvSpPr>
              <p:cNvPr id="17" name="Text Box 3"/>
              <p:cNvSpPr txBox="1">
                <a:spLocks noChangeArrowheads="1"/>
              </p:cNvSpPr>
              <p:nvPr/>
            </p:nvSpPr>
            <p:spPr bwMode="auto">
              <a:xfrm>
                <a:off x="2987825" y="2668270"/>
                <a:ext cx="3528391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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or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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18" name="מחבר ישר 17"/>
              <p:cNvCxnSpPr/>
              <p:nvPr/>
            </p:nvCxnSpPr>
            <p:spPr>
              <a:xfrm>
                <a:off x="3203848" y="3130082"/>
                <a:ext cx="30963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205031" y="2852936"/>
              <a:ext cx="93487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[or</a:t>
              </a:r>
              <a:r>
                <a:rPr lang="en-US" sz="2400" baseline="30000" dirty="0">
                  <a:solidFill>
                    <a:srgbClr val="0000FF"/>
                  </a:solidFill>
                </a:rPr>
                <a:t>2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9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492875"/>
            <a:ext cx="90011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60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81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While</a:t>
            </a:r>
            <a:r>
              <a:rPr lang="en-US" dirty="0">
                <a:solidFill>
                  <a:srgbClr val="000000"/>
                </a:solidFill>
              </a:rPr>
              <a:t> + non-determinism: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structural semantics</a:t>
            </a:r>
          </a:p>
        </p:txBody>
      </p:sp>
      <p:grpSp>
        <p:nvGrpSpPr>
          <p:cNvPr id="14" name="קבוצה 58"/>
          <p:cNvGrpSpPr/>
          <p:nvPr/>
        </p:nvGrpSpPr>
        <p:grpSpPr>
          <a:xfrm>
            <a:off x="2244274" y="2605554"/>
            <a:ext cx="4631981" cy="462307"/>
            <a:chOff x="1164154" y="2852936"/>
            <a:chExt cx="4631981" cy="462307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2267744" y="2852936"/>
              <a:ext cx="3528391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ctr" rtl="0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sz="2400" dirty="0">
                  <a:sym typeface="Symbol"/>
                </a:rPr>
                <a:t>?</a:t>
              </a:r>
              <a:endParaRPr lang="en-US" sz="2400" dirty="0">
                <a:sym typeface="Math B" pitchFamily="2" charset="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4154" y="2852936"/>
              <a:ext cx="1016625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/>
                <a:t>[or</a:t>
              </a:r>
              <a:r>
                <a:rPr lang="en-US" sz="2400" baseline="30000" dirty="0"/>
                <a:t>1</a:t>
              </a:r>
              <a:r>
                <a:rPr lang="en-US" sz="2400" baseline="-25000" dirty="0"/>
                <a:t>sos</a:t>
              </a:r>
              <a:r>
                <a:rPr lang="en-US" sz="2400" dirty="0"/>
                <a:t>]</a:t>
              </a:r>
              <a:endParaRPr lang="he-IL" sz="2400" dirty="0"/>
            </a:p>
          </p:txBody>
        </p:sp>
      </p:grpSp>
      <p:grpSp>
        <p:nvGrpSpPr>
          <p:cNvPr id="22" name="קבוצה 58"/>
          <p:cNvGrpSpPr/>
          <p:nvPr/>
        </p:nvGrpSpPr>
        <p:grpSpPr>
          <a:xfrm>
            <a:off x="2244275" y="3685674"/>
            <a:ext cx="4631981" cy="462307"/>
            <a:chOff x="1164154" y="2852936"/>
            <a:chExt cx="4631981" cy="462307"/>
          </a:xfrm>
        </p:grpSpPr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2267744" y="2852936"/>
              <a:ext cx="3528391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ctr" rtl="0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sz="2400" dirty="0">
                  <a:sym typeface="Symbol"/>
                </a:rPr>
                <a:t>?</a:t>
              </a:r>
              <a:endParaRPr lang="en-US" sz="2400" dirty="0">
                <a:sym typeface="Math B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64154" y="2852936"/>
              <a:ext cx="1016625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/>
                <a:t>[or</a:t>
              </a:r>
              <a:r>
                <a:rPr lang="en-US" sz="2400" baseline="30000" dirty="0"/>
                <a:t>2</a:t>
              </a:r>
              <a:r>
                <a:rPr lang="en-US" sz="2400" baseline="-25000" dirty="0"/>
                <a:t>sos</a:t>
              </a:r>
              <a:r>
                <a:rPr lang="en-US" sz="2400" dirty="0"/>
                <a:t>]</a:t>
              </a:r>
              <a:endParaRPr lang="he-IL" sz="2400" dirty="0"/>
            </a:p>
          </p:txBody>
        </p:sp>
      </p:grpSp>
      <p:sp>
        <p:nvSpPr>
          <p:cNvPr id="27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492875"/>
            <a:ext cx="90011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61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380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While</a:t>
            </a:r>
            <a:r>
              <a:rPr lang="en-US" dirty="0">
                <a:solidFill>
                  <a:srgbClr val="000000"/>
                </a:solidFill>
              </a:rPr>
              <a:t> + non-determinism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the definitions of the semantic functions?</a:t>
            </a:r>
          </a:p>
          <a:p>
            <a:pPr lvl="1"/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Math B"/>
              </a:rPr>
              <a:t>⟦</a:t>
            </a:r>
            <a:r>
              <a:rPr lang="en-US" i="1" dirty="0">
                <a:latin typeface="Bell MT" pitchFamily="18" charset="0"/>
              </a:rPr>
              <a:t> S</a:t>
            </a:r>
            <a:r>
              <a:rPr lang="en-US" baseline="-25000" dirty="0">
                <a:latin typeface="Bell MT" pitchFamily="18" charset="0"/>
              </a:rPr>
              <a:t>1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i="1" dirty="0">
                <a:latin typeface="Bell MT" pitchFamily="18" charset="0"/>
              </a:rPr>
              <a:t>S</a:t>
            </a:r>
            <a:r>
              <a:rPr lang="en-US" baseline="-25000" dirty="0">
                <a:latin typeface="Bell MT" pitchFamily="18" charset="0"/>
              </a:rPr>
              <a:t>2 </a:t>
            </a:r>
            <a:r>
              <a:rPr lang="en-US" dirty="0">
                <a:solidFill>
                  <a:srgbClr val="000000"/>
                </a:solidFill>
                <a:sym typeface="Math B"/>
              </a:rPr>
              <a:t>⟧ </a:t>
            </a:r>
            <a:r>
              <a:rPr lang="en-US" i="1" dirty="0">
                <a:solidFill>
                  <a:srgbClr val="000000"/>
                </a:solidFill>
                <a:sym typeface="Math B"/>
              </a:rPr>
              <a:t>s</a:t>
            </a:r>
            <a:endParaRPr lang="en-US" dirty="0">
              <a:solidFill>
                <a:srgbClr val="000000"/>
              </a:solidFill>
              <a:sym typeface="Math B"/>
            </a:endParaRPr>
          </a:p>
          <a:p>
            <a:pPr lvl="1"/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Math B"/>
              </a:rPr>
              <a:t>⟦</a:t>
            </a:r>
            <a:r>
              <a:rPr lang="en-US" i="1" dirty="0">
                <a:latin typeface="Bell MT" pitchFamily="18" charset="0"/>
              </a:rPr>
              <a:t> S</a:t>
            </a:r>
            <a:r>
              <a:rPr lang="en-US" baseline="-25000" dirty="0">
                <a:latin typeface="Bell MT" pitchFamily="18" charset="0"/>
              </a:rPr>
              <a:t>1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i="1" dirty="0">
                <a:latin typeface="Bell MT" pitchFamily="18" charset="0"/>
              </a:rPr>
              <a:t>S</a:t>
            </a:r>
            <a:r>
              <a:rPr lang="en-US" baseline="-25000" dirty="0">
                <a:latin typeface="Bell MT" pitchFamily="18" charset="0"/>
              </a:rPr>
              <a:t>2 </a:t>
            </a:r>
            <a:r>
              <a:rPr lang="en-US" dirty="0">
                <a:solidFill>
                  <a:srgbClr val="000000"/>
                </a:solidFill>
                <a:sym typeface="Math B"/>
              </a:rPr>
              <a:t>⟧ </a:t>
            </a:r>
            <a:r>
              <a:rPr lang="en-US" i="1" dirty="0">
                <a:solidFill>
                  <a:srgbClr val="000000"/>
                </a:solidFill>
                <a:sym typeface="Math B"/>
              </a:rPr>
              <a:t>s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82030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semantics</a:t>
            </a:r>
            <a:endParaRPr lang="he-IL" dirty="0"/>
          </a:p>
        </p:txBody>
      </p:sp>
      <p:graphicFrame>
        <p:nvGraphicFramePr>
          <p:cNvPr id="7" name="מציין מיקום של טבלה 6"/>
          <p:cNvGraphicFramePr>
            <a:graphicFrameLocks noGrp="1"/>
          </p:cNvGraphicFramePr>
          <p:nvPr>
            <p:ph type="tbl" idx="1"/>
          </p:nvPr>
        </p:nvGraphicFramePr>
        <p:xfrm>
          <a:off x="179511" y="1676400"/>
          <a:ext cx="8784977" cy="138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24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4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Structural</a:t>
                      </a:r>
                      <a:br>
                        <a:rPr lang="en-US" dirty="0"/>
                      </a:br>
                      <a:r>
                        <a:rPr lang="en-US" dirty="0"/>
                        <a:t>semantics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Natural</a:t>
                      </a:r>
                      <a:br>
                        <a:rPr lang="en-US" dirty="0"/>
                      </a:br>
                      <a:r>
                        <a:rPr lang="en-US" dirty="0"/>
                        <a:t>semantics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Statement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x:=1 or (x:=2; x:=x+2)</a:t>
                      </a:r>
                      <a:endParaRPr lang="he-IL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(while true do skip) or (x:=2; x:=x+2)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492875"/>
            <a:ext cx="90011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63</a:t>
            </a:fld>
            <a:endParaRPr lang="he-IL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4044205"/>
            <a:ext cx="8229600" cy="18330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In the natural semantics non-determinism will suppress non-termination (looping) if possible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In the structural operational semantics non-determinism does not suppress non-terminating statements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3298974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939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While</a:t>
            </a:r>
            <a:r>
              <a:rPr lang="en-US" sz="4000" dirty="0">
                <a:solidFill>
                  <a:srgbClr val="000000"/>
                </a:solidFill>
              </a:rPr>
              <a:t> + parallelism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>
                <a:solidFill>
                  <a:srgbClr val="000000"/>
                </a:solidFill>
              </a:rPr>
              <a:t>Abstract syntax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dirty="0"/>
              <a:t> </a:t>
            </a:r>
            <a:r>
              <a:rPr lang="en-US" sz="3200" dirty="0">
                <a:latin typeface="Bell MT" pitchFamily="18" charset="0"/>
              </a:rPr>
              <a:t>::=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x</a:t>
            </a:r>
            <a:r>
              <a:rPr lang="en-US" sz="3200" dirty="0">
                <a:latin typeface="Bell MT" pitchFamily="18" charset="0"/>
              </a:rPr>
              <a:t> :=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skip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;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2</a:t>
            </a:r>
            <a:br>
              <a:rPr lang="en-US" sz="3200" baseline="-25000" dirty="0">
                <a:latin typeface="Bell MT" pitchFamily="18" charset="0"/>
              </a:rPr>
            </a:br>
            <a:r>
              <a:rPr lang="en-US" sz="3200" dirty="0">
                <a:latin typeface="Bell MT" pitchFamily="18" charset="0"/>
              </a:rPr>
              <a:t>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then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2</a:t>
            </a:r>
          </a:p>
          <a:p>
            <a:pPr lvl="1">
              <a:buNone/>
            </a:pPr>
            <a:r>
              <a:rPr lang="en-US" sz="3200" dirty="0">
                <a:latin typeface="Bell MT" pitchFamily="18" charset="0"/>
              </a:rPr>
              <a:t>	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do</a:t>
            </a:r>
            <a:r>
              <a:rPr lang="en-US" sz="3200" dirty="0">
                <a:cs typeface="Courier New" pitchFamily="49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br>
              <a:rPr lang="en-US" sz="3200" i="1" dirty="0">
                <a:latin typeface="Bell MT" pitchFamily="18" charset="0"/>
              </a:rPr>
            </a:br>
            <a:r>
              <a:rPr lang="en-US" b="1" dirty="0">
                <a:latin typeface="Bell MT" pitchFamily="18" charset="0"/>
              </a:rPr>
              <a:t>|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i="1" dirty="0">
                <a:latin typeface="Bell MT" pitchFamily="18" charset="0"/>
              </a:rPr>
              <a:t>S</a:t>
            </a:r>
            <a:r>
              <a:rPr lang="en-US" baseline="-25000" dirty="0">
                <a:latin typeface="Bell MT" pitchFamily="18" charset="0"/>
              </a:rPr>
              <a:t>1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B"/>
              </a:rPr>
              <a:t>‖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i="1" dirty="0">
                <a:latin typeface="Bell MT" pitchFamily="18" charset="0"/>
              </a:rPr>
              <a:t>S</a:t>
            </a:r>
            <a:r>
              <a:rPr lang="en-US" baseline="-25000" dirty="0">
                <a:latin typeface="Bell MT" pitchFamily="18" charset="0"/>
              </a:rPr>
              <a:t>2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All the interleaving of 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are executed</a:t>
            </a:r>
          </a:p>
          <a:p>
            <a:r>
              <a:rPr lang="en-US" dirty="0">
                <a:solidFill>
                  <a:srgbClr val="000000"/>
                </a:solidFill>
              </a:rPr>
              <a:t>Example: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x:=1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B"/>
              </a:rPr>
              <a:t>‖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(x:=2; x:=x+2)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Possible outcomes for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: 1, 3, 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492875"/>
            <a:ext cx="90011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64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4556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While</a:t>
            </a:r>
            <a:r>
              <a:rPr lang="en-US" dirty="0">
                <a:solidFill>
                  <a:srgbClr val="000000"/>
                </a:solidFill>
              </a:rPr>
              <a:t> + parallelism: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structural semantics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65</a:t>
            </a:fld>
            <a:endParaRPr lang="he-IL" dirty="0"/>
          </a:p>
        </p:txBody>
      </p:sp>
      <p:grpSp>
        <p:nvGrpSpPr>
          <p:cNvPr id="3" name="קבוצה 58"/>
          <p:cNvGrpSpPr/>
          <p:nvPr/>
        </p:nvGrpSpPr>
        <p:grpSpPr>
          <a:xfrm>
            <a:off x="2098530" y="1628800"/>
            <a:ext cx="4705718" cy="831639"/>
            <a:chOff x="1090417" y="2668270"/>
            <a:chExt cx="4705718" cy="831639"/>
          </a:xfrm>
        </p:grpSpPr>
        <p:grpSp>
          <p:nvGrpSpPr>
            <p:cNvPr id="5" name="קבוצה 33"/>
            <p:cNvGrpSpPr/>
            <p:nvPr/>
          </p:nvGrpSpPr>
          <p:grpSpPr>
            <a:xfrm>
              <a:off x="2267744" y="2668270"/>
              <a:ext cx="3528391" cy="831639"/>
              <a:chOff x="2987825" y="2668270"/>
              <a:chExt cx="3528391" cy="831639"/>
            </a:xfrm>
          </p:grpSpPr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2987825" y="2668270"/>
                <a:ext cx="3528391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</a:rPr>
                  <a:t>’,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s’</a:t>
                </a:r>
                <a:r>
                  <a:rPr lang="en-US" sz="2400" dirty="0">
                    <a:sym typeface="Symbol"/>
                  </a:rPr>
                  <a:t> 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latin typeface="Courier New" pitchFamily="49" charset="0"/>
                    <a:cs typeface="Courier New" pitchFamily="49" charset="0"/>
                    <a:sym typeface="Math B"/>
                  </a:rPr>
                  <a:t>‖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</a:t>
                </a:r>
                <a:r>
                  <a:rPr lang="en-US" sz="2400" dirty="0">
                    <a:latin typeface="Courier New" pitchFamily="49" charset="0"/>
                    <a:cs typeface="Courier New" pitchFamily="49" charset="0"/>
                    <a:sym typeface="Math B"/>
                  </a:rPr>
                  <a:t> ‖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s’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9" name="מחבר ישר 8"/>
              <p:cNvCxnSpPr/>
              <p:nvPr/>
            </p:nvCxnSpPr>
            <p:spPr>
              <a:xfrm>
                <a:off x="3203848" y="3130082"/>
                <a:ext cx="30963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090417" y="2852936"/>
              <a:ext cx="116410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[par</a:t>
              </a:r>
              <a:r>
                <a:rPr lang="en-US" sz="2400" baseline="30000" dirty="0">
                  <a:solidFill>
                    <a:srgbClr val="0000FF"/>
                  </a:solidFill>
                </a:rPr>
                <a:t>1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sos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קבוצה 58"/>
          <p:cNvGrpSpPr/>
          <p:nvPr/>
        </p:nvGrpSpPr>
        <p:grpSpPr>
          <a:xfrm>
            <a:off x="2098530" y="2887758"/>
            <a:ext cx="4705718" cy="831639"/>
            <a:chOff x="1090417" y="2668270"/>
            <a:chExt cx="4705718" cy="831639"/>
          </a:xfrm>
        </p:grpSpPr>
        <p:grpSp>
          <p:nvGrpSpPr>
            <p:cNvPr id="10" name="קבוצה 33"/>
            <p:cNvGrpSpPr/>
            <p:nvPr/>
          </p:nvGrpSpPr>
          <p:grpSpPr>
            <a:xfrm>
              <a:off x="2267744" y="2668270"/>
              <a:ext cx="3528391" cy="831639"/>
              <a:chOff x="2987825" y="2668270"/>
              <a:chExt cx="3528391" cy="831639"/>
            </a:xfrm>
          </p:grpSpPr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2987825" y="2668270"/>
                <a:ext cx="3528391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s’</a:t>
                </a:r>
                <a:r>
                  <a:rPr lang="en-US" sz="2400" dirty="0">
                    <a:sym typeface="Symbol"/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latin typeface="Courier New" pitchFamily="49" charset="0"/>
                    <a:cs typeface="Courier New" pitchFamily="49" charset="0"/>
                    <a:sym typeface="Math B"/>
                  </a:rPr>
                  <a:t>‖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s’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14" name="מחבר ישר 13"/>
              <p:cNvCxnSpPr/>
              <p:nvPr/>
            </p:nvCxnSpPr>
            <p:spPr>
              <a:xfrm>
                <a:off x="3203848" y="3130082"/>
                <a:ext cx="30963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090417" y="2852936"/>
              <a:ext cx="116410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[par</a:t>
              </a:r>
              <a:r>
                <a:rPr lang="en-US" sz="2400" baseline="30000" dirty="0">
                  <a:solidFill>
                    <a:srgbClr val="0000FF"/>
                  </a:solidFill>
                </a:rPr>
                <a:t>2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sos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קבוצה 58"/>
          <p:cNvGrpSpPr/>
          <p:nvPr/>
        </p:nvGrpSpPr>
        <p:grpSpPr>
          <a:xfrm>
            <a:off x="2098530" y="4146716"/>
            <a:ext cx="5497806" cy="831639"/>
            <a:chOff x="1090417" y="2668270"/>
            <a:chExt cx="4705718" cy="831639"/>
          </a:xfrm>
        </p:grpSpPr>
        <p:grpSp>
          <p:nvGrpSpPr>
            <p:cNvPr id="15" name="קבוצה 33"/>
            <p:cNvGrpSpPr/>
            <p:nvPr/>
          </p:nvGrpSpPr>
          <p:grpSpPr>
            <a:xfrm>
              <a:off x="2267744" y="2668270"/>
              <a:ext cx="3528391" cy="831639"/>
              <a:chOff x="2987825" y="2668270"/>
              <a:chExt cx="3528391" cy="831639"/>
            </a:xfrm>
          </p:grpSpPr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2987825" y="2668270"/>
                <a:ext cx="3528391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</a:rPr>
                  <a:t>’,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s’</a:t>
                </a:r>
                <a:r>
                  <a:rPr lang="en-US" sz="2400" dirty="0">
                    <a:sym typeface="Symbol"/>
                  </a:rPr>
                  <a:t> 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latin typeface="Courier New" pitchFamily="49" charset="0"/>
                    <a:cs typeface="Courier New" pitchFamily="49" charset="0"/>
                    <a:sym typeface="Math B"/>
                  </a:rPr>
                  <a:t>‖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latin typeface="Courier New" pitchFamily="49" charset="0"/>
                    <a:cs typeface="Courier New" pitchFamily="49" charset="0"/>
                    <a:sym typeface="Math B"/>
                  </a:rPr>
                  <a:t>‖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s’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19" name="מחבר ישר 18"/>
              <p:cNvCxnSpPr/>
              <p:nvPr/>
            </p:nvCxnSpPr>
            <p:spPr>
              <a:xfrm>
                <a:off x="3203848" y="3130082"/>
                <a:ext cx="30963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1090417" y="2852936"/>
              <a:ext cx="116410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[par</a:t>
              </a:r>
              <a:r>
                <a:rPr lang="en-US" sz="2400" baseline="30000" dirty="0">
                  <a:solidFill>
                    <a:srgbClr val="0000FF"/>
                  </a:solidFill>
                </a:rPr>
                <a:t>3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sos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קבוצה 58"/>
          <p:cNvGrpSpPr/>
          <p:nvPr/>
        </p:nvGrpSpPr>
        <p:grpSpPr>
          <a:xfrm>
            <a:off x="2098530" y="5405673"/>
            <a:ext cx="4705718" cy="831639"/>
            <a:chOff x="1090417" y="2668270"/>
            <a:chExt cx="4705718" cy="831639"/>
          </a:xfrm>
        </p:grpSpPr>
        <p:grpSp>
          <p:nvGrpSpPr>
            <p:cNvPr id="20" name="קבוצה 33"/>
            <p:cNvGrpSpPr/>
            <p:nvPr/>
          </p:nvGrpSpPr>
          <p:grpSpPr>
            <a:xfrm>
              <a:off x="2267744" y="2668270"/>
              <a:ext cx="3528391" cy="831639"/>
              <a:chOff x="2987825" y="2668270"/>
              <a:chExt cx="3528391" cy="831639"/>
            </a:xfrm>
          </p:grpSpPr>
          <p:sp>
            <p:nvSpPr>
              <p:cNvPr id="23" name="Text Box 3"/>
              <p:cNvSpPr txBox="1">
                <a:spLocks noChangeArrowheads="1"/>
              </p:cNvSpPr>
              <p:nvPr/>
            </p:nvSpPr>
            <p:spPr bwMode="auto">
              <a:xfrm>
                <a:off x="2987825" y="2668270"/>
                <a:ext cx="3528391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s’</a:t>
                </a:r>
                <a:r>
                  <a:rPr lang="en-US" sz="2400" dirty="0">
                    <a:sym typeface="Symbol"/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latin typeface="Courier New" pitchFamily="49" charset="0"/>
                    <a:cs typeface="Courier New" pitchFamily="49" charset="0"/>
                    <a:sym typeface="Math B"/>
                  </a:rPr>
                  <a:t>‖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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s’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24" name="מחבר ישר 23"/>
              <p:cNvCxnSpPr/>
              <p:nvPr/>
            </p:nvCxnSpPr>
            <p:spPr>
              <a:xfrm>
                <a:off x="3203848" y="3130082"/>
                <a:ext cx="30963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090417" y="2852936"/>
              <a:ext cx="116410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[par</a:t>
              </a:r>
              <a:r>
                <a:rPr lang="en-US" sz="2400" baseline="30000" dirty="0">
                  <a:solidFill>
                    <a:srgbClr val="0000FF"/>
                  </a:solidFill>
                </a:rPr>
                <a:t>4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sos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3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While</a:t>
            </a:r>
            <a:r>
              <a:rPr lang="en-US" sz="4000" dirty="0">
                <a:solidFill>
                  <a:srgbClr val="000000"/>
                </a:solidFill>
              </a:rPr>
              <a:t> + parallelism:</a:t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sz="4000" dirty="0">
                <a:solidFill>
                  <a:srgbClr val="000000"/>
                </a:solidFill>
              </a:rPr>
              <a:t>natural semantics</a:t>
            </a:r>
            <a:endParaRPr lang="he-IL" sz="4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66</a:t>
            </a:fld>
            <a:endParaRPr lang="he-IL" dirty="0"/>
          </a:p>
        </p:txBody>
      </p:sp>
      <p:sp>
        <p:nvSpPr>
          <p:cNvPr id="5" name="מגילה אנכית 4"/>
          <p:cNvSpPr/>
          <p:nvPr/>
        </p:nvSpPr>
        <p:spPr>
          <a:xfrm>
            <a:off x="2339752" y="2204864"/>
            <a:ext cx="4536504" cy="345638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u="sng" dirty="0">
                <a:solidFill>
                  <a:srgbClr val="0000FF"/>
                </a:solidFill>
              </a:rPr>
              <a:t>Challenge problem: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Give a formal proof that this is in fact impossible.</a:t>
            </a:r>
            <a:br>
              <a:rPr lang="en-US" sz="2400" dirty="0">
                <a:solidFill>
                  <a:srgbClr val="0000FF"/>
                </a:solidFill>
              </a:rPr>
            </a:b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i="1" dirty="0">
                <a:solidFill>
                  <a:srgbClr val="0000FF"/>
                </a:solidFill>
              </a:rPr>
              <a:t>Idea:</a:t>
            </a:r>
            <a:r>
              <a:rPr lang="en-US" sz="2400" dirty="0">
                <a:solidFill>
                  <a:srgbClr val="0000FF"/>
                </a:solidFill>
              </a:rPr>
              <a:t> try to prove on a restricted version of </a:t>
            </a:r>
            <a:r>
              <a:rPr lang="en-US" sz="2400" b="1" dirty="0">
                <a:solidFill>
                  <a:srgbClr val="0000FF"/>
                </a:solidFill>
              </a:rPr>
              <a:t>While</a:t>
            </a:r>
            <a:r>
              <a:rPr lang="en-US" sz="2400" dirty="0">
                <a:solidFill>
                  <a:srgbClr val="0000FF"/>
                </a:solidFill>
              </a:rPr>
              <a:t> without loops/conditions</a:t>
            </a:r>
            <a:endParaRPr lang="he-I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Example: derivation sequences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of a parallel statement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67</a:t>
            </a:fld>
            <a:endParaRPr lang="he-IL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7584" y="1916832"/>
            <a:ext cx="561662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rtl="0">
              <a:spcBef>
                <a:spcPct val="50000"/>
              </a:spcBef>
              <a:buFont typeface="Monotype Sorts" pitchFamily="2" charset="2"/>
              <a:buNone/>
            </a:pPr>
            <a:r>
              <a:rPr lang="en-US" sz="2400" dirty="0">
                <a:sym typeface="Symbol"/>
              </a:rPr>
              <a:t>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x:=1 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Math B"/>
              </a:rPr>
              <a:t>‖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(x:=2; x:=x+2)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dirty="0">
                <a:sym typeface="Symbol"/>
              </a:rPr>
              <a:t>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ym typeface="Symbol"/>
              </a:rPr>
              <a:t></a:t>
            </a:r>
            <a:endParaRPr lang="en-US" sz="2400" dirty="0">
              <a:solidFill>
                <a:srgbClr val="000000"/>
              </a:solidFill>
              <a:sym typeface="Math B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31138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 the structural operational semantics we concentrate on small steps so interleaving of computations can be easily expressed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In the natural semantics immediate constituent is an atomic entity so we cannot express interleaving of computations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492875"/>
            <a:ext cx="90011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68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967616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While</a:t>
            </a:r>
            <a:r>
              <a:rPr lang="en-US" sz="4000" dirty="0">
                <a:solidFill>
                  <a:srgbClr val="000000"/>
                </a:solidFill>
              </a:rPr>
              <a:t> + memory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3"/>
            <a:ext cx="8229600" cy="345638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>
                <a:solidFill>
                  <a:srgbClr val="000000"/>
                </a:solidFill>
              </a:rPr>
              <a:t>Abstract syntax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dirty="0"/>
              <a:t> </a:t>
            </a:r>
            <a:r>
              <a:rPr lang="en-US" sz="3200" dirty="0">
                <a:latin typeface="Bell MT" pitchFamily="18" charset="0"/>
              </a:rPr>
              <a:t>::=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x</a:t>
            </a:r>
            <a:r>
              <a:rPr lang="en-US" sz="3200" dirty="0">
                <a:latin typeface="Bell MT" pitchFamily="18" charset="0"/>
              </a:rPr>
              <a:t> :=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skip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;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2</a:t>
            </a:r>
            <a:br>
              <a:rPr lang="en-US" sz="3200" baseline="-25000" dirty="0">
                <a:latin typeface="Bell MT" pitchFamily="18" charset="0"/>
              </a:rPr>
            </a:br>
            <a:r>
              <a:rPr lang="en-US" sz="3200" dirty="0">
                <a:latin typeface="Bell MT" pitchFamily="18" charset="0"/>
              </a:rPr>
              <a:t>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then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2</a:t>
            </a:r>
          </a:p>
          <a:p>
            <a:pPr lvl="1">
              <a:buNone/>
            </a:pPr>
            <a:r>
              <a:rPr lang="en-US" sz="3200" dirty="0">
                <a:latin typeface="Bell MT" pitchFamily="18" charset="0"/>
              </a:rPr>
              <a:t>	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do</a:t>
            </a:r>
            <a:r>
              <a:rPr lang="en-US" sz="3200" dirty="0">
                <a:cs typeface="Courier New" pitchFamily="49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br>
              <a:rPr lang="en-US" sz="3200" i="1" dirty="0">
                <a:latin typeface="Bell MT" pitchFamily="18" charset="0"/>
              </a:rPr>
            </a:br>
            <a:r>
              <a:rPr lang="en-US" b="1" dirty="0">
                <a:latin typeface="Bell MT" pitchFamily="18" charset="0"/>
              </a:rPr>
              <a:t>|</a:t>
            </a:r>
            <a:r>
              <a:rPr lang="en-US" i="1" dirty="0">
                <a:latin typeface="Bell MT" pitchFamily="18" charset="0"/>
              </a:rPr>
              <a:t> x</a:t>
            </a:r>
            <a:r>
              <a:rPr lang="en-US" dirty="0">
                <a:latin typeface="Bell MT" pitchFamily="18" charset="0"/>
              </a:rPr>
              <a:t> :=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>
                <a:latin typeface="Bell MT" pitchFamily="18" charset="0"/>
              </a:rPr>
              <a:t>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Bell MT" pitchFamily="18" charset="0"/>
              </a:rPr>
              <a:t>|</a:t>
            </a:r>
            <a:r>
              <a:rPr lang="en-US" i="1" dirty="0">
                <a:latin typeface="Bell MT" pitchFamily="18" charset="0"/>
              </a:rPr>
              <a:t> x</a:t>
            </a:r>
            <a:r>
              <a:rPr lang="en-US" dirty="0">
                <a:latin typeface="Bell MT" pitchFamily="18" charset="0"/>
              </a:rPr>
              <a:t> :=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>
                <a:latin typeface="Bell MT" pitchFamily="18" charset="0"/>
              </a:rPr>
              <a:t>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Bell MT" pitchFamily="18" charset="0"/>
              </a:rPr>
              <a:t>|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>
                <a:latin typeface="Bell MT" pitchFamily="18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>
                <a:latin typeface="Bell MT" pitchFamily="18" charset="0"/>
              </a:rPr>
              <a:t> := </a:t>
            </a:r>
            <a:r>
              <a:rPr lang="en-US" i="1" dirty="0">
                <a:latin typeface="Bell MT" pitchFamily="18" charset="0"/>
              </a:rPr>
              <a:t>y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69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653136"/>
            <a:ext cx="2520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/>
              <a:t>State</a:t>
            </a:r>
            <a:r>
              <a:rPr lang="en-US" sz="2800" dirty="0"/>
              <a:t> : </a:t>
            </a:r>
            <a:r>
              <a:rPr lang="en-US" sz="2800" b="1" dirty="0" err="1"/>
              <a:t>Var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 Z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653136"/>
            <a:ext cx="316835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/>
              <a:t>State</a:t>
            </a:r>
            <a:r>
              <a:rPr lang="en-US" sz="2800" dirty="0"/>
              <a:t> : </a:t>
            </a:r>
            <a:r>
              <a:rPr lang="en-US" sz="2800" b="1" dirty="0"/>
              <a:t>Stack</a:t>
            </a:r>
            <a:r>
              <a:rPr lang="en-US" sz="2800" dirty="0"/>
              <a:t> </a:t>
            </a:r>
            <a:r>
              <a:rPr lang="en-US" sz="2800" dirty="0">
                <a:sym typeface="Math B"/>
              </a:rPr>
              <a:t>x </a:t>
            </a:r>
            <a:r>
              <a:rPr lang="en-US" sz="2800" b="1" dirty="0">
                <a:sym typeface="Math B"/>
              </a:rPr>
              <a:t>Heap</a:t>
            </a:r>
            <a:br>
              <a:rPr lang="en-US" sz="2800" dirty="0"/>
            </a:br>
            <a:r>
              <a:rPr lang="en-US" sz="2800" b="1" dirty="0"/>
              <a:t>Stack</a:t>
            </a:r>
            <a:r>
              <a:rPr lang="en-US" sz="2800" dirty="0"/>
              <a:t> : </a:t>
            </a:r>
            <a:r>
              <a:rPr lang="en-US" sz="2800" b="1" dirty="0" err="1"/>
              <a:t>Var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 Z</a:t>
            </a:r>
            <a:br>
              <a:rPr lang="en-US" sz="2800" dirty="0">
                <a:sym typeface="Symbol"/>
              </a:rPr>
            </a:br>
            <a:r>
              <a:rPr lang="en-US" sz="2800" b="1" dirty="0">
                <a:sym typeface="Math B"/>
              </a:rPr>
              <a:t>Heap</a:t>
            </a:r>
            <a:r>
              <a:rPr lang="en-US" sz="2800" dirty="0">
                <a:sym typeface="Math B"/>
              </a:rPr>
              <a:t> : </a:t>
            </a:r>
            <a:r>
              <a:rPr lang="en-US" sz="2800" dirty="0">
                <a:sym typeface="Symbol"/>
              </a:rPr>
              <a:t>Z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 Z</a:t>
            </a:r>
            <a:endParaRPr lang="he-IL" sz="2800" dirty="0"/>
          </a:p>
        </p:txBody>
      </p:sp>
      <p:sp>
        <p:nvSpPr>
          <p:cNvPr id="7" name="הסבר מלבני 6"/>
          <p:cNvSpPr/>
          <p:nvPr/>
        </p:nvSpPr>
        <p:spPr>
          <a:xfrm>
            <a:off x="3347864" y="6093296"/>
            <a:ext cx="2088232" cy="648072"/>
          </a:xfrm>
          <a:prstGeom prst="wedgeRectCallout">
            <a:avLst>
              <a:gd name="adj1" fmla="val 101990"/>
              <a:gd name="adj2" fmla="val -668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Integers as memory addresses</a:t>
            </a:r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971600" y="4581128"/>
            <a:ext cx="1512168" cy="720080"/>
            <a:chOff x="971600" y="4581128"/>
            <a:chExt cx="1512168" cy="720080"/>
          </a:xfrm>
        </p:grpSpPr>
        <p:cxnSp>
          <p:nvCxnSpPr>
            <p:cNvPr id="9" name="מחבר ישר 8"/>
            <p:cNvCxnSpPr/>
            <p:nvPr/>
          </p:nvCxnSpPr>
          <p:spPr>
            <a:xfrm flipV="1">
              <a:off x="971600" y="4653136"/>
              <a:ext cx="1512168" cy="6480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>
              <a:off x="971600" y="4581128"/>
              <a:ext cx="1512168" cy="6480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14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1589856" y="2053952"/>
            <a:ext cx="5715000" cy="2743200"/>
            <a:chOff x="1600200" y="2667000"/>
            <a:chExt cx="5715000" cy="2743200"/>
          </a:xfrm>
        </p:grpSpPr>
        <p:sp>
          <p:nvSpPr>
            <p:cNvPr id="5" name="Rounded Rectangle 4"/>
            <p:cNvSpPr/>
            <p:nvPr/>
          </p:nvSpPr>
          <p:spPr>
            <a:xfrm>
              <a:off x="1600200" y="2667000"/>
              <a:ext cx="5715000" cy="2743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5029200"/>
              <a:ext cx="987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/>
                <a:t>universe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idea: use approximation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695256" y="3730352"/>
            <a:ext cx="1981200" cy="762000"/>
          </a:xfrm>
          <a:prstGeom prst="borderCallout1">
            <a:avLst>
              <a:gd name="adj1" fmla="val 45417"/>
              <a:gd name="adj2" fmla="val -641"/>
              <a:gd name="adj3" fmla="val -14167"/>
              <a:gd name="adj4" fmla="val -774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/>
              <a:t>Under Approximation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6619056" y="2206352"/>
            <a:ext cx="1615008" cy="838200"/>
          </a:xfrm>
          <a:prstGeom prst="borderCallout1">
            <a:avLst>
              <a:gd name="adj1" fmla="val 45417"/>
              <a:gd name="adj2" fmla="val -641"/>
              <a:gd name="adj3" fmla="val 82132"/>
              <a:gd name="adj4" fmla="val -5795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/>
              <a:t>Exact set of configurations/</a:t>
            </a:r>
          </a:p>
          <a:p>
            <a:pPr algn="l" rtl="0"/>
            <a:r>
              <a:rPr lang="en-US" dirty="0"/>
              <a:t>behaviors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32" name="Ink 8"/>
          <p:cNvPicPr>
            <a:picLocks noRot="1" noChangeAspect="1" noEditPoints="1" noChangeArrowheads="1" noChangeShapeType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4615" y="2571869"/>
            <a:ext cx="2352395" cy="1582820"/>
          </a:xfrm>
          <a:prstGeom prst="rect">
            <a:avLst/>
          </a:prstGeom>
        </p:spPr>
      </p:pic>
      <p:pic>
        <p:nvPicPr>
          <p:cNvPr id="1040" name="Ink 16"/>
          <p:cNvPicPr>
            <a:picLocks noRot="1" noChangeAspect="1" noEditPoints="1" noChangeArrowheads="1" noChangeShapeType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3138" y="2955390"/>
            <a:ext cx="1180666" cy="831719"/>
          </a:xfrm>
          <a:prstGeom prst="rect">
            <a:avLst/>
          </a:prstGeom>
        </p:spPr>
      </p:pic>
      <p:grpSp>
        <p:nvGrpSpPr>
          <p:cNvPr id="4" name="קבוצה 16"/>
          <p:cNvGrpSpPr/>
          <p:nvPr/>
        </p:nvGrpSpPr>
        <p:grpSpPr>
          <a:xfrm>
            <a:off x="889248" y="2266677"/>
            <a:ext cx="5364683" cy="2332038"/>
            <a:chOff x="899592" y="2879725"/>
            <a:chExt cx="5364683" cy="2332038"/>
          </a:xfrm>
        </p:grpSpPr>
        <p:sp>
          <p:nvSpPr>
            <p:cNvPr id="10" name="Line Callout 1 9"/>
            <p:cNvSpPr/>
            <p:nvPr/>
          </p:nvSpPr>
          <p:spPr>
            <a:xfrm>
              <a:off x="899592" y="2895600"/>
              <a:ext cx="1615008" cy="762000"/>
            </a:xfrm>
            <a:prstGeom prst="borderCallout1">
              <a:avLst>
                <a:gd name="adj1" fmla="val 52084"/>
                <a:gd name="adj2" fmla="val 101447"/>
                <a:gd name="adj3" fmla="val 69881"/>
                <a:gd name="adj4" fmla="val 14266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en-US" dirty="0"/>
                <a:t>Over Approximation</a:t>
              </a:r>
            </a:p>
          </p:txBody>
        </p:sp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3032125" y="2879725"/>
              <a:ext cx="3232150" cy="2332038"/>
              <a:chOff x="1910" y="1814"/>
              <a:chExt cx="2036" cy="1469"/>
            </a:xfrm>
          </p:grpSpPr>
          <p:sp>
            <p:nvSpPr>
              <p:cNvPr id="102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10" y="1814"/>
                <a:ext cx="2036" cy="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29" name="Freeform 5"/>
              <p:cNvSpPr>
                <a:spLocks noEditPoints="1"/>
              </p:cNvSpPr>
              <p:nvPr/>
            </p:nvSpPr>
            <p:spPr bwMode="auto">
              <a:xfrm>
                <a:off x="1926" y="1830"/>
                <a:ext cx="2002" cy="1436"/>
              </a:xfrm>
              <a:custGeom>
                <a:avLst/>
                <a:gdLst/>
                <a:ahLst/>
                <a:cxnLst>
                  <a:cxn ang="0">
                    <a:pos x="573" y="214"/>
                  </a:cxn>
                  <a:cxn ang="0">
                    <a:pos x="527" y="284"/>
                  </a:cxn>
                  <a:cxn ang="0">
                    <a:pos x="483" y="345"/>
                  </a:cxn>
                  <a:cxn ang="0">
                    <a:pos x="426" y="447"/>
                  </a:cxn>
                  <a:cxn ang="0">
                    <a:pos x="361" y="567"/>
                  </a:cxn>
                  <a:cxn ang="0">
                    <a:pos x="293" y="712"/>
                  </a:cxn>
                  <a:cxn ang="0">
                    <a:pos x="216" y="887"/>
                  </a:cxn>
                  <a:cxn ang="0">
                    <a:pos x="140" y="1094"/>
                  </a:cxn>
                  <a:cxn ang="0">
                    <a:pos x="75" y="1321"/>
                  </a:cxn>
                  <a:cxn ang="0">
                    <a:pos x="43" y="1514"/>
                  </a:cxn>
                  <a:cxn ang="0">
                    <a:pos x="43" y="1699"/>
                  </a:cxn>
                  <a:cxn ang="0">
                    <a:pos x="69" y="1858"/>
                  </a:cxn>
                  <a:cxn ang="0">
                    <a:pos x="126" y="2046"/>
                  </a:cxn>
                  <a:cxn ang="0">
                    <a:pos x="188" y="2175"/>
                  </a:cxn>
                  <a:cxn ang="0">
                    <a:pos x="284" y="2315"/>
                  </a:cxn>
                  <a:cxn ang="0">
                    <a:pos x="369" y="2388"/>
                  </a:cxn>
                  <a:cxn ang="0">
                    <a:pos x="501" y="2497"/>
                  </a:cxn>
                  <a:cxn ang="0">
                    <a:pos x="596" y="2544"/>
                  </a:cxn>
                  <a:cxn ang="0">
                    <a:pos x="735" y="2626"/>
                  </a:cxn>
                  <a:cxn ang="0">
                    <a:pos x="858" y="2664"/>
                  </a:cxn>
                  <a:cxn ang="0">
                    <a:pos x="1022" y="2738"/>
                  </a:cxn>
                  <a:cxn ang="0">
                    <a:pos x="1142" y="2759"/>
                  </a:cxn>
                  <a:cxn ang="0">
                    <a:pos x="1338" y="2820"/>
                  </a:cxn>
                  <a:cxn ang="0">
                    <a:pos x="1470" y="2826"/>
                  </a:cxn>
                  <a:cxn ang="0">
                    <a:pos x="1675" y="2872"/>
                  </a:cxn>
                  <a:cxn ang="0">
                    <a:pos x="1839" y="2870"/>
                  </a:cxn>
                  <a:cxn ang="0">
                    <a:pos x="2109" y="2907"/>
                  </a:cxn>
                  <a:cxn ang="0">
                    <a:pos x="2326" y="2893"/>
                  </a:cxn>
                  <a:cxn ang="0">
                    <a:pos x="2623" y="2909"/>
                  </a:cxn>
                  <a:cxn ang="0">
                    <a:pos x="2839" y="2871"/>
                  </a:cxn>
                  <a:cxn ang="0">
                    <a:pos x="3147" y="2837"/>
                  </a:cxn>
                  <a:cxn ang="0">
                    <a:pos x="3357" y="2736"/>
                  </a:cxn>
                  <a:cxn ang="0">
                    <a:pos x="3616" y="2627"/>
                  </a:cxn>
                  <a:cxn ang="0">
                    <a:pos x="3718" y="2498"/>
                  </a:cxn>
                  <a:cxn ang="0">
                    <a:pos x="3854" y="2357"/>
                  </a:cxn>
                  <a:cxn ang="0">
                    <a:pos x="3877" y="2171"/>
                  </a:cxn>
                  <a:cxn ang="0">
                    <a:pos x="3974" y="1923"/>
                  </a:cxn>
                  <a:cxn ang="0">
                    <a:pos x="3976" y="1693"/>
                  </a:cxn>
                  <a:cxn ang="0">
                    <a:pos x="4046" y="1459"/>
                  </a:cxn>
                  <a:cxn ang="0">
                    <a:pos x="4021" y="1244"/>
                  </a:cxn>
                  <a:cxn ang="0">
                    <a:pos x="4062" y="1027"/>
                  </a:cxn>
                  <a:cxn ang="0">
                    <a:pos x="3992" y="874"/>
                  </a:cxn>
                  <a:cxn ang="0">
                    <a:pos x="3974" y="727"/>
                  </a:cxn>
                  <a:cxn ang="0">
                    <a:pos x="3870" y="637"/>
                  </a:cxn>
                  <a:cxn ang="0">
                    <a:pos x="3814" y="514"/>
                  </a:cxn>
                  <a:cxn ang="0">
                    <a:pos x="3679" y="442"/>
                  </a:cxn>
                  <a:cxn ang="0">
                    <a:pos x="3580" y="346"/>
                  </a:cxn>
                  <a:cxn ang="0">
                    <a:pos x="3395" y="309"/>
                  </a:cxn>
                  <a:cxn ang="0">
                    <a:pos x="3187" y="243"/>
                  </a:cxn>
                  <a:cxn ang="0">
                    <a:pos x="2942" y="244"/>
                  </a:cxn>
                  <a:cxn ang="0">
                    <a:pos x="2677" y="196"/>
                  </a:cxn>
                  <a:cxn ang="0">
                    <a:pos x="2403" y="185"/>
                  </a:cxn>
                  <a:cxn ang="0">
                    <a:pos x="2159" y="123"/>
                  </a:cxn>
                  <a:cxn ang="0">
                    <a:pos x="1916" y="108"/>
                  </a:cxn>
                  <a:cxn ang="0">
                    <a:pos x="1701" y="48"/>
                  </a:cxn>
                  <a:cxn ang="0">
                    <a:pos x="1466" y="46"/>
                  </a:cxn>
                  <a:cxn ang="0">
                    <a:pos x="1254" y="22"/>
                  </a:cxn>
                  <a:cxn ang="0">
                    <a:pos x="1044" y="58"/>
                  </a:cxn>
                  <a:cxn ang="0">
                    <a:pos x="895" y="66"/>
                  </a:cxn>
                  <a:cxn ang="0">
                    <a:pos x="753" y="120"/>
                  </a:cxn>
                  <a:cxn ang="0">
                    <a:pos x="689" y="149"/>
                  </a:cxn>
                  <a:cxn ang="0">
                    <a:pos x="625" y="213"/>
                  </a:cxn>
                  <a:cxn ang="0">
                    <a:pos x="532" y="259"/>
                  </a:cxn>
                </a:cxnLst>
                <a:rect l="0" t="0" r="r" b="b"/>
                <a:pathLst>
                  <a:path w="4067" h="2934">
                    <a:moveTo>
                      <a:pt x="608" y="178"/>
                    </a:moveTo>
                    <a:cubicBezTo>
                      <a:pt x="608" y="171"/>
                      <a:pt x="603" y="166"/>
                      <a:pt x="596" y="166"/>
                    </a:cubicBezTo>
                    <a:cubicBezTo>
                      <a:pt x="589" y="166"/>
                      <a:pt x="583" y="171"/>
                      <a:pt x="583" y="178"/>
                    </a:cubicBezTo>
                    <a:cubicBezTo>
                      <a:pt x="583" y="185"/>
                      <a:pt x="589" y="191"/>
                      <a:pt x="596" y="191"/>
                    </a:cubicBezTo>
                    <a:cubicBezTo>
                      <a:pt x="603" y="191"/>
                      <a:pt x="608" y="185"/>
                      <a:pt x="608" y="178"/>
                    </a:cubicBezTo>
                    <a:close/>
                    <a:moveTo>
                      <a:pt x="600" y="190"/>
                    </a:moveTo>
                    <a:lnTo>
                      <a:pt x="584" y="174"/>
                    </a:lnTo>
                    <a:lnTo>
                      <a:pt x="578" y="177"/>
                    </a:lnTo>
                    <a:lnTo>
                      <a:pt x="597" y="196"/>
                    </a:lnTo>
                    <a:lnTo>
                      <a:pt x="600" y="190"/>
                    </a:lnTo>
                    <a:close/>
                    <a:moveTo>
                      <a:pt x="607" y="182"/>
                    </a:moveTo>
                    <a:cubicBezTo>
                      <a:pt x="607" y="174"/>
                      <a:pt x="600" y="167"/>
                      <a:pt x="592" y="167"/>
                    </a:cubicBezTo>
                    <a:cubicBezTo>
                      <a:pt x="584" y="167"/>
                      <a:pt x="578" y="174"/>
                      <a:pt x="578" y="182"/>
                    </a:cubicBezTo>
                    <a:cubicBezTo>
                      <a:pt x="578" y="190"/>
                      <a:pt x="584" y="197"/>
                      <a:pt x="592" y="197"/>
                    </a:cubicBezTo>
                    <a:cubicBezTo>
                      <a:pt x="600" y="197"/>
                      <a:pt x="607" y="190"/>
                      <a:pt x="607" y="182"/>
                    </a:cubicBezTo>
                    <a:close/>
                    <a:moveTo>
                      <a:pt x="600" y="195"/>
                    </a:moveTo>
                    <a:lnTo>
                      <a:pt x="581" y="172"/>
                    </a:lnTo>
                    <a:lnTo>
                      <a:pt x="574" y="176"/>
                    </a:lnTo>
                    <a:lnTo>
                      <a:pt x="594" y="201"/>
                    </a:lnTo>
                    <a:lnTo>
                      <a:pt x="600" y="195"/>
                    </a:lnTo>
                    <a:close/>
                    <a:moveTo>
                      <a:pt x="602" y="187"/>
                    </a:moveTo>
                    <a:cubicBezTo>
                      <a:pt x="602" y="178"/>
                      <a:pt x="595" y="171"/>
                      <a:pt x="586" y="171"/>
                    </a:cubicBezTo>
                    <a:cubicBezTo>
                      <a:pt x="577" y="171"/>
                      <a:pt x="570" y="178"/>
                      <a:pt x="570" y="187"/>
                    </a:cubicBezTo>
                    <a:cubicBezTo>
                      <a:pt x="570" y="196"/>
                      <a:pt x="577" y="203"/>
                      <a:pt x="586" y="203"/>
                    </a:cubicBezTo>
                    <a:cubicBezTo>
                      <a:pt x="595" y="203"/>
                      <a:pt x="602" y="196"/>
                      <a:pt x="602" y="187"/>
                    </a:cubicBezTo>
                    <a:close/>
                    <a:moveTo>
                      <a:pt x="595" y="200"/>
                    </a:moveTo>
                    <a:lnTo>
                      <a:pt x="575" y="175"/>
                    </a:lnTo>
                    <a:lnTo>
                      <a:pt x="568" y="179"/>
                    </a:lnTo>
                    <a:lnTo>
                      <a:pt x="589" y="206"/>
                    </a:lnTo>
                    <a:lnTo>
                      <a:pt x="595" y="200"/>
                    </a:lnTo>
                    <a:close/>
                    <a:moveTo>
                      <a:pt x="597" y="192"/>
                    </a:moveTo>
                    <a:cubicBezTo>
                      <a:pt x="597" y="182"/>
                      <a:pt x="590" y="175"/>
                      <a:pt x="580" y="175"/>
                    </a:cubicBezTo>
                    <a:cubicBezTo>
                      <a:pt x="571" y="175"/>
                      <a:pt x="563" y="182"/>
                      <a:pt x="563" y="192"/>
                    </a:cubicBezTo>
                    <a:cubicBezTo>
                      <a:pt x="563" y="201"/>
                      <a:pt x="571" y="208"/>
                      <a:pt x="580" y="208"/>
                    </a:cubicBezTo>
                    <a:cubicBezTo>
                      <a:pt x="590" y="208"/>
                      <a:pt x="597" y="201"/>
                      <a:pt x="597" y="192"/>
                    </a:cubicBezTo>
                    <a:close/>
                    <a:moveTo>
                      <a:pt x="590" y="206"/>
                    </a:moveTo>
                    <a:lnTo>
                      <a:pt x="569" y="179"/>
                    </a:lnTo>
                    <a:lnTo>
                      <a:pt x="563" y="183"/>
                    </a:lnTo>
                    <a:lnTo>
                      <a:pt x="584" y="210"/>
                    </a:lnTo>
                    <a:lnTo>
                      <a:pt x="590" y="206"/>
                    </a:lnTo>
                    <a:close/>
                    <a:moveTo>
                      <a:pt x="592" y="196"/>
                    </a:moveTo>
                    <a:cubicBezTo>
                      <a:pt x="592" y="186"/>
                      <a:pt x="584" y="179"/>
                      <a:pt x="575" y="179"/>
                    </a:cubicBezTo>
                    <a:cubicBezTo>
                      <a:pt x="565" y="179"/>
                      <a:pt x="557" y="186"/>
                      <a:pt x="557" y="196"/>
                    </a:cubicBezTo>
                    <a:cubicBezTo>
                      <a:pt x="557" y="206"/>
                      <a:pt x="565" y="213"/>
                      <a:pt x="575" y="213"/>
                    </a:cubicBezTo>
                    <a:cubicBezTo>
                      <a:pt x="584" y="213"/>
                      <a:pt x="592" y="206"/>
                      <a:pt x="592" y="196"/>
                    </a:cubicBezTo>
                    <a:close/>
                    <a:moveTo>
                      <a:pt x="585" y="210"/>
                    </a:moveTo>
                    <a:lnTo>
                      <a:pt x="563" y="183"/>
                    </a:lnTo>
                    <a:lnTo>
                      <a:pt x="555" y="189"/>
                    </a:lnTo>
                    <a:lnTo>
                      <a:pt x="577" y="217"/>
                    </a:lnTo>
                    <a:lnTo>
                      <a:pt x="585" y="210"/>
                    </a:lnTo>
                    <a:close/>
                    <a:moveTo>
                      <a:pt x="584" y="203"/>
                    </a:moveTo>
                    <a:cubicBezTo>
                      <a:pt x="584" y="193"/>
                      <a:pt x="576" y="185"/>
                      <a:pt x="566" y="185"/>
                    </a:cubicBezTo>
                    <a:cubicBezTo>
                      <a:pt x="557" y="185"/>
                      <a:pt x="549" y="193"/>
                      <a:pt x="549" y="203"/>
                    </a:cubicBezTo>
                    <a:cubicBezTo>
                      <a:pt x="549" y="212"/>
                      <a:pt x="557" y="220"/>
                      <a:pt x="566" y="220"/>
                    </a:cubicBezTo>
                    <a:cubicBezTo>
                      <a:pt x="576" y="220"/>
                      <a:pt x="584" y="212"/>
                      <a:pt x="584" y="203"/>
                    </a:cubicBezTo>
                    <a:close/>
                    <a:moveTo>
                      <a:pt x="578" y="216"/>
                    </a:moveTo>
                    <a:lnTo>
                      <a:pt x="554" y="190"/>
                    </a:lnTo>
                    <a:lnTo>
                      <a:pt x="549" y="195"/>
                    </a:lnTo>
                    <a:lnTo>
                      <a:pt x="573" y="221"/>
                    </a:lnTo>
                    <a:lnTo>
                      <a:pt x="578" y="216"/>
                    </a:lnTo>
                    <a:close/>
                    <a:moveTo>
                      <a:pt x="579" y="208"/>
                    </a:moveTo>
                    <a:cubicBezTo>
                      <a:pt x="579" y="198"/>
                      <a:pt x="571" y="190"/>
                      <a:pt x="561" y="190"/>
                    </a:cubicBezTo>
                    <a:cubicBezTo>
                      <a:pt x="551" y="190"/>
                      <a:pt x="543" y="198"/>
                      <a:pt x="543" y="208"/>
                    </a:cubicBezTo>
                    <a:cubicBezTo>
                      <a:pt x="543" y="217"/>
                      <a:pt x="551" y="225"/>
                      <a:pt x="561" y="225"/>
                    </a:cubicBezTo>
                    <a:cubicBezTo>
                      <a:pt x="571" y="225"/>
                      <a:pt x="579" y="217"/>
                      <a:pt x="579" y="208"/>
                    </a:cubicBezTo>
                    <a:close/>
                    <a:moveTo>
                      <a:pt x="574" y="220"/>
                    </a:moveTo>
                    <a:lnTo>
                      <a:pt x="548" y="196"/>
                    </a:lnTo>
                    <a:lnTo>
                      <a:pt x="542" y="202"/>
                    </a:lnTo>
                    <a:lnTo>
                      <a:pt x="568" y="226"/>
                    </a:lnTo>
                    <a:lnTo>
                      <a:pt x="574" y="220"/>
                    </a:lnTo>
                    <a:close/>
                    <a:moveTo>
                      <a:pt x="573" y="214"/>
                    </a:moveTo>
                    <a:cubicBezTo>
                      <a:pt x="573" y="204"/>
                      <a:pt x="565" y="196"/>
                      <a:pt x="555" y="196"/>
                    </a:cubicBezTo>
                    <a:cubicBezTo>
                      <a:pt x="545" y="196"/>
                      <a:pt x="537" y="204"/>
                      <a:pt x="537" y="214"/>
                    </a:cubicBezTo>
                    <a:cubicBezTo>
                      <a:pt x="537" y="224"/>
                      <a:pt x="545" y="232"/>
                      <a:pt x="555" y="232"/>
                    </a:cubicBezTo>
                    <a:cubicBezTo>
                      <a:pt x="565" y="232"/>
                      <a:pt x="573" y="224"/>
                      <a:pt x="573" y="214"/>
                    </a:cubicBezTo>
                    <a:close/>
                    <a:moveTo>
                      <a:pt x="569" y="225"/>
                    </a:moveTo>
                    <a:lnTo>
                      <a:pt x="541" y="203"/>
                    </a:lnTo>
                    <a:lnTo>
                      <a:pt x="537" y="208"/>
                    </a:lnTo>
                    <a:lnTo>
                      <a:pt x="565" y="230"/>
                    </a:lnTo>
                    <a:lnTo>
                      <a:pt x="569" y="225"/>
                    </a:lnTo>
                    <a:close/>
                    <a:moveTo>
                      <a:pt x="569" y="219"/>
                    </a:moveTo>
                    <a:cubicBezTo>
                      <a:pt x="569" y="209"/>
                      <a:pt x="561" y="201"/>
                      <a:pt x="551" y="201"/>
                    </a:cubicBezTo>
                    <a:cubicBezTo>
                      <a:pt x="541" y="201"/>
                      <a:pt x="533" y="209"/>
                      <a:pt x="533" y="219"/>
                    </a:cubicBezTo>
                    <a:cubicBezTo>
                      <a:pt x="533" y="229"/>
                      <a:pt x="541" y="237"/>
                      <a:pt x="551" y="237"/>
                    </a:cubicBezTo>
                    <a:cubicBezTo>
                      <a:pt x="561" y="237"/>
                      <a:pt x="569" y="229"/>
                      <a:pt x="569" y="219"/>
                    </a:cubicBezTo>
                    <a:close/>
                    <a:moveTo>
                      <a:pt x="566" y="230"/>
                    </a:moveTo>
                    <a:lnTo>
                      <a:pt x="537" y="208"/>
                    </a:lnTo>
                    <a:lnTo>
                      <a:pt x="530" y="216"/>
                    </a:lnTo>
                    <a:lnTo>
                      <a:pt x="559" y="238"/>
                    </a:lnTo>
                    <a:lnTo>
                      <a:pt x="566" y="230"/>
                    </a:lnTo>
                    <a:close/>
                    <a:moveTo>
                      <a:pt x="563" y="227"/>
                    </a:moveTo>
                    <a:cubicBezTo>
                      <a:pt x="563" y="217"/>
                      <a:pt x="555" y="209"/>
                      <a:pt x="545" y="209"/>
                    </a:cubicBezTo>
                    <a:cubicBezTo>
                      <a:pt x="535" y="209"/>
                      <a:pt x="527" y="217"/>
                      <a:pt x="527" y="227"/>
                    </a:cubicBezTo>
                    <a:cubicBezTo>
                      <a:pt x="527" y="237"/>
                      <a:pt x="535" y="245"/>
                      <a:pt x="545" y="245"/>
                    </a:cubicBezTo>
                    <a:cubicBezTo>
                      <a:pt x="555" y="245"/>
                      <a:pt x="563" y="237"/>
                      <a:pt x="563" y="227"/>
                    </a:cubicBezTo>
                    <a:close/>
                    <a:moveTo>
                      <a:pt x="560" y="238"/>
                    </a:moveTo>
                    <a:lnTo>
                      <a:pt x="530" y="216"/>
                    </a:lnTo>
                    <a:lnTo>
                      <a:pt x="525" y="223"/>
                    </a:lnTo>
                    <a:lnTo>
                      <a:pt x="554" y="245"/>
                    </a:lnTo>
                    <a:lnTo>
                      <a:pt x="560" y="238"/>
                    </a:lnTo>
                    <a:close/>
                    <a:moveTo>
                      <a:pt x="558" y="234"/>
                    </a:moveTo>
                    <a:cubicBezTo>
                      <a:pt x="558" y="224"/>
                      <a:pt x="550" y="216"/>
                      <a:pt x="540" y="216"/>
                    </a:cubicBezTo>
                    <a:cubicBezTo>
                      <a:pt x="530" y="216"/>
                      <a:pt x="521" y="224"/>
                      <a:pt x="521" y="234"/>
                    </a:cubicBezTo>
                    <a:cubicBezTo>
                      <a:pt x="521" y="244"/>
                      <a:pt x="530" y="252"/>
                      <a:pt x="540" y="252"/>
                    </a:cubicBezTo>
                    <a:cubicBezTo>
                      <a:pt x="550" y="252"/>
                      <a:pt x="558" y="244"/>
                      <a:pt x="558" y="234"/>
                    </a:cubicBezTo>
                    <a:close/>
                    <a:moveTo>
                      <a:pt x="555" y="245"/>
                    </a:moveTo>
                    <a:lnTo>
                      <a:pt x="525" y="223"/>
                    </a:lnTo>
                    <a:lnTo>
                      <a:pt x="519" y="232"/>
                    </a:lnTo>
                    <a:lnTo>
                      <a:pt x="548" y="254"/>
                    </a:lnTo>
                    <a:lnTo>
                      <a:pt x="555" y="245"/>
                    </a:lnTo>
                    <a:close/>
                    <a:moveTo>
                      <a:pt x="552" y="242"/>
                    </a:moveTo>
                    <a:cubicBezTo>
                      <a:pt x="552" y="232"/>
                      <a:pt x="544" y="224"/>
                      <a:pt x="534" y="224"/>
                    </a:cubicBezTo>
                    <a:cubicBezTo>
                      <a:pt x="523" y="224"/>
                      <a:pt x="515" y="232"/>
                      <a:pt x="515" y="242"/>
                    </a:cubicBezTo>
                    <a:cubicBezTo>
                      <a:pt x="515" y="253"/>
                      <a:pt x="523" y="261"/>
                      <a:pt x="534" y="261"/>
                    </a:cubicBezTo>
                    <a:cubicBezTo>
                      <a:pt x="544" y="261"/>
                      <a:pt x="552" y="253"/>
                      <a:pt x="552" y="242"/>
                    </a:cubicBezTo>
                    <a:close/>
                    <a:moveTo>
                      <a:pt x="548" y="253"/>
                    </a:moveTo>
                    <a:lnTo>
                      <a:pt x="519" y="232"/>
                    </a:lnTo>
                    <a:lnTo>
                      <a:pt x="512" y="241"/>
                    </a:lnTo>
                    <a:lnTo>
                      <a:pt x="542" y="262"/>
                    </a:lnTo>
                    <a:lnTo>
                      <a:pt x="548" y="253"/>
                    </a:lnTo>
                    <a:close/>
                    <a:moveTo>
                      <a:pt x="546" y="251"/>
                    </a:moveTo>
                    <a:cubicBezTo>
                      <a:pt x="546" y="241"/>
                      <a:pt x="537" y="233"/>
                      <a:pt x="527" y="233"/>
                    </a:cubicBezTo>
                    <a:cubicBezTo>
                      <a:pt x="517" y="233"/>
                      <a:pt x="509" y="241"/>
                      <a:pt x="509" y="251"/>
                    </a:cubicBezTo>
                    <a:cubicBezTo>
                      <a:pt x="509" y="262"/>
                      <a:pt x="517" y="270"/>
                      <a:pt x="527" y="270"/>
                    </a:cubicBezTo>
                    <a:cubicBezTo>
                      <a:pt x="537" y="270"/>
                      <a:pt x="546" y="262"/>
                      <a:pt x="546" y="251"/>
                    </a:cubicBezTo>
                    <a:close/>
                    <a:moveTo>
                      <a:pt x="542" y="262"/>
                    </a:moveTo>
                    <a:lnTo>
                      <a:pt x="512" y="241"/>
                    </a:lnTo>
                    <a:lnTo>
                      <a:pt x="505" y="251"/>
                    </a:lnTo>
                    <a:lnTo>
                      <a:pt x="535" y="272"/>
                    </a:lnTo>
                    <a:lnTo>
                      <a:pt x="542" y="262"/>
                    </a:lnTo>
                    <a:close/>
                    <a:moveTo>
                      <a:pt x="538" y="262"/>
                    </a:moveTo>
                    <a:cubicBezTo>
                      <a:pt x="538" y="251"/>
                      <a:pt x="530" y="243"/>
                      <a:pt x="520" y="243"/>
                    </a:cubicBezTo>
                    <a:cubicBezTo>
                      <a:pt x="510" y="243"/>
                      <a:pt x="501" y="251"/>
                      <a:pt x="501" y="262"/>
                    </a:cubicBezTo>
                    <a:cubicBezTo>
                      <a:pt x="501" y="272"/>
                      <a:pt x="510" y="280"/>
                      <a:pt x="520" y="280"/>
                    </a:cubicBezTo>
                    <a:cubicBezTo>
                      <a:pt x="530" y="280"/>
                      <a:pt x="538" y="272"/>
                      <a:pt x="538" y="262"/>
                    </a:cubicBezTo>
                    <a:close/>
                    <a:moveTo>
                      <a:pt x="535" y="272"/>
                    </a:moveTo>
                    <a:lnTo>
                      <a:pt x="505" y="251"/>
                    </a:lnTo>
                    <a:lnTo>
                      <a:pt x="496" y="263"/>
                    </a:lnTo>
                    <a:lnTo>
                      <a:pt x="527" y="284"/>
                    </a:lnTo>
                    <a:lnTo>
                      <a:pt x="535" y="272"/>
                    </a:lnTo>
                    <a:close/>
                    <a:moveTo>
                      <a:pt x="530" y="273"/>
                    </a:moveTo>
                    <a:cubicBezTo>
                      <a:pt x="530" y="263"/>
                      <a:pt x="522" y="255"/>
                      <a:pt x="512" y="255"/>
                    </a:cubicBezTo>
                    <a:cubicBezTo>
                      <a:pt x="501" y="255"/>
                      <a:pt x="493" y="263"/>
                      <a:pt x="493" y="273"/>
                    </a:cubicBezTo>
                    <a:cubicBezTo>
                      <a:pt x="493" y="284"/>
                      <a:pt x="501" y="292"/>
                      <a:pt x="512" y="292"/>
                    </a:cubicBezTo>
                    <a:cubicBezTo>
                      <a:pt x="522" y="292"/>
                      <a:pt x="530" y="284"/>
                      <a:pt x="530" y="273"/>
                    </a:cubicBezTo>
                    <a:close/>
                    <a:moveTo>
                      <a:pt x="527" y="284"/>
                    </a:moveTo>
                    <a:lnTo>
                      <a:pt x="496" y="263"/>
                    </a:lnTo>
                    <a:lnTo>
                      <a:pt x="492" y="269"/>
                    </a:lnTo>
                    <a:lnTo>
                      <a:pt x="523" y="290"/>
                    </a:lnTo>
                    <a:lnTo>
                      <a:pt x="527" y="284"/>
                    </a:lnTo>
                    <a:close/>
                    <a:moveTo>
                      <a:pt x="526" y="280"/>
                    </a:moveTo>
                    <a:cubicBezTo>
                      <a:pt x="526" y="269"/>
                      <a:pt x="518" y="261"/>
                      <a:pt x="507" y="261"/>
                    </a:cubicBezTo>
                    <a:cubicBezTo>
                      <a:pt x="497" y="261"/>
                      <a:pt x="489" y="269"/>
                      <a:pt x="489" y="280"/>
                    </a:cubicBezTo>
                    <a:cubicBezTo>
                      <a:pt x="489" y="290"/>
                      <a:pt x="497" y="298"/>
                      <a:pt x="507" y="298"/>
                    </a:cubicBezTo>
                    <a:cubicBezTo>
                      <a:pt x="518" y="298"/>
                      <a:pt x="526" y="290"/>
                      <a:pt x="526" y="280"/>
                    </a:cubicBezTo>
                    <a:close/>
                    <a:moveTo>
                      <a:pt x="523" y="290"/>
                    </a:moveTo>
                    <a:lnTo>
                      <a:pt x="492" y="269"/>
                    </a:lnTo>
                    <a:lnTo>
                      <a:pt x="486" y="277"/>
                    </a:lnTo>
                    <a:lnTo>
                      <a:pt x="517" y="298"/>
                    </a:lnTo>
                    <a:lnTo>
                      <a:pt x="523" y="290"/>
                    </a:lnTo>
                    <a:close/>
                    <a:moveTo>
                      <a:pt x="521" y="287"/>
                    </a:moveTo>
                    <a:cubicBezTo>
                      <a:pt x="521" y="277"/>
                      <a:pt x="512" y="269"/>
                      <a:pt x="502" y="269"/>
                    </a:cubicBezTo>
                    <a:cubicBezTo>
                      <a:pt x="492" y="269"/>
                      <a:pt x="483" y="277"/>
                      <a:pt x="483" y="287"/>
                    </a:cubicBezTo>
                    <a:cubicBezTo>
                      <a:pt x="483" y="298"/>
                      <a:pt x="492" y="306"/>
                      <a:pt x="502" y="306"/>
                    </a:cubicBezTo>
                    <a:cubicBezTo>
                      <a:pt x="512" y="306"/>
                      <a:pt x="521" y="298"/>
                      <a:pt x="521" y="287"/>
                    </a:cubicBezTo>
                    <a:close/>
                    <a:moveTo>
                      <a:pt x="517" y="298"/>
                    </a:moveTo>
                    <a:lnTo>
                      <a:pt x="486" y="277"/>
                    </a:lnTo>
                    <a:lnTo>
                      <a:pt x="481" y="285"/>
                    </a:lnTo>
                    <a:lnTo>
                      <a:pt x="512" y="306"/>
                    </a:lnTo>
                    <a:lnTo>
                      <a:pt x="517" y="298"/>
                    </a:lnTo>
                    <a:close/>
                    <a:moveTo>
                      <a:pt x="515" y="296"/>
                    </a:moveTo>
                    <a:cubicBezTo>
                      <a:pt x="515" y="285"/>
                      <a:pt x="507" y="277"/>
                      <a:pt x="496" y="277"/>
                    </a:cubicBezTo>
                    <a:cubicBezTo>
                      <a:pt x="486" y="277"/>
                      <a:pt x="477" y="285"/>
                      <a:pt x="477" y="296"/>
                    </a:cubicBezTo>
                    <a:cubicBezTo>
                      <a:pt x="477" y="306"/>
                      <a:pt x="486" y="315"/>
                      <a:pt x="496" y="315"/>
                    </a:cubicBezTo>
                    <a:cubicBezTo>
                      <a:pt x="507" y="315"/>
                      <a:pt x="515" y="306"/>
                      <a:pt x="515" y="296"/>
                    </a:cubicBezTo>
                    <a:close/>
                    <a:moveTo>
                      <a:pt x="512" y="306"/>
                    </a:moveTo>
                    <a:lnTo>
                      <a:pt x="481" y="285"/>
                    </a:lnTo>
                    <a:lnTo>
                      <a:pt x="474" y="295"/>
                    </a:lnTo>
                    <a:lnTo>
                      <a:pt x="506" y="316"/>
                    </a:lnTo>
                    <a:lnTo>
                      <a:pt x="512" y="306"/>
                    </a:lnTo>
                    <a:close/>
                    <a:moveTo>
                      <a:pt x="509" y="305"/>
                    </a:moveTo>
                    <a:cubicBezTo>
                      <a:pt x="509" y="295"/>
                      <a:pt x="500" y="286"/>
                      <a:pt x="490" y="286"/>
                    </a:cubicBezTo>
                    <a:cubicBezTo>
                      <a:pt x="480" y="286"/>
                      <a:pt x="471" y="295"/>
                      <a:pt x="471" y="305"/>
                    </a:cubicBezTo>
                    <a:cubicBezTo>
                      <a:pt x="471" y="315"/>
                      <a:pt x="480" y="324"/>
                      <a:pt x="490" y="324"/>
                    </a:cubicBezTo>
                    <a:cubicBezTo>
                      <a:pt x="500" y="324"/>
                      <a:pt x="509" y="315"/>
                      <a:pt x="509" y="305"/>
                    </a:cubicBezTo>
                    <a:close/>
                    <a:moveTo>
                      <a:pt x="506" y="315"/>
                    </a:moveTo>
                    <a:lnTo>
                      <a:pt x="474" y="295"/>
                    </a:lnTo>
                    <a:lnTo>
                      <a:pt x="469" y="303"/>
                    </a:lnTo>
                    <a:lnTo>
                      <a:pt x="500" y="324"/>
                    </a:lnTo>
                    <a:lnTo>
                      <a:pt x="506" y="315"/>
                    </a:lnTo>
                    <a:close/>
                    <a:moveTo>
                      <a:pt x="503" y="314"/>
                    </a:moveTo>
                    <a:cubicBezTo>
                      <a:pt x="503" y="303"/>
                      <a:pt x="495" y="295"/>
                      <a:pt x="484" y="295"/>
                    </a:cubicBezTo>
                    <a:cubicBezTo>
                      <a:pt x="474" y="295"/>
                      <a:pt x="466" y="303"/>
                      <a:pt x="466" y="314"/>
                    </a:cubicBezTo>
                    <a:cubicBezTo>
                      <a:pt x="466" y="324"/>
                      <a:pt x="474" y="332"/>
                      <a:pt x="484" y="332"/>
                    </a:cubicBezTo>
                    <a:cubicBezTo>
                      <a:pt x="495" y="332"/>
                      <a:pt x="503" y="324"/>
                      <a:pt x="503" y="314"/>
                    </a:cubicBezTo>
                    <a:close/>
                    <a:moveTo>
                      <a:pt x="500" y="324"/>
                    </a:moveTo>
                    <a:lnTo>
                      <a:pt x="469" y="303"/>
                    </a:lnTo>
                    <a:lnTo>
                      <a:pt x="462" y="314"/>
                    </a:lnTo>
                    <a:lnTo>
                      <a:pt x="494" y="334"/>
                    </a:lnTo>
                    <a:lnTo>
                      <a:pt x="500" y="324"/>
                    </a:lnTo>
                    <a:close/>
                    <a:moveTo>
                      <a:pt x="497" y="324"/>
                    </a:moveTo>
                    <a:cubicBezTo>
                      <a:pt x="497" y="313"/>
                      <a:pt x="488" y="305"/>
                      <a:pt x="478" y="305"/>
                    </a:cubicBezTo>
                    <a:cubicBezTo>
                      <a:pt x="467" y="305"/>
                      <a:pt x="459" y="313"/>
                      <a:pt x="459" y="324"/>
                    </a:cubicBezTo>
                    <a:cubicBezTo>
                      <a:pt x="459" y="334"/>
                      <a:pt x="467" y="343"/>
                      <a:pt x="478" y="343"/>
                    </a:cubicBezTo>
                    <a:cubicBezTo>
                      <a:pt x="488" y="343"/>
                      <a:pt x="497" y="334"/>
                      <a:pt x="497" y="324"/>
                    </a:cubicBezTo>
                    <a:close/>
                    <a:moveTo>
                      <a:pt x="494" y="334"/>
                    </a:moveTo>
                    <a:lnTo>
                      <a:pt x="462" y="314"/>
                    </a:lnTo>
                    <a:lnTo>
                      <a:pt x="455" y="324"/>
                    </a:lnTo>
                    <a:lnTo>
                      <a:pt x="487" y="345"/>
                    </a:lnTo>
                    <a:lnTo>
                      <a:pt x="494" y="334"/>
                    </a:lnTo>
                    <a:close/>
                    <a:moveTo>
                      <a:pt x="490" y="334"/>
                    </a:moveTo>
                    <a:cubicBezTo>
                      <a:pt x="490" y="324"/>
                      <a:pt x="482" y="315"/>
                      <a:pt x="471" y="315"/>
                    </a:cubicBezTo>
                    <a:cubicBezTo>
                      <a:pt x="461" y="315"/>
                      <a:pt x="452" y="324"/>
                      <a:pt x="452" y="334"/>
                    </a:cubicBezTo>
                    <a:cubicBezTo>
                      <a:pt x="452" y="345"/>
                      <a:pt x="461" y="353"/>
                      <a:pt x="471" y="353"/>
                    </a:cubicBezTo>
                    <a:cubicBezTo>
                      <a:pt x="482" y="353"/>
                      <a:pt x="490" y="345"/>
                      <a:pt x="490" y="334"/>
                    </a:cubicBezTo>
                    <a:close/>
                    <a:moveTo>
                      <a:pt x="487" y="345"/>
                    </a:moveTo>
                    <a:lnTo>
                      <a:pt x="455" y="324"/>
                    </a:lnTo>
                    <a:lnTo>
                      <a:pt x="448" y="335"/>
                    </a:lnTo>
                    <a:lnTo>
                      <a:pt x="480" y="356"/>
                    </a:lnTo>
                    <a:lnTo>
                      <a:pt x="487" y="345"/>
                    </a:lnTo>
                    <a:close/>
                    <a:moveTo>
                      <a:pt x="483" y="345"/>
                    </a:moveTo>
                    <a:cubicBezTo>
                      <a:pt x="483" y="335"/>
                      <a:pt x="475" y="326"/>
                      <a:pt x="464" y="326"/>
                    </a:cubicBezTo>
                    <a:cubicBezTo>
                      <a:pt x="454" y="326"/>
                      <a:pt x="445" y="335"/>
                      <a:pt x="445" y="345"/>
                    </a:cubicBezTo>
                    <a:cubicBezTo>
                      <a:pt x="445" y="356"/>
                      <a:pt x="454" y="364"/>
                      <a:pt x="464" y="364"/>
                    </a:cubicBezTo>
                    <a:cubicBezTo>
                      <a:pt x="475" y="364"/>
                      <a:pt x="483" y="356"/>
                      <a:pt x="483" y="345"/>
                    </a:cubicBezTo>
                    <a:close/>
                    <a:moveTo>
                      <a:pt x="480" y="355"/>
                    </a:moveTo>
                    <a:lnTo>
                      <a:pt x="448" y="335"/>
                    </a:lnTo>
                    <a:lnTo>
                      <a:pt x="440" y="347"/>
                    </a:lnTo>
                    <a:lnTo>
                      <a:pt x="473" y="367"/>
                    </a:lnTo>
                    <a:lnTo>
                      <a:pt x="480" y="355"/>
                    </a:lnTo>
                    <a:close/>
                    <a:moveTo>
                      <a:pt x="476" y="357"/>
                    </a:moveTo>
                    <a:cubicBezTo>
                      <a:pt x="476" y="347"/>
                      <a:pt x="467" y="338"/>
                      <a:pt x="457" y="338"/>
                    </a:cubicBezTo>
                    <a:cubicBezTo>
                      <a:pt x="446" y="338"/>
                      <a:pt x="437" y="347"/>
                      <a:pt x="437" y="357"/>
                    </a:cubicBezTo>
                    <a:cubicBezTo>
                      <a:pt x="437" y="368"/>
                      <a:pt x="446" y="376"/>
                      <a:pt x="457" y="376"/>
                    </a:cubicBezTo>
                    <a:cubicBezTo>
                      <a:pt x="467" y="376"/>
                      <a:pt x="476" y="368"/>
                      <a:pt x="476" y="357"/>
                    </a:cubicBezTo>
                    <a:close/>
                    <a:moveTo>
                      <a:pt x="473" y="367"/>
                    </a:moveTo>
                    <a:lnTo>
                      <a:pt x="440" y="347"/>
                    </a:lnTo>
                    <a:lnTo>
                      <a:pt x="433" y="359"/>
                    </a:lnTo>
                    <a:lnTo>
                      <a:pt x="466" y="379"/>
                    </a:lnTo>
                    <a:lnTo>
                      <a:pt x="473" y="367"/>
                    </a:lnTo>
                    <a:close/>
                    <a:moveTo>
                      <a:pt x="469" y="369"/>
                    </a:moveTo>
                    <a:cubicBezTo>
                      <a:pt x="469" y="358"/>
                      <a:pt x="460" y="350"/>
                      <a:pt x="450" y="350"/>
                    </a:cubicBezTo>
                    <a:cubicBezTo>
                      <a:pt x="439" y="350"/>
                      <a:pt x="430" y="358"/>
                      <a:pt x="430" y="369"/>
                    </a:cubicBezTo>
                    <a:cubicBezTo>
                      <a:pt x="430" y="379"/>
                      <a:pt x="439" y="388"/>
                      <a:pt x="450" y="388"/>
                    </a:cubicBezTo>
                    <a:cubicBezTo>
                      <a:pt x="460" y="388"/>
                      <a:pt x="469" y="379"/>
                      <a:pt x="469" y="369"/>
                    </a:cubicBezTo>
                    <a:close/>
                    <a:moveTo>
                      <a:pt x="466" y="379"/>
                    </a:moveTo>
                    <a:lnTo>
                      <a:pt x="433" y="359"/>
                    </a:lnTo>
                    <a:lnTo>
                      <a:pt x="425" y="372"/>
                    </a:lnTo>
                    <a:lnTo>
                      <a:pt x="458" y="392"/>
                    </a:lnTo>
                    <a:lnTo>
                      <a:pt x="466" y="379"/>
                    </a:lnTo>
                    <a:close/>
                    <a:moveTo>
                      <a:pt x="461" y="382"/>
                    </a:moveTo>
                    <a:cubicBezTo>
                      <a:pt x="461" y="371"/>
                      <a:pt x="452" y="362"/>
                      <a:pt x="442" y="362"/>
                    </a:cubicBezTo>
                    <a:cubicBezTo>
                      <a:pt x="431" y="362"/>
                      <a:pt x="423" y="371"/>
                      <a:pt x="423" y="382"/>
                    </a:cubicBezTo>
                    <a:cubicBezTo>
                      <a:pt x="423" y="392"/>
                      <a:pt x="431" y="401"/>
                      <a:pt x="442" y="401"/>
                    </a:cubicBezTo>
                    <a:cubicBezTo>
                      <a:pt x="452" y="401"/>
                      <a:pt x="461" y="392"/>
                      <a:pt x="461" y="382"/>
                    </a:cubicBezTo>
                    <a:close/>
                    <a:moveTo>
                      <a:pt x="458" y="391"/>
                    </a:moveTo>
                    <a:lnTo>
                      <a:pt x="425" y="372"/>
                    </a:lnTo>
                    <a:lnTo>
                      <a:pt x="418" y="384"/>
                    </a:lnTo>
                    <a:lnTo>
                      <a:pt x="451" y="404"/>
                    </a:lnTo>
                    <a:lnTo>
                      <a:pt x="458" y="391"/>
                    </a:lnTo>
                    <a:close/>
                    <a:moveTo>
                      <a:pt x="454" y="394"/>
                    </a:moveTo>
                    <a:cubicBezTo>
                      <a:pt x="454" y="384"/>
                      <a:pt x="445" y="375"/>
                      <a:pt x="434" y="375"/>
                    </a:cubicBezTo>
                    <a:cubicBezTo>
                      <a:pt x="424" y="375"/>
                      <a:pt x="415" y="384"/>
                      <a:pt x="415" y="394"/>
                    </a:cubicBezTo>
                    <a:cubicBezTo>
                      <a:pt x="415" y="405"/>
                      <a:pt x="424" y="413"/>
                      <a:pt x="434" y="413"/>
                    </a:cubicBezTo>
                    <a:cubicBezTo>
                      <a:pt x="445" y="413"/>
                      <a:pt x="454" y="405"/>
                      <a:pt x="454" y="394"/>
                    </a:cubicBezTo>
                    <a:close/>
                    <a:moveTo>
                      <a:pt x="451" y="404"/>
                    </a:moveTo>
                    <a:lnTo>
                      <a:pt x="418" y="385"/>
                    </a:lnTo>
                    <a:lnTo>
                      <a:pt x="410" y="398"/>
                    </a:lnTo>
                    <a:lnTo>
                      <a:pt x="443" y="417"/>
                    </a:lnTo>
                    <a:lnTo>
                      <a:pt x="451" y="404"/>
                    </a:lnTo>
                    <a:close/>
                    <a:moveTo>
                      <a:pt x="446" y="408"/>
                    </a:moveTo>
                    <a:cubicBezTo>
                      <a:pt x="446" y="397"/>
                      <a:pt x="437" y="388"/>
                      <a:pt x="426" y="388"/>
                    </a:cubicBezTo>
                    <a:cubicBezTo>
                      <a:pt x="416" y="388"/>
                      <a:pt x="407" y="397"/>
                      <a:pt x="407" y="408"/>
                    </a:cubicBezTo>
                    <a:cubicBezTo>
                      <a:pt x="407" y="418"/>
                      <a:pt x="416" y="427"/>
                      <a:pt x="426" y="427"/>
                    </a:cubicBezTo>
                    <a:cubicBezTo>
                      <a:pt x="437" y="427"/>
                      <a:pt x="446" y="418"/>
                      <a:pt x="446" y="408"/>
                    </a:cubicBezTo>
                    <a:close/>
                    <a:moveTo>
                      <a:pt x="443" y="417"/>
                    </a:moveTo>
                    <a:lnTo>
                      <a:pt x="410" y="398"/>
                    </a:lnTo>
                    <a:lnTo>
                      <a:pt x="401" y="413"/>
                    </a:lnTo>
                    <a:lnTo>
                      <a:pt x="434" y="432"/>
                    </a:lnTo>
                    <a:lnTo>
                      <a:pt x="443" y="417"/>
                    </a:lnTo>
                    <a:close/>
                    <a:moveTo>
                      <a:pt x="437" y="423"/>
                    </a:moveTo>
                    <a:cubicBezTo>
                      <a:pt x="437" y="412"/>
                      <a:pt x="428" y="404"/>
                      <a:pt x="418" y="404"/>
                    </a:cubicBezTo>
                    <a:cubicBezTo>
                      <a:pt x="407" y="404"/>
                      <a:pt x="399" y="412"/>
                      <a:pt x="399" y="423"/>
                    </a:cubicBezTo>
                    <a:cubicBezTo>
                      <a:pt x="399" y="433"/>
                      <a:pt x="407" y="442"/>
                      <a:pt x="418" y="442"/>
                    </a:cubicBezTo>
                    <a:cubicBezTo>
                      <a:pt x="428" y="442"/>
                      <a:pt x="437" y="433"/>
                      <a:pt x="437" y="423"/>
                    </a:cubicBezTo>
                    <a:close/>
                    <a:moveTo>
                      <a:pt x="435" y="432"/>
                    </a:moveTo>
                    <a:lnTo>
                      <a:pt x="401" y="413"/>
                    </a:lnTo>
                    <a:lnTo>
                      <a:pt x="393" y="428"/>
                    </a:lnTo>
                    <a:lnTo>
                      <a:pt x="426" y="447"/>
                    </a:lnTo>
                    <a:lnTo>
                      <a:pt x="435" y="432"/>
                    </a:lnTo>
                    <a:close/>
                    <a:moveTo>
                      <a:pt x="429" y="438"/>
                    </a:moveTo>
                    <a:cubicBezTo>
                      <a:pt x="429" y="427"/>
                      <a:pt x="420" y="418"/>
                      <a:pt x="409" y="418"/>
                    </a:cubicBezTo>
                    <a:cubicBezTo>
                      <a:pt x="399" y="418"/>
                      <a:pt x="390" y="427"/>
                      <a:pt x="390" y="438"/>
                    </a:cubicBezTo>
                    <a:cubicBezTo>
                      <a:pt x="390" y="448"/>
                      <a:pt x="399" y="457"/>
                      <a:pt x="409" y="457"/>
                    </a:cubicBezTo>
                    <a:cubicBezTo>
                      <a:pt x="420" y="457"/>
                      <a:pt x="429" y="448"/>
                      <a:pt x="429" y="438"/>
                    </a:cubicBezTo>
                    <a:close/>
                    <a:moveTo>
                      <a:pt x="426" y="447"/>
                    </a:moveTo>
                    <a:lnTo>
                      <a:pt x="393" y="428"/>
                    </a:lnTo>
                    <a:lnTo>
                      <a:pt x="384" y="444"/>
                    </a:lnTo>
                    <a:lnTo>
                      <a:pt x="417" y="463"/>
                    </a:lnTo>
                    <a:lnTo>
                      <a:pt x="426" y="447"/>
                    </a:lnTo>
                    <a:close/>
                    <a:moveTo>
                      <a:pt x="420" y="453"/>
                    </a:moveTo>
                    <a:cubicBezTo>
                      <a:pt x="420" y="443"/>
                      <a:pt x="411" y="434"/>
                      <a:pt x="401" y="434"/>
                    </a:cubicBezTo>
                    <a:cubicBezTo>
                      <a:pt x="390" y="434"/>
                      <a:pt x="381" y="443"/>
                      <a:pt x="381" y="453"/>
                    </a:cubicBezTo>
                    <a:cubicBezTo>
                      <a:pt x="381" y="464"/>
                      <a:pt x="390" y="473"/>
                      <a:pt x="401" y="473"/>
                    </a:cubicBezTo>
                    <a:cubicBezTo>
                      <a:pt x="411" y="473"/>
                      <a:pt x="420" y="464"/>
                      <a:pt x="420" y="453"/>
                    </a:cubicBezTo>
                    <a:close/>
                    <a:moveTo>
                      <a:pt x="418" y="463"/>
                    </a:moveTo>
                    <a:lnTo>
                      <a:pt x="384" y="444"/>
                    </a:lnTo>
                    <a:lnTo>
                      <a:pt x="376" y="459"/>
                    </a:lnTo>
                    <a:lnTo>
                      <a:pt x="409" y="478"/>
                    </a:lnTo>
                    <a:lnTo>
                      <a:pt x="418" y="463"/>
                    </a:lnTo>
                    <a:close/>
                    <a:moveTo>
                      <a:pt x="412" y="468"/>
                    </a:moveTo>
                    <a:cubicBezTo>
                      <a:pt x="412" y="458"/>
                      <a:pt x="403" y="449"/>
                      <a:pt x="392" y="449"/>
                    </a:cubicBezTo>
                    <a:cubicBezTo>
                      <a:pt x="382" y="449"/>
                      <a:pt x="373" y="458"/>
                      <a:pt x="373" y="468"/>
                    </a:cubicBezTo>
                    <a:cubicBezTo>
                      <a:pt x="373" y="479"/>
                      <a:pt x="382" y="488"/>
                      <a:pt x="392" y="488"/>
                    </a:cubicBezTo>
                    <a:cubicBezTo>
                      <a:pt x="403" y="488"/>
                      <a:pt x="412" y="479"/>
                      <a:pt x="412" y="468"/>
                    </a:cubicBezTo>
                    <a:close/>
                    <a:moveTo>
                      <a:pt x="409" y="477"/>
                    </a:moveTo>
                    <a:lnTo>
                      <a:pt x="375" y="459"/>
                    </a:lnTo>
                    <a:lnTo>
                      <a:pt x="367" y="475"/>
                    </a:lnTo>
                    <a:lnTo>
                      <a:pt x="401" y="493"/>
                    </a:lnTo>
                    <a:lnTo>
                      <a:pt x="409" y="477"/>
                    </a:lnTo>
                    <a:close/>
                    <a:moveTo>
                      <a:pt x="403" y="484"/>
                    </a:moveTo>
                    <a:cubicBezTo>
                      <a:pt x="403" y="473"/>
                      <a:pt x="395" y="464"/>
                      <a:pt x="384" y="464"/>
                    </a:cubicBezTo>
                    <a:cubicBezTo>
                      <a:pt x="373" y="464"/>
                      <a:pt x="365" y="473"/>
                      <a:pt x="365" y="484"/>
                    </a:cubicBezTo>
                    <a:cubicBezTo>
                      <a:pt x="365" y="494"/>
                      <a:pt x="373" y="503"/>
                      <a:pt x="384" y="503"/>
                    </a:cubicBezTo>
                    <a:cubicBezTo>
                      <a:pt x="395" y="503"/>
                      <a:pt x="403" y="494"/>
                      <a:pt x="403" y="484"/>
                    </a:cubicBezTo>
                    <a:close/>
                    <a:moveTo>
                      <a:pt x="401" y="493"/>
                    </a:moveTo>
                    <a:lnTo>
                      <a:pt x="367" y="475"/>
                    </a:lnTo>
                    <a:lnTo>
                      <a:pt x="358" y="491"/>
                    </a:lnTo>
                    <a:lnTo>
                      <a:pt x="393" y="509"/>
                    </a:lnTo>
                    <a:lnTo>
                      <a:pt x="401" y="493"/>
                    </a:lnTo>
                    <a:close/>
                    <a:moveTo>
                      <a:pt x="395" y="500"/>
                    </a:moveTo>
                    <a:cubicBezTo>
                      <a:pt x="395" y="489"/>
                      <a:pt x="386" y="481"/>
                      <a:pt x="376" y="481"/>
                    </a:cubicBezTo>
                    <a:cubicBezTo>
                      <a:pt x="365" y="481"/>
                      <a:pt x="356" y="489"/>
                      <a:pt x="356" y="500"/>
                    </a:cubicBezTo>
                    <a:cubicBezTo>
                      <a:pt x="356" y="511"/>
                      <a:pt x="365" y="519"/>
                      <a:pt x="376" y="519"/>
                    </a:cubicBezTo>
                    <a:cubicBezTo>
                      <a:pt x="386" y="519"/>
                      <a:pt x="395" y="511"/>
                      <a:pt x="395" y="500"/>
                    </a:cubicBezTo>
                    <a:close/>
                    <a:moveTo>
                      <a:pt x="393" y="509"/>
                    </a:moveTo>
                    <a:lnTo>
                      <a:pt x="358" y="491"/>
                    </a:lnTo>
                    <a:lnTo>
                      <a:pt x="350" y="508"/>
                    </a:lnTo>
                    <a:lnTo>
                      <a:pt x="384" y="525"/>
                    </a:lnTo>
                    <a:lnTo>
                      <a:pt x="393" y="509"/>
                    </a:lnTo>
                    <a:close/>
                    <a:moveTo>
                      <a:pt x="386" y="517"/>
                    </a:moveTo>
                    <a:cubicBezTo>
                      <a:pt x="386" y="506"/>
                      <a:pt x="378" y="497"/>
                      <a:pt x="367" y="497"/>
                    </a:cubicBezTo>
                    <a:cubicBezTo>
                      <a:pt x="356" y="497"/>
                      <a:pt x="348" y="506"/>
                      <a:pt x="348" y="517"/>
                    </a:cubicBezTo>
                    <a:cubicBezTo>
                      <a:pt x="348" y="527"/>
                      <a:pt x="356" y="536"/>
                      <a:pt x="367" y="536"/>
                    </a:cubicBezTo>
                    <a:cubicBezTo>
                      <a:pt x="378" y="536"/>
                      <a:pt x="386" y="527"/>
                      <a:pt x="386" y="517"/>
                    </a:cubicBezTo>
                    <a:close/>
                    <a:moveTo>
                      <a:pt x="384" y="525"/>
                    </a:moveTo>
                    <a:lnTo>
                      <a:pt x="350" y="508"/>
                    </a:lnTo>
                    <a:lnTo>
                      <a:pt x="341" y="525"/>
                    </a:lnTo>
                    <a:lnTo>
                      <a:pt x="375" y="543"/>
                    </a:lnTo>
                    <a:lnTo>
                      <a:pt x="384" y="525"/>
                    </a:lnTo>
                    <a:close/>
                    <a:moveTo>
                      <a:pt x="377" y="534"/>
                    </a:moveTo>
                    <a:cubicBezTo>
                      <a:pt x="377" y="523"/>
                      <a:pt x="369" y="514"/>
                      <a:pt x="358" y="514"/>
                    </a:cubicBezTo>
                    <a:cubicBezTo>
                      <a:pt x="347" y="514"/>
                      <a:pt x="339" y="523"/>
                      <a:pt x="339" y="534"/>
                    </a:cubicBezTo>
                    <a:cubicBezTo>
                      <a:pt x="339" y="545"/>
                      <a:pt x="347" y="553"/>
                      <a:pt x="358" y="553"/>
                    </a:cubicBezTo>
                    <a:cubicBezTo>
                      <a:pt x="369" y="553"/>
                      <a:pt x="377" y="545"/>
                      <a:pt x="377" y="534"/>
                    </a:cubicBezTo>
                    <a:close/>
                    <a:moveTo>
                      <a:pt x="375" y="543"/>
                    </a:moveTo>
                    <a:lnTo>
                      <a:pt x="341" y="525"/>
                    </a:lnTo>
                    <a:lnTo>
                      <a:pt x="332" y="541"/>
                    </a:lnTo>
                    <a:lnTo>
                      <a:pt x="367" y="559"/>
                    </a:lnTo>
                    <a:lnTo>
                      <a:pt x="375" y="543"/>
                    </a:lnTo>
                    <a:close/>
                    <a:moveTo>
                      <a:pt x="369" y="550"/>
                    </a:moveTo>
                    <a:cubicBezTo>
                      <a:pt x="369" y="539"/>
                      <a:pt x="361" y="531"/>
                      <a:pt x="350" y="531"/>
                    </a:cubicBezTo>
                    <a:cubicBezTo>
                      <a:pt x="339" y="531"/>
                      <a:pt x="330" y="539"/>
                      <a:pt x="330" y="550"/>
                    </a:cubicBezTo>
                    <a:cubicBezTo>
                      <a:pt x="330" y="561"/>
                      <a:pt x="339" y="570"/>
                      <a:pt x="350" y="570"/>
                    </a:cubicBezTo>
                    <a:cubicBezTo>
                      <a:pt x="361" y="570"/>
                      <a:pt x="369" y="561"/>
                      <a:pt x="369" y="550"/>
                    </a:cubicBezTo>
                    <a:close/>
                    <a:moveTo>
                      <a:pt x="367" y="559"/>
                    </a:moveTo>
                    <a:lnTo>
                      <a:pt x="332" y="541"/>
                    </a:lnTo>
                    <a:lnTo>
                      <a:pt x="324" y="559"/>
                    </a:lnTo>
                    <a:lnTo>
                      <a:pt x="359" y="576"/>
                    </a:lnTo>
                    <a:lnTo>
                      <a:pt x="367" y="559"/>
                    </a:lnTo>
                    <a:close/>
                    <a:moveTo>
                      <a:pt x="361" y="567"/>
                    </a:moveTo>
                    <a:cubicBezTo>
                      <a:pt x="361" y="557"/>
                      <a:pt x="352" y="548"/>
                      <a:pt x="341" y="548"/>
                    </a:cubicBezTo>
                    <a:cubicBezTo>
                      <a:pt x="331" y="548"/>
                      <a:pt x="322" y="557"/>
                      <a:pt x="322" y="567"/>
                    </a:cubicBezTo>
                    <a:cubicBezTo>
                      <a:pt x="322" y="578"/>
                      <a:pt x="331" y="587"/>
                      <a:pt x="341" y="587"/>
                    </a:cubicBezTo>
                    <a:cubicBezTo>
                      <a:pt x="352" y="587"/>
                      <a:pt x="361" y="578"/>
                      <a:pt x="361" y="567"/>
                    </a:cubicBezTo>
                    <a:close/>
                    <a:moveTo>
                      <a:pt x="359" y="576"/>
                    </a:moveTo>
                    <a:lnTo>
                      <a:pt x="324" y="559"/>
                    </a:lnTo>
                    <a:lnTo>
                      <a:pt x="315" y="576"/>
                    </a:lnTo>
                    <a:lnTo>
                      <a:pt x="350" y="594"/>
                    </a:lnTo>
                    <a:lnTo>
                      <a:pt x="359" y="576"/>
                    </a:lnTo>
                    <a:close/>
                    <a:moveTo>
                      <a:pt x="352" y="585"/>
                    </a:moveTo>
                    <a:cubicBezTo>
                      <a:pt x="352" y="574"/>
                      <a:pt x="343" y="566"/>
                      <a:pt x="332" y="566"/>
                    </a:cubicBezTo>
                    <a:cubicBezTo>
                      <a:pt x="322" y="566"/>
                      <a:pt x="313" y="574"/>
                      <a:pt x="313" y="585"/>
                    </a:cubicBezTo>
                    <a:cubicBezTo>
                      <a:pt x="313" y="596"/>
                      <a:pt x="322" y="604"/>
                      <a:pt x="332" y="604"/>
                    </a:cubicBezTo>
                    <a:cubicBezTo>
                      <a:pt x="343" y="604"/>
                      <a:pt x="352" y="596"/>
                      <a:pt x="352" y="585"/>
                    </a:cubicBezTo>
                    <a:close/>
                    <a:moveTo>
                      <a:pt x="350" y="594"/>
                    </a:moveTo>
                    <a:lnTo>
                      <a:pt x="315" y="576"/>
                    </a:lnTo>
                    <a:lnTo>
                      <a:pt x="305" y="596"/>
                    </a:lnTo>
                    <a:lnTo>
                      <a:pt x="340" y="613"/>
                    </a:lnTo>
                    <a:lnTo>
                      <a:pt x="350" y="594"/>
                    </a:lnTo>
                    <a:close/>
                    <a:moveTo>
                      <a:pt x="342" y="605"/>
                    </a:moveTo>
                    <a:cubicBezTo>
                      <a:pt x="342" y="594"/>
                      <a:pt x="333" y="585"/>
                      <a:pt x="323" y="585"/>
                    </a:cubicBezTo>
                    <a:cubicBezTo>
                      <a:pt x="312" y="585"/>
                      <a:pt x="303" y="594"/>
                      <a:pt x="303" y="605"/>
                    </a:cubicBezTo>
                    <a:cubicBezTo>
                      <a:pt x="303" y="616"/>
                      <a:pt x="312" y="624"/>
                      <a:pt x="323" y="624"/>
                    </a:cubicBezTo>
                    <a:cubicBezTo>
                      <a:pt x="333" y="624"/>
                      <a:pt x="342" y="616"/>
                      <a:pt x="342" y="605"/>
                    </a:cubicBezTo>
                    <a:close/>
                    <a:moveTo>
                      <a:pt x="340" y="613"/>
                    </a:moveTo>
                    <a:lnTo>
                      <a:pt x="305" y="596"/>
                    </a:lnTo>
                    <a:lnTo>
                      <a:pt x="296" y="616"/>
                    </a:lnTo>
                    <a:lnTo>
                      <a:pt x="331" y="633"/>
                    </a:lnTo>
                    <a:lnTo>
                      <a:pt x="340" y="613"/>
                    </a:lnTo>
                    <a:close/>
                    <a:moveTo>
                      <a:pt x="333" y="624"/>
                    </a:moveTo>
                    <a:cubicBezTo>
                      <a:pt x="333" y="613"/>
                      <a:pt x="324" y="605"/>
                      <a:pt x="313" y="605"/>
                    </a:cubicBezTo>
                    <a:cubicBezTo>
                      <a:pt x="303" y="605"/>
                      <a:pt x="294" y="613"/>
                      <a:pt x="294" y="624"/>
                    </a:cubicBezTo>
                    <a:cubicBezTo>
                      <a:pt x="294" y="635"/>
                      <a:pt x="303" y="644"/>
                      <a:pt x="313" y="644"/>
                    </a:cubicBezTo>
                    <a:cubicBezTo>
                      <a:pt x="324" y="644"/>
                      <a:pt x="333" y="635"/>
                      <a:pt x="333" y="624"/>
                    </a:cubicBezTo>
                    <a:close/>
                    <a:moveTo>
                      <a:pt x="331" y="633"/>
                    </a:moveTo>
                    <a:lnTo>
                      <a:pt x="296" y="616"/>
                    </a:lnTo>
                    <a:lnTo>
                      <a:pt x="286" y="635"/>
                    </a:lnTo>
                    <a:lnTo>
                      <a:pt x="321" y="652"/>
                    </a:lnTo>
                    <a:lnTo>
                      <a:pt x="331" y="633"/>
                    </a:lnTo>
                    <a:close/>
                    <a:moveTo>
                      <a:pt x="323" y="644"/>
                    </a:moveTo>
                    <a:cubicBezTo>
                      <a:pt x="323" y="633"/>
                      <a:pt x="315" y="624"/>
                      <a:pt x="304" y="624"/>
                    </a:cubicBezTo>
                    <a:cubicBezTo>
                      <a:pt x="293" y="624"/>
                      <a:pt x="284" y="633"/>
                      <a:pt x="284" y="644"/>
                    </a:cubicBezTo>
                    <a:cubicBezTo>
                      <a:pt x="284" y="655"/>
                      <a:pt x="293" y="663"/>
                      <a:pt x="304" y="663"/>
                    </a:cubicBezTo>
                    <a:cubicBezTo>
                      <a:pt x="315" y="663"/>
                      <a:pt x="323" y="655"/>
                      <a:pt x="323" y="644"/>
                    </a:cubicBezTo>
                    <a:close/>
                    <a:moveTo>
                      <a:pt x="321" y="652"/>
                    </a:moveTo>
                    <a:lnTo>
                      <a:pt x="286" y="636"/>
                    </a:lnTo>
                    <a:lnTo>
                      <a:pt x="277" y="655"/>
                    </a:lnTo>
                    <a:lnTo>
                      <a:pt x="312" y="672"/>
                    </a:lnTo>
                    <a:lnTo>
                      <a:pt x="321" y="652"/>
                    </a:lnTo>
                    <a:close/>
                    <a:moveTo>
                      <a:pt x="314" y="663"/>
                    </a:moveTo>
                    <a:cubicBezTo>
                      <a:pt x="314" y="653"/>
                      <a:pt x="305" y="644"/>
                      <a:pt x="294" y="644"/>
                    </a:cubicBezTo>
                    <a:cubicBezTo>
                      <a:pt x="284" y="644"/>
                      <a:pt x="275" y="653"/>
                      <a:pt x="275" y="663"/>
                    </a:cubicBezTo>
                    <a:cubicBezTo>
                      <a:pt x="275" y="674"/>
                      <a:pt x="284" y="683"/>
                      <a:pt x="294" y="683"/>
                    </a:cubicBezTo>
                    <a:cubicBezTo>
                      <a:pt x="305" y="683"/>
                      <a:pt x="314" y="674"/>
                      <a:pt x="314" y="663"/>
                    </a:cubicBezTo>
                    <a:close/>
                    <a:moveTo>
                      <a:pt x="312" y="672"/>
                    </a:moveTo>
                    <a:lnTo>
                      <a:pt x="277" y="655"/>
                    </a:lnTo>
                    <a:lnTo>
                      <a:pt x="267" y="675"/>
                    </a:lnTo>
                    <a:lnTo>
                      <a:pt x="303" y="692"/>
                    </a:lnTo>
                    <a:lnTo>
                      <a:pt x="312" y="672"/>
                    </a:lnTo>
                    <a:close/>
                    <a:moveTo>
                      <a:pt x="304" y="684"/>
                    </a:moveTo>
                    <a:cubicBezTo>
                      <a:pt x="304" y="673"/>
                      <a:pt x="296" y="664"/>
                      <a:pt x="285" y="664"/>
                    </a:cubicBezTo>
                    <a:cubicBezTo>
                      <a:pt x="274" y="664"/>
                      <a:pt x="265" y="673"/>
                      <a:pt x="265" y="684"/>
                    </a:cubicBezTo>
                    <a:cubicBezTo>
                      <a:pt x="265" y="695"/>
                      <a:pt x="274" y="703"/>
                      <a:pt x="285" y="703"/>
                    </a:cubicBezTo>
                    <a:cubicBezTo>
                      <a:pt x="296" y="703"/>
                      <a:pt x="304" y="695"/>
                      <a:pt x="304" y="684"/>
                    </a:cubicBezTo>
                    <a:close/>
                    <a:moveTo>
                      <a:pt x="303" y="692"/>
                    </a:moveTo>
                    <a:lnTo>
                      <a:pt x="267" y="676"/>
                    </a:lnTo>
                    <a:lnTo>
                      <a:pt x="258" y="696"/>
                    </a:lnTo>
                    <a:lnTo>
                      <a:pt x="293" y="712"/>
                    </a:lnTo>
                    <a:lnTo>
                      <a:pt x="303" y="692"/>
                    </a:lnTo>
                    <a:close/>
                    <a:moveTo>
                      <a:pt x="295" y="704"/>
                    </a:moveTo>
                    <a:cubicBezTo>
                      <a:pt x="295" y="693"/>
                      <a:pt x="286" y="685"/>
                      <a:pt x="275" y="685"/>
                    </a:cubicBezTo>
                    <a:cubicBezTo>
                      <a:pt x="265" y="685"/>
                      <a:pt x="256" y="693"/>
                      <a:pt x="256" y="704"/>
                    </a:cubicBezTo>
                    <a:cubicBezTo>
                      <a:pt x="256" y="715"/>
                      <a:pt x="265" y="724"/>
                      <a:pt x="275" y="724"/>
                    </a:cubicBezTo>
                    <a:cubicBezTo>
                      <a:pt x="286" y="724"/>
                      <a:pt x="295" y="715"/>
                      <a:pt x="295" y="704"/>
                    </a:cubicBezTo>
                    <a:close/>
                    <a:moveTo>
                      <a:pt x="293" y="712"/>
                    </a:moveTo>
                    <a:lnTo>
                      <a:pt x="258" y="696"/>
                    </a:lnTo>
                    <a:lnTo>
                      <a:pt x="248" y="717"/>
                    </a:lnTo>
                    <a:lnTo>
                      <a:pt x="283" y="734"/>
                    </a:lnTo>
                    <a:lnTo>
                      <a:pt x="293" y="712"/>
                    </a:lnTo>
                    <a:close/>
                    <a:moveTo>
                      <a:pt x="285" y="725"/>
                    </a:moveTo>
                    <a:cubicBezTo>
                      <a:pt x="285" y="715"/>
                      <a:pt x="276" y="706"/>
                      <a:pt x="266" y="706"/>
                    </a:cubicBezTo>
                    <a:cubicBezTo>
                      <a:pt x="255" y="706"/>
                      <a:pt x="246" y="715"/>
                      <a:pt x="246" y="725"/>
                    </a:cubicBezTo>
                    <a:cubicBezTo>
                      <a:pt x="246" y="736"/>
                      <a:pt x="255" y="745"/>
                      <a:pt x="266" y="745"/>
                    </a:cubicBezTo>
                    <a:cubicBezTo>
                      <a:pt x="276" y="745"/>
                      <a:pt x="285" y="736"/>
                      <a:pt x="285" y="725"/>
                    </a:cubicBezTo>
                    <a:close/>
                    <a:moveTo>
                      <a:pt x="283" y="733"/>
                    </a:moveTo>
                    <a:lnTo>
                      <a:pt x="248" y="717"/>
                    </a:lnTo>
                    <a:lnTo>
                      <a:pt x="239" y="738"/>
                    </a:lnTo>
                    <a:lnTo>
                      <a:pt x="274" y="754"/>
                    </a:lnTo>
                    <a:lnTo>
                      <a:pt x="283" y="733"/>
                    </a:lnTo>
                    <a:close/>
                    <a:moveTo>
                      <a:pt x="276" y="746"/>
                    </a:moveTo>
                    <a:cubicBezTo>
                      <a:pt x="276" y="735"/>
                      <a:pt x="267" y="727"/>
                      <a:pt x="256" y="727"/>
                    </a:cubicBezTo>
                    <a:cubicBezTo>
                      <a:pt x="246" y="727"/>
                      <a:pt x="237" y="735"/>
                      <a:pt x="237" y="746"/>
                    </a:cubicBezTo>
                    <a:cubicBezTo>
                      <a:pt x="237" y="757"/>
                      <a:pt x="246" y="766"/>
                      <a:pt x="256" y="766"/>
                    </a:cubicBezTo>
                    <a:cubicBezTo>
                      <a:pt x="267" y="766"/>
                      <a:pt x="276" y="757"/>
                      <a:pt x="276" y="746"/>
                    </a:cubicBezTo>
                    <a:close/>
                    <a:moveTo>
                      <a:pt x="274" y="754"/>
                    </a:moveTo>
                    <a:lnTo>
                      <a:pt x="238" y="738"/>
                    </a:lnTo>
                    <a:lnTo>
                      <a:pt x="229" y="760"/>
                    </a:lnTo>
                    <a:lnTo>
                      <a:pt x="265" y="775"/>
                    </a:lnTo>
                    <a:lnTo>
                      <a:pt x="274" y="754"/>
                    </a:lnTo>
                    <a:close/>
                    <a:moveTo>
                      <a:pt x="266" y="767"/>
                    </a:moveTo>
                    <a:cubicBezTo>
                      <a:pt x="266" y="757"/>
                      <a:pt x="258" y="748"/>
                      <a:pt x="247" y="748"/>
                    </a:cubicBezTo>
                    <a:cubicBezTo>
                      <a:pt x="236" y="748"/>
                      <a:pt x="227" y="757"/>
                      <a:pt x="227" y="767"/>
                    </a:cubicBezTo>
                    <a:cubicBezTo>
                      <a:pt x="227" y="778"/>
                      <a:pt x="236" y="787"/>
                      <a:pt x="247" y="787"/>
                    </a:cubicBezTo>
                    <a:cubicBezTo>
                      <a:pt x="258" y="787"/>
                      <a:pt x="266" y="778"/>
                      <a:pt x="266" y="767"/>
                    </a:cubicBezTo>
                    <a:close/>
                    <a:moveTo>
                      <a:pt x="265" y="775"/>
                    </a:moveTo>
                    <a:lnTo>
                      <a:pt x="229" y="760"/>
                    </a:lnTo>
                    <a:lnTo>
                      <a:pt x="219" y="782"/>
                    </a:lnTo>
                    <a:lnTo>
                      <a:pt x="255" y="798"/>
                    </a:lnTo>
                    <a:lnTo>
                      <a:pt x="265" y="775"/>
                    </a:lnTo>
                    <a:close/>
                    <a:moveTo>
                      <a:pt x="256" y="790"/>
                    </a:moveTo>
                    <a:cubicBezTo>
                      <a:pt x="256" y="780"/>
                      <a:pt x="247" y="771"/>
                      <a:pt x="237" y="771"/>
                    </a:cubicBezTo>
                    <a:cubicBezTo>
                      <a:pt x="226" y="771"/>
                      <a:pt x="217" y="780"/>
                      <a:pt x="217" y="790"/>
                    </a:cubicBezTo>
                    <a:cubicBezTo>
                      <a:pt x="217" y="801"/>
                      <a:pt x="226" y="810"/>
                      <a:pt x="237" y="810"/>
                    </a:cubicBezTo>
                    <a:cubicBezTo>
                      <a:pt x="247" y="810"/>
                      <a:pt x="256" y="801"/>
                      <a:pt x="256" y="790"/>
                    </a:cubicBezTo>
                    <a:close/>
                    <a:moveTo>
                      <a:pt x="255" y="798"/>
                    </a:moveTo>
                    <a:lnTo>
                      <a:pt x="219" y="783"/>
                    </a:lnTo>
                    <a:lnTo>
                      <a:pt x="209" y="805"/>
                    </a:lnTo>
                    <a:lnTo>
                      <a:pt x="245" y="821"/>
                    </a:lnTo>
                    <a:lnTo>
                      <a:pt x="255" y="798"/>
                    </a:lnTo>
                    <a:close/>
                    <a:moveTo>
                      <a:pt x="246" y="813"/>
                    </a:moveTo>
                    <a:cubicBezTo>
                      <a:pt x="246" y="802"/>
                      <a:pt x="238" y="793"/>
                      <a:pt x="227" y="793"/>
                    </a:cubicBezTo>
                    <a:cubicBezTo>
                      <a:pt x="216" y="793"/>
                      <a:pt x="207" y="802"/>
                      <a:pt x="207" y="813"/>
                    </a:cubicBezTo>
                    <a:cubicBezTo>
                      <a:pt x="207" y="824"/>
                      <a:pt x="216" y="832"/>
                      <a:pt x="227" y="832"/>
                    </a:cubicBezTo>
                    <a:cubicBezTo>
                      <a:pt x="238" y="832"/>
                      <a:pt x="246" y="824"/>
                      <a:pt x="246" y="813"/>
                    </a:cubicBezTo>
                    <a:close/>
                    <a:moveTo>
                      <a:pt x="245" y="821"/>
                    </a:moveTo>
                    <a:lnTo>
                      <a:pt x="209" y="805"/>
                    </a:lnTo>
                    <a:lnTo>
                      <a:pt x="199" y="830"/>
                    </a:lnTo>
                    <a:lnTo>
                      <a:pt x="234" y="845"/>
                    </a:lnTo>
                    <a:lnTo>
                      <a:pt x="245" y="821"/>
                    </a:lnTo>
                    <a:close/>
                    <a:moveTo>
                      <a:pt x="236" y="838"/>
                    </a:moveTo>
                    <a:cubicBezTo>
                      <a:pt x="236" y="827"/>
                      <a:pt x="227" y="818"/>
                      <a:pt x="216" y="818"/>
                    </a:cubicBezTo>
                    <a:cubicBezTo>
                      <a:pt x="206" y="818"/>
                      <a:pt x="197" y="827"/>
                      <a:pt x="197" y="838"/>
                    </a:cubicBezTo>
                    <a:cubicBezTo>
                      <a:pt x="197" y="848"/>
                      <a:pt x="206" y="857"/>
                      <a:pt x="216" y="857"/>
                    </a:cubicBezTo>
                    <a:cubicBezTo>
                      <a:pt x="227" y="857"/>
                      <a:pt x="236" y="848"/>
                      <a:pt x="236" y="838"/>
                    </a:cubicBezTo>
                    <a:close/>
                    <a:moveTo>
                      <a:pt x="234" y="845"/>
                    </a:moveTo>
                    <a:lnTo>
                      <a:pt x="198" y="830"/>
                    </a:lnTo>
                    <a:lnTo>
                      <a:pt x="189" y="853"/>
                    </a:lnTo>
                    <a:lnTo>
                      <a:pt x="225" y="868"/>
                    </a:lnTo>
                    <a:lnTo>
                      <a:pt x="234" y="845"/>
                    </a:lnTo>
                    <a:close/>
                    <a:moveTo>
                      <a:pt x="226" y="861"/>
                    </a:moveTo>
                    <a:cubicBezTo>
                      <a:pt x="226" y="850"/>
                      <a:pt x="217" y="841"/>
                      <a:pt x="207" y="841"/>
                    </a:cubicBezTo>
                    <a:cubicBezTo>
                      <a:pt x="196" y="841"/>
                      <a:pt x="187" y="850"/>
                      <a:pt x="187" y="861"/>
                    </a:cubicBezTo>
                    <a:cubicBezTo>
                      <a:pt x="187" y="872"/>
                      <a:pt x="196" y="880"/>
                      <a:pt x="207" y="880"/>
                    </a:cubicBezTo>
                    <a:cubicBezTo>
                      <a:pt x="217" y="880"/>
                      <a:pt x="226" y="872"/>
                      <a:pt x="226" y="861"/>
                    </a:cubicBezTo>
                    <a:close/>
                    <a:moveTo>
                      <a:pt x="225" y="868"/>
                    </a:moveTo>
                    <a:lnTo>
                      <a:pt x="189" y="854"/>
                    </a:lnTo>
                    <a:lnTo>
                      <a:pt x="178" y="879"/>
                    </a:lnTo>
                    <a:lnTo>
                      <a:pt x="214" y="894"/>
                    </a:lnTo>
                    <a:lnTo>
                      <a:pt x="225" y="868"/>
                    </a:lnTo>
                    <a:close/>
                    <a:moveTo>
                      <a:pt x="216" y="887"/>
                    </a:moveTo>
                    <a:cubicBezTo>
                      <a:pt x="216" y="876"/>
                      <a:pt x="207" y="867"/>
                      <a:pt x="196" y="867"/>
                    </a:cubicBezTo>
                    <a:cubicBezTo>
                      <a:pt x="185" y="867"/>
                      <a:pt x="177" y="876"/>
                      <a:pt x="177" y="887"/>
                    </a:cubicBezTo>
                    <a:cubicBezTo>
                      <a:pt x="177" y="897"/>
                      <a:pt x="185" y="906"/>
                      <a:pt x="196" y="906"/>
                    </a:cubicBezTo>
                    <a:cubicBezTo>
                      <a:pt x="207" y="906"/>
                      <a:pt x="216" y="897"/>
                      <a:pt x="216" y="887"/>
                    </a:cubicBezTo>
                    <a:close/>
                    <a:moveTo>
                      <a:pt x="214" y="894"/>
                    </a:moveTo>
                    <a:lnTo>
                      <a:pt x="178" y="879"/>
                    </a:lnTo>
                    <a:lnTo>
                      <a:pt x="167" y="907"/>
                    </a:lnTo>
                    <a:lnTo>
                      <a:pt x="203" y="921"/>
                    </a:lnTo>
                    <a:lnTo>
                      <a:pt x="214" y="894"/>
                    </a:lnTo>
                    <a:close/>
                    <a:moveTo>
                      <a:pt x="205" y="914"/>
                    </a:moveTo>
                    <a:cubicBezTo>
                      <a:pt x="205" y="903"/>
                      <a:pt x="196" y="894"/>
                      <a:pt x="185" y="894"/>
                    </a:cubicBezTo>
                    <a:cubicBezTo>
                      <a:pt x="174" y="894"/>
                      <a:pt x="166" y="903"/>
                      <a:pt x="166" y="914"/>
                    </a:cubicBezTo>
                    <a:cubicBezTo>
                      <a:pt x="166" y="925"/>
                      <a:pt x="174" y="933"/>
                      <a:pt x="185" y="933"/>
                    </a:cubicBezTo>
                    <a:cubicBezTo>
                      <a:pt x="196" y="933"/>
                      <a:pt x="205" y="925"/>
                      <a:pt x="205" y="914"/>
                    </a:cubicBezTo>
                    <a:close/>
                    <a:moveTo>
                      <a:pt x="203" y="921"/>
                    </a:moveTo>
                    <a:lnTo>
                      <a:pt x="167" y="907"/>
                    </a:lnTo>
                    <a:lnTo>
                      <a:pt x="156" y="935"/>
                    </a:lnTo>
                    <a:lnTo>
                      <a:pt x="192" y="949"/>
                    </a:lnTo>
                    <a:lnTo>
                      <a:pt x="203" y="921"/>
                    </a:lnTo>
                    <a:close/>
                    <a:moveTo>
                      <a:pt x="194" y="942"/>
                    </a:moveTo>
                    <a:cubicBezTo>
                      <a:pt x="194" y="931"/>
                      <a:pt x="185" y="922"/>
                      <a:pt x="174" y="922"/>
                    </a:cubicBezTo>
                    <a:cubicBezTo>
                      <a:pt x="163" y="922"/>
                      <a:pt x="155" y="931"/>
                      <a:pt x="155" y="942"/>
                    </a:cubicBezTo>
                    <a:cubicBezTo>
                      <a:pt x="155" y="953"/>
                      <a:pt x="163" y="961"/>
                      <a:pt x="174" y="961"/>
                    </a:cubicBezTo>
                    <a:cubicBezTo>
                      <a:pt x="185" y="961"/>
                      <a:pt x="194" y="953"/>
                      <a:pt x="194" y="942"/>
                    </a:cubicBezTo>
                    <a:close/>
                    <a:moveTo>
                      <a:pt x="192" y="949"/>
                    </a:moveTo>
                    <a:lnTo>
                      <a:pt x="156" y="935"/>
                    </a:lnTo>
                    <a:lnTo>
                      <a:pt x="145" y="963"/>
                    </a:lnTo>
                    <a:lnTo>
                      <a:pt x="182" y="977"/>
                    </a:lnTo>
                    <a:lnTo>
                      <a:pt x="192" y="949"/>
                    </a:lnTo>
                    <a:close/>
                    <a:moveTo>
                      <a:pt x="183" y="970"/>
                    </a:moveTo>
                    <a:cubicBezTo>
                      <a:pt x="183" y="959"/>
                      <a:pt x="174" y="950"/>
                      <a:pt x="163" y="950"/>
                    </a:cubicBezTo>
                    <a:cubicBezTo>
                      <a:pt x="153" y="950"/>
                      <a:pt x="144" y="959"/>
                      <a:pt x="144" y="970"/>
                    </a:cubicBezTo>
                    <a:cubicBezTo>
                      <a:pt x="144" y="981"/>
                      <a:pt x="153" y="989"/>
                      <a:pt x="163" y="989"/>
                    </a:cubicBezTo>
                    <a:cubicBezTo>
                      <a:pt x="174" y="989"/>
                      <a:pt x="183" y="981"/>
                      <a:pt x="183" y="970"/>
                    </a:cubicBezTo>
                    <a:close/>
                    <a:moveTo>
                      <a:pt x="182" y="977"/>
                    </a:moveTo>
                    <a:lnTo>
                      <a:pt x="145" y="963"/>
                    </a:lnTo>
                    <a:lnTo>
                      <a:pt x="134" y="992"/>
                    </a:lnTo>
                    <a:lnTo>
                      <a:pt x="171" y="1006"/>
                    </a:lnTo>
                    <a:lnTo>
                      <a:pt x="182" y="977"/>
                    </a:lnTo>
                    <a:close/>
                    <a:moveTo>
                      <a:pt x="172" y="999"/>
                    </a:moveTo>
                    <a:cubicBezTo>
                      <a:pt x="172" y="988"/>
                      <a:pt x="163" y="979"/>
                      <a:pt x="153" y="979"/>
                    </a:cubicBezTo>
                    <a:cubicBezTo>
                      <a:pt x="142" y="979"/>
                      <a:pt x="133" y="988"/>
                      <a:pt x="133" y="999"/>
                    </a:cubicBezTo>
                    <a:cubicBezTo>
                      <a:pt x="133" y="1010"/>
                      <a:pt x="142" y="1018"/>
                      <a:pt x="153" y="1018"/>
                    </a:cubicBezTo>
                    <a:cubicBezTo>
                      <a:pt x="163" y="1018"/>
                      <a:pt x="172" y="1010"/>
                      <a:pt x="172" y="999"/>
                    </a:cubicBezTo>
                    <a:close/>
                    <a:moveTo>
                      <a:pt x="171" y="1006"/>
                    </a:moveTo>
                    <a:lnTo>
                      <a:pt x="134" y="992"/>
                    </a:lnTo>
                    <a:lnTo>
                      <a:pt x="124" y="1021"/>
                    </a:lnTo>
                    <a:lnTo>
                      <a:pt x="160" y="1035"/>
                    </a:lnTo>
                    <a:lnTo>
                      <a:pt x="171" y="1006"/>
                    </a:lnTo>
                    <a:close/>
                    <a:moveTo>
                      <a:pt x="162" y="1028"/>
                    </a:moveTo>
                    <a:cubicBezTo>
                      <a:pt x="162" y="1017"/>
                      <a:pt x="153" y="1009"/>
                      <a:pt x="142" y="1009"/>
                    </a:cubicBezTo>
                    <a:cubicBezTo>
                      <a:pt x="131" y="1009"/>
                      <a:pt x="122" y="1017"/>
                      <a:pt x="122" y="1028"/>
                    </a:cubicBezTo>
                    <a:cubicBezTo>
                      <a:pt x="122" y="1039"/>
                      <a:pt x="131" y="1048"/>
                      <a:pt x="142" y="1048"/>
                    </a:cubicBezTo>
                    <a:cubicBezTo>
                      <a:pt x="153" y="1048"/>
                      <a:pt x="162" y="1039"/>
                      <a:pt x="162" y="1028"/>
                    </a:cubicBezTo>
                    <a:close/>
                    <a:moveTo>
                      <a:pt x="161" y="1035"/>
                    </a:moveTo>
                    <a:lnTo>
                      <a:pt x="124" y="1022"/>
                    </a:lnTo>
                    <a:lnTo>
                      <a:pt x="113" y="1051"/>
                    </a:lnTo>
                    <a:lnTo>
                      <a:pt x="150" y="1064"/>
                    </a:lnTo>
                    <a:lnTo>
                      <a:pt x="161" y="1035"/>
                    </a:lnTo>
                    <a:close/>
                    <a:moveTo>
                      <a:pt x="151" y="1057"/>
                    </a:moveTo>
                    <a:cubicBezTo>
                      <a:pt x="151" y="1046"/>
                      <a:pt x="143" y="1038"/>
                      <a:pt x="132" y="1038"/>
                    </a:cubicBezTo>
                    <a:cubicBezTo>
                      <a:pt x="121" y="1038"/>
                      <a:pt x="112" y="1046"/>
                      <a:pt x="112" y="1057"/>
                    </a:cubicBezTo>
                    <a:cubicBezTo>
                      <a:pt x="112" y="1068"/>
                      <a:pt x="121" y="1077"/>
                      <a:pt x="132" y="1077"/>
                    </a:cubicBezTo>
                    <a:cubicBezTo>
                      <a:pt x="143" y="1077"/>
                      <a:pt x="151" y="1068"/>
                      <a:pt x="151" y="1057"/>
                    </a:cubicBezTo>
                    <a:close/>
                    <a:moveTo>
                      <a:pt x="150" y="1064"/>
                    </a:moveTo>
                    <a:lnTo>
                      <a:pt x="113" y="1051"/>
                    </a:lnTo>
                    <a:lnTo>
                      <a:pt x="103" y="1082"/>
                    </a:lnTo>
                    <a:lnTo>
                      <a:pt x="140" y="1094"/>
                    </a:lnTo>
                    <a:lnTo>
                      <a:pt x="150" y="1064"/>
                    </a:lnTo>
                    <a:close/>
                    <a:moveTo>
                      <a:pt x="141" y="1088"/>
                    </a:moveTo>
                    <a:cubicBezTo>
                      <a:pt x="141" y="1077"/>
                      <a:pt x="132" y="1068"/>
                      <a:pt x="121" y="1068"/>
                    </a:cubicBezTo>
                    <a:cubicBezTo>
                      <a:pt x="111" y="1068"/>
                      <a:pt x="102" y="1077"/>
                      <a:pt x="102" y="1088"/>
                    </a:cubicBezTo>
                    <a:cubicBezTo>
                      <a:pt x="102" y="1099"/>
                      <a:pt x="111" y="1108"/>
                      <a:pt x="121" y="1108"/>
                    </a:cubicBezTo>
                    <a:cubicBezTo>
                      <a:pt x="132" y="1108"/>
                      <a:pt x="141" y="1099"/>
                      <a:pt x="141" y="1088"/>
                    </a:cubicBezTo>
                    <a:close/>
                    <a:moveTo>
                      <a:pt x="140" y="1094"/>
                    </a:moveTo>
                    <a:lnTo>
                      <a:pt x="103" y="1082"/>
                    </a:lnTo>
                    <a:lnTo>
                      <a:pt x="93" y="1112"/>
                    </a:lnTo>
                    <a:lnTo>
                      <a:pt x="130" y="1124"/>
                    </a:lnTo>
                    <a:lnTo>
                      <a:pt x="140" y="1094"/>
                    </a:lnTo>
                    <a:close/>
                    <a:moveTo>
                      <a:pt x="131" y="1118"/>
                    </a:moveTo>
                    <a:cubicBezTo>
                      <a:pt x="131" y="1107"/>
                      <a:pt x="122" y="1099"/>
                      <a:pt x="111" y="1099"/>
                    </a:cubicBezTo>
                    <a:cubicBezTo>
                      <a:pt x="101" y="1099"/>
                      <a:pt x="92" y="1107"/>
                      <a:pt x="92" y="1118"/>
                    </a:cubicBezTo>
                    <a:cubicBezTo>
                      <a:pt x="92" y="1129"/>
                      <a:pt x="101" y="1138"/>
                      <a:pt x="111" y="1138"/>
                    </a:cubicBezTo>
                    <a:cubicBezTo>
                      <a:pt x="122" y="1138"/>
                      <a:pt x="131" y="1129"/>
                      <a:pt x="131" y="1118"/>
                    </a:cubicBezTo>
                    <a:close/>
                    <a:moveTo>
                      <a:pt x="130" y="1124"/>
                    </a:moveTo>
                    <a:lnTo>
                      <a:pt x="93" y="1112"/>
                    </a:lnTo>
                    <a:lnTo>
                      <a:pt x="83" y="1142"/>
                    </a:lnTo>
                    <a:lnTo>
                      <a:pt x="121" y="1154"/>
                    </a:lnTo>
                    <a:lnTo>
                      <a:pt x="130" y="1124"/>
                    </a:lnTo>
                    <a:close/>
                    <a:moveTo>
                      <a:pt x="122" y="1148"/>
                    </a:moveTo>
                    <a:cubicBezTo>
                      <a:pt x="122" y="1137"/>
                      <a:pt x="113" y="1128"/>
                      <a:pt x="102" y="1128"/>
                    </a:cubicBezTo>
                    <a:cubicBezTo>
                      <a:pt x="91" y="1128"/>
                      <a:pt x="82" y="1137"/>
                      <a:pt x="82" y="1148"/>
                    </a:cubicBezTo>
                    <a:cubicBezTo>
                      <a:pt x="82" y="1159"/>
                      <a:pt x="91" y="1168"/>
                      <a:pt x="102" y="1168"/>
                    </a:cubicBezTo>
                    <a:cubicBezTo>
                      <a:pt x="113" y="1168"/>
                      <a:pt x="122" y="1159"/>
                      <a:pt x="122" y="1148"/>
                    </a:cubicBezTo>
                    <a:close/>
                    <a:moveTo>
                      <a:pt x="121" y="1154"/>
                    </a:moveTo>
                    <a:lnTo>
                      <a:pt x="83" y="1142"/>
                    </a:lnTo>
                    <a:lnTo>
                      <a:pt x="75" y="1171"/>
                    </a:lnTo>
                    <a:lnTo>
                      <a:pt x="112" y="1182"/>
                    </a:lnTo>
                    <a:lnTo>
                      <a:pt x="121" y="1154"/>
                    </a:lnTo>
                    <a:close/>
                    <a:moveTo>
                      <a:pt x="113" y="1177"/>
                    </a:moveTo>
                    <a:cubicBezTo>
                      <a:pt x="113" y="1166"/>
                      <a:pt x="104" y="1157"/>
                      <a:pt x="94" y="1157"/>
                    </a:cubicBezTo>
                    <a:cubicBezTo>
                      <a:pt x="83" y="1157"/>
                      <a:pt x="74" y="1166"/>
                      <a:pt x="74" y="1177"/>
                    </a:cubicBezTo>
                    <a:cubicBezTo>
                      <a:pt x="74" y="1187"/>
                      <a:pt x="83" y="1196"/>
                      <a:pt x="94" y="1196"/>
                    </a:cubicBezTo>
                    <a:cubicBezTo>
                      <a:pt x="104" y="1196"/>
                      <a:pt x="113" y="1187"/>
                      <a:pt x="113" y="1177"/>
                    </a:cubicBezTo>
                    <a:close/>
                    <a:moveTo>
                      <a:pt x="112" y="1182"/>
                    </a:moveTo>
                    <a:lnTo>
                      <a:pt x="75" y="1171"/>
                    </a:lnTo>
                    <a:lnTo>
                      <a:pt x="66" y="1201"/>
                    </a:lnTo>
                    <a:lnTo>
                      <a:pt x="104" y="1212"/>
                    </a:lnTo>
                    <a:lnTo>
                      <a:pt x="112" y="1182"/>
                    </a:lnTo>
                    <a:close/>
                    <a:moveTo>
                      <a:pt x="105" y="1206"/>
                    </a:moveTo>
                    <a:cubicBezTo>
                      <a:pt x="105" y="1195"/>
                      <a:pt x="96" y="1187"/>
                      <a:pt x="85" y="1187"/>
                    </a:cubicBezTo>
                    <a:cubicBezTo>
                      <a:pt x="74" y="1187"/>
                      <a:pt x="65" y="1195"/>
                      <a:pt x="65" y="1206"/>
                    </a:cubicBezTo>
                    <a:cubicBezTo>
                      <a:pt x="65" y="1217"/>
                      <a:pt x="74" y="1226"/>
                      <a:pt x="85" y="1226"/>
                    </a:cubicBezTo>
                    <a:cubicBezTo>
                      <a:pt x="96" y="1226"/>
                      <a:pt x="105" y="1217"/>
                      <a:pt x="105" y="1206"/>
                    </a:cubicBezTo>
                    <a:close/>
                    <a:moveTo>
                      <a:pt x="104" y="1212"/>
                    </a:moveTo>
                    <a:lnTo>
                      <a:pt x="66" y="1201"/>
                    </a:lnTo>
                    <a:lnTo>
                      <a:pt x="58" y="1231"/>
                    </a:lnTo>
                    <a:lnTo>
                      <a:pt x="96" y="1241"/>
                    </a:lnTo>
                    <a:lnTo>
                      <a:pt x="104" y="1212"/>
                    </a:lnTo>
                    <a:close/>
                    <a:moveTo>
                      <a:pt x="96" y="1236"/>
                    </a:moveTo>
                    <a:cubicBezTo>
                      <a:pt x="96" y="1225"/>
                      <a:pt x="88" y="1216"/>
                      <a:pt x="77" y="1216"/>
                    </a:cubicBezTo>
                    <a:cubicBezTo>
                      <a:pt x="66" y="1216"/>
                      <a:pt x="57" y="1225"/>
                      <a:pt x="57" y="1236"/>
                    </a:cubicBezTo>
                    <a:cubicBezTo>
                      <a:pt x="57" y="1247"/>
                      <a:pt x="66" y="1255"/>
                      <a:pt x="77" y="1255"/>
                    </a:cubicBezTo>
                    <a:cubicBezTo>
                      <a:pt x="88" y="1255"/>
                      <a:pt x="96" y="1247"/>
                      <a:pt x="96" y="1236"/>
                    </a:cubicBezTo>
                    <a:close/>
                    <a:moveTo>
                      <a:pt x="96" y="1241"/>
                    </a:moveTo>
                    <a:lnTo>
                      <a:pt x="58" y="1231"/>
                    </a:lnTo>
                    <a:lnTo>
                      <a:pt x="50" y="1259"/>
                    </a:lnTo>
                    <a:lnTo>
                      <a:pt x="88" y="1269"/>
                    </a:lnTo>
                    <a:lnTo>
                      <a:pt x="96" y="1241"/>
                    </a:lnTo>
                    <a:close/>
                    <a:moveTo>
                      <a:pt x="89" y="1264"/>
                    </a:moveTo>
                    <a:cubicBezTo>
                      <a:pt x="89" y="1254"/>
                      <a:pt x="80" y="1245"/>
                      <a:pt x="69" y="1245"/>
                    </a:cubicBezTo>
                    <a:cubicBezTo>
                      <a:pt x="58" y="1245"/>
                      <a:pt x="50" y="1254"/>
                      <a:pt x="50" y="1264"/>
                    </a:cubicBezTo>
                    <a:cubicBezTo>
                      <a:pt x="50" y="1275"/>
                      <a:pt x="58" y="1284"/>
                      <a:pt x="69" y="1284"/>
                    </a:cubicBezTo>
                    <a:cubicBezTo>
                      <a:pt x="80" y="1284"/>
                      <a:pt x="89" y="1275"/>
                      <a:pt x="89" y="1264"/>
                    </a:cubicBezTo>
                    <a:close/>
                    <a:moveTo>
                      <a:pt x="88" y="1269"/>
                    </a:moveTo>
                    <a:lnTo>
                      <a:pt x="50" y="1260"/>
                    </a:lnTo>
                    <a:lnTo>
                      <a:pt x="43" y="1289"/>
                    </a:lnTo>
                    <a:lnTo>
                      <a:pt x="81" y="1298"/>
                    </a:lnTo>
                    <a:lnTo>
                      <a:pt x="88" y="1269"/>
                    </a:lnTo>
                    <a:close/>
                    <a:moveTo>
                      <a:pt x="82" y="1293"/>
                    </a:moveTo>
                    <a:cubicBezTo>
                      <a:pt x="82" y="1282"/>
                      <a:pt x="73" y="1274"/>
                      <a:pt x="62" y="1274"/>
                    </a:cubicBezTo>
                    <a:cubicBezTo>
                      <a:pt x="51" y="1274"/>
                      <a:pt x="42" y="1282"/>
                      <a:pt x="42" y="1293"/>
                    </a:cubicBezTo>
                    <a:cubicBezTo>
                      <a:pt x="42" y="1304"/>
                      <a:pt x="51" y="1313"/>
                      <a:pt x="62" y="1313"/>
                    </a:cubicBezTo>
                    <a:cubicBezTo>
                      <a:pt x="73" y="1313"/>
                      <a:pt x="82" y="1304"/>
                      <a:pt x="82" y="1293"/>
                    </a:cubicBezTo>
                    <a:close/>
                    <a:moveTo>
                      <a:pt x="81" y="1298"/>
                    </a:moveTo>
                    <a:lnTo>
                      <a:pt x="43" y="1289"/>
                    </a:lnTo>
                    <a:lnTo>
                      <a:pt x="36" y="1317"/>
                    </a:lnTo>
                    <a:lnTo>
                      <a:pt x="75" y="1326"/>
                    </a:lnTo>
                    <a:lnTo>
                      <a:pt x="81" y="1298"/>
                    </a:lnTo>
                    <a:close/>
                    <a:moveTo>
                      <a:pt x="75" y="1321"/>
                    </a:moveTo>
                    <a:cubicBezTo>
                      <a:pt x="75" y="1311"/>
                      <a:pt x="66" y="1302"/>
                      <a:pt x="55" y="1302"/>
                    </a:cubicBezTo>
                    <a:cubicBezTo>
                      <a:pt x="45" y="1302"/>
                      <a:pt x="36" y="1311"/>
                      <a:pt x="36" y="1321"/>
                    </a:cubicBezTo>
                    <a:cubicBezTo>
                      <a:pt x="36" y="1332"/>
                      <a:pt x="45" y="1341"/>
                      <a:pt x="55" y="1341"/>
                    </a:cubicBezTo>
                    <a:cubicBezTo>
                      <a:pt x="66" y="1341"/>
                      <a:pt x="75" y="1332"/>
                      <a:pt x="75" y="1321"/>
                    </a:cubicBezTo>
                    <a:close/>
                    <a:moveTo>
                      <a:pt x="75" y="1326"/>
                    </a:moveTo>
                    <a:lnTo>
                      <a:pt x="36" y="1317"/>
                    </a:lnTo>
                    <a:lnTo>
                      <a:pt x="30" y="1346"/>
                    </a:lnTo>
                    <a:lnTo>
                      <a:pt x="68" y="1354"/>
                    </a:lnTo>
                    <a:lnTo>
                      <a:pt x="75" y="1326"/>
                    </a:lnTo>
                    <a:close/>
                    <a:moveTo>
                      <a:pt x="69" y="1350"/>
                    </a:moveTo>
                    <a:cubicBezTo>
                      <a:pt x="69" y="1339"/>
                      <a:pt x="60" y="1330"/>
                      <a:pt x="49" y="1330"/>
                    </a:cubicBezTo>
                    <a:cubicBezTo>
                      <a:pt x="38" y="1330"/>
                      <a:pt x="30" y="1339"/>
                      <a:pt x="30" y="1350"/>
                    </a:cubicBezTo>
                    <a:cubicBezTo>
                      <a:pt x="30" y="1361"/>
                      <a:pt x="38" y="1369"/>
                      <a:pt x="49" y="1369"/>
                    </a:cubicBezTo>
                    <a:cubicBezTo>
                      <a:pt x="60" y="1369"/>
                      <a:pt x="69" y="1361"/>
                      <a:pt x="69" y="1350"/>
                    </a:cubicBezTo>
                    <a:close/>
                    <a:moveTo>
                      <a:pt x="69" y="1354"/>
                    </a:moveTo>
                    <a:lnTo>
                      <a:pt x="30" y="1346"/>
                    </a:lnTo>
                    <a:lnTo>
                      <a:pt x="24" y="1374"/>
                    </a:lnTo>
                    <a:lnTo>
                      <a:pt x="63" y="1382"/>
                    </a:lnTo>
                    <a:lnTo>
                      <a:pt x="69" y="1354"/>
                    </a:lnTo>
                    <a:close/>
                    <a:moveTo>
                      <a:pt x="63" y="1378"/>
                    </a:moveTo>
                    <a:cubicBezTo>
                      <a:pt x="63" y="1367"/>
                      <a:pt x="54" y="1358"/>
                      <a:pt x="44" y="1358"/>
                    </a:cubicBezTo>
                    <a:cubicBezTo>
                      <a:pt x="33" y="1358"/>
                      <a:pt x="24" y="1367"/>
                      <a:pt x="24" y="1378"/>
                    </a:cubicBezTo>
                    <a:cubicBezTo>
                      <a:pt x="24" y="1389"/>
                      <a:pt x="33" y="1397"/>
                      <a:pt x="44" y="1397"/>
                    </a:cubicBezTo>
                    <a:cubicBezTo>
                      <a:pt x="54" y="1397"/>
                      <a:pt x="63" y="1389"/>
                      <a:pt x="63" y="1378"/>
                    </a:cubicBezTo>
                    <a:close/>
                    <a:moveTo>
                      <a:pt x="63" y="1381"/>
                    </a:moveTo>
                    <a:lnTo>
                      <a:pt x="24" y="1374"/>
                    </a:lnTo>
                    <a:lnTo>
                      <a:pt x="19" y="1402"/>
                    </a:lnTo>
                    <a:lnTo>
                      <a:pt x="58" y="1409"/>
                    </a:lnTo>
                    <a:lnTo>
                      <a:pt x="63" y="1381"/>
                    </a:lnTo>
                    <a:close/>
                    <a:moveTo>
                      <a:pt x="58" y="1406"/>
                    </a:moveTo>
                    <a:cubicBezTo>
                      <a:pt x="58" y="1395"/>
                      <a:pt x="49" y="1386"/>
                      <a:pt x="38" y="1386"/>
                    </a:cubicBezTo>
                    <a:cubicBezTo>
                      <a:pt x="27" y="1386"/>
                      <a:pt x="19" y="1395"/>
                      <a:pt x="19" y="1406"/>
                    </a:cubicBezTo>
                    <a:cubicBezTo>
                      <a:pt x="19" y="1416"/>
                      <a:pt x="27" y="1425"/>
                      <a:pt x="38" y="1425"/>
                    </a:cubicBezTo>
                    <a:cubicBezTo>
                      <a:pt x="49" y="1425"/>
                      <a:pt x="58" y="1416"/>
                      <a:pt x="58" y="1406"/>
                    </a:cubicBezTo>
                    <a:close/>
                    <a:moveTo>
                      <a:pt x="58" y="1409"/>
                    </a:moveTo>
                    <a:lnTo>
                      <a:pt x="19" y="1402"/>
                    </a:lnTo>
                    <a:lnTo>
                      <a:pt x="14" y="1430"/>
                    </a:lnTo>
                    <a:lnTo>
                      <a:pt x="53" y="1436"/>
                    </a:lnTo>
                    <a:lnTo>
                      <a:pt x="58" y="1409"/>
                    </a:lnTo>
                    <a:close/>
                    <a:moveTo>
                      <a:pt x="53" y="1433"/>
                    </a:moveTo>
                    <a:cubicBezTo>
                      <a:pt x="53" y="1422"/>
                      <a:pt x="44" y="1413"/>
                      <a:pt x="34" y="1413"/>
                    </a:cubicBezTo>
                    <a:cubicBezTo>
                      <a:pt x="23" y="1413"/>
                      <a:pt x="14" y="1422"/>
                      <a:pt x="14" y="1433"/>
                    </a:cubicBezTo>
                    <a:cubicBezTo>
                      <a:pt x="14" y="1444"/>
                      <a:pt x="23" y="1453"/>
                      <a:pt x="34" y="1453"/>
                    </a:cubicBezTo>
                    <a:cubicBezTo>
                      <a:pt x="44" y="1453"/>
                      <a:pt x="53" y="1444"/>
                      <a:pt x="53" y="1433"/>
                    </a:cubicBezTo>
                    <a:close/>
                    <a:moveTo>
                      <a:pt x="53" y="1436"/>
                    </a:moveTo>
                    <a:lnTo>
                      <a:pt x="14" y="1430"/>
                    </a:lnTo>
                    <a:lnTo>
                      <a:pt x="10" y="1456"/>
                    </a:lnTo>
                    <a:lnTo>
                      <a:pt x="49" y="1462"/>
                    </a:lnTo>
                    <a:lnTo>
                      <a:pt x="53" y="1436"/>
                    </a:lnTo>
                    <a:close/>
                    <a:moveTo>
                      <a:pt x="49" y="1459"/>
                    </a:moveTo>
                    <a:cubicBezTo>
                      <a:pt x="49" y="1448"/>
                      <a:pt x="40" y="1440"/>
                      <a:pt x="30" y="1440"/>
                    </a:cubicBezTo>
                    <a:cubicBezTo>
                      <a:pt x="19" y="1440"/>
                      <a:pt x="10" y="1448"/>
                      <a:pt x="10" y="1459"/>
                    </a:cubicBezTo>
                    <a:cubicBezTo>
                      <a:pt x="10" y="1470"/>
                      <a:pt x="19" y="1479"/>
                      <a:pt x="30" y="1479"/>
                    </a:cubicBezTo>
                    <a:cubicBezTo>
                      <a:pt x="40" y="1479"/>
                      <a:pt x="49" y="1470"/>
                      <a:pt x="49" y="1459"/>
                    </a:cubicBezTo>
                    <a:close/>
                    <a:moveTo>
                      <a:pt x="49" y="1462"/>
                    </a:moveTo>
                    <a:lnTo>
                      <a:pt x="10" y="1457"/>
                    </a:lnTo>
                    <a:lnTo>
                      <a:pt x="7" y="1484"/>
                    </a:lnTo>
                    <a:lnTo>
                      <a:pt x="45" y="1489"/>
                    </a:lnTo>
                    <a:lnTo>
                      <a:pt x="49" y="1462"/>
                    </a:lnTo>
                    <a:close/>
                    <a:moveTo>
                      <a:pt x="46" y="1486"/>
                    </a:moveTo>
                    <a:cubicBezTo>
                      <a:pt x="46" y="1475"/>
                      <a:pt x="37" y="1467"/>
                      <a:pt x="26" y="1467"/>
                    </a:cubicBezTo>
                    <a:cubicBezTo>
                      <a:pt x="15" y="1467"/>
                      <a:pt x="6" y="1475"/>
                      <a:pt x="6" y="1486"/>
                    </a:cubicBezTo>
                    <a:cubicBezTo>
                      <a:pt x="6" y="1497"/>
                      <a:pt x="15" y="1506"/>
                      <a:pt x="26" y="1506"/>
                    </a:cubicBezTo>
                    <a:cubicBezTo>
                      <a:pt x="37" y="1506"/>
                      <a:pt x="46" y="1497"/>
                      <a:pt x="46" y="1486"/>
                    </a:cubicBezTo>
                    <a:close/>
                    <a:moveTo>
                      <a:pt x="46" y="1488"/>
                    </a:moveTo>
                    <a:lnTo>
                      <a:pt x="6" y="1484"/>
                    </a:lnTo>
                    <a:lnTo>
                      <a:pt x="4" y="1511"/>
                    </a:lnTo>
                    <a:lnTo>
                      <a:pt x="43" y="1515"/>
                    </a:lnTo>
                    <a:lnTo>
                      <a:pt x="46" y="1488"/>
                    </a:lnTo>
                    <a:close/>
                    <a:moveTo>
                      <a:pt x="43" y="1513"/>
                    </a:moveTo>
                    <a:cubicBezTo>
                      <a:pt x="43" y="1502"/>
                      <a:pt x="34" y="1493"/>
                      <a:pt x="23" y="1493"/>
                    </a:cubicBezTo>
                    <a:cubicBezTo>
                      <a:pt x="12" y="1493"/>
                      <a:pt x="4" y="1502"/>
                      <a:pt x="4" y="1513"/>
                    </a:cubicBezTo>
                    <a:cubicBezTo>
                      <a:pt x="4" y="1524"/>
                      <a:pt x="12" y="1533"/>
                      <a:pt x="23" y="1533"/>
                    </a:cubicBezTo>
                    <a:cubicBezTo>
                      <a:pt x="34" y="1533"/>
                      <a:pt x="43" y="1524"/>
                      <a:pt x="43" y="1513"/>
                    </a:cubicBezTo>
                    <a:close/>
                    <a:moveTo>
                      <a:pt x="43" y="1514"/>
                    </a:moveTo>
                    <a:lnTo>
                      <a:pt x="4" y="1511"/>
                    </a:lnTo>
                    <a:lnTo>
                      <a:pt x="2" y="1536"/>
                    </a:lnTo>
                    <a:lnTo>
                      <a:pt x="41" y="1539"/>
                    </a:lnTo>
                    <a:lnTo>
                      <a:pt x="43" y="1514"/>
                    </a:lnTo>
                    <a:close/>
                    <a:moveTo>
                      <a:pt x="41" y="1538"/>
                    </a:moveTo>
                    <a:cubicBezTo>
                      <a:pt x="41" y="1527"/>
                      <a:pt x="32" y="1518"/>
                      <a:pt x="21" y="1518"/>
                    </a:cubicBezTo>
                    <a:cubicBezTo>
                      <a:pt x="10" y="1518"/>
                      <a:pt x="2" y="1527"/>
                      <a:pt x="2" y="1538"/>
                    </a:cubicBezTo>
                    <a:cubicBezTo>
                      <a:pt x="2" y="1549"/>
                      <a:pt x="10" y="1558"/>
                      <a:pt x="21" y="1558"/>
                    </a:cubicBezTo>
                    <a:cubicBezTo>
                      <a:pt x="32" y="1558"/>
                      <a:pt x="41" y="1549"/>
                      <a:pt x="41" y="1538"/>
                    </a:cubicBezTo>
                    <a:close/>
                    <a:moveTo>
                      <a:pt x="41" y="1539"/>
                    </a:moveTo>
                    <a:lnTo>
                      <a:pt x="2" y="1537"/>
                    </a:lnTo>
                    <a:lnTo>
                      <a:pt x="0" y="1562"/>
                    </a:lnTo>
                    <a:lnTo>
                      <a:pt x="40" y="1564"/>
                    </a:lnTo>
                    <a:lnTo>
                      <a:pt x="41" y="1539"/>
                    </a:lnTo>
                    <a:close/>
                    <a:moveTo>
                      <a:pt x="40" y="1563"/>
                    </a:moveTo>
                    <a:cubicBezTo>
                      <a:pt x="40" y="1552"/>
                      <a:pt x="31" y="1543"/>
                      <a:pt x="20" y="1543"/>
                    </a:cubicBezTo>
                    <a:cubicBezTo>
                      <a:pt x="9" y="1543"/>
                      <a:pt x="0" y="1552"/>
                      <a:pt x="0" y="1563"/>
                    </a:cubicBezTo>
                    <a:cubicBezTo>
                      <a:pt x="0" y="1573"/>
                      <a:pt x="9" y="1582"/>
                      <a:pt x="20" y="1582"/>
                    </a:cubicBezTo>
                    <a:cubicBezTo>
                      <a:pt x="31" y="1582"/>
                      <a:pt x="40" y="1573"/>
                      <a:pt x="40" y="1563"/>
                    </a:cubicBezTo>
                    <a:close/>
                    <a:moveTo>
                      <a:pt x="40" y="1563"/>
                    </a:moveTo>
                    <a:lnTo>
                      <a:pt x="0" y="1562"/>
                    </a:lnTo>
                    <a:lnTo>
                      <a:pt x="0" y="1586"/>
                    </a:lnTo>
                    <a:lnTo>
                      <a:pt x="39" y="1587"/>
                    </a:lnTo>
                    <a:lnTo>
                      <a:pt x="40" y="1563"/>
                    </a:lnTo>
                    <a:close/>
                    <a:moveTo>
                      <a:pt x="39" y="1586"/>
                    </a:moveTo>
                    <a:cubicBezTo>
                      <a:pt x="39" y="1575"/>
                      <a:pt x="30" y="1566"/>
                      <a:pt x="19" y="1566"/>
                    </a:cubicBezTo>
                    <a:cubicBezTo>
                      <a:pt x="9" y="1566"/>
                      <a:pt x="0" y="1575"/>
                      <a:pt x="0" y="1586"/>
                    </a:cubicBezTo>
                    <a:cubicBezTo>
                      <a:pt x="0" y="1597"/>
                      <a:pt x="9" y="1606"/>
                      <a:pt x="19" y="1606"/>
                    </a:cubicBezTo>
                    <a:cubicBezTo>
                      <a:pt x="30" y="1606"/>
                      <a:pt x="39" y="1597"/>
                      <a:pt x="39" y="1586"/>
                    </a:cubicBezTo>
                    <a:close/>
                    <a:moveTo>
                      <a:pt x="39" y="1586"/>
                    </a:moveTo>
                    <a:lnTo>
                      <a:pt x="0" y="1586"/>
                    </a:lnTo>
                    <a:lnTo>
                      <a:pt x="0" y="1609"/>
                    </a:lnTo>
                    <a:lnTo>
                      <a:pt x="39" y="1609"/>
                    </a:lnTo>
                    <a:lnTo>
                      <a:pt x="39" y="1586"/>
                    </a:lnTo>
                    <a:close/>
                    <a:moveTo>
                      <a:pt x="39" y="1609"/>
                    </a:moveTo>
                    <a:cubicBezTo>
                      <a:pt x="39" y="1598"/>
                      <a:pt x="30" y="1589"/>
                      <a:pt x="19" y="1589"/>
                    </a:cubicBezTo>
                    <a:cubicBezTo>
                      <a:pt x="9" y="1589"/>
                      <a:pt x="0" y="1598"/>
                      <a:pt x="0" y="1609"/>
                    </a:cubicBezTo>
                    <a:cubicBezTo>
                      <a:pt x="0" y="1620"/>
                      <a:pt x="9" y="1629"/>
                      <a:pt x="19" y="1629"/>
                    </a:cubicBezTo>
                    <a:cubicBezTo>
                      <a:pt x="30" y="1629"/>
                      <a:pt x="39" y="1620"/>
                      <a:pt x="39" y="1609"/>
                    </a:cubicBezTo>
                    <a:close/>
                    <a:moveTo>
                      <a:pt x="39" y="1609"/>
                    </a:moveTo>
                    <a:lnTo>
                      <a:pt x="0" y="1609"/>
                    </a:lnTo>
                    <a:lnTo>
                      <a:pt x="0" y="1632"/>
                    </a:lnTo>
                    <a:lnTo>
                      <a:pt x="39" y="1631"/>
                    </a:lnTo>
                    <a:lnTo>
                      <a:pt x="39" y="1609"/>
                    </a:lnTo>
                    <a:close/>
                    <a:moveTo>
                      <a:pt x="39" y="1631"/>
                    </a:moveTo>
                    <a:cubicBezTo>
                      <a:pt x="39" y="1620"/>
                      <a:pt x="31" y="1612"/>
                      <a:pt x="20" y="1612"/>
                    </a:cubicBezTo>
                    <a:cubicBezTo>
                      <a:pt x="9" y="1612"/>
                      <a:pt x="0" y="1620"/>
                      <a:pt x="0" y="1631"/>
                    </a:cubicBezTo>
                    <a:cubicBezTo>
                      <a:pt x="0" y="1642"/>
                      <a:pt x="9" y="1651"/>
                      <a:pt x="20" y="1651"/>
                    </a:cubicBezTo>
                    <a:cubicBezTo>
                      <a:pt x="31" y="1651"/>
                      <a:pt x="39" y="1642"/>
                      <a:pt x="39" y="1631"/>
                    </a:cubicBezTo>
                    <a:close/>
                    <a:moveTo>
                      <a:pt x="39" y="1631"/>
                    </a:moveTo>
                    <a:lnTo>
                      <a:pt x="0" y="1632"/>
                    </a:lnTo>
                    <a:lnTo>
                      <a:pt x="1" y="1654"/>
                    </a:lnTo>
                    <a:lnTo>
                      <a:pt x="40" y="1653"/>
                    </a:lnTo>
                    <a:lnTo>
                      <a:pt x="39" y="1631"/>
                    </a:lnTo>
                    <a:close/>
                    <a:moveTo>
                      <a:pt x="40" y="1654"/>
                    </a:moveTo>
                    <a:cubicBezTo>
                      <a:pt x="40" y="1643"/>
                      <a:pt x="31" y="1634"/>
                      <a:pt x="21" y="1634"/>
                    </a:cubicBezTo>
                    <a:cubicBezTo>
                      <a:pt x="10" y="1634"/>
                      <a:pt x="1" y="1643"/>
                      <a:pt x="1" y="1654"/>
                    </a:cubicBezTo>
                    <a:cubicBezTo>
                      <a:pt x="1" y="1664"/>
                      <a:pt x="10" y="1673"/>
                      <a:pt x="21" y="1673"/>
                    </a:cubicBezTo>
                    <a:cubicBezTo>
                      <a:pt x="31" y="1673"/>
                      <a:pt x="40" y="1664"/>
                      <a:pt x="40" y="1654"/>
                    </a:cubicBezTo>
                    <a:close/>
                    <a:moveTo>
                      <a:pt x="40" y="1652"/>
                    </a:moveTo>
                    <a:lnTo>
                      <a:pt x="1" y="1655"/>
                    </a:lnTo>
                    <a:lnTo>
                      <a:pt x="2" y="1677"/>
                    </a:lnTo>
                    <a:lnTo>
                      <a:pt x="41" y="1675"/>
                    </a:lnTo>
                    <a:lnTo>
                      <a:pt x="40" y="1652"/>
                    </a:lnTo>
                    <a:close/>
                    <a:moveTo>
                      <a:pt x="42" y="1676"/>
                    </a:moveTo>
                    <a:cubicBezTo>
                      <a:pt x="42" y="1665"/>
                      <a:pt x="33" y="1656"/>
                      <a:pt x="22" y="1656"/>
                    </a:cubicBezTo>
                    <a:cubicBezTo>
                      <a:pt x="11" y="1656"/>
                      <a:pt x="2" y="1665"/>
                      <a:pt x="2" y="1676"/>
                    </a:cubicBezTo>
                    <a:cubicBezTo>
                      <a:pt x="2" y="1687"/>
                      <a:pt x="11" y="1696"/>
                      <a:pt x="22" y="1696"/>
                    </a:cubicBezTo>
                    <a:cubicBezTo>
                      <a:pt x="33" y="1696"/>
                      <a:pt x="42" y="1687"/>
                      <a:pt x="42" y="1676"/>
                    </a:cubicBezTo>
                    <a:close/>
                    <a:moveTo>
                      <a:pt x="41" y="1674"/>
                    </a:moveTo>
                    <a:lnTo>
                      <a:pt x="2" y="1677"/>
                    </a:lnTo>
                    <a:lnTo>
                      <a:pt x="4" y="1700"/>
                    </a:lnTo>
                    <a:lnTo>
                      <a:pt x="43" y="1697"/>
                    </a:lnTo>
                    <a:lnTo>
                      <a:pt x="41" y="1674"/>
                    </a:lnTo>
                    <a:close/>
                    <a:moveTo>
                      <a:pt x="43" y="1699"/>
                    </a:moveTo>
                    <a:cubicBezTo>
                      <a:pt x="43" y="1688"/>
                      <a:pt x="34" y="1679"/>
                      <a:pt x="24" y="1679"/>
                    </a:cubicBezTo>
                    <a:cubicBezTo>
                      <a:pt x="13" y="1679"/>
                      <a:pt x="4" y="1688"/>
                      <a:pt x="4" y="1699"/>
                    </a:cubicBezTo>
                    <a:cubicBezTo>
                      <a:pt x="4" y="1710"/>
                      <a:pt x="13" y="1718"/>
                      <a:pt x="24" y="1718"/>
                    </a:cubicBezTo>
                    <a:cubicBezTo>
                      <a:pt x="34" y="1718"/>
                      <a:pt x="43" y="1710"/>
                      <a:pt x="43" y="1699"/>
                    </a:cubicBezTo>
                    <a:close/>
                    <a:moveTo>
                      <a:pt x="43" y="1697"/>
                    </a:moveTo>
                    <a:lnTo>
                      <a:pt x="4" y="1701"/>
                    </a:lnTo>
                    <a:lnTo>
                      <a:pt x="6" y="1722"/>
                    </a:lnTo>
                    <a:lnTo>
                      <a:pt x="45" y="1718"/>
                    </a:lnTo>
                    <a:lnTo>
                      <a:pt x="43" y="1697"/>
                    </a:lnTo>
                    <a:close/>
                    <a:moveTo>
                      <a:pt x="45" y="1720"/>
                    </a:moveTo>
                    <a:cubicBezTo>
                      <a:pt x="45" y="1709"/>
                      <a:pt x="37" y="1701"/>
                      <a:pt x="26" y="1701"/>
                    </a:cubicBezTo>
                    <a:cubicBezTo>
                      <a:pt x="15" y="1701"/>
                      <a:pt x="6" y="1709"/>
                      <a:pt x="6" y="1720"/>
                    </a:cubicBezTo>
                    <a:cubicBezTo>
                      <a:pt x="6" y="1731"/>
                      <a:pt x="15" y="1740"/>
                      <a:pt x="26" y="1740"/>
                    </a:cubicBezTo>
                    <a:cubicBezTo>
                      <a:pt x="37" y="1740"/>
                      <a:pt x="45" y="1731"/>
                      <a:pt x="45" y="1720"/>
                    </a:cubicBezTo>
                    <a:close/>
                    <a:moveTo>
                      <a:pt x="45" y="1718"/>
                    </a:moveTo>
                    <a:lnTo>
                      <a:pt x="6" y="1723"/>
                    </a:lnTo>
                    <a:lnTo>
                      <a:pt x="9" y="1746"/>
                    </a:lnTo>
                    <a:lnTo>
                      <a:pt x="48" y="1741"/>
                    </a:lnTo>
                    <a:lnTo>
                      <a:pt x="45" y="1718"/>
                    </a:lnTo>
                    <a:close/>
                    <a:moveTo>
                      <a:pt x="48" y="1743"/>
                    </a:moveTo>
                    <a:cubicBezTo>
                      <a:pt x="48" y="1733"/>
                      <a:pt x="39" y="1724"/>
                      <a:pt x="28" y="1724"/>
                    </a:cubicBezTo>
                    <a:cubicBezTo>
                      <a:pt x="18" y="1724"/>
                      <a:pt x="9" y="1733"/>
                      <a:pt x="9" y="1743"/>
                    </a:cubicBezTo>
                    <a:cubicBezTo>
                      <a:pt x="9" y="1754"/>
                      <a:pt x="18" y="1763"/>
                      <a:pt x="28" y="1763"/>
                    </a:cubicBezTo>
                    <a:cubicBezTo>
                      <a:pt x="39" y="1763"/>
                      <a:pt x="48" y="1754"/>
                      <a:pt x="48" y="1743"/>
                    </a:cubicBezTo>
                    <a:close/>
                    <a:moveTo>
                      <a:pt x="48" y="1741"/>
                    </a:moveTo>
                    <a:lnTo>
                      <a:pt x="9" y="1746"/>
                    </a:lnTo>
                    <a:lnTo>
                      <a:pt x="12" y="1768"/>
                    </a:lnTo>
                    <a:lnTo>
                      <a:pt x="51" y="1763"/>
                    </a:lnTo>
                    <a:lnTo>
                      <a:pt x="48" y="1741"/>
                    </a:lnTo>
                    <a:close/>
                    <a:moveTo>
                      <a:pt x="51" y="1766"/>
                    </a:moveTo>
                    <a:cubicBezTo>
                      <a:pt x="51" y="1755"/>
                      <a:pt x="42" y="1746"/>
                      <a:pt x="31" y="1746"/>
                    </a:cubicBezTo>
                    <a:cubicBezTo>
                      <a:pt x="21" y="1746"/>
                      <a:pt x="12" y="1755"/>
                      <a:pt x="12" y="1766"/>
                    </a:cubicBezTo>
                    <a:cubicBezTo>
                      <a:pt x="12" y="1776"/>
                      <a:pt x="21" y="1785"/>
                      <a:pt x="31" y="1785"/>
                    </a:cubicBezTo>
                    <a:cubicBezTo>
                      <a:pt x="42" y="1785"/>
                      <a:pt x="51" y="1776"/>
                      <a:pt x="51" y="1766"/>
                    </a:cubicBezTo>
                    <a:close/>
                    <a:moveTo>
                      <a:pt x="51" y="1762"/>
                    </a:moveTo>
                    <a:lnTo>
                      <a:pt x="12" y="1769"/>
                    </a:lnTo>
                    <a:lnTo>
                      <a:pt x="16" y="1793"/>
                    </a:lnTo>
                    <a:lnTo>
                      <a:pt x="55" y="1787"/>
                    </a:lnTo>
                    <a:lnTo>
                      <a:pt x="51" y="1762"/>
                    </a:lnTo>
                    <a:close/>
                    <a:moveTo>
                      <a:pt x="55" y="1790"/>
                    </a:moveTo>
                    <a:cubicBezTo>
                      <a:pt x="55" y="1779"/>
                      <a:pt x="46" y="1770"/>
                      <a:pt x="35" y="1770"/>
                    </a:cubicBezTo>
                    <a:cubicBezTo>
                      <a:pt x="24" y="1770"/>
                      <a:pt x="16" y="1779"/>
                      <a:pt x="16" y="1790"/>
                    </a:cubicBezTo>
                    <a:cubicBezTo>
                      <a:pt x="16" y="1801"/>
                      <a:pt x="24" y="1810"/>
                      <a:pt x="35" y="1810"/>
                    </a:cubicBezTo>
                    <a:cubicBezTo>
                      <a:pt x="46" y="1810"/>
                      <a:pt x="55" y="1801"/>
                      <a:pt x="55" y="1790"/>
                    </a:cubicBezTo>
                    <a:close/>
                    <a:moveTo>
                      <a:pt x="55" y="1787"/>
                    </a:moveTo>
                    <a:lnTo>
                      <a:pt x="16" y="1793"/>
                    </a:lnTo>
                    <a:lnTo>
                      <a:pt x="20" y="1818"/>
                    </a:lnTo>
                    <a:lnTo>
                      <a:pt x="59" y="1811"/>
                    </a:lnTo>
                    <a:lnTo>
                      <a:pt x="55" y="1787"/>
                    </a:lnTo>
                    <a:close/>
                    <a:moveTo>
                      <a:pt x="59" y="1814"/>
                    </a:moveTo>
                    <a:cubicBezTo>
                      <a:pt x="59" y="1804"/>
                      <a:pt x="50" y="1795"/>
                      <a:pt x="39" y="1795"/>
                    </a:cubicBezTo>
                    <a:cubicBezTo>
                      <a:pt x="29" y="1795"/>
                      <a:pt x="20" y="1804"/>
                      <a:pt x="20" y="1814"/>
                    </a:cubicBezTo>
                    <a:cubicBezTo>
                      <a:pt x="20" y="1825"/>
                      <a:pt x="29" y="1834"/>
                      <a:pt x="39" y="1834"/>
                    </a:cubicBezTo>
                    <a:cubicBezTo>
                      <a:pt x="50" y="1834"/>
                      <a:pt x="59" y="1825"/>
                      <a:pt x="59" y="1814"/>
                    </a:cubicBezTo>
                    <a:close/>
                    <a:moveTo>
                      <a:pt x="59" y="1811"/>
                    </a:moveTo>
                    <a:lnTo>
                      <a:pt x="20" y="1818"/>
                    </a:lnTo>
                    <a:lnTo>
                      <a:pt x="25" y="1843"/>
                    </a:lnTo>
                    <a:lnTo>
                      <a:pt x="64" y="1835"/>
                    </a:lnTo>
                    <a:lnTo>
                      <a:pt x="59" y="1811"/>
                    </a:lnTo>
                    <a:close/>
                    <a:moveTo>
                      <a:pt x="64" y="1839"/>
                    </a:moveTo>
                    <a:cubicBezTo>
                      <a:pt x="64" y="1828"/>
                      <a:pt x="55" y="1819"/>
                      <a:pt x="44" y="1819"/>
                    </a:cubicBezTo>
                    <a:cubicBezTo>
                      <a:pt x="33" y="1819"/>
                      <a:pt x="25" y="1828"/>
                      <a:pt x="25" y="1839"/>
                    </a:cubicBezTo>
                    <a:cubicBezTo>
                      <a:pt x="25" y="1850"/>
                      <a:pt x="33" y="1859"/>
                      <a:pt x="44" y="1859"/>
                    </a:cubicBezTo>
                    <a:cubicBezTo>
                      <a:pt x="55" y="1859"/>
                      <a:pt x="64" y="1850"/>
                      <a:pt x="64" y="1839"/>
                    </a:cubicBezTo>
                    <a:close/>
                    <a:moveTo>
                      <a:pt x="64" y="1835"/>
                    </a:moveTo>
                    <a:lnTo>
                      <a:pt x="25" y="1843"/>
                    </a:lnTo>
                    <a:lnTo>
                      <a:pt x="30" y="1867"/>
                    </a:lnTo>
                    <a:lnTo>
                      <a:pt x="69" y="1859"/>
                    </a:lnTo>
                    <a:lnTo>
                      <a:pt x="64" y="1835"/>
                    </a:lnTo>
                    <a:close/>
                    <a:moveTo>
                      <a:pt x="69" y="1863"/>
                    </a:moveTo>
                    <a:cubicBezTo>
                      <a:pt x="69" y="1852"/>
                      <a:pt x="60" y="1843"/>
                      <a:pt x="49" y="1843"/>
                    </a:cubicBezTo>
                    <a:cubicBezTo>
                      <a:pt x="39" y="1843"/>
                      <a:pt x="30" y="1852"/>
                      <a:pt x="30" y="1863"/>
                    </a:cubicBezTo>
                    <a:cubicBezTo>
                      <a:pt x="30" y="1874"/>
                      <a:pt x="39" y="1882"/>
                      <a:pt x="49" y="1882"/>
                    </a:cubicBezTo>
                    <a:cubicBezTo>
                      <a:pt x="60" y="1882"/>
                      <a:pt x="69" y="1874"/>
                      <a:pt x="69" y="1863"/>
                    </a:cubicBezTo>
                    <a:close/>
                    <a:moveTo>
                      <a:pt x="69" y="1858"/>
                    </a:moveTo>
                    <a:lnTo>
                      <a:pt x="30" y="1867"/>
                    </a:lnTo>
                    <a:lnTo>
                      <a:pt x="36" y="1891"/>
                    </a:lnTo>
                    <a:lnTo>
                      <a:pt x="74" y="1882"/>
                    </a:lnTo>
                    <a:lnTo>
                      <a:pt x="69" y="1858"/>
                    </a:lnTo>
                    <a:close/>
                    <a:moveTo>
                      <a:pt x="75" y="1886"/>
                    </a:moveTo>
                    <a:cubicBezTo>
                      <a:pt x="75" y="1876"/>
                      <a:pt x="66" y="1867"/>
                      <a:pt x="55" y="1867"/>
                    </a:cubicBezTo>
                    <a:cubicBezTo>
                      <a:pt x="44" y="1867"/>
                      <a:pt x="35" y="1876"/>
                      <a:pt x="35" y="1886"/>
                    </a:cubicBezTo>
                    <a:cubicBezTo>
                      <a:pt x="35" y="1897"/>
                      <a:pt x="44" y="1906"/>
                      <a:pt x="55" y="1906"/>
                    </a:cubicBezTo>
                    <a:cubicBezTo>
                      <a:pt x="66" y="1906"/>
                      <a:pt x="75" y="1897"/>
                      <a:pt x="75" y="1886"/>
                    </a:cubicBezTo>
                    <a:close/>
                    <a:moveTo>
                      <a:pt x="74" y="1882"/>
                    </a:moveTo>
                    <a:lnTo>
                      <a:pt x="36" y="1891"/>
                    </a:lnTo>
                    <a:lnTo>
                      <a:pt x="43" y="1916"/>
                    </a:lnTo>
                    <a:lnTo>
                      <a:pt x="81" y="1907"/>
                    </a:lnTo>
                    <a:lnTo>
                      <a:pt x="74" y="1882"/>
                    </a:lnTo>
                    <a:close/>
                    <a:moveTo>
                      <a:pt x="81" y="1912"/>
                    </a:moveTo>
                    <a:cubicBezTo>
                      <a:pt x="81" y="1901"/>
                      <a:pt x="72" y="1892"/>
                      <a:pt x="62" y="1892"/>
                    </a:cubicBezTo>
                    <a:cubicBezTo>
                      <a:pt x="51" y="1892"/>
                      <a:pt x="42" y="1901"/>
                      <a:pt x="42" y="1912"/>
                    </a:cubicBezTo>
                    <a:cubicBezTo>
                      <a:pt x="42" y="1922"/>
                      <a:pt x="51" y="1931"/>
                      <a:pt x="62" y="1931"/>
                    </a:cubicBezTo>
                    <a:cubicBezTo>
                      <a:pt x="72" y="1931"/>
                      <a:pt x="81" y="1922"/>
                      <a:pt x="81" y="1912"/>
                    </a:cubicBezTo>
                    <a:close/>
                    <a:moveTo>
                      <a:pt x="80" y="1906"/>
                    </a:moveTo>
                    <a:lnTo>
                      <a:pt x="43" y="1917"/>
                    </a:lnTo>
                    <a:lnTo>
                      <a:pt x="49" y="1940"/>
                    </a:lnTo>
                    <a:lnTo>
                      <a:pt x="87" y="1929"/>
                    </a:lnTo>
                    <a:lnTo>
                      <a:pt x="80" y="1906"/>
                    </a:lnTo>
                    <a:close/>
                    <a:moveTo>
                      <a:pt x="88" y="1934"/>
                    </a:moveTo>
                    <a:cubicBezTo>
                      <a:pt x="88" y="1924"/>
                      <a:pt x="79" y="1915"/>
                      <a:pt x="68" y="1915"/>
                    </a:cubicBezTo>
                    <a:cubicBezTo>
                      <a:pt x="57" y="1915"/>
                      <a:pt x="48" y="1924"/>
                      <a:pt x="48" y="1934"/>
                    </a:cubicBezTo>
                    <a:cubicBezTo>
                      <a:pt x="48" y="1945"/>
                      <a:pt x="57" y="1954"/>
                      <a:pt x="68" y="1954"/>
                    </a:cubicBezTo>
                    <a:cubicBezTo>
                      <a:pt x="79" y="1954"/>
                      <a:pt x="88" y="1945"/>
                      <a:pt x="88" y="1934"/>
                    </a:cubicBezTo>
                    <a:close/>
                    <a:moveTo>
                      <a:pt x="87" y="1929"/>
                    </a:moveTo>
                    <a:lnTo>
                      <a:pt x="49" y="1940"/>
                    </a:lnTo>
                    <a:lnTo>
                      <a:pt x="56" y="1963"/>
                    </a:lnTo>
                    <a:lnTo>
                      <a:pt x="94" y="1952"/>
                    </a:lnTo>
                    <a:lnTo>
                      <a:pt x="87" y="1929"/>
                    </a:lnTo>
                    <a:close/>
                    <a:moveTo>
                      <a:pt x="95" y="1957"/>
                    </a:moveTo>
                    <a:cubicBezTo>
                      <a:pt x="95" y="1947"/>
                      <a:pt x="86" y="1938"/>
                      <a:pt x="75" y="1938"/>
                    </a:cubicBezTo>
                    <a:cubicBezTo>
                      <a:pt x="64" y="1938"/>
                      <a:pt x="55" y="1947"/>
                      <a:pt x="55" y="1957"/>
                    </a:cubicBezTo>
                    <a:cubicBezTo>
                      <a:pt x="55" y="1968"/>
                      <a:pt x="64" y="1977"/>
                      <a:pt x="75" y="1977"/>
                    </a:cubicBezTo>
                    <a:cubicBezTo>
                      <a:pt x="86" y="1977"/>
                      <a:pt x="95" y="1968"/>
                      <a:pt x="95" y="1957"/>
                    </a:cubicBezTo>
                    <a:close/>
                    <a:moveTo>
                      <a:pt x="94" y="1951"/>
                    </a:moveTo>
                    <a:lnTo>
                      <a:pt x="56" y="1963"/>
                    </a:lnTo>
                    <a:lnTo>
                      <a:pt x="63" y="1987"/>
                    </a:lnTo>
                    <a:lnTo>
                      <a:pt x="101" y="1975"/>
                    </a:lnTo>
                    <a:lnTo>
                      <a:pt x="94" y="1951"/>
                    </a:lnTo>
                    <a:close/>
                    <a:moveTo>
                      <a:pt x="102" y="1981"/>
                    </a:moveTo>
                    <a:cubicBezTo>
                      <a:pt x="102" y="1970"/>
                      <a:pt x="93" y="1961"/>
                      <a:pt x="82" y="1961"/>
                    </a:cubicBezTo>
                    <a:cubicBezTo>
                      <a:pt x="71" y="1961"/>
                      <a:pt x="62" y="1970"/>
                      <a:pt x="62" y="1981"/>
                    </a:cubicBezTo>
                    <a:cubicBezTo>
                      <a:pt x="62" y="1991"/>
                      <a:pt x="71" y="2000"/>
                      <a:pt x="82" y="2000"/>
                    </a:cubicBezTo>
                    <a:cubicBezTo>
                      <a:pt x="93" y="2000"/>
                      <a:pt x="102" y="1991"/>
                      <a:pt x="102" y="1981"/>
                    </a:cubicBezTo>
                    <a:close/>
                    <a:moveTo>
                      <a:pt x="101" y="1974"/>
                    </a:moveTo>
                    <a:lnTo>
                      <a:pt x="64" y="1987"/>
                    </a:lnTo>
                    <a:lnTo>
                      <a:pt x="71" y="2009"/>
                    </a:lnTo>
                    <a:lnTo>
                      <a:pt x="109" y="1997"/>
                    </a:lnTo>
                    <a:lnTo>
                      <a:pt x="101" y="1974"/>
                    </a:lnTo>
                    <a:close/>
                    <a:moveTo>
                      <a:pt x="110" y="2003"/>
                    </a:moveTo>
                    <a:cubicBezTo>
                      <a:pt x="110" y="1992"/>
                      <a:pt x="101" y="1983"/>
                      <a:pt x="90" y="1983"/>
                    </a:cubicBezTo>
                    <a:cubicBezTo>
                      <a:pt x="79" y="1983"/>
                      <a:pt x="70" y="1992"/>
                      <a:pt x="70" y="2003"/>
                    </a:cubicBezTo>
                    <a:cubicBezTo>
                      <a:pt x="70" y="2014"/>
                      <a:pt x="79" y="2023"/>
                      <a:pt x="90" y="2023"/>
                    </a:cubicBezTo>
                    <a:cubicBezTo>
                      <a:pt x="101" y="2023"/>
                      <a:pt x="110" y="2014"/>
                      <a:pt x="110" y="2003"/>
                    </a:cubicBezTo>
                    <a:close/>
                    <a:moveTo>
                      <a:pt x="108" y="1996"/>
                    </a:moveTo>
                    <a:lnTo>
                      <a:pt x="71" y="2010"/>
                    </a:lnTo>
                    <a:lnTo>
                      <a:pt x="79" y="2032"/>
                    </a:lnTo>
                    <a:lnTo>
                      <a:pt x="116" y="2018"/>
                    </a:lnTo>
                    <a:lnTo>
                      <a:pt x="108" y="1996"/>
                    </a:lnTo>
                    <a:close/>
                    <a:moveTo>
                      <a:pt x="118" y="2025"/>
                    </a:moveTo>
                    <a:cubicBezTo>
                      <a:pt x="118" y="2014"/>
                      <a:pt x="109" y="2005"/>
                      <a:pt x="98" y="2005"/>
                    </a:cubicBezTo>
                    <a:cubicBezTo>
                      <a:pt x="87" y="2005"/>
                      <a:pt x="78" y="2014"/>
                      <a:pt x="78" y="2025"/>
                    </a:cubicBezTo>
                    <a:cubicBezTo>
                      <a:pt x="78" y="2036"/>
                      <a:pt x="87" y="2045"/>
                      <a:pt x="98" y="2045"/>
                    </a:cubicBezTo>
                    <a:cubicBezTo>
                      <a:pt x="109" y="2045"/>
                      <a:pt x="118" y="2036"/>
                      <a:pt x="118" y="2025"/>
                    </a:cubicBezTo>
                    <a:close/>
                    <a:moveTo>
                      <a:pt x="116" y="2018"/>
                    </a:moveTo>
                    <a:lnTo>
                      <a:pt x="79" y="2032"/>
                    </a:lnTo>
                    <a:lnTo>
                      <a:pt x="87" y="2053"/>
                    </a:lnTo>
                    <a:lnTo>
                      <a:pt x="124" y="2039"/>
                    </a:lnTo>
                    <a:lnTo>
                      <a:pt x="116" y="2018"/>
                    </a:lnTo>
                    <a:close/>
                    <a:moveTo>
                      <a:pt x="126" y="2046"/>
                    </a:moveTo>
                    <a:cubicBezTo>
                      <a:pt x="126" y="2035"/>
                      <a:pt x="117" y="2026"/>
                      <a:pt x="106" y="2026"/>
                    </a:cubicBezTo>
                    <a:cubicBezTo>
                      <a:pt x="95" y="2026"/>
                      <a:pt x="86" y="2035"/>
                      <a:pt x="86" y="2046"/>
                    </a:cubicBezTo>
                    <a:cubicBezTo>
                      <a:pt x="86" y="2057"/>
                      <a:pt x="95" y="2066"/>
                      <a:pt x="106" y="2066"/>
                    </a:cubicBezTo>
                    <a:cubicBezTo>
                      <a:pt x="117" y="2066"/>
                      <a:pt x="126" y="2057"/>
                      <a:pt x="126" y="2046"/>
                    </a:cubicBezTo>
                    <a:close/>
                    <a:moveTo>
                      <a:pt x="124" y="2039"/>
                    </a:moveTo>
                    <a:lnTo>
                      <a:pt x="87" y="2054"/>
                    </a:lnTo>
                    <a:lnTo>
                      <a:pt x="96" y="2075"/>
                    </a:lnTo>
                    <a:lnTo>
                      <a:pt x="133" y="2060"/>
                    </a:lnTo>
                    <a:lnTo>
                      <a:pt x="124" y="2039"/>
                    </a:lnTo>
                    <a:close/>
                    <a:moveTo>
                      <a:pt x="134" y="2067"/>
                    </a:moveTo>
                    <a:cubicBezTo>
                      <a:pt x="134" y="2056"/>
                      <a:pt x="125" y="2047"/>
                      <a:pt x="114" y="2047"/>
                    </a:cubicBezTo>
                    <a:cubicBezTo>
                      <a:pt x="103" y="2047"/>
                      <a:pt x="95" y="2056"/>
                      <a:pt x="95" y="2067"/>
                    </a:cubicBezTo>
                    <a:cubicBezTo>
                      <a:pt x="95" y="2078"/>
                      <a:pt x="103" y="2087"/>
                      <a:pt x="114" y="2087"/>
                    </a:cubicBezTo>
                    <a:cubicBezTo>
                      <a:pt x="125" y="2087"/>
                      <a:pt x="134" y="2078"/>
                      <a:pt x="134" y="2067"/>
                    </a:cubicBezTo>
                    <a:close/>
                    <a:moveTo>
                      <a:pt x="133" y="2060"/>
                    </a:moveTo>
                    <a:lnTo>
                      <a:pt x="96" y="2075"/>
                    </a:lnTo>
                    <a:lnTo>
                      <a:pt x="105" y="2096"/>
                    </a:lnTo>
                    <a:lnTo>
                      <a:pt x="142" y="2081"/>
                    </a:lnTo>
                    <a:lnTo>
                      <a:pt x="133" y="2060"/>
                    </a:lnTo>
                    <a:close/>
                    <a:moveTo>
                      <a:pt x="143" y="2088"/>
                    </a:moveTo>
                    <a:cubicBezTo>
                      <a:pt x="143" y="2077"/>
                      <a:pt x="134" y="2068"/>
                      <a:pt x="123" y="2068"/>
                    </a:cubicBezTo>
                    <a:cubicBezTo>
                      <a:pt x="112" y="2068"/>
                      <a:pt x="103" y="2077"/>
                      <a:pt x="103" y="2088"/>
                    </a:cubicBezTo>
                    <a:cubicBezTo>
                      <a:pt x="103" y="2099"/>
                      <a:pt x="112" y="2108"/>
                      <a:pt x="123" y="2108"/>
                    </a:cubicBezTo>
                    <a:cubicBezTo>
                      <a:pt x="134" y="2108"/>
                      <a:pt x="143" y="2099"/>
                      <a:pt x="143" y="2088"/>
                    </a:cubicBezTo>
                    <a:close/>
                    <a:moveTo>
                      <a:pt x="141" y="2080"/>
                    </a:moveTo>
                    <a:lnTo>
                      <a:pt x="105" y="2096"/>
                    </a:lnTo>
                    <a:lnTo>
                      <a:pt x="114" y="2117"/>
                    </a:lnTo>
                    <a:lnTo>
                      <a:pt x="151" y="2101"/>
                    </a:lnTo>
                    <a:lnTo>
                      <a:pt x="141" y="2080"/>
                    </a:lnTo>
                    <a:close/>
                    <a:moveTo>
                      <a:pt x="152" y="2109"/>
                    </a:moveTo>
                    <a:cubicBezTo>
                      <a:pt x="152" y="2098"/>
                      <a:pt x="144" y="2089"/>
                      <a:pt x="133" y="2089"/>
                    </a:cubicBezTo>
                    <a:cubicBezTo>
                      <a:pt x="122" y="2089"/>
                      <a:pt x="113" y="2098"/>
                      <a:pt x="113" y="2109"/>
                    </a:cubicBezTo>
                    <a:cubicBezTo>
                      <a:pt x="113" y="2120"/>
                      <a:pt x="122" y="2129"/>
                      <a:pt x="133" y="2129"/>
                    </a:cubicBezTo>
                    <a:cubicBezTo>
                      <a:pt x="144" y="2129"/>
                      <a:pt x="152" y="2120"/>
                      <a:pt x="152" y="2109"/>
                    </a:cubicBezTo>
                    <a:close/>
                    <a:moveTo>
                      <a:pt x="151" y="2101"/>
                    </a:moveTo>
                    <a:lnTo>
                      <a:pt x="115" y="2117"/>
                    </a:lnTo>
                    <a:lnTo>
                      <a:pt x="124" y="2137"/>
                    </a:lnTo>
                    <a:lnTo>
                      <a:pt x="160" y="2120"/>
                    </a:lnTo>
                    <a:lnTo>
                      <a:pt x="151" y="2101"/>
                    </a:lnTo>
                    <a:close/>
                    <a:moveTo>
                      <a:pt x="162" y="2129"/>
                    </a:moveTo>
                    <a:cubicBezTo>
                      <a:pt x="162" y="2118"/>
                      <a:pt x="153" y="2109"/>
                      <a:pt x="142" y="2109"/>
                    </a:cubicBezTo>
                    <a:cubicBezTo>
                      <a:pt x="131" y="2109"/>
                      <a:pt x="122" y="2118"/>
                      <a:pt x="122" y="2129"/>
                    </a:cubicBezTo>
                    <a:cubicBezTo>
                      <a:pt x="122" y="2140"/>
                      <a:pt x="131" y="2149"/>
                      <a:pt x="142" y="2149"/>
                    </a:cubicBezTo>
                    <a:cubicBezTo>
                      <a:pt x="153" y="2149"/>
                      <a:pt x="162" y="2140"/>
                      <a:pt x="162" y="2129"/>
                    </a:cubicBezTo>
                    <a:close/>
                    <a:moveTo>
                      <a:pt x="160" y="2120"/>
                    </a:moveTo>
                    <a:lnTo>
                      <a:pt x="124" y="2138"/>
                    </a:lnTo>
                    <a:lnTo>
                      <a:pt x="133" y="2156"/>
                    </a:lnTo>
                    <a:lnTo>
                      <a:pt x="169" y="2138"/>
                    </a:lnTo>
                    <a:lnTo>
                      <a:pt x="160" y="2120"/>
                    </a:lnTo>
                    <a:close/>
                    <a:moveTo>
                      <a:pt x="171" y="2147"/>
                    </a:moveTo>
                    <a:cubicBezTo>
                      <a:pt x="171" y="2136"/>
                      <a:pt x="162" y="2127"/>
                      <a:pt x="151" y="2127"/>
                    </a:cubicBezTo>
                    <a:cubicBezTo>
                      <a:pt x="140" y="2127"/>
                      <a:pt x="131" y="2136"/>
                      <a:pt x="131" y="2147"/>
                    </a:cubicBezTo>
                    <a:cubicBezTo>
                      <a:pt x="131" y="2158"/>
                      <a:pt x="140" y="2167"/>
                      <a:pt x="151" y="2167"/>
                    </a:cubicBezTo>
                    <a:cubicBezTo>
                      <a:pt x="162" y="2167"/>
                      <a:pt x="171" y="2158"/>
                      <a:pt x="171" y="2147"/>
                    </a:cubicBezTo>
                    <a:close/>
                    <a:moveTo>
                      <a:pt x="169" y="2138"/>
                    </a:moveTo>
                    <a:lnTo>
                      <a:pt x="133" y="2156"/>
                    </a:lnTo>
                    <a:lnTo>
                      <a:pt x="142" y="2174"/>
                    </a:lnTo>
                    <a:lnTo>
                      <a:pt x="178" y="2156"/>
                    </a:lnTo>
                    <a:lnTo>
                      <a:pt x="169" y="2138"/>
                    </a:lnTo>
                    <a:close/>
                    <a:moveTo>
                      <a:pt x="180" y="2165"/>
                    </a:moveTo>
                    <a:cubicBezTo>
                      <a:pt x="180" y="2154"/>
                      <a:pt x="171" y="2145"/>
                      <a:pt x="160" y="2145"/>
                    </a:cubicBezTo>
                    <a:cubicBezTo>
                      <a:pt x="149" y="2145"/>
                      <a:pt x="140" y="2154"/>
                      <a:pt x="140" y="2165"/>
                    </a:cubicBezTo>
                    <a:cubicBezTo>
                      <a:pt x="140" y="2176"/>
                      <a:pt x="149" y="2185"/>
                      <a:pt x="160" y="2185"/>
                    </a:cubicBezTo>
                    <a:cubicBezTo>
                      <a:pt x="171" y="2185"/>
                      <a:pt x="180" y="2176"/>
                      <a:pt x="180" y="2165"/>
                    </a:cubicBezTo>
                    <a:close/>
                    <a:moveTo>
                      <a:pt x="178" y="2156"/>
                    </a:moveTo>
                    <a:lnTo>
                      <a:pt x="143" y="2175"/>
                    </a:lnTo>
                    <a:lnTo>
                      <a:pt x="153" y="2194"/>
                    </a:lnTo>
                    <a:lnTo>
                      <a:pt x="188" y="2175"/>
                    </a:lnTo>
                    <a:lnTo>
                      <a:pt x="178" y="2156"/>
                    </a:lnTo>
                    <a:close/>
                    <a:moveTo>
                      <a:pt x="191" y="2185"/>
                    </a:moveTo>
                    <a:cubicBezTo>
                      <a:pt x="191" y="2174"/>
                      <a:pt x="182" y="2165"/>
                      <a:pt x="171" y="2165"/>
                    </a:cubicBezTo>
                    <a:cubicBezTo>
                      <a:pt x="160" y="2165"/>
                      <a:pt x="151" y="2174"/>
                      <a:pt x="151" y="2185"/>
                    </a:cubicBezTo>
                    <a:cubicBezTo>
                      <a:pt x="151" y="2196"/>
                      <a:pt x="160" y="2205"/>
                      <a:pt x="171" y="2205"/>
                    </a:cubicBezTo>
                    <a:cubicBezTo>
                      <a:pt x="182" y="2205"/>
                      <a:pt x="191" y="2196"/>
                      <a:pt x="191" y="2185"/>
                    </a:cubicBezTo>
                    <a:close/>
                    <a:moveTo>
                      <a:pt x="188" y="2175"/>
                    </a:moveTo>
                    <a:lnTo>
                      <a:pt x="154" y="2195"/>
                    </a:lnTo>
                    <a:lnTo>
                      <a:pt x="165" y="2214"/>
                    </a:lnTo>
                    <a:lnTo>
                      <a:pt x="199" y="2194"/>
                    </a:lnTo>
                    <a:lnTo>
                      <a:pt x="188" y="2175"/>
                    </a:lnTo>
                    <a:close/>
                    <a:moveTo>
                      <a:pt x="202" y="2204"/>
                    </a:moveTo>
                    <a:cubicBezTo>
                      <a:pt x="202" y="2193"/>
                      <a:pt x="193" y="2184"/>
                      <a:pt x="182" y="2184"/>
                    </a:cubicBezTo>
                    <a:cubicBezTo>
                      <a:pt x="171" y="2184"/>
                      <a:pt x="162" y="2193"/>
                      <a:pt x="162" y="2204"/>
                    </a:cubicBezTo>
                    <a:cubicBezTo>
                      <a:pt x="162" y="2215"/>
                      <a:pt x="171" y="2224"/>
                      <a:pt x="182" y="2224"/>
                    </a:cubicBezTo>
                    <a:cubicBezTo>
                      <a:pt x="193" y="2224"/>
                      <a:pt x="202" y="2215"/>
                      <a:pt x="202" y="2204"/>
                    </a:cubicBezTo>
                    <a:close/>
                    <a:moveTo>
                      <a:pt x="199" y="2194"/>
                    </a:moveTo>
                    <a:lnTo>
                      <a:pt x="165" y="2215"/>
                    </a:lnTo>
                    <a:lnTo>
                      <a:pt x="176" y="2233"/>
                    </a:lnTo>
                    <a:lnTo>
                      <a:pt x="210" y="2212"/>
                    </a:lnTo>
                    <a:lnTo>
                      <a:pt x="199" y="2194"/>
                    </a:lnTo>
                    <a:close/>
                    <a:moveTo>
                      <a:pt x="213" y="2223"/>
                    </a:moveTo>
                    <a:cubicBezTo>
                      <a:pt x="213" y="2212"/>
                      <a:pt x="204" y="2203"/>
                      <a:pt x="193" y="2203"/>
                    </a:cubicBezTo>
                    <a:cubicBezTo>
                      <a:pt x="182" y="2203"/>
                      <a:pt x="173" y="2212"/>
                      <a:pt x="173" y="2223"/>
                    </a:cubicBezTo>
                    <a:cubicBezTo>
                      <a:pt x="173" y="2233"/>
                      <a:pt x="182" y="2242"/>
                      <a:pt x="193" y="2242"/>
                    </a:cubicBezTo>
                    <a:cubicBezTo>
                      <a:pt x="204" y="2242"/>
                      <a:pt x="213" y="2233"/>
                      <a:pt x="213" y="2223"/>
                    </a:cubicBezTo>
                    <a:close/>
                    <a:moveTo>
                      <a:pt x="210" y="2212"/>
                    </a:moveTo>
                    <a:lnTo>
                      <a:pt x="177" y="2234"/>
                    </a:lnTo>
                    <a:lnTo>
                      <a:pt x="188" y="2250"/>
                    </a:lnTo>
                    <a:lnTo>
                      <a:pt x="221" y="2228"/>
                    </a:lnTo>
                    <a:lnTo>
                      <a:pt x="210" y="2212"/>
                    </a:lnTo>
                    <a:close/>
                    <a:moveTo>
                      <a:pt x="224" y="2239"/>
                    </a:moveTo>
                    <a:cubicBezTo>
                      <a:pt x="224" y="2228"/>
                      <a:pt x="215" y="2219"/>
                      <a:pt x="204" y="2219"/>
                    </a:cubicBezTo>
                    <a:cubicBezTo>
                      <a:pt x="193" y="2219"/>
                      <a:pt x="184" y="2228"/>
                      <a:pt x="184" y="2239"/>
                    </a:cubicBezTo>
                    <a:cubicBezTo>
                      <a:pt x="184" y="2250"/>
                      <a:pt x="193" y="2259"/>
                      <a:pt x="204" y="2259"/>
                    </a:cubicBezTo>
                    <a:cubicBezTo>
                      <a:pt x="215" y="2259"/>
                      <a:pt x="224" y="2250"/>
                      <a:pt x="224" y="2239"/>
                    </a:cubicBezTo>
                    <a:close/>
                    <a:moveTo>
                      <a:pt x="221" y="2227"/>
                    </a:moveTo>
                    <a:lnTo>
                      <a:pt x="188" y="2250"/>
                    </a:lnTo>
                    <a:lnTo>
                      <a:pt x="199" y="2267"/>
                    </a:lnTo>
                    <a:lnTo>
                      <a:pt x="232" y="2244"/>
                    </a:lnTo>
                    <a:lnTo>
                      <a:pt x="221" y="2227"/>
                    </a:lnTo>
                    <a:close/>
                    <a:moveTo>
                      <a:pt x="236" y="2255"/>
                    </a:moveTo>
                    <a:cubicBezTo>
                      <a:pt x="236" y="2244"/>
                      <a:pt x="227" y="2235"/>
                      <a:pt x="216" y="2235"/>
                    </a:cubicBezTo>
                    <a:cubicBezTo>
                      <a:pt x="205" y="2235"/>
                      <a:pt x="196" y="2244"/>
                      <a:pt x="196" y="2255"/>
                    </a:cubicBezTo>
                    <a:cubicBezTo>
                      <a:pt x="196" y="2266"/>
                      <a:pt x="205" y="2275"/>
                      <a:pt x="216" y="2275"/>
                    </a:cubicBezTo>
                    <a:cubicBezTo>
                      <a:pt x="227" y="2275"/>
                      <a:pt x="236" y="2266"/>
                      <a:pt x="236" y="2255"/>
                    </a:cubicBezTo>
                    <a:close/>
                    <a:moveTo>
                      <a:pt x="232" y="2243"/>
                    </a:moveTo>
                    <a:lnTo>
                      <a:pt x="200" y="2267"/>
                    </a:lnTo>
                    <a:lnTo>
                      <a:pt x="211" y="2283"/>
                    </a:lnTo>
                    <a:lnTo>
                      <a:pt x="243" y="2259"/>
                    </a:lnTo>
                    <a:lnTo>
                      <a:pt x="232" y="2243"/>
                    </a:lnTo>
                    <a:close/>
                    <a:moveTo>
                      <a:pt x="247" y="2271"/>
                    </a:moveTo>
                    <a:cubicBezTo>
                      <a:pt x="247" y="2260"/>
                      <a:pt x="238" y="2251"/>
                      <a:pt x="227" y="2251"/>
                    </a:cubicBezTo>
                    <a:cubicBezTo>
                      <a:pt x="216" y="2251"/>
                      <a:pt x="207" y="2260"/>
                      <a:pt x="207" y="2271"/>
                    </a:cubicBezTo>
                    <a:cubicBezTo>
                      <a:pt x="207" y="2282"/>
                      <a:pt x="216" y="2291"/>
                      <a:pt x="227" y="2291"/>
                    </a:cubicBezTo>
                    <a:cubicBezTo>
                      <a:pt x="238" y="2291"/>
                      <a:pt x="247" y="2282"/>
                      <a:pt x="247" y="2271"/>
                    </a:cubicBezTo>
                    <a:close/>
                    <a:moveTo>
                      <a:pt x="243" y="2258"/>
                    </a:moveTo>
                    <a:lnTo>
                      <a:pt x="211" y="2283"/>
                    </a:lnTo>
                    <a:lnTo>
                      <a:pt x="224" y="2299"/>
                    </a:lnTo>
                    <a:lnTo>
                      <a:pt x="255" y="2274"/>
                    </a:lnTo>
                    <a:lnTo>
                      <a:pt x="243" y="2258"/>
                    </a:lnTo>
                    <a:close/>
                    <a:moveTo>
                      <a:pt x="259" y="2286"/>
                    </a:moveTo>
                    <a:cubicBezTo>
                      <a:pt x="259" y="2275"/>
                      <a:pt x="250" y="2266"/>
                      <a:pt x="239" y="2266"/>
                    </a:cubicBezTo>
                    <a:cubicBezTo>
                      <a:pt x="228" y="2266"/>
                      <a:pt x="219" y="2275"/>
                      <a:pt x="219" y="2286"/>
                    </a:cubicBezTo>
                    <a:cubicBezTo>
                      <a:pt x="219" y="2297"/>
                      <a:pt x="228" y="2306"/>
                      <a:pt x="239" y="2306"/>
                    </a:cubicBezTo>
                    <a:cubicBezTo>
                      <a:pt x="250" y="2306"/>
                      <a:pt x="259" y="2297"/>
                      <a:pt x="259" y="2286"/>
                    </a:cubicBezTo>
                    <a:close/>
                    <a:moveTo>
                      <a:pt x="255" y="2274"/>
                    </a:moveTo>
                    <a:lnTo>
                      <a:pt x="224" y="2299"/>
                    </a:lnTo>
                    <a:lnTo>
                      <a:pt x="236" y="2314"/>
                    </a:lnTo>
                    <a:lnTo>
                      <a:pt x="267" y="2288"/>
                    </a:lnTo>
                    <a:lnTo>
                      <a:pt x="255" y="2274"/>
                    </a:lnTo>
                    <a:close/>
                    <a:moveTo>
                      <a:pt x="272" y="2301"/>
                    </a:moveTo>
                    <a:cubicBezTo>
                      <a:pt x="272" y="2290"/>
                      <a:pt x="263" y="2281"/>
                      <a:pt x="252" y="2281"/>
                    </a:cubicBezTo>
                    <a:cubicBezTo>
                      <a:pt x="241" y="2281"/>
                      <a:pt x="232" y="2290"/>
                      <a:pt x="232" y="2301"/>
                    </a:cubicBezTo>
                    <a:cubicBezTo>
                      <a:pt x="232" y="2312"/>
                      <a:pt x="241" y="2321"/>
                      <a:pt x="252" y="2321"/>
                    </a:cubicBezTo>
                    <a:cubicBezTo>
                      <a:pt x="263" y="2321"/>
                      <a:pt x="272" y="2312"/>
                      <a:pt x="272" y="2301"/>
                    </a:cubicBezTo>
                    <a:close/>
                    <a:moveTo>
                      <a:pt x="267" y="2288"/>
                    </a:moveTo>
                    <a:lnTo>
                      <a:pt x="237" y="2314"/>
                    </a:lnTo>
                    <a:lnTo>
                      <a:pt x="249" y="2328"/>
                    </a:lnTo>
                    <a:lnTo>
                      <a:pt x="279" y="2302"/>
                    </a:lnTo>
                    <a:lnTo>
                      <a:pt x="267" y="2288"/>
                    </a:lnTo>
                    <a:close/>
                    <a:moveTo>
                      <a:pt x="284" y="2315"/>
                    </a:moveTo>
                    <a:cubicBezTo>
                      <a:pt x="284" y="2304"/>
                      <a:pt x="275" y="2295"/>
                      <a:pt x="264" y="2295"/>
                    </a:cubicBezTo>
                    <a:cubicBezTo>
                      <a:pt x="253" y="2295"/>
                      <a:pt x="244" y="2304"/>
                      <a:pt x="244" y="2315"/>
                    </a:cubicBezTo>
                    <a:cubicBezTo>
                      <a:pt x="244" y="2326"/>
                      <a:pt x="253" y="2335"/>
                      <a:pt x="264" y="2335"/>
                    </a:cubicBezTo>
                    <a:cubicBezTo>
                      <a:pt x="275" y="2335"/>
                      <a:pt x="284" y="2326"/>
                      <a:pt x="284" y="2315"/>
                    </a:cubicBezTo>
                    <a:close/>
                    <a:moveTo>
                      <a:pt x="279" y="2302"/>
                    </a:moveTo>
                    <a:lnTo>
                      <a:pt x="249" y="2329"/>
                    </a:lnTo>
                    <a:lnTo>
                      <a:pt x="262" y="2343"/>
                    </a:lnTo>
                    <a:lnTo>
                      <a:pt x="291" y="2315"/>
                    </a:lnTo>
                    <a:lnTo>
                      <a:pt x="279" y="2302"/>
                    </a:lnTo>
                    <a:close/>
                    <a:moveTo>
                      <a:pt x="297" y="2329"/>
                    </a:moveTo>
                    <a:cubicBezTo>
                      <a:pt x="297" y="2318"/>
                      <a:pt x="288" y="2309"/>
                      <a:pt x="277" y="2309"/>
                    </a:cubicBezTo>
                    <a:cubicBezTo>
                      <a:pt x="266" y="2309"/>
                      <a:pt x="257" y="2318"/>
                      <a:pt x="257" y="2329"/>
                    </a:cubicBezTo>
                    <a:cubicBezTo>
                      <a:pt x="257" y="2340"/>
                      <a:pt x="266" y="2349"/>
                      <a:pt x="277" y="2349"/>
                    </a:cubicBezTo>
                    <a:cubicBezTo>
                      <a:pt x="288" y="2349"/>
                      <a:pt x="297" y="2340"/>
                      <a:pt x="297" y="2329"/>
                    </a:cubicBezTo>
                    <a:close/>
                    <a:moveTo>
                      <a:pt x="291" y="2315"/>
                    </a:moveTo>
                    <a:lnTo>
                      <a:pt x="262" y="2343"/>
                    </a:lnTo>
                    <a:lnTo>
                      <a:pt x="275" y="2356"/>
                    </a:lnTo>
                    <a:lnTo>
                      <a:pt x="303" y="2328"/>
                    </a:lnTo>
                    <a:lnTo>
                      <a:pt x="291" y="2315"/>
                    </a:lnTo>
                    <a:close/>
                    <a:moveTo>
                      <a:pt x="309" y="2342"/>
                    </a:moveTo>
                    <a:cubicBezTo>
                      <a:pt x="309" y="2331"/>
                      <a:pt x="300" y="2322"/>
                      <a:pt x="289" y="2322"/>
                    </a:cubicBezTo>
                    <a:cubicBezTo>
                      <a:pt x="278" y="2322"/>
                      <a:pt x="269" y="2331"/>
                      <a:pt x="269" y="2342"/>
                    </a:cubicBezTo>
                    <a:cubicBezTo>
                      <a:pt x="269" y="2353"/>
                      <a:pt x="278" y="2362"/>
                      <a:pt x="289" y="2362"/>
                    </a:cubicBezTo>
                    <a:cubicBezTo>
                      <a:pt x="300" y="2362"/>
                      <a:pt x="309" y="2353"/>
                      <a:pt x="309" y="2342"/>
                    </a:cubicBezTo>
                    <a:close/>
                    <a:moveTo>
                      <a:pt x="303" y="2328"/>
                    </a:moveTo>
                    <a:lnTo>
                      <a:pt x="275" y="2356"/>
                    </a:lnTo>
                    <a:lnTo>
                      <a:pt x="287" y="2369"/>
                    </a:lnTo>
                    <a:lnTo>
                      <a:pt x="316" y="2340"/>
                    </a:lnTo>
                    <a:lnTo>
                      <a:pt x="303" y="2328"/>
                    </a:lnTo>
                    <a:close/>
                    <a:moveTo>
                      <a:pt x="322" y="2354"/>
                    </a:moveTo>
                    <a:cubicBezTo>
                      <a:pt x="322" y="2343"/>
                      <a:pt x="313" y="2334"/>
                      <a:pt x="301" y="2334"/>
                    </a:cubicBezTo>
                    <a:cubicBezTo>
                      <a:pt x="290" y="2334"/>
                      <a:pt x="281" y="2343"/>
                      <a:pt x="281" y="2354"/>
                    </a:cubicBezTo>
                    <a:cubicBezTo>
                      <a:pt x="281" y="2366"/>
                      <a:pt x="290" y="2375"/>
                      <a:pt x="301" y="2375"/>
                    </a:cubicBezTo>
                    <a:cubicBezTo>
                      <a:pt x="313" y="2375"/>
                      <a:pt x="322" y="2366"/>
                      <a:pt x="322" y="2354"/>
                    </a:cubicBezTo>
                    <a:close/>
                    <a:moveTo>
                      <a:pt x="315" y="2340"/>
                    </a:moveTo>
                    <a:lnTo>
                      <a:pt x="288" y="2369"/>
                    </a:lnTo>
                    <a:lnTo>
                      <a:pt x="301" y="2382"/>
                    </a:lnTo>
                    <a:lnTo>
                      <a:pt x="329" y="2353"/>
                    </a:lnTo>
                    <a:lnTo>
                      <a:pt x="315" y="2340"/>
                    </a:lnTo>
                    <a:close/>
                    <a:moveTo>
                      <a:pt x="335" y="2367"/>
                    </a:moveTo>
                    <a:cubicBezTo>
                      <a:pt x="335" y="2356"/>
                      <a:pt x="326" y="2347"/>
                      <a:pt x="315" y="2347"/>
                    </a:cubicBezTo>
                    <a:cubicBezTo>
                      <a:pt x="304" y="2347"/>
                      <a:pt x="295" y="2356"/>
                      <a:pt x="295" y="2367"/>
                    </a:cubicBezTo>
                    <a:cubicBezTo>
                      <a:pt x="295" y="2378"/>
                      <a:pt x="304" y="2387"/>
                      <a:pt x="315" y="2387"/>
                    </a:cubicBezTo>
                    <a:cubicBezTo>
                      <a:pt x="326" y="2387"/>
                      <a:pt x="335" y="2378"/>
                      <a:pt x="335" y="2367"/>
                    </a:cubicBezTo>
                    <a:close/>
                    <a:moveTo>
                      <a:pt x="328" y="2352"/>
                    </a:moveTo>
                    <a:lnTo>
                      <a:pt x="301" y="2382"/>
                    </a:lnTo>
                    <a:lnTo>
                      <a:pt x="315" y="2395"/>
                    </a:lnTo>
                    <a:lnTo>
                      <a:pt x="342" y="2365"/>
                    </a:lnTo>
                    <a:lnTo>
                      <a:pt x="328" y="2352"/>
                    </a:lnTo>
                    <a:close/>
                    <a:moveTo>
                      <a:pt x="348" y="2380"/>
                    </a:moveTo>
                    <a:cubicBezTo>
                      <a:pt x="348" y="2369"/>
                      <a:pt x="340" y="2360"/>
                      <a:pt x="328" y="2360"/>
                    </a:cubicBezTo>
                    <a:cubicBezTo>
                      <a:pt x="317" y="2360"/>
                      <a:pt x="308" y="2369"/>
                      <a:pt x="308" y="2380"/>
                    </a:cubicBezTo>
                    <a:cubicBezTo>
                      <a:pt x="308" y="2391"/>
                      <a:pt x="317" y="2400"/>
                      <a:pt x="328" y="2400"/>
                    </a:cubicBezTo>
                    <a:cubicBezTo>
                      <a:pt x="340" y="2400"/>
                      <a:pt x="348" y="2391"/>
                      <a:pt x="348" y="2380"/>
                    </a:cubicBezTo>
                    <a:close/>
                    <a:moveTo>
                      <a:pt x="342" y="2365"/>
                    </a:moveTo>
                    <a:lnTo>
                      <a:pt x="315" y="2395"/>
                    </a:lnTo>
                    <a:lnTo>
                      <a:pt x="329" y="2407"/>
                    </a:lnTo>
                    <a:lnTo>
                      <a:pt x="355" y="2377"/>
                    </a:lnTo>
                    <a:lnTo>
                      <a:pt x="342" y="2365"/>
                    </a:lnTo>
                    <a:close/>
                    <a:moveTo>
                      <a:pt x="362" y="2392"/>
                    </a:moveTo>
                    <a:cubicBezTo>
                      <a:pt x="362" y="2381"/>
                      <a:pt x="353" y="2372"/>
                      <a:pt x="342" y="2372"/>
                    </a:cubicBezTo>
                    <a:cubicBezTo>
                      <a:pt x="331" y="2372"/>
                      <a:pt x="322" y="2381"/>
                      <a:pt x="322" y="2392"/>
                    </a:cubicBezTo>
                    <a:cubicBezTo>
                      <a:pt x="322" y="2403"/>
                      <a:pt x="331" y="2412"/>
                      <a:pt x="342" y="2412"/>
                    </a:cubicBezTo>
                    <a:cubicBezTo>
                      <a:pt x="353" y="2412"/>
                      <a:pt x="362" y="2403"/>
                      <a:pt x="362" y="2392"/>
                    </a:cubicBezTo>
                    <a:close/>
                    <a:moveTo>
                      <a:pt x="355" y="2376"/>
                    </a:moveTo>
                    <a:lnTo>
                      <a:pt x="329" y="2407"/>
                    </a:lnTo>
                    <a:lnTo>
                      <a:pt x="343" y="2419"/>
                    </a:lnTo>
                    <a:lnTo>
                      <a:pt x="369" y="2389"/>
                    </a:lnTo>
                    <a:lnTo>
                      <a:pt x="355" y="2376"/>
                    </a:lnTo>
                    <a:close/>
                    <a:moveTo>
                      <a:pt x="376" y="2404"/>
                    </a:moveTo>
                    <a:cubicBezTo>
                      <a:pt x="376" y="2393"/>
                      <a:pt x="367" y="2384"/>
                      <a:pt x="356" y="2384"/>
                    </a:cubicBezTo>
                    <a:cubicBezTo>
                      <a:pt x="345" y="2384"/>
                      <a:pt x="336" y="2393"/>
                      <a:pt x="336" y="2404"/>
                    </a:cubicBezTo>
                    <a:cubicBezTo>
                      <a:pt x="336" y="2415"/>
                      <a:pt x="345" y="2424"/>
                      <a:pt x="356" y="2424"/>
                    </a:cubicBezTo>
                    <a:cubicBezTo>
                      <a:pt x="367" y="2424"/>
                      <a:pt x="376" y="2415"/>
                      <a:pt x="376" y="2404"/>
                    </a:cubicBezTo>
                    <a:close/>
                    <a:moveTo>
                      <a:pt x="369" y="2388"/>
                    </a:moveTo>
                    <a:lnTo>
                      <a:pt x="343" y="2419"/>
                    </a:lnTo>
                    <a:lnTo>
                      <a:pt x="358" y="2432"/>
                    </a:lnTo>
                    <a:lnTo>
                      <a:pt x="384" y="2401"/>
                    </a:lnTo>
                    <a:lnTo>
                      <a:pt x="369" y="2388"/>
                    </a:lnTo>
                    <a:close/>
                    <a:moveTo>
                      <a:pt x="391" y="2416"/>
                    </a:moveTo>
                    <a:cubicBezTo>
                      <a:pt x="391" y="2405"/>
                      <a:pt x="382" y="2396"/>
                      <a:pt x="371" y="2396"/>
                    </a:cubicBezTo>
                    <a:cubicBezTo>
                      <a:pt x="360" y="2396"/>
                      <a:pt x="351" y="2405"/>
                      <a:pt x="351" y="2416"/>
                    </a:cubicBezTo>
                    <a:cubicBezTo>
                      <a:pt x="351" y="2427"/>
                      <a:pt x="360" y="2436"/>
                      <a:pt x="371" y="2436"/>
                    </a:cubicBezTo>
                    <a:cubicBezTo>
                      <a:pt x="382" y="2436"/>
                      <a:pt x="391" y="2427"/>
                      <a:pt x="391" y="2416"/>
                    </a:cubicBezTo>
                    <a:close/>
                    <a:moveTo>
                      <a:pt x="384" y="2401"/>
                    </a:moveTo>
                    <a:lnTo>
                      <a:pt x="359" y="2432"/>
                    </a:lnTo>
                    <a:lnTo>
                      <a:pt x="373" y="2443"/>
                    </a:lnTo>
                    <a:lnTo>
                      <a:pt x="398" y="2412"/>
                    </a:lnTo>
                    <a:lnTo>
                      <a:pt x="384" y="2401"/>
                    </a:lnTo>
                    <a:close/>
                    <a:moveTo>
                      <a:pt x="406" y="2428"/>
                    </a:moveTo>
                    <a:cubicBezTo>
                      <a:pt x="406" y="2417"/>
                      <a:pt x="397" y="2408"/>
                      <a:pt x="386" y="2408"/>
                    </a:cubicBezTo>
                    <a:cubicBezTo>
                      <a:pt x="375" y="2408"/>
                      <a:pt x="366" y="2417"/>
                      <a:pt x="366" y="2428"/>
                    </a:cubicBezTo>
                    <a:cubicBezTo>
                      <a:pt x="366" y="2439"/>
                      <a:pt x="375" y="2448"/>
                      <a:pt x="386" y="2448"/>
                    </a:cubicBezTo>
                    <a:cubicBezTo>
                      <a:pt x="397" y="2448"/>
                      <a:pt x="406" y="2439"/>
                      <a:pt x="406" y="2428"/>
                    </a:cubicBezTo>
                    <a:close/>
                    <a:moveTo>
                      <a:pt x="398" y="2412"/>
                    </a:moveTo>
                    <a:lnTo>
                      <a:pt x="374" y="2444"/>
                    </a:lnTo>
                    <a:lnTo>
                      <a:pt x="390" y="2456"/>
                    </a:lnTo>
                    <a:lnTo>
                      <a:pt x="414" y="2425"/>
                    </a:lnTo>
                    <a:lnTo>
                      <a:pt x="398" y="2412"/>
                    </a:lnTo>
                    <a:close/>
                    <a:moveTo>
                      <a:pt x="422" y="2440"/>
                    </a:moveTo>
                    <a:cubicBezTo>
                      <a:pt x="422" y="2429"/>
                      <a:pt x="413" y="2421"/>
                      <a:pt x="402" y="2421"/>
                    </a:cubicBezTo>
                    <a:cubicBezTo>
                      <a:pt x="391" y="2421"/>
                      <a:pt x="382" y="2429"/>
                      <a:pt x="382" y="2440"/>
                    </a:cubicBezTo>
                    <a:cubicBezTo>
                      <a:pt x="382" y="2452"/>
                      <a:pt x="391" y="2460"/>
                      <a:pt x="402" y="2460"/>
                    </a:cubicBezTo>
                    <a:cubicBezTo>
                      <a:pt x="413" y="2460"/>
                      <a:pt x="422" y="2452"/>
                      <a:pt x="422" y="2440"/>
                    </a:cubicBezTo>
                    <a:close/>
                    <a:moveTo>
                      <a:pt x="414" y="2425"/>
                    </a:moveTo>
                    <a:lnTo>
                      <a:pt x="390" y="2456"/>
                    </a:lnTo>
                    <a:lnTo>
                      <a:pt x="406" y="2468"/>
                    </a:lnTo>
                    <a:lnTo>
                      <a:pt x="430" y="2436"/>
                    </a:lnTo>
                    <a:lnTo>
                      <a:pt x="414" y="2425"/>
                    </a:lnTo>
                    <a:close/>
                    <a:moveTo>
                      <a:pt x="438" y="2452"/>
                    </a:moveTo>
                    <a:cubicBezTo>
                      <a:pt x="438" y="2441"/>
                      <a:pt x="429" y="2432"/>
                      <a:pt x="418" y="2432"/>
                    </a:cubicBezTo>
                    <a:cubicBezTo>
                      <a:pt x="407" y="2432"/>
                      <a:pt x="398" y="2441"/>
                      <a:pt x="398" y="2452"/>
                    </a:cubicBezTo>
                    <a:cubicBezTo>
                      <a:pt x="398" y="2463"/>
                      <a:pt x="407" y="2472"/>
                      <a:pt x="418" y="2472"/>
                    </a:cubicBezTo>
                    <a:cubicBezTo>
                      <a:pt x="429" y="2472"/>
                      <a:pt x="438" y="2463"/>
                      <a:pt x="438" y="2452"/>
                    </a:cubicBezTo>
                    <a:close/>
                    <a:moveTo>
                      <a:pt x="430" y="2436"/>
                    </a:moveTo>
                    <a:lnTo>
                      <a:pt x="406" y="2468"/>
                    </a:lnTo>
                    <a:lnTo>
                      <a:pt x="422" y="2480"/>
                    </a:lnTo>
                    <a:lnTo>
                      <a:pt x="445" y="2448"/>
                    </a:lnTo>
                    <a:lnTo>
                      <a:pt x="430" y="2436"/>
                    </a:lnTo>
                    <a:close/>
                    <a:moveTo>
                      <a:pt x="454" y="2464"/>
                    </a:moveTo>
                    <a:cubicBezTo>
                      <a:pt x="454" y="2453"/>
                      <a:pt x="445" y="2444"/>
                      <a:pt x="434" y="2444"/>
                    </a:cubicBezTo>
                    <a:cubicBezTo>
                      <a:pt x="423" y="2444"/>
                      <a:pt x="414" y="2453"/>
                      <a:pt x="414" y="2464"/>
                    </a:cubicBezTo>
                    <a:cubicBezTo>
                      <a:pt x="414" y="2475"/>
                      <a:pt x="423" y="2484"/>
                      <a:pt x="434" y="2484"/>
                    </a:cubicBezTo>
                    <a:cubicBezTo>
                      <a:pt x="445" y="2484"/>
                      <a:pt x="454" y="2475"/>
                      <a:pt x="454" y="2464"/>
                    </a:cubicBezTo>
                    <a:close/>
                    <a:moveTo>
                      <a:pt x="445" y="2448"/>
                    </a:moveTo>
                    <a:lnTo>
                      <a:pt x="422" y="2480"/>
                    </a:lnTo>
                    <a:lnTo>
                      <a:pt x="438" y="2491"/>
                    </a:lnTo>
                    <a:lnTo>
                      <a:pt x="461" y="2459"/>
                    </a:lnTo>
                    <a:lnTo>
                      <a:pt x="445" y="2448"/>
                    </a:lnTo>
                    <a:close/>
                    <a:moveTo>
                      <a:pt x="469" y="2475"/>
                    </a:moveTo>
                    <a:cubicBezTo>
                      <a:pt x="469" y="2464"/>
                      <a:pt x="460" y="2455"/>
                      <a:pt x="449" y="2455"/>
                    </a:cubicBezTo>
                    <a:cubicBezTo>
                      <a:pt x="438" y="2455"/>
                      <a:pt x="429" y="2464"/>
                      <a:pt x="429" y="2475"/>
                    </a:cubicBezTo>
                    <a:cubicBezTo>
                      <a:pt x="429" y="2486"/>
                      <a:pt x="438" y="2495"/>
                      <a:pt x="449" y="2495"/>
                    </a:cubicBezTo>
                    <a:cubicBezTo>
                      <a:pt x="460" y="2495"/>
                      <a:pt x="469" y="2486"/>
                      <a:pt x="469" y="2475"/>
                    </a:cubicBezTo>
                    <a:close/>
                    <a:moveTo>
                      <a:pt x="461" y="2459"/>
                    </a:moveTo>
                    <a:lnTo>
                      <a:pt x="438" y="2491"/>
                    </a:lnTo>
                    <a:lnTo>
                      <a:pt x="454" y="2502"/>
                    </a:lnTo>
                    <a:lnTo>
                      <a:pt x="477" y="2470"/>
                    </a:lnTo>
                    <a:lnTo>
                      <a:pt x="461" y="2459"/>
                    </a:lnTo>
                    <a:close/>
                    <a:moveTo>
                      <a:pt x="485" y="2486"/>
                    </a:moveTo>
                    <a:cubicBezTo>
                      <a:pt x="485" y="2475"/>
                      <a:pt x="476" y="2466"/>
                      <a:pt x="465" y="2466"/>
                    </a:cubicBezTo>
                    <a:cubicBezTo>
                      <a:pt x="454" y="2466"/>
                      <a:pt x="445" y="2475"/>
                      <a:pt x="445" y="2486"/>
                    </a:cubicBezTo>
                    <a:cubicBezTo>
                      <a:pt x="445" y="2497"/>
                      <a:pt x="454" y="2506"/>
                      <a:pt x="465" y="2506"/>
                    </a:cubicBezTo>
                    <a:cubicBezTo>
                      <a:pt x="476" y="2506"/>
                      <a:pt x="485" y="2497"/>
                      <a:pt x="485" y="2486"/>
                    </a:cubicBezTo>
                    <a:close/>
                    <a:moveTo>
                      <a:pt x="476" y="2470"/>
                    </a:moveTo>
                    <a:lnTo>
                      <a:pt x="454" y="2503"/>
                    </a:lnTo>
                    <a:lnTo>
                      <a:pt x="470" y="2514"/>
                    </a:lnTo>
                    <a:lnTo>
                      <a:pt x="493" y="2481"/>
                    </a:lnTo>
                    <a:lnTo>
                      <a:pt x="476" y="2470"/>
                    </a:lnTo>
                    <a:close/>
                    <a:moveTo>
                      <a:pt x="501" y="2497"/>
                    </a:moveTo>
                    <a:cubicBezTo>
                      <a:pt x="501" y="2486"/>
                      <a:pt x="492" y="2477"/>
                      <a:pt x="481" y="2477"/>
                    </a:cubicBezTo>
                    <a:cubicBezTo>
                      <a:pt x="470" y="2477"/>
                      <a:pt x="461" y="2486"/>
                      <a:pt x="461" y="2497"/>
                    </a:cubicBezTo>
                    <a:cubicBezTo>
                      <a:pt x="461" y="2508"/>
                      <a:pt x="470" y="2517"/>
                      <a:pt x="481" y="2517"/>
                    </a:cubicBezTo>
                    <a:cubicBezTo>
                      <a:pt x="492" y="2517"/>
                      <a:pt x="501" y="2508"/>
                      <a:pt x="501" y="2497"/>
                    </a:cubicBezTo>
                    <a:close/>
                    <a:moveTo>
                      <a:pt x="492" y="2481"/>
                    </a:moveTo>
                    <a:lnTo>
                      <a:pt x="470" y="2514"/>
                    </a:lnTo>
                    <a:lnTo>
                      <a:pt x="484" y="2523"/>
                    </a:lnTo>
                    <a:lnTo>
                      <a:pt x="507" y="2490"/>
                    </a:lnTo>
                    <a:lnTo>
                      <a:pt x="492" y="2481"/>
                    </a:lnTo>
                    <a:close/>
                    <a:moveTo>
                      <a:pt x="515" y="2507"/>
                    </a:moveTo>
                    <a:cubicBezTo>
                      <a:pt x="515" y="2496"/>
                      <a:pt x="507" y="2487"/>
                      <a:pt x="496" y="2487"/>
                    </a:cubicBezTo>
                    <a:cubicBezTo>
                      <a:pt x="485" y="2487"/>
                      <a:pt x="476" y="2496"/>
                      <a:pt x="476" y="2507"/>
                    </a:cubicBezTo>
                    <a:cubicBezTo>
                      <a:pt x="476" y="2518"/>
                      <a:pt x="485" y="2527"/>
                      <a:pt x="496" y="2527"/>
                    </a:cubicBezTo>
                    <a:cubicBezTo>
                      <a:pt x="507" y="2527"/>
                      <a:pt x="515" y="2518"/>
                      <a:pt x="515" y="2507"/>
                    </a:cubicBezTo>
                    <a:close/>
                    <a:moveTo>
                      <a:pt x="506" y="2490"/>
                    </a:moveTo>
                    <a:lnTo>
                      <a:pt x="485" y="2523"/>
                    </a:lnTo>
                    <a:lnTo>
                      <a:pt x="500" y="2533"/>
                    </a:lnTo>
                    <a:lnTo>
                      <a:pt x="521" y="2500"/>
                    </a:lnTo>
                    <a:lnTo>
                      <a:pt x="506" y="2490"/>
                    </a:lnTo>
                    <a:close/>
                    <a:moveTo>
                      <a:pt x="530" y="2517"/>
                    </a:moveTo>
                    <a:cubicBezTo>
                      <a:pt x="530" y="2506"/>
                      <a:pt x="521" y="2497"/>
                      <a:pt x="510" y="2497"/>
                    </a:cubicBezTo>
                    <a:cubicBezTo>
                      <a:pt x="499" y="2497"/>
                      <a:pt x="491" y="2506"/>
                      <a:pt x="491" y="2517"/>
                    </a:cubicBezTo>
                    <a:cubicBezTo>
                      <a:pt x="491" y="2528"/>
                      <a:pt x="499" y="2536"/>
                      <a:pt x="510" y="2536"/>
                    </a:cubicBezTo>
                    <a:cubicBezTo>
                      <a:pt x="521" y="2536"/>
                      <a:pt x="530" y="2528"/>
                      <a:pt x="530" y="2517"/>
                    </a:cubicBezTo>
                    <a:close/>
                    <a:moveTo>
                      <a:pt x="521" y="2500"/>
                    </a:moveTo>
                    <a:lnTo>
                      <a:pt x="500" y="2533"/>
                    </a:lnTo>
                    <a:lnTo>
                      <a:pt x="515" y="2543"/>
                    </a:lnTo>
                    <a:lnTo>
                      <a:pt x="536" y="2509"/>
                    </a:lnTo>
                    <a:lnTo>
                      <a:pt x="521" y="2500"/>
                    </a:lnTo>
                    <a:close/>
                    <a:moveTo>
                      <a:pt x="546" y="2526"/>
                    </a:moveTo>
                    <a:cubicBezTo>
                      <a:pt x="546" y="2515"/>
                      <a:pt x="537" y="2506"/>
                      <a:pt x="526" y="2506"/>
                    </a:cubicBezTo>
                    <a:cubicBezTo>
                      <a:pt x="515" y="2506"/>
                      <a:pt x="506" y="2515"/>
                      <a:pt x="506" y="2526"/>
                    </a:cubicBezTo>
                    <a:cubicBezTo>
                      <a:pt x="506" y="2537"/>
                      <a:pt x="515" y="2546"/>
                      <a:pt x="526" y="2546"/>
                    </a:cubicBezTo>
                    <a:cubicBezTo>
                      <a:pt x="537" y="2546"/>
                      <a:pt x="546" y="2537"/>
                      <a:pt x="546" y="2526"/>
                    </a:cubicBezTo>
                    <a:close/>
                    <a:moveTo>
                      <a:pt x="536" y="2509"/>
                    </a:moveTo>
                    <a:lnTo>
                      <a:pt x="515" y="2543"/>
                    </a:lnTo>
                    <a:lnTo>
                      <a:pt x="530" y="2552"/>
                    </a:lnTo>
                    <a:lnTo>
                      <a:pt x="551" y="2518"/>
                    </a:lnTo>
                    <a:lnTo>
                      <a:pt x="536" y="2509"/>
                    </a:lnTo>
                    <a:close/>
                    <a:moveTo>
                      <a:pt x="560" y="2535"/>
                    </a:moveTo>
                    <a:cubicBezTo>
                      <a:pt x="560" y="2524"/>
                      <a:pt x="551" y="2515"/>
                      <a:pt x="540" y="2515"/>
                    </a:cubicBezTo>
                    <a:cubicBezTo>
                      <a:pt x="529" y="2515"/>
                      <a:pt x="520" y="2524"/>
                      <a:pt x="520" y="2535"/>
                    </a:cubicBezTo>
                    <a:cubicBezTo>
                      <a:pt x="520" y="2546"/>
                      <a:pt x="529" y="2555"/>
                      <a:pt x="540" y="2555"/>
                    </a:cubicBezTo>
                    <a:cubicBezTo>
                      <a:pt x="551" y="2555"/>
                      <a:pt x="560" y="2546"/>
                      <a:pt x="560" y="2535"/>
                    </a:cubicBezTo>
                    <a:close/>
                    <a:moveTo>
                      <a:pt x="551" y="2518"/>
                    </a:moveTo>
                    <a:lnTo>
                      <a:pt x="530" y="2552"/>
                    </a:lnTo>
                    <a:lnTo>
                      <a:pt x="545" y="2561"/>
                    </a:lnTo>
                    <a:lnTo>
                      <a:pt x="566" y="2527"/>
                    </a:lnTo>
                    <a:lnTo>
                      <a:pt x="551" y="2518"/>
                    </a:lnTo>
                    <a:close/>
                    <a:moveTo>
                      <a:pt x="575" y="2544"/>
                    </a:moveTo>
                    <a:cubicBezTo>
                      <a:pt x="575" y="2533"/>
                      <a:pt x="566" y="2524"/>
                      <a:pt x="555" y="2524"/>
                    </a:cubicBezTo>
                    <a:cubicBezTo>
                      <a:pt x="544" y="2524"/>
                      <a:pt x="536" y="2533"/>
                      <a:pt x="536" y="2544"/>
                    </a:cubicBezTo>
                    <a:cubicBezTo>
                      <a:pt x="536" y="2555"/>
                      <a:pt x="544" y="2564"/>
                      <a:pt x="555" y="2564"/>
                    </a:cubicBezTo>
                    <a:cubicBezTo>
                      <a:pt x="566" y="2564"/>
                      <a:pt x="575" y="2555"/>
                      <a:pt x="575" y="2544"/>
                    </a:cubicBezTo>
                    <a:close/>
                    <a:moveTo>
                      <a:pt x="565" y="2527"/>
                    </a:moveTo>
                    <a:lnTo>
                      <a:pt x="545" y="2561"/>
                    </a:lnTo>
                    <a:lnTo>
                      <a:pt x="560" y="2570"/>
                    </a:lnTo>
                    <a:lnTo>
                      <a:pt x="580" y="2536"/>
                    </a:lnTo>
                    <a:lnTo>
                      <a:pt x="565" y="2527"/>
                    </a:lnTo>
                    <a:close/>
                    <a:moveTo>
                      <a:pt x="590" y="2553"/>
                    </a:moveTo>
                    <a:cubicBezTo>
                      <a:pt x="590" y="2542"/>
                      <a:pt x="581" y="2533"/>
                      <a:pt x="570" y="2533"/>
                    </a:cubicBezTo>
                    <a:cubicBezTo>
                      <a:pt x="559" y="2533"/>
                      <a:pt x="550" y="2542"/>
                      <a:pt x="550" y="2553"/>
                    </a:cubicBezTo>
                    <a:cubicBezTo>
                      <a:pt x="550" y="2564"/>
                      <a:pt x="559" y="2573"/>
                      <a:pt x="570" y="2573"/>
                    </a:cubicBezTo>
                    <a:cubicBezTo>
                      <a:pt x="581" y="2573"/>
                      <a:pt x="590" y="2564"/>
                      <a:pt x="590" y="2553"/>
                    </a:cubicBezTo>
                    <a:close/>
                    <a:moveTo>
                      <a:pt x="580" y="2536"/>
                    </a:moveTo>
                    <a:lnTo>
                      <a:pt x="561" y="2570"/>
                    </a:lnTo>
                    <a:lnTo>
                      <a:pt x="576" y="2579"/>
                    </a:lnTo>
                    <a:lnTo>
                      <a:pt x="596" y="2544"/>
                    </a:lnTo>
                    <a:lnTo>
                      <a:pt x="580" y="2536"/>
                    </a:lnTo>
                    <a:close/>
                    <a:moveTo>
                      <a:pt x="606" y="2562"/>
                    </a:moveTo>
                    <a:cubicBezTo>
                      <a:pt x="606" y="2551"/>
                      <a:pt x="597" y="2542"/>
                      <a:pt x="586" y="2542"/>
                    </a:cubicBezTo>
                    <a:cubicBezTo>
                      <a:pt x="575" y="2542"/>
                      <a:pt x="566" y="2551"/>
                      <a:pt x="566" y="2562"/>
                    </a:cubicBezTo>
                    <a:cubicBezTo>
                      <a:pt x="566" y="2573"/>
                      <a:pt x="575" y="2582"/>
                      <a:pt x="586" y="2582"/>
                    </a:cubicBezTo>
                    <a:cubicBezTo>
                      <a:pt x="597" y="2582"/>
                      <a:pt x="606" y="2573"/>
                      <a:pt x="606" y="2562"/>
                    </a:cubicBezTo>
                    <a:close/>
                    <a:moveTo>
                      <a:pt x="596" y="2544"/>
                    </a:moveTo>
                    <a:lnTo>
                      <a:pt x="577" y="2579"/>
                    </a:lnTo>
                    <a:lnTo>
                      <a:pt x="591" y="2587"/>
                    </a:lnTo>
                    <a:lnTo>
                      <a:pt x="610" y="2552"/>
                    </a:lnTo>
                    <a:lnTo>
                      <a:pt x="596" y="2544"/>
                    </a:lnTo>
                    <a:close/>
                    <a:moveTo>
                      <a:pt x="621" y="2570"/>
                    </a:moveTo>
                    <a:cubicBezTo>
                      <a:pt x="621" y="2559"/>
                      <a:pt x="612" y="2550"/>
                      <a:pt x="601" y="2550"/>
                    </a:cubicBezTo>
                    <a:cubicBezTo>
                      <a:pt x="590" y="2550"/>
                      <a:pt x="581" y="2559"/>
                      <a:pt x="581" y="2570"/>
                    </a:cubicBezTo>
                    <a:cubicBezTo>
                      <a:pt x="581" y="2581"/>
                      <a:pt x="590" y="2590"/>
                      <a:pt x="601" y="2590"/>
                    </a:cubicBezTo>
                    <a:cubicBezTo>
                      <a:pt x="612" y="2590"/>
                      <a:pt x="621" y="2581"/>
                      <a:pt x="621" y="2570"/>
                    </a:cubicBezTo>
                    <a:close/>
                    <a:moveTo>
                      <a:pt x="610" y="2552"/>
                    </a:moveTo>
                    <a:lnTo>
                      <a:pt x="591" y="2587"/>
                    </a:lnTo>
                    <a:lnTo>
                      <a:pt x="608" y="2596"/>
                    </a:lnTo>
                    <a:lnTo>
                      <a:pt x="626" y="2561"/>
                    </a:lnTo>
                    <a:lnTo>
                      <a:pt x="610" y="2552"/>
                    </a:lnTo>
                    <a:close/>
                    <a:moveTo>
                      <a:pt x="637" y="2578"/>
                    </a:moveTo>
                    <a:cubicBezTo>
                      <a:pt x="637" y="2567"/>
                      <a:pt x="628" y="2558"/>
                      <a:pt x="617" y="2558"/>
                    </a:cubicBezTo>
                    <a:cubicBezTo>
                      <a:pt x="606" y="2558"/>
                      <a:pt x="597" y="2567"/>
                      <a:pt x="597" y="2578"/>
                    </a:cubicBezTo>
                    <a:cubicBezTo>
                      <a:pt x="597" y="2589"/>
                      <a:pt x="606" y="2598"/>
                      <a:pt x="617" y="2598"/>
                    </a:cubicBezTo>
                    <a:cubicBezTo>
                      <a:pt x="628" y="2598"/>
                      <a:pt x="637" y="2589"/>
                      <a:pt x="637" y="2578"/>
                    </a:cubicBezTo>
                    <a:close/>
                    <a:moveTo>
                      <a:pt x="626" y="2561"/>
                    </a:moveTo>
                    <a:lnTo>
                      <a:pt x="608" y="2596"/>
                    </a:lnTo>
                    <a:lnTo>
                      <a:pt x="623" y="2604"/>
                    </a:lnTo>
                    <a:lnTo>
                      <a:pt x="642" y="2569"/>
                    </a:lnTo>
                    <a:lnTo>
                      <a:pt x="626" y="2561"/>
                    </a:lnTo>
                    <a:close/>
                    <a:moveTo>
                      <a:pt x="653" y="2586"/>
                    </a:moveTo>
                    <a:cubicBezTo>
                      <a:pt x="653" y="2575"/>
                      <a:pt x="644" y="2566"/>
                      <a:pt x="633" y="2566"/>
                    </a:cubicBezTo>
                    <a:cubicBezTo>
                      <a:pt x="621" y="2566"/>
                      <a:pt x="613" y="2575"/>
                      <a:pt x="613" y="2586"/>
                    </a:cubicBezTo>
                    <a:cubicBezTo>
                      <a:pt x="613" y="2597"/>
                      <a:pt x="621" y="2606"/>
                      <a:pt x="633" y="2606"/>
                    </a:cubicBezTo>
                    <a:cubicBezTo>
                      <a:pt x="644" y="2606"/>
                      <a:pt x="653" y="2597"/>
                      <a:pt x="653" y="2586"/>
                    </a:cubicBezTo>
                    <a:close/>
                    <a:moveTo>
                      <a:pt x="642" y="2569"/>
                    </a:moveTo>
                    <a:lnTo>
                      <a:pt x="624" y="2604"/>
                    </a:lnTo>
                    <a:lnTo>
                      <a:pt x="640" y="2613"/>
                    </a:lnTo>
                    <a:lnTo>
                      <a:pt x="658" y="2577"/>
                    </a:lnTo>
                    <a:lnTo>
                      <a:pt x="642" y="2569"/>
                    </a:lnTo>
                    <a:close/>
                    <a:moveTo>
                      <a:pt x="669" y="2595"/>
                    </a:moveTo>
                    <a:cubicBezTo>
                      <a:pt x="669" y="2584"/>
                      <a:pt x="660" y="2575"/>
                      <a:pt x="649" y="2575"/>
                    </a:cubicBezTo>
                    <a:cubicBezTo>
                      <a:pt x="638" y="2575"/>
                      <a:pt x="629" y="2584"/>
                      <a:pt x="629" y="2595"/>
                    </a:cubicBezTo>
                    <a:cubicBezTo>
                      <a:pt x="629" y="2606"/>
                      <a:pt x="638" y="2615"/>
                      <a:pt x="649" y="2615"/>
                    </a:cubicBezTo>
                    <a:cubicBezTo>
                      <a:pt x="660" y="2615"/>
                      <a:pt x="669" y="2606"/>
                      <a:pt x="669" y="2595"/>
                    </a:cubicBezTo>
                    <a:close/>
                    <a:moveTo>
                      <a:pt x="658" y="2577"/>
                    </a:moveTo>
                    <a:lnTo>
                      <a:pt x="640" y="2613"/>
                    </a:lnTo>
                    <a:lnTo>
                      <a:pt x="656" y="2620"/>
                    </a:lnTo>
                    <a:lnTo>
                      <a:pt x="674" y="2585"/>
                    </a:lnTo>
                    <a:lnTo>
                      <a:pt x="658" y="2577"/>
                    </a:lnTo>
                    <a:close/>
                    <a:moveTo>
                      <a:pt x="685" y="2603"/>
                    </a:moveTo>
                    <a:cubicBezTo>
                      <a:pt x="685" y="2592"/>
                      <a:pt x="676" y="2583"/>
                      <a:pt x="665" y="2583"/>
                    </a:cubicBezTo>
                    <a:cubicBezTo>
                      <a:pt x="654" y="2583"/>
                      <a:pt x="645" y="2592"/>
                      <a:pt x="645" y="2603"/>
                    </a:cubicBezTo>
                    <a:cubicBezTo>
                      <a:pt x="645" y="2614"/>
                      <a:pt x="654" y="2623"/>
                      <a:pt x="665" y="2623"/>
                    </a:cubicBezTo>
                    <a:cubicBezTo>
                      <a:pt x="676" y="2623"/>
                      <a:pt x="685" y="2614"/>
                      <a:pt x="685" y="2603"/>
                    </a:cubicBezTo>
                    <a:close/>
                    <a:moveTo>
                      <a:pt x="674" y="2585"/>
                    </a:moveTo>
                    <a:lnTo>
                      <a:pt x="656" y="2621"/>
                    </a:lnTo>
                    <a:lnTo>
                      <a:pt x="673" y="2628"/>
                    </a:lnTo>
                    <a:lnTo>
                      <a:pt x="690" y="2592"/>
                    </a:lnTo>
                    <a:lnTo>
                      <a:pt x="674" y="2585"/>
                    </a:lnTo>
                    <a:close/>
                    <a:moveTo>
                      <a:pt x="701" y="2610"/>
                    </a:moveTo>
                    <a:cubicBezTo>
                      <a:pt x="701" y="2599"/>
                      <a:pt x="692" y="2590"/>
                      <a:pt x="681" y="2590"/>
                    </a:cubicBezTo>
                    <a:cubicBezTo>
                      <a:pt x="670" y="2590"/>
                      <a:pt x="661" y="2599"/>
                      <a:pt x="661" y="2610"/>
                    </a:cubicBezTo>
                    <a:cubicBezTo>
                      <a:pt x="661" y="2621"/>
                      <a:pt x="670" y="2630"/>
                      <a:pt x="681" y="2630"/>
                    </a:cubicBezTo>
                    <a:cubicBezTo>
                      <a:pt x="692" y="2630"/>
                      <a:pt x="701" y="2621"/>
                      <a:pt x="701" y="2610"/>
                    </a:cubicBezTo>
                    <a:close/>
                    <a:moveTo>
                      <a:pt x="690" y="2592"/>
                    </a:moveTo>
                    <a:lnTo>
                      <a:pt x="673" y="2628"/>
                    </a:lnTo>
                    <a:lnTo>
                      <a:pt x="689" y="2636"/>
                    </a:lnTo>
                    <a:lnTo>
                      <a:pt x="706" y="2600"/>
                    </a:lnTo>
                    <a:lnTo>
                      <a:pt x="690" y="2592"/>
                    </a:lnTo>
                    <a:close/>
                    <a:moveTo>
                      <a:pt x="718" y="2618"/>
                    </a:moveTo>
                    <a:cubicBezTo>
                      <a:pt x="718" y="2607"/>
                      <a:pt x="709" y="2598"/>
                      <a:pt x="698" y="2598"/>
                    </a:cubicBezTo>
                    <a:cubicBezTo>
                      <a:pt x="687" y="2598"/>
                      <a:pt x="678" y="2607"/>
                      <a:pt x="678" y="2618"/>
                    </a:cubicBezTo>
                    <a:cubicBezTo>
                      <a:pt x="678" y="2629"/>
                      <a:pt x="687" y="2638"/>
                      <a:pt x="698" y="2638"/>
                    </a:cubicBezTo>
                    <a:cubicBezTo>
                      <a:pt x="709" y="2638"/>
                      <a:pt x="718" y="2629"/>
                      <a:pt x="718" y="2618"/>
                    </a:cubicBezTo>
                    <a:close/>
                    <a:moveTo>
                      <a:pt x="706" y="2600"/>
                    </a:moveTo>
                    <a:lnTo>
                      <a:pt x="690" y="2636"/>
                    </a:lnTo>
                    <a:lnTo>
                      <a:pt x="707" y="2644"/>
                    </a:lnTo>
                    <a:lnTo>
                      <a:pt x="724" y="2608"/>
                    </a:lnTo>
                    <a:lnTo>
                      <a:pt x="706" y="2600"/>
                    </a:lnTo>
                    <a:close/>
                    <a:moveTo>
                      <a:pt x="735" y="2626"/>
                    </a:moveTo>
                    <a:cubicBezTo>
                      <a:pt x="735" y="2615"/>
                      <a:pt x="727" y="2606"/>
                      <a:pt x="716" y="2606"/>
                    </a:cubicBezTo>
                    <a:cubicBezTo>
                      <a:pt x="704" y="2606"/>
                      <a:pt x="696" y="2615"/>
                      <a:pt x="696" y="2626"/>
                    </a:cubicBezTo>
                    <a:cubicBezTo>
                      <a:pt x="696" y="2637"/>
                      <a:pt x="704" y="2646"/>
                      <a:pt x="716" y="2646"/>
                    </a:cubicBezTo>
                    <a:cubicBezTo>
                      <a:pt x="727" y="2646"/>
                      <a:pt x="735" y="2637"/>
                      <a:pt x="735" y="2626"/>
                    </a:cubicBezTo>
                    <a:close/>
                    <a:moveTo>
                      <a:pt x="724" y="2608"/>
                    </a:moveTo>
                    <a:lnTo>
                      <a:pt x="707" y="2644"/>
                    </a:lnTo>
                    <a:lnTo>
                      <a:pt x="725" y="2652"/>
                    </a:lnTo>
                    <a:lnTo>
                      <a:pt x="741" y="2616"/>
                    </a:lnTo>
                    <a:lnTo>
                      <a:pt x="724" y="2608"/>
                    </a:lnTo>
                    <a:close/>
                    <a:moveTo>
                      <a:pt x="753" y="2634"/>
                    </a:moveTo>
                    <a:cubicBezTo>
                      <a:pt x="753" y="2623"/>
                      <a:pt x="744" y="2614"/>
                      <a:pt x="733" y="2614"/>
                    </a:cubicBezTo>
                    <a:cubicBezTo>
                      <a:pt x="722" y="2614"/>
                      <a:pt x="713" y="2623"/>
                      <a:pt x="713" y="2634"/>
                    </a:cubicBezTo>
                    <a:cubicBezTo>
                      <a:pt x="713" y="2645"/>
                      <a:pt x="722" y="2654"/>
                      <a:pt x="733" y="2654"/>
                    </a:cubicBezTo>
                    <a:cubicBezTo>
                      <a:pt x="744" y="2654"/>
                      <a:pt x="753" y="2645"/>
                      <a:pt x="753" y="2634"/>
                    </a:cubicBezTo>
                    <a:close/>
                    <a:moveTo>
                      <a:pt x="741" y="2616"/>
                    </a:moveTo>
                    <a:lnTo>
                      <a:pt x="725" y="2652"/>
                    </a:lnTo>
                    <a:lnTo>
                      <a:pt x="744" y="2661"/>
                    </a:lnTo>
                    <a:lnTo>
                      <a:pt x="760" y="2624"/>
                    </a:lnTo>
                    <a:lnTo>
                      <a:pt x="741" y="2616"/>
                    </a:lnTo>
                    <a:close/>
                    <a:moveTo>
                      <a:pt x="772" y="2642"/>
                    </a:moveTo>
                    <a:cubicBezTo>
                      <a:pt x="772" y="2631"/>
                      <a:pt x="763" y="2622"/>
                      <a:pt x="752" y="2622"/>
                    </a:cubicBezTo>
                    <a:cubicBezTo>
                      <a:pt x="741" y="2622"/>
                      <a:pt x="732" y="2631"/>
                      <a:pt x="732" y="2642"/>
                    </a:cubicBezTo>
                    <a:cubicBezTo>
                      <a:pt x="732" y="2653"/>
                      <a:pt x="741" y="2662"/>
                      <a:pt x="752" y="2662"/>
                    </a:cubicBezTo>
                    <a:cubicBezTo>
                      <a:pt x="763" y="2662"/>
                      <a:pt x="772" y="2653"/>
                      <a:pt x="772" y="2642"/>
                    </a:cubicBezTo>
                    <a:close/>
                    <a:moveTo>
                      <a:pt x="760" y="2624"/>
                    </a:moveTo>
                    <a:lnTo>
                      <a:pt x="744" y="2661"/>
                    </a:lnTo>
                    <a:lnTo>
                      <a:pt x="764" y="2669"/>
                    </a:lnTo>
                    <a:lnTo>
                      <a:pt x="779" y="2632"/>
                    </a:lnTo>
                    <a:lnTo>
                      <a:pt x="760" y="2624"/>
                    </a:lnTo>
                    <a:close/>
                    <a:moveTo>
                      <a:pt x="791" y="2651"/>
                    </a:moveTo>
                    <a:cubicBezTo>
                      <a:pt x="791" y="2639"/>
                      <a:pt x="782" y="2630"/>
                      <a:pt x="771" y="2630"/>
                    </a:cubicBezTo>
                    <a:cubicBezTo>
                      <a:pt x="760" y="2630"/>
                      <a:pt x="751" y="2639"/>
                      <a:pt x="751" y="2651"/>
                    </a:cubicBezTo>
                    <a:cubicBezTo>
                      <a:pt x="751" y="2662"/>
                      <a:pt x="760" y="2671"/>
                      <a:pt x="771" y="2671"/>
                    </a:cubicBezTo>
                    <a:cubicBezTo>
                      <a:pt x="782" y="2671"/>
                      <a:pt x="791" y="2662"/>
                      <a:pt x="791" y="2651"/>
                    </a:cubicBezTo>
                    <a:close/>
                    <a:moveTo>
                      <a:pt x="779" y="2632"/>
                    </a:moveTo>
                    <a:lnTo>
                      <a:pt x="764" y="2669"/>
                    </a:lnTo>
                    <a:lnTo>
                      <a:pt x="782" y="2677"/>
                    </a:lnTo>
                    <a:lnTo>
                      <a:pt x="798" y="2640"/>
                    </a:lnTo>
                    <a:lnTo>
                      <a:pt x="779" y="2632"/>
                    </a:lnTo>
                    <a:close/>
                    <a:moveTo>
                      <a:pt x="810" y="2658"/>
                    </a:moveTo>
                    <a:cubicBezTo>
                      <a:pt x="810" y="2647"/>
                      <a:pt x="801" y="2638"/>
                      <a:pt x="790" y="2638"/>
                    </a:cubicBezTo>
                    <a:cubicBezTo>
                      <a:pt x="779" y="2638"/>
                      <a:pt x="770" y="2647"/>
                      <a:pt x="770" y="2658"/>
                    </a:cubicBezTo>
                    <a:cubicBezTo>
                      <a:pt x="770" y="2669"/>
                      <a:pt x="779" y="2678"/>
                      <a:pt x="790" y="2678"/>
                    </a:cubicBezTo>
                    <a:cubicBezTo>
                      <a:pt x="801" y="2678"/>
                      <a:pt x="810" y="2669"/>
                      <a:pt x="810" y="2658"/>
                    </a:cubicBezTo>
                    <a:close/>
                    <a:moveTo>
                      <a:pt x="798" y="2640"/>
                    </a:moveTo>
                    <a:lnTo>
                      <a:pt x="783" y="2677"/>
                    </a:lnTo>
                    <a:lnTo>
                      <a:pt x="803" y="2685"/>
                    </a:lnTo>
                    <a:lnTo>
                      <a:pt x="818" y="2648"/>
                    </a:lnTo>
                    <a:lnTo>
                      <a:pt x="798" y="2640"/>
                    </a:lnTo>
                    <a:close/>
                    <a:moveTo>
                      <a:pt x="830" y="2666"/>
                    </a:moveTo>
                    <a:cubicBezTo>
                      <a:pt x="830" y="2655"/>
                      <a:pt x="821" y="2646"/>
                      <a:pt x="810" y="2646"/>
                    </a:cubicBezTo>
                    <a:cubicBezTo>
                      <a:pt x="799" y="2646"/>
                      <a:pt x="790" y="2655"/>
                      <a:pt x="790" y="2666"/>
                    </a:cubicBezTo>
                    <a:cubicBezTo>
                      <a:pt x="790" y="2678"/>
                      <a:pt x="799" y="2687"/>
                      <a:pt x="810" y="2687"/>
                    </a:cubicBezTo>
                    <a:cubicBezTo>
                      <a:pt x="821" y="2687"/>
                      <a:pt x="830" y="2678"/>
                      <a:pt x="830" y="2666"/>
                    </a:cubicBezTo>
                    <a:close/>
                    <a:moveTo>
                      <a:pt x="818" y="2648"/>
                    </a:moveTo>
                    <a:lnTo>
                      <a:pt x="803" y="2685"/>
                    </a:lnTo>
                    <a:lnTo>
                      <a:pt x="823" y="2693"/>
                    </a:lnTo>
                    <a:lnTo>
                      <a:pt x="838" y="2656"/>
                    </a:lnTo>
                    <a:lnTo>
                      <a:pt x="818" y="2648"/>
                    </a:lnTo>
                    <a:close/>
                    <a:moveTo>
                      <a:pt x="851" y="2675"/>
                    </a:moveTo>
                    <a:cubicBezTo>
                      <a:pt x="851" y="2664"/>
                      <a:pt x="842" y="2655"/>
                      <a:pt x="830" y="2655"/>
                    </a:cubicBezTo>
                    <a:cubicBezTo>
                      <a:pt x="819" y="2655"/>
                      <a:pt x="810" y="2664"/>
                      <a:pt x="810" y="2675"/>
                    </a:cubicBezTo>
                    <a:cubicBezTo>
                      <a:pt x="810" y="2686"/>
                      <a:pt x="819" y="2695"/>
                      <a:pt x="830" y="2695"/>
                    </a:cubicBezTo>
                    <a:cubicBezTo>
                      <a:pt x="842" y="2695"/>
                      <a:pt x="851" y="2686"/>
                      <a:pt x="851" y="2675"/>
                    </a:cubicBezTo>
                    <a:close/>
                    <a:moveTo>
                      <a:pt x="838" y="2656"/>
                    </a:moveTo>
                    <a:lnTo>
                      <a:pt x="823" y="2693"/>
                    </a:lnTo>
                    <a:lnTo>
                      <a:pt x="843" y="2701"/>
                    </a:lnTo>
                    <a:lnTo>
                      <a:pt x="858" y="2664"/>
                    </a:lnTo>
                    <a:lnTo>
                      <a:pt x="838" y="2656"/>
                    </a:lnTo>
                    <a:close/>
                    <a:moveTo>
                      <a:pt x="870" y="2683"/>
                    </a:moveTo>
                    <a:cubicBezTo>
                      <a:pt x="870" y="2671"/>
                      <a:pt x="861" y="2662"/>
                      <a:pt x="850" y="2662"/>
                    </a:cubicBezTo>
                    <a:cubicBezTo>
                      <a:pt x="839" y="2662"/>
                      <a:pt x="830" y="2671"/>
                      <a:pt x="830" y="2683"/>
                    </a:cubicBezTo>
                    <a:cubicBezTo>
                      <a:pt x="830" y="2694"/>
                      <a:pt x="839" y="2703"/>
                      <a:pt x="850" y="2703"/>
                    </a:cubicBezTo>
                    <a:cubicBezTo>
                      <a:pt x="861" y="2703"/>
                      <a:pt x="870" y="2694"/>
                      <a:pt x="870" y="2683"/>
                    </a:cubicBezTo>
                    <a:close/>
                    <a:moveTo>
                      <a:pt x="858" y="2664"/>
                    </a:moveTo>
                    <a:lnTo>
                      <a:pt x="843" y="2701"/>
                    </a:lnTo>
                    <a:lnTo>
                      <a:pt x="863" y="2709"/>
                    </a:lnTo>
                    <a:lnTo>
                      <a:pt x="877" y="2671"/>
                    </a:lnTo>
                    <a:lnTo>
                      <a:pt x="858" y="2664"/>
                    </a:lnTo>
                    <a:close/>
                    <a:moveTo>
                      <a:pt x="890" y="2690"/>
                    </a:moveTo>
                    <a:cubicBezTo>
                      <a:pt x="890" y="2679"/>
                      <a:pt x="881" y="2670"/>
                      <a:pt x="870" y="2670"/>
                    </a:cubicBezTo>
                    <a:cubicBezTo>
                      <a:pt x="859" y="2670"/>
                      <a:pt x="850" y="2679"/>
                      <a:pt x="850" y="2690"/>
                    </a:cubicBezTo>
                    <a:cubicBezTo>
                      <a:pt x="850" y="2701"/>
                      <a:pt x="859" y="2710"/>
                      <a:pt x="870" y="2710"/>
                    </a:cubicBezTo>
                    <a:cubicBezTo>
                      <a:pt x="881" y="2710"/>
                      <a:pt x="890" y="2701"/>
                      <a:pt x="890" y="2690"/>
                    </a:cubicBezTo>
                    <a:close/>
                    <a:moveTo>
                      <a:pt x="877" y="2671"/>
                    </a:moveTo>
                    <a:lnTo>
                      <a:pt x="863" y="2709"/>
                    </a:lnTo>
                    <a:lnTo>
                      <a:pt x="883" y="2717"/>
                    </a:lnTo>
                    <a:lnTo>
                      <a:pt x="897" y="2679"/>
                    </a:lnTo>
                    <a:lnTo>
                      <a:pt x="877" y="2671"/>
                    </a:lnTo>
                    <a:close/>
                    <a:moveTo>
                      <a:pt x="910" y="2698"/>
                    </a:moveTo>
                    <a:cubicBezTo>
                      <a:pt x="910" y="2687"/>
                      <a:pt x="901" y="2678"/>
                      <a:pt x="890" y="2678"/>
                    </a:cubicBezTo>
                    <a:cubicBezTo>
                      <a:pt x="879" y="2678"/>
                      <a:pt x="870" y="2687"/>
                      <a:pt x="870" y="2698"/>
                    </a:cubicBezTo>
                    <a:cubicBezTo>
                      <a:pt x="870" y="2709"/>
                      <a:pt x="879" y="2718"/>
                      <a:pt x="890" y="2718"/>
                    </a:cubicBezTo>
                    <a:cubicBezTo>
                      <a:pt x="901" y="2718"/>
                      <a:pt x="910" y="2709"/>
                      <a:pt x="910" y="2698"/>
                    </a:cubicBezTo>
                    <a:close/>
                    <a:moveTo>
                      <a:pt x="897" y="2679"/>
                    </a:moveTo>
                    <a:lnTo>
                      <a:pt x="883" y="2717"/>
                    </a:lnTo>
                    <a:lnTo>
                      <a:pt x="902" y="2724"/>
                    </a:lnTo>
                    <a:lnTo>
                      <a:pt x="916" y="2687"/>
                    </a:lnTo>
                    <a:lnTo>
                      <a:pt x="897" y="2679"/>
                    </a:lnTo>
                    <a:close/>
                    <a:moveTo>
                      <a:pt x="929" y="2705"/>
                    </a:moveTo>
                    <a:cubicBezTo>
                      <a:pt x="929" y="2694"/>
                      <a:pt x="920" y="2685"/>
                      <a:pt x="909" y="2685"/>
                    </a:cubicBezTo>
                    <a:cubicBezTo>
                      <a:pt x="898" y="2685"/>
                      <a:pt x="889" y="2694"/>
                      <a:pt x="889" y="2705"/>
                    </a:cubicBezTo>
                    <a:cubicBezTo>
                      <a:pt x="889" y="2716"/>
                      <a:pt x="898" y="2725"/>
                      <a:pt x="909" y="2725"/>
                    </a:cubicBezTo>
                    <a:cubicBezTo>
                      <a:pt x="920" y="2725"/>
                      <a:pt x="929" y="2716"/>
                      <a:pt x="929" y="2705"/>
                    </a:cubicBezTo>
                    <a:close/>
                    <a:moveTo>
                      <a:pt x="916" y="2686"/>
                    </a:moveTo>
                    <a:lnTo>
                      <a:pt x="902" y="2724"/>
                    </a:lnTo>
                    <a:lnTo>
                      <a:pt x="921" y="2731"/>
                    </a:lnTo>
                    <a:lnTo>
                      <a:pt x="935" y="2693"/>
                    </a:lnTo>
                    <a:lnTo>
                      <a:pt x="916" y="2686"/>
                    </a:lnTo>
                    <a:close/>
                    <a:moveTo>
                      <a:pt x="948" y="2712"/>
                    </a:moveTo>
                    <a:cubicBezTo>
                      <a:pt x="948" y="2701"/>
                      <a:pt x="939" y="2692"/>
                      <a:pt x="928" y="2692"/>
                    </a:cubicBezTo>
                    <a:cubicBezTo>
                      <a:pt x="917" y="2692"/>
                      <a:pt x="908" y="2701"/>
                      <a:pt x="908" y="2712"/>
                    </a:cubicBezTo>
                    <a:cubicBezTo>
                      <a:pt x="908" y="2723"/>
                      <a:pt x="917" y="2732"/>
                      <a:pt x="928" y="2732"/>
                    </a:cubicBezTo>
                    <a:cubicBezTo>
                      <a:pt x="939" y="2732"/>
                      <a:pt x="948" y="2723"/>
                      <a:pt x="948" y="2712"/>
                    </a:cubicBezTo>
                    <a:close/>
                    <a:moveTo>
                      <a:pt x="935" y="2693"/>
                    </a:moveTo>
                    <a:lnTo>
                      <a:pt x="921" y="2731"/>
                    </a:lnTo>
                    <a:lnTo>
                      <a:pt x="940" y="2738"/>
                    </a:lnTo>
                    <a:lnTo>
                      <a:pt x="953" y="2700"/>
                    </a:lnTo>
                    <a:lnTo>
                      <a:pt x="935" y="2693"/>
                    </a:lnTo>
                    <a:close/>
                    <a:moveTo>
                      <a:pt x="967" y="2719"/>
                    </a:moveTo>
                    <a:cubicBezTo>
                      <a:pt x="967" y="2708"/>
                      <a:pt x="958" y="2699"/>
                      <a:pt x="946" y="2699"/>
                    </a:cubicBezTo>
                    <a:cubicBezTo>
                      <a:pt x="935" y="2699"/>
                      <a:pt x="926" y="2708"/>
                      <a:pt x="926" y="2719"/>
                    </a:cubicBezTo>
                    <a:cubicBezTo>
                      <a:pt x="926" y="2730"/>
                      <a:pt x="935" y="2739"/>
                      <a:pt x="946" y="2739"/>
                    </a:cubicBezTo>
                    <a:cubicBezTo>
                      <a:pt x="958" y="2739"/>
                      <a:pt x="967" y="2730"/>
                      <a:pt x="967" y="2719"/>
                    </a:cubicBezTo>
                    <a:close/>
                    <a:moveTo>
                      <a:pt x="953" y="2700"/>
                    </a:moveTo>
                    <a:lnTo>
                      <a:pt x="940" y="2738"/>
                    </a:lnTo>
                    <a:lnTo>
                      <a:pt x="959" y="2745"/>
                    </a:lnTo>
                    <a:lnTo>
                      <a:pt x="972" y="2707"/>
                    </a:lnTo>
                    <a:lnTo>
                      <a:pt x="953" y="2700"/>
                    </a:lnTo>
                    <a:close/>
                    <a:moveTo>
                      <a:pt x="986" y="2726"/>
                    </a:moveTo>
                    <a:cubicBezTo>
                      <a:pt x="986" y="2715"/>
                      <a:pt x="977" y="2706"/>
                      <a:pt x="965" y="2706"/>
                    </a:cubicBezTo>
                    <a:cubicBezTo>
                      <a:pt x="954" y="2706"/>
                      <a:pt x="945" y="2715"/>
                      <a:pt x="945" y="2726"/>
                    </a:cubicBezTo>
                    <a:cubicBezTo>
                      <a:pt x="945" y="2737"/>
                      <a:pt x="954" y="2746"/>
                      <a:pt x="965" y="2746"/>
                    </a:cubicBezTo>
                    <a:cubicBezTo>
                      <a:pt x="977" y="2746"/>
                      <a:pt x="986" y="2737"/>
                      <a:pt x="986" y="2726"/>
                    </a:cubicBezTo>
                    <a:close/>
                    <a:moveTo>
                      <a:pt x="972" y="2707"/>
                    </a:moveTo>
                    <a:lnTo>
                      <a:pt x="959" y="2745"/>
                    </a:lnTo>
                    <a:lnTo>
                      <a:pt x="977" y="2751"/>
                    </a:lnTo>
                    <a:lnTo>
                      <a:pt x="991" y="2713"/>
                    </a:lnTo>
                    <a:lnTo>
                      <a:pt x="972" y="2707"/>
                    </a:lnTo>
                    <a:close/>
                    <a:moveTo>
                      <a:pt x="1004" y="2732"/>
                    </a:moveTo>
                    <a:cubicBezTo>
                      <a:pt x="1004" y="2721"/>
                      <a:pt x="995" y="2712"/>
                      <a:pt x="984" y="2712"/>
                    </a:cubicBezTo>
                    <a:cubicBezTo>
                      <a:pt x="973" y="2712"/>
                      <a:pt x="964" y="2721"/>
                      <a:pt x="964" y="2732"/>
                    </a:cubicBezTo>
                    <a:cubicBezTo>
                      <a:pt x="964" y="2743"/>
                      <a:pt x="973" y="2752"/>
                      <a:pt x="984" y="2752"/>
                    </a:cubicBezTo>
                    <a:cubicBezTo>
                      <a:pt x="995" y="2752"/>
                      <a:pt x="1004" y="2743"/>
                      <a:pt x="1004" y="2732"/>
                    </a:cubicBezTo>
                    <a:close/>
                    <a:moveTo>
                      <a:pt x="990" y="2713"/>
                    </a:moveTo>
                    <a:lnTo>
                      <a:pt x="978" y="2751"/>
                    </a:lnTo>
                    <a:lnTo>
                      <a:pt x="996" y="2757"/>
                    </a:lnTo>
                    <a:lnTo>
                      <a:pt x="1008" y="2719"/>
                    </a:lnTo>
                    <a:lnTo>
                      <a:pt x="990" y="2713"/>
                    </a:lnTo>
                    <a:close/>
                    <a:moveTo>
                      <a:pt x="1022" y="2738"/>
                    </a:moveTo>
                    <a:cubicBezTo>
                      <a:pt x="1022" y="2727"/>
                      <a:pt x="1013" y="2718"/>
                      <a:pt x="1002" y="2718"/>
                    </a:cubicBezTo>
                    <a:cubicBezTo>
                      <a:pt x="991" y="2718"/>
                      <a:pt x="982" y="2727"/>
                      <a:pt x="982" y="2738"/>
                    </a:cubicBezTo>
                    <a:cubicBezTo>
                      <a:pt x="982" y="2749"/>
                      <a:pt x="991" y="2758"/>
                      <a:pt x="1002" y="2758"/>
                    </a:cubicBezTo>
                    <a:cubicBezTo>
                      <a:pt x="1013" y="2758"/>
                      <a:pt x="1022" y="2749"/>
                      <a:pt x="1022" y="2738"/>
                    </a:cubicBezTo>
                    <a:close/>
                    <a:moveTo>
                      <a:pt x="1008" y="2719"/>
                    </a:moveTo>
                    <a:lnTo>
                      <a:pt x="996" y="2757"/>
                    </a:lnTo>
                    <a:lnTo>
                      <a:pt x="1015" y="2763"/>
                    </a:lnTo>
                    <a:lnTo>
                      <a:pt x="1027" y="2725"/>
                    </a:lnTo>
                    <a:lnTo>
                      <a:pt x="1008" y="2719"/>
                    </a:lnTo>
                    <a:close/>
                    <a:moveTo>
                      <a:pt x="1041" y="2744"/>
                    </a:moveTo>
                    <a:cubicBezTo>
                      <a:pt x="1041" y="2733"/>
                      <a:pt x="1032" y="2724"/>
                      <a:pt x="1021" y="2724"/>
                    </a:cubicBezTo>
                    <a:cubicBezTo>
                      <a:pt x="1010" y="2724"/>
                      <a:pt x="1001" y="2733"/>
                      <a:pt x="1001" y="2744"/>
                    </a:cubicBezTo>
                    <a:cubicBezTo>
                      <a:pt x="1001" y="2755"/>
                      <a:pt x="1010" y="2764"/>
                      <a:pt x="1021" y="2764"/>
                    </a:cubicBezTo>
                    <a:cubicBezTo>
                      <a:pt x="1032" y="2764"/>
                      <a:pt x="1041" y="2755"/>
                      <a:pt x="1041" y="2744"/>
                    </a:cubicBezTo>
                    <a:close/>
                    <a:moveTo>
                      <a:pt x="1027" y="2725"/>
                    </a:moveTo>
                    <a:lnTo>
                      <a:pt x="1015" y="2763"/>
                    </a:lnTo>
                    <a:lnTo>
                      <a:pt x="1033" y="2769"/>
                    </a:lnTo>
                    <a:lnTo>
                      <a:pt x="1045" y="2731"/>
                    </a:lnTo>
                    <a:lnTo>
                      <a:pt x="1027" y="2725"/>
                    </a:lnTo>
                    <a:close/>
                    <a:moveTo>
                      <a:pt x="1059" y="2750"/>
                    </a:moveTo>
                    <a:cubicBezTo>
                      <a:pt x="1059" y="2739"/>
                      <a:pt x="1050" y="2730"/>
                      <a:pt x="1039" y="2730"/>
                    </a:cubicBezTo>
                    <a:cubicBezTo>
                      <a:pt x="1028" y="2730"/>
                      <a:pt x="1019" y="2739"/>
                      <a:pt x="1019" y="2750"/>
                    </a:cubicBezTo>
                    <a:cubicBezTo>
                      <a:pt x="1019" y="2761"/>
                      <a:pt x="1028" y="2770"/>
                      <a:pt x="1039" y="2770"/>
                    </a:cubicBezTo>
                    <a:cubicBezTo>
                      <a:pt x="1050" y="2770"/>
                      <a:pt x="1059" y="2761"/>
                      <a:pt x="1059" y="2750"/>
                    </a:cubicBezTo>
                    <a:close/>
                    <a:moveTo>
                      <a:pt x="1045" y="2731"/>
                    </a:moveTo>
                    <a:lnTo>
                      <a:pt x="1033" y="2769"/>
                    </a:lnTo>
                    <a:lnTo>
                      <a:pt x="1052" y="2775"/>
                    </a:lnTo>
                    <a:lnTo>
                      <a:pt x="1064" y="2737"/>
                    </a:lnTo>
                    <a:lnTo>
                      <a:pt x="1045" y="2731"/>
                    </a:lnTo>
                    <a:close/>
                    <a:moveTo>
                      <a:pt x="1078" y="2756"/>
                    </a:moveTo>
                    <a:cubicBezTo>
                      <a:pt x="1078" y="2745"/>
                      <a:pt x="1069" y="2736"/>
                      <a:pt x="1058" y="2736"/>
                    </a:cubicBezTo>
                    <a:cubicBezTo>
                      <a:pt x="1047" y="2736"/>
                      <a:pt x="1038" y="2745"/>
                      <a:pt x="1038" y="2756"/>
                    </a:cubicBezTo>
                    <a:cubicBezTo>
                      <a:pt x="1038" y="2767"/>
                      <a:pt x="1047" y="2776"/>
                      <a:pt x="1058" y="2776"/>
                    </a:cubicBezTo>
                    <a:cubicBezTo>
                      <a:pt x="1069" y="2776"/>
                      <a:pt x="1078" y="2767"/>
                      <a:pt x="1078" y="2756"/>
                    </a:cubicBezTo>
                    <a:close/>
                    <a:moveTo>
                      <a:pt x="1064" y="2737"/>
                    </a:moveTo>
                    <a:lnTo>
                      <a:pt x="1053" y="2775"/>
                    </a:lnTo>
                    <a:lnTo>
                      <a:pt x="1072" y="2781"/>
                    </a:lnTo>
                    <a:lnTo>
                      <a:pt x="1084" y="2742"/>
                    </a:lnTo>
                    <a:lnTo>
                      <a:pt x="1064" y="2737"/>
                    </a:lnTo>
                    <a:close/>
                    <a:moveTo>
                      <a:pt x="1098" y="2762"/>
                    </a:moveTo>
                    <a:cubicBezTo>
                      <a:pt x="1098" y="2751"/>
                      <a:pt x="1089" y="2742"/>
                      <a:pt x="1078" y="2742"/>
                    </a:cubicBezTo>
                    <a:cubicBezTo>
                      <a:pt x="1067" y="2742"/>
                      <a:pt x="1058" y="2751"/>
                      <a:pt x="1058" y="2762"/>
                    </a:cubicBezTo>
                    <a:cubicBezTo>
                      <a:pt x="1058" y="2773"/>
                      <a:pt x="1067" y="2782"/>
                      <a:pt x="1078" y="2782"/>
                    </a:cubicBezTo>
                    <a:cubicBezTo>
                      <a:pt x="1089" y="2782"/>
                      <a:pt x="1098" y="2773"/>
                      <a:pt x="1098" y="2762"/>
                    </a:cubicBezTo>
                    <a:close/>
                    <a:moveTo>
                      <a:pt x="1083" y="2742"/>
                    </a:moveTo>
                    <a:lnTo>
                      <a:pt x="1072" y="2781"/>
                    </a:lnTo>
                    <a:lnTo>
                      <a:pt x="1090" y="2786"/>
                    </a:lnTo>
                    <a:lnTo>
                      <a:pt x="1101" y="2748"/>
                    </a:lnTo>
                    <a:lnTo>
                      <a:pt x="1083" y="2742"/>
                    </a:lnTo>
                    <a:close/>
                    <a:moveTo>
                      <a:pt x="1116" y="2767"/>
                    </a:moveTo>
                    <a:cubicBezTo>
                      <a:pt x="1116" y="2756"/>
                      <a:pt x="1107" y="2747"/>
                      <a:pt x="1096" y="2747"/>
                    </a:cubicBezTo>
                    <a:cubicBezTo>
                      <a:pt x="1085" y="2747"/>
                      <a:pt x="1076" y="2756"/>
                      <a:pt x="1076" y="2767"/>
                    </a:cubicBezTo>
                    <a:cubicBezTo>
                      <a:pt x="1076" y="2778"/>
                      <a:pt x="1085" y="2787"/>
                      <a:pt x="1096" y="2787"/>
                    </a:cubicBezTo>
                    <a:cubicBezTo>
                      <a:pt x="1107" y="2787"/>
                      <a:pt x="1116" y="2778"/>
                      <a:pt x="1116" y="2767"/>
                    </a:cubicBezTo>
                    <a:close/>
                    <a:moveTo>
                      <a:pt x="1101" y="2748"/>
                    </a:moveTo>
                    <a:lnTo>
                      <a:pt x="1090" y="2786"/>
                    </a:lnTo>
                    <a:lnTo>
                      <a:pt x="1110" y="2792"/>
                    </a:lnTo>
                    <a:lnTo>
                      <a:pt x="1121" y="2753"/>
                    </a:lnTo>
                    <a:lnTo>
                      <a:pt x="1101" y="2748"/>
                    </a:lnTo>
                    <a:close/>
                    <a:moveTo>
                      <a:pt x="1135" y="2772"/>
                    </a:moveTo>
                    <a:cubicBezTo>
                      <a:pt x="1135" y="2761"/>
                      <a:pt x="1126" y="2752"/>
                      <a:pt x="1115" y="2752"/>
                    </a:cubicBezTo>
                    <a:cubicBezTo>
                      <a:pt x="1104" y="2752"/>
                      <a:pt x="1095" y="2761"/>
                      <a:pt x="1095" y="2772"/>
                    </a:cubicBezTo>
                    <a:cubicBezTo>
                      <a:pt x="1095" y="2783"/>
                      <a:pt x="1104" y="2792"/>
                      <a:pt x="1115" y="2792"/>
                    </a:cubicBezTo>
                    <a:cubicBezTo>
                      <a:pt x="1126" y="2792"/>
                      <a:pt x="1135" y="2783"/>
                      <a:pt x="1135" y="2772"/>
                    </a:cubicBezTo>
                    <a:close/>
                    <a:moveTo>
                      <a:pt x="1120" y="2753"/>
                    </a:moveTo>
                    <a:lnTo>
                      <a:pt x="1110" y="2792"/>
                    </a:lnTo>
                    <a:lnTo>
                      <a:pt x="1131" y="2797"/>
                    </a:lnTo>
                    <a:lnTo>
                      <a:pt x="1142" y="2759"/>
                    </a:lnTo>
                    <a:lnTo>
                      <a:pt x="1120" y="2753"/>
                    </a:lnTo>
                    <a:close/>
                    <a:moveTo>
                      <a:pt x="1157" y="2778"/>
                    </a:moveTo>
                    <a:cubicBezTo>
                      <a:pt x="1157" y="2767"/>
                      <a:pt x="1148" y="2758"/>
                      <a:pt x="1136" y="2758"/>
                    </a:cubicBezTo>
                    <a:cubicBezTo>
                      <a:pt x="1125" y="2758"/>
                      <a:pt x="1116" y="2767"/>
                      <a:pt x="1116" y="2778"/>
                    </a:cubicBezTo>
                    <a:cubicBezTo>
                      <a:pt x="1116" y="2789"/>
                      <a:pt x="1125" y="2798"/>
                      <a:pt x="1136" y="2798"/>
                    </a:cubicBezTo>
                    <a:cubicBezTo>
                      <a:pt x="1148" y="2798"/>
                      <a:pt x="1157" y="2789"/>
                      <a:pt x="1157" y="2778"/>
                    </a:cubicBezTo>
                    <a:close/>
                    <a:moveTo>
                      <a:pt x="1142" y="2759"/>
                    </a:moveTo>
                    <a:lnTo>
                      <a:pt x="1131" y="2798"/>
                    </a:lnTo>
                    <a:lnTo>
                      <a:pt x="1153" y="2803"/>
                    </a:lnTo>
                    <a:lnTo>
                      <a:pt x="1163" y="2764"/>
                    </a:lnTo>
                    <a:lnTo>
                      <a:pt x="1142" y="2759"/>
                    </a:lnTo>
                    <a:close/>
                    <a:moveTo>
                      <a:pt x="1178" y="2784"/>
                    </a:moveTo>
                    <a:cubicBezTo>
                      <a:pt x="1178" y="2772"/>
                      <a:pt x="1169" y="2763"/>
                      <a:pt x="1158" y="2763"/>
                    </a:cubicBezTo>
                    <a:cubicBezTo>
                      <a:pt x="1147" y="2763"/>
                      <a:pt x="1138" y="2772"/>
                      <a:pt x="1138" y="2784"/>
                    </a:cubicBezTo>
                    <a:cubicBezTo>
                      <a:pt x="1138" y="2795"/>
                      <a:pt x="1147" y="2804"/>
                      <a:pt x="1158" y="2804"/>
                    </a:cubicBezTo>
                    <a:cubicBezTo>
                      <a:pt x="1169" y="2804"/>
                      <a:pt x="1178" y="2795"/>
                      <a:pt x="1178" y="2784"/>
                    </a:cubicBezTo>
                    <a:close/>
                    <a:moveTo>
                      <a:pt x="1163" y="2764"/>
                    </a:moveTo>
                    <a:lnTo>
                      <a:pt x="1153" y="2803"/>
                    </a:lnTo>
                    <a:lnTo>
                      <a:pt x="1175" y="2809"/>
                    </a:lnTo>
                    <a:lnTo>
                      <a:pt x="1185" y="2770"/>
                    </a:lnTo>
                    <a:lnTo>
                      <a:pt x="1163" y="2764"/>
                    </a:lnTo>
                    <a:close/>
                    <a:moveTo>
                      <a:pt x="1200" y="2789"/>
                    </a:moveTo>
                    <a:cubicBezTo>
                      <a:pt x="1200" y="2778"/>
                      <a:pt x="1191" y="2769"/>
                      <a:pt x="1180" y="2769"/>
                    </a:cubicBezTo>
                    <a:cubicBezTo>
                      <a:pt x="1169" y="2769"/>
                      <a:pt x="1160" y="2778"/>
                      <a:pt x="1160" y="2789"/>
                    </a:cubicBezTo>
                    <a:cubicBezTo>
                      <a:pt x="1160" y="2800"/>
                      <a:pt x="1169" y="2809"/>
                      <a:pt x="1180" y="2809"/>
                    </a:cubicBezTo>
                    <a:cubicBezTo>
                      <a:pt x="1191" y="2809"/>
                      <a:pt x="1200" y="2800"/>
                      <a:pt x="1200" y="2789"/>
                    </a:cubicBezTo>
                    <a:close/>
                    <a:moveTo>
                      <a:pt x="1185" y="2770"/>
                    </a:moveTo>
                    <a:lnTo>
                      <a:pt x="1176" y="2809"/>
                    </a:lnTo>
                    <a:lnTo>
                      <a:pt x="1199" y="2814"/>
                    </a:lnTo>
                    <a:lnTo>
                      <a:pt x="1208" y="2775"/>
                    </a:lnTo>
                    <a:lnTo>
                      <a:pt x="1185" y="2770"/>
                    </a:lnTo>
                    <a:close/>
                    <a:moveTo>
                      <a:pt x="1224" y="2795"/>
                    </a:moveTo>
                    <a:cubicBezTo>
                      <a:pt x="1224" y="2784"/>
                      <a:pt x="1215" y="2775"/>
                      <a:pt x="1204" y="2775"/>
                    </a:cubicBezTo>
                    <a:cubicBezTo>
                      <a:pt x="1192" y="2775"/>
                      <a:pt x="1183" y="2784"/>
                      <a:pt x="1183" y="2795"/>
                    </a:cubicBezTo>
                    <a:cubicBezTo>
                      <a:pt x="1183" y="2806"/>
                      <a:pt x="1192" y="2815"/>
                      <a:pt x="1204" y="2815"/>
                    </a:cubicBezTo>
                    <a:cubicBezTo>
                      <a:pt x="1215" y="2815"/>
                      <a:pt x="1224" y="2806"/>
                      <a:pt x="1224" y="2795"/>
                    </a:cubicBezTo>
                    <a:close/>
                    <a:moveTo>
                      <a:pt x="1208" y="2775"/>
                    </a:moveTo>
                    <a:lnTo>
                      <a:pt x="1199" y="2815"/>
                    </a:lnTo>
                    <a:lnTo>
                      <a:pt x="1222" y="2820"/>
                    </a:lnTo>
                    <a:lnTo>
                      <a:pt x="1231" y="2781"/>
                    </a:lnTo>
                    <a:lnTo>
                      <a:pt x="1208" y="2775"/>
                    </a:lnTo>
                    <a:close/>
                    <a:moveTo>
                      <a:pt x="1247" y="2800"/>
                    </a:moveTo>
                    <a:cubicBezTo>
                      <a:pt x="1247" y="2789"/>
                      <a:pt x="1238" y="2780"/>
                      <a:pt x="1227" y="2780"/>
                    </a:cubicBezTo>
                    <a:cubicBezTo>
                      <a:pt x="1216" y="2780"/>
                      <a:pt x="1206" y="2789"/>
                      <a:pt x="1206" y="2800"/>
                    </a:cubicBezTo>
                    <a:cubicBezTo>
                      <a:pt x="1206" y="2811"/>
                      <a:pt x="1216" y="2820"/>
                      <a:pt x="1227" y="2820"/>
                    </a:cubicBezTo>
                    <a:cubicBezTo>
                      <a:pt x="1238" y="2820"/>
                      <a:pt x="1247" y="2811"/>
                      <a:pt x="1247" y="2800"/>
                    </a:cubicBezTo>
                    <a:close/>
                    <a:moveTo>
                      <a:pt x="1231" y="2781"/>
                    </a:moveTo>
                    <a:lnTo>
                      <a:pt x="1222" y="2820"/>
                    </a:lnTo>
                    <a:lnTo>
                      <a:pt x="1246" y="2825"/>
                    </a:lnTo>
                    <a:lnTo>
                      <a:pt x="1254" y="2786"/>
                    </a:lnTo>
                    <a:lnTo>
                      <a:pt x="1231" y="2781"/>
                    </a:lnTo>
                    <a:close/>
                    <a:moveTo>
                      <a:pt x="1270" y="2806"/>
                    </a:moveTo>
                    <a:cubicBezTo>
                      <a:pt x="1270" y="2794"/>
                      <a:pt x="1261" y="2785"/>
                      <a:pt x="1250" y="2785"/>
                    </a:cubicBezTo>
                    <a:cubicBezTo>
                      <a:pt x="1239" y="2785"/>
                      <a:pt x="1230" y="2794"/>
                      <a:pt x="1230" y="2806"/>
                    </a:cubicBezTo>
                    <a:cubicBezTo>
                      <a:pt x="1230" y="2817"/>
                      <a:pt x="1239" y="2826"/>
                      <a:pt x="1250" y="2826"/>
                    </a:cubicBezTo>
                    <a:cubicBezTo>
                      <a:pt x="1261" y="2826"/>
                      <a:pt x="1270" y="2817"/>
                      <a:pt x="1270" y="2806"/>
                    </a:cubicBezTo>
                    <a:close/>
                    <a:moveTo>
                      <a:pt x="1254" y="2786"/>
                    </a:moveTo>
                    <a:lnTo>
                      <a:pt x="1246" y="2825"/>
                    </a:lnTo>
                    <a:lnTo>
                      <a:pt x="1269" y="2830"/>
                    </a:lnTo>
                    <a:lnTo>
                      <a:pt x="1277" y="2791"/>
                    </a:lnTo>
                    <a:lnTo>
                      <a:pt x="1254" y="2786"/>
                    </a:lnTo>
                    <a:close/>
                    <a:moveTo>
                      <a:pt x="1293" y="2811"/>
                    </a:moveTo>
                    <a:cubicBezTo>
                      <a:pt x="1293" y="2799"/>
                      <a:pt x="1284" y="2790"/>
                      <a:pt x="1273" y="2790"/>
                    </a:cubicBezTo>
                    <a:cubicBezTo>
                      <a:pt x="1262" y="2790"/>
                      <a:pt x="1253" y="2799"/>
                      <a:pt x="1253" y="2811"/>
                    </a:cubicBezTo>
                    <a:cubicBezTo>
                      <a:pt x="1253" y="2822"/>
                      <a:pt x="1262" y="2831"/>
                      <a:pt x="1273" y="2831"/>
                    </a:cubicBezTo>
                    <a:cubicBezTo>
                      <a:pt x="1284" y="2831"/>
                      <a:pt x="1293" y="2822"/>
                      <a:pt x="1293" y="2811"/>
                    </a:cubicBezTo>
                    <a:close/>
                    <a:moveTo>
                      <a:pt x="1277" y="2791"/>
                    </a:moveTo>
                    <a:lnTo>
                      <a:pt x="1269" y="2830"/>
                    </a:lnTo>
                    <a:lnTo>
                      <a:pt x="1292" y="2835"/>
                    </a:lnTo>
                    <a:lnTo>
                      <a:pt x="1301" y="2796"/>
                    </a:lnTo>
                    <a:lnTo>
                      <a:pt x="1277" y="2791"/>
                    </a:lnTo>
                    <a:close/>
                    <a:moveTo>
                      <a:pt x="1317" y="2815"/>
                    </a:moveTo>
                    <a:cubicBezTo>
                      <a:pt x="1317" y="2804"/>
                      <a:pt x="1308" y="2795"/>
                      <a:pt x="1296" y="2795"/>
                    </a:cubicBezTo>
                    <a:cubicBezTo>
                      <a:pt x="1285" y="2795"/>
                      <a:pt x="1276" y="2804"/>
                      <a:pt x="1276" y="2815"/>
                    </a:cubicBezTo>
                    <a:cubicBezTo>
                      <a:pt x="1276" y="2827"/>
                      <a:pt x="1285" y="2836"/>
                      <a:pt x="1296" y="2836"/>
                    </a:cubicBezTo>
                    <a:cubicBezTo>
                      <a:pt x="1308" y="2836"/>
                      <a:pt x="1317" y="2827"/>
                      <a:pt x="1317" y="2815"/>
                    </a:cubicBezTo>
                    <a:close/>
                    <a:moveTo>
                      <a:pt x="1300" y="2796"/>
                    </a:moveTo>
                    <a:lnTo>
                      <a:pt x="1292" y="2835"/>
                    </a:lnTo>
                    <a:lnTo>
                      <a:pt x="1314" y="2839"/>
                    </a:lnTo>
                    <a:lnTo>
                      <a:pt x="1322" y="2800"/>
                    </a:lnTo>
                    <a:lnTo>
                      <a:pt x="1300" y="2796"/>
                    </a:lnTo>
                    <a:close/>
                    <a:moveTo>
                      <a:pt x="1338" y="2820"/>
                    </a:moveTo>
                    <a:cubicBezTo>
                      <a:pt x="1338" y="2809"/>
                      <a:pt x="1329" y="2800"/>
                      <a:pt x="1318" y="2800"/>
                    </a:cubicBezTo>
                    <a:cubicBezTo>
                      <a:pt x="1307" y="2800"/>
                      <a:pt x="1298" y="2809"/>
                      <a:pt x="1298" y="2820"/>
                    </a:cubicBezTo>
                    <a:cubicBezTo>
                      <a:pt x="1298" y="2831"/>
                      <a:pt x="1307" y="2840"/>
                      <a:pt x="1318" y="2840"/>
                    </a:cubicBezTo>
                    <a:cubicBezTo>
                      <a:pt x="1329" y="2840"/>
                      <a:pt x="1338" y="2831"/>
                      <a:pt x="1338" y="2820"/>
                    </a:cubicBezTo>
                    <a:close/>
                    <a:moveTo>
                      <a:pt x="1322" y="2800"/>
                    </a:moveTo>
                    <a:lnTo>
                      <a:pt x="1314" y="2839"/>
                    </a:lnTo>
                    <a:lnTo>
                      <a:pt x="1335" y="2844"/>
                    </a:lnTo>
                    <a:lnTo>
                      <a:pt x="1343" y="2804"/>
                    </a:lnTo>
                    <a:lnTo>
                      <a:pt x="1322" y="2800"/>
                    </a:lnTo>
                    <a:close/>
                    <a:moveTo>
                      <a:pt x="1359" y="2824"/>
                    </a:moveTo>
                    <a:cubicBezTo>
                      <a:pt x="1359" y="2813"/>
                      <a:pt x="1350" y="2804"/>
                      <a:pt x="1339" y="2804"/>
                    </a:cubicBezTo>
                    <a:cubicBezTo>
                      <a:pt x="1328" y="2804"/>
                      <a:pt x="1319" y="2813"/>
                      <a:pt x="1319" y="2824"/>
                    </a:cubicBezTo>
                    <a:cubicBezTo>
                      <a:pt x="1319" y="2835"/>
                      <a:pt x="1328" y="2844"/>
                      <a:pt x="1339" y="2844"/>
                    </a:cubicBezTo>
                    <a:cubicBezTo>
                      <a:pt x="1350" y="2844"/>
                      <a:pt x="1359" y="2835"/>
                      <a:pt x="1359" y="2824"/>
                    </a:cubicBezTo>
                    <a:close/>
                    <a:moveTo>
                      <a:pt x="1343" y="2804"/>
                    </a:moveTo>
                    <a:lnTo>
                      <a:pt x="1335" y="2844"/>
                    </a:lnTo>
                    <a:lnTo>
                      <a:pt x="1357" y="2848"/>
                    </a:lnTo>
                    <a:lnTo>
                      <a:pt x="1365" y="2808"/>
                    </a:lnTo>
                    <a:lnTo>
                      <a:pt x="1343" y="2804"/>
                    </a:lnTo>
                    <a:close/>
                    <a:moveTo>
                      <a:pt x="1381" y="2828"/>
                    </a:moveTo>
                    <a:cubicBezTo>
                      <a:pt x="1381" y="2817"/>
                      <a:pt x="1372" y="2808"/>
                      <a:pt x="1361" y="2808"/>
                    </a:cubicBezTo>
                    <a:cubicBezTo>
                      <a:pt x="1350" y="2808"/>
                      <a:pt x="1341" y="2817"/>
                      <a:pt x="1341" y="2828"/>
                    </a:cubicBezTo>
                    <a:cubicBezTo>
                      <a:pt x="1341" y="2839"/>
                      <a:pt x="1350" y="2848"/>
                      <a:pt x="1361" y="2848"/>
                    </a:cubicBezTo>
                    <a:cubicBezTo>
                      <a:pt x="1372" y="2848"/>
                      <a:pt x="1381" y="2839"/>
                      <a:pt x="1381" y="2828"/>
                    </a:cubicBezTo>
                    <a:close/>
                    <a:moveTo>
                      <a:pt x="1365" y="2808"/>
                    </a:moveTo>
                    <a:lnTo>
                      <a:pt x="1357" y="2848"/>
                    </a:lnTo>
                    <a:lnTo>
                      <a:pt x="1379" y="2852"/>
                    </a:lnTo>
                    <a:lnTo>
                      <a:pt x="1386" y="2812"/>
                    </a:lnTo>
                    <a:lnTo>
                      <a:pt x="1365" y="2808"/>
                    </a:lnTo>
                    <a:close/>
                    <a:moveTo>
                      <a:pt x="1403" y="2832"/>
                    </a:moveTo>
                    <a:cubicBezTo>
                      <a:pt x="1403" y="2821"/>
                      <a:pt x="1394" y="2812"/>
                      <a:pt x="1383" y="2812"/>
                    </a:cubicBezTo>
                    <a:cubicBezTo>
                      <a:pt x="1371" y="2812"/>
                      <a:pt x="1362" y="2821"/>
                      <a:pt x="1362" y="2832"/>
                    </a:cubicBezTo>
                    <a:cubicBezTo>
                      <a:pt x="1362" y="2843"/>
                      <a:pt x="1371" y="2852"/>
                      <a:pt x="1383" y="2852"/>
                    </a:cubicBezTo>
                    <a:cubicBezTo>
                      <a:pt x="1394" y="2852"/>
                      <a:pt x="1403" y="2843"/>
                      <a:pt x="1403" y="2832"/>
                    </a:cubicBezTo>
                    <a:close/>
                    <a:moveTo>
                      <a:pt x="1386" y="2812"/>
                    </a:moveTo>
                    <a:lnTo>
                      <a:pt x="1379" y="2852"/>
                    </a:lnTo>
                    <a:lnTo>
                      <a:pt x="1400" y="2855"/>
                    </a:lnTo>
                    <a:lnTo>
                      <a:pt x="1407" y="2816"/>
                    </a:lnTo>
                    <a:lnTo>
                      <a:pt x="1386" y="2812"/>
                    </a:lnTo>
                    <a:close/>
                    <a:moveTo>
                      <a:pt x="1424" y="2836"/>
                    </a:moveTo>
                    <a:cubicBezTo>
                      <a:pt x="1424" y="2824"/>
                      <a:pt x="1415" y="2815"/>
                      <a:pt x="1403" y="2815"/>
                    </a:cubicBezTo>
                    <a:cubicBezTo>
                      <a:pt x="1392" y="2815"/>
                      <a:pt x="1383" y="2824"/>
                      <a:pt x="1383" y="2836"/>
                    </a:cubicBezTo>
                    <a:cubicBezTo>
                      <a:pt x="1383" y="2847"/>
                      <a:pt x="1392" y="2856"/>
                      <a:pt x="1403" y="2856"/>
                    </a:cubicBezTo>
                    <a:cubicBezTo>
                      <a:pt x="1415" y="2856"/>
                      <a:pt x="1424" y="2847"/>
                      <a:pt x="1424" y="2836"/>
                    </a:cubicBezTo>
                    <a:close/>
                    <a:moveTo>
                      <a:pt x="1407" y="2816"/>
                    </a:moveTo>
                    <a:lnTo>
                      <a:pt x="1400" y="2855"/>
                    </a:lnTo>
                    <a:lnTo>
                      <a:pt x="1422" y="2859"/>
                    </a:lnTo>
                    <a:lnTo>
                      <a:pt x="1428" y="2819"/>
                    </a:lnTo>
                    <a:lnTo>
                      <a:pt x="1407" y="2816"/>
                    </a:lnTo>
                    <a:close/>
                    <a:moveTo>
                      <a:pt x="1445" y="2839"/>
                    </a:moveTo>
                    <a:cubicBezTo>
                      <a:pt x="1445" y="2828"/>
                      <a:pt x="1436" y="2819"/>
                      <a:pt x="1425" y="2819"/>
                    </a:cubicBezTo>
                    <a:cubicBezTo>
                      <a:pt x="1414" y="2819"/>
                      <a:pt x="1405" y="2828"/>
                      <a:pt x="1405" y="2839"/>
                    </a:cubicBezTo>
                    <a:cubicBezTo>
                      <a:pt x="1405" y="2850"/>
                      <a:pt x="1414" y="2859"/>
                      <a:pt x="1425" y="2859"/>
                    </a:cubicBezTo>
                    <a:cubicBezTo>
                      <a:pt x="1436" y="2859"/>
                      <a:pt x="1445" y="2850"/>
                      <a:pt x="1445" y="2839"/>
                    </a:cubicBezTo>
                    <a:close/>
                    <a:moveTo>
                      <a:pt x="1428" y="2819"/>
                    </a:moveTo>
                    <a:lnTo>
                      <a:pt x="1422" y="2859"/>
                    </a:lnTo>
                    <a:lnTo>
                      <a:pt x="1443" y="2863"/>
                    </a:lnTo>
                    <a:lnTo>
                      <a:pt x="1449" y="2823"/>
                    </a:lnTo>
                    <a:lnTo>
                      <a:pt x="1428" y="2819"/>
                    </a:lnTo>
                    <a:close/>
                    <a:moveTo>
                      <a:pt x="1466" y="2843"/>
                    </a:moveTo>
                    <a:cubicBezTo>
                      <a:pt x="1466" y="2832"/>
                      <a:pt x="1457" y="2823"/>
                      <a:pt x="1446" y="2823"/>
                    </a:cubicBezTo>
                    <a:cubicBezTo>
                      <a:pt x="1435" y="2823"/>
                      <a:pt x="1426" y="2832"/>
                      <a:pt x="1426" y="2843"/>
                    </a:cubicBezTo>
                    <a:cubicBezTo>
                      <a:pt x="1426" y="2854"/>
                      <a:pt x="1435" y="2863"/>
                      <a:pt x="1446" y="2863"/>
                    </a:cubicBezTo>
                    <a:cubicBezTo>
                      <a:pt x="1457" y="2863"/>
                      <a:pt x="1466" y="2854"/>
                      <a:pt x="1466" y="2843"/>
                    </a:cubicBezTo>
                    <a:close/>
                    <a:moveTo>
                      <a:pt x="1449" y="2823"/>
                    </a:moveTo>
                    <a:lnTo>
                      <a:pt x="1443" y="2863"/>
                    </a:lnTo>
                    <a:lnTo>
                      <a:pt x="1464" y="2866"/>
                    </a:lnTo>
                    <a:lnTo>
                      <a:pt x="1470" y="2826"/>
                    </a:lnTo>
                    <a:lnTo>
                      <a:pt x="1449" y="2823"/>
                    </a:lnTo>
                    <a:close/>
                    <a:moveTo>
                      <a:pt x="1487" y="2846"/>
                    </a:moveTo>
                    <a:cubicBezTo>
                      <a:pt x="1487" y="2835"/>
                      <a:pt x="1478" y="2826"/>
                      <a:pt x="1467" y="2826"/>
                    </a:cubicBezTo>
                    <a:cubicBezTo>
                      <a:pt x="1456" y="2826"/>
                      <a:pt x="1447" y="2835"/>
                      <a:pt x="1447" y="2846"/>
                    </a:cubicBezTo>
                    <a:cubicBezTo>
                      <a:pt x="1447" y="2857"/>
                      <a:pt x="1456" y="2866"/>
                      <a:pt x="1467" y="2866"/>
                    </a:cubicBezTo>
                    <a:cubicBezTo>
                      <a:pt x="1478" y="2866"/>
                      <a:pt x="1487" y="2857"/>
                      <a:pt x="1487" y="2846"/>
                    </a:cubicBezTo>
                    <a:close/>
                    <a:moveTo>
                      <a:pt x="1470" y="2826"/>
                    </a:moveTo>
                    <a:lnTo>
                      <a:pt x="1464" y="2866"/>
                    </a:lnTo>
                    <a:lnTo>
                      <a:pt x="1487" y="2869"/>
                    </a:lnTo>
                    <a:lnTo>
                      <a:pt x="1493" y="2830"/>
                    </a:lnTo>
                    <a:lnTo>
                      <a:pt x="1470" y="2826"/>
                    </a:lnTo>
                    <a:close/>
                    <a:moveTo>
                      <a:pt x="1510" y="2849"/>
                    </a:moveTo>
                    <a:cubicBezTo>
                      <a:pt x="1510" y="2838"/>
                      <a:pt x="1501" y="2829"/>
                      <a:pt x="1490" y="2829"/>
                    </a:cubicBezTo>
                    <a:cubicBezTo>
                      <a:pt x="1479" y="2829"/>
                      <a:pt x="1470" y="2838"/>
                      <a:pt x="1470" y="2849"/>
                    </a:cubicBezTo>
                    <a:cubicBezTo>
                      <a:pt x="1470" y="2861"/>
                      <a:pt x="1479" y="2870"/>
                      <a:pt x="1490" y="2870"/>
                    </a:cubicBezTo>
                    <a:cubicBezTo>
                      <a:pt x="1501" y="2870"/>
                      <a:pt x="1510" y="2861"/>
                      <a:pt x="1510" y="2849"/>
                    </a:cubicBezTo>
                    <a:close/>
                    <a:moveTo>
                      <a:pt x="1493" y="2830"/>
                    </a:moveTo>
                    <a:lnTo>
                      <a:pt x="1487" y="2869"/>
                    </a:lnTo>
                    <a:lnTo>
                      <a:pt x="1508" y="2873"/>
                    </a:lnTo>
                    <a:lnTo>
                      <a:pt x="1514" y="2833"/>
                    </a:lnTo>
                    <a:lnTo>
                      <a:pt x="1493" y="2830"/>
                    </a:lnTo>
                    <a:close/>
                    <a:moveTo>
                      <a:pt x="1532" y="2853"/>
                    </a:moveTo>
                    <a:cubicBezTo>
                      <a:pt x="1532" y="2842"/>
                      <a:pt x="1523" y="2833"/>
                      <a:pt x="1511" y="2833"/>
                    </a:cubicBezTo>
                    <a:cubicBezTo>
                      <a:pt x="1500" y="2833"/>
                      <a:pt x="1491" y="2842"/>
                      <a:pt x="1491" y="2853"/>
                    </a:cubicBezTo>
                    <a:cubicBezTo>
                      <a:pt x="1491" y="2864"/>
                      <a:pt x="1500" y="2873"/>
                      <a:pt x="1511" y="2873"/>
                    </a:cubicBezTo>
                    <a:cubicBezTo>
                      <a:pt x="1523" y="2873"/>
                      <a:pt x="1532" y="2864"/>
                      <a:pt x="1532" y="2853"/>
                    </a:cubicBezTo>
                    <a:close/>
                    <a:moveTo>
                      <a:pt x="1514" y="2833"/>
                    </a:moveTo>
                    <a:lnTo>
                      <a:pt x="1509" y="2873"/>
                    </a:lnTo>
                    <a:lnTo>
                      <a:pt x="1531" y="2876"/>
                    </a:lnTo>
                    <a:lnTo>
                      <a:pt x="1536" y="2836"/>
                    </a:lnTo>
                    <a:lnTo>
                      <a:pt x="1514" y="2833"/>
                    </a:lnTo>
                    <a:close/>
                    <a:moveTo>
                      <a:pt x="1554" y="2856"/>
                    </a:moveTo>
                    <a:cubicBezTo>
                      <a:pt x="1554" y="2845"/>
                      <a:pt x="1545" y="2836"/>
                      <a:pt x="1534" y="2836"/>
                    </a:cubicBezTo>
                    <a:cubicBezTo>
                      <a:pt x="1522" y="2836"/>
                      <a:pt x="1513" y="2845"/>
                      <a:pt x="1513" y="2856"/>
                    </a:cubicBezTo>
                    <a:cubicBezTo>
                      <a:pt x="1513" y="2867"/>
                      <a:pt x="1522" y="2876"/>
                      <a:pt x="1534" y="2876"/>
                    </a:cubicBezTo>
                    <a:cubicBezTo>
                      <a:pt x="1545" y="2876"/>
                      <a:pt x="1554" y="2867"/>
                      <a:pt x="1554" y="2856"/>
                    </a:cubicBezTo>
                    <a:close/>
                    <a:moveTo>
                      <a:pt x="1536" y="2836"/>
                    </a:moveTo>
                    <a:lnTo>
                      <a:pt x="1531" y="2876"/>
                    </a:lnTo>
                    <a:lnTo>
                      <a:pt x="1552" y="2879"/>
                    </a:lnTo>
                    <a:lnTo>
                      <a:pt x="1558" y="2839"/>
                    </a:lnTo>
                    <a:lnTo>
                      <a:pt x="1536" y="2836"/>
                    </a:lnTo>
                    <a:close/>
                    <a:moveTo>
                      <a:pt x="1575" y="2859"/>
                    </a:moveTo>
                    <a:cubicBezTo>
                      <a:pt x="1575" y="2848"/>
                      <a:pt x="1566" y="2839"/>
                      <a:pt x="1555" y="2839"/>
                    </a:cubicBezTo>
                    <a:cubicBezTo>
                      <a:pt x="1544" y="2839"/>
                      <a:pt x="1535" y="2848"/>
                      <a:pt x="1535" y="2859"/>
                    </a:cubicBezTo>
                    <a:cubicBezTo>
                      <a:pt x="1535" y="2870"/>
                      <a:pt x="1544" y="2879"/>
                      <a:pt x="1555" y="2879"/>
                    </a:cubicBezTo>
                    <a:cubicBezTo>
                      <a:pt x="1566" y="2879"/>
                      <a:pt x="1575" y="2870"/>
                      <a:pt x="1575" y="2859"/>
                    </a:cubicBezTo>
                    <a:close/>
                    <a:moveTo>
                      <a:pt x="1558" y="2839"/>
                    </a:moveTo>
                    <a:lnTo>
                      <a:pt x="1553" y="2879"/>
                    </a:lnTo>
                    <a:lnTo>
                      <a:pt x="1577" y="2882"/>
                    </a:lnTo>
                    <a:lnTo>
                      <a:pt x="1582" y="2842"/>
                    </a:lnTo>
                    <a:lnTo>
                      <a:pt x="1558" y="2839"/>
                    </a:lnTo>
                    <a:close/>
                    <a:moveTo>
                      <a:pt x="1600" y="2862"/>
                    </a:moveTo>
                    <a:cubicBezTo>
                      <a:pt x="1600" y="2851"/>
                      <a:pt x="1591" y="2842"/>
                      <a:pt x="1579" y="2842"/>
                    </a:cubicBezTo>
                    <a:cubicBezTo>
                      <a:pt x="1568" y="2842"/>
                      <a:pt x="1559" y="2851"/>
                      <a:pt x="1559" y="2862"/>
                    </a:cubicBezTo>
                    <a:cubicBezTo>
                      <a:pt x="1559" y="2873"/>
                      <a:pt x="1568" y="2882"/>
                      <a:pt x="1579" y="2882"/>
                    </a:cubicBezTo>
                    <a:cubicBezTo>
                      <a:pt x="1591" y="2882"/>
                      <a:pt x="1600" y="2873"/>
                      <a:pt x="1600" y="2862"/>
                    </a:cubicBezTo>
                    <a:close/>
                    <a:moveTo>
                      <a:pt x="1582" y="2842"/>
                    </a:moveTo>
                    <a:lnTo>
                      <a:pt x="1577" y="2882"/>
                    </a:lnTo>
                    <a:lnTo>
                      <a:pt x="1601" y="2885"/>
                    </a:lnTo>
                    <a:lnTo>
                      <a:pt x="1606" y="2845"/>
                    </a:lnTo>
                    <a:lnTo>
                      <a:pt x="1582" y="2842"/>
                    </a:lnTo>
                    <a:close/>
                    <a:moveTo>
                      <a:pt x="1623" y="2865"/>
                    </a:moveTo>
                    <a:cubicBezTo>
                      <a:pt x="1623" y="2854"/>
                      <a:pt x="1614" y="2845"/>
                      <a:pt x="1603" y="2845"/>
                    </a:cubicBezTo>
                    <a:cubicBezTo>
                      <a:pt x="1592" y="2845"/>
                      <a:pt x="1583" y="2854"/>
                      <a:pt x="1583" y="2865"/>
                    </a:cubicBezTo>
                    <a:cubicBezTo>
                      <a:pt x="1583" y="2876"/>
                      <a:pt x="1592" y="2885"/>
                      <a:pt x="1603" y="2885"/>
                    </a:cubicBezTo>
                    <a:cubicBezTo>
                      <a:pt x="1614" y="2885"/>
                      <a:pt x="1623" y="2876"/>
                      <a:pt x="1623" y="2865"/>
                    </a:cubicBezTo>
                    <a:close/>
                    <a:moveTo>
                      <a:pt x="1606" y="2845"/>
                    </a:moveTo>
                    <a:lnTo>
                      <a:pt x="1601" y="2885"/>
                    </a:lnTo>
                    <a:lnTo>
                      <a:pt x="1626" y="2889"/>
                    </a:lnTo>
                    <a:lnTo>
                      <a:pt x="1631" y="2848"/>
                    </a:lnTo>
                    <a:lnTo>
                      <a:pt x="1606" y="2845"/>
                    </a:lnTo>
                    <a:close/>
                    <a:moveTo>
                      <a:pt x="1649" y="2868"/>
                    </a:moveTo>
                    <a:cubicBezTo>
                      <a:pt x="1649" y="2857"/>
                      <a:pt x="1640" y="2848"/>
                      <a:pt x="1629" y="2848"/>
                    </a:cubicBezTo>
                    <a:cubicBezTo>
                      <a:pt x="1618" y="2848"/>
                      <a:pt x="1608" y="2857"/>
                      <a:pt x="1608" y="2868"/>
                    </a:cubicBezTo>
                    <a:cubicBezTo>
                      <a:pt x="1608" y="2880"/>
                      <a:pt x="1618" y="2889"/>
                      <a:pt x="1629" y="2889"/>
                    </a:cubicBezTo>
                    <a:cubicBezTo>
                      <a:pt x="1640" y="2889"/>
                      <a:pt x="1649" y="2880"/>
                      <a:pt x="1649" y="2868"/>
                    </a:cubicBezTo>
                    <a:close/>
                    <a:moveTo>
                      <a:pt x="1631" y="2848"/>
                    </a:moveTo>
                    <a:lnTo>
                      <a:pt x="1626" y="2889"/>
                    </a:lnTo>
                    <a:lnTo>
                      <a:pt x="1652" y="2892"/>
                    </a:lnTo>
                    <a:lnTo>
                      <a:pt x="1657" y="2851"/>
                    </a:lnTo>
                    <a:lnTo>
                      <a:pt x="1631" y="2848"/>
                    </a:lnTo>
                    <a:close/>
                    <a:moveTo>
                      <a:pt x="1675" y="2872"/>
                    </a:moveTo>
                    <a:cubicBezTo>
                      <a:pt x="1675" y="2860"/>
                      <a:pt x="1666" y="2851"/>
                      <a:pt x="1654" y="2851"/>
                    </a:cubicBezTo>
                    <a:cubicBezTo>
                      <a:pt x="1643" y="2851"/>
                      <a:pt x="1634" y="2860"/>
                      <a:pt x="1634" y="2872"/>
                    </a:cubicBezTo>
                    <a:cubicBezTo>
                      <a:pt x="1634" y="2883"/>
                      <a:pt x="1643" y="2892"/>
                      <a:pt x="1654" y="2892"/>
                    </a:cubicBezTo>
                    <a:cubicBezTo>
                      <a:pt x="1666" y="2892"/>
                      <a:pt x="1675" y="2883"/>
                      <a:pt x="1675" y="2872"/>
                    </a:cubicBezTo>
                    <a:close/>
                    <a:moveTo>
                      <a:pt x="1657" y="2851"/>
                    </a:moveTo>
                    <a:lnTo>
                      <a:pt x="1652" y="2892"/>
                    </a:lnTo>
                    <a:lnTo>
                      <a:pt x="1677" y="2895"/>
                    </a:lnTo>
                    <a:lnTo>
                      <a:pt x="1682" y="2854"/>
                    </a:lnTo>
                    <a:lnTo>
                      <a:pt x="1657" y="2851"/>
                    </a:lnTo>
                    <a:close/>
                    <a:moveTo>
                      <a:pt x="1700" y="2875"/>
                    </a:moveTo>
                    <a:cubicBezTo>
                      <a:pt x="1700" y="2863"/>
                      <a:pt x="1691" y="2854"/>
                      <a:pt x="1680" y="2854"/>
                    </a:cubicBezTo>
                    <a:cubicBezTo>
                      <a:pt x="1668" y="2854"/>
                      <a:pt x="1659" y="2863"/>
                      <a:pt x="1659" y="2875"/>
                    </a:cubicBezTo>
                    <a:cubicBezTo>
                      <a:pt x="1659" y="2886"/>
                      <a:pt x="1668" y="2895"/>
                      <a:pt x="1680" y="2895"/>
                    </a:cubicBezTo>
                    <a:cubicBezTo>
                      <a:pt x="1691" y="2895"/>
                      <a:pt x="1700" y="2886"/>
                      <a:pt x="1700" y="2875"/>
                    </a:cubicBezTo>
                    <a:close/>
                    <a:moveTo>
                      <a:pt x="1682" y="2854"/>
                    </a:moveTo>
                    <a:lnTo>
                      <a:pt x="1677" y="2895"/>
                    </a:lnTo>
                    <a:lnTo>
                      <a:pt x="1703" y="2898"/>
                    </a:lnTo>
                    <a:lnTo>
                      <a:pt x="1708" y="2857"/>
                    </a:lnTo>
                    <a:lnTo>
                      <a:pt x="1682" y="2854"/>
                    </a:lnTo>
                    <a:close/>
                    <a:moveTo>
                      <a:pt x="1726" y="2877"/>
                    </a:moveTo>
                    <a:cubicBezTo>
                      <a:pt x="1726" y="2866"/>
                      <a:pt x="1717" y="2857"/>
                      <a:pt x="1706" y="2857"/>
                    </a:cubicBezTo>
                    <a:cubicBezTo>
                      <a:pt x="1694" y="2857"/>
                      <a:pt x="1685" y="2866"/>
                      <a:pt x="1685" y="2877"/>
                    </a:cubicBezTo>
                    <a:cubicBezTo>
                      <a:pt x="1685" y="2889"/>
                      <a:pt x="1694" y="2898"/>
                      <a:pt x="1706" y="2898"/>
                    </a:cubicBezTo>
                    <a:cubicBezTo>
                      <a:pt x="1717" y="2898"/>
                      <a:pt x="1726" y="2889"/>
                      <a:pt x="1726" y="2877"/>
                    </a:cubicBezTo>
                    <a:close/>
                    <a:moveTo>
                      <a:pt x="1708" y="2857"/>
                    </a:moveTo>
                    <a:lnTo>
                      <a:pt x="1703" y="2898"/>
                    </a:lnTo>
                    <a:lnTo>
                      <a:pt x="1729" y="2900"/>
                    </a:lnTo>
                    <a:lnTo>
                      <a:pt x="1734" y="2860"/>
                    </a:lnTo>
                    <a:lnTo>
                      <a:pt x="1708" y="2857"/>
                    </a:lnTo>
                    <a:close/>
                    <a:moveTo>
                      <a:pt x="1752" y="2880"/>
                    </a:moveTo>
                    <a:cubicBezTo>
                      <a:pt x="1752" y="2869"/>
                      <a:pt x="1743" y="2860"/>
                      <a:pt x="1731" y="2860"/>
                    </a:cubicBezTo>
                    <a:cubicBezTo>
                      <a:pt x="1720" y="2860"/>
                      <a:pt x="1711" y="2869"/>
                      <a:pt x="1711" y="2880"/>
                    </a:cubicBezTo>
                    <a:cubicBezTo>
                      <a:pt x="1711" y="2891"/>
                      <a:pt x="1720" y="2901"/>
                      <a:pt x="1731" y="2901"/>
                    </a:cubicBezTo>
                    <a:cubicBezTo>
                      <a:pt x="1743" y="2901"/>
                      <a:pt x="1752" y="2891"/>
                      <a:pt x="1752" y="2880"/>
                    </a:cubicBezTo>
                    <a:close/>
                    <a:moveTo>
                      <a:pt x="1734" y="2860"/>
                    </a:moveTo>
                    <a:lnTo>
                      <a:pt x="1729" y="2900"/>
                    </a:lnTo>
                    <a:lnTo>
                      <a:pt x="1755" y="2903"/>
                    </a:lnTo>
                    <a:lnTo>
                      <a:pt x="1759" y="2863"/>
                    </a:lnTo>
                    <a:lnTo>
                      <a:pt x="1734" y="2860"/>
                    </a:lnTo>
                    <a:close/>
                    <a:moveTo>
                      <a:pt x="1777" y="2883"/>
                    </a:moveTo>
                    <a:cubicBezTo>
                      <a:pt x="1777" y="2872"/>
                      <a:pt x="1768" y="2862"/>
                      <a:pt x="1757" y="2862"/>
                    </a:cubicBezTo>
                    <a:cubicBezTo>
                      <a:pt x="1746" y="2862"/>
                      <a:pt x="1737" y="2872"/>
                      <a:pt x="1737" y="2883"/>
                    </a:cubicBezTo>
                    <a:cubicBezTo>
                      <a:pt x="1737" y="2894"/>
                      <a:pt x="1746" y="2903"/>
                      <a:pt x="1757" y="2903"/>
                    </a:cubicBezTo>
                    <a:cubicBezTo>
                      <a:pt x="1768" y="2903"/>
                      <a:pt x="1777" y="2894"/>
                      <a:pt x="1777" y="2883"/>
                    </a:cubicBezTo>
                    <a:close/>
                    <a:moveTo>
                      <a:pt x="1759" y="2863"/>
                    </a:moveTo>
                    <a:lnTo>
                      <a:pt x="1755" y="2903"/>
                    </a:lnTo>
                    <a:lnTo>
                      <a:pt x="1783" y="2906"/>
                    </a:lnTo>
                    <a:lnTo>
                      <a:pt x="1787" y="2865"/>
                    </a:lnTo>
                    <a:lnTo>
                      <a:pt x="1759" y="2863"/>
                    </a:lnTo>
                    <a:close/>
                    <a:moveTo>
                      <a:pt x="1805" y="2886"/>
                    </a:moveTo>
                    <a:cubicBezTo>
                      <a:pt x="1805" y="2874"/>
                      <a:pt x="1796" y="2865"/>
                      <a:pt x="1785" y="2865"/>
                    </a:cubicBezTo>
                    <a:cubicBezTo>
                      <a:pt x="1773" y="2865"/>
                      <a:pt x="1764" y="2874"/>
                      <a:pt x="1764" y="2886"/>
                    </a:cubicBezTo>
                    <a:cubicBezTo>
                      <a:pt x="1764" y="2897"/>
                      <a:pt x="1773" y="2906"/>
                      <a:pt x="1785" y="2906"/>
                    </a:cubicBezTo>
                    <a:cubicBezTo>
                      <a:pt x="1796" y="2906"/>
                      <a:pt x="1805" y="2897"/>
                      <a:pt x="1805" y="2886"/>
                    </a:cubicBezTo>
                    <a:close/>
                    <a:moveTo>
                      <a:pt x="1786" y="2865"/>
                    </a:moveTo>
                    <a:lnTo>
                      <a:pt x="1783" y="2906"/>
                    </a:lnTo>
                    <a:lnTo>
                      <a:pt x="1809" y="2908"/>
                    </a:lnTo>
                    <a:lnTo>
                      <a:pt x="1813" y="2868"/>
                    </a:lnTo>
                    <a:lnTo>
                      <a:pt x="1786" y="2865"/>
                    </a:lnTo>
                    <a:close/>
                    <a:moveTo>
                      <a:pt x="1831" y="2888"/>
                    </a:moveTo>
                    <a:cubicBezTo>
                      <a:pt x="1831" y="2877"/>
                      <a:pt x="1822" y="2868"/>
                      <a:pt x="1811" y="2868"/>
                    </a:cubicBezTo>
                    <a:cubicBezTo>
                      <a:pt x="1800" y="2868"/>
                      <a:pt x="1790" y="2877"/>
                      <a:pt x="1790" y="2888"/>
                    </a:cubicBezTo>
                    <a:cubicBezTo>
                      <a:pt x="1790" y="2899"/>
                      <a:pt x="1800" y="2908"/>
                      <a:pt x="1811" y="2908"/>
                    </a:cubicBezTo>
                    <a:cubicBezTo>
                      <a:pt x="1822" y="2908"/>
                      <a:pt x="1831" y="2899"/>
                      <a:pt x="1831" y="2888"/>
                    </a:cubicBezTo>
                    <a:close/>
                    <a:moveTo>
                      <a:pt x="1813" y="2868"/>
                    </a:moveTo>
                    <a:lnTo>
                      <a:pt x="1809" y="2908"/>
                    </a:lnTo>
                    <a:lnTo>
                      <a:pt x="1836" y="2911"/>
                    </a:lnTo>
                    <a:lnTo>
                      <a:pt x="1839" y="2870"/>
                    </a:lnTo>
                    <a:lnTo>
                      <a:pt x="1813" y="2868"/>
                    </a:lnTo>
                    <a:close/>
                    <a:moveTo>
                      <a:pt x="1858" y="2890"/>
                    </a:moveTo>
                    <a:cubicBezTo>
                      <a:pt x="1858" y="2879"/>
                      <a:pt x="1849" y="2870"/>
                      <a:pt x="1837" y="2870"/>
                    </a:cubicBezTo>
                    <a:cubicBezTo>
                      <a:pt x="1826" y="2870"/>
                      <a:pt x="1817" y="2879"/>
                      <a:pt x="1817" y="2890"/>
                    </a:cubicBezTo>
                    <a:cubicBezTo>
                      <a:pt x="1817" y="2902"/>
                      <a:pt x="1826" y="2911"/>
                      <a:pt x="1837" y="2911"/>
                    </a:cubicBezTo>
                    <a:cubicBezTo>
                      <a:pt x="1849" y="2911"/>
                      <a:pt x="1858" y="2902"/>
                      <a:pt x="1858" y="2890"/>
                    </a:cubicBezTo>
                    <a:close/>
                    <a:moveTo>
                      <a:pt x="1839" y="2870"/>
                    </a:moveTo>
                    <a:lnTo>
                      <a:pt x="1836" y="2911"/>
                    </a:lnTo>
                    <a:lnTo>
                      <a:pt x="1863" y="2913"/>
                    </a:lnTo>
                    <a:lnTo>
                      <a:pt x="1867" y="2873"/>
                    </a:lnTo>
                    <a:lnTo>
                      <a:pt x="1839" y="2870"/>
                    </a:lnTo>
                    <a:close/>
                    <a:moveTo>
                      <a:pt x="1885" y="2893"/>
                    </a:moveTo>
                    <a:cubicBezTo>
                      <a:pt x="1885" y="2882"/>
                      <a:pt x="1876" y="2872"/>
                      <a:pt x="1865" y="2872"/>
                    </a:cubicBezTo>
                    <a:cubicBezTo>
                      <a:pt x="1854" y="2872"/>
                      <a:pt x="1845" y="2882"/>
                      <a:pt x="1845" y="2893"/>
                    </a:cubicBezTo>
                    <a:cubicBezTo>
                      <a:pt x="1845" y="2904"/>
                      <a:pt x="1854" y="2913"/>
                      <a:pt x="1865" y="2913"/>
                    </a:cubicBezTo>
                    <a:cubicBezTo>
                      <a:pt x="1876" y="2913"/>
                      <a:pt x="1885" y="2904"/>
                      <a:pt x="1885" y="2893"/>
                    </a:cubicBezTo>
                    <a:close/>
                    <a:moveTo>
                      <a:pt x="1867" y="2873"/>
                    </a:moveTo>
                    <a:lnTo>
                      <a:pt x="1863" y="2913"/>
                    </a:lnTo>
                    <a:lnTo>
                      <a:pt x="1892" y="2915"/>
                    </a:lnTo>
                    <a:lnTo>
                      <a:pt x="1895" y="2875"/>
                    </a:lnTo>
                    <a:lnTo>
                      <a:pt x="1867" y="2873"/>
                    </a:lnTo>
                    <a:close/>
                    <a:moveTo>
                      <a:pt x="1914" y="2895"/>
                    </a:moveTo>
                    <a:cubicBezTo>
                      <a:pt x="1914" y="2884"/>
                      <a:pt x="1905" y="2875"/>
                      <a:pt x="1894" y="2875"/>
                    </a:cubicBezTo>
                    <a:cubicBezTo>
                      <a:pt x="1882" y="2875"/>
                      <a:pt x="1873" y="2884"/>
                      <a:pt x="1873" y="2895"/>
                    </a:cubicBezTo>
                    <a:cubicBezTo>
                      <a:pt x="1873" y="2906"/>
                      <a:pt x="1882" y="2916"/>
                      <a:pt x="1894" y="2916"/>
                    </a:cubicBezTo>
                    <a:cubicBezTo>
                      <a:pt x="1905" y="2916"/>
                      <a:pt x="1914" y="2906"/>
                      <a:pt x="1914" y="2895"/>
                    </a:cubicBezTo>
                    <a:close/>
                    <a:moveTo>
                      <a:pt x="1895" y="2875"/>
                    </a:moveTo>
                    <a:lnTo>
                      <a:pt x="1892" y="2915"/>
                    </a:lnTo>
                    <a:lnTo>
                      <a:pt x="1921" y="2918"/>
                    </a:lnTo>
                    <a:lnTo>
                      <a:pt x="1924" y="2877"/>
                    </a:lnTo>
                    <a:lnTo>
                      <a:pt x="1895" y="2875"/>
                    </a:lnTo>
                    <a:close/>
                    <a:moveTo>
                      <a:pt x="1943" y="2897"/>
                    </a:moveTo>
                    <a:cubicBezTo>
                      <a:pt x="1943" y="2886"/>
                      <a:pt x="1934" y="2877"/>
                      <a:pt x="1923" y="2877"/>
                    </a:cubicBezTo>
                    <a:cubicBezTo>
                      <a:pt x="1911" y="2877"/>
                      <a:pt x="1902" y="2886"/>
                      <a:pt x="1902" y="2897"/>
                    </a:cubicBezTo>
                    <a:cubicBezTo>
                      <a:pt x="1902" y="2909"/>
                      <a:pt x="1911" y="2918"/>
                      <a:pt x="1923" y="2918"/>
                    </a:cubicBezTo>
                    <a:cubicBezTo>
                      <a:pt x="1934" y="2918"/>
                      <a:pt x="1943" y="2909"/>
                      <a:pt x="1943" y="2897"/>
                    </a:cubicBezTo>
                    <a:close/>
                    <a:moveTo>
                      <a:pt x="1924" y="2877"/>
                    </a:moveTo>
                    <a:lnTo>
                      <a:pt x="1921" y="2918"/>
                    </a:lnTo>
                    <a:lnTo>
                      <a:pt x="1952" y="2920"/>
                    </a:lnTo>
                    <a:lnTo>
                      <a:pt x="1955" y="2879"/>
                    </a:lnTo>
                    <a:lnTo>
                      <a:pt x="1924" y="2877"/>
                    </a:lnTo>
                    <a:close/>
                    <a:moveTo>
                      <a:pt x="1974" y="2900"/>
                    </a:moveTo>
                    <a:cubicBezTo>
                      <a:pt x="1974" y="2888"/>
                      <a:pt x="1965" y="2879"/>
                      <a:pt x="1953" y="2879"/>
                    </a:cubicBezTo>
                    <a:cubicBezTo>
                      <a:pt x="1942" y="2879"/>
                      <a:pt x="1933" y="2888"/>
                      <a:pt x="1933" y="2900"/>
                    </a:cubicBezTo>
                    <a:cubicBezTo>
                      <a:pt x="1933" y="2911"/>
                      <a:pt x="1942" y="2920"/>
                      <a:pt x="1953" y="2920"/>
                    </a:cubicBezTo>
                    <a:cubicBezTo>
                      <a:pt x="1965" y="2920"/>
                      <a:pt x="1974" y="2911"/>
                      <a:pt x="1974" y="2900"/>
                    </a:cubicBezTo>
                    <a:close/>
                    <a:moveTo>
                      <a:pt x="1955" y="2879"/>
                    </a:moveTo>
                    <a:lnTo>
                      <a:pt x="1952" y="2920"/>
                    </a:lnTo>
                    <a:lnTo>
                      <a:pt x="1986" y="2922"/>
                    </a:lnTo>
                    <a:lnTo>
                      <a:pt x="1989" y="2882"/>
                    </a:lnTo>
                    <a:lnTo>
                      <a:pt x="1955" y="2879"/>
                    </a:lnTo>
                    <a:close/>
                    <a:moveTo>
                      <a:pt x="2007" y="2902"/>
                    </a:moveTo>
                    <a:cubicBezTo>
                      <a:pt x="2007" y="2891"/>
                      <a:pt x="1998" y="2882"/>
                      <a:pt x="1987" y="2882"/>
                    </a:cubicBezTo>
                    <a:cubicBezTo>
                      <a:pt x="1976" y="2882"/>
                      <a:pt x="1967" y="2891"/>
                      <a:pt x="1967" y="2902"/>
                    </a:cubicBezTo>
                    <a:cubicBezTo>
                      <a:pt x="1967" y="2913"/>
                      <a:pt x="1976" y="2922"/>
                      <a:pt x="1987" y="2922"/>
                    </a:cubicBezTo>
                    <a:cubicBezTo>
                      <a:pt x="1998" y="2922"/>
                      <a:pt x="2007" y="2913"/>
                      <a:pt x="2007" y="2902"/>
                    </a:cubicBezTo>
                    <a:close/>
                    <a:moveTo>
                      <a:pt x="1988" y="2882"/>
                    </a:moveTo>
                    <a:lnTo>
                      <a:pt x="1986" y="2922"/>
                    </a:lnTo>
                    <a:lnTo>
                      <a:pt x="2019" y="2924"/>
                    </a:lnTo>
                    <a:lnTo>
                      <a:pt x="2021" y="2884"/>
                    </a:lnTo>
                    <a:lnTo>
                      <a:pt x="1988" y="2882"/>
                    </a:lnTo>
                    <a:close/>
                    <a:moveTo>
                      <a:pt x="2040" y="2904"/>
                    </a:moveTo>
                    <a:cubicBezTo>
                      <a:pt x="2040" y="2893"/>
                      <a:pt x="2031" y="2884"/>
                      <a:pt x="2020" y="2884"/>
                    </a:cubicBezTo>
                    <a:cubicBezTo>
                      <a:pt x="2009" y="2884"/>
                      <a:pt x="2000" y="2893"/>
                      <a:pt x="2000" y="2904"/>
                    </a:cubicBezTo>
                    <a:cubicBezTo>
                      <a:pt x="2000" y="2915"/>
                      <a:pt x="2009" y="2924"/>
                      <a:pt x="2020" y="2924"/>
                    </a:cubicBezTo>
                    <a:cubicBezTo>
                      <a:pt x="2031" y="2924"/>
                      <a:pt x="2040" y="2915"/>
                      <a:pt x="2040" y="2904"/>
                    </a:cubicBezTo>
                    <a:close/>
                    <a:moveTo>
                      <a:pt x="2021" y="2884"/>
                    </a:moveTo>
                    <a:lnTo>
                      <a:pt x="2019" y="2924"/>
                    </a:lnTo>
                    <a:lnTo>
                      <a:pt x="2053" y="2926"/>
                    </a:lnTo>
                    <a:lnTo>
                      <a:pt x="2055" y="2885"/>
                    </a:lnTo>
                    <a:lnTo>
                      <a:pt x="2021" y="2884"/>
                    </a:lnTo>
                    <a:close/>
                    <a:moveTo>
                      <a:pt x="2074" y="2906"/>
                    </a:moveTo>
                    <a:cubicBezTo>
                      <a:pt x="2074" y="2894"/>
                      <a:pt x="2065" y="2885"/>
                      <a:pt x="2054" y="2885"/>
                    </a:cubicBezTo>
                    <a:cubicBezTo>
                      <a:pt x="2043" y="2885"/>
                      <a:pt x="2034" y="2894"/>
                      <a:pt x="2034" y="2906"/>
                    </a:cubicBezTo>
                    <a:cubicBezTo>
                      <a:pt x="2034" y="2917"/>
                      <a:pt x="2043" y="2926"/>
                      <a:pt x="2054" y="2926"/>
                    </a:cubicBezTo>
                    <a:cubicBezTo>
                      <a:pt x="2065" y="2926"/>
                      <a:pt x="2074" y="2917"/>
                      <a:pt x="2074" y="2906"/>
                    </a:cubicBezTo>
                    <a:close/>
                    <a:moveTo>
                      <a:pt x="2055" y="2885"/>
                    </a:moveTo>
                    <a:lnTo>
                      <a:pt x="2053" y="2926"/>
                    </a:lnTo>
                    <a:lnTo>
                      <a:pt x="2088" y="2928"/>
                    </a:lnTo>
                    <a:lnTo>
                      <a:pt x="2090" y="2887"/>
                    </a:lnTo>
                    <a:lnTo>
                      <a:pt x="2055" y="2885"/>
                    </a:lnTo>
                    <a:close/>
                    <a:moveTo>
                      <a:pt x="2109" y="2907"/>
                    </a:moveTo>
                    <a:cubicBezTo>
                      <a:pt x="2109" y="2896"/>
                      <a:pt x="2100" y="2887"/>
                      <a:pt x="2088" y="2887"/>
                    </a:cubicBezTo>
                    <a:cubicBezTo>
                      <a:pt x="2077" y="2887"/>
                      <a:pt x="2068" y="2896"/>
                      <a:pt x="2068" y="2907"/>
                    </a:cubicBezTo>
                    <a:cubicBezTo>
                      <a:pt x="2068" y="2919"/>
                      <a:pt x="2077" y="2928"/>
                      <a:pt x="2088" y="2928"/>
                    </a:cubicBezTo>
                    <a:cubicBezTo>
                      <a:pt x="2100" y="2928"/>
                      <a:pt x="2109" y="2919"/>
                      <a:pt x="2109" y="2907"/>
                    </a:cubicBezTo>
                    <a:close/>
                    <a:moveTo>
                      <a:pt x="2089" y="2887"/>
                    </a:moveTo>
                    <a:lnTo>
                      <a:pt x="2088" y="2928"/>
                    </a:lnTo>
                    <a:lnTo>
                      <a:pt x="2123" y="2929"/>
                    </a:lnTo>
                    <a:lnTo>
                      <a:pt x="2124" y="2889"/>
                    </a:lnTo>
                    <a:lnTo>
                      <a:pt x="2089" y="2887"/>
                    </a:lnTo>
                    <a:close/>
                    <a:moveTo>
                      <a:pt x="2144" y="2909"/>
                    </a:moveTo>
                    <a:cubicBezTo>
                      <a:pt x="2144" y="2898"/>
                      <a:pt x="2135" y="2889"/>
                      <a:pt x="2124" y="2889"/>
                    </a:cubicBezTo>
                    <a:cubicBezTo>
                      <a:pt x="2112" y="2889"/>
                      <a:pt x="2103" y="2898"/>
                      <a:pt x="2103" y="2909"/>
                    </a:cubicBezTo>
                    <a:cubicBezTo>
                      <a:pt x="2103" y="2920"/>
                      <a:pt x="2112" y="2929"/>
                      <a:pt x="2124" y="2929"/>
                    </a:cubicBezTo>
                    <a:cubicBezTo>
                      <a:pt x="2135" y="2929"/>
                      <a:pt x="2144" y="2920"/>
                      <a:pt x="2144" y="2909"/>
                    </a:cubicBezTo>
                    <a:close/>
                    <a:moveTo>
                      <a:pt x="2124" y="2889"/>
                    </a:moveTo>
                    <a:lnTo>
                      <a:pt x="2123" y="2929"/>
                    </a:lnTo>
                    <a:lnTo>
                      <a:pt x="2159" y="2930"/>
                    </a:lnTo>
                    <a:lnTo>
                      <a:pt x="2160" y="2890"/>
                    </a:lnTo>
                    <a:lnTo>
                      <a:pt x="2124" y="2889"/>
                    </a:lnTo>
                    <a:close/>
                    <a:moveTo>
                      <a:pt x="2180" y="2910"/>
                    </a:moveTo>
                    <a:cubicBezTo>
                      <a:pt x="2180" y="2899"/>
                      <a:pt x="2171" y="2890"/>
                      <a:pt x="2160" y="2890"/>
                    </a:cubicBezTo>
                    <a:cubicBezTo>
                      <a:pt x="2148" y="2890"/>
                      <a:pt x="2139" y="2899"/>
                      <a:pt x="2139" y="2910"/>
                    </a:cubicBezTo>
                    <a:cubicBezTo>
                      <a:pt x="2139" y="2921"/>
                      <a:pt x="2148" y="2930"/>
                      <a:pt x="2160" y="2930"/>
                    </a:cubicBezTo>
                    <a:cubicBezTo>
                      <a:pt x="2171" y="2930"/>
                      <a:pt x="2180" y="2921"/>
                      <a:pt x="2180" y="2910"/>
                    </a:cubicBezTo>
                    <a:close/>
                    <a:moveTo>
                      <a:pt x="2160" y="2890"/>
                    </a:moveTo>
                    <a:lnTo>
                      <a:pt x="2159" y="2930"/>
                    </a:lnTo>
                    <a:lnTo>
                      <a:pt x="2194" y="2932"/>
                    </a:lnTo>
                    <a:lnTo>
                      <a:pt x="2195" y="2891"/>
                    </a:lnTo>
                    <a:lnTo>
                      <a:pt x="2160" y="2890"/>
                    </a:lnTo>
                    <a:close/>
                    <a:moveTo>
                      <a:pt x="2215" y="2911"/>
                    </a:moveTo>
                    <a:cubicBezTo>
                      <a:pt x="2215" y="2900"/>
                      <a:pt x="2206" y="2891"/>
                      <a:pt x="2195" y="2891"/>
                    </a:cubicBezTo>
                    <a:cubicBezTo>
                      <a:pt x="2183" y="2891"/>
                      <a:pt x="2174" y="2900"/>
                      <a:pt x="2174" y="2911"/>
                    </a:cubicBezTo>
                    <a:cubicBezTo>
                      <a:pt x="2174" y="2923"/>
                      <a:pt x="2183" y="2932"/>
                      <a:pt x="2195" y="2932"/>
                    </a:cubicBezTo>
                    <a:cubicBezTo>
                      <a:pt x="2206" y="2932"/>
                      <a:pt x="2215" y="2923"/>
                      <a:pt x="2215" y="2911"/>
                    </a:cubicBezTo>
                    <a:close/>
                    <a:moveTo>
                      <a:pt x="2195" y="2891"/>
                    </a:moveTo>
                    <a:lnTo>
                      <a:pt x="2194" y="2932"/>
                    </a:lnTo>
                    <a:lnTo>
                      <a:pt x="2228" y="2932"/>
                    </a:lnTo>
                    <a:lnTo>
                      <a:pt x="2229" y="2892"/>
                    </a:lnTo>
                    <a:lnTo>
                      <a:pt x="2195" y="2891"/>
                    </a:lnTo>
                    <a:close/>
                    <a:moveTo>
                      <a:pt x="2249" y="2912"/>
                    </a:moveTo>
                    <a:cubicBezTo>
                      <a:pt x="2249" y="2901"/>
                      <a:pt x="2240" y="2892"/>
                      <a:pt x="2229" y="2892"/>
                    </a:cubicBezTo>
                    <a:cubicBezTo>
                      <a:pt x="2218" y="2892"/>
                      <a:pt x="2208" y="2901"/>
                      <a:pt x="2208" y="2912"/>
                    </a:cubicBezTo>
                    <a:cubicBezTo>
                      <a:pt x="2208" y="2923"/>
                      <a:pt x="2218" y="2933"/>
                      <a:pt x="2229" y="2933"/>
                    </a:cubicBezTo>
                    <a:cubicBezTo>
                      <a:pt x="2240" y="2933"/>
                      <a:pt x="2249" y="2923"/>
                      <a:pt x="2249" y="2912"/>
                    </a:cubicBezTo>
                    <a:close/>
                    <a:moveTo>
                      <a:pt x="2229" y="2892"/>
                    </a:moveTo>
                    <a:lnTo>
                      <a:pt x="2228" y="2933"/>
                    </a:lnTo>
                    <a:lnTo>
                      <a:pt x="2261" y="2933"/>
                    </a:lnTo>
                    <a:lnTo>
                      <a:pt x="2262" y="2893"/>
                    </a:lnTo>
                    <a:lnTo>
                      <a:pt x="2229" y="2892"/>
                    </a:lnTo>
                    <a:close/>
                    <a:moveTo>
                      <a:pt x="2282" y="2913"/>
                    </a:moveTo>
                    <a:cubicBezTo>
                      <a:pt x="2282" y="2902"/>
                      <a:pt x="2273" y="2893"/>
                      <a:pt x="2262" y="2893"/>
                    </a:cubicBezTo>
                    <a:cubicBezTo>
                      <a:pt x="2250" y="2893"/>
                      <a:pt x="2241" y="2902"/>
                      <a:pt x="2241" y="2913"/>
                    </a:cubicBezTo>
                    <a:cubicBezTo>
                      <a:pt x="2241" y="2924"/>
                      <a:pt x="2250" y="2933"/>
                      <a:pt x="2262" y="2933"/>
                    </a:cubicBezTo>
                    <a:cubicBezTo>
                      <a:pt x="2273" y="2933"/>
                      <a:pt x="2282" y="2924"/>
                      <a:pt x="2282" y="2913"/>
                    </a:cubicBezTo>
                    <a:close/>
                    <a:moveTo>
                      <a:pt x="2262" y="2893"/>
                    </a:moveTo>
                    <a:lnTo>
                      <a:pt x="2261" y="2933"/>
                    </a:lnTo>
                    <a:lnTo>
                      <a:pt x="2294" y="2934"/>
                    </a:lnTo>
                    <a:lnTo>
                      <a:pt x="2295" y="2893"/>
                    </a:lnTo>
                    <a:lnTo>
                      <a:pt x="2262" y="2893"/>
                    </a:lnTo>
                    <a:close/>
                    <a:moveTo>
                      <a:pt x="2315" y="2913"/>
                    </a:moveTo>
                    <a:cubicBezTo>
                      <a:pt x="2315" y="2902"/>
                      <a:pt x="2306" y="2893"/>
                      <a:pt x="2294" y="2893"/>
                    </a:cubicBezTo>
                    <a:cubicBezTo>
                      <a:pt x="2283" y="2893"/>
                      <a:pt x="2274" y="2902"/>
                      <a:pt x="2274" y="2913"/>
                    </a:cubicBezTo>
                    <a:cubicBezTo>
                      <a:pt x="2274" y="2925"/>
                      <a:pt x="2283" y="2934"/>
                      <a:pt x="2294" y="2934"/>
                    </a:cubicBezTo>
                    <a:cubicBezTo>
                      <a:pt x="2306" y="2934"/>
                      <a:pt x="2315" y="2925"/>
                      <a:pt x="2315" y="2913"/>
                    </a:cubicBezTo>
                    <a:close/>
                    <a:moveTo>
                      <a:pt x="2295" y="2893"/>
                    </a:moveTo>
                    <a:lnTo>
                      <a:pt x="2294" y="2934"/>
                    </a:lnTo>
                    <a:lnTo>
                      <a:pt x="2326" y="2934"/>
                    </a:lnTo>
                    <a:lnTo>
                      <a:pt x="2326" y="2893"/>
                    </a:lnTo>
                    <a:lnTo>
                      <a:pt x="2295" y="2893"/>
                    </a:lnTo>
                    <a:close/>
                    <a:moveTo>
                      <a:pt x="2346" y="2914"/>
                    </a:moveTo>
                    <a:cubicBezTo>
                      <a:pt x="2346" y="2902"/>
                      <a:pt x="2337" y="2893"/>
                      <a:pt x="2326" y="2893"/>
                    </a:cubicBezTo>
                    <a:cubicBezTo>
                      <a:pt x="2315" y="2893"/>
                      <a:pt x="2305" y="2902"/>
                      <a:pt x="2305" y="2914"/>
                    </a:cubicBezTo>
                    <a:cubicBezTo>
                      <a:pt x="2305" y="2925"/>
                      <a:pt x="2315" y="2934"/>
                      <a:pt x="2326" y="2934"/>
                    </a:cubicBezTo>
                    <a:cubicBezTo>
                      <a:pt x="2337" y="2934"/>
                      <a:pt x="2346" y="2925"/>
                      <a:pt x="2346" y="2914"/>
                    </a:cubicBezTo>
                    <a:close/>
                    <a:moveTo>
                      <a:pt x="2326" y="2893"/>
                    </a:moveTo>
                    <a:lnTo>
                      <a:pt x="2326" y="2934"/>
                    </a:lnTo>
                    <a:lnTo>
                      <a:pt x="2359" y="2934"/>
                    </a:lnTo>
                    <a:lnTo>
                      <a:pt x="2359" y="2894"/>
                    </a:lnTo>
                    <a:lnTo>
                      <a:pt x="2326" y="2893"/>
                    </a:lnTo>
                    <a:close/>
                    <a:moveTo>
                      <a:pt x="2379" y="2914"/>
                    </a:moveTo>
                    <a:cubicBezTo>
                      <a:pt x="2379" y="2903"/>
                      <a:pt x="2370" y="2894"/>
                      <a:pt x="2359" y="2894"/>
                    </a:cubicBezTo>
                    <a:cubicBezTo>
                      <a:pt x="2348" y="2894"/>
                      <a:pt x="2339" y="2903"/>
                      <a:pt x="2339" y="2914"/>
                    </a:cubicBezTo>
                    <a:cubicBezTo>
                      <a:pt x="2339" y="2925"/>
                      <a:pt x="2348" y="2934"/>
                      <a:pt x="2359" y="2934"/>
                    </a:cubicBezTo>
                    <a:cubicBezTo>
                      <a:pt x="2370" y="2934"/>
                      <a:pt x="2379" y="2925"/>
                      <a:pt x="2379" y="2914"/>
                    </a:cubicBezTo>
                    <a:close/>
                    <a:moveTo>
                      <a:pt x="2359" y="2894"/>
                    </a:moveTo>
                    <a:lnTo>
                      <a:pt x="2359" y="2934"/>
                    </a:lnTo>
                    <a:lnTo>
                      <a:pt x="2393" y="2934"/>
                    </a:lnTo>
                    <a:lnTo>
                      <a:pt x="2393" y="2893"/>
                    </a:lnTo>
                    <a:lnTo>
                      <a:pt x="2359" y="2894"/>
                    </a:lnTo>
                    <a:close/>
                    <a:moveTo>
                      <a:pt x="2413" y="2914"/>
                    </a:moveTo>
                    <a:cubicBezTo>
                      <a:pt x="2413" y="2903"/>
                      <a:pt x="2404" y="2893"/>
                      <a:pt x="2393" y="2893"/>
                    </a:cubicBezTo>
                    <a:cubicBezTo>
                      <a:pt x="2381" y="2893"/>
                      <a:pt x="2372" y="2903"/>
                      <a:pt x="2372" y="2914"/>
                    </a:cubicBezTo>
                    <a:cubicBezTo>
                      <a:pt x="2372" y="2925"/>
                      <a:pt x="2381" y="2934"/>
                      <a:pt x="2393" y="2934"/>
                    </a:cubicBezTo>
                    <a:cubicBezTo>
                      <a:pt x="2404" y="2934"/>
                      <a:pt x="2413" y="2925"/>
                      <a:pt x="2413" y="2914"/>
                    </a:cubicBezTo>
                    <a:close/>
                    <a:moveTo>
                      <a:pt x="2392" y="2893"/>
                    </a:moveTo>
                    <a:lnTo>
                      <a:pt x="2393" y="2934"/>
                    </a:lnTo>
                    <a:lnTo>
                      <a:pt x="2426" y="2934"/>
                    </a:lnTo>
                    <a:lnTo>
                      <a:pt x="2426" y="2893"/>
                    </a:lnTo>
                    <a:lnTo>
                      <a:pt x="2392" y="2893"/>
                    </a:lnTo>
                    <a:close/>
                    <a:moveTo>
                      <a:pt x="2446" y="2914"/>
                    </a:moveTo>
                    <a:cubicBezTo>
                      <a:pt x="2446" y="2902"/>
                      <a:pt x="2437" y="2893"/>
                      <a:pt x="2426" y="2893"/>
                    </a:cubicBezTo>
                    <a:cubicBezTo>
                      <a:pt x="2415" y="2893"/>
                      <a:pt x="2405" y="2902"/>
                      <a:pt x="2405" y="2914"/>
                    </a:cubicBezTo>
                    <a:cubicBezTo>
                      <a:pt x="2405" y="2925"/>
                      <a:pt x="2415" y="2934"/>
                      <a:pt x="2426" y="2934"/>
                    </a:cubicBezTo>
                    <a:cubicBezTo>
                      <a:pt x="2437" y="2934"/>
                      <a:pt x="2446" y="2925"/>
                      <a:pt x="2446" y="2914"/>
                    </a:cubicBezTo>
                    <a:close/>
                    <a:moveTo>
                      <a:pt x="2426" y="2893"/>
                    </a:moveTo>
                    <a:lnTo>
                      <a:pt x="2426" y="2934"/>
                    </a:lnTo>
                    <a:lnTo>
                      <a:pt x="2461" y="2933"/>
                    </a:lnTo>
                    <a:lnTo>
                      <a:pt x="2460" y="2893"/>
                    </a:lnTo>
                    <a:lnTo>
                      <a:pt x="2426" y="2893"/>
                    </a:lnTo>
                    <a:close/>
                    <a:moveTo>
                      <a:pt x="2481" y="2913"/>
                    </a:moveTo>
                    <a:cubicBezTo>
                      <a:pt x="2481" y="2902"/>
                      <a:pt x="2472" y="2893"/>
                      <a:pt x="2461" y="2893"/>
                    </a:cubicBezTo>
                    <a:cubicBezTo>
                      <a:pt x="2449" y="2893"/>
                      <a:pt x="2440" y="2902"/>
                      <a:pt x="2440" y="2913"/>
                    </a:cubicBezTo>
                    <a:cubicBezTo>
                      <a:pt x="2440" y="2924"/>
                      <a:pt x="2449" y="2933"/>
                      <a:pt x="2461" y="2933"/>
                    </a:cubicBezTo>
                    <a:cubicBezTo>
                      <a:pt x="2472" y="2933"/>
                      <a:pt x="2481" y="2924"/>
                      <a:pt x="2481" y="2913"/>
                    </a:cubicBezTo>
                    <a:close/>
                    <a:moveTo>
                      <a:pt x="2460" y="2893"/>
                    </a:moveTo>
                    <a:lnTo>
                      <a:pt x="2461" y="2933"/>
                    </a:lnTo>
                    <a:lnTo>
                      <a:pt x="2495" y="2933"/>
                    </a:lnTo>
                    <a:lnTo>
                      <a:pt x="2495" y="2892"/>
                    </a:lnTo>
                    <a:lnTo>
                      <a:pt x="2460" y="2893"/>
                    </a:lnTo>
                    <a:close/>
                    <a:moveTo>
                      <a:pt x="2515" y="2913"/>
                    </a:moveTo>
                    <a:cubicBezTo>
                      <a:pt x="2515" y="2901"/>
                      <a:pt x="2506" y="2892"/>
                      <a:pt x="2495" y="2892"/>
                    </a:cubicBezTo>
                    <a:cubicBezTo>
                      <a:pt x="2484" y="2892"/>
                      <a:pt x="2475" y="2901"/>
                      <a:pt x="2475" y="2913"/>
                    </a:cubicBezTo>
                    <a:cubicBezTo>
                      <a:pt x="2475" y="2924"/>
                      <a:pt x="2484" y="2933"/>
                      <a:pt x="2495" y="2933"/>
                    </a:cubicBezTo>
                    <a:cubicBezTo>
                      <a:pt x="2506" y="2933"/>
                      <a:pt x="2515" y="2924"/>
                      <a:pt x="2515" y="2913"/>
                    </a:cubicBezTo>
                    <a:close/>
                    <a:moveTo>
                      <a:pt x="2495" y="2892"/>
                    </a:moveTo>
                    <a:lnTo>
                      <a:pt x="2496" y="2933"/>
                    </a:lnTo>
                    <a:lnTo>
                      <a:pt x="2531" y="2932"/>
                    </a:lnTo>
                    <a:lnTo>
                      <a:pt x="2530" y="2891"/>
                    </a:lnTo>
                    <a:lnTo>
                      <a:pt x="2495" y="2892"/>
                    </a:lnTo>
                    <a:close/>
                    <a:moveTo>
                      <a:pt x="2551" y="2912"/>
                    </a:moveTo>
                    <a:cubicBezTo>
                      <a:pt x="2551" y="2900"/>
                      <a:pt x="2542" y="2891"/>
                      <a:pt x="2530" y="2891"/>
                    </a:cubicBezTo>
                    <a:cubicBezTo>
                      <a:pt x="2519" y="2891"/>
                      <a:pt x="2510" y="2900"/>
                      <a:pt x="2510" y="2912"/>
                    </a:cubicBezTo>
                    <a:cubicBezTo>
                      <a:pt x="2510" y="2923"/>
                      <a:pt x="2519" y="2932"/>
                      <a:pt x="2530" y="2932"/>
                    </a:cubicBezTo>
                    <a:cubicBezTo>
                      <a:pt x="2542" y="2932"/>
                      <a:pt x="2551" y="2923"/>
                      <a:pt x="2551" y="2912"/>
                    </a:cubicBezTo>
                    <a:close/>
                    <a:moveTo>
                      <a:pt x="2530" y="2891"/>
                    </a:moveTo>
                    <a:lnTo>
                      <a:pt x="2531" y="2932"/>
                    </a:lnTo>
                    <a:lnTo>
                      <a:pt x="2568" y="2931"/>
                    </a:lnTo>
                    <a:lnTo>
                      <a:pt x="2566" y="2890"/>
                    </a:lnTo>
                    <a:lnTo>
                      <a:pt x="2530" y="2891"/>
                    </a:lnTo>
                    <a:close/>
                    <a:moveTo>
                      <a:pt x="2587" y="2911"/>
                    </a:moveTo>
                    <a:cubicBezTo>
                      <a:pt x="2587" y="2899"/>
                      <a:pt x="2578" y="2890"/>
                      <a:pt x="2567" y="2890"/>
                    </a:cubicBezTo>
                    <a:cubicBezTo>
                      <a:pt x="2556" y="2890"/>
                      <a:pt x="2547" y="2899"/>
                      <a:pt x="2547" y="2911"/>
                    </a:cubicBezTo>
                    <a:cubicBezTo>
                      <a:pt x="2547" y="2922"/>
                      <a:pt x="2556" y="2931"/>
                      <a:pt x="2567" y="2931"/>
                    </a:cubicBezTo>
                    <a:cubicBezTo>
                      <a:pt x="2578" y="2931"/>
                      <a:pt x="2587" y="2922"/>
                      <a:pt x="2587" y="2911"/>
                    </a:cubicBezTo>
                    <a:close/>
                    <a:moveTo>
                      <a:pt x="2566" y="2890"/>
                    </a:moveTo>
                    <a:lnTo>
                      <a:pt x="2568" y="2931"/>
                    </a:lnTo>
                    <a:lnTo>
                      <a:pt x="2604" y="2929"/>
                    </a:lnTo>
                    <a:lnTo>
                      <a:pt x="2602" y="2889"/>
                    </a:lnTo>
                    <a:lnTo>
                      <a:pt x="2566" y="2890"/>
                    </a:lnTo>
                    <a:close/>
                    <a:moveTo>
                      <a:pt x="2623" y="2909"/>
                    </a:moveTo>
                    <a:cubicBezTo>
                      <a:pt x="2623" y="2898"/>
                      <a:pt x="2614" y="2889"/>
                      <a:pt x="2603" y="2889"/>
                    </a:cubicBezTo>
                    <a:cubicBezTo>
                      <a:pt x="2592" y="2889"/>
                      <a:pt x="2583" y="2898"/>
                      <a:pt x="2583" y="2909"/>
                    </a:cubicBezTo>
                    <a:cubicBezTo>
                      <a:pt x="2583" y="2920"/>
                      <a:pt x="2592" y="2929"/>
                      <a:pt x="2603" y="2929"/>
                    </a:cubicBezTo>
                    <a:cubicBezTo>
                      <a:pt x="2614" y="2929"/>
                      <a:pt x="2623" y="2920"/>
                      <a:pt x="2623" y="2909"/>
                    </a:cubicBezTo>
                    <a:close/>
                    <a:moveTo>
                      <a:pt x="2602" y="2889"/>
                    </a:moveTo>
                    <a:lnTo>
                      <a:pt x="2604" y="2929"/>
                    </a:lnTo>
                    <a:lnTo>
                      <a:pt x="2638" y="2928"/>
                    </a:lnTo>
                    <a:lnTo>
                      <a:pt x="2636" y="2887"/>
                    </a:lnTo>
                    <a:lnTo>
                      <a:pt x="2602" y="2889"/>
                    </a:lnTo>
                    <a:close/>
                    <a:moveTo>
                      <a:pt x="2657" y="2908"/>
                    </a:moveTo>
                    <a:cubicBezTo>
                      <a:pt x="2657" y="2896"/>
                      <a:pt x="2648" y="2887"/>
                      <a:pt x="2637" y="2887"/>
                    </a:cubicBezTo>
                    <a:cubicBezTo>
                      <a:pt x="2626" y="2887"/>
                      <a:pt x="2617" y="2896"/>
                      <a:pt x="2617" y="2908"/>
                    </a:cubicBezTo>
                    <a:cubicBezTo>
                      <a:pt x="2617" y="2919"/>
                      <a:pt x="2626" y="2928"/>
                      <a:pt x="2637" y="2928"/>
                    </a:cubicBezTo>
                    <a:cubicBezTo>
                      <a:pt x="2648" y="2928"/>
                      <a:pt x="2657" y="2919"/>
                      <a:pt x="2657" y="2908"/>
                    </a:cubicBezTo>
                    <a:close/>
                    <a:moveTo>
                      <a:pt x="2636" y="2887"/>
                    </a:moveTo>
                    <a:lnTo>
                      <a:pt x="2638" y="2928"/>
                    </a:lnTo>
                    <a:lnTo>
                      <a:pt x="2672" y="2926"/>
                    </a:lnTo>
                    <a:lnTo>
                      <a:pt x="2670" y="2886"/>
                    </a:lnTo>
                    <a:lnTo>
                      <a:pt x="2636" y="2887"/>
                    </a:lnTo>
                    <a:close/>
                    <a:moveTo>
                      <a:pt x="2692" y="2906"/>
                    </a:moveTo>
                    <a:cubicBezTo>
                      <a:pt x="2692" y="2895"/>
                      <a:pt x="2682" y="2886"/>
                      <a:pt x="2671" y="2886"/>
                    </a:cubicBezTo>
                    <a:cubicBezTo>
                      <a:pt x="2660" y="2886"/>
                      <a:pt x="2651" y="2895"/>
                      <a:pt x="2651" y="2906"/>
                    </a:cubicBezTo>
                    <a:cubicBezTo>
                      <a:pt x="2651" y="2917"/>
                      <a:pt x="2660" y="2926"/>
                      <a:pt x="2671" y="2926"/>
                    </a:cubicBezTo>
                    <a:cubicBezTo>
                      <a:pt x="2682" y="2926"/>
                      <a:pt x="2692" y="2917"/>
                      <a:pt x="2692" y="2906"/>
                    </a:cubicBezTo>
                    <a:close/>
                    <a:moveTo>
                      <a:pt x="2670" y="2886"/>
                    </a:moveTo>
                    <a:lnTo>
                      <a:pt x="2672" y="2926"/>
                    </a:lnTo>
                    <a:lnTo>
                      <a:pt x="2706" y="2924"/>
                    </a:lnTo>
                    <a:lnTo>
                      <a:pt x="2703" y="2884"/>
                    </a:lnTo>
                    <a:lnTo>
                      <a:pt x="2670" y="2886"/>
                    </a:lnTo>
                    <a:close/>
                    <a:moveTo>
                      <a:pt x="2725" y="2904"/>
                    </a:moveTo>
                    <a:cubicBezTo>
                      <a:pt x="2725" y="2893"/>
                      <a:pt x="2716" y="2884"/>
                      <a:pt x="2705" y="2884"/>
                    </a:cubicBezTo>
                    <a:cubicBezTo>
                      <a:pt x="2693" y="2884"/>
                      <a:pt x="2684" y="2893"/>
                      <a:pt x="2684" y="2904"/>
                    </a:cubicBezTo>
                    <a:cubicBezTo>
                      <a:pt x="2684" y="2915"/>
                      <a:pt x="2693" y="2924"/>
                      <a:pt x="2705" y="2924"/>
                    </a:cubicBezTo>
                    <a:cubicBezTo>
                      <a:pt x="2716" y="2924"/>
                      <a:pt x="2725" y="2915"/>
                      <a:pt x="2725" y="2904"/>
                    </a:cubicBezTo>
                    <a:close/>
                    <a:moveTo>
                      <a:pt x="2703" y="2884"/>
                    </a:moveTo>
                    <a:lnTo>
                      <a:pt x="2706" y="2924"/>
                    </a:lnTo>
                    <a:lnTo>
                      <a:pt x="2740" y="2922"/>
                    </a:lnTo>
                    <a:lnTo>
                      <a:pt x="2737" y="2881"/>
                    </a:lnTo>
                    <a:lnTo>
                      <a:pt x="2703" y="2884"/>
                    </a:lnTo>
                    <a:close/>
                    <a:moveTo>
                      <a:pt x="2758" y="2902"/>
                    </a:moveTo>
                    <a:cubicBezTo>
                      <a:pt x="2758" y="2890"/>
                      <a:pt x="2749" y="2881"/>
                      <a:pt x="2738" y="2881"/>
                    </a:cubicBezTo>
                    <a:cubicBezTo>
                      <a:pt x="2727" y="2881"/>
                      <a:pt x="2718" y="2890"/>
                      <a:pt x="2718" y="2902"/>
                    </a:cubicBezTo>
                    <a:cubicBezTo>
                      <a:pt x="2718" y="2913"/>
                      <a:pt x="2727" y="2922"/>
                      <a:pt x="2738" y="2922"/>
                    </a:cubicBezTo>
                    <a:cubicBezTo>
                      <a:pt x="2749" y="2922"/>
                      <a:pt x="2758" y="2913"/>
                      <a:pt x="2758" y="2902"/>
                    </a:cubicBezTo>
                    <a:close/>
                    <a:moveTo>
                      <a:pt x="2736" y="2881"/>
                    </a:moveTo>
                    <a:lnTo>
                      <a:pt x="2740" y="2922"/>
                    </a:lnTo>
                    <a:lnTo>
                      <a:pt x="2774" y="2919"/>
                    </a:lnTo>
                    <a:lnTo>
                      <a:pt x="2771" y="2878"/>
                    </a:lnTo>
                    <a:lnTo>
                      <a:pt x="2736" y="2881"/>
                    </a:lnTo>
                    <a:close/>
                    <a:moveTo>
                      <a:pt x="2793" y="2899"/>
                    </a:moveTo>
                    <a:cubicBezTo>
                      <a:pt x="2793" y="2887"/>
                      <a:pt x="2784" y="2878"/>
                      <a:pt x="2773" y="2878"/>
                    </a:cubicBezTo>
                    <a:cubicBezTo>
                      <a:pt x="2761" y="2878"/>
                      <a:pt x="2752" y="2887"/>
                      <a:pt x="2752" y="2899"/>
                    </a:cubicBezTo>
                    <a:cubicBezTo>
                      <a:pt x="2752" y="2910"/>
                      <a:pt x="2761" y="2919"/>
                      <a:pt x="2773" y="2919"/>
                    </a:cubicBezTo>
                    <a:cubicBezTo>
                      <a:pt x="2784" y="2919"/>
                      <a:pt x="2793" y="2910"/>
                      <a:pt x="2793" y="2899"/>
                    </a:cubicBezTo>
                    <a:close/>
                    <a:moveTo>
                      <a:pt x="2771" y="2878"/>
                    </a:moveTo>
                    <a:lnTo>
                      <a:pt x="2775" y="2919"/>
                    </a:lnTo>
                    <a:lnTo>
                      <a:pt x="2809" y="2915"/>
                    </a:lnTo>
                    <a:lnTo>
                      <a:pt x="2805" y="2875"/>
                    </a:lnTo>
                    <a:lnTo>
                      <a:pt x="2771" y="2878"/>
                    </a:lnTo>
                    <a:close/>
                    <a:moveTo>
                      <a:pt x="2827" y="2895"/>
                    </a:moveTo>
                    <a:cubicBezTo>
                      <a:pt x="2827" y="2884"/>
                      <a:pt x="2818" y="2875"/>
                      <a:pt x="2807" y="2875"/>
                    </a:cubicBezTo>
                    <a:cubicBezTo>
                      <a:pt x="2796" y="2875"/>
                      <a:pt x="2787" y="2884"/>
                      <a:pt x="2787" y="2895"/>
                    </a:cubicBezTo>
                    <a:cubicBezTo>
                      <a:pt x="2787" y="2906"/>
                      <a:pt x="2796" y="2916"/>
                      <a:pt x="2807" y="2916"/>
                    </a:cubicBezTo>
                    <a:cubicBezTo>
                      <a:pt x="2818" y="2916"/>
                      <a:pt x="2827" y="2906"/>
                      <a:pt x="2827" y="2895"/>
                    </a:cubicBezTo>
                    <a:close/>
                    <a:moveTo>
                      <a:pt x="2805" y="2875"/>
                    </a:moveTo>
                    <a:lnTo>
                      <a:pt x="2809" y="2915"/>
                    </a:lnTo>
                    <a:lnTo>
                      <a:pt x="2844" y="2911"/>
                    </a:lnTo>
                    <a:lnTo>
                      <a:pt x="2839" y="2871"/>
                    </a:lnTo>
                    <a:lnTo>
                      <a:pt x="2805" y="2875"/>
                    </a:lnTo>
                    <a:close/>
                    <a:moveTo>
                      <a:pt x="2862" y="2891"/>
                    </a:moveTo>
                    <a:cubicBezTo>
                      <a:pt x="2862" y="2880"/>
                      <a:pt x="2853" y="2871"/>
                      <a:pt x="2841" y="2871"/>
                    </a:cubicBezTo>
                    <a:cubicBezTo>
                      <a:pt x="2830" y="2871"/>
                      <a:pt x="2821" y="2880"/>
                      <a:pt x="2821" y="2891"/>
                    </a:cubicBezTo>
                    <a:cubicBezTo>
                      <a:pt x="2821" y="2902"/>
                      <a:pt x="2830" y="2912"/>
                      <a:pt x="2841" y="2912"/>
                    </a:cubicBezTo>
                    <a:cubicBezTo>
                      <a:pt x="2853" y="2912"/>
                      <a:pt x="2862" y="2902"/>
                      <a:pt x="2862" y="2891"/>
                    </a:cubicBezTo>
                    <a:close/>
                    <a:moveTo>
                      <a:pt x="2839" y="2871"/>
                    </a:moveTo>
                    <a:lnTo>
                      <a:pt x="2844" y="2911"/>
                    </a:lnTo>
                    <a:lnTo>
                      <a:pt x="2879" y="2907"/>
                    </a:lnTo>
                    <a:lnTo>
                      <a:pt x="2874" y="2866"/>
                    </a:lnTo>
                    <a:lnTo>
                      <a:pt x="2839" y="2871"/>
                    </a:lnTo>
                    <a:close/>
                    <a:moveTo>
                      <a:pt x="2897" y="2887"/>
                    </a:moveTo>
                    <a:cubicBezTo>
                      <a:pt x="2897" y="2875"/>
                      <a:pt x="2888" y="2866"/>
                      <a:pt x="2877" y="2866"/>
                    </a:cubicBezTo>
                    <a:cubicBezTo>
                      <a:pt x="2866" y="2866"/>
                      <a:pt x="2856" y="2875"/>
                      <a:pt x="2856" y="2887"/>
                    </a:cubicBezTo>
                    <a:cubicBezTo>
                      <a:pt x="2856" y="2898"/>
                      <a:pt x="2866" y="2907"/>
                      <a:pt x="2877" y="2907"/>
                    </a:cubicBezTo>
                    <a:cubicBezTo>
                      <a:pt x="2888" y="2907"/>
                      <a:pt x="2897" y="2898"/>
                      <a:pt x="2897" y="2887"/>
                    </a:cubicBezTo>
                    <a:close/>
                    <a:moveTo>
                      <a:pt x="2874" y="2866"/>
                    </a:moveTo>
                    <a:lnTo>
                      <a:pt x="2880" y="2907"/>
                    </a:lnTo>
                    <a:lnTo>
                      <a:pt x="2915" y="2902"/>
                    </a:lnTo>
                    <a:lnTo>
                      <a:pt x="2909" y="2861"/>
                    </a:lnTo>
                    <a:lnTo>
                      <a:pt x="2874" y="2866"/>
                    </a:lnTo>
                    <a:close/>
                    <a:moveTo>
                      <a:pt x="2933" y="2881"/>
                    </a:moveTo>
                    <a:cubicBezTo>
                      <a:pt x="2933" y="2870"/>
                      <a:pt x="2924" y="2861"/>
                      <a:pt x="2912" y="2861"/>
                    </a:cubicBezTo>
                    <a:cubicBezTo>
                      <a:pt x="2901" y="2861"/>
                      <a:pt x="2892" y="2870"/>
                      <a:pt x="2892" y="2881"/>
                    </a:cubicBezTo>
                    <a:cubicBezTo>
                      <a:pt x="2892" y="2893"/>
                      <a:pt x="2901" y="2902"/>
                      <a:pt x="2912" y="2902"/>
                    </a:cubicBezTo>
                    <a:cubicBezTo>
                      <a:pt x="2924" y="2902"/>
                      <a:pt x="2933" y="2893"/>
                      <a:pt x="2933" y="2881"/>
                    </a:cubicBezTo>
                    <a:close/>
                    <a:moveTo>
                      <a:pt x="2909" y="2861"/>
                    </a:moveTo>
                    <a:lnTo>
                      <a:pt x="2916" y="2902"/>
                    </a:lnTo>
                    <a:lnTo>
                      <a:pt x="2951" y="2896"/>
                    </a:lnTo>
                    <a:lnTo>
                      <a:pt x="2944" y="2856"/>
                    </a:lnTo>
                    <a:lnTo>
                      <a:pt x="2909" y="2861"/>
                    </a:lnTo>
                    <a:close/>
                    <a:moveTo>
                      <a:pt x="2968" y="2876"/>
                    </a:moveTo>
                    <a:cubicBezTo>
                      <a:pt x="2968" y="2864"/>
                      <a:pt x="2959" y="2855"/>
                      <a:pt x="2948" y="2855"/>
                    </a:cubicBezTo>
                    <a:cubicBezTo>
                      <a:pt x="2936" y="2855"/>
                      <a:pt x="2927" y="2864"/>
                      <a:pt x="2927" y="2876"/>
                    </a:cubicBezTo>
                    <a:cubicBezTo>
                      <a:pt x="2927" y="2887"/>
                      <a:pt x="2936" y="2896"/>
                      <a:pt x="2948" y="2896"/>
                    </a:cubicBezTo>
                    <a:cubicBezTo>
                      <a:pt x="2959" y="2896"/>
                      <a:pt x="2968" y="2887"/>
                      <a:pt x="2968" y="2876"/>
                    </a:cubicBezTo>
                    <a:close/>
                    <a:moveTo>
                      <a:pt x="2944" y="2856"/>
                    </a:moveTo>
                    <a:lnTo>
                      <a:pt x="2951" y="2896"/>
                    </a:lnTo>
                    <a:lnTo>
                      <a:pt x="2989" y="2889"/>
                    </a:lnTo>
                    <a:lnTo>
                      <a:pt x="2982" y="2849"/>
                    </a:lnTo>
                    <a:lnTo>
                      <a:pt x="2944" y="2856"/>
                    </a:lnTo>
                    <a:close/>
                    <a:moveTo>
                      <a:pt x="3006" y="2869"/>
                    </a:moveTo>
                    <a:cubicBezTo>
                      <a:pt x="3006" y="2858"/>
                      <a:pt x="2997" y="2849"/>
                      <a:pt x="2985" y="2849"/>
                    </a:cubicBezTo>
                    <a:cubicBezTo>
                      <a:pt x="2974" y="2849"/>
                      <a:pt x="2965" y="2858"/>
                      <a:pt x="2965" y="2869"/>
                    </a:cubicBezTo>
                    <a:cubicBezTo>
                      <a:pt x="2965" y="2880"/>
                      <a:pt x="2974" y="2889"/>
                      <a:pt x="2985" y="2889"/>
                    </a:cubicBezTo>
                    <a:cubicBezTo>
                      <a:pt x="2997" y="2889"/>
                      <a:pt x="3006" y="2880"/>
                      <a:pt x="3006" y="2869"/>
                    </a:cubicBezTo>
                    <a:close/>
                    <a:moveTo>
                      <a:pt x="2981" y="2849"/>
                    </a:moveTo>
                    <a:lnTo>
                      <a:pt x="2989" y="2889"/>
                    </a:lnTo>
                    <a:lnTo>
                      <a:pt x="3025" y="2882"/>
                    </a:lnTo>
                    <a:lnTo>
                      <a:pt x="3017" y="2842"/>
                    </a:lnTo>
                    <a:lnTo>
                      <a:pt x="2981" y="2849"/>
                    </a:lnTo>
                    <a:close/>
                    <a:moveTo>
                      <a:pt x="3042" y="2862"/>
                    </a:moveTo>
                    <a:cubicBezTo>
                      <a:pt x="3042" y="2851"/>
                      <a:pt x="3032" y="2841"/>
                      <a:pt x="3021" y="2841"/>
                    </a:cubicBezTo>
                    <a:cubicBezTo>
                      <a:pt x="3010" y="2841"/>
                      <a:pt x="3001" y="2851"/>
                      <a:pt x="3001" y="2862"/>
                    </a:cubicBezTo>
                    <a:cubicBezTo>
                      <a:pt x="3001" y="2873"/>
                      <a:pt x="3010" y="2882"/>
                      <a:pt x="3021" y="2882"/>
                    </a:cubicBezTo>
                    <a:cubicBezTo>
                      <a:pt x="3032" y="2882"/>
                      <a:pt x="3042" y="2873"/>
                      <a:pt x="3042" y="2862"/>
                    </a:cubicBezTo>
                    <a:close/>
                    <a:moveTo>
                      <a:pt x="3017" y="2842"/>
                    </a:moveTo>
                    <a:lnTo>
                      <a:pt x="3025" y="2882"/>
                    </a:lnTo>
                    <a:lnTo>
                      <a:pt x="3061" y="2874"/>
                    </a:lnTo>
                    <a:lnTo>
                      <a:pt x="3053" y="2834"/>
                    </a:lnTo>
                    <a:lnTo>
                      <a:pt x="3017" y="2842"/>
                    </a:lnTo>
                    <a:close/>
                    <a:moveTo>
                      <a:pt x="3077" y="2854"/>
                    </a:moveTo>
                    <a:cubicBezTo>
                      <a:pt x="3077" y="2843"/>
                      <a:pt x="3068" y="2834"/>
                      <a:pt x="3057" y="2834"/>
                    </a:cubicBezTo>
                    <a:cubicBezTo>
                      <a:pt x="3046" y="2834"/>
                      <a:pt x="3037" y="2843"/>
                      <a:pt x="3037" y="2854"/>
                    </a:cubicBezTo>
                    <a:cubicBezTo>
                      <a:pt x="3037" y="2865"/>
                      <a:pt x="3046" y="2874"/>
                      <a:pt x="3057" y="2874"/>
                    </a:cubicBezTo>
                    <a:cubicBezTo>
                      <a:pt x="3068" y="2874"/>
                      <a:pt x="3077" y="2865"/>
                      <a:pt x="3077" y="2854"/>
                    </a:cubicBezTo>
                    <a:close/>
                    <a:moveTo>
                      <a:pt x="3052" y="2834"/>
                    </a:moveTo>
                    <a:lnTo>
                      <a:pt x="3062" y="2874"/>
                    </a:lnTo>
                    <a:lnTo>
                      <a:pt x="3097" y="2865"/>
                    </a:lnTo>
                    <a:lnTo>
                      <a:pt x="3088" y="2826"/>
                    </a:lnTo>
                    <a:lnTo>
                      <a:pt x="3052" y="2834"/>
                    </a:lnTo>
                    <a:close/>
                    <a:moveTo>
                      <a:pt x="3113" y="2846"/>
                    </a:moveTo>
                    <a:cubicBezTo>
                      <a:pt x="3113" y="2834"/>
                      <a:pt x="3103" y="2825"/>
                      <a:pt x="3092" y="2825"/>
                    </a:cubicBezTo>
                    <a:cubicBezTo>
                      <a:pt x="3081" y="2825"/>
                      <a:pt x="3072" y="2834"/>
                      <a:pt x="3072" y="2846"/>
                    </a:cubicBezTo>
                    <a:cubicBezTo>
                      <a:pt x="3072" y="2857"/>
                      <a:pt x="3081" y="2866"/>
                      <a:pt x="3092" y="2866"/>
                    </a:cubicBezTo>
                    <a:cubicBezTo>
                      <a:pt x="3103" y="2866"/>
                      <a:pt x="3113" y="2857"/>
                      <a:pt x="3113" y="2846"/>
                    </a:cubicBezTo>
                    <a:close/>
                    <a:moveTo>
                      <a:pt x="3087" y="2826"/>
                    </a:moveTo>
                    <a:lnTo>
                      <a:pt x="3097" y="2865"/>
                    </a:lnTo>
                    <a:lnTo>
                      <a:pt x="3132" y="2856"/>
                    </a:lnTo>
                    <a:lnTo>
                      <a:pt x="3122" y="2817"/>
                    </a:lnTo>
                    <a:lnTo>
                      <a:pt x="3087" y="2826"/>
                    </a:lnTo>
                    <a:close/>
                    <a:moveTo>
                      <a:pt x="3147" y="2837"/>
                    </a:moveTo>
                    <a:cubicBezTo>
                      <a:pt x="3147" y="2826"/>
                      <a:pt x="3138" y="2816"/>
                      <a:pt x="3127" y="2816"/>
                    </a:cubicBezTo>
                    <a:cubicBezTo>
                      <a:pt x="3116" y="2816"/>
                      <a:pt x="3107" y="2826"/>
                      <a:pt x="3107" y="2837"/>
                    </a:cubicBezTo>
                    <a:cubicBezTo>
                      <a:pt x="3107" y="2848"/>
                      <a:pt x="3116" y="2857"/>
                      <a:pt x="3127" y="2857"/>
                    </a:cubicBezTo>
                    <a:cubicBezTo>
                      <a:pt x="3138" y="2857"/>
                      <a:pt x="3147" y="2848"/>
                      <a:pt x="3147" y="2837"/>
                    </a:cubicBezTo>
                    <a:close/>
                    <a:moveTo>
                      <a:pt x="3122" y="2817"/>
                    </a:moveTo>
                    <a:lnTo>
                      <a:pt x="3132" y="2856"/>
                    </a:lnTo>
                    <a:lnTo>
                      <a:pt x="3167" y="2847"/>
                    </a:lnTo>
                    <a:lnTo>
                      <a:pt x="3156" y="2808"/>
                    </a:lnTo>
                    <a:lnTo>
                      <a:pt x="3122" y="2817"/>
                    </a:lnTo>
                    <a:close/>
                    <a:moveTo>
                      <a:pt x="3182" y="2827"/>
                    </a:moveTo>
                    <a:cubicBezTo>
                      <a:pt x="3182" y="2816"/>
                      <a:pt x="3173" y="2807"/>
                      <a:pt x="3161" y="2807"/>
                    </a:cubicBezTo>
                    <a:cubicBezTo>
                      <a:pt x="3150" y="2807"/>
                      <a:pt x="3141" y="2816"/>
                      <a:pt x="3141" y="2827"/>
                    </a:cubicBezTo>
                    <a:cubicBezTo>
                      <a:pt x="3141" y="2838"/>
                      <a:pt x="3150" y="2848"/>
                      <a:pt x="3161" y="2848"/>
                    </a:cubicBezTo>
                    <a:cubicBezTo>
                      <a:pt x="3173" y="2848"/>
                      <a:pt x="3182" y="2838"/>
                      <a:pt x="3182" y="2827"/>
                    </a:cubicBezTo>
                    <a:close/>
                    <a:moveTo>
                      <a:pt x="3156" y="2808"/>
                    </a:moveTo>
                    <a:lnTo>
                      <a:pt x="3167" y="2847"/>
                    </a:lnTo>
                    <a:lnTo>
                      <a:pt x="3201" y="2836"/>
                    </a:lnTo>
                    <a:lnTo>
                      <a:pt x="3190" y="2798"/>
                    </a:lnTo>
                    <a:lnTo>
                      <a:pt x="3156" y="2808"/>
                    </a:lnTo>
                    <a:close/>
                    <a:moveTo>
                      <a:pt x="3216" y="2817"/>
                    </a:moveTo>
                    <a:cubicBezTo>
                      <a:pt x="3216" y="2806"/>
                      <a:pt x="3207" y="2797"/>
                      <a:pt x="3196" y="2797"/>
                    </a:cubicBezTo>
                    <a:cubicBezTo>
                      <a:pt x="3184" y="2797"/>
                      <a:pt x="3175" y="2806"/>
                      <a:pt x="3175" y="2817"/>
                    </a:cubicBezTo>
                    <a:cubicBezTo>
                      <a:pt x="3175" y="2828"/>
                      <a:pt x="3184" y="2837"/>
                      <a:pt x="3196" y="2837"/>
                    </a:cubicBezTo>
                    <a:cubicBezTo>
                      <a:pt x="3207" y="2837"/>
                      <a:pt x="3216" y="2828"/>
                      <a:pt x="3216" y="2817"/>
                    </a:cubicBezTo>
                    <a:close/>
                    <a:moveTo>
                      <a:pt x="3189" y="2798"/>
                    </a:moveTo>
                    <a:lnTo>
                      <a:pt x="3202" y="2836"/>
                    </a:lnTo>
                    <a:lnTo>
                      <a:pt x="3236" y="2825"/>
                    </a:lnTo>
                    <a:lnTo>
                      <a:pt x="3224" y="2787"/>
                    </a:lnTo>
                    <a:lnTo>
                      <a:pt x="3189" y="2798"/>
                    </a:lnTo>
                    <a:close/>
                    <a:moveTo>
                      <a:pt x="3251" y="2806"/>
                    </a:moveTo>
                    <a:cubicBezTo>
                      <a:pt x="3251" y="2795"/>
                      <a:pt x="3241" y="2786"/>
                      <a:pt x="3230" y="2786"/>
                    </a:cubicBezTo>
                    <a:cubicBezTo>
                      <a:pt x="3219" y="2786"/>
                      <a:pt x="3210" y="2795"/>
                      <a:pt x="3210" y="2806"/>
                    </a:cubicBezTo>
                    <a:cubicBezTo>
                      <a:pt x="3210" y="2817"/>
                      <a:pt x="3219" y="2826"/>
                      <a:pt x="3230" y="2826"/>
                    </a:cubicBezTo>
                    <a:cubicBezTo>
                      <a:pt x="3241" y="2826"/>
                      <a:pt x="3251" y="2817"/>
                      <a:pt x="3251" y="2806"/>
                    </a:cubicBezTo>
                    <a:close/>
                    <a:moveTo>
                      <a:pt x="3224" y="2787"/>
                    </a:moveTo>
                    <a:lnTo>
                      <a:pt x="3237" y="2825"/>
                    </a:lnTo>
                    <a:lnTo>
                      <a:pt x="3271" y="2813"/>
                    </a:lnTo>
                    <a:lnTo>
                      <a:pt x="3258" y="2775"/>
                    </a:lnTo>
                    <a:lnTo>
                      <a:pt x="3224" y="2787"/>
                    </a:lnTo>
                    <a:close/>
                    <a:moveTo>
                      <a:pt x="3285" y="2794"/>
                    </a:moveTo>
                    <a:cubicBezTo>
                      <a:pt x="3285" y="2783"/>
                      <a:pt x="3276" y="2774"/>
                      <a:pt x="3264" y="2774"/>
                    </a:cubicBezTo>
                    <a:cubicBezTo>
                      <a:pt x="3253" y="2774"/>
                      <a:pt x="3244" y="2783"/>
                      <a:pt x="3244" y="2794"/>
                    </a:cubicBezTo>
                    <a:cubicBezTo>
                      <a:pt x="3244" y="2805"/>
                      <a:pt x="3253" y="2815"/>
                      <a:pt x="3264" y="2815"/>
                    </a:cubicBezTo>
                    <a:cubicBezTo>
                      <a:pt x="3276" y="2815"/>
                      <a:pt x="3285" y="2805"/>
                      <a:pt x="3285" y="2794"/>
                    </a:cubicBezTo>
                    <a:close/>
                    <a:moveTo>
                      <a:pt x="3257" y="2775"/>
                    </a:moveTo>
                    <a:lnTo>
                      <a:pt x="3271" y="2813"/>
                    </a:lnTo>
                    <a:lnTo>
                      <a:pt x="3305" y="2801"/>
                    </a:lnTo>
                    <a:lnTo>
                      <a:pt x="3291" y="2763"/>
                    </a:lnTo>
                    <a:lnTo>
                      <a:pt x="3257" y="2775"/>
                    </a:lnTo>
                    <a:close/>
                    <a:moveTo>
                      <a:pt x="3318" y="2782"/>
                    </a:moveTo>
                    <a:cubicBezTo>
                      <a:pt x="3318" y="2771"/>
                      <a:pt x="3309" y="2762"/>
                      <a:pt x="3298" y="2762"/>
                    </a:cubicBezTo>
                    <a:cubicBezTo>
                      <a:pt x="3287" y="2762"/>
                      <a:pt x="3278" y="2771"/>
                      <a:pt x="3278" y="2782"/>
                    </a:cubicBezTo>
                    <a:cubicBezTo>
                      <a:pt x="3278" y="2793"/>
                      <a:pt x="3287" y="2802"/>
                      <a:pt x="3298" y="2802"/>
                    </a:cubicBezTo>
                    <a:cubicBezTo>
                      <a:pt x="3309" y="2802"/>
                      <a:pt x="3318" y="2793"/>
                      <a:pt x="3318" y="2782"/>
                    </a:cubicBezTo>
                    <a:close/>
                    <a:moveTo>
                      <a:pt x="3291" y="2763"/>
                    </a:moveTo>
                    <a:lnTo>
                      <a:pt x="3305" y="2801"/>
                    </a:lnTo>
                    <a:lnTo>
                      <a:pt x="3340" y="2787"/>
                    </a:lnTo>
                    <a:lnTo>
                      <a:pt x="3325" y="2749"/>
                    </a:lnTo>
                    <a:lnTo>
                      <a:pt x="3291" y="2763"/>
                    </a:lnTo>
                    <a:close/>
                    <a:moveTo>
                      <a:pt x="3353" y="2768"/>
                    </a:moveTo>
                    <a:cubicBezTo>
                      <a:pt x="3353" y="2757"/>
                      <a:pt x="3343" y="2748"/>
                      <a:pt x="3332" y="2748"/>
                    </a:cubicBezTo>
                    <a:cubicBezTo>
                      <a:pt x="3321" y="2748"/>
                      <a:pt x="3312" y="2757"/>
                      <a:pt x="3312" y="2768"/>
                    </a:cubicBezTo>
                    <a:cubicBezTo>
                      <a:pt x="3312" y="2780"/>
                      <a:pt x="3321" y="2789"/>
                      <a:pt x="3332" y="2789"/>
                    </a:cubicBezTo>
                    <a:cubicBezTo>
                      <a:pt x="3343" y="2789"/>
                      <a:pt x="3353" y="2780"/>
                      <a:pt x="3353" y="2768"/>
                    </a:cubicBezTo>
                    <a:close/>
                    <a:moveTo>
                      <a:pt x="3324" y="2750"/>
                    </a:moveTo>
                    <a:lnTo>
                      <a:pt x="3340" y="2787"/>
                    </a:lnTo>
                    <a:lnTo>
                      <a:pt x="3374" y="2773"/>
                    </a:lnTo>
                    <a:lnTo>
                      <a:pt x="3358" y="2736"/>
                    </a:lnTo>
                    <a:lnTo>
                      <a:pt x="3324" y="2750"/>
                    </a:lnTo>
                    <a:close/>
                    <a:moveTo>
                      <a:pt x="3386" y="2754"/>
                    </a:moveTo>
                    <a:cubicBezTo>
                      <a:pt x="3386" y="2743"/>
                      <a:pt x="3377" y="2734"/>
                      <a:pt x="3366" y="2734"/>
                    </a:cubicBezTo>
                    <a:cubicBezTo>
                      <a:pt x="3355" y="2734"/>
                      <a:pt x="3345" y="2743"/>
                      <a:pt x="3345" y="2754"/>
                    </a:cubicBezTo>
                    <a:cubicBezTo>
                      <a:pt x="3345" y="2765"/>
                      <a:pt x="3355" y="2775"/>
                      <a:pt x="3366" y="2775"/>
                    </a:cubicBezTo>
                    <a:cubicBezTo>
                      <a:pt x="3377" y="2775"/>
                      <a:pt x="3386" y="2765"/>
                      <a:pt x="3386" y="2754"/>
                    </a:cubicBezTo>
                    <a:close/>
                    <a:moveTo>
                      <a:pt x="3357" y="2736"/>
                    </a:moveTo>
                    <a:lnTo>
                      <a:pt x="3374" y="2773"/>
                    </a:lnTo>
                    <a:lnTo>
                      <a:pt x="3407" y="2758"/>
                    </a:lnTo>
                    <a:lnTo>
                      <a:pt x="3390" y="2721"/>
                    </a:lnTo>
                    <a:lnTo>
                      <a:pt x="3357" y="2736"/>
                    </a:lnTo>
                    <a:close/>
                    <a:moveTo>
                      <a:pt x="3419" y="2739"/>
                    </a:moveTo>
                    <a:cubicBezTo>
                      <a:pt x="3419" y="2728"/>
                      <a:pt x="3410" y="2719"/>
                      <a:pt x="3399" y="2719"/>
                    </a:cubicBezTo>
                    <a:cubicBezTo>
                      <a:pt x="3388" y="2719"/>
                      <a:pt x="3378" y="2728"/>
                      <a:pt x="3378" y="2739"/>
                    </a:cubicBezTo>
                    <a:cubicBezTo>
                      <a:pt x="3378" y="2751"/>
                      <a:pt x="3388" y="2760"/>
                      <a:pt x="3399" y="2760"/>
                    </a:cubicBezTo>
                    <a:cubicBezTo>
                      <a:pt x="3410" y="2760"/>
                      <a:pt x="3419" y="2751"/>
                      <a:pt x="3419" y="2739"/>
                    </a:cubicBezTo>
                    <a:close/>
                    <a:moveTo>
                      <a:pt x="3390" y="2721"/>
                    </a:moveTo>
                    <a:lnTo>
                      <a:pt x="3408" y="2758"/>
                    </a:lnTo>
                    <a:lnTo>
                      <a:pt x="3439" y="2743"/>
                    </a:lnTo>
                    <a:lnTo>
                      <a:pt x="3422" y="2706"/>
                    </a:lnTo>
                    <a:lnTo>
                      <a:pt x="3390" y="2721"/>
                    </a:lnTo>
                    <a:close/>
                    <a:moveTo>
                      <a:pt x="3451" y="2724"/>
                    </a:moveTo>
                    <a:cubicBezTo>
                      <a:pt x="3451" y="2713"/>
                      <a:pt x="3442" y="2704"/>
                      <a:pt x="3430" y="2704"/>
                    </a:cubicBezTo>
                    <a:cubicBezTo>
                      <a:pt x="3419" y="2704"/>
                      <a:pt x="3410" y="2713"/>
                      <a:pt x="3410" y="2724"/>
                    </a:cubicBezTo>
                    <a:cubicBezTo>
                      <a:pt x="3410" y="2735"/>
                      <a:pt x="3419" y="2745"/>
                      <a:pt x="3430" y="2745"/>
                    </a:cubicBezTo>
                    <a:cubicBezTo>
                      <a:pt x="3442" y="2745"/>
                      <a:pt x="3451" y="2735"/>
                      <a:pt x="3451" y="2724"/>
                    </a:cubicBezTo>
                    <a:close/>
                    <a:moveTo>
                      <a:pt x="3421" y="2706"/>
                    </a:moveTo>
                    <a:lnTo>
                      <a:pt x="3440" y="2742"/>
                    </a:lnTo>
                    <a:lnTo>
                      <a:pt x="3470" y="2727"/>
                    </a:lnTo>
                    <a:lnTo>
                      <a:pt x="3452" y="2690"/>
                    </a:lnTo>
                    <a:lnTo>
                      <a:pt x="3421" y="2706"/>
                    </a:lnTo>
                    <a:close/>
                    <a:moveTo>
                      <a:pt x="3481" y="2709"/>
                    </a:moveTo>
                    <a:cubicBezTo>
                      <a:pt x="3481" y="2697"/>
                      <a:pt x="3472" y="2688"/>
                      <a:pt x="3461" y="2688"/>
                    </a:cubicBezTo>
                    <a:cubicBezTo>
                      <a:pt x="3450" y="2688"/>
                      <a:pt x="3441" y="2697"/>
                      <a:pt x="3441" y="2709"/>
                    </a:cubicBezTo>
                    <a:cubicBezTo>
                      <a:pt x="3441" y="2720"/>
                      <a:pt x="3450" y="2729"/>
                      <a:pt x="3461" y="2729"/>
                    </a:cubicBezTo>
                    <a:cubicBezTo>
                      <a:pt x="3472" y="2729"/>
                      <a:pt x="3481" y="2720"/>
                      <a:pt x="3481" y="2709"/>
                    </a:cubicBezTo>
                    <a:close/>
                    <a:moveTo>
                      <a:pt x="3452" y="2691"/>
                    </a:moveTo>
                    <a:lnTo>
                      <a:pt x="3471" y="2726"/>
                    </a:lnTo>
                    <a:lnTo>
                      <a:pt x="3501" y="2710"/>
                    </a:lnTo>
                    <a:lnTo>
                      <a:pt x="3481" y="2674"/>
                    </a:lnTo>
                    <a:lnTo>
                      <a:pt x="3452" y="2691"/>
                    </a:lnTo>
                    <a:close/>
                    <a:moveTo>
                      <a:pt x="3511" y="2692"/>
                    </a:moveTo>
                    <a:cubicBezTo>
                      <a:pt x="3511" y="2681"/>
                      <a:pt x="3502" y="2672"/>
                      <a:pt x="3491" y="2672"/>
                    </a:cubicBezTo>
                    <a:cubicBezTo>
                      <a:pt x="3480" y="2672"/>
                      <a:pt x="3471" y="2681"/>
                      <a:pt x="3471" y="2692"/>
                    </a:cubicBezTo>
                    <a:cubicBezTo>
                      <a:pt x="3471" y="2704"/>
                      <a:pt x="3480" y="2713"/>
                      <a:pt x="3491" y="2713"/>
                    </a:cubicBezTo>
                    <a:cubicBezTo>
                      <a:pt x="3502" y="2713"/>
                      <a:pt x="3511" y="2704"/>
                      <a:pt x="3511" y="2692"/>
                    </a:cubicBezTo>
                    <a:close/>
                    <a:moveTo>
                      <a:pt x="3481" y="2675"/>
                    </a:moveTo>
                    <a:lnTo>
                      <a:pt x="3501" y="2710"/>
                    </a:lnTo>
                    <a:lnTo>
                      <a:pt x="3529" y="2694"/>
                    </a:lnTo>
                    <a:lnTo>
                      <a:pt x="3509" y="2659"/>
                    </a:lnTo>
                    <a:lnTo>
                      <a:pt x="3481" y="2675"/>
                    </a:lnTo>
                    <a:close/>
                    <a:moveTo>
                      <a:pt x="3539" y="2676"/>
                    </a:moveTo>
                    <a:cubicBezTo>
                      <a:pt x="3539" y="2665"/>
                      <a:pt x="3530" y="2656"/>
                      <a:pt x="3519" y="2656"/>
                    </a:cubicBezTo>
                    <a:cubicBezTo>
                      <a:pt x="3508" y="2656"/>
                      <a:pt x="3498" y="2665"/>
                      <a:pt x="3498" y="2676"/>
                    </a:cubicBezTo>
                    <a:cubicBezTo>
                      <a:pt x="3498" y="2688"/>
                      <a:pt x="3508" y="2697"/>
                      <a:pt x="3519" y="2697"/>
                    </a:cubicBezTo>
                    <a:cubicBezTo>
                      <a:pt x="3530" y="2697"/>
                      <a:pt x="3539" y="2688"/>
                      <a:pt x="3539" y="2676"/>
                    </a:cubicBezTo>
                    <a:close/>
                    <a:moveTo>
                      <a:pt x="3508" y="2659"/>
                    </a:moveTo>
                    <a:lnTo>
                      <a:pt x="3529" y="2694"/>
                    </a:lnTo>
                    <a:lnTo>
                      <a:pt x="3556" y="2678"/>
                    </a:lnTo>
                    <a:lnTo>
                      <a:pt x="3535" y="2643"/>
                    </a:lnTo>
                    <a:lnTo>
                      <a:pt x="3508" y="2659"/>
                    </a:lnTo>
                    <a:close/>
                    <a:moveTo>
                      <a:pt x="3566" y="2660"/>
                    </a:moveTo>
                    <a:cubicBezTo>
                      <a:pt x="3566" y="2649"/>
                      <a:pt x="3556" y="2640"/>
                      <a:pt x="3545" y="2640"/>
                    </a:cubicBezTo>
                    <a:cubicBezTo>
                      <a:pt x="3534" y="2640"/>
                      <a:pt x="3525" y="2649"/>
                      <a:pt x="3525" y="2660"/>
                    </a:cubicBezTo>
                    <a:cubicBezTo>
                      <a:pt x="3525" y="2672"/>
                      <a:pt x="3534" y="2681"/>
                      <a:pt x="3545" y="2681"/>
                    </a:cubicBezTo>
                    <a:cubicBezTo>
                      <a:pt x="3556" y="2681"/>
                      <a:pt x="3566" y="2672"/>
                      <a:pt x="3566" y="2660"/>
                    </a:cubicBezTo>
                    <a:close/>
                    <a:moveTo>
                      <a:pt x="3534" y="2643"/>
                    </a:moveTo>
                    <a:lnTo>
                      <a:pt x="3556" y="2677"/>
                    </a:lnTo>
                    <a:lnTo>
                      <a:pt x="3581" y="2661"/>
                    </a:lnTo>
                    <a:lnTo>
                      <a:pt x="3559" y="2627"/>
                    </a:lnTo>
                    <a:lnTo>
                      <a:pt x="3534" y="2643"/>
                    </a:lnTo>
                    <a:close/>
                    <a:moveTo>
                      <a:pt x="3591" y="2644"/>
                    </a:moveTo>
                    <a:cubicBezTo>
                      <a:pt x="3591" y="2633"/>
                      <a:pt x="3582" y="2624"/>
                      <a:pt x="3570" y="2624"/>
                    </a:cubicBezTo>
                    <a:cubicBezTo>
                      <a:pt x="3559" y="2624"/>
                      <a:pt x="3550" y="2633"/>
                      <a:pt x="3550" y="2644"/>
                    </a:cubicBezTo>
                    <a:cubicBezTo>
                      <a:pt x="3550" y="2655"/>
                      <a:pt x="3559" y="2665"/>
                      <a:pt x="3570" y="2665"/>
                    </a:cubicBezTo>
                    <a:cubicBezTo>
                      <a:pt x="3582" y="2665"/>
                      <a:pt x="3591" y="2655"/>
                      <a:pt x="3591" y="2644"/>
                    </a:cubicBezTo>
                    <a:close/>
                    <a:moveTo>
                      <a:pt x="3559" y="2627"/>
                    </a:moveTo>
                    <a:lnTo>
                      <a:pt x="3582" y="2661"/>
                    </a:lnTo>
                    <a:lnTo>
                      <a:pt x="3607" y="2644"/>
                    </a:lnTo>
                    <a:lnTo>
                      <a:pt x="3584" y="2611"/>
                    </a:lnTo>
                    <a:lnTo>
                      <a:pt x="3559" y="2627"/>
                    </a:lnTo>
                    <a:close/>
                    <a:moveTo>
                      <a:pt x="3616" y="2627"/>
                    </a:moveTo>
                    <a:cubicBezTo>
                      <a:pt x="3616" y="2616"/>
                      <a:pt x="3607" y="2607"/>
                      <a:pt x="3595" y="2607"/>
                    </a:cubicBezTo>
                    <a:cubicBezTo>
                      <a:pt x="3584" y="2607"/>
                      <a:pt x="3575" y="2616"/>
                      <a:pt x="3575" y="2627"/>
                    </a:cubicBezTo>
                    <a:cubicBezTo>
                      <a:pt x="3575" y="2639"/>
                      <a:pt x="3584" y="2648"/>
                      <a:pt x="3595" y="2648"/>
                    </a:cubicBezTo>
                    <a:cubicBezTo>
                      <a:pt x="3607" y="2648"/>
                      <a:pt x="3616" y="2639"/>
                      <a:pt x="3616" y="2627"/>
                    </a:cubicBezTo>
                    <a:close/>
                    <a:moveTo>
                      <a:pt x="3584" y="2611"/>
                    </a:moveTo>
                    <a:lnTo>
                      <a:pt x="3607" y="2644"/>
                    </a:lnTo>
                    <a:lnTo>
                      <a:pt x="3630" y="2627"/>
                    </a:lnTo>
                    <a:lnTo>
                      <a:pt x="3607" y="2594"/>
                    </a:lnTo>
                    <a:lnTo>
                      <a:pt x="3584" y="2611"/>
                    </a:lnTo>
                    <a:close/>
                    <a:moveTo>
                      <a:pt x="3639" y="2611"/>
                    </a:moveTo>
                    <a:cubicBezTo>
                      <a:pt x="3639" y="2600"/>
                      <a:pt x="3630" y="2591"/>
                      <a:pt x="3619" y="2591"/>
                    </a:cubicBezTo>
                    <a:cubicBezTo>
                      <a:pt x="3607" y="2591"/>
                      <a:pt x="3598" y="2600"/>
                      <a:pt x="3598" y="2611"/>
                    </a:cubicBezTo>
                    <a:cubicBezTo>
                      <a:pt x="3598" y="2622"/>
                      <a:pt x="3607" y="2631"/>
                      <a:pt x="3619" y="2631"/>
                    </a:cubicBezTo>
                    <a:cubicBezTo>
                      <a:pt x="3630" y="2631"/>
                      <a:pt x="3639" y="2622"/>
                      <a:pt x="3639" y="2611"/>
                    </a:cubicBezTo>
                    <a:close/>
                    <a:moveTo>
                      <a:pt x="3607" y="2595"/>
                    </a:moveTo>
                    <a:lnTo>
                      <a:pt x="3631" y="2627"/>
                    </a:lnTo>
                    <a:lnTo>
                      <a:pt x="3654" y="2610"/>
                    </a:lnTo>
                    <a:lnTo>
                      <a:pt x="3629" y="2578"/>
                    </a:lnTo>
                    <a:lnTo>
                      <a:pt x="3607" y="2595"/>
                    </a:lnTo>
                    <a:close/>
                    <a:moveTo>
                      <a:pt x="3662" y="2594"/>
                    </a:moveTo>
                    <a:cubicBezTo>
                      <a:pt x="3662" y="2583"/>
                      <a:pt x="3653" y="2574"/>
                      <a:pt x="3641" y="2574"/>
                    </a:cubicBezTo>
                    <a:cubicBezTo>
                      <a:pt x="3630" y="2574"/>
                      <a:pt x="3621" y="2583"/>
                      <a:pt x="3621" y="2594"/>
                    </a:cubicBezTo>
                    <a:cubicBezTo>
                      <a:pt x="3621" y="2605"/>
                      <a:pt x="3630" y="2614"/>
                      <a:pt x="3641" y="2614"/>
                    </a:cubicBezTo>
                    <a:cubicBezTo>
                      <a:pt x="3653" y="2614"/>
                      <a:pt x="3662" y="2605"/>
                      <a:pt x="3662" y="2594"/>
                    </a:cubicBezTo>
                    <a:close/>
                    <a:moveTo>
                      <a:pt x="3629" y="2578"/>
                    </a:moveTo>
                    <a:lnTo>
                      <a:pt x="3654" y="2610"/>
                    </a:lnTo>
                    <a:lnTo>
                      <a:pt x="3674" y="2594"/>
                    </a:lnTo>
                    <a:lnTo>
                      <a:pt x="3649" y="2562"/>
                    </a:lnTo>
                    <a:lnTo>
                      <a:pt x="3629" y="2578"/>
                    </a:lnTo>
                    <a:close/>
                    <a:moveTo>
                      <a:pt x="3682" y="2578"/>
                    </a:moveTo>
                    <a:cubicBezTo>
                      <a:pt x="3682" y="2567"/>
                      <a:pt x="3673" y="2558"/>
                      <a:pt x="3661" y="2558"/>
                    </a:cubicBezTo>
                    <a:cubicBezTo>
                      <a:pt x="3650" y="2558"/>
                      <a:pt x="3641" y="2567"/>
                      <a:pt x="3641" y="2578"/>
                    </a:cubicBezTo>
                    <a:cubicBezTo>
                      <a:pt x="3641" y="2589"/>
                      <a:pt x="3650" y="2599"/>
                      <a:pt x="3661" y="2599"/>
                    </a:cubicBezTo>
                    <a:cubicBezTo>
                      <a:pt x="3673" y="2599"/>
                      <a:pt x="3682" y="2589"/>
                      <a:pt x="3682" y="2578"/>
                    </a:cubicBezTo>
                    <a:close/>
                    <a:moveTo>
                      <a:pt x="3649" y="2562"/>
                    </a:moveTo>
                    <a:lnTo>
                      <a:pt x="3674" y="2594"/>
                    </a:lnTo>
                    <a:lnTo>
                      <a:pt x="3695" y="2577"/>
                    </a:lnTo>
                    <a:lnTo>
                      <a:pt x="3669" y="2546"/>
                    </a:lnTo>
                    <a:lnTo>
                      <a:pt x="3649" y="2562"/>
                    </a:lnTo>
                    <a:close/>
                    <a:moveTo>
                      <a:pt x="3702" y="2562"/>
                    </a:moveTo>
                    <a:cubicBezTo>
                      <a:pt x="3702" y="2550"/>
                      <a:pt x="3693" y="2541"/>
                      <a:pt x="3682" y="2541"/>
                    </a:cubicBezTo>
                    <a:cubicBezTo>
                      <a:pt x="3670" y="2541"/>
                      <a:pt x="3661" y="2550"/>
                      <a:pt x="3661" y="2562"/>
                    </a:cubicBezTo>
                    <a:cubicBezTo>
                      <a:pt x="3661" y="2573"/>
                      <a:pt x="3670" y="2582"/>
                      <a:pt x="3682" y="2582"/>
                    </a:cubicBezTo>
                    <a:cubicBezTo>
                      <a:pt x="3693" y="2582"/>
                      <a:pt x="3702" y="2573"/>
                      <a:pt x="3702" y="2562"/>
                    </a:cubicBezTo>
                    <a:close/>
                    <a:moveTo>
                      <a:pt x="3668" y="2546"/>
                    </a:moveTo>
                    <a:lnTo>
                      <a:pt x="3695" y="2577"/>
                    </a:lnTo>
                    <a:lnTo>
                      <a:pt x="3714" y="2561"/>
                    </a:lnTo>
                    <a:lnTo>
                      <a:pt x="3687" y="2530"/>
                    </a:lnTo>
                    <a:lnTo>
                      <a:pt x="3668" y="2546"/>
                    </a:lnTo>
                    <a:close/>
                    <a:moveTo>
                      <a:pt x="3721" y="2545"/>
                    </a:moveTo>
                    <a:cubicBezTo>
                      <a:pt x="3721" y="2534"/>
                      <a:pt x="3712" y="2525"/>
                      <a:pt x="3700" y="2525"/>
                    </a:cubicBezTo>
                    <a:cubicBezTo>
                      <a:pt x="3689" y="2525"/>
                      <a:pt x="3680" y="2534"/>
                      <a:pt x="3680" y="2545"/>
                    </a:cubicBezTo>
                    <a:cubicBezTo>
                      <a:pt x="3680" y="2557"/>
                      <a:pt x="3689" y="2566"/>
                      <a:pt x="3700" y="2566"/>
                    </a:cubicBezTo>
                    <a:cubicBezTo>
                      <a:pt x="3712" y="2566"/>
                      <a:pt x="3721" y="2557"/>
                      <a:pt x="3721" y="2545"/>
                    </a:cubicBezTo>
                    <a:close/>
                    <a:moveTo>
                      <a:pt x="3686" y="2531"/>
                    </a:moveTo>
                    <a:lnTo>
                      <a:pt x="3714" y="2560"/>
                    </a:lnTo>
                    <a:lnTo>
                      <a:pt x="3732" y="2543"/>
                    </a:lnTo>
                    <a:lnTo>
                      <a:pt x="3704" y="2514"/>
                    </a:lnTo>
                    <a:lnTo>
                      <a:pt x="3686" y="2531"/>
                    </a:lnTo>
                    <a:close/>
                    <a:moveTo>
                      <a:pt x="3738" y="2528"/>
                    </a:moveTo>
                    <a:cubicBezTo>
                      <a:pt x="3738" y="2517"/>
                      <a:pt x="3729" y="2508"/>
                      <a:pt x="3718" y="2508"/>
                    </a:cubicBezTo>
                    <a:cubicBezTo>
                      <a:pt x="3707" y="2508"/>
                      <a:pt x="3698" y="2517"/>
                      <a:pt x="3698" y="2528"/>
                    </a:cubicBezTo>
                    <a:cubicBezTo>
                      <a:pt x="3698" y="2540"/>
                      <a:pt x="3707" y="2549"/>
                      <a:pt x="3718" y="2549"/>
                    </a:cubicBezTo>
                    <a:cubicBezTo>
                      <a:pt x="3729" y="2549"/>
                      <a:pt x="3738" y="2540"/>
                      <a:pt x="3738" y="2528"/>
                    </a:cubicBezTo>
                    <a:close/>
                    <a:moveTo>
                      <a:pt x="3703" y="2514"/>
                    </a:moveTo>
                    <a:lnTo>
                      <a:pt x="3733" y="2542"/>
                    </a:lnTo>
                    <a:lnTo>
                      <a:pt x="3749" y="2525"/>
                    </a:lnTo>
                    <a:lnTo>
                      <a:pt x="3719" y="2498"/>
                    </a:lnTo>
                    <a:lnTo>
                      <a:pt x="3703" y="2514"/>
                    </a:lnTo>
                    <a:close/>
                    <a:moveTo>
                      <a:pt x="3754" y="2511"/>
                    </a:moveTo>
                    <a:cubicBezTo>
                      <a:pt x="3754" y="2500"/>
                      <a:pt x="3745" y="2491"/>
                      <a:pt x="3734" y="2491"/>
                    </a:cubicBezTo>
                    <a:cubicBezTo>
                      <a:pt x="3723" y="2491"/>
                      <a:pt x="3713" y="2500"/>
                      <a:pt x="3713" y="2511"/>
                    </a:cubicBezTo>
                    <a:cubicBezTo>
                      <a:pt x="3713" y="2523"/>
                      <a:pt x="3723" y="2532"/>
                      <a:pt x="3734" y="2532"/>
                    </a:cubicBezTo>
                    <a:cubicBezTo>
                      <a:pt x="3745" y="2532"/>
                      <a:pt x="3754" y="2523"/>
                      <a:pt x="3754" y="2511"/>
                    </a:cubicBezTo>
                    <a:close/>
                    <a:moveTo>
                      <a:pt x="3718" y="2498"/>
                    </a:moveTo>
                    <a:lnTo>
                      <a:pt x="3749" y="2525"/>
                    </a:lnTo>
                    <a:lnTo>
                      <a:pt x="3763" y="2508"/>
                    </a:lnTo>
                    <a:lnTo>
                      <a:pt x="3733" y="2482"/>
                    </a:lnTo>
                    <a:lnTo>
                      <a:pt x="3718" y="2498"/>
                    </a:lnTo>
                    <a:close/>
                    <a:moveTo>
                      <a:pt x="3768" y="2495"/>
                    </a:moveTo>
                    <a:cubicBezTo>
                      <a:pt x="3768" y="2484"/>
                      <a:pt x="3759" y="2475"/>
                      <a:pt x="3748" y="2475"/>
                    </a:cubicBezTo>
                    <a:cubicBezTo>
                      <a:pt x="3737" y="2475"/>
                      <a:pt x="3728" y="2484"/>
                      <a:pt x="3728" y="2495"/>
                    </a:cubicBezTo>
                    <a:cubicBezTo>
                      <a:pt x="3728" y="2506"/>
                      <a:pt x="3737" y="2515"/>
                      <a:pt x="3748" y="2515"/>
                    </a:cubicBezTo>
                    <a:cubicBezTo>
                      <a:pt x="3759" y="2515"/>
                      <a:pt x="3768" y="2506"/>
                      <a:pt x="3768" y="2495"/>
                    </a:cubicBezTo>
                    <a:close/>
                    <a:moveTo>
                      <a:pt x="3732" y="2482"/>
                    </a:moveTo>
                    <a:lnTo>
                      <a:pt x="3764" y="2508"/>
                    </a:lnTo>
                    <a:lnTo>
                      <a:pt x="3778" y="2490"/>
                    </a:lnTo>
                    <a:lnTo>
                      <a:pt x="3746" y="2465"/>
                    </a:lnTo>
                    <a:lnTo>
                      <a:pt x="3732" y="2482"/>
                    </a:lnTo>
                    <a:close/>
                    <a:moveTo>
                      <a:pt x="3782" y="2478"/>
                    </a:moveTo>
                    <a:cubicBezTo>
                      <a:pt x="3782" y="2466"/>
                      <a:pt x="3773" y="2457"/>
                      <a:pt x="3762" y="2457"/>
                    </a:cubicBezTo>
                    <a:cubicBezTo>
                      <a:pt x="3751" y="2457"/>
                      <a:pt x="3741" y="2466"/>
                      <a:pt x="3741" y="2478"/>
                    </a:cubicBezTo>
                    <a:cubicBezTo>
                      <a:pt x="3741" y="2489"/>
                      <a:pt x="3751" y="2498"/>
                      <a:pt x="3762" y="2498"/>
                    </a:cubicBezTo>
                    <a:cubicBezTo>
                      <a:pt x="3773" y="2498"/>
                      <a:pt x="3782" y="2489"/>
                      <a:pt x="3782" y="2478"/>
                    </a:cubicBezTo>
                    <a:close/>
                    <a:moveTo>
                      <a:pt x="3745" y="2466"/>
                    </a:moveTo>
                    <a:lnTo>
                      <a:pt x="3778" y="2490"/>
                    </a:lnTo>
                    <a:lnTo>
                      <a:pt x="3791" y="2472"/>
                    </a:lnTo>
                    <a:lnTo>
                      <a:pt x="3758" y="2448"/>
                    </a:lnTo>
                    <a:lnTo>
                      <a:pt x="3745" y="2466"/>
                    </a:lnTo>
                    <a:close/>
                    <a:moveTo>
                      <a:pt x="3795" y="2460"/>
                    </a:moveTo>
                    <a:cubicBezTo>
                      <a:pt x="3795" y="2449"/>
                      <a:pt x="3786" y="2440"/>
                      <a:pt x="3775" y="2440"/>
                    </a:cubicBezTo>
                    <a:cubicBezTo>
                      <a:pt x="3763" y="2440"/>
                      <a:pt x="3754" y="2449"/>
                      <a:pt x="3754" y="2460"/>
                    </a:cubicBezTo>
                    <a:cubicBezTo>
                      <a:pt x="3754" y="2471"/>
                      <a:pt x="3763" y="2481"/>
                      <a:pt x="3775" y="2481"/>
                    </a:cubicBezTo>
                    <a:cubicBezTo>
                      <a:pt x="3786" y="2481"/>
                      <a:pt x="3795" y="2471"/>
                      <a:pt x="3795" y="2460"/>
                    </a:cubicBezTo>
                    <a:close/>
                    <a:moveTo>
                      <a:pt x="3758" y="2449"/>
                    </a:moveTo>
                    <a:lnTo>
                      <a:pt x="3792" y="2472"/>
                    </a:lnTo>
                    <a:lnTo>
                      <a:pt x="3804" y="2453"/>
                    </a:lnTo>
                    <a:lnTo>
                      <a:pt x="3770" y="2430"/>
                    </a:lnTo>
                    <a:lnTo>
                      <a:pt x="3758" y="2449"/>
                    </a:lnTo>
                    <a:close/>
                    <a:moveTo>
                      <a:pt x="3808" y="2442"/>
                    </a:moveTo>
                    <a:cubicBezTo>
                      <a:pt x="3808" y="2430"/>
                      <a:pt x="3799" y="2421"/>
                      <a:pt x="3787" y="2421"/>
                    </a:cubicBezTo>
                    <a:cubicBezTo>
                      <a:pt x="3776" y="2421"/>
                      <a:pt x="3767" y="2430"/>
                      <a:pt x="3767" y="2442"/>
                    </a:cubicBezTo>
                    <a:cubicBezTo>
                      <a:pt x="3767" y="2453"/>
                      <a:pt x="3776" y="2462"/>
                      <a:pt x="3787" y="2462"/>
                    </a:cubicBezTo>
                    <a:cubicBezTo>
                      <a:pt x="3799" y="2462"/>
                      <a:pt x="3808" y="2453"/>
                      <a:pt x="3808" y="2442"/>
                    </a:cubicBezTo>
                    <a:close/>
                    <a:moveTo>
                      <a:pt x="3770" y="2431"/>
                    </a:moveTo>
                    <a:lnTo>
                      <a:pt x="3805" y="2452"/>
                    </a:lnTo>
                    <a:lnTo>
                      <a:pt x="3817" y="2433"/>
                    </a:lnTo>
                    <a:lnTo>
                      <a:pt x="3782" y="2411"/>
                    </a:lnTo>
                    <a:lnTo>
                      <a:pt x="3770" y="2431"/>
                    </a:lnTo>
                    <a:close/>
                    <a:moveTo>
                      <a:pt x="3820" y="2422"/>
                    </a:moveTo>
                    <a:cubicBezTo>
                      <a:pt x="3820" y="2411"/>
                      <a:pt x="3811" y="2402"/>
                      <a:pt x="3799" y="2402"/>
                    </a:cubicBezTo>
                    <a:cubicBezTo>
                      <a:pt x="3788" y="2402"/>
                      <a:pt x="3779" y="2411"/>
                      <a:pt x="3779" y="2422"/>
                    </a:cubicBezTo>
                    <a:cubicBezTo>
                      <a:pt x="3779" y="2434"/>
                      <a:pt x="3788" y="2443"/>
                      <a:pt x="3799" y="2443"/>
                    </a:cubicBezTo>
                    <a:cubicBezTo>
                      <a:pt x="3811" y="2443"/>
                      <a:pt x="3820" y="2434"/>
                      <a:pt x="3820" y="2422"/>
                    </a:cubicBezTo>
                    <a:close/>
                    <a:moveTo>
                      <a:pt x="3782" y="2412"/>
                    </a:moveTo>
                    <a:lnTo>
                      <a:pt x="3817" y="2432"/>
                    </a:lnTo>
                    <a:lnTo>
                      <a:pt x="3829" y="2412"/>
                    </a:lnTo>
                    <a:lnTo>
                      <a:pt x="3794" y="2391"/>
                    </a:lnTo>
                    <a:lnTo>
                      <a:pt x="3782" y="2412"/>
                    </a:lnTo>
                    <a:close/>
                    <a:moveTo>
                      <a:pt x="3832" y="2401"/>
                    </a:moveTo>
                    <a:cubicBezTo>
                      <a:pt x="3832" y="2390"/>
                      <a:pt x="3823" y="2381"/>
                      <a:pt x="3811" y="2381"/>
                    </a:cubicBezTo>
                    <a:cubicBezTo>
                      <a:pt x="3800" y="2381"/>
                      <a:pt x="3791" y="2390"/>
                      <a:pt x="3791" y="2401"/>
                    </a:cubicBezTo>
                    <a:cubicBezTo>
                      <a:pt x="3791" y="2413"/>
                      <a:pt x="3800" y="2422"/>
                      <a:pt x="3811" y="2422"/>
                    </a:cubicBezTo>
                    <a:cubicBezTo>
                      <a:pt x="3823" y="2422"/>
                      <a:pt x="3832" y="2413"/>
                      <a:pt x="3832" y="2401"/>
                    </a:cubicBezTo>
                    <a:close/>
                    <a:moveTo>
                      <a:pt x="3793" y="2392"/>
                    </a:moveTo>
                    <a:lnTo>
                      <a:pt x="3830" y="2411"/>
                    </a:lnTo>
                    <a:lnTo>
                      <a:pt x="3841" y="2390"/>
                    </a:lnTo>
                    <a:lnTo>
                      <a:pt x="3804" y="2370"/>
                    </a:lnTo>
                    <a:lnTo>
                      <a:pt x="3793" y="2392"/>
                    </a:lnTo>
                    <a:close/>
                    <a:moveTo>
                      <a:pt x="3843" y="2380"/>
                    </a:moveTo>
                    <a:cubicBezTo>
                      <a:pt x="3843" y="2369"/>
                      <a:pt x="3834" y="2359"/>
                      <a:pt x="3823" y="2359"/>
                    </a:cubicBezTo>
                    <a:cubicBezTo>
                      <a:pt x="3811" y="2359"/>
                      <a:pt x="3802" y="2369"/>
                      <a:pt x="3802" y="2380"/>
                    </a:cubicBezTo>
                    <a:cubicBezTo>
                      <a:pt x="3802" y="2391"/>
                      <a:pt x="3811" y="2401"/>
                      <a:pt x="3823" y="2401"/>
                    </a:cubicBezTo>
                    <a:cubicBezTo>
                      <a:pt x="3834" y="2401"/>
                      <a:pt x="3843" y="2391"/>
                      <a:pt x="3843" y="2380"/>
                    </a:cubicBezTo>
                    <a:close/>
                    <a:moveTo>
                      <a:pt x="3804" y="2371"/>
                    </a:moveTo>
                    <a:lnTo>
                      <a:pt x="3841" y="2389"/>
                    </a:lnTo>
                    <a:lnTo>
                      <a:pt x="3852" y="2366"/>
                    </a:lnTo>
                    <a:lnTo>
                      <a:pt x="3815" y="2348"/>
                    </a:lnTo>
                    <a:lnTo>
                      <a:pt x="3804" y="2371"/>
                    </a:lnTo>
                    <a:close/>
                    <a:moveTo>
                      <a:pt x="3854" y="2357"/>
                    </a:moveTo>
                    <a:cubicBezTo>
                      <a:pt x="3854" y="2346"/>
                      <a:pt x="3845" y="2336"/>
                      <a:pt x="3834" y="2336"/>
                    </a:cubicBezTo>
                    <a:cubicBezTo>
                      <a:pt x="3822" y="2336"/>
                      <a:pt x="3813" y="2346"/>
                      <a:pt x="3813" y="2357"/>
                    </a:cubicBezTo>
                    <a:cubicBezTo>
                      <a:pt x="3813" y="2368"/>
                      <a:pt x="3822" y="2378"/>
                      <a:pt x="3834" y="2378"/>
                    </a:cubicBezTo>
                    <a:cubicBezTo>
                      <a:pt x="3845" y="2378"/>
                      <a:pt x="3854" y="2368"/>
                      <a:pt x="3854" y="2357"/>
                    </a:cubicBezTo>
                    <a:close/>
                    <a:moveTo>
                      <a:pt x="3815" y="2349"/>
                    </a:moveTo>
                    <a:lnTo>
                      <a:pt x="3853" y="2365"/>
                    </a:lnTo>
                    <a:lnTo>
                      <a:pt x="3863" y="2342"/>
                    </a:lnTo>
                    <a:lnTo>
                      <a:pt x="3826" y="2325"/>
                    </a:lnTo>
                    <a:lnTo>
                      <a:pt x="3815" y="2349"/>
                    </a:lnTo>
                    <a:close/>
                    <a:moveTo>
                      <a:pt x="3865" y="2333"/>
                    </a:moveTo>
                    <a:cubicBezTo>
                      <a:pt x="3865" y="2322"/>
                      <a:pt x="3856" y="2313"/>
                      <a:pt x="3844" y="2313"/>
                    </a:cubicBezTo>
                    <a:cubicBezTo>
                      <a:pt x="3833" y="2313"/>
                      <a:pt x="3824" y="2322"/>
                      <a:pt x="3824" y="2333"/>
                    </a:cubicBezTo>
                    <a:cubicBezTo>
                      <a:pt x="3824" y="2345"/>
                      <a:pt x="3833" y="2354"/>
                      <a:pt x="3844" y="2354"/>
                    </a:cubicBezTo>
                    <a:cubicBezTo>
                      <a:pt x="3856" y="2354"/>
                      <a:pt x="3865" y="2345"/>
                      <a:pt x="3865" y="2333"/>
                    </a:cubicBezTo>
                    <a:close/>
                    <a:moveTo>
                      <a:pt x="3825" y="2325"/>
                    </a:moveTo>
                    <a:lnTo>
                      <a:pt x="3864" y="2341"/>
                    </a:lnTo>
                    <a:lnTo>
                      <a:pt x="3873" y="2317"/>
                    </a:lnTo>
                    <a:lnTo>
                      <a:pt x="3835" y="2301"/>
                    </a:lnTo>
                    <a:lnTo>
                      <a:pt x="3825" y="2325"/>
                    </a:lnTo>
                    <a:close/>
                    <a:moveTo>
                      <a:pt x="3875" y="2309"/>
                    </a:moveTo>
                    <a:cubicBezTo>
                      <a:pt x="3875" y="2298"/>
                      <a:pt x="3866" y="2288"/>
                      <a:pt x="3854" y="2288"/>
                    </a:cubicBezTo>
                    <a:cubicBezTo>
                      <a:pt x="3843" y="2288"/>
                      <a:pt x="3834" y="2298"/>
                      <a:pt x="3834" y="2309"/>
                    </a:cubicBezTo>
                    <a:cubicBezTo>
                      <a:pt x="3834" y="2320"/>
                      <a:pt x="3843" y="2330"/>
                      <a:pt x="3854" y="2330"/>
                    </a:cubicBezTo>
                    <a:cubicBezTo>
                      <a:pt x="3866" y="2330"/>
                      <a:pt x="3875" y="2320"/>
                      <a:pt x="3875" y="2309"/>
                    </a:cubicBezTo>
                    <a:close/>
                    <a:moveTo>
                      <a:pt x="3835" y="2302"/>
                    </a:moveTo>
                    <a:lnTo>
                      <a:pt x="3874" y="2316"/>
                    </a:lnTo>
                    <a:lnTo>
                      <a:pt x="3883" y="2290"/>
                    </a:lnTo>
                    <a:lnTo>
                      <a:pt x="3845" y="2276"/>
                    </a:lnTo>
                    <a:lnTo>
                      <a:pt x="3835" y="2302"/>
                    </a:lnTo>
                    <a:close/>
                    <a:moveTo>
                      <a:pt x="3885" y="2283"/>
                    </a:moveTo>
                    <a:cubicBezTo>
                      <a:pt x="3885" y="2272"/>
                      <a:pt x="3875" y="2263"/>
                      <a:pt x="3864" y="2263"/>
                    </a:cubicBezTo>
                    <a:cubicBezTo>
                      <a:pt x="3853" y="2263"/>
                      <a:pt x="3843" y="2272"/>
                      <a:pt x="3843" y="2283"/>
                    </a:cubicBezTo>
                    <a:cubicBezTo>
                      <a:pt x="3843" y="2295"/>
                      <a:pt x="3853" y="2304"/>
                      <a:pt x="3864" y="2304"/>
                    </a:cubicBezTo>
                    <a:cubicBezTo>
                      <a:pt x="3875" y="2304"/>
                      <a:pt x="3885" y="2295"/>
                      <a:pt x="3885" y="2283"/>
                    </a:cubicBezTo>
                    <a:close/>
                    <a:moveTo>
                      <a:pt x="3844" y="2276"/>
                    </a:moveTo>
                    <a:lnTo>
                      <a:pt x="3883" y="2290"/>
                    </a:lnTo>
                    <a:lnTo>
                      <a:pt x="3892" y="2264"/>
                    </a:lnTo>
                    <a:lnTo>
                      <a:pt x="3853" y="2251"/>
                    </a:lnTo>
                    <a:lnTo>
                      <a:pt x="3844" y="2276"/>
                    </a:lnTo>
                    <a:close/>
                    <a:moveTo>
                      <a:pt x="3893" y="2258"/>
                    </a:moveTo>
                    <a:cubicBezTo>
                      <a:pt x="3893" y="2246"/>
                      <a:pt x="3884" y="2237"/>
                      <a:pt x="3873" y="2237"/>
                    </a:cubicBezTo>
                    <a:cubicBezTo>
                      <a:pt x="3861" y="2237"/>
                      <a:pt x="3852" y="2246"/>
                      <a:pt x="3852" y="2258"/>
                    </a:cubicBezTo>
                    <a:cubicBezTo>
                      <a:pt x="3852" y="2269"/>
                      <a:pt x="3861" y="2278"/>
                      <a:pt x="3873" y="2278"/>
                    </a:cubicBezTo>
                    <a:cubicBezTo>
                      <a:pt x="3884" y="2278"/>
                      <a:pt x="3893" y="2269"/>
                      <a:pt x="3893" y="2258"/>
                    </a:cubicBezTo>
                    <a:close/>
                    <a:moveTo>
                      <a:pt x="3853" y="2251"/>
                    </a:moveTo>
                    <a:lnTo>
                      <a:pt x="3892" y="2264"/>
                    </a:lnTo>
                    <a:lnTo>
                      <a:pt x="3901" y="2237"/>
                    </a:lnTo>
                    <a:lnTo>
                      <a:pt x="3862" y="2224"/>
                    </a:lnTo>
                    <a:lnTo>
                      <a:pt x="3853" y="2251"/>
                    </a:lnTo>
                    <a:close/>
                    <a:moveTo>
                      <a:pt x="3902" y="2231"/>
                    </a:moveTo>
                    <a:cubicBezTo>
                      <a:pt x="3902" y="2219"/>
                      <a:pt x="3893" y="2210"/>
                      <a:pt x="3881" y="2210"/>
                    </a:cubicBezTo>
                    <a:cubicBezTo>
                      <a:pt x="3870" y="2210"/>
                      <a:pt x="3861" y="2219"/>
                      <a:pt x="3861" y="2231"/>
                    </a:cubicBezTo>
                    <a:cubicBezTo>
                      <a:pt x="3861" y="2242"/>
                      <a:pt x="3870" y="2251"/>
                      <a:pt x="3881" y="2251"/>
                    </a:cubicBezTo>
                    <a:cubicBezTo>
                      <a:pt x="3893" y="2251"/>
                      <a:pt x="3902" y="2242"/>
                      <a:pt x="3902" y="2231"/>
                    </a:cubicBezTo>
                    <a:close/>
                    <a:moveTo>
                      <a:pt x="3862" y="2225"/>
                    </a:moveTo>
                    <a:lnTo>
                      <a:pt x="3901" y="2236"/>
                    </a:lnTo>
                    <a:lnTo>
                      <a:pt x="3909" y="2210"/>
                    </a:lnTo>
                    <a:lnTo>
                      <a:pt x="3869" y="2198"/>
                    </a:lnTo>
                    <a:lnTo>
                      <a:pt x="3862" y="2225"/>
                    </a:lnTo>
                    <a:close/>
                    <a:moveTo>
                      <a:pt x="3910" y="2204"/>
                    </a:moveTo>
                    <a:cubicBezTo>
                      <a:pt x="3910" y="2192"/>
                      <a:pt x="3901" y="2183"/>
                      <a:pt x="3889" y="2183"/>
                    </a:cubicBezTo>
                    <a:cubicBezTo>
                      <a:pt x="3878" y="2183"/>
                      <a:pt x="3869" y="2192"/>
                      <a:pt x="3869" y="2204"/>
                    </a:cubicBezTo>
                    <a:cubicBezTo>
                      <a:pt x="3869" y="2215"/>
                      <a:pt x="3878" y="2225"/>
                      <a:pt x="3889" y="2225"/>
                    </a:cubicBezTo>
                    <a:cubicBezTo>
                      <a:pt x="3901" y="2225"/>
                      <a:pt x="3910" y="2215"/>
                      <a:pt x="3910" y="2204"/>
                    </a:cubicBezTo>
                    <a:close/>
                    <a:moveTo>
                      <a:pt x="3869" y="2198"/>
                    </a:moveTo>
                    <a:lnTo>
                      <a:pt x="3909" y="2209"/>
                    </a:lnTo>
                    <a:lnTo>
                      <a:pt x="3917" y="2181"/>
                    </a:lnTo>
                    <a:lnTo>
                      <a:pt x="3877" y="2170"/>
                    </a:lnTo>
                    <a:lnTo>
                      <a:pt x="3869" y="2198"/>
                    </a:lnTo>
                    <a:close/>
                    <a:moveTo>
                      <a:pt x="3917" y="2176"/>
                    </a:moveTo>
                    <a:cubicBezTo>
                      <a:pt x="3917" y="2164"/>
                      <a:pt x="3908" y="2155"/>
                      <a:pt x="3897" y="2155"/>
                    </a:cubicBezTo>
                    <a:cubicBezTo>
                      <a:pt x="3885" y="2155"/>
                      <a:pt x="3876" y="2164"/>
                      <a:pt x="3876" y="2176"/>
                    </a:cubicBezTo>
                    <a:cubicBezTo>
                      <a:pt x="3876" y="2187"/>
                      <a:pt x="3885" y="2197"/>
                      <a:pt x="3897" y="2197"/>
                    </a:cubicBezTo>
                    <a:cubicBezTo>
                      <a:pt x="3908" y="2197"/>
                      <a:pt x="3917" y="2187"/>
                      <a:pt x="3917" y="2176"/>
                    </a:cubicBezTo>
                    <a:close/>
                    <a:moveTo>
                      <a:pt x="3877" y="2171"/>
                    </a:moveTo>
                    <a:lnTo>
                      <a:pt x="3917" y="2181"/>
                    </a:lnTo>
                    <a:lnTo>
                      <a:pt x="3924" y="2153"/>
                    </a:lnTo>
                    <a:lnTo>
                      <a:pt x="3884" y="2142"/>
                    </a:lnTo>
                    <a:lnTo>
                      <a:pt x="3877" y="2171"/>
                    </a:lnTo>
                    <a:close/>
                    <a:moveTo>
                      <a:pt x="3925" y="2147"/>
                    </a:moveTo>
                    <a:cubicBezTo>
                      <a:pt x="3925" y="2136"/>
                      <a:pt x="3915" y="2127"/>
                      <a:pt x="3904" y="2127"/>
                    </a:cubicBezTo>
                    <a:cubicBezTo>
                      <a:pt x="3893" y="2127"/>
                      <a:pt x="3883" y="2136"/>
                      <a:pt x="3883" y="2147"/>
                    </a:cubicBezTo>
                    <a:cubicBezTo>
                      <a:pt x="3883" y="2159"/>
                      <a:pt x="3893" y="2168"/>
                      <a:pt x="3904" y="2168"/>
                    </a:cubicBezTo>
                    <a:cubicBezTo>
                      <a:pt x="3915" y="2168"/>
                      <a:pt x="3925" y="2159"/>
                      <a:pt x="3925" y="2147"/>
                    </a:cubicBezTo>
                    <a:close/>
                    <a:moveTo>
                      <a:pt x="3884" y="2143"/>
                    </a:moveTo>
                    <a:lnTo>
                      <a:pt x="3924" y="2152"/>
                    </a:lnTo>
                    <a:lnTo>
                      <a:pt x="3931" y="2122"/>
                    </a:lnTo>
                    <a:lnTo>
                      <a:pt x="3891" y="2113"/>
                    </a:lnTo>
                    <a:lnTo>
                      <a:pt x="3884" y="2143"/>
                    </a:lnTo>
                    <a:close/>
                    <a:moveTo>
                      <a:pt x="3932" y="2118"/>
                    </a:moveTo>
                    <a:cubicBezTo>
                      <a:pt x="3932" y="2106"/>
                      <a:pt x="3923" y="2097"/>
                      <a:pt x="3911" y="2097"/>
                    </a:cubicBezTo>
                    <a:cubicBezTo>
                      <a:pt x="3900" y="2097"/>
                      <a:pt x="3891" y="2106"/>
                      <a:pt x="3891" y="2118"/>
                    </a:cubicBezTo>
                    <a:cubicBezTo>
                      <a:pt x="3891" y="2129"/>
                      <a:pt x="3900" y="2138"/>
                      <a:pt x="3911" y="2138"/>
                    </a:cubicBezTo>
                    <a:cubicBezTo>
                      <a:pt x="3923" y="2138"/>
                      <a:pt x="3932" y="2129"/>
                      <a:pt x="3932" y="2118"/>
                    </a:cubicBezTo>
                    <a:close/>
                    <a:moveTo>
                      <a:pt x="3891" y="2113"/>
                    </a:moveTo>
                    <a:lnTo>
                      <a:pt x="3931" y="2122"/>
                    </a:lnTo>
                    <a:lnTo>
                      <a:pt x="3938" y="2092"/>
                    </a:lnTo>
                    <a:lnTo>
                      <a:pt x="3898" y="2083"/>
                    </a:lnTo>
                    <a:lnTo>
                      <a:pt x="3891" y="2113"/>
                    </a:lnTo>
                    <a:close/>
                    <a:moveTo>
                      <a:pt x="3939" y="2088"/>
                    </a:moveTo>
                    <a:cubicBezTo>
                      <a:pt x="3939" y="2076"/>
                      <a:pt x="3929" y="2067"/>
                      <a:pt x="3918" y="2067"/>
                    </a:cubicBezTo>
                    <a:cubicBezTo>
                      <a:pt x="3907" y="2067"/>
                      <a:pt x="3897" y="2076"/>
                      <a:pt x="3897" y="2088"/>
                    </a:cubicBezTo>
                    <a:cubicBezTo>
                      <a:pt x="3897" y="2099"/>
                      <a:pt x="3907" y="2108"/>
                      <a:pt x="3918" y="2108"/>
                    </a:cubicBezTo>
                    <a:cubicBezTo>
                      <a:pt x="3929" y="2108"/>
                      <a:pt x="3939" y="2099"/>
                      <a:pt x="3939" y="2088"/>
                    </a:cubicBezTo>
                    <a:close/>
                    <a:moveTo>
                      <a:pt x="3898" y="2083"/>
                    </a:moveTo>
                    <a:lnTo>
                      <a:pt x="3938" y="2092"/>
                    </a:lnTo>
                    <a:lnTo>
                      <a:pt x="3945" y="2061"/>
                    </a:lnTo>
                    <a:lnTo>
                      <a:pt x="3905" y="2052"/>
                    </a:lnTo>
                    <a:lnTo>
                      <a:pt x="3898" y="2083"/>
                    </a:lnTo>
                    <a:close/>
                    <a:moveTo>
                      <a:pt x="3946" y="2056"/>
                    </a:moveTo>
                    <a:cubicBezTo>
                      <a:pt x="3946" y="2045"/>
                      <a:pt x="3936" y="2035"/>
                      <a:pt x="3925" y="2035"/>
                    </a:cubicBezTo>
                    <a:cubicBezTo>
                      <a:pt x="3913" y="2035"/>
                      <a:pt x="3904" y="2045"/>
                      <a:pt x="3904" y="2056"/>
                    </a:cubicBezTo>
                    <a:cubicBezTo>
                      <a:pt x="3904" y="2068"/>
                      <a:pt x="3913" y="2077"/>
                      <a:pt x="3925" y="2077"/>
                    </a:cubicBezTo>
                    <a:cubicBezTo>
                      <a:pt x="3936" y="2077"/>
                      <a:pt x="3946" y="2068"/>
                      <a:pt x="3946" y="2056"/>
                    </a:cubicBezTo>
                    <a:close/>
                    <a:moveTo>
                      <a:pt x="3905" y="2052"/>
                    </a:moveTo>
                    <a:lnTo>
                      <a:pt x="3945" y="2060"/>
                    </a:lnTo>
                    <a:lnTo>
                      <a:pt x="3952" y="2029"/>
                    </a:lnTo>
                    <a:lnTo>
                      <a:pt x="3911" y="2020"/>
                    </a:lnTo>
                    <a:lnTo>
                      <a:pt x="3905" y="2052"/>
                    </a:lnTo>
                    <a:close/>
                    <a:moveTo>
                      <a:pt x="3952" y="2025"/>
                    </a:moveTo>
                    <a:cubicBezTo>
                      <a:pt x="3952" y="2013"/>
                      <a:pt x="3943" y="2004"/>
                      <a:pt x="3932" y="2004"/>
                    </a:cubicBezTo>
                    <a:cubicBezTo>
                      <a:pt x="3920" y="2004"/>
                      <a:pt x="3911" y="2013"/>
                      <a:pt x="3911" y="2025"/>
                    </a:cubicBezTo>
                    <a:cubicBezTo>
                      <a:pt x="3911" y="2036"/>
                      <a:pt x="3920" y="2045"/>
                      <a:pt x="3932" y="2045"/>
                    </a:cubicBezTo>
                    <a:cubicBezTo>
                      <a:pt x="3943" y="2045"/>
                      <a:pt x="3952" y="2036"/>
                      <a:pt x="3952" y="2025"/>
                    </a:cubicBezTo>
                    <a:close/>
                    <a:moveTo>
                      <a:pt x="3911" y="2020"/>
                    </a:moveTo>
                    <a:lnTo>
                      <a:pt x="3952" y="2029"/>
                    </a:lnTo>
                    <a:lnTo>
                      <a:pt x="3959" y="1996"/>
                    </a:lnTo>
                    <a:lnTo>
                      <a:pt x="3918" y="1987"/>
                    </a:lnTo>
                    <a:lnTo>
                      <a:pt x="3911" y="2020"/>
                    </a:lnTo>
                    <a:close/>
                    <a:moveTo>
                      <a:pt x="3959" y="1992"/>
                    </a:moveTo>
                    <a:cubicBezTo>
                      <a:pt x="3959" y="1980"/>
                      <a:pt x="3950" y="1971"/>
                      <a:pt x="3938" y="1971"/>
                    </a:cubicBezTo>
                    <a:cubicBezTo>
                      <a:pt x="3927" y="1971"/>
                      <a:pt x="3918" y="1980"/>
                      <a:pt x="3918" y="1992"/>
                    </a:cubicBezTo>
                    <a:cubicBezTo>
                      <a:pt x="3918" y="2003"/>
                      <a:pt x="3927" y="2012"/>
                      <a:pt x="3938" y="2012"/>
                    </a:cubicBezTo>
                    <a:cubicBezTo>
                      <a:pt x="3950" y="2012"/>
                      <a:pt x="3959" y="2003"/>
                      <a:pt x="3959" y="1992"/>
                    </a:cubicBezTo>
                    <a:close/>
                    <a:moveTo>
                      <a:pt x="3918" y="1987"/>
                    </a:moveTo>
                    <a:lnTo>
                      <a:pt x="3959" y="1996"/>
                    </a:lnTo>
                    <a:lnTo>
                      <a:pt x="3966" y="1961"/>
                    </a:lnTo>
                    <a:lnTo>
                      <a:pt x="3925" y="1953"/>
                    </a:lnTo>
                    <a:lnTo>
                      <a:pt x="3918" y="1987"/>
                    </a:lnTo>
                    <a:close/>
                    <a:moveTo>
                      <a:pt x="3966" y="1957"/>
                    </a:moveTo>
                    <a:cubicBezTo>
                      <a:pt x="3966" y="1946"/>
                      <a:pt x="3957" y="1936"/>
                      <a:pt x="3946" y="1936"/>
                    </a:cubicBezTo>
                    <a:cubicBezTo>
                      <a:pt x="3934" y="1936"/>
                      <a:pt x="3925" y="1946"/>
                      <a:pt x="3925" y="1957"/>
                    </a:cubicBezTo>
                    <a:cubicBezTo>
                      <a:pt x="3925" y="1969"/>
                      <a:pt x="3934" y="1978"/>
                      <a:pt x="3946" y="1978"/>
                    </a:cubicBezTo>
                    <a:cubicBezTo>
                      <a:pt x="3957" y="1978"/>
                      <a:pt x="3966" y="1969"/>
                      <a:pt x="3966" y="1957"/>
                    </a:cubicBezTo>
                    <a:close/>
                    <a:moveTo>
                      <a:pt x="3925" y="1953"/>
                    </a:moveTo>
                    <a:lnTo>
                      <a:pt x="3966" y="1961"/>
                    </a:lnTo>
                    <a:lnTo>
                      <a:pt x="3973" y="1927"/>
                    </a:lnTo>
                    <a:lnTo>
                      <a:pt x="3933" y="1919"/>
                    </a:lnTo>
                    <a:lnTo>
                      <a:pt x="3925" y="1953"/>
                    </a:lnTo>
                    <a:close/>
                    <a:moveTo>
                      <a:pt x="3974" y="1923"/>
                    </a:moveTo>
                    <a:cubicBezTo>
                      <a:pt x="3974" y="1912"/>
                      <a:pt x="3964" y="1902"/>
                      <a:pt x="3953" y="1902"/>
                    </a:cubicBezTo>
                    <a:cubicBezTo>
                      <a:pt x="3941" y="1902"/>
                      <a:pt x="3932" y="1912"/>
                      <a:pt x="3932" y="1923"/>
                    </a:cubicBezTo>
                    <a:cubicBezTo>
                      <a:pt x="3932" y="1935"/>
                      <a:pt x="3941" y="1944"/>
                      <a:pt x="3953" y="1944"/>
                    </a:cubicBezTo>
                    <a:cubicBezTo>
                      <a:pt x="3964" y="1944"/>
                      <a:pt x="3974" y="1935"/>
                      <a:pt x="3974" y="1923"/>
                    </a:cubicBezTo>
                    <a:close/>
                    <a:moveTo>
                      <a:pt x="3933" y="1919"/>
                    </a:moveTo>
                    <a:lnTo>
                      <a:pt x="3973" y="1928"/>
                    </a:lnTo>
                    <a:lnTo>
                      <a:pt x="3981" y="1894"/>
                    </a:lnTo>
                    <a:lnTo>
                      <a:pt x="3940" y="1885"/>
                    </a:lnTo>
                    <a:lnTo>
                      <a:pt x="3933" y="1919"/>
                    </a:lnTo>
                    <a:close/>
                    <a:moveTo>
                      <a:pt x="3981" y="1889"/>
                    </a:moveTo>
                    <a:cubicBezTo>
                      <a:pt x="3981" y="1878"/>
                      <a:pt x="3972" y="1868"/>
                      <a:pt x="3960" y="1868"/>
                    </a:cubicBezTo>
                    <a:cubicBezTo>
                      <a:pt x="3949" y="1868"/>
                      <a:pt x="3940" y="1878"/>
                      <a:pt x="3940" y="1889"/>
                    </a:cubicBezTo>
                    <a:cubicBezTo>
                      <a:pt x="3940" y="1901"/>
                      <a:pt x="3949" y="1910"/>
                      <a:pt x="3960" y="1910"/>
                    </a:cubicBezTo>
                    <a:cubicBezTo>
                      <a:pt x="3972" y="1910"/>
                      <a:pt x="3981" y="1901"/>
                      <a:pt x="3981" y="1889"/>
                    </a:cubicBezTo>
                    <a:close/>
                    <a:moveTo>
                      <a:pt x="3940" y="1885"/>
                    </a:moveTo>
                    <a:lnTo>
                      <a:pt x="3981" y="1894"/>
                    </a:lnTo>
                    <a:lnTo>
                      <a:pt x="3988" y="1860"/>
                    </a:lnTo>
                    <a:lnTo>
                      <a:pt x="3948" y="1851"/>
                    </a:lnTo>
                    <a:lnTo>
                      <a:pt x="3940" y="1885"/>
                    </a:lnTo>
                    <a:close/>
                    <a:moveTo>
                      <a:pt x="3989" y="1855"/>
                    </a:moveTo>
                    <a:cubicBezTo>
                      <a:pt x="3989" y="1844"/>
                      <a:pt x="3979" y="1835"/>
                      <a:pt x="3968" y="1835"/>
                    </a:cubicBezTo>
                    <a:cubicBezTo>
                      <a:pt x="3956" y="1835"/>
                      <a:pt x="3947" y="1844"/>
                      <a:pt x="3947" y="1855"/>
                    </a:cubicBezTo>
                    <a:cubicBezTo>
                      <a:pt x="3947" y="1867"/>
                      <a:pt x="3956" y="1876"/>
                      <a:pt x="3968" y="1876"/>
                    </a:cubicBezTo>
                    <a:cubicBezTo>
                      <a:pt x="3979" y="1876"/>
                      <a:pt x="3989" y="1867"/>
                      <a:pt x="3989" y="1855"/>
                    </a:cubicBezTo>
                    <a:close/>
                    <a:moveTo>
                      <a:pt x="3948" y="1851"/>
                    </a:moveTo>
                    <a:lnTo>
                      <a:pt x="3988" y="1859"/>
                    </a:lnTo>
                    <a:lnTo>
                      <a:pt x="3995" y="1826"/>
                    </a:lnTo>
                    <a:lnTo>
                      <a:pt x="3955" y="1817"/>
                    </a:lnTo>
                    <a:lnTo>
                      <a:pt x="3948" y="1851"/>
                    </a:lnTo>
                    <a:close/>
                    <a:moveTo>
                      <a:pt x="3996" y="1822"/>
                    </a:moveTo>
                    <a:cubicBezTo>
                      <a:pt x="3996" y="1810"/>
                      <a:pt x="3986" y="1801"/>
                      <a:pt x="3975" y="1801"/>
                    </a:cubicBezTo>
                    <a:cubicBezTo>
                      <a:pt x="3963" y="1801"/>
                      <a:pt x="3954" y="1810"/>
                      <a:pt x="3954" y="1822"/>
                    </a:cubicBezTo>
                    <a:cubicBezTo>
                      <a:pt x="3954" y="1833"/>
                      <a:pt x="3963" y="1842"/>
                      <a:pt x="3975" y="1842"/>
                    </a:cubicBezTo>
                    <a:cubicBezTo>
                      <a:pt x="3986" y="1842"/>
                      <a:pt x="3996" y="1833"/>
                      <a:pt x="3996" y="1822"/>
                    </a:cubicBezTo>
                    <a:close/>
                    <a:moveTo>
                      <a:pt x="3955" y="1818"/>
                    </a:moveTo>
                    <a:lnTo>
                      <a:pt x="3995" y="1826"/>
                    </a:lnTo>
                    <a:lnTo>
                      <a:pt x="4001" y="1793"/>
                    </a:lnTo>
                    <a:lnTo>
                      <a:pt x="3961" y="1785"/>
                    </a:lnTo>
                    <a:lnTo>
                      <a:pt x="3955" y="1818"/>
                    </a:lnTo>
                    <a:close/>
                    <a:moveTo>
                      <a:pt x="4002" y="1789"/>
                    </a:moveTo>
                    <a:cubicBezTo>
                      <a:pt x="4002" y="1778"/>
                      <a:pt x="3993" y="1769"/>
                      <a:pt x="3981" y="1769"/>
                    </a:cubicBezTo>
                    <a:cubicBezTo>
                      <a:pt x="3970" y="1769"/>
                      <a:pt x="3960" y="1778"/>
                      <a:pt x="3960" y="1789"/>
                    </a:cubicBezTo>
                    <a:cubicBezTo>
                      <a:pt x="3960" y="1801"/>
                      <a:pt x="3970" y="1810"/>
                      <a:pt x="3981" y="1810"/>
                    </a:cubicBezTo>
                    <a:cubicBezTo>
                      <a:pt x="3993" y="1810"/>
                      <a:pt x="4002" y="1801"/>
                      <a:pt x="4002" y="1789"/>
                    </a:cubicBezTo>
                    <a:close/>
                    <a:moveTo>
                      <a:pt x="3961" y="1786"/>
                    </a:moveTo>
                    <a:lnTo>
                      <a:pt x="4001" y="1793"/>
                    </a:lnTo>
                    <a:lnTo>
                      <a:pt x="4007" y="1761"/>
                    </a:lnTo>
                    <a:lnTo>
                      <a:pt x="3967" y="1753"/>
                    </a:lnTo>
                    <a:lnTo>
                      <a:pt x="3961" y="1786"/>
                    </a:lnTo>
                    <a:close/>
                    <a:moveTo>
                      <a:pt x="4008" y="1757"/>
                    </a:moveTo>
                    <a:cubicBezTo>
                      <a:pt x="4008" y="1746"/>
                      <a:pt x="3998" y="1736"/>
                      <a:pt x="3987" y="1736"/>
                    </a:cubicBezTo>
                    <a:cubicBezTo>
                      <a:pt x="3975" y="1736"/>
                      <a:pt x="3966" y="1746"/>
                      <a:pt x="3966" y="1757"/>
                    </a:cubicBezTo>
                    <a:cubicBezTo>
                      <a:pt x="3966" y="1768"/>
                      <a:pt x="3975" y="1778"/>
                      <a:pt x="3987" y="1778"/>
                    </a:cubicBezTo>
                    <a:cubicBezTo>
                      <a:pt x="3998" y="1778"/>
                      <a:pt x="4008" y="1768"/>
                      <a:pt x="4008" y="1757"/>
                    </a:cubicBezTo>
                    <a:close/>
                    <a:moveTo>
                      <a:pt x="3966" y="1754"/>
                    </a:moveTo>
                    <a:lnTo>
                      <a:pt x="4007" y="1760"/>
                    </a:lnTo>
                    <a:lnTo>
                      <a:pt x="4012" y="1730"/>
                    </a:lnTo>
                    <a:lnTo>
                      <a:pt x="3972" y="1723"/>
                    </a:lnTo>
                    <a:lnTo>
                      <a:pt x="3966" y="1754"/>
                    </a:lnTo>
                    <a:close/>
                    <a:moveTo>
                      <a:pt x="4013" y="1726"/>
                    </a:moveTo>
                    <a:cubicBezTo>
                      <a:pt x="4013" y="1715"/>
                      <a:pt x="4003" y="1706"/>
                      <a:pt x="3992" y="1706"/>
                    </a:cubicBezTo>
                    <a:cubicBezTo>
                      <a:pt x="3981" y="1706"/>
                      <a:pt x="3971" y="1715"/>
                      <a:pt x="3971" y="1726"/>
                    </a:cubicBezTo>
                    <a:cubicBezTo>
                      <a:pt x="3971" y="1738"/>
                      <a:pt x="3981" y="1747"/>
                      <a:pt x="3992" y="1747"/>
                    </a:cubicBezTo>
                    <a:cubicBezTo>
                      <a:pt x="4003" y="1747"/>
                      <a:pt x="4013" y="1738"/>
                      <a:pt x="4013" y="1726"/>
                    </a:cubicBezTo>
                    <a:close/>
                    <a:moveTo>
                      <a:pt x="3972" y="1723"/>
                    </a:moveTo>
                    <a:lnTo>
                      <a:pt x="4013" y="1730"/>
                    </a:lnTo>
                    <a:lnTo>
                      <a:pt x="4017" y="1699"/>
                    </a:lnTo>
                    <a:lnTo>
                      <a:pt x="3976" y="1693"/>
                    </a:lnTo>
                    <a:lnTo>
                      <a:pt x="3972" y="1723"/>
                    </a:lnTo>
                    <a:close/>
                    <a:moveTo>
                      <a:pt x="4018" y="1696"/>
                    </a:moveTo>
                    <a:cubicBezTo>
                      <a:pt x="4018" y="1684"/>
                      <a:pt x="4008" y="1675"/>
                      <a:pt x="3997" y="1675"/>
                    </a:cubicBezTo>
                    <a:cubicBezTo>
                      <a:pt x="3985" y="1675"/>
                      <a:pt x="3976" y="1684"/>
                      <a:pt x="3976" y="1696"/>
                    </a:cubicBezTo>
                    <a:cubicBezTo>
                      <a:pt x="3976" y="1707"/>
                      <a:pt x="3985" y="1717"/>
                      <a:pt x="3997" y="1717"/>
                    </a:cubicBezTo>
                    <a:cubicBezTo>
                      <a:pt x="4008" y="1717"/>
                      <a:pt x="4018" y="1707"/>
                      <a:pt x="4018" y="1696"/>
                    </a:cubicBezTo>
                    <a:close/>
                    <a:moveTo>
                      <a:pt x="3976" y="1693"/>
                    </a:moveTo>
                    <a:lnTo>
                      <a:pt x="4017" y="1699"/>
                    </a:lnTo>
                    <a:lnTo>
                      <a:pt x="4022" y="1670"/>
                    </a:lnTo>
                    <a:lnTo>
                      <a:pt x="3981" y="1664"/>
                    </a:lnTo>
                    <a:lnTo>
                      <a:pt x="3976" y="1693"/>
                    </a:lnTo>
                    <a:close/>
                    <a:moveTo>
                      <a:pt x="4022" y="1667"/>
                    </a:moveTo>
                    <a:cubicBezTo>
                      <a:pt x="4022" y="1655"/>
                      <a:pt x="4013" y="1646"/>
                      <a:pt x="4001" y="1646"/>
                    </a:cubicBezTo>
                    <a:cubicBezTo>
                      <a:pt x="3990" y="1646"/>
                      <a:pt x="3980" y="1655"/>
                      <a:pt x="3980" y="1667"/>
                    </a:cubicBezTo>
                    <a:cubicBezTo>
                      <a:pt x="3980" y="1678"/>
                      <a:pt x="3990" y="1687"/>
                      <a:pt x="4001" y="1687"/>
                    </a:cubicBezTo>
                    <a:cubicBezTo>
                      <a:pt x="4013" y="1687"/>
                      <a:pt x="4022" y="1678"/>
                      <a:pt x="4022" y="1667"/>
                    </a:cubicBezTo>
                    <a:close/>
                    <a:moveTo>
                      <a:pt x="3981" y="1664"/>
                    </a:moveTo>
                    <a:lnTo>
                      <a:pt x="4022" y="1669"/>
                    </a:lnTo>
                    <a:lnTo>
                      <a:pt x="4026" y="1640"/>
                    </a:lnTo>
                    <a:lnTo>
                      <a:pt x="3985" y="1635"/>
                    </a:lnTo>
                    <a:lnTo>
                      <a:pt x="3981" y="1664"/>
                    </a:lnTo>
                    <a:close/>
                    <a:moveTo>
                      <a:pt x="4026" y="1638"/>
                    </a:moveTo>
                    <a:cubicBezTo>
                      <a:pt x="4026" y="1626"/>
                      <a:pt x="4017" y="1617"/>
                      <a:pt x="4005" y="1617"/>
                    </a:cubicBezTo>
                    <a:cubicBezTo>
                      <a:pt x="3994" y="1617"/>
                      <a:pt x="3985" y="1626"/>
                      <a:pt x="3985" y="1638"/>
                    </a:cubicBezTo>
                    <a:cubicBezTo>
                      <a:pt x="3985" y="1649"/>
                      <a:pt x="3994" y="1658"/>
                      <a:pt x="4005" y="1658"/>
                    </a:cubicBezTo>
                    <a:cubicBezTo>
                      <a:pt x="4017" y="1658"/>
                      <a:pt x="4026" y="1649"/>
                      <a:pt x="4026" y="1638"/>
                    </a:cubicBezTo>
                    <a:close/>
                    <a:moveTo>
                      <a:pt x="3985" y="1635"/>
                    </a:moveTo>
                    <a:lnTo>
                      <a:pt x="4026" y="1640"/>
                    </a:lnTo>
                    <a:lnTo>
                      <a:pt x="4030" y="1612"/>
                    </a:lnTo>
                    <a:lnTo>
                      <a:pt x="3988" y="1607"/>
                    </a:lnTo>
                    <a:lnTo>
                      <a:pt x="3985" y="1635"/>
                    </a:lnTo>
                    <a:close/>
                    <a:moveTo>
                      <a:pt x="4030" y="1610"/>
                    </a:moveTo>
                    <a:cubicBezTo>
                      <a:pt x="4030" y="1598"/>
                      <a:pt x="4020" y="1589"/>
                      <a:pt x="4009" y="1589"/>
                    </a:cubicBezTo>
                    <a:cubicBezTo>
                      <a:pt x="3997" y="1589"/>
                      <a:pt x="3988" y="1598"/>
                      <a:pt x="3988" y="1610"/>
                    </a:cubicBezTo>
                    <a:cubicBezTo>
                      <a:pt x="3988" y="1621"/>
                      <a:pt x="3997" y="1630"/>
                      <a:pt x="4009" y="1630"/>
                    </a:cubicBezTo>
                    <a:cubicBezTo>
                      <a:pt x="4020" y="1630"/>
                      <a:pt x="4030" y="1621"/>
                      <a:pt x="4030" y="1610"/>
                    </a:cubicBezTo>
                    <a:close/>
                    <a:moveTo>
                      <a:pt x="3988" y="1607"/>
                    </a:moveTo>
                    <a:lnTo>
                      <a:pt x="4030" y="1612"/>
                    </a:lnTo>
                    <a:lnTo>
                      <a:pt x="4033" y="1584"/>
                    </a:lnTo>
                    <a:lnTo>
                      <a:pt x="3992" y="1579"/>
                    </a:lnTo>
                    <a:lnTo>
                      <a:pt x="3988" y="1607"/>
                    </a:lnTo>
                    <a:close/>
                    <a:moveTo>
                      <a:pt x="4033" y="1581"/>
                    </a:moveTo>
                    <a:cubicBezTo>
                      <a:pt x="4033" y="1570"/>
                      <a:pt x="4024" y="1560"/>
                      <a:pt x="4012" y="1560"/>
                    </a:cubicBezTo>
                    <a:cubicBezTo>
                      <a:pt x="4001" y="1560"/>
                      <a:pt x="3992" y="1570"/>
                      <a:pt x="3992" y="1581"/>
                    </a:cubicBezTo>
                    <a:cubicBezTo>
                      <a:pt x="3992" y="1593"/>
                      <a:pt x="4001" y="1602"/>
                      <a:pt x="4012" y="1602"/>
                    </a:cubicBezTo>
                    <a:cubicBezTo>
                      <a:pt x="4024" y="1602"/>
                      <a:pt x="4033" y="1593"/>
                      <a:pt x="4033" y="1581"/>
                    </a:cubicBezTo>
                    <a:close/>
                    <a:moveTo>
                      <a:pt x="3992" y="1579"/>
                    </a:moveTo>
                    <a:lnTo>
                      <a:pt x="4033" y="1584"/>
                    </a:lnTo>
                    <a:lnTo>
                      <a:pt x="4037" y="1554"/>
                    </a:lnTo>
                    <a:lnTo>
                      <a:pt x="3995" y="1549"/>
                    </a:lnTo>
                    <a:lnTo>
                      <a:pt x="3992" y="1579"/>
                    </a:lnTo>
                    <a:close/>
                    <a:moveTo>
                      <a:pt x="4037" y="1551"/>
                    </a:moveTo>
                    <a:cubicBezTo>
                      <a:pt x="4037" y="1540"/>
                      <a:pt x="4027" y="1531"/>
                      <a:pt x="4016" y="1531"/>
                    </a:cubicBezTo>
                    <a:cubicBezTo>
                      <a:pt x="4004" y="1531"/>
                      <a:pt x="3995" y="1540"/>
                      <a:pt x="3995" y="1551"/>
                    </a:cubicBezTo>
                    <a:cubicBezTo>
                      <a:pt x="3995" y="1563"/>
                      <a:pt x="4004" y="1572"/>
                      <a:pt x="4016" y="1572"/>
                    </a:cubicBezTo>
                    <a:cubicBezTo>
                      <a:pt x="4027" y="1572"/>
                      <a:pt x="4037" y="1563"/>
                      <a:pt x="4037" y="1551"/>
                    </a:cubicBezTo>
                    <a:close/>
                    <a:moveTo>
                      <a:pt x="3995" y="1549"/>
                    </a:moveTo>
                    <a:lnTo>
                      <a:pt x="4037" y="1554"/>
                    </a:lnTo>
                    <a:lnTo>
                      <a:pt x="4040" y="1524"/>
                    </a:lnTo>
                    <a:lnTo>
                      <a:pt x="3998" y="1520"/>
                    </a:lnTo>
                    <a:lnTo>
                      <a:pt x="3995" y="1549"/>
                    </a:lnTo>
                    <a:close/>
                    <a:moveTo>
                      <a:pt x="4040" y="1522"/>
                    </a:moveTo>
                    <a:cubicBezTo>
                      <a:pt x="4040" y="1510"/>
                      <a:pt x="4031" y="1501"/>
                      <a:pt x="4019" y="1501"/>
                    </a:cubicBezTo>
                    <a:cubicBezTo>
                      <a:pt x="4008" y="1501"/>
                      <a:pt x="3998" y="1510"/>
                      <a:pt x="3998" y="1522"/>
                    </a:cubicBezTo>
                    <a:cubicBezTo>
                      <a:pt x="3998" y="1533"/>
                      <a:pt x="4008" y="1543"/>
                      <a:pt x="4019" y="1543"/>
                    </a:cubicBezTo>
                    <a:cubicBezTo>
                      <a:pt x="4031" y="1543"/>
                      <a:pt x="4040" y="1533"/>
                      <a:pt x="4040" y="1522"/>
                    </a:cubicBezTo>
                    <a:close/>
                    <a:moveTo>
                      <a:pt x="3998" y="1520"/>
                    </a:moveTo>
                    <a:lnTo>
                      <a:pt x="4040" y="1524"/>
                    </a:lnTo>
                    <a:lnTo>
                      <a:pt x="4043" y="1493"/>
                    </a:lnTo>
                    <a:lnTo>
                      <a:pt x="4002" y="1488"/>
                    </a:lnTo>
                    <a:lnTo>
                      <a:pt x="3998" y="1520"/>
                    </a:lnTo>
                    <a:close/>
                    <a:moveTo>
                      <a:pt x="4043" y="1491"/>
                    </a:moveTo>
                    <a:cubicBezTo>
                      <a:pt x="4043" y="1479"/>
                      <a:pt x="4034" y="1470"/>
                      <a:pt x="4022" y="1470"/>
                    </a:cubicBezTo>
                    <a:cubicBezTo>
                      <a:pt x="4011" y="1470"/>
                      <a:pt x="4002" y="1479"/>
                      <a:pt x="4002" y="1491"/>
                    </a:cubicBezTo>
                    <a:cubicBezTo>
                      <a:pt x="4002" y="1502"/>
                      <a:pt x="4011" y="1511"/>
                      <a:pt x="4022" y="1511"/>
                    </a:cubicBezTo>
                    <a:cubicBezTo>
                      <a:pt x="4034" y="1511"/>
                      <a:pt x="4043" y="1502"/>
                      <a:pt x="4043" y="1491"/>
                    </a:cubicBezTo>
                    <a:close/>
                    <a:moveTo>
                      <a:pt x="4002" y="1489"/>
                    </a:moveTo>
                    <a:lnTo>
                      <a:pt x="4043" y="1493"/>
                    </a:lnTo>
                    <a:lnTo>
                      <a:pt x="4046" y="1461"/>
                    </a:lnTo>
                    <a:lnTo>
                      <a:pt x="4005" y="1457"/>
                    </a:lnTo>
                    <a:lnTo>
                      <a:pt x="4002" y="1489"/>
                    </a:lnTo>
                    <a:close/>
                    <a:moveTo>
                      <a:pt x="4046" y="1459"/>
                    </a:moveTo>
                    <a:cubicBezTo>
                      <a:pt x="4046" y="1448"/>
                      <a:pt x="4037" y="1438"/>
                      <a:pt x="4025" y="1438"/>
                    </a:cubicBezTo>
                    <a:cubicBezTo>
                      <a:pt x="4014" y="1438"/>
                      <a:pt x="4004" y="1448"/>
                      <a:pt x="4004" y="1459"/>
                    </a:cubicBezTo>
                    <a:cubicBezTo>
                      <a:pt x="4004" y="1471"/>
                      <a:pt x="4014" y="1480"/>
                      <a:pt x="4025" y="1480"/>
                    </a:cubicBezTo>
                    <a:cubicBezTo>
                      <a:pt x="4037" y="1480"/>
                      <a:pt x="4046" y="1471"/>
                      <a:pt x="4046" y="1459"/>
                    </a:cubicBezTo>
                    <a:close/>
                    <a:moveTo>
                      <a:pt x="4005" y="1457"/>
                    </a:moveTo>
                    <a:lnTo>
                      <a:pt x="4046" y="1461"/>
                    </a:lnTo>
                    <a:lnTo>
                      <a:pt x="4049" y="1430"/>
                    </a:lnTo>
                    <a:lnTo>
                      <a:pt x="4007" y="1426"/>
                    </a:lnTo>
                    <a:lnTo>
                      <a:pt x="4005" y="1457"/>
                    </a:lnTo>
                    <a:close/>
                    <a:moveTo>
                      <a:pt x="4049" y="1428"/>
                    </a:moveTo>
                    <a:cubicBezTo>
                      <a:pt x="4049" y="1416"/>
                      <a:pt x="4040" y="1407"/>
                      <a:pt x="4028" y="1407"/>
                    </a:cubicBezTo>
                    <a:cubicBezTo>
                      <a:pt x="4017" y="1407"/>
                      <a:pt x="4007" y="1416"/>
                      <a:pt x="4007" y="1428"/>
                    </a:cubicBezTo>
                    <a:cubicBezTo>
                      <a:pt x="4007" y="1440"/>
                      <a:pt x="4017" y="1449"/>
                      <a:pt x="4028" y="1449"/>
                    </a:cubicBezTo>
                    <a:cubicBezTo>
                      <a:pt x="4040" y="1449"/>
                      <a:pt x="4049" y="1440"/>
                      <a:pt x="4049" y="1428"/>
                    </a:cubicBezTo>
                    <a:close/>
                    <a:moveTo>
                      <a:pt x="4007" y="1426"/>
                    </a:moveTo>
                    <a:lnTo>
                      <a:pt x="4049" y="1430"/>
                    </a:lnTo>
                    <a:lnTo>
                      <a:pt x="4052" y="1398"/>
                    </a:lnTo>
                    <a:lnTo>
                      <a:pt x="4010" y="1394"/>
                    </a:lnTo>
                    <a:lnTo>
                      <a:pt x="4007" y="1426"/>
                    </a:lnTo>
                    <a:close/>
                    <a:moveTo>
                      <a:pt x="4052" y="1396"/>
                    </a:moveTo>
                    <a:cubicBezTo>
                      <a:pt x="4052" y="1385"/>
                      <a:pt x="4043" y="1375"/>
                      <a:pt x="4031" y="1375"/>
                    </a:cubicBezTo>
                    <a:cubicBezTo>
                      <a:pt x="4019" y="1375"/>
                      <a:pt x="4010" y="1385"/>
                      <a:pt x="4010" y="1396"/>
                    </a:cubicBezTo>
                    <a:cubicBezTo>
                      <a:pt x="4010" y="1408"/>
                      <a:pt x="4019" y="1417"/>
                      <a:pt x="4031" y="1417"/>
                    </a:cubicBezTo>
                    <a:cubicBezTo>
                      <a:pt x="4043" y="1417"/>
                      <a:pt x="4052" y="1408"/>
                      <a:pt x="4052" y="1396"/>
                    </a:cubicBezTo>
                    <a:close/>
                    <a:moveTo>
                      <a:pt x="4010" y="1395"/>
                    </a:moveTo>
                    <a:lnTo>
                      <a:pt x="4052" y="1398"/>
                    </a:lnTo>
                    <a:lnTo>
                      <a:pt x="4054" y="1367"/>
                    </a:lnTo>
                    <a:lnTo>
                      <a:pt x="4013" y="1364"/>
                    </a:lnTo>
                    <a:lnTo>
                      <a:pt x="4010" y="1395"/>
                    </a:lnTo>
                    <a:close/>
                    <a:moveTo>
                      <a:pt x="4054" y="1365"/>
                    </a:moveTo>
                    <a:cubicBezTo>
                      <a:pt x="4054" y="1354"/>
                      <a:pt x="4045" y="1344"/>
                      <a:pt x="4033" y="1344"/>
                    </a:cubicBezTo>
                    <a:cubicBezTo>
                      <a:pt x="4022" y="1344"/>
                      <a:pt x="4012" y="1354"/>
                      <a:pt x="4012" y="1365"/>
                    </a:cubicBezTo>
                    <a:cubicBezTo>
                      <a:pt x="4012" y="1377"/>
                      <a:pt x="4022" y="1386"/>
                      <a:pt x="4033" y="1386"/>
                    </a:cubicBezTo>
                    <a:cubicBezTo>
                      <a:pt x="4045" y="1386"/>
                      <a:pt x="4054" y="1377"/>
                      <a:pt x="4054" y="1365"/>
                    </a:cubicBezTo>
                    <a:close/>
                    <a:moveTo>
                      <a:pt x="4012" y="1364"/>
                    </a:moveTo>
                    <a:lnTo>
                      <a:pt x="4054" y="1367"/>
                    </a:lnTo>
                    <a:lnTo>
                      <a:pt x="4057" y="1335"/>
                    </a:lnTo>
                    <a:lnTo>
                      <a:pt x="4015" y="1332"/>
                    </a:lnTo>
                    <a:lnTo>
                      <a:pt x="4012" y="1364"/>
                    </a:lnTo>
                    <a:close/>
                    <a:moveTo>
                      <a:pt x="4057" y="1334"/>
                    </a:moveTo>
                    <a:cubicBezTo>
                      <a:pt x="4057" y="1322"/>
                      <a:pt x="4047" y="1313"/>
                      <a:pt x="4036" y="1313"/>
                    </a:cubicBezTo>
                    <a:cubicBezTo>
                      <a:pt x="4024" y="1313"/>
                      <a:pt x="4015" y="1322"/>
                      <a:pt x="4015" y="1334"/>
                    </a:cubicBezTo>
                    <a:cubicBezTo>
                      <a:pt x="4015" y="1345"/>
                      <a:pt x="4024" y="1355"/>
                      <a:pt x="4036" y="1355"/>
                    </a:cubicBezTo>
                    <a:cubicBezTo>
                      <a:pt x="4047" y="1355"/>
                      <a:pt x="4057" y="1345"/>
                      <a:pt x="4057" y="1334"/>
                    </a:cubicBezTo>
                    <a:close/>
                    <a:moveTo>
                      <a:pt x="4015" y="1332"/>
                    </a:moveTo>
                    <a:lnTo>
                      <a:pt x="4057" y="1335"/>
                    </a:lnTo>
                    <a:lnTo>
                      <a:pt x="4059" y="1306"/>
                    </a:lnTo>
                    <a:lnTo>
                      <a:pt x="4017" y="1303"/>
                    </a:lnTo>
                    <a:lnTo>
                      <a:pt x="4015" y="1332"/>
                    </a:lnTo>
                    <a:close/>
                    <a:moveTo>
                      <a:pt x="4059" y="1304"/>
                    </a:moveTo>
                    <a:cubicBezTo>
                      <a:pt x="4059" y="1293"/>
                      <a:pt x="4050" y="1283"/>
                      <a:pt x="4038" y="1283"/>
                    </a:cubicBezTo>
                    <a:cubicBezTo>
                      <a:pt x="4026" y="1283"/>
                      <a:pt x="4017" y="1293"/>
                      <a:pt x="4017" y="1304"/>
                    </a:cubicBezTo>
                    <a:cubicBezTo>
                      <a:pt x="4017" y="1316"/>
                      <a:pt x="4026" y="1325"/>
                      <a:pt x="4038" y="1325"/>
                    </a:cubicBezTo>
                    <a:cubicBezTo>
                      <a:pt x="4050" y="1325"/>
                      <a:pt x="4059" y="1316"/>
                      <a:pt x="4059" y="1304"/>
                    </a:cubicBezTo>
                    <a:close/>
                    <a:moveTo>
                      <a:pt x="4017" y="1303"/>
                    </a:moveTo>
                    <a:lnTo>
                      <a:pt x="4059" y="1306"/>
                    </a:lnTo>
                    <a:lnTo>
                      <a:pt x="4061" y="1276"/>
                    </a:lnTo>
                    <a:lnTo>
                      <a:pt x="4019" y="1273"/>
                    </a:lnTo>
                    <a:lnTo>
                      <a:pt x="4017" y="1303"/>
                    </a:lnTo>
                    <a:close/>
                    <a:moveTo>
                      <a:pt x="4061" y="1274"/>
                    </a:moveTo>
                    <a:cubicBezTo>
                      <a:pt x="4061" y="1263"/>
                      <a:pt x="4052" y="1253"/>
                      <a:pt x="4040" y="1253"/>
                    </a:cubicBezTo>
                    <a:cubicBezTo>
                      <a:pt x="4029" y="1253"/>
                      <a:pt x="4019" y="1263"/>
                      <a:pt x="4019" y="1274"/>
                    </a:cubicBezTo>
                    <a:cubicBezTo>
                      <a:pt x="4019" y="1286"/>
                      <a:pt x="4029" y="1295"/>
                      <a:pt x="4040" y="1295"/>
                    </a:cubicBezTo>
                    <a:cubicBezTo>
                      <a:pt x="4052" y="1295"/>
                      <a:pt x="4061" y="1286"/>
                      <a:pt x="4061" y="1274"/>
                    </a:cubicBezTo>
                    <a:close/>
                    <a:moveTo>
                      <a:pt x="4019" y="1273"/>
                    </a:moveTo>
                    <a:lnTo>
                      <a:pt x="4061" y="1276"/>
                    </a:lnTo>
                    <a:lnTo>
                      <a:pt x="4063" y="1247"/>
                    </a:lnTo>
                    <a:lnTo>
                      <a:pt x="4021" y="1244"/>
                    </a:lnTo>
                    <a:lnTo>
                      <a:pt x="4019" y="1273"/>
                    </a:lnTo>
                    <a:close/>
                    <a:moveTo>
                      <a:pt x="4063" y="1245"/>
                    </a:moveTo>
                    <a:cubicBezTo>
                      <a:pt x="4063" y="1234"/>
                      <a:pt x="4054" y="1224"/>
                      <a:pt x="4042" y="1224"/>
                    </a:cubicBezTo>
                    <a:cubicBezTo>
                      <a:pt x="4030" y="1224"/>
                      <a:pt x="4021" y="1234"/>
                      <a:pt x="4021" y="1245"/>
                    </a:cubicBezTo>
                    <a:cubicBezTo>
                      <a:pt x="4021" y="1257"/>
                      <a:pt x="4030" y="1266"/>
                      <a:pt x="4042" y="1266"/>
                    </a:cubicBezTo>
                    <a:cubicBezTo>
                      <a:pt x="4054" y="1266"/>
                      <a:pt x="4063" y="1257"/>
                      <a:pt x="4063" y="1245"/>
                    </a:cubicBezTo>
                    <a:close/>
                    <a:moveTo>
                      <a:pt x="4021" y="1244"/>
                    </a:moveTo>
                    <a:lnTo>
                      <a:pt x="4063" y="1246"/>
                    </a:lnTo>
                    <a:lnTo>
                      <a:pt x="4065" y="1217"/>
                    </a:lnTo>
                    <a:lnTo>
                      <a:pt x="4023" y="1215"/>
                    </a:lnTo>
                    <a:lnTo>
                      <a:pt x="4021" y="1244"/>
                    </a:lnTo>
                    <a:close/>
                    <a:moveTo>
                      <a:pt x="4065" y="1216"/>
                    </a:moveTo>
                    <a:cubicBezTo>
                      <a:pt x="4065" y="1204"/>
                      <a:pt x="4055" y="1195"/>
                      <a:pt x="4044" y="1195"/>
                    </a:cubicBezTo>
                    <a:cubicBezTo>
                      <a:pt x="4032" y="1195"/>
                      <a:pt x="4023" y="1204"/>
                      <a:pt x="4023" y="1216"/>
                    </a:cubicBezTo>
                    <a:cubicBezTo>
                      <a:pt x="4023" y="1228"/>
                      <a:pt x="4032" y="1237"/>
                      <a:pt x="4044" y="1237"/>
                    </a:cubicBezTo>
                    <a:cubicBezTo>
                      <a:pt x="4055" y="1237"/>
                      <a:pt x="4065" y="1228"/>
                      <a:pt x="4065" y="1216"/>
                    </a:cubicBezTo>
                    <a:close/>
                    <a:moveTo>
                      <a:pt x="4023" y="1215"/>
                    </a:moveTo>
                    <a:lnTo>
                      <a:pt x="4065" y="1217"/>
                    </a:lnTo>
                    <a:lnTo>
                      <a:pt x="4066" y="1188"/>
                    </a:lnTo>
                    <a:lnTo>
                      <a:pt x="4024" y="1187"/>
                    </a:lnTo>
                    <a:lnTo>
                      <a:pt x="4023" y="1215"/>
                    </a:lnTo>
                    <a:close/>
                    <a:moveTo>
                      <a:pt x="4066" y="1188"/>
                    </a:moveTo>
                    <a:cubicBezTo>
                      <a:pt x="4066" y="1176"/>
                      <a:pt x="4056" y="1167"/>
                      <a:pt x="4045" y="1167"/>
                    </a:cubicBezTo>
                    <a:cubicBezTo>
                      <a:pt x="4033" y="1167"/>
                      <a:pt x="4024" y="1176"/>
                      <a:pt x="4024" y="1188"/>
                    </a:cubicBezTo>
                    <a:cubicBezTo>
                      <a:pt x="4024" y="1199"/>
                      <a:pt x="4033" y="1209"/>
                      <a:pt x="4045" y="1209"/>
                    </a:cubicBezTo>
                    <a:cubicBezTo>
                      <a:pt x="4056" y="1209"/>
                      <a:pt x="4066" y="1199"/>
                      <a:pt x="4066" y="1188"/>
                    </a:cubicBezTo>
                    <a:close/>
                    <a:moveTo>
                      <a:pt x="4024" y="1187"/>
                    </a:moveTo>
                    <a:lnTo>
                      <a:pt x="4066" y="1188"/>
                    </a:lnTo>
                    <a:lnTo>
                      <a:pt x="4066" y="1161"/>
                    </a:lnTo>
                    <a:lnTo>
                      <a:pt x="4024" y="1160"/>
                    </a:lnTo>
                    <a:lnTo>
                      <a:pt x="4024" y="1187"/>
                    </a:lnTo>
                    <a:close/>
                    <a:moveTo>
                      <a:pt x="4066" y="1161"/>
                    </a:moveTo>
                    <a:cubicBezTo>
                      <a:pt x="4066" y="1149"/>
                      <a:pt x="4057" y="1140"/>
                      <a:pt x="4045" y="1140"/>
                    </a:cubicBezTo>
                    <a:cubicBezTo>
                      <a:pt x="4034" y="1140"/>
                      <a:pt x="4024" y="1149"/>
                      <a:pt x="4024" y="1161"/>
                    </a:cubicBezTo>
                    <a:cubicBezTo>
                      <a:pt x="4024" y="1172"/>
                      <a:pt x="4034" y="1182"/>
                      <a:pt x="4045" y="1182"/>
                    </a:cubicBezTo>
                    <a:cubicBezTo>
                      <a:pt x="4057" y="1182"/>
                      <a:pt x="4066" y="1172"/>
                      <a:pt x="4066" y="1161"/>
                    </a:cubicBezTo>
                    <a:close/>
                    <a:moveTo>
                      <a:pt x="4024" y="1161"/>
                    </a:moveTo>
                    <a:lnTo>
                      <a:pt x="4066" y="1161"/>
                    </a:lnTo>
                    <a:lnTo>
                      <a:pt x="4067" y="1133"/>
                    </a:lnTo>
                    <a:lnTo>
                      <a:pt x="4025" y="1132"/>
                    </a:lnTo>
                    <a:lnTo>
                      <a:pt x="4024" y="1161"/>
                    </a:lnTo>
                    <a:close/>
                    <a:moveTo>
                      <a:pt x="4067" y="1133"/>
                    </a:moveTo>
                    <a:cubicBezTo>
                      <a:pt x="4067" y="1121"/>
                      <a:pt x="4057" y="1112"/>
                      <a:pt x="4046" y="1112"/>
                    </a:cubicBezTo>
                    <a:cubicBezTo>
                      <a:pt x="4034" y="1112"/>
                      <a:pt x="4025" y="1121"/>
                      <a:pt x="4025" y="1133"/>
                    </a:cubicBezTo>
                    <a:cubicBezTo>
                      <a:pt x="4025" y="1144"/>
                      <a:pt x="4034" y="1154"/>
                      <a:pt x="4046" y="1154"/>
                    </a:cubicBezTo>
                    <a:cubicBezTo>
                      <a:pt x="4057" y="1154"/>
                      <a:pt x="4067" y="1144"/>
                      <a:pt x="4067" y="1133"/>
                    </a:cubicBezTo>
                    <a:close/>
                    <a:moveTo>
                      <a:pt x="4025" y="1133"/>
                    </a:moveTo>
                    <a:lnTo>
                      <a:pt x="4067" y="1132"/>
                    </a:lnTo>
                    <a:lnTo>
                      <a:pt x="4066" y="1106"/>
                    </a:lnTo>
                    <a:lnTo>
                      <a:pt x="4024" y="1107"/>
                    </a:lnTo>
                    <a:lnTo>
                      <a:pt x="4025" y="1133"/>
                    </a:lnTo>
                    <a:close/>
                    <a:moveTo>
                      <a:pt x="4066" y="1106"/>
                    </a:moveTo>
                    <a:cubicBezTo>
                      <a:pt x="4066" y="1095"/>
                      <a:pt x="4057" y="1085"/>
                      <a:pt x="4045" y="1085"/>
                    </a:cubicBezTo>
                    <a:cubicBezTo>
                      <a:pt x="4034" y="1085"/>
                      <a:pt x="4024" y="1095"/>
                      <a:pt x="4024" y="1106"/>
                    </a:cubicBezTo>
                    <a:cubicBezTo>
                      <a:pt x="4024" y="1118"/>
                      <a:pt x="4034" y="1127"/>
                      <a:pt x="4045" y="1127"/>
                    </a:cubicBezTo>
                    <a:cubicBezTo>
                      <a:pt x="4057" y="1127"/>
                      <a:pt x="4066" y="1118"/>
                      <a:pt x="4066" y="1106"/>
                    </a:cubicBezTo>
                    <a:close/>
                    <a:moveTo>
                      <a:pt x="4024" y="1107"/>
                    </a:moveTo>
                    <a:lnTo>
                      <a:pt x="4066" y="1106"/>
                    </a:lnTo>
                    <a:lnTo>
                      <a:pt x="4065" y="1079"/>
                    </a:lnTo>
                    <a:lnTo>
                      <a:pt x="4023" y="1080"/>
                    </a:lnTo>
                    <a:lnTo>
                      <a:pt x="4024" y="1107"/>
                    </a:lnTo>
                    <a:close/>
                    <a:moveTo>
                      <a:pt x="4065" y="1079"/>
                    </a:moveTo>
                    <a:cubicBezTo>
                      <a:pt x="4065" y="1068"/>
                      <a:pt x="4056" y="1058"/>
                      <a:pt x="4044" y="1058"/>
                    </a:cubicBezTo>
                    <a:cubicBezTo>
                      <a:pt x="4033" y="1058"/>
                      <a:pt x="4023" y="1068"/>
                      <a:pt x="4023" y="1079"/>
                    </a:cubicBezTo>
                    <a:cubicBezTo>
                      <a:pt x="4023" y="1091"/>
                      <a:pt x="4033" y="1100"/>
                      <a:pt x="4044" y="1100"/>
                    </a:cubicBezTo>
                    <a:cubicBezTo>
                      <a:pt x="4056" y="1100"/>
                      <a:pt x="4065" y="1091"/>
                      <a:pt x="4065" y="1079"/>
                    </a:cubicBezTo>
                    <a:close/>
                    <a:moveTo>
                      <a:pt x="4023" y="1080"/>
                    </a:moveTo>
                    <a:lnTo>
                      <a:pt x="4065" y="1078"/>
                    </a:lnTo>
                    <a:lnTo>
                      <a:pt x="4064" y="1052"/>
                    </a:lnTo>
                    <a:lnTo>
                      <a:pt x="4022" y="1054"/>
                    </a:lnTo>
                    <a:lnTo>
                      <a:pt x="4023" y="1080"/>
                    </a:lnTo>
                    <a:close/>
                    <a:moveTo>
                      <a:pt x="4064" y="1053"/>
                    </a:moveTo>
                    <a:cubicBezTo>
                      <a:pt x="4064" y="1041"/>
                      <a:pt x="4055" y="1032"/>
                      <a:pt x="4043" y="1032"/>
                    </a:cubicBezTo>
                    <a:cubicBezTo>
                      <a:pt x="4031" y="1032"/>
                      <a:pt x="4022" y="1041"/>
                      <a:pt x="4022" y="1053"/>
                    </a:cubicBezTo>
                    <a:cubicBezTo>
                      <a:pt x="4022" y="1064"/>
                      <a:pt x="4031" y="1074"/>
                      <a:pt x="4043" y="1074"/>
                    </a:cubicBezTo>
                    <a:cubicBezTo>
                      <a:pt x="4055" y="1074"/>
                      <a:pt x="4064" y="1064"/>
                      <a:pt x="4064" y="1053"/>
                    </a:cubicBezTo>
                    <a:close/>
                    <a:moveTo>
                      <a:pt x="4022" y="1054"/>
                    </a:moveTo>
                    <a:lnTo>
                      <a:pt x="4064" y="1051"/>
                    </a:lnTo>
                    <a:lnTo>
                      <a:pt x="4062" y="1026"/>
                    </a:lnTo>
                    <a:lnTo>
                      <a:pt x="4020" y="1029"/>
                    </a:lnTo>
                    <a:lnTo>
                      <a:pt x="4022" y="1054"/>
                    </a:lnTo>
                    <a:close/>
                    <a:moveTo>
                      <a:pt x="4062" y="1027"/>
                    </a:moveTo>
                    <a:cubicBezTo>
                      <a:pt x="4062" y="1016"/>
                      <a:pt x="4053" y="1006"/>
                      <a:pt x="4041" y="1006"/>
                    </a:cubicBezTo>
                    <a:cubicBezTo>
                      <a:pt x="4029" y="1006"/>
                      <a:pt x="4020" y="1016"/>
                      <a:pt x="4020" y="1027"/>
                    </a:cubicBezTo>
                    <a:cubicBezTo>
                      <a:pt x="4020" y="1039"/>
                      <a:pt x="4029" y="1048"/>
                      <a:pt x="4041" y="1048"/>
                    </a:cubicBezTo>
                    <a:cubicBezTo>
                      <a:pt x="4053" y="1048"/>
                      <a:pt x="4062" y="1039"/>
                      <a:pt x="4062" y="1027"/>
                    </a:cubicBezTo>
                    <a:close/>
                    <a:moveTo>
                      <a:pt x="4020" y="1029"/>
                    </a:moveTo>
                    <a:lnTo>
                      <a:pt x="4062" y="1025"/>
                    </a:lnTo>
                    <a:lnTo>
                      <a:pt x="4059" y="1001"/>
                    </a:lnTo>
                    <a:lnTo>
                      <a:pt x="4018" y="1005"/>
                    </a:lnTo>
                    <a:lnTo>
                      <a:pt x="4020" y="1029"/>
                    </a:lnTo>
                    <a:close/>
                    <a:moveTo>
                      <a:pt x="4060" y="1003"/>
                    </a:moveTo>
                    <a:cubicBezTo>
                      <a:pt x="4060" y="991"/>
                      <a:pt x="4050" y="982"/>
                      <a:pt x="4039" y="982"/>
                    </a:cubicBezTo>
                    <a:cubicBezTo>
                      <a:pt x="4027" y="982"/>
                      <a:pt x="4018" y="991"/>
                      <a:pt x="4018" y="1003"/>
                    </a:cubicBezTo>
                    <a:cubicBezTo>
                      <a:pt x="4018" y="1014"/>
                      <a:pt x="4027" y="1024"/>
                      <a:pt x="4039" y="1024"/>
                    </a:cubicBezTo>
                    <a:cubicBezTo>
                      <a:pt x="4050" y="1024"/>
                      <a:pt x="4060" y="1014"/>
                      <a:pt x="4060" y="1003"/>
                    </a:cubicBezTo>
                    <a:close/>
                    <a:moveTo>
                      <a:pt x="4018" y="1005"/>
                    </a:moveTo>
                    <a:lnTo>
                      <a:pt x="4059" y="1000"/>
                    </a:lnTo>
                    <a:lnTo>
                      <a:pt x="4056" y="976"/>
                    </a:lnTo>
                    <a:lnTo>
                      <a:pt x="4015" y="981"/>
                    </a:lnTo>
                    <a:lnTo>
                      <a:pt x="4018" y="1005"/>
                    </a:lnTo>
                    <a:close/>
                    <a:moveTo>
                      <a:pt x="4056" y="978"/>
                    </a:moveTo>
                    <a:cubicBezTo>
                      <a:pt x="4056" y="967"/>
                      <a:pt x="4047" y="957"/>
                      <a:pt x="4035" y="957"/>
                    </a:cubicBezTo>
                    <a:cubicBezTo>
                      <a:pt x="4024" y="957"/>
                      <a:pt x="4014" y="967"/>
                      <a:pt x="4014" y="978"/>
                    </a:cubicBezTo>
                    <a:cubicBezTo>
                      <a:pt x="4014" y="990"/>
                      <a:pt x="4024" y="999"/>
                      <a:pt x="4035" y="999"/>
                    </a:cubicBezTo>
                    <a:cubicBezTo>
                      <a:pt x="4047" y="999"/>
                      <a:pt x="4056" y="990"/>
                      <a:pt x="4056" y="978"/>
                    </a:cubicBezTo>
                    <a:close/>
                    <a:moveTo>
                      <a:pt x="4015" y="982"/>
                    </a:moveTo>
                    <a:lnTo>
                      <a:pt x="4056" y="975"/>
                    </a:lnTo>
                    <a:lnTo>
                      <a:pt x="4052" y="951"/>
                    </a:lnTo>
                    <a:lnTo>
                      <a:pt x="4011" y="958"/>
                    </a:lnTo>
                    <a:lnTo>
                      <a:pt x="4015" y="982"/>
                    </a:lnTo>
                    <a:close/>
                    <a:moveTo>
                      <a:pt x="4053" y="954"/>
                    </a:moveTo>
                    <a:cubicBezTo>
                      <a:pt x="4053" y="943"/>
                      <a:pt x="4043" y="933"/>
                      <a:pt x="4032" y="933"/>
                    </a:cubicBezTo>
                    <a:cubicBezTo>
                      <a:pt x="4020" y="933"/>
                      <a:pt x="4011" y="943"/>
                      <a:pt x="4011" y="954"/>
                    </a:cubicBezTo>
                    <a:cubicBezTo>
                      <a:pt x="4011" y="966"/>
                      <a:pt x="4020" y="975"/>
                      <a:pt x="4032" y="975"/>
                    </a:cubicBezTo>
                    <a:cubicBezTo>
                      <a:pt x="4043" y="975"/>
                      <a:pt x="4053" y="966"/>
                      <a:pt x="4053" y="954"/>
                    </a:cubicBezTo>
                    <a:close/>
                    <a:moveTo>
                      <a:pt x="4011" y="958"/>
                    </a:moveTo>
                    <a:lnTo>
                      <a:pt x="4052" y="951"/>
                    </a:lnTo>
                    <a:lnTo>
                      <a:pt x="4048" y="928"/>
                    </a:lnTo>
                    <a:lnTo>
                      <a:pt x="4007" y="935"/>
                    </a:lnTo>
                    <a:lnTo>
                      <a:pt x="4011" y="958"/>
                    </a:lnTo>
                    <a:close/>
                    <a:moveTo>
                      <a:pt x="4048" y="931"/>
                    </a:moveTo>
                    <a:cubicBezTo>
                      <a:pt x="4048" y="920"/>
                      <a:pt x="4039" y="910"/>
                      <a:pt x="4028" y="910"/>
                    </a:cubicBezTo>
                    <a:cubicBezTo>
                      <a:pt x="4016" y="910"/>
                      <a:pt x="4007" y="920"/>
                      <a:pt x="4007" y="931"/>
                    </a:cubicBezTo>
                    <a:cubicBezTo>
                      <a:pt x="4007" y="943"/>
                      <a:pt x="4016" y="952"/>
                      <a:pt x="4028" y="952"/>
                    </a:cubicBezTo>
                    <a:cubicBezTo>
                      <a:pt x="4039" y="952"/>
                      <a:pt x="4048" y="943"/>
                      <a:pt x="4048" y="931"/>
                    </a:cubicBezTo>
                    <a:close/>
                    <a:moveTo>
                      <a:pt x="4007" y="936"/>
                    </a:moveTo>
                    <a:lnTo>
                      <a:pt x="4048" y="927"/>
                    </a:lnTo>
                    <a:lnTo>
                      <a:pt x="4043" y="905"/>
                    </a:lnTo>
                    <a:lnTo>
                      <a:pt x="4002" y="914"/>
                    </a:lnTo>
                    <a:lnTo>
                      <a:pt x="4007" y="936"/>
                    </a:lnTo>
                    <a:close/>
                    <a:moveTo>
                      <a:pt x="4044" y="909"/>
                    </a:moveTo>
                    <a:cubicBezTo>
                      <a:pt x="4044" y="898"/>
                      <a:pt x="4034" y="888"/>
                      <a:pt x="4023" y="888"/>
                    </a:cubicBezTo>
                    <a:cubicBezTo>
                      <a:pt x="4011" y="888"/>
                      <a:pt x="4002" y="898"/>
                      <a:pt x="4002" y="909"/>
                    </a:cubicBezTo>
                    <a:cubicBezTo>
                      <a:pt x="4002" y="921"/>
                      <a:pt x="4011" y="930"/>
                      <a:pt x="4023" y="930"/>
                    </a:cubicBezTo>
                    <a:cubicBezTo>
                      <a:pt x="4034" y="930"/>
                      <a:pt x="4044" y="921"/>
                      <a:pt x="4044" y="909"/>
                    </a:cubicBezTo>
                    <a:close/>
                    <a:moveTo>
                      <a:pt x="4002" y="914"/>
                    </a:moveTo>
                    <a:lnTo>
                      <a:pt x="4043" y="904"/>
                    </a:lnTo>
                    <a:lnTo>
                      <a:pt x="4038" y="883"/>
                    </a:lnTo>
                    <a:lnTo>
                      <a:pt x="3997" y="893"/>
                    </a:lnTo>
                    <a:lnTo>
                      <a:pt x="4002" y="914"/>
                    </a:lnTo>
                    <a:close/>
                    <a:moveTo>
                      <a:pt x="4039" y="888"/>
                    </a:moveTo>
                    <a:cubicBezTo>
                      <a:pt x="4039" y="876"/>
                      <a:pt x="4029" y="867"/>
                      <a:pt x="4018" y="867"/>
                    </a:cubicBezTo>
                    <a:cubicBezTo>
                      <a:pt x="4006" y="867"/>
                      <a:pt x="3997" y="876"/>
                      <a:pt x="3997" y="888"/>
                    </a:cubicBezTo>
                    <a:cubicBezTo>
                      <a:pt x="3997" y="900"/>
                      <a:pt x="4006" y="909"/>
                      <a:pt x="4018" y="909"/>
                    </a:cubicBezTo>
                    <a:cubicBezTo>
                      <a:pt x="4029" y="909"/>
                      <a:pt x="4039" y="900"/>
                      <a:pt x="4039" y="888"/>
                    </a:cubicBezTo>
                    <a:close/>
                    <a:moveTo>
                      <a:pt x="3997" y="894"/>
                    </a:moveTo>
                    <a:lnTo>
                      <a:pt x="4038" y="882"/>
                    </a:lnTo>
                    <a:lnTo>
                      <a:pt x="4032" y="862"/>
                    </a:lnTo>
                    <a:lnTo>
                      <a:pt x="3992" y="873"/>
                    </a:lnTo>
                    <a:lnTo>
                      <a:pt x="3997" y="894"/>
                    </a:lnTo>
                    <a:close/>
                    <a:moveTo>
                      <a:pt x="4033" y="868"/>
                    </a:moveTo>
                    <a:cubicBezTo>
                      <a:pt x="4033" y="856"/>
                      <a:pt x="4024" y="847"/>
                      <a:pt x="4012" y="847"/>
                    </a:cubicBezTo>
                    <a:cubicBezTo>
                      <a:pt x="4000" y="847"/>
                      <a:pt x="3991" y="856"/>
                      <a:pt x="3991" y="868"/>
                    </a:cubicBezTo>
                    <a:cubicBezTo>
                      <a:pt x="3991" y="879"/>
                      <a:pt x="4000" y="889"/>
                      <a:pt x="4012" y="889"/>
                    </a:cubicBezTo>
                    <a:cubicBezTo>
                      <a:pt x="4024" y="889"/>
                      <a:pt x="4033" y="879"/>
                      <a:pt x="4033" y="868"/>
                    </a:cubicBezTo>
                    <a:close/>
                    <a:moveTo>
                      <a:pt x="3992" y="874"/>
                    </a:moveTo>
                    <a:lnTo>
                      <a:pt x="4032" y="862"/>
                    </a:lnTo>
                    <a:lnTo>
                      <a:pt x="4026" y="842"/>
                    </a:lnTo>
                    <a:lnTo>
                      <a:pt x="3986" y="854"/>
                    </a:lnTo>
                    <a:lnTo>
                      <a:pt x="3992" y="874"/>
                    </a:lnTo>
                    <a:close/>
                    <a:moveTo>
                      <a:pt x="4027" y="848"/>
                    </a:moveTo>
                    <a:cubicBezTo>
                      <a:pt x="4027" y="836"/>
                      <a:pt x="4017" y="827"/>
                      <a:pt x="4006" y="827"/>
                    </a:cubicBezTo>
                    <a:cubicBezTo>
                      <a:pt x="3994" y="827"/>
                      <a:pt x="3985" y="836"/>
                      <a:pt x="3985" y="848"/>
                    </a:cubicBezTo>
                    <a:cubicBezTo>
                      <a:pt x="3985" y="859"/>
                      <a:pt x="3994" y="869"/>
                      <a:pt x="4006" y="869"/>
                    </a:cubicBezTo>
                    <a:cubicBezTo>
                      <a:pt x="4017" y="869"/>
                      <a:pt x="4027" y="859"/>
                      <a:pt x="4027" y="848"/>
                    </a:cubicBezTo>
                    <a:close/>
                    <a:moveTo>
                      <a:pt x="3986" y="855"/>
                    </a:moveTo>
                    <a:lnTo>
                      <a:pt x="4026" y="841"/>
                    </a:lnTo>
                    <a:lnTo>
                      <a:pt x="4020" y="823"/>
                    </a:lnTo>
                    <a:lnTo>
                      <a:pt x="3980" y="837"/>
                    </a:lnTo>
                    <a:lnTo>
                      <a:pt x="3986" y="855"/>
                    </a:lnTo>
                    <a:close/>
                    <a:moveTo>
                      <a:pt x="4021" y="830"/>
                    </a:moveTo>
                    <a:cubicBezTo>
                      <a:pt x="4021" y="818"/>
                      <a:pt x="4011" y="809"/>
                      <a:pt x="4000" y="809"/>
                    </a:cubicBezTo>
                    <a:cubicBezTo>
                      <a:pt x="3988" y="809"/>
                      <a:pt x="3979" y="818"/>
                      <a:pt x="3979" y="830"/>
                    </a:cubicBezTo>
                    <a:cubicBezTo>
                      <a:pt x="3979" y="842"/>
                      <a:pt x="3988" y="851"/>
                      <a:pt x="4000" y="851"/>
                    </a:cubicBezTo>
                    <a:cubicBezTo>
                      <a:pt x="4011" y="851"/>
                      <a:pt x="4021" y="842"/>
                      <a:pt x="4021" y="830"/>
                    </a:cubicBezTo>
                    <a:close/>
                    <a:moveTo>
                      <a:pt x="3980" y="837"/>
                    </a:moveTo>
                    <a:lnTo>
                      <a:pt x="4019" y="823"/>
                    </a:lnTo>
                    <a:lnTo>
                      <a:pt x="4012" y="804"/>
                    </a:lnTo>
                    <a:lnTo>
                      <a:pt x="3973" y="818"/>
                    </a:lnTo>
                    <a:lnTo>
                      <a:pt x="3980" y="837"/>
                    </a:lnTo>
                    <a:close/>
                    <a:moveTo>
                      <a:pt x="4014" y="811"/>
                    </a:moveTo>
                    <a:cubicBezTo>
                      <a:pt x="4014" y="799"/>
                      <a:pt x="4004" y="790"/>
                      <a:pt x="3993" y="790"/>
                    </a:cubicBezTo>
                    <a:cubicBezTo>
                      <a:pt x="3981" y="790"/>
                      <a:pt x="3972" y="799"/>
                      <a:pt x="3972" y="811"/>
                    </a:cubicBezTo>
                    <a:cubicBezTo>
                      <a:pt x="3972" y="823"/>
                      <a:pt x="3981" y="832"/>
                      <a:pt x="3993" y="832"/>
                    </a:cubicBezTo>
                    <a:cubicBezTo>
                      <a:pt x="4004" y="832"/>
                      <a:pt x="4014" y="823"/>
                      <a:pt x="4014" y="811"/>
                    </a:cubicBezTo>
                    <a:close/>
                    <a:moveTo>
                      <a:pt x="3973" y="819"/>
                    </a:moveTo>
                    <a:lnTo>
                      <a:pt x="4012" y="803"/>
                    </a:lnTo>
                    <a:lnTo>
                      <a:pt x="4005" y="785"/>
                    </a:lnTo>
                    <a:lnTo>
                      <a:pt x="3966" y="801"/>
                    </a:lnTo>
                    <a:lnTo>
                      <a:pt x="3973" y="819"/>
                    </a:lnTo>
                    <a:close/>
                    <a:moveTo>
                      <a:pt x="4006" y="793"/>
                    </a:moveTo>
                    <a:cubicBezTo>
                      <a:pt x="4006" y="782"/>
                      <a:pt x="3997" y="772"/>
                      <a:pt x="3985" y="772"/>
                    </a:cubicBezTo>
                    <a:cubicBezTo>
                      <a:pt x="3974" y="772"/>
                      <a:pt x="3964" y="782"/>
                      <a:pt x="3964" y="793"/>
                    </a:cubicBezTo>
                    <a:cubicBezTo>
                      <a:pt x="3964" y="805"/>
                      <a:pt x="3974" y="814"/>
                      <a:pt x="3985" y="814"/>
                    </a:cubicBezTo>
                    <a:cubicBezTo>
                      <a:pt x="3997" y="814"/>
                      <a:pt x="4006" y="805"/>
                      <a:pt x="4006" y="793"/>
                    </a:cubicBezTo>
                    <a:close/>
                    <a:moveTo>
                      <a:pt x="3966" y="802"/>
                    </a:moveTo>
                    <a:lnTo>
                      <a:pt x="4005" y="785"/>
                    </a:lnTo>
                    <a:lnTo>
                      <a:pt x="3997" y="767"/>
                    </a:lnTo>
                    <a:lnTo>
                      <a:pt x="3958" y="784"/>
                    </a:lnTo>
                    <a:lnTo>
                      <a:pt x="3966" y="802"/>
                    </a:lnTo>
                    <a:close/>
                    <a:moveTo>
                      <a:pt x="3999" y="776"/>
                    </a:moveTo>
                    <a:cubicBezTo>
                      <a:pt x="3999" y="764"/>
                      <a:pt x="3989" y="755"/>
                      <a:pt x="3978" y="755"/>
                    </a:cubicBezTo>
                    <a:cubicBezTo>
                      <a:pt x="3966" y="755"/>
                      <a:pt x="3957" y="764"/>
                      <a:pt x="3957" y="776"/>
                    </a:cubicBezTo>
                    <a:cubicBezTo>
                      <a:pt x="3957" y="787"/>
                      <a:pt x="3966" y="796"/>
                      <a:pt x="3978" y="796"/>
                    </a:cubicBezTo>
                    <a:cubicBezTo>
                      <a:pt x="3989" y="796"/>
                      <a:pt x="3999" y="787"/>
                      <a:pt x="3999" y="776"/>
                    </a:cubicBezTo>
                    <a:close/>
                    <a:moveTo>
                      <a:pt x="3959" y="785"/>
                    </a:moveTo>
                    <a:lnTo>
                      <a:pt x="3997" y="766"/>
                    </a:lnTo>
                    <a:lnTo>
                      <a:pt x="3989" y="750"/>
                    </a:lnTo>
                    <a:lnTo>
                      <a:pt x="3951" y="768"/>
                    </a:lnTo>
                    <a:lnTo>
                      <a:pt x="3959" y="785"/>
                    </a:lnTo>
                    <a:close/>
                    <a:moveTo>
                      <a:pt x="3991" y="759"/>
                    </a:moveTo>
                    <a:cubicBezTo>
                      <a:pt x="3991" y="747"/>
                      <a:pt x="3981" y="738"/>
                      <a:pt x="3970" y="738"/>
                    </a:cubicBezTo>
                    <a:cubicBezTo>
                      <a:pt x="3958" y="738"/>
                      <a:pt x="3949" y="747"/>
                      <a:pt x="3949" y="759"/>
                    </a:cubicBezTo>
                    <a:cubicBezTo>
                      <a:pt x="3949" y="771"/>
                      <a:pt x="3958" y="780"/>
                      <a:pt x="3970" y="780"/>
                    </a:cubicBezTo>
                    <a:cubicBezTo>
                      <a:pt x="3981" y="780"/>
                      <a:pt x="3991" y="771"/>
                      <a:pt x="3991" y="759"/>
                    </a:cubicBezTo>
                    <a:close/>
                    <a:moveTo>
                      <a:pt x="3951" y="769"/>
                    </a:moveTo>
                    <a:lnTo>
                      <a:pt x="3988" y="750"/>
                    </a:lnTo>
                    <a:lnTo>
                      <a:pt x="3980" y="733"/>
                    </a:lnTo>
                    <a:lnTo>
                      <a:pt x="3943" y="753"/>
                    </a:lnTo>
                    <a:lnTo>
                      <a:pt x="3951" y="769"/>
                    </a:lnTo>
                    <a:close/>
                    <a:moveTo>
                      <a:pt x="3982" y="743"/>
                    </a:moveTo>
                    <a:cubicBezTo>
                      <a:pt x="3982" y="731"/>
                      <a:pt x="3973" y="722"/>
                      <a:pt x="3962" y="722"/>
                    </a:cubicBezTo>
                    <a:cubicBezTo>
                      <a:pt x="3950" y="722"/>
                      <a:pt x="3941" y="731"/>
                      <a:pt x="3941" y="743"/>
                    </a:cubicBezTo>
                    <a:cubicBezTo>
                      <a:pt x="3941" y="755"/>
                      <a:pt x="3950" y="764"/>
                      <a:pt x="3962" y="764"/>
                    </a:cubicBezTo>
                    <a:cubicBezTo>
                      <a:pt x="3973" y="764"/>
                      <a:pt x="3982" y="755"/>
                      <a:pt x="3982" y="743"/>
                    </a:cubicBezTo>
                    <a:close/>
                    <a:moveTo>
                      <a:pt x="3943" y="753"/>
                    </a:moveTo>
                    <a:lnTo>
                      <a:pt x="3980" y="733"/>
                    </a:lnTo>
                    <a:lnTo>
                      <a:pt x="3971" y="717"/>
                    </a:lnTo>
                    <a:lnTo>
                      <a:pt x="3934" y="737"/>
                    </a:lnTo>
                    <a:lnTo>
                      <a:pt x="3943" y="753"/>
                    </a:lnTo>
                    <a:close/>
                    <a:moveTo>
                      <a:pt x="3974" y="727"/>
                    </a:moveTo>
                    <a:cubicBezTo>
                      <a:pt x="3974" y="715"/>
                      <a:pt x="3964" y="706"/>
                      <a:pt x="3953" y="706"/>
                    </a:cubicBezTo>
                    <a:cubicBezTo>
                      <a:pt x="3941" y="706"/>
                      <a:pt x="3932" y="715"/>
                      <a:pt x="3932" y="727"/>
                    </a:cubicBezTo>
                    <a:cubicBezTo>
                      <a:pt x="3932" y="738"/>
                      <a:pt x="3941" y="748"/>
                      <a:pt x="3953" y="748"/>
                    </a:cubicBezTo>
                    <a:cubicBezTo>
                      <a:pt x="3964" y="748"/>
                      <a:pt x="3974" y="738"/>
                      <a:pt x="3974" y="727"/>
                    </a:cubicBezTo>
                    <a:close/>
                    <a:moveTo>
                      <a:pt x="3935" y="737"/>
                    </a:moveTo>
                    <a:lnTo>
                      <a:pt x="3971" y="716"/>
                    </a:lnTo>
                    <a:lnTo>
                      <a:pt x="3962" y="701"/>
                    </a:lnTo>
                    <a:lnTo>
                      <a:pt x="3926" y="722"/>
                    </a:lnTo>
                    <a:lnTo>
                      <a:pt x="3935" y="737"/>
                    </a:lnTo>
                    <a:close/>
                    <a:moveTo>
                      <a:pt x="3965" y="711"/>
                    </a:moveTo>
                    <a:cubicBezTo>
                      <a:pt x="3965" y="700"/>
                      <a:pt x="3955" y="690"/>
                      <a:pt x="3944" y="690"/>
                    </a:cubicBezTo>
                    <a:cubicBezTo>
                      <a:pt x="3932" y="690"/>
                      <a:pt x="3923" y="700"/>
                      <a:pt x="3923" y="711"/>
                    </a:cubicBezTo>
                    <a:cubicBezTo>
                      <a:pt x="3923" y="723"/>
                      <a:pt x="3932" y="732"/>
                      <a:pt x="3944" y="732"/>
                    </a:cubicBezTo>
                    <a:cubicBezTo>
                      <a:pt x="3955" y="732"/>
                      <a:pt x="3965" y="723"/>
                      <a:pt x="3965" y="711"/>
                    </a:cubicBezTo>
                    <a:close/>
                    <a:moveTo>
                      <a:pt x="3926" y="722"/>
                    </a:moveTo>
                    <a:lnTo>
                      <a:pt x="3962" y="700"/>
                    </a:lnTo>
                    <a:lnTo>
                      <a:pt x="3952" y="684"/>
                    </a:lnTo>
                    <a:lnTo>
                      <a:pt x="3916" y="706"/>
                    </a:lnTo>
                    <a:lnTo>
                      <a:pt x="3926" y="722"/>
                    </a:lnTo>
                    <a:close/>
                    <a:moveTo>
                      <a:pt x="3955" y="695"/>
                    </a:moveTo>
                    <a:cubicBezTo>
                      <a:pt x="3955" y="684"/>
                      <a:pt x="3946" y="674"/>
                      <a:pt x="3934" y="674"/>
                    </a:cubicBezTo>
                    <a:cubicBezTo>
                      <a:pt x="3922" y="674"/>
                      <a:pt x="3913" y="684"/>
                      <a:pt x="3913" y="695"/>
                    </a:cubicBezTo>
                    <a:cubicBezTo>
                      <a:pt x="3913" y="707"/>
                      <a:pt x="3922" y="716"/>
                      <a:pt x="3934" y="716"/>
                    </a:cubicBezTo>
                    <a:cubicBezTo>
                      <a:pt x="3946" y="716"/>
                      <a:pt x="3955" y="707"/>
                      <a:pt x="3955" y="695"/>
                    </a:cubicBezTo>
                    <a:close/>
                    <a:moveTo>
                      <a:pt x="3916" y="706"/>
                    </a:moveTo>
                    <a:lnTo>
                      <a:pt x="3952" y="684"/>
                    </a:lnTo>
                    <a:lnTo>
                      <a:pt x="3943" y="670"/>
                    </a:lnTo>
                    <a:lnTo>
                      <a:pt x="3908" y="692"/>
                    </a:lnTo>
                    <a:lnTo>
                      <a:pt x="3916" y="706"/>
                    </a:lnTo>
                    <a:close/>
                    <a:moveTo>
                      <a:pt x="3946" y="681"/>
                    </a:moveTo>
                    <a:cubicBezTo>
                      <a:pt x="3946" y="670"/>
                      <a:pt x="3937" y="660"/>
                      <a:pt x="3925" y="660"/>
                    </a:cubicBezTo>
                    <a:cubicBezTo>
                      <a:pt x="3914" y="660"/>
                      <a:pt x="3904" y="670"/>
                      <a:pt x="3904" y="681"/>
                    </a:cubicBezTo>
                    <a:cubicBezTo>
                      <a:pt x="3904" y="693"/>
                      <a:pt x="3914" y="702"/>
                      <a:pt x="3925" y="702"/>
                    </a:cubicBezTo>
                    <a:cubicBezTo>
                      <a:pt x="3937" y="702"/>
                      <a:pt x="3946" y="693"/>
                      <a:pt x="3946" y="681"/>
                    </a:cubicBezTo>
                    <a:close/>
                    <a:moveTo>
                      <a:pt x="3908" y="693"/>
                    </a:moveTo>
                    <a:lnTo>
                      <a:pt x="3943" y="670"/>
                    </a:lnTo>
                    <a:lnTo>
                      <a:pt x="3934" y="656"/>
                    </a:lnTo>
                    <a:lnTo>
                      <a:pt x="3899" y="679"/>
                    </a:lnTo>
                    <a:lnTo>
                      <a:pt x="3908" y="693"/>
                    </a:lnTo>
                    <a:close/>
                    <a:moveTo>
                      <a:pt x="3937" y="667"/>
                    </a:moveTo>
                    <a:cubicBezTo>
                      <a:pt x="3937" y="656"/>
                      <a:pt x="3928" y="646"/>
                      <a:pt x="3916" y="646"/>
                    </a:cubicBezTo>
                    <a:cubicBezTo>
                      <a:pt x="3905" y="646"/>
                      <a:pt x="3895" y="656"/>
                      <a:pt x="3895" y="667"/>
                    </a:cubicBezTo>
                    <a:cubicBezTo>
                      <a:pt x="3895" y="679"/>
                      <a:pt x="3905" y="688"/>
                      <a:pt x="3916" y="688"/>
                    </a:cubicBezTo>
                    <a:cubicBezTo>
                      <a:pt x="3928" y="688"/>
                      <a:pt x="3937" y="679"/>
                      <a:pt x="3937" y="667"/>
                    </a:cubicBezTo>
                    <a:close/>
                    <a:moveTo>
                      <a:pt x="3899" y="679"/>
                    </a:moveTo>
                    <a:lnTo>
                      <a:pt x="3934" y="656"/>
                    </a:lnTo>
                    <a:lnTo>
                      <a:pt x="3924" y="642"/>
                    </a:lnTo>
                    <a:lnTo>
                      <a:pt x="3889" y="665"/>
                    </a:lnTo>
                    <a:lnTo>
                      <a:pt x="3899" y="679"/>
                    </a:lnTo>
                    <a:close/>
                    <a:moveTo>
                      <a:pt x="3928" y="653"/>
                    </a:moveTo>
                    <a:cubicBezTo>
                      <a:pt x="3928" y="642"/>
                      <a:pt x="3918" y="632"/>
                      <a:pt x="3907" y="632"/>
                    </a:cubicBezTo>
                    <a:cubicBezTo>
                      <a:pt x="3895" y="632"/>
                      <a:pt x="3886" y="642"/>
                      <a:pt x="3886" y="653"/>
                    </a:cubicBezTo>
                    <a:cubicBezTo>
                      <a:pt x="3886" y="665"/>
                      <a:pt x="3895" y="674"/>
                      <a:pt x="3907" y="674"/>
                    </a:cubicBezTo>
                    <a:cubicBezTo>
                      <a:pt x="3918" y="674"/>
                      <a:pt x="3928" y="665"/>
                      <a:pt x="3928" y="653"/>
                    </a:cubicBezTo>
                    <a:close/>
                    <a:moveTo>
                      <a:pt x="3890" y="665"/>
                    </a:moveTo>
                    <a:lnTo>
                      <a:pt x="3924" y="641"/>
                    </a:lnTo>
                    <a:lnTo>
                      <a:pt x="3914" y="627"/>
                    </a:lnTo>
                    <a:lnTo>
                      <a:pt x="3880" y="651"/>
                    </a:lnTo>
                    <a:lnTo>
                      <a:pt x="3890" y="665"/>
                    </a:lnTo>
                    <a:close/>
                    <a:moveTo>
                      <a:pt x="3918" y="639"/>
                    </a:moveTo>
                    <a:cubicBezTo>
                      <a:pt x="3918" y="627"/>
                      <a:pt x="3909" y="618"/>
                      <a:pt x="3897" y="618"/>
                    </a:cubicBezTo>
                    <a:cubicBezTo>
                      <a:pt x="3885" y="618"/>
                      <a:pt x="3876" y="627"/>
                      <a:pt x="3876" y="639"/>
                    </a:cubicBezTo>
                    <a:cubicBezTo>
                      <a:pt x="3876" y="651"/>
                      <a:pt x="3885" y="660"/>
                      <a:pt x="3897" y="660"/>
                    </a:cubicBezTo>
                    <a:cubicBezTo>
                      <a:pt x="3909" y="660"/>
                      <a:pt x="3918" y="651"/>
                      <a:pt x="3918" y="639"/>
                    </a:cubicBezTo>
                    <a:close/>
                    <a:moveTo>
                      <a:pt x="3880" y="651"/>
                    </a:moveTo>
                    <a:lnTo>
                      <a:pt x="3914" y="627"/>
                    </a:lnTo>
                    <a:lnTo>
                      <a:pt x="3904" y="612"/>
                    </a:lnTo>
                    <a:lnTo>
                      <a:pt x="3870" y="637"/>
                    </a:lnTo>
                    <a:lnTo>
                      <a:pt x="3880" y="651"/>
                    </a:lnTo>
                    <a:close/>
                    <a:moveTo>
                      <a:pt x="3908" y="625"/>
                    </a:moveTo>
                    <a:cubicBezTo>
                      <a:pt x="3908" y="613"/>
                      <a:pt x="3898" y="604"/>
                      <a:pt x="3887" y="604"/>
                    </a:cubicBezTo>
                    <a:cubicBezTo>
                      <a:pt x="3875" y="604"/>
                      <a:pt x="3866" y="613"/>
                      <a:pt x="3866" y="625"/>
                    </a:cubicBezTo>
                    <a:cubicBezTo>
                      <a:pt x="3866" y="636"/>
                      <a:pt x="3875" y="646"/>
                      <a:pt x="3887" y="646"/>
                    </a:cubicBezTo>
                    <a:cubicBezTo>
                      <a:pt x="3898" y="646"/>
                      <a:pt x="3908" y="636"/>
                      <a:pt x="3908" y="625"/>
                    </a:cubicBezTo>
                    <a:close/>
                    <a:moveTo>
                      <a:pt x="3870" y="637"/>
                    </a:moveTo>
                    <a:lnTo>
                      <a:pt x="3904" y="612"/>
                    </a:lnTo>
                    <a:lnTo>
                      <a:pt x="3893" y="598"/>
                    </a:lnTo>
                    <a:lnTo>
                      <a:pt x="3859" y="623"/>
                    </a:lnTo>
                    <a:lnTo>
                      <a:pt x="3870" y="637"/>
                    </a:lnTo>
                    <a:close/>
                    <a:moveTo>
                      <a:pt x="3897" y="610"/>
                    </a:moveTo>
                    <a:cubicBezTo>
                      <a:pt x="3897" y="598"/>
                      <a:pt x="3888" y="589"/>
                      <a:pt x="3876" y="589"/>
                    </a:cubicBezTo>
                    <a:cubicBezTo>
                      <a:pt x="3864" y="589"/>
                      <a:pt x="3855" y="598"/>
                      <a:pt x="3855" y="610"/>
                    </a:cubicBezTo>
                    <a:cubicBezTo>
                      <a:pt x="3855" y="622"/>
                      <a:pt x="3864" y="631"/>
                      <a:pt x="3876" y="631"/>
                    </a:cubicBezTo>
                    <a:cubicBezTo>
                      <a:pt x="3888" y="631"/>
                      <a:pt x="3897" y="622"/>
                      <a:pt x="3897" y="610"/>
                    </a:cubicBezTo>
                    <a:close/>
                    <a:moveTo>
                      <a:pt x="3859" y="623"/>
                    </a:moveTo>
                    <a:lnTo>
                      <a:pt x="3893" y="597"/>
                    </a:lnTo>
                    <a:lnTo>
                      <a:pt x="3882" y="584"/>
                    </a:lnTo>
                    <a:lnTo>
                      <a:pt x="3849" y="609"/>
                    </a:lnTo>
                    <a:lnTo>
                      <a:pt x="3859" y="623"/>
                    </a:lnTo>
                    <a:close/>
                    <a:moveTo>
                      <a:pt x="3886" y="596"/>
                    </a:moveTo>
                    <a:cubicBezTo>
                      <a:pt x="3886" y="585"/>
                      <a:pt x="3877" y="575"/>
                      <a:pt x="3865" y="575"/>
                    </a:cubicBezTo>
                    <a:cubicBezTo>
                      <a:pt x="3854" y="575"/>
                      <a:pt x="3845" y="585"/>
                      <a:pt x="3845" y="596"/>
                    </a:cubicBezTo>
                    <a:cubicBezTo>
                      <a:pt x="3845" y="608"/>
                      <a:pt x="3854" y="617"/>
                      <a:pt x="3865" y="617"/>
                    </a:cubicBezTo>
                    <a:cubicBezTo>
                      <a:pt x="3877" y="617"/>
                      <a:pt x="3886" y="608"/>
                      <a:pt x="3886" y="596"/>
                    </a:cubicBezTo>
                    <a:close/>
                    <a:moveTo>
                      <a:pt x="3849" y="610"/>
                    </a:moveTo>
                    <a:lnTo>
                      <a:pt x="3882" y="583"/>
                    </a:lnTo>
                    <a:lnTo>
                      <a:pt x="3871" y="569"/>
                    </a:lnTo>
                    <a:lnTo>
                      <a:pt x="3838" y="595"/>
                    </a:lnTo>
                    <a:lnTo>
                      <a:pt x="3849" y="610"/>
                    </a:lnTo>
                    <a:close/>
                    <a:moveTo>
                      <a:pt x="3875" y="582"/>
                    </a:moveTo>
                    <a:cubicBezTo>
                      <a:pt x="3875" y="571"/>
                      <a:pt x="3866" y="561"/>
                      <a:pt x="3854" y="561"/>
                    </a:cubicBezTo>
                    <a:cubicBezTo>
                      <a:pt x="3843" y="561"/>
                      <a:pt x="3833" y="571"/>
                      <a:pt x="3833" y="582"/>
                    </a:cubicBezTo>
                    <a:cubicBezTo>
                      <a:pt x="3833" y="594"/>
                      <a:pt x="3843" y="603"/>
                      <a:pt x="3854" y="603"/>
                    </a:cubicBezTo>
                    <a:cubicBezTo>
                      <a:pt x="3866" y="603"/>
                      <a:pt x="3875" y="594"/>
                      <a:pt x="3875" y="582"/>
                    </a:cubicBezTo>
                    <a:close/>
                    <a:moveTo>
                      <a:pt x="3838" y="596"/>
                    </a:moveTo>
                    <a:lnTo>
                      <a:pt x="3870" y="569"/>
                    </a:lnTo>
                    <a:lnTo>
                      <a:pt x="3859" y="555"/>
                    </a:lnTo>
                    <a:lnTo>
                      <a:pt x="3827" y="582"/>
                    </a:lnTo>
                    <a:lnTo>
                      <a:pt x="3838" y="596"/>
                    </a:lnTo>
                    <a:close/>
                    <a:moveTo>
                      <a:pt x="3864" y="569"/>
                    </a:moveTo>
                    <a:cubicBezTo>
                      <a:pt x="3864" y="557"/>
                      <a:pt x="3855" y="548"/>
                      <a:pt x="3843" y="548"/>
                    </a:cubicBezTo>
                    <a:cubicBezTo>
                      <a:pt x="3831" y="548"/>
                      <a:pt x="3822" y="557"/>
                      <a:pt x="3822" y="569"/>
                    </a:cubicBezTo>
                    <a:cubicBezTo>
                      <a:pt x="3822" y="580"/>
                      <a:pt x="3831" y="590"/>
                      <a:pt x="3843" y="590"/>
                    </a:cubicBezTo>
                    <a:cubicBezTo>
                      <a:pt x="3855" y="590"/>
                      <a:pt x="3864" y="580"/>
                      <a:pt x="3864" y="569"/>
                    </a:cubicBezTo>
                    <a:close/>
                    <a:moveTo>
                      <a:pt x="3827" y="583"/>
                    </a:moveTo>
                    <a:lnTo>
                      <a:pt x="3859" y="555"/>
                    </a:lnTo>
                    <a:lnTo>
                      <a:pt x="3847" y="542"/>
                    </a:lnTo>
                    <a:lnTo>
                      <a:pt x="3816" y="569"/>
                    </a:lnTo>
                    <a:lnTo>
                      <a:pt x="3827" y="583"/>
                    </a:lnTo>
                    <a:close/>
                    <a:moveTo>
                      <a:pt x="3852" y="555"/>
                    </a:moveTo>
                    <a:cubicBezTo>
                      <a:pt x="3852" y="544"/>
                      <a:pt x="3843" y="534"/>
                      <a:pt x="3831" y="534"/>
                    </a:cubicBezTo>
                    <a:cubicBezTo>
                      <a:pt x="3820" y="534"/>
                      <a:pt x="3810" y="544"/>
                      <a:pt x="3810" y="555"/>
                    </a:cubicBezTo>
                    <a:cubicBezTo>
                      <a:pt x="3810" y="567"/>
                      <a:pt x="3820" y="576"/>
                      <a:pt x="3831" y="576"/>
                    </a:cubicBezTo>
                    <a:cubicBezTo>
                      <a:pt x="3843" y="576"/>
                      <a:pt x="3852" y="567"/>
                      <a:pt x="3852" y="555"/>
                    </a:cubicBezTo>
                    <a:close/>
                    <a:moveTo>
                      <a:pt x="3816" y="569"/>
                    </a:moveTo>
                    <a:lnTo>
                      <a:pt x="3847" y="541"/>
                    </a:lnTo>
                    <a:lnTo>
                      <a:pt x="3835" y="528"/>
                    </a:lnTo>
                    <a:lnTo>
                      <a:pt x="3803" y="556"/>
                    </a:lnTo>
                    <a:lnTo>
                      <a:pt x="3816" y="569"/>
                    </a:lnTo>
                    <a:close/>
                    <a:moveTo>
                      <a:pt x="3840" y="542"/>
                    </a:moveTo>
                    <a:cubicBezTo>
                      <a:pt x="3840" y="530"/>
                      <a:pt x="3831" y="521"/>
                      <a:pt x="3819" y="521"/>
                    </a:cubicBezTo>
                    <a:cubicBezTo>
                      <a:pt x="3808" y="521"/>
                      <a:pt x="3798" y="530"/>
                      <a:pt x="3798" y="542"/>
                    </a:cubicBezTo>
                    <a:cubicBezTo>
                      <a:pt x="3798" y="553"/>
                      <a:pt x="3808" y="563"/>
                      <a:pt x="3819" y="563"/>
                    </a:cubicBezTo>
                    <a:cubicBezTo>
                      <a:pt x="3831" y="563"/>
                      <a:pt x="3840" y="553"/>
                      <a:pt x="3840" y="542"/>
                    </a:cubicBezTo>
                    <a:close/>
                    <a:moveTo>
                      <a:pt x="3804" y="556"/>
                    </a:moveTo>
                    <a:lnTo>
                      <a:pt x="3835" y="527"/>
                    </a:lnTo>
                    <a:lnTo>
                      <a:pt x="3822" y="513"/>
                    </a:lnTo>
                    <a:lnTo>
                      <a:pt x="3791" y="542"/>
                    </a:lnTo>
                    <a:lnTo>
                      <a:pt x="3804" y="556"/>
                    </a:lnTo>
                    <a:close/>
                    <a:moveTo>
                      <a:pt x="3827" y="528"/>
                    </a:moveTo>
                    <a:cubicBezTo>
                      <a:pt x="3827" y="516"/>
                      <a:pt x="3818" y="507"/>
                      <a:pt x="3806" y="507"/>
                    </a:cubicBezTo>
                    <a:cubicBezTo>
                      <a:pt x="3795" y="507"/>
                      <a:pt x="3785" y="516"/>
                      <a:pt x="3785" y="528"/>
                    </a:cubicBezTo>
                    <a:cubicBezTo>
                      <a:pt x="3785" y="539"/>
                      <a:pt x="3795" y="549"/>
                      <a:pt x="3806" y="549"/>
                    </a:cubicBezTo>
                    <a:cubicBezTo>
                      <a:pt x="3818" y="549"/>
                      <a:pt x="3827" y="539"/>
                      <a:pt x="3827" y="528"/>
                    </a:cubicBezTo>
                    <a:close/>
                    <a:moveTo>
                      <a:pt x="3791" y="542"/>
                    </a:moveTo>
                    <a:lnTo>
                      <a:pt x="3821" y="513"/>
                    </a:lnTo>
                    <a:lnTo>
                      <a:pt x="3808" y="499"/>
                    </a:lnTo>
                    <a:lnTo>
                      <a:pt x="3778" y="528"/>
                    </a:lnTo>
                    <a:lnTo>
                      <a:pt x="3791" y="542"/>
                    </a:lnTo>
                    <a:close/>
                    <a:moveTo>
                      <a:pt x="3814" y="514"/>
                    </a:moveTo>
                    <a:cubicBezTo>
                      <a:pt x="3814" y="502"/>
                      <a:pt x="3804" y="493"/>
                      <a:pt x="3793" y="493"/>
                    </a:cubicBezTo>
                    <a:cubicBezTo>
                      <a:pt x="3781" y="493"/>
                      <a:pt x="3772" y="502"/>
                      <a:pt x="3772" y="514"/>
                    </a:cubicBezTo>
                    <a:cubicBezTo>
                      <a:pt x="3772" y="525"/>
                      <a:pt x="3781" y="535"/>
                      <a:pt x="3793" y="535"/>
                    </a:cubicBezTo>
                    <a:cubicBezTo>
                      <a:pt x="3804" y="535"/>
                      <a:pt x="3814" y="525"/>
                      <a:pt x="3814" y="514"/>
                    </a:cubicBezTo>
                    <a:close/>
                    <a:moveTo>
                      <a:pt x="3778" y="529"/>
                    </a:moveTo>
                    <a:lnTo>
                      <a:pt x="3808" y="499"/>
                    </a:lnTo>
                    <a:lnTo>
                      <a:pt x="3795" y="486"/>
                    </a:lnTo>
                    <a:lnTo>
                      <a:pt x="3765" y="516"/>
                    </a:lnTo>
                    <a:lnTo>
                      <a:pt x="3778" y="529"/>
                    </a:lnTo>
                    <a:close/>
                    <a:moveTo>
                      <a:pt x="3801" y="501"/>
                    </a:moveTo>
                    <a:cubicBezTo>
                      <a:pt x="3801" y="489"/>
                      <a:pt x="3792" y="480"/>
                      <a:pt x="3780" y="480"/>
                    </a:cubicBezTo>
                    <a:cubicBezTo>
                      <a:pt x="3768" y="480"/>
                      <a:pt x="3759" y="489"/>
                      <a:pt x="3759" y="501"/>
                    </a:cubicBezTo>
                    <a:cubicBezTo>
                      <a:pt x="3759" y="513"/>
                      <a:pt x="3768" y="522"/>
                      <a:pt x="3780" y="522"/>
                    </a:cubicBezTo>
                    <a:cubicBezTo>
                      <a:pt x="3792" y="522"/>
                      <a:pt x="3801" y="513"/>
                      <a:pt x="3801" y="501"/>
                    </a:cubicBezTo>
                    <a:close/>
                    <a:moveTo>
                      <a:pt x="3765" y="516"/>
                    </a:moveTo>
                    <a:lnTo>
                      <a:pt x="3795" y="486"/>
                    </a:lnTo>
                    <a:lnTo>
                      <a:pt x="3781" y="472"/>
                    </a:lnTo>
                    <a:lnTo>
                      <a:pt x="3752" y="503"/>
                    </a:lnTo>
                    <a:lnTo>
                      <a:pt x="3765" y="516"/>
                    </a:lnTo>
                    <a:close/>
                    <a:moveTo>
                      <a:pt x="3787" y="488"/>
                    </a:moveTo>
                    <a:cubicBezTo>
                      <a:pt x="3787" y="476"/>
                      <a:pt x="3778" y="467"/>
                      <a:pt x="3766" y="467"/>
                    </a:cubicBezTo>
                    <a:cubicBezTo>
                      <a:pt x="3755" y="467"/>
                      <a:pt x="3745" y="476"/>
                      <a:pt x="3745" y="488"/>
                    </a:cubicBezTo>
                    <a:cubicBezTo>
                      <a:pt x="3745" y="499"/>
                      <a:pt x="3755" y="509"/>
                      <a:pt x="3766" y="509"/>
                    </a:cubicBezTo>
                    <a:cubicBezTo>
                      <a:pt x="3778" y="509"/>
                      <a:pt x="3787" y="499"/>
                      <a:pt x="3787" y="488"/>
                    </a:cubicBezTo>
                    <a:close/>
                    <a:moveTo>
                      <a:pt x="3752" y="503"/>
                    </a:moveTo>
                    <a:lnTo>
                      <a:pt x="3780" y="472"/>
                    </a:lnTo>
                    <a:lnTo>
                      <a:pt x="3766" y="459"/>
                    </a:lnTo>
                    <a:lnTo>
                      <a:pt x="3737" y="490"/>
                    </a:lnTo>
                    <a:lnTo>
                      <a:pt x="3752" y="503"/>
                    </a:lnTo>
                    <a:close/>
                    <a:moveTo>
                      <a:pt x="3772" y="474"/>
                    </a:moveTo>
                    <a:cubicBezTo>
                      <a:pt x="3772" y="463"/>
                      <a:pt x="3763" y="453"/>
                      <a:pt x="3751" y="453"/>
                    </a:cubicBezTo>
                    <a:cubicBezTo>
                      <a:pt x="3740" y="453"/>
                      <a:pt x="3731" y="463"/>
                      <a:pt x="3731" y="474"/>
                    </a:cubicBezTo>
                    <a:cubicBezTo>
                      <a:pt x="3731" y="486"/>
                      <a:pt x="3740" y="495"/>
                      <a:pt x="3751" y="495"/>
                    </a:cubicBezTo>
                    <a:cubicBezTo>
                      <a:pt x="3763" y="495"/>
                      <a:pt x="3772" y="486"/>
                      <a:pt x="3772" y="474"/>
                    </a:cubicBezTo>
                    <a:close/>
                    <a:moveTo>
                      <a:pt x="3738" y="490"/>
                    </a:moveTo>
                    <a:lnTo>
                      <a:pt x="3765" y="458"/>
                    </a:lnTo>
                    <a:lnTo>
                      <a:pt x="3751" y="445"/>
                    </a:lnTo>
                    <a:lnTo>
                      <a:pt x="3723" y="477"/>
                    </a:lnTo>
                    <a:lnTo>
                      <a:pt x="3738" y="490"/>
                    </a:lnTo>
                    <a:close/>
                    <a:moveTo>
                      <a:pt x="3758" y="461"/>
                    </a:moveTo>
                    <a:cubicBezTo>
                      <a:pt x="3758" y="449"/>
                      <a:pt x="3748" y="440"/>
                      <a:pt x="3737" y="440"/>
                    </a:cubicBezTo>
                    <a:cubicBezTo>
                      <a:pt x="3725" y="440"/>
                      <a:pt x="3716" y="449"/>
                      <a:pt x="3716" y="461"/>
                    </a:cubicBezTo>
                    <a:cubicBezTo>
                      <a:pt x="3716" y="473"/>
                      <a:pt x="3725" y="482"/>
                      <a:pt x="3737" y="482"/>
                    </a:cubicBezTo>
                    <a:cubicBezTo>
                      <a:pt x="3748" y="482"/>
                      <a:pt x="3758" y="473"/>
                      <a:pt x="3758" y="461"/>
                    </a:cubicBezTo>
                    <a:close/>
                    <a:moveTo>
                      <a:pt x="3723" y="477"/>
                    </a:moveTo>
                    <a:lnTo>
                      <a:pt x="3750" y="445"/>
                    </a:lnTo>
                    <a:lnTo>
                      <a:pt x="3735" y="432"/>
                    </a:lnTo>
                    <a:lnTo>
                      <a:pt x="3708" y="464"/>
                    </a:lnTo>
                    <a:lnTo>
                      <a:pt x="3723" y="477"/>
                    </a:lnTo>
                    <a:close/>
                    <a:moveTo>
                      <a:pt x="3743" y="448"/>
                    </a:moveTo>
                    <a:cubicBezTo>
                      <a:pt x="3743" y="437"/>
                      <a:pt x="3733" y="427"/>
                      <a:pt x="3722" y="427"/>
                    </a:cubicBezTo>
                    <a:cubicBezTo>
                      <a:pt x="3710" y="427"/>
                      <a:pt x="3701" y="437"/>
                      <a:pt x="3701" y="448"/>
                    </a:cubicBezTo>
                    <a:cubicBezTo>
                      <a:pt x="3701" y="460"/>
                      <a:pt x="3710" y="469"/>
                      <a:pt x="3722" y="469"/>
                    </a:cubicBezTo>
                    <a:cubicBezTo>
                      <a:pt x="3733" y="469"/>
                      <a:pt x="3743" y="460"/>
                      <a:pt x="3743" y="448"/>
                    </a:cubicBezTo>
                    <a:close/>
                    <a:moveTo>
                      <a:pt x="3708" y="465"/>
                    </a:moveTo>
                    <a:lnTo>
                      <a:pt x="3735" y="432"/>
                    </a:lnTo>
                    <a:lnTo>
                      <a:pt x="3720" y="420"/>
                    </a:lnTo>
                    <a:lnTo>
                      <a:pt x="3694" y="453"/>
                    </a:lnTo>
                    <a:lnTo>
                      <a:pt x="3708" y="465"/>
                    </a:lnTo>
                    <a:close/>
                    <a:moveTo>
                      <a:pt x="3728" y="436"/>
                    </a:moveTo>
                    <a:cubicBezTo>
                      <a:pt x="3728" y="425"/>
                      <a:pt x="3718" y="415"/>
                      <a:pt x="3707" y="415"/>
                    </a:cubicBezTo>
                    <a:cubicBezTo>
                      <a:pt x="3695" y="415"/>
                      <a:pt x="3686" y="425"/>
                      <a:pt x="3686" y="436"/>
                    </a:cubicBezTo>
                    <a:cubicBezTo>
                      <a:pt x="3686" y="448"/>
                      <a:pt x="3695" y="457"/>
                      <a:pt x="3707" y="457"/>
                    </a:cubicBezTo>
                    <a:cubicBezTo>
                      <a:pt x="3718" y="457"/>
                      <a:pt x="3728" y="448"/>
                      <a:pt x="3728" y="436"/>
                    </a:cubicBezTo>
                    <a:close/>
                    <a:moveTo>
                      <a:pt x="3694" y="453"/>
                    </a:moveTo>
                    <a:lnTo>
                      <a:pt x="3720" y="420"/>
                    </a:lnTo>
                    <a:lnTo>
                      <a:pt x="3704" y="408"/>
                    </a:lnTo>
                    <a:lnTo>
                      <a:pt x="3679" y="441"/>
                    </a:lnTo>
                    <a:lnTo>
                      <a:pt x="3694" y="453"/>
                    </a:lnTo>
                    <a:close/>
                    <a:moveTo>
                      <a:pt x="3713" y="425"/>
                    </a:moveTo>
                    <a:cubicBezTo>
                      <a:pt x="3713" y="413"/>
                      <a:pt x="3703" y="404"/>
                      <a:pt x="3692" y="404"/>
                    </a:cubicBezTo>
                    <a:cubicBezTo>
                      <a:pt x="3680" y="404"/>
                      <a:pt x="3671" y="413"/>
                      <a:pt x="3671" y="425"/>
                    </a:cubicBezTo>
                    <a:cubicBezTo>
                      <a:pt x="3671" y="436"/>
                      <a:pt x="3680" y="446"/>
                      <a:pt x="3692" y="446"/>
                    </a:cubicBezTo>
                    <a:cubicBezTo>
                      <a:pt x="3703" y="446"/>
                      <a:pt x="3713" y="436"/>
                      <a:pt x="3713" y="425"/>
                    </a:cubicBezTo>
                    <a:close/>
                    <a:moveTo>
                      <a:pt x="3679" y="442"/>
                    </a:moveTo>
                    <a:lnTo>
                      <a:pt x="3704" y="408"/>
                    </a:lnTo>
                    <a:lnTo>
                      <a:pt x="3689" y="397"/>
                    </a:lnTo>
                    <a:lnTo>
                      <a:pt x="3665" y="431"/>
                    </a:lnTo>
                    <a:lnTo>
                      <a:pt x="3679" y="442"/>
                    </a:lnTo>
                    <a:close/>
                    <a:moveTo>
                      <a:pt x="3698" y="414"/>
                    </a:moveTo>
                    <a:cubicBezTo>
                      <a:pt x="3698" y="402"/>
                      <a:pt x="3688" y="393"/>
                      <a:pt x="3677" y="393"/>
                    </a:cubicBezTo>
                    <a:cubicBezTo>
                      <a:pt x="3665" y="393"/>
                      <a:pt x="3656" y="402"/>
                      <a:pt x="3656" y="414"/>
                    </a:cubicBezTo>
                    <a:cubicBezTo>
                      <a:pt x="3656" y="426"/>
                      <a:pt x="3665" y="435"/>
                      <a:pt x="3677" y="435"/>
                    </a:cubicBezTo>
                    <a:cubicBezTo>
                      <a:pt x="3688" y="435"/>
                      <a:pt x="3698" y="426"/>
                      <a:pt x="3698" y="414"/>
                    </a:cubicBezTo>
                    <a:close/>
                    <a:moveTo>
                      <a:pt x="3665" y="431"/>
                    </a:moveTo>
                    <a:lnTo>
                      <a:pt x="3689" y="397"/>
                    </a:lnTo>
                    <a:lnTo>
                      <a:pt x="3673" y="386"/>
                    </a:lnTo>
                    <a:lnTo>
                      <a:pt x="3649" y="421"/>
                    </a:lnTo>
                    <a:lnTo>
                      <a:pt x="3665" y="431"/>
                    </a:lnTo>
                    <a:close/>
                    <a:moveTo>
                      <a:pt x="3682" y="403"/>
                    </a:moveTo>
                    <a:cubicBezTo>
                      <a:pt x="3682" y="392"/>
                      <a:pt x="3673" y="382"/>
                      <a:pt x="3661" y="382"/>
                    </a:cubicBezTo>
                    <a:cubicBezTo>
                      <a:pt x="3650" y="382"/>
                      <a:pt x="3640" y="392"/>
                      <a:pt x="3640" y="403"/>
                    </a:cubicBezTo>
                    <a:cubicBezTo>
                      <a:pt x="3640" y="415"/>
                      <a:pt x="3650" y="424"/>
                      <a:pt x="3661" y="424"/>
                    </a:cubicBezTo>
                    <a:cubicBezTo>
                      <a:pt x="3673" y="424"/>
                      <a:pt x="3682" y="415"/>
                      <a:pt x="3682" y="403"/>
                    </a:cubicBezTo>
                    <a:close/>
                    <a:moveTo>
                      <a:pt x="3650" y="421"/>
                    </a:moveTo>
                    <a:lnTo>
                      <a:pt x="3673" y="386"/>
                    </a:lnTo>
                    <a:lnTo>
                      <a:pt x="3658" y="376"/>
                    </a:lnTo>
                    <a:lnTo>
                      <a:pt x="3635" y="411"/>
                    </a:lnTo>
                    <a:lnTo>
                      <a:pt x="3650" y="421"/>
                    </a:lnTo>
                    <a:close/>
                    <a:moveTo>
                      <a:pt x="3667" y="394"/>
                    </a:moveTo>
                    <a:cubicBezTo>
                      <a:pt x="3667" y="382"/>
                      <a:pt x="3658" y="373"/>
                      <a:pt x="3646" y="373"/>
                    </a:cubicBezTo>
                    <a:cubicBezTo>
                      <a:pt x="3635" y="373"/>
                      <a:pt x="3625" y="382"/>
                      <a:pt x="3625" y="394"/>
                    </a:cubicBezTo>
                    <a:cubicBezTo>
                      <a:pt x="3625" y="405"/>
                      <a:pt x="3635" y="415"/>
                      <a:pt x="3646" y="415"/>
                    </a:cubicBezTo>
                    <a:cubicBezTo>
                      <a:pt x="3658" y="415"/>
                      <a:pt x="3667" y="405"/>
                      <a:pt x="3667" y="394"/>
                    </a:cubicBezTo>
                    <a:close/>
                    <a:moveTo>
                      <a:pt x="3635" y="412"/>
                    </a:moveTo>
                    <a:lnTo>
                      <a:pt x="3657" y="376"/>
                    </a:lnTo>
                    <a:lnTo>
                      <a:pt x="3642" y="366"/>
                    </a:lnTo>
                    <a:lnTo>
                      <a:pt x="3620" y="402"/>
                    </a:lnTo>
                    <a:lnTo>
                      <a:pt x="3635" y="412"/>
                    </a:lnTo>
                    <a:close/>
                    <a:moveTo>
                      <a:pt x="3652" y="384"/>
                    </a:moveTo>
                    <a:cubicBezTo>
                      <a:pt x="3652" y="373"/>
                      <a:pt x="3643" y="363"/>
                      <a:pt x="3631" y="363"/>
                    </a:cubicBezTo>
                    <a:cubicBezTo>
                      <a:pt x="3619" y="363"/>
                      <a:pt x="3610" y="373"/>
                      <a:pt x="3610" y="384"/>
                    </a:cubicBezTo>
                    <a:cubicBezTo>
                      <a:pt x="3610" y="396"/>
                      <a:pt x="3619" y="405"/>
                      <a:pt x="3631" y="405"/>
                    </a:cubicBezTo>
                    <a:cubicBezTo>
                      <a:pt x="3643" y="405"/>
                      <a:pt x="3652" y="396"/>
                      <a:pt x="3652" y="384"/>
                    </a:cubicBezTo>
                    <a:close/>
                    <a:moveTo>
                      <a:pt x="3620" y="402"/>
                    </a:moveTo>
                    <a:lnTo>
                      <a:pt x="3642" y="366"/>
                    </a:lnTo>
                    <a:lnTo>
                      <a:pt x="3624" y="356"/>
                    </a:lnTo>
                    <a:lnTo>
                      <a:pt x="3603" y="392"/>
                    </a:lnTo>
                    <a:lnTo>
                      <a:pt x="3620" y="402"/>
                    </a:lnTo>
                    <a:close/>
                    <a:moveTo>
                      <a:pt x="3634" y="374"/>
                    </a:moveTo>
                    <a:cubicBezTo>
                      <a:pt x="3634" y="363"/>
                      <a:pt x="3625" y="353"/>
                      <a:pt x="3613" y="353"/>
                    </a:cubicBezTo>
                    <a:cubicBezTo>
                      <a:pt x="3602" y="353"/>
                      <a:pt x="3592" y="363"/>
                      <a:pt x="3592" y="374"/>
                    </a:cubicBezTo>
                    <a:cubicBezTo>
                      <a:pt x="3592" y="386"/>
                      <a:pt x="3602" y="395"/>
                      <a:pt x="3613" y="395"/>
                    </a:cubicBezTo>
                    <a:cubicBezTo>
                      <a:pt x="3625" y="395"/>
                      <a:pt x="3634" y="386"/>
                      <a:pt x="3634" y="374"/>
                    </a:cubicBezTo>
                    <a:close/>
                    <a:moveTo>
                      <a:pt x="3603" y="393"/>
                    </a:moveTo>
                    <a:lnTo>
                      <a:pt x="3623" y="356"/>
                    </a:lnTo>
                    <a:lnTo>
                      <a:pt x="3607" y="346"/>
                    </a:lnTo>
                    <a:lnTo>
                      <a:pt x="3586" y="383"/>
                    </a:lnTo>
                    <a:lnTo>
                      <a:pt x="3603" y="393"/>
                    </a:lnTo>
                    <a:close/>
                    <a:moveTo>
                      <a:pt x="3617" y="365"/>
                    </a:moveTo>
                    <a:cubicBezTo>
                      <a:pt x="3617" y="353"/>
                      <a:pt x="3608" y="344"/>
                      <a:pt x="3596" y="344"/>
                    </a:cubicBezTo>
                    <a:cubicBezTo>
                      <a:pt x="3585" y="344"/>
                      <a:pt x="3576" y="353"/>
                      <a:pt x="3576" y="365"/>
                    </a:cubicBezTo>
                    <a:cubicBezTo>
                      <a:pt x="3576" y="376"/>
                      <a:pt x="3585" y="386"/>
                      <a:pt x="3596" y="386"/>
                    </a:cubicBezTo>
                    <a:cubicBezTo>
                      <a:pt x="3608" y="386"/>
                      <a:pt x="3617" y="376"/>
                      <a:pt x="3617" y="365"/>
                    </a:cubicBezTo>
                    <a:close/>
                    <a:moveTo>
                      <a:pt x="3587" y="384"/>
                    </a:moveTo>
                    <a:lnTo>
                      <a:pt x="3606" y="346"/>
                    </a:lnTo>
                    <a:lnTo>
                      <a:pt x="3588" y="337"/>
                    </a:lnTo>
                    <a:lnTo>
                      <a:pt x="3569" y="374"/>
                    </a:lnTo>
                    <a:lnTo>
                      <a:pt x="3587" y="384"/>
                    </a:lnTo>
                    <a:close/>
                    <a:moveTo>
                      <a:pt x="3599" y="356"/>
                    </a:moveTo>
                    <a:cubicBezTo>
                      <a:pt x="3599" y="344"/>
                      <a:pt x="3590" y="335"/>
                      <a:pt x="3578" y="335"/>
                    </a:cubicBezTo>
                    <a:cubicBezTo>
                      <a:pt x="3567" y="335"/>
                      <a:pt x="3557" y="344"/>
                      <a:pt x="3557" y="356"/>
                    </a:cubicBezTo>
                    <a:cubicBezTo>
                      <a:pt x="3557" y="367"/>
                      <a:pt x="3567" y="377"/>
                      <a:pt x="3578" y="377"/>
                    </a:cubicBezTo>
                    <a:cubicBezTo>
                      <a:pt x="3590" y="377"/>
                      <a:pt x="3599" y="367"/>
                      <a:pt x="3599" y="356"/>
                    </a:cubicBezTo>
                    <a:close/>
                    <a:moveTo>
                      <a:pt x="3569" y="374"/>
                    </a:moveTo>
                    <a:lnTo>
                      <a:pt x="3588" y="337"/>
                    </a:lnTo>
                    <a:lnTo>
                      <a:pt x="3568" y="327"/>
                    </a:lnTo>
                    <a:lnTo>
                      <a:pt x="3550" y="365"/>
                    </a:lnTo>
                    <a:lnTo>
                      <a:pt x="3569" y="374"/>
                    </a:lnTo>
                    <a:close/>
                    <a:moveTo>
                      <a:pt x="3580" y="346"/>
                    </a:moveTo>
                    <a:cubicBezTo>
                      <a:pt x="3580" y="335"/>
                      <a:pt x="3571" y="325"/>
                      <a:pt x="3559" y="325"/>
                    </a:cubicBezTo>
                    <a:cubicBezTo>
                      <a:pt x="3548" y="325"/>
                      <a:pt x="3538" y="335"/>
                      <a:pt x="3538" y="346"/>
                    </a:cubicBezTo>
                    <a:cubicBezTo>
                      <a:pt x="3538" y="358"/>
                      <a:pt x="3548" y="367"/>
                      <a:pt x="3559" y="367"/>
                    </a:cubicBezTo>
                    <a:cubicBezTo>
                      <a:pt x="3571" y="367"/>
                      <a:pt x="3580" y="358"/>
                      <a:pt x="3580" y="346"/>
                    </a:cubicBezTo>
                    <a:close/>
                    <a:moveTo>
                      <a:pt x="3551" y="365"/>
                    </a:moveTo>
                    <a:lnTo>
                      <a:pt x="3568" y="327"/>
                    </a:lnTo>
                    <a:lnTo>
                      <a:pt x="3549" y="319"/>
                    </a:lnTo>
                    <a:lnTo>
                      <a:pt x="3532" y="357"/>
                    </a:lnTo>
                    <a:lnTo>
                      <a:pt x="3551" y="365"/>
                    </a:lnTo>
                    <a:close/>
                    <a:moveTo>
                      <a:pt x="3561" y="338"/>
                    </a:moveTo>
                    <a:cubicBezTo>
                      <a:pt x="3561" y="326"/>
                      <a:pt x="3552" y="317"/>
                      <a:pt x="3540" y="317"/>
                    </a:cubicBezTo>
                    <a:cubicBezTo>
                      <a:pt x="3529" y="317"/>
                      <a:pt x="3520" y="326"/>
                      <a:pt x="3520" y="338"/>
                    </a:cubicBezTo>
                    <a:cubicBezTo>
                      <a:pt x="3520" y="349"/>
                      <a:pt x="3529" y="359"/>
                      <a:pt x="3540" y="359"/>
                    </a:cubicBezTo>
                    <a:cubicBezTo>
                      <a:pt x="3552" y="359"/>
                      <a:pt x="3561" y="349"/>
                      <a:pt x="3561" y="338"/>
                    </a:cubicBezTo>
                    <a:close/>
                    <a:moveTo>
                      <a:pt x="3532" y="357"/>
                    </a:moveTo>
                    <a:lnTo>
                      <a:pt x="3549" y="318"/>
                    </a:lnTo>
                    <a:lnTo>
                      <a:pt x="3528" y="310"/>
                    </a:lnTo>
                    <a:lnTo>
                      <a:pt x="3512" y="348"/>
                    </a:lnTo>
                    <a:lnTo>
                      <a:pt x="3532" y="357"/>
                    </a:lnTo>
                    <a:close/>
                    <a:moveTo>
                      <a:pt x="3541" y="329"/>
                    </a:moveTo>
                    <a:cubicBezTo>
                      <a:pt x="3541" y="317"/>
                      <a:pt x="3531" y="308"/>
                      <a:pt x="3520" y="308"/>
                    </a:cubicBezTo>
                    <a:cubicBezTo>
                      <a:pt x="3508" y="308"/>
                      <a:pt x="3499" y="317"/>
                      <a:pt x="3499" y="329"/>
                    </a:cubicBezTo>
                    <a:cubicBezTo>
                      <a:pt x="3499" y="341"/>
                      <a:pt x="3508" y="350"/>
                      <a:pt x="3520" y="350"/>
                    </a:cubicBezTo>
                    <a:cubicBezTo>
                      <a:pt x="3531" y="350"/>
                      <a:pt x="3541" y="341"/>
                      <a:pt x="3541" y="329"/>
                    </a:cubicBezTo>
                    <a:close/>
                    <a:moveTo>
                      <a:pt x="3512" y="349"/>
                    </a:moveTo>
                    <a:lnTo>
                      <a:pt x="3528" y="310"/>
                    </a:lnTo>
                    <a:lnTo>
                      <a:pt x="3505" y="301"/>
                    </a:lnTo>
                    <a:lnTo>
                      <a:pt x="3490" y="340"/>
                    </a:lnTo>
                    <a:lnTo>
                      <a:pt x="3512" y="349"/>
                    </a:lnTo>
                    <a:close/>
                    <a:moveTo>
                      <a:pt x="3519" y="320"/>
                    </a:moveTo>
                    <a:cubicBezTo>
                      <a:pt x="3519" y="309"/>
                      <a:pt x="3509" y="299"/>
                      <a:pt x="3498" y="299"/>
                    </a:cubicBezTo>
                    <a:cubicBezTo>
                      <a:pt x="3486" y="299"/>
                      <a:pt x="3477" y="309"/>
                      <a:pt x="3477" y="320"/>
                    </a:cubicBezTo>
                    <a:cubicBezTo>
                      <a:pt x="3477" y="332"/>
                      <a:pt x="3486" y="341"/>
                      <a:pt x="3498" y="341"/>
                    </a:cubicBezTo>
                    <a:cubicBezTo>
                      <a:pt x="3509" y="341"/>
                      <a:pt x="3519" y="332"/>
                      <a:pt x="3519" y="320"/>
                    </a:cubicBezTo>
                    <a:close/>
                    <a:moveTo>
                      <a:pt x="3490" y="340"/>
                    </a:moveTo>
                    <a:lnTo>
                      <a:pt x="3505" y="301"/>
                    </a:lnTo>
                    <a:lnTo>
                      <a:pt x="3482" y="292"/>
                    </a:lnTo>
                    <a:lnTo>
                      <a:pt x="3468" y="332"/>
                    </a:lnTo>
                    <a:lnTo>
                      <a:pt x="3490" y="340"/>
                    </a:lnTo>
                    <a:close/>
                    <a:moveTo>
                      <a:pt x="3496" y="312"/>
                    </a:moveTo>
                    <a:cubicBezTo>
                      <a:pt x="3496" y="300"/>
                      <a:pt x="3486" y="291"/>
                      <a:pt x="3475" y="291"/>
                    </a:cubicBezTo>
                    <a:cubicBezTo>
                      <a:pt x="3463" y="291"/>
                      <a:pt x="3454" y="300"/>
                      <a:pt x="3454" y="312"/>
                    </a:cubicBezTo>
                    <a:cubicBezTo>
                      <a:pt x="3454" y="323"/>
                      <a:pt x="3463" y="333"/>
                      <a:pt x="3475" y="333"/>
                    </a:cubicBezTo>
                    <a:cubicBezTo>
                      <a:pt x="3486" y="333"/>
                      <a:pt x="3496" y="323"/>
                      <a:pt x="3496" y="312"/>
                    </a:cubicBezTo>
                    <a:close/>
                    <a:moveTo>
                      <a:pt x="3468" y="332"/>
                    </a:moveTo>
                    <a:lnTo>
                      <a:pt x="3482" y="292"/>
                    </a:lnTo>
                    <a:lnTo>
                      <a:pt x="3459" y="284"/>
                    </a:lnTo>
                    <a:lnTo>
                      <a:pt x="3445" y="324"/>
                    </a:lnTo>
                    <a:lnTo>
                      <a:pt x="3468" y="332"/>
                    </a:lnTo>
                    <a:close/>
                    <a:moveTo>
                      <a:pt x="3473" y="304"/>
                    </a:moveTo>
                    <a:cubicBezTo>
                      <a:pt x="3473" y="292"/>
                      <a:pt x="3464" y="283"/>
                      <a:pt x="3452" y="283"/>
                    </a:cubicBezTo>
                    <a:cubicBezTo>
                      <a:pt x="3440" y="283"/>
                      <a:pt x="3431" y="292"/>
                      <a:pt x="3431" y="304"/>
                    </a:cubicBezTo>
                    <a:cubicBezTo>
                      <a:pt x="3431" y="316"/>
                      <a:pt x="3440" y="325"/>
                      <a:pt x="3452" y="325"/>
                    </a:cubicBezTo>
                    <a:cubicBezTo>
                      <a:pt x="3464" y="325"/>
                      <a:pt x="3473" y="316"/>
                      <a:pt x="3473" y="304"/>
                    </a:cubicBezTo>
                    <a:close/>
                    <a:moveTo>
                      <a:pt x="3446" y="324"/>
                    </a:moveTo>
                    <a:lnTo>
                      <a:pt x="3458" y="284"/>
                    </a:lnTo>
                    <a:lnTo>
                      <a:pt x="3433" y="276"/>
                    </a:lnTo>
                    <a:lnTo>
                      <a:pt x="3421" y="316"/>
                    </a:lnTo>
                    <a:lnTo>
                      <a:pt x="3446" y="324"/>
                    </a:lnTo>
                    <a:close/>
                    <a:moveTo>
                      <a:pt x="3448" y="296"/>
                    </a:moveTo>
                    <a:cubicBezTo>
                      <a:pt x="3448" y="284"/>
                      <a:pt x="3439" y="275"/>
                      <a:pt x="3427" y="275"/>
                    </a:cubicBezTo>
                    <a:cubicBezTo>
                      <a:pt x="3415" y="275"/>
                      <a:pt x="3406" y="284"/>
                      <a:pt x="3406" y="296"/>
                    </a:cubicBezTo>
                    <a:cubicBezTo>
                      <a:pt x="3406" y="308"/>
                      <a:pt x="3415" y="317"/>
                      <a:pt x="3427" y="317"/>
                    </a:cubicBezTo>
                    <a:cubicBezTo>
                      <a:pt x="3439" y="317"/>
                      <a:pt x="3448" y="308"/>
                      <a:pt x="3448" y="296"/>
                    </a:cubicBezTo>
                    <a:close/>
                    <a:moveTo>
                      <a:pt x="3421" y="316"/>
                    </a:moveTo>
                    <a:lnTo>
                      <a:pt x="3433" y="276"/>
                    </a:lnTo>
                    <a:lnTo>
                      <a:pt x="3406" y="268"/>
                    </a:lnTo>
                    <a:lnTo>
                      <a:pt x="3394" y="308"/>
                    </a:lnTo>
                    <a:lnTo>
                      <a:pt x="3421" y="316"/>
                    </a:lnTo>
                    <a:close/>
                    <a:moveTo>
                      <a:pt x="3421" y="288"/>
                    </a:moveTo>
                    <a:cubicBezTo>
                      <a:pt x="3421" y="277"/>
                      <a:pt x="3412" y="267"/>
                      <a:pt x="3400" y="267"/>
                    </a:cubicBezTo>
                    <a:cubicBezTo>
                      <a:pt x="3389" y="267"/>
                      <a:pt x="3379" y="277"/>
                      <a:pt x="3379" y="288"/>
                    </a:cubicBezTo>
                    <a:cubicBezTo>
                      <a:pt x="3379" y="300"/>
                      <a:pt x="3389" y="309"/>
                      <a:pt x="3400" y="309"/>
                    </a:cubicBezTo>
                    <a:cubicBezTo>
                      <a:pt x="3412" y="309"/>
                      <a:pt x="3421" y="300"/>
                      <a:pt x="3421" y="288"/>
                    </a:cubicBezTo>
                    <a:close/>
                    <a:moveTo>
                      <a:pt x="3395" y="309"/>
                    </a:moveTo>
                    <a:lnTo>
                      <a:pt x="3406" y="268"/>
                    </a:lnTo>
                    <a:lnTo>
                      <a:pt x="3380" y="261"/>
                    </a:lnTo>
                    <a:lnTo>
                      <a:pt x="3369" y="302"/>
                    </a:lnTo>
                    <a:lnTo>
                      <a:pt x="3395" y="309"/>
                    </a:lnTo>
                    <a:close/>
                    <a:moveTo>
                      <a:pt x="3395" y="281"/>
                    </a:moveTo>
                    <a:cubicBezTo>
                      <a:pt x="3395" y="270"/>
                      <a:pt x="3386" y="260"/>
                      <a:pt x="3374" y="260"/>
                    </a:cubicBezTo>
                    <a:cubicBezTo>
                      <a:pt x="3363" y="260"/>
                      <a:pt x="3353" y="270"/>
                      <a:pt x="3353" y="281"/>
                    </a:cubicBezTo>
                    <a:cubicBezTo>
                      <a:pt x="3353" y="293"/>
                      <a:pt x="3363" y="302"/>
                      <a:pt x="3374" y="302"/>
                    </a:cubicBezTo>
                    <a:cubicBezTo>
                      <a:pt x="3386" y="302"/>
                      <a:pt x="3395" y="293"/>
                      <a:pt x="3395" y="281"/>
                    </a:cubicBezTo>
                    <a:close/>
                    <a:moveTo>
                      <a:pt x="3369" y="302"/>
                    </a:moveTo>
                    <a:lnTo>
                      <a:pt x="3379" y="261"/>
                    </a:lnTo>
                    <a:lnTo>
                      <a:pt x="3350" y="254"/>
                    </a:lnTo>
                    <a:lnTo>
                      <a:pt x="3340" y="295"/>
                    </a:lnTo>
                    <a:lnTo>
                      <a:pt x="3369" y="302"/>
                    </a:lnTo>
                    <a:close/>
                    <a:moveTo>
                      <a:pt x="3366" y="274"/>
                    </a:moveTo>
                    <a:cubicBezTo>
                      <a:pt x="3366" y="263"/>
                      <a:pt x="3357" y="253"/>
                      <a:pt x="3345" y="253"/>
                    </a:cubicBezTo>
                    <a:cubicBezTo>
                      <a:pt x="3333" y="253"/>
                      <a:pt x="3324" y="263"/>
                      <a:pt x="3324" y="274"/>
                    </a:cubicBezTo>
                    <a:cubicBezTo>
                      <a:pt x="3324" y="286"/>
                      <a:pt x="3333" y="295"/>
                      <a:pt x="3345" y="295"/>
                    </a:cubicBezTo>
                    <a:cubicBezTo>
                      <a:pt x="3357" y="295"/>
                      <a:pt x="3366" y="286"/>
                      <a:pt x="3366" y="274"/>
                    </a:cubicBezTo>
                    <a:close/>
                    <a:moveTo>
                      <a:pt x="3340" y="295"/>
                    </a:moveTo>
                    <a:lnTo>
                      <a:pt x="3349" y="254"/>
                    </a:lnTo>
                    <a:lnTo>
                      <a:pt x="3321" y="247"/>
                    </a:lnTo>
                    <a:lnTo>
                      <a:pt x="3312" y="288"/>
                    </a:lnTo>
                    <a:lnTo>
                      <a:pt x="3340" y="295"/>
                    </a:lnTo>
                    <a:close/>
                    <a:moveTo>
                      <a:pt x="3337" y="268"/>
                    </a:moveTo>
                    <a:cubicBezTo>
                      <a:pt x="3337" y="256"/>
                      <a:pt x="3328" y="247"/>
                      <a:pt x="3316" y="247"/>
                    </a:cubicBezTo>
                    <a:cubicBezTo>
                      <a:pt x="3305" y="247"/>
                      <a:pt x="3295" y="256"/>
                      <a:pt x="3295" y="268"/>
                    </a:cubicBezTo>
                    <a:cubicBezTo>
                      <a:pt x="3295" y="279"/>
                      <a:pt x="3305" y="289"/>
                      <a:pt x="3316" y="289"/>
                    </a:cubicBezTo>
                    <a:cubicBezTo>
                      <a:pt x="3328" y="289"/>
                      <a:pt x="3337" y="279"/>
                      <a:pt x="3337" y="268"/>
                    </a:cubicBezTo>
                    <a:close/>
                    <a:moveTo>
                      <a:pt x="3312" y="288"/>
                    </a:moveTo>
                    <a:lnTo>
                      <a:pt x="3320" y="247"/>
                    </a:lnTo>
                    <a:lnTo>
                      <a:pt x="3292" y="242"/>
                    </a:lnTo>
                    <a:lnTo>
                      <a:pt x="3283" y="283"/>
                    </a:lnTo>
                    <a:lnTo>
                      <a:pt x="3312" y="288"/>
                    </a:lnTo>
                    <a:close/>
                    <a:moveTo>
                      <a:pt x="3308" y="262"/>
                    </a:moveTo>
                    <a:cubicBezTo>
                      <a:pt x="3308" y="251"/>
                      <a:pt x="3299" y="241"/>
                      <a:pt x="3287" y="241"/>
                    </a:cubicBezTo>
                    <a:cubicBezTo>
                      <a:pt x="3276" y="241"/>
                      <a:pt x="3266" y="251"/>
                      <a:pt x="3266" y="262"/>
                    </a:cubicBezTo>
                    <a:cubicBezTo>
                      <a:pt x="3266" y="274"/>
                      <a:pt x="3276" y="283"/>
                      <a:pt x="3287" y="283"/>
                    </a:cubicBezTo>
                    <a:cubicBezTo>
                      <a:pt x="3299" y="283"/>
                      <a:pt x="3308" y="274"/>
                      <a:pt x="3308" y="262"/>
                    </a:cubicBezTo>
                    <a:close/>
                    <a:moveTo>
                      <a:pt x="3284" y="283"/>
                    </a:moveTo>
                    <a:lnTo>
                      <a:pt x="3291" y="241"/>
                    </a:lnTo>
                    <a:lnTo>
                      <a:pt x="3261" y="236"/>
                    </a:lnTo>
                    <a:lnTo>
                      <a:pt x="3253" y="277"/>
                    </a:lnTo>
                    <a:lnTo>
                      <a:pt x="3284" y="283"/>
                    </a:lnTo>
                    <a:close/>
                    <a:moveTo>
                      <a:pt x="3278" y="257"/>
                    </a:moveTo>
                    <a:cubicBezTo>
                      <a:pt x="3278" y="245"/>
                      <a:pt x="3269" y="236"/>
                      <a:pt x="3257" y="236"/>
                    </a:cubicBezTo>
                    <a:cubicBezTo>
                      <a:pt x="3245" y="236"/>
                      <a:pt x="3236" y="245"/>
                      <a:pt x="3236" y="257"/>
                    </a:cubicBezTo>
                    <a:cubicBezTo>
                      <a:pt x="3236" y="268"/>
                      <a:pt x="3245" y="278"/>
                      <a:pt x="3257" y="278"/>
                    </a:cubicBezTo>
                    <a:cubicBezTo>
                      <a:pt x="3269" y="278"/>
                      <a:pt x="3278" y="268"/>
                      <a:pt x="3278" y="257"/>
                    </a:cubicBezTo>
                    <a:close/>
                    <a:moveTo>
                      <a:pt x="3254" y="277"/>
                    </a:moveTo>
                    <a:lnTo>
                      <a:pt x="3260" y="236"/>
                    </a:lnTo>
                    <a:lnTo>
                      <a:pt x="3231" y="231"/>
                    </a:lnTo>
                    <a:lnTo>
                      <a:pt x="3224" y="272"/>
                    </a:lnTo>
                    <a:lnTo>
                      <a:pt x="3254" y="277"/>
                    </a:lnTo>
                    <a:close/>
                    <a:moveTo>
                      <a:pt x="3248" y="252"/>
                    </a:moveTo>
                    <a:cubicBezTo>
                      <a:pt x="3248" y="240"/>
                      <a:pt x="3239" y="231"/>
                      <a:pt x="3227" y="231"/>
                    </a:cubicBezTo>
                    <a:cubicBezTo>
                      <a:pt x="3216" y="231"/>
                      <a:pt x="3206" y="240"/>
                      <a:pt x="3206" y="252"/>
                    </a:cubicBezTo>
                    <a:cubicBezTo>
                      <a:pt x="3206" y="263"/>
                      <a:pt x="3216" y="273"/>
                      <a:pt x="3227" y="273"/>
                    </a:cubicBezTo>
                    <a:cubicBezTo>
                      <a:pt x="3239" y="273"/>
                      <a:pt x="3248" y="263"/>
                      <a:pt x="3248" y="252"/>
                    </a:cubicBezTo>
                    <a:close/>
                    <a:moveTo>
                      <a:pt x="3224" y="272"/>
                    </a:moveTo>
                    <a:lnTo>
                      <a:pt x="3230" y="231"/>
                    </a:lnTo>
                    <a:lnTo>
                      <a:pt x="3199" y="226"/>
                    </a:lnTo>
                    <a:lnTo>
                      <a:pt x="3193" y="268"/>
                    </a:lnTo>
                    <a:lnTo>
                      <a:pt x="3224" y="272"/>
                    </a:lnTo>
                    <a:close/>
                    <a:moveTo>
                      <a:pt x="3217" y="247"/>
                    </a:moveTo>
                    <a:cubicBezTo>
                      <a:pt x="3217" y="235"/>
                      <a:pt x="3208" y="226"/>
                      <a:pt x="3196" y="226"/>
                    </a:cubicBezTo>
                    <a:cubicBezTo>
                      <a:pt x="3184" y="226"/>
                      <a:pt x="3175" y="235"/>
                      <a:pt x="3175" y="247"/>
                    </a:cubicBezTo>
                    <a:cubicBezTo>
                      <a:pt x="3175" y="259"/>
                      <a:pt x="3184" y="268"/>
                      <a:pt x="3196" y="268"/>
                    </a:cubicBezTo>
                    <a:cubicBezTo>
                      <a:pt x="3208" y="268"/>
                      <a:pt x="3217" y="259"/>
                      <a:pt x="3217" y="247"/>
                    </a:cubicBezTo>
                    <a:close/>
                    <a:moveTo>
                      <a:pt x="3193" y="268"/>
                    </a:moveTo>
                    <a:lnTo>
                      <a:pt x="3199" y="226"/>
                    </a:lnTo>
                    <a:lnTo>
                      <a:pt x="3169" y="222"/>
                    </a:lnTo>
                    <a:lnTo>
                      <a:pt x="3164" y="264"/>
                    </a:lnTo>
                    <a:lnTo>
                      <a:pt x="3193" y="268"/>
                    </a:lnTo>
                    <a:close/>
                    <a:moveTo>
                      <a:pt x="3187" y="243"/>
                    </a:moveTo>
                    <a:cubicBezTo>
                      <a:pt x="3187" y="231"/>
                      <a:pt x="3178" y="222"/>
                      <a:pt x="3166" y="222"/>
                    </a:cubicBezTo>
                    <a:cubicBezTo>
                      <a:pt x="3155" y="222"/>
                      <a:pt x="3146" y="231"/>
                      <a:pt x="3146" y="243"/>
                    </a:cubicBezTo>
                    <a:cubicBezTo>
                      <a:pt x="3146" y="255"/>
                      <a:pt x="3155" y="264"/>
                      <a:pt x="3166" y="264"/>
                    </a:cubicBezTo>
                    <a:cubicBezTo>
                      <a:pt x="3178" y="264"/>
                      <a:pt x="3187" y="255"/>
                      <a:pt x="3187" y="243"/>
                    </a:cubicBezTo>
                    <a:close/>
                    <a:moveTo>
                      <a:pt x="3164" y="264"/>
                    </a:moveTo>
                    <a:lnTo>
                      <a:pt x="3169" y="222"/>
                    </a:lnTo>
                    <a:lnTo>
                      <a:pt x="3138" y="219"/>
                    </a:lnTo>
                    <a:lnTo>
                      <a:pt x="3133" y="260"/>
                    </a:lnTo>
                    <a:lnTo>
                      <a:pt x="3164" y="264"/>
                    </a:lnTo>
                    <a:close/>
                    <a:moveTo>
                      <a:pt x="3157" y="239"/>
                    </a:moveTo>
                    <a:cubicBezTo>
                      <a:pt x="3157" y="228"/>
                      <a:pt x="3147" y="218"/>
                      <a:pt x="3136" y="218"/>
                    </a:cubicBezTo>
                    <a:cubicBezTo>
                      <a:pt x="3124" y="218"/>
                      <a:pt x="3115" y="228"/>
                      <a:pt x="3115" y="239"/>
                    </a:cubicBezTo>
                    <a:cubicBezTo>
                      <a:pt x="3115" y="251"/>
                      <a:pt x="3124" y="260"/>
                      <a:pt x="3136" y="260"/>
                    </a:cubicBezTo>
                    <a:cubicBezTo>
                      <a:pt x="3147" y="260"/>
                      <a:pt x="3157" y="251"/>
                      <a:pt x="3157" y="239"/>
                    </a:cubicBezTo>
                    <a:close/>
                    <a:moveTo>
                      <a:pt x="3134" y="260"/>
                    </a:moveTo>
                    <a:lnTo>
                      <a:pt x="3138" y="219"/>
                    </a:lnTo>
                    <a:lnTo>
                      <a:pt x="3108" y="215"/>
                    </a:lnTo>
                    <a:lnTo>
                      <a:pt x="3103" y="257"/>
                    </a:lnTo>
                    <a:lnTo>
                      <a:pt x="3134" y="260"/>
                    </a:lnTo>
                    <a:close/>
                    <a:moveTo>
                      <a:pt x="3127" y="236"/>
                    </a:moveTo>
                    <a:cubicBezTo>
                      <a:pt x="3127" y="224"/>
                      <a:pt x="3117" y="215"/>
                      <a:pt x="3106" y="215"/>
                    </a:cubicBezTo>
                    <a:cubicBezTo>
                      <a:pt x="3094" y="215"/>
                      <a:pt x="3085" y="224"/>
                      <a:pt x="3085" y="236"/>
                    </a:cubicBezTo>
                    <a:cubicBezTo>
                      <a:pt x="3085" y="248"/>
                      <a:pt x="3094" y="257"/>
                      <a:pt x="3106" y="257"/>
                    </a:cubicBezTo>
                    <a:cubicBezTo>
                      <a:pt x="3117" y="257"/>
                      <a:pt x="3127" y="248"/>
                      <a:pt x="3127" y="236"/>
                    </a:cubicBezTo>
                    <a:close/>
                    <a:moveTo>
                      <a:pt x="3104" y="257"/>
                    </a:moveTo>
                    <a:lnTo>
                      <a:pt x="3108" y="215"/>
                    </a:lnTo>
                    <a:lnTo>
                      <a:pt x="3076" y="212"/>
                    </a:lnTo>
                    <a:lnTo>
                      <a:pt x="3072" y="254"/>
                    </a:lnTo>
                    <a:lnTo>
                      <a:pt x="3104" y="257"/>
                    </a:lnTo>
                    <a:close/>
                    <a:moveTo>
                      <a:pt x="3095" y="233"/>
                    </a:moveTo>
                    <a:cubicBezTo>
                      <a:pt x="3095" y="221"/>
                      <a:pt x="3086" y="212"/>
                      <a:pt x="3074" y="212"/>
                    </a:cubicBezTo>
                    <a:cubicBezTo>
                      <a:pt x="3063" y="212"/>
                      <a:pt x="3053" y="221"/>
                      <a:pt x="3053" y="233"/>
                    </a:cubicBezTo>
                    <a:cubicBezTo>
                      <a:pt x="3053" y="245"/>
                      <a:pt x="3063" y="254"/>
                      <a:pt x="3074" y="254"/>
                    </a:cubicBezTo>
                    <a:cubicBezTo>
                      <a:pt x="3086" y="254"/>
                      <a:pt x="3095" y="245"/>
                      <a:pt x="3095" y="233"/>
                    </a:cubicBezTo>
                    <a:close/>
                    <a:moveTo>
                      <a:pt x="3072" y="254"/>
                    </a:moveTo>
                    <a:lnTo>
                      <a:pt x="3076" y="212"/>
                    </a:lnTo>
                    <a:lnTo>
                      <a:pt x="3043" y="209"/>
                    </a:lnTo>
                    <a:lnTo>
                      <a:pt x="3040" y="251"/>
                    </a:lnTo>
                    <a:lnTo>
                      <a:pt x="3072" y="254"/>
                    </a:lnTo>
                    <a:close/>
                    <a:moveTo>
                      <a:pt x="3063" y="230"/>
                    </a:moveTo>
                    <a:cubicBezTo>
                      <a:pt x="3063" y="218"/>
                      <a:pt x="3053" y="209"/>
                      <a:pt x="3042" y="209"/>
                    </a:cubicBezTo>
                    <a:cubicBezTo>
                      <a:pt x="3030" y="209"/>
                      <a:pt x="3021" y="218"/>
                      <a:pt x="3021" y="230"/>
                    </a:cubicBezTo>
                    <a:cubicBezTo>
                      <a:pt x="3021" y="242"/>
                      <a:pt x="3030" y="251"/>
                      <a:pt x="3042" y="251"/>
                    </a:cubicBezTo>
                    <a:cubicBezTo>
                      <a:pt x="3053" y="251"/>
                      <a:pt x="3063" y="242"/>
                      <a:pt x="3063" y="230"/>
                    </a:cubicBezTo>
                    <a:close/>
                    <a:moveTo>
                      <a:pt x="3040" y="251"/>
                    </a:moveTo>
                    <a:lnTo>
                      <a:pt x="3043" y="209"/>
                    </a:lnTo>
                    <a:lnTo>
                      <a:pt x="3011" y="206"/>
                    </a:lnTo>
                    <a:lnTo>
                      <a:pt x="3008" y="248"/>
                    </a:lnTo>
                    <a:lnTo>
                      <a:pt x="3040" y="251"/>
                    </a:lnTo>
                    <a:close/>
                    <a:moveTo>
                      <a:pt x="3030" y="227"/>
                    </a:moveTo>
                    <a:cubicBezTo>
                      <a:pt x="3030" y="216"/>
                      <a:pt x="3021" y="206"/>
                      <a:pt x="3009" y="206"/>
                    </a:cubicBezTo>
                    <a:cubicBezTo>
                      <a:pt x="2998" y="206"/>
                      <a:pt x="2988" y="216"/>
                      <a:pt x="2988" y="227"/>
                    </a:cubicBezTo>
                    <a:cubicBezTo>
                      <a:pt x="2988" y="239"/>
                      <a:pt x="2998" y="248"/>
                      <a:pt x="3009" y="248"/>
                    </a:cubicBezTo>
                    <a:cubicBezTo>
                      <a:pt x="3021" y="248"/>
                      <a:pt x="3030" y="239"/>
                      <a:pt x="3030" y="227"/>
                    </a:cubicBezTo>
                    <a:close/>
                    <a:moveTo>
                      <a:pt x="3008" y="248"/>
                    </a:moveTo>
                    <a:lnTo>
                      <a:pt x="3011" y="206"/>
                    </a:lnTo>
                    <a:lnTo>
                      <a:pt x="2978" y="204"/>
                    </a:lnTo>
                    <a:lnTo>
                      <a:pt x="2975" y="246"/>
                    </a:lnTo>
                    <a:lnTo>
                      <a:pt x="3008" y="248"/>
                    </a:lnTo>
                    <a:close/>
                    <a:moveTo>
                      <a:pt x="2997" y="225"/>
                    </a:moveTo>
                    <a:cubicBezTo>
                      <a:pt x="2997" y="213"/>
                      <a:pt x="2988" y="204"/>
                      <a:pt x="2976" y="204"/>
                    </a:cubicBezTo>
                    <a:cubicBezTo>
                      <a:pt x="2965" y="204"/>
                      <a:pt x="2955" y="213"/>
                      <a:pt x="2955" y="225"/>
                    </a:cubicBezTo>
                    <a:cubicBezTo>
                      <a:pt x="2955" y="236"/>
                      <a:pt x="2965" y="246"/>
                      <a:pt x="2976" y="246"/>
                    </a:cubicBezTo>
                    <a:cubicBezTo>
                      <a:pt x="2988" y="246"/>
                      <a:pt x="2997" y="236"/>
                      <a:pt x="2997" y="225"/>
                    </a:cubicBezTo>
                    <a:close/>
                    <a:moveTo>
                      <a:pt x="2975" y="246"/>
                    </a:moveTo>
                    <a:lnTo>
                      <a:pt x="2978" y="204"/>
                    </a:lnTo>
                    <a:lnTo>
                      <a:pt x="2945" y="202"/>
                    </a:lnTo>
                    <a:lnTo>
                      <a:pt x="2942" y="244"/>
                    </a:lnTo>
                    <a:lnTo>
                      <a:pt x="2975" y="246"/>
                    </a:lnTo>
                    <a:close/>
                    <a:moveTo>
                      <a:pt x="2964" y="223"/>
                    </a:moveTo>
                    <a:cubicBezTo>
                      <a:pt x="2964" y="211"/>
                      <a:pt x="2955" y="202"/>
                      <a:pt x="2943" y="202"/>
                    </a:cubicBezTo>
                    <a:cubicBezTo>
                      <a:pt x="2932" y="202"/>
                      <a:pt x="2922" y="211"/>
                      <a:pt x="2922" y="223"/>
                    </a:cubicBezTo>
                    <a:cubicBezTo>
                      <a:pt x="2922" y="234"/>
                      <a:pt x="2932" y="244"/>
                      <a:pt x="2943" y="244"/>
                    </a:cubicBezTo>
                    <a:cubicBezTo>
                      <a:pt x="2955" y="244"/>
                      <a:pt x="2964" y="234"/>
                      <a:pt x="2964" y="223"/>
                    </a:cubicBezTo>
                    <a:close/>
                    <a:moveTo>
                      <a:pt x="2942" y="244"/>
                    </a:moveTo>
                    <a:lnTo>
                      <a:pt x="2945" y="202"/>
                    </a:lnTo>
                    <a:lnTo>
                      <a:pt x="2909" y="199"/>
                    </a:lnTo>
                    <a:lnTo>
                      <a:pt x="2906" y="241"/>
                    </a:lnTo>
                    <a:lnTo>
                      <a:pt x="2942" y="244"/>
                    </a:lnTo>
                    <a:close/>
                    <a:moveTo>
                      <a:pt x="2928" y="220"/>
                    </a:moveTo>
                    <a:cubicBezTo>
                      <a:pt x="2928" y="208"/>
                      <a:pt x="2919" y="199"/>
                      <a:pt x="2907" y="199"/>
                    </a:cubicBezTo>
                    <a:cubicBezTo>
                      <a:pt x="2896" y="199"/>
                      <a:pt x="2886" y="208"/>
                      <a:pt x="2886" y="220"/>
                    </a:cubicBezTo>
                    <a:cubicBezTo>
                      <a:pt x="2886" y="232"/>
                      <a:pt x="2896" y="241"/>
                      <a:pt x="2907" y="241"/>
                    </a:cubicBezTo>
                    <a:cubicBezTo>
                      <a:pt x="2919" y="241"/>
                      <a:pt x="2928" y="232"/>
                      <a:pt x="2928" y="220"/>
                    </a:cubicBezTo>
                    <a:close/>
                    <a:moveTo>
                      <a:pt x="2906" y="241"/>
                    </a:moveTo>
                    <a:lnTo>
                      <a:pt x="2909" y="199"/>
                    </a:lnTo>
                    <a:lnTo>
                      <a:pt x="2872" y="196"/>
                    </a:lnTo>
                    <a:lnTo>
                      <a:pt x="2869" y="238"/>
                    </a:lnTo>
                    <a:lnTo>
                      <a:pt x="2906" y="241"/>
                    </a:lnTo>
                    <a:close/>
                    <a:moveTo>
                      <a:pt x="2892" y="217"/>
                    </a:moveTo>
                    <a:cubicBezTo>
                      <a:pt x="2892" y="206"/>
                      <a:pt x="2882" y="196"/>
                      <a:pt x="2871" y="196"/>
                    </a:cubicBezTo>
                    <a:cubicBezTo>
                      <a:pt x="2859" y="196"/>
                      <a:pt x="2850" y="206"/>
                      <a:pt x="2850" y="217"/>
                    </a:cubicBezTo>
                    <a:cubicBezTo>
                      <a:pt x="2850" y="229"/>
                      <a:pt x="2859" y="238"/>
                      <a:pt x="2871" y="238"/>
                    </a:cubicBezTo>
                    <a:cubicBezTo>
                      <a:pt x="2882" y="238"/>
                      <a:pt x="2892" y="229"/>
                      <a:pt x="2892" y="217"/>
                    </a:cubicBezTo>
                    <a:close/>
                    <a:moveTo>
                      <a:pt x="2869" y="238"/>
                    </a:moveTo>
                    <a:lnTo>
                      <a:pt x="2872" y="196"/>
                    </a:lnTo>
                    <a:lnTo>
                      <a:pt x="2837" y="193"/>
                    </a:lnTo>
                    <a:lnTo>
                      <a:pt x="2833" y="235"/>
                    </a:lnTo>
                    <a:lnTo>
                      <a:pt x="2869" y="238"/>
                    </a:lnTo>
                    <a:close/>
                    <a:moveTo>
                      <a:pt x="2856" y="214"/>
                    </a:moveTo>
                    <a:cubicBezTo>
                      <a:pt x="2856" y="203"/>
                      <a:pt x="2846" y="193"/>
                      <a:pt x="2835" y="193"/>
                    </a:cubicBezTo>
                    <a:cubicBezTo>
                      <a:pt x="2823" y="193"/>
                      <a:pt x="2814" y="203"/>
                      <a:pt x="2814" y="214"/>
                    </a:cubicBezTo>
                    <a:cubicBezTo>
                      <a:pt x="2814" y="226"/>
                      <a:pt x="2823" y="235"/>
                      <a:pt x="2835" y="235"/>
                    </a:cubicBezTo>
                    <a:cubicBezTo>
                      <a:pt x="2846" y="235"/>
                      <a:pt x="2856" y="226"/>
                      <a:pt x="2856" y="214"/>
                    </a:cubicBezTo>
                    <a:close/>
                    <a:moveTo>
                      <a:pt x="2833" y="235"/>
                    </a:moveTo>
                    <a:lnTo>
                      <a:pt x="2837" y="193"/>
                    </a:lnTo>
                    <a:lnTo>
                      <a:pt x="2801" y="190"/>
                    </a:lnTo>
                    <a:lnTo>
                      <a:pt x="2797" y="232"/>
                    </a:lnTo>
                    <a:lnTo>
                      <a:pt x="2833" y="235"/>
                    </a:lnTo>
                    <a:close/>
                    <a:moveTo>
                      <a:pt x="2820" y="211"/>
                    </a:moveTo>
                    <a:cubicBezTo>
                      <a:pt x="2820" y="199"/>
                      <a:pt x="2810" y="190"/>
                      <a:pt x="2799" y="190"/>
                    </a:cubicBezTo>
                    <a:cubicBezTo>
                      <a:pt x="2787" y="190"/>
                      <a:pt x="2778" y="199"/>
                      <a:pt x="2778" y="211"/>
                    </a:cubicBezTo>
                    <a:cubicBezTo>
                      <a:pt x="2778" y="223"/>
                      <a:pt x="2787" y="232"/>
                      <a:pt x="2799" y="232"/>
                    </a:cubicBezTo>
                    <a:cubicBezTo>
                      <a:pt x="2810" y="232"/>
                      <a:pt x="2820" y="223"/>
                      <a:pt x="2820" y="211"/>
                    </a:cubicBezTo>
                    <a:close/>
                    <a:moveTo>
                      <a:pt x="2797" y="232"/>
                    </a:moveTo>
                    <a:lnTo>
                      <a:pt x="2801" y="190"/>
                    </a:lnTo>
                    <a:lnTo>
                      <a:pt x="2764" y="187"/>
                    </a:lnTo>
                    <a:lnTo>
                      <a:pt x="2760" y="228"/>
                    </a:lnTo>
                    <a:lnTo>
                      <a:pt x="2797" y="232"/>
                    </a:lnTo>
                    <a:close/>
                    <a:moveTo>
                      <a:pt x="2783" y="208"/>
                    </a:moveTo>
                    <a:cubicBezTo>
                      <a:pt x="2783" y="196"/>
                      <a:pt x="2774" y="187"/>
                      <a:pt x="2762" y="187"/>
                    </a:cubicBezTo>
                    <a:cubicBezTo>
                      <a:pt x="2751" y="187"/>
                      <a:pt x="2741" y="196"/>
                      <a:pt x="2741" y="208"/>
                    </a:cubicBezTo>
                    <a:cubicBezTo>
                      <a:pt x="2741" y="219"/>
                      <a:pt x="2751" y="229"/>
                      <a:pt x="2762" y="229"/>
                    </a:cubicBezTo>
                    <a:cubicBezTo>
                      <a:pt x="2774" y="229"/>
                      <a:pt x="2783" y="219"/>
                      <a:pt x="2783" y="208"/>
                    </a:cubicBezTo>
                    <a:close/>
                    <a:moveTo>
                      <a:pt x="2760" y="228"/>
                    </a:moveTo>
                    <a:lnTo>
                      <a:pt x="2764" y="187"/>
                    </a:lnTo>
                    <a:lnTo>
                      <a:pt x="2729" y="183"/>
                    </a:lnTo>
                    <a:lnTo>
                      <a:pt x="2725" y="225"/>
                    </a:lnTo>
                    <a:lnTo>
                      <a:pt x="2760" y="228"/>
                    </a:lnTo>
                    <a:close/>
                    <a:moveTo>
                      <a:pt x="2748" y="204"/>
                    </a:moveTo>
                    <a:cubicBezTo>
                      <a:pt x="2748" y="192"/>
                      <a:pt x="2738" y="183"/>
                      <a:pt x="2727" y="183"/>
                    </a:cubicBezTo>
                    <a:cubicBezTo>
                      <a:pt x="2715" y="183"/>
                      <a:pt x="2706" y="192"/>
                      <a:pt x="2706" y="204"/>
                    </a:cubicBezTo>
                    <a:cubicBezTo>
                      <a:pt x="2706" y="216"/>
                      <a:pt x="2715" y="225"/>
                      <a:pt x="2727" y="225"/>
                    </a:cubicBezTo>
                    <a:cubicBezTo>
                      <a:pt x="2738" y="225"/>
                      <a:pt x="2748" y="216"/>
                      <a:pt x="2748" y="204"/>
                    </a:cubicBezTo>
                    <a:close/>
                    <a:moveTo>
                      <a:pt x="2724" y="225"/>
                    </a:moveTo>
                    <a:lnTo>
                      <a:pt x="2729" y="183"/>
                    </a:lnTo>
                    <a:lnTo>
                      <a:pt x="2693" y="179"/>
                    </a:lnTo>
                    <a:lnTo>
                      <a:pt x="2689" y="221"/>
                    </a:lnTo>
                    <a:lnTo>
                      <a:pt x="2724" y="225"/>
                    </a:lnTo>
                    <a:close/>
                    <a:moveTo>
                      <a:pt x="2712" y="200"/>
                    </a:moveTo>
                    <a:cubicBezTo>
                      <a:pt x="2712" y="189"/>
                      <a:pt x="2703" y="179"/>
                      <a:pt x="2691" y="179"/>
                    </a:cubicBezTo>
                    <a:cubicBezTo>
                      <a:pt x="2679" y="179"/>
                      <a:pt x="2670" y="189"/>
                      <a:pt x="2670" y="200"/>
                    </a:cubicBezTo>
                    <a:cubicBezTo>
                      <a:pt x="2670" y="212"/>
                      <a:pt x="2679" y="221"/>
                      <a:pt x="2691" y="221"/>
                    </a:cubicBezTo>
                    <a:cubicBezTo>
                      <a:pt x="2703" y="221"/>
                      <a:pt x="2712" y="212"/>
                      <a:pt x="2712" y="200"/>
                    </a:cubicBezTo>
                    <a:close/>
                    <a:moveTo>
                      <a:pt x="2689" y="221"/>
                    </a:moveTo>
                    <a:lnTo>
                      <a:pt x="2693" y="179"/>
                    </a:lnTo>
                    <a:lnTo>
                      <a:pt x="2658" y="176"/>
                    </a:lnTo>
                    <a:lnTo>
                      <a:pt x="2654" y="217"/>
                    </a:lnTo>
                    <a:lnTo>
                      <a:pt x="2689" y="221"/>
                    </a:lnTo>
                    <a:close/>
                    <a:moveTo>
                      <a:pt x="2677" y="196"/>
                    </a:moveTo>
                    <a:cubicBezTo>
                      <a:pt x="2677" y="185"/>
                      <a:pt x="2667" y="175"/>
                      <a:pt x="2656" y="175"/>
                    </a:cubicBezTo>
                    <a:cubicBezTo>
                      <a:pt x="2644" y="175"/>
                      <a:pt x="2635" y="185"/>
                      <a:pt x="2635" y="196"/>
                    </a:cubicBezTo>
                    <a:cubicBezTo>
                      <a:pt x="2635" y="208"/>
                      <a:pt x="2644" y="217"/>
                      <a:pt x="2656" y="217"/>
                    </a:cubicBezTo>
                    <a:cubicBezTo>
                      <a:pt x="2667" y="217"/>
                      <a:pt x="2677" y="208"/>
                      <a:pt x="2677" y="196"/>
                    </a:cubicBezTo>
                    <a:close/>
                    <a:moveTo>
                      <a:pt x="2653" y="217"/>
                    </a:moveTo>
                    <a:lnTo>
                      <a:pt x="2658" y="176"/>
                    </a:lnTo>
                    <a:lnTo>
                      <a:pt x="2622" y="171"/>
                    </a:lnTo>
                    <a:lnTo>
                      <a:pt x="2618" y="213"/>
                    </a:lnTo>
                    <a:lnTo>
                      <a:pt x="2653" y="217"/>
                    </a:lnTo>
                    <a:close/>
                    <a:moveTo>
                      <a:pt x="2641" y="192"/>
                    </a:moveTo>
                    <a:cubicBezTo>
                      <a:pt x="2641" y="181"/>
                      <a:pt x="2632" y="171"/>
                      <a:pt x="2620" y="171"/>
                    </a:cubicBezTo>
                    <a:cubicBezTo>
                      <a:pt x="2608" y="171"/>
                      <a:pt x="2599" y="181"/>
                      <a:pt x="2599" y="192"/>
                    </a:cubicBezTo>
                    <a:cubicBezTo>
                      <a:pt x="2599" y="204"/>
                      <a:pt x="2608" y="213"/>
                      <a:pt x="2620" y="213"/>
                    </a:cubicBezTo>
                    <a:cubicBezTo>
                      <a:pt x="2632" y="213"/>
                      <a:pt x="2641" y="204"/>
                      <a:pt x="2641" y="192"/>
                    </a:cubicBezTo>
                    <a:close/>
                    <a:moveTo>
                      <a:pt x="2617" y="213"/>
                    </a:moveTo>
                    <a:lnTo>
                      <a:pt x="2622" y="171"/>
                    </a:lnTo>
                    <a:lnTo>
                      <a:pt x="2586" y="167"/>
                    </a:lnTo>
                    <a:lnTo>
                      <a:pt x="2581" y="209"/>
                    </a:lnTo>
                    <a:lnTo>
                      <a:pt x="2617" y="213"/>
                    </a:lnTo>
                    <a:close/>
                    <a:moveTo>
                      <a:pt x="2605" y="188"/>
                    </a:moveTo>
                    <a:cubicBezTo>
                      <a:pt x="2605" y="176"/>
                      <a:pt x="2595" y="167"/>
                      <a:pt x="2584" y="167"/>
                    </a:cubicBezTo>
                    <a:cubicBezTo>
                      <a:pt x="2572" y="167"/>
                      <a:pt x="2563" y="176"/>
                      <a:pt x="2563" y="188"/>
                    </a:cubicBezTo>
                    <a:cubicBezTo>
                      <a:pt x="2563" y="200"/>
                      <a:pt x="2572" y="209"/>
                      <a:pt x="2584" y="209"/>
                    </a:cubicBezTo>
                    <a:cubicBezTo>
                      <a:pt x="2595" y="209"/>
                      <a:pt x="2605" y="200"/>
                      <a:pt x="2605" y="188"/>
                    </a:cubicBezTo>
                    <a:close/>
                    <a:moveTo>
                      <a:pt x="2581" y="209"/>
                    </a:moveTo>
                    <a:lnTo>
                      <a:pt x="2586" y="167"/>
                    </a:lnTo>
                    <a:lnTo>
                      <a:pt x="2550" y="163"/>
                    </a:lnTo>
                    <a:lnTo>
                      <a:pt x="2545" y="204"/>
                    </a:lnTo>
                    <a:lnTo>
                      <a:pt x="2581" y="209"/>
                    </a:lnTo>
                    <a:close/>
                    <a:moveTo>
                      <a:pt x="2569" y="183"/>
                    </a:moveTo>
                    <a:cubicBezTo>
                      <a:pt x="2569" y="172"/>
                      <a:pt x="2559" y="162"/>
                      <a:pt x="2548" y="162"/>
                    </a:cubicBezTo>
                    <a:cubicBezTo>
                      <a:pt x="2536" y="162"/>
                      <a:pt x="2527" y="172"/>
                      <a:pt x="2527" y="183"/>
                    </a:cubicBezTo>
                    <a:cubicBezTo>
                      <a:pt x="2527" y="195"/>
                      <a:pt x="2536" y="204"/>
                      <a:pt x="2548" y="204"/>
                    </a:cubicBezTo>
                    <a:cubicBezTo>
                      <a:pt x="2559" y="204"/>
                      <a:pt x="2569" y="195"/>
                      <a:pt x="2569" y="183"/>
                    </a:cubicBezTo>
                    <a:close/>
                    <a:moveTo>
                      <a:pt x="2545" y="204"/>
                    </a:moveTo>
                    <a:lnTo>
                      <a:pt x="2550" y="163"/>
                    </a:lnTo>
                    <a:lnTo>
                      <a:pt x="2515" y="158"/>
                    </a:lnTo>
                    <a:lnTo>
                      <a:pt x="2509" y="200"/>
                    </a:lnTo>
                    <a:lnTo>
                      <a:pt x="2545" y="204"/>
                    </a:lnTo>
                    <a:close/>
                    <a:moveTo>
                      <a:pt x="2533" y="179"/>
                    </a:moveTo>
                    <a:cubicBezTo>
                      <a:pt x="2533" y="167"/>
                      <a:pt x="2524" y="158"/>
                      <a:pt x="2512" y="158"/>
                    </a:cubicBezTo>
                    <a:cubicBezTo>
                      <a:pt x="2500" y="158"/>
                      <a:pt x="2491" y="167"/>
                      <a:pt x="2491" y="179"/>
                    </a:cubicBezTo>
                    <a:cubicBezTo>
                      <a:pt x="2491" y="190"/>
                      <a:pt x="2500" y="200"/>
                      <a:pt x="2512" y="200"/>
                    </a:cubicBezTo>
                    <a:cubicBezTo>
                      <a:pt x="2524" y="200"/>
                      <a:pt x="2533" y="190"/>
                      <a:pt x="2533" y="179"/>
                    </a:cubicBezTo>
                    <a:close/>
                    <a:moveTo>
                      <a:pt x="2509" y="200"/>
                    </a:moveTo>
                    <a:lnTo>
                      <a:pt x="2515" y="158"/>
                    </a:lnTo>
                    <a:lnTo>
                      <a:pt x="2479" y="153"/>
                    </a:lnTo>
                    <a:lnTo>
                      <a:pt x="2474" y="195"/>
                    </a:lnTo>
                    <a:lnTo>
                      <a:pt x="2509" y="200"/>
                    </a:lnTo>
                    <a:close/>
                    <a:moveTo>
                      <a:pt x="2497" y="174"/>
                    </a:moveTo>
                    <a:cubicBezTo>
                      <a:pt x="2497" y="163"/>
                      <a:pt x="2488" y="153"/>
                      <a:pt x="2476" y="153"/>
                    </a:cubicBezTo>
                    <a:cubicBezTo>
                      <a:pt x="2465" y="153"/>
                      <a:pt x="2455" y="163"/>
                      <a:pt x="2455" y="174"/>
                    </a:cubicBezTo>
                    <a:cubicBezTo>
                      <a:pt x="2455" y="186"/>
                      <a:pt x="2465" y="195"/>
                      <a:pt x="2476" y="195"/>
                    </a:cubicBezTo>
                    <a:cubicBezTo>
                      <a:pt x="2488" y="195"/>
                      <a:pt x="2497" y="186"/>
                      <a:pt x="2497" y="174"/>
                    </a:cubicBezTo>
                    <a:close/>
                    <a:moveTo>
                      <a:pt x="2473" y="195"/>
                    </a:moveTo>
                    <a:lnTo>
                      <a:pt x="2479" y="153"/>
                    </a:lnTo>
                    <a:lnTo>
                      <a:pt x="2444" y="149"/>
                    </a:lnTo>
                    <a:lnTo>
                      <a:pt x="2438" y="190"/>
                    </a:lnTo>
                    <a:lnTo>
                      <a:pt x="2473" y="195"/>
                    </a:lnTo>
                    <a:close/>
                    <a:moveTo>
                      <a:pt x="2462" y="169"/>
                    </a:moveTo>
                    <a:cubicBezTo>
                      <a:pt x="2462" y="158"/>
                      <a:pt x="2453" y="148"/>
                      <a:pt x="2441" y="148"/>
                    </a:cubicBezTo>
                    <a:cubicBezTo>
                      <a:pt x="2429" y="148"/>
                      <a:pt x="2420" y="158"/>
                      <a:pt x="2420" y="169"/>
                    </a:cubicBezTo>
                    <a:cubicBezTo>
                      <a:pt x="2420" y="181"/>
                      <a:pt x="2429" y="190"/>
                      <a:pt x="2441" y="190"/>
                    </a:cubicBezTo>
                    <a:cubicBezTo>
                      <a:pt x="2453" y="190"/>
                      <a:pt x="2462" y="181"/>
                      <a:pt x="2462" y="169"/>
                    </a:cubicBezTo>
                    <a:close/>
                    <a:moveTo>
                      <a:pt x="2438" y="190"/>
                    </a:moveTo>
                    <a:lnTo>
                      <a:pt x="2444" y="149"/>
                    </a:lnTo>
                    <a:lnTo>
                      <a:pt x="2409" y="144"/>
                    </a:lnTo>
                    <a:lnTo>
                      <a:pt x="2404" y="185"/>
                    </a:lnTo>
                    <a:lnTo>
                      <a:pt x="2438" y="190"/>
                    </a:lnTo>
                    <a:close/>
                    <a:moveTo>
                      <a:pt x="2427" y="164"/>
                    </a:moveTo>
                    <a:cubicBezTo>
                      <a:pt x="2427" y="153"/>
                      <a:pt x="2418" y="144"/>
                      <a:pt x="2406" y="144"/>
                    </a:cubicBezTo>
                    <a:cubicBezTo>
                      <a:pt x="2395" y="144"/>
                      <a:pt x="2386" y="153"/>
                      <a:pt x="2386" y="164"/>
                    </a:cubicBezTo>
                    <a:cubicBezTo>
                      <a:pt x="2386" y="176"/>
                      <a:pt x="2395" y="185"/>
                      <a:pt x="2406" y="185"/>
                    </a:cubicBezTo>
                    <a:cubicBezTo>
                      <a:pt x="2418" y="185"/>
                      <a:pt x="2427" y="176"/>
                      <a:pt x="2427" y="164"/>
                    </a:cubicBezTo>
                    <a:close/>
                    <a:moveTo>
                      <a:pt x="2403" y="185"/>
                    </a:moveTo>
                    <a:lnTo>
                      <a:pt x="2409" y="144"/>
                    </a:lnTo>
                    <a:lnTo>
                      <a:pt x="2374" y="139"/>
                    </a:lnTo>
                    <a:lnTo>
                      <a:pt x="2368" y="180"/>
                    </a:lnTo>
                    <a:lnTo>
                      <a:pt x="2403" y="185"/>
                    </a:lnTo>
                    <a:close/>
                    <a:moveTo>
                      <a:pt x="2392" y="159"/>
                    </a:moveTo>
                    <a:cubicBezTo>
                      <a:pt x="2392" y="148"/>
                      <a:pt x="2383" y="138"/>
                      <a:pt x="2371" y="138"/>
                    </a:cubicBezTo>
                    <a:cubicBezTo>
                      <a:pt x="2359" y="138"/>
                      <a:pt x="2350" y="148"/>
                      <a:pt x="2350" y="159"/>
                    </a:cubicBezTo>
                    <a:cubicBezTo>
                      <a:pt x="2350" y="171"/>
                      <a:pt x="2359" y="180"/>
                      <a:pt x="2371" y="180"/>
                    </a:cubicBezTo>
                    <a:cubicBezTo>
                      <a:pt x="2383" y="180"/>
                      <a:pt x="2392" y="171"/>
                      <a:pt x="2392" y="159"/>
                    </a:cubicBezTo>
                    <a:close/>
                    <a:moveTo>
                      <a:pt x="2368" y="180"/>
                    </a:moveTo>
                    <a:lnTo>
                      <a:pt x="2374" y="139"/>
                    </a:lnTo>
                    <a:lnTo>
                      <a:pt x="2340" y="134"/>
                    </a:lnTo>
                    <a:lnTo>
                      <a:pt x="2334" y="175"/>
                    </a:lnTo>
                    <a:lnTo>
                      <a:pt x="2368" y="180"/>
                    </a:lnTo>
                    <a:close/>
                    <a:moveTo>
                      <a:pt x="2358" y="154"/>
                    </a:moveTo>
                    <a:cubicBezTo>
                      <a:pt x="2358" y="143"/>
                      <a:pt x="2349" y="133"/>
                      <a:pt x="2337" y="133"/>
                    </a:cubicBezTo>
                    <a:cubicBezTo>
                      <a:pt x="2326" y="133"/>
                      <a:pt x="2316" y="143"/>
                      <a:pt x="2316" y="154"/>
                    </a:cubicBezTo>
                    <a:cubicBezTo>
                      <a:pt x="2316" y="166"/>
                      <a:pt x="2326" y="175"/>
                      <a:pt x="2337" y="175"/>
                    </a:cubicBezTo>
                    <a:cubicBezTo>
                      <a:pt x="2349" y="175"/>
                      <a:pt x="2358" y="166"/>
                      <a:pt x="2358" y="154"/>
                    </a:cubicBezTo>
                    <a:close/>
                    <a:moveTo>
                      <a:pt x="2334" y="175"/>
                    </a:moveTo>
                    <a:lnTo>
                      <a:pt x="2340" y="134"/>
                    </a:lnTo>
                    <a:lnTo>
                      <a:pt x="2307" y="129"/>
                    </a:lnTo>
                    <a:lnTo>
                      <a:pt x="2301" y="170"/>
                    </a:lnTo>
                    <a:lnTo>
                      <a:pt x="2334" y="175"/>
                    </a:lnTo>
                    <a:close/>
                    <a:moveTo>
                      <a:pt x="2325" y="149"/>
                    </a:moveTo>
                    <a:cubicBezTo>
                      <a:pt x="2325" y="138"/>
                      <a:pt x="2315" y="128"/>
                      <a:pt x="2304" y="128"/>
                    </a:cubicBezTo>
                    <a:cubicBezTo>
                      <a:pt x="2292" y="128"/>
                      <a:pt x="2283" y="138"/>
                      <a:pt x="2283" y="149"/>
                    </a:cubicBezTo>
                    <a:cubicBezTo>
                      <a:pt x="2283" y="161"/>
                      <a:pt x="2292" y="170"/>
                      <a:pt x="2304" y="170"/>
                    </a:cubicBezTo>
                    <a:cubicBezTo>
                      <a:pt x="2315" y="170"/>
                      <a:pt x="2325" y="161"/>
                      <a:pt x="2325" y="149"/>
                    </a:cubicBezTo>
                    <a:close/>
                    <a:moveTo>
                      <a:pt x="2301" y="170"/>
                    </a:moveTo>
                    <a:lnTo>
                      <a:pt x="2307" y="129"/>
                    </a:lnTo>
                    <a:lnTo>
                      <a:pt x="2274" y="124"/>
                    </a:lnTo>
                    <a:lnTo>
                      <a:pt x="2267" y="165"/>
                    </a:lnTo>
                    <a:lnTo>
                      <a:pt x="2301" y="170"/>
                    </a:lnTo>
                    <a:close/>
                    <a:moveTo>
                      <a:pt x="2291" y="144"/>
                    </a:moveTo>
                    <a:cubicBezTo>
                      <a:pt x="2291" y="133"/>
                      <a:pt x="2282" y="123"/>
                      <a:pt x="2270" y="123"/>
                    </a:cubicBezTo>
                    <a:cubicBezTo>
                      <a:pt x="2259" y="123"/>
                      <a:pt x="2249" y="133"/>
                      <a:pt x="2249" y="144"/>
                    </a:cubicBezTo>
                    <a:cubicBezTo>
                      <a:pt x="2249" y="156"/>
                      <a:pt x="2259" y="165"/>
                      <a:pt x="2270" y="165"/>
                    </a:cubicBezTo>
                    <a:cubicBezTo>
                      <a:pt x="2282" y="165"/>
                      <a:pt x="2291" y="156"/>
                      <a:pt x="2291" y="144"/>
                    </a:cubicBezTo>
                    <a:close/>
                    <a:moveTo>
                      <a:pt x="2267" y="165"/>
                    </a:moveTo>
                    <a:lnTo>
                      <a:pt x="2274" y="124"/>
                    </a:lnTo>
                    <a:lnTo>
                      <a:pt x="2242" y="119"/>
                    </a:lnTo>
                    <a:lnTo>
                      <a:pt x="2235" y="160"/>
                    </a:lnTo>
                    <a:lnTo>
                      <a:pt x="2267" y="165"/>
                    </a:lnTo>
                    <a:close/>
                    <a:moveTo>
                      <a:pt x="2259" y="139"/>
                    </a:moveTo>
                    <a:cubicBezTo>
                      <a:pt x="2259" y="128"/>
                      <a:pt x="2250" y="118"/>
                      <a:pt x="2238" y="118"/>
                    </a:cubicBezTo>
                    <a:cubicBezTo>
                      <a:pt x="2227" y="118"/>
                      <a:pt x="2217" y="128"/>
                      <a:pt x="2217" y="139"/>
                    </a:cubicBezTo>
                    <a:cubicBezTo>
                      <a:pt x="2217" y="151"/>
                      <a:pt x="2227" y="160"/>
                      <a:pt x="2238" y="160"/>
                    </a:cubicBezTo>
                    <a:cubicBezTo>
                      <a:pt x="2250" y="160"/>
                      <a:pt x="2259" y="151"/>
                      <a:pt x="2259" y="139"/>
                    </a:cubicBezTo>
                    <a:close/>
                    <a:moveTo>
                      <a:pt x="2235" y="160"/>
                    </a:moveTo>
                    <a:lnTo>
                      <a:pt x="2242" y="119"/>
                    </a:lnTo>
                    <a:lnTo>
                      <a:pt x="2208" y="113"/>
                    </a:lnTo>
                    <a:lnTo>
                      <a:pt x="2202" y="155"/>
                    </a:lnTo>
                    <a:lnTo>
                      <a:pt x="2235" y="160"/>
                    </a:lnTo>
                    <a:close/>
                    <a:moveTo>
                      <a:pt x="2226" y="134"/>
                    </a:moveTo>
                    <a:cubicBezTo>
                      <a:pt x="2226" y="123"/>
                      <a:pt x="2216" y="113"/>
                      <a:pt x="2205" y="113"/>
                    </a:cubicBezTo>
                    <a:cubicBezTo>
                      <a:pt x="2193" y="113"/>
                      <a:pt x="2184" y="123"/>
                      <a:pt x="2184" y="134"/>
                    </a:cubicBezTo>
                    <a:cubicBezTo>
                      <a:pt x="2184" y="146"/>
                      <a:pt x="2193" y="155"/>
                      <a:pt x="2205" y="155"/>
                    </a:cubicBezTo>
                    <a:cubicBezTo>
                      <a:pt x="2216" y="155"/>
                      <a:pt x="2226" y="146"/>
                      <a:pt x="2226" y="134"/>
                    </a:cubicBezTo>
                    <a:close/>
                    <a:moveTo>
                      <a:pt x="2202" y="155"/>
                    </a:moveTo>
                    <a:lnTo>
                      <a:pt x="2208" y="113"/>
                    </a:lnTo>
                    <a:lnTo>
                      <a:pt x="2175" y="108"/>
                    </a:lnTo>
                    <a:lnTo>
                      <a:pt x="2168" y="150"/>
                    </a:lnTo>
                    <a:lnTo>
                      <a:pt x="2202" y="155"/>
                    </a:lnTo>
                    <a:close/>
                    <a:moveTo>
                      <a:pt x="2193" y="129"/>
                    </a:moveTo>
                    <a:cubicBezTo>
                      <a:pt x="2193" y="117"/>
                      <a:pt x="2183" y="108"/>
                      <a:pt x="2172" y="108"/>
                    </a:cubicBezTo>
                    <a:cubicBezTo>
                      <a:pt x="2160" y="108"/>
                      <a:pt x="2151" y="117"/>
                      <a:pt x="2151" y="129"/>
                    </a:cubicBezTo>
                    <a:cubicBezTo>
                      <a:pt x="2151" y="140"/>
                      <a:pt x="2160" y="150"/>
                      <a:pt x="2172" y="150"/>
                    </a:cubicBezTo>
                    <a:cubicBezTo>
                      <a:pt x="2183" y="150"/>
                      <a:pt x="2193" y="140"/>
                      <a:pt x="2193" y="129"/>
                    </a:cubicBezTo>
                    <a:close/>
                    <a:moveTo>
                      <a:pt x="2168" y="150"/>
                    </a:moveTo>
                    <a:lnTo>
                      <a:pt x="2175" y="108"/>
                    </a:lnTo>
                    <a:lnTo>
                      <a:pt x="2141" y="103"/>
                    </a:lnTo>
                    <a:lnTo>
                      <a:pt x="2135" y="144"/>
                    </a:lnTo>
                    <a:lnTo>
                      <a:pt x="2168" y="150"/>
                    </a:lnTo>
                    <a:close/>
                    <a:moveTo>
                      <a:pt x="2159" y="123"/>
                    </a:moveTo>
                    <a:cubicBezTo>
                      <a:pt x="2159" y="112"/>
                      <a:pt x="2150" y="102"/>
                      <a:pt x="2138" y="102"/>
                    </a:cubicBezTo>
                    <a:cubicBezTo>
                      <a:pt x="2126" y="102"/>
                      <a:pt x="2117" y="112"/>
                      <a:pt x="2117" y="123"/>
                    </a:cubicBezTo>
                    <a:cubicBezTo>
                      <a:pt x="2117" y="135"/>
                      <a:pt x="2126" y="144"/>
                      <a:pt x="2138" y="144"/>
                    </a:cubicBezTo>
                    <a:cubicBezTo>
                      <a:pt x="2150" y="144"/>
                      <a:pt x="2159" y="135"/>
                      <a:pt x="2159" y="123"/>
                    </a:cubicBezTo>
                    <a:close/>
                    <a:moveTo>
                      <a:pt x="2135" y="144"/>
                    </a:moveTo>
                    <a:lnTo>
                      <a:pt x="2141" y="103"/>
                    </a:lnTo>
                    <a:lnTo>
                      <a:pt x="2109" y="97"/>
                    </a:lnTo>
                    <a:lnTo>
                      <a:pt x="2102" y="139"/>
                    </a:lnTo>
                    <a:lnTo>
                      <a:pt x="2135" y="144"/>
                    </a:lnTo>
                    <a:close/>
                    <a:moveTo>
                      <a:pt x="2126" y="118"/>
                    </a:moveTo>
                    <a:cubicBezTo>
                      <a:pt x="2126" y="107"/>
                      <a:pt x="2117" y="97"/>
                      <a:pt x="2105" y="97"/>
                    </a:cubicBezTo>
                    <a:cubicBezTo>
                      <a:pt x="2094" y="97"/>
                      <a:pt x="2084" y="107"/>
                      <a:pt x="2084" y="118"/>
                    </a:cubicBezTo>
                    <a:cubicBezTo>
                      <a:pt x="2084" y="130"/>
                      <a:pt x="2094" y="139"/>
                      <a:pt x="2105" y="139"/>
                    </a:cubicBezTo>
                    <a:cubicBezTo>
                      <a:pt x="2117" y="139"/>
                      <a:pt x="2126" y="130"/>
                      <a:pt x="2126" y="118"/>
                    </a:cubicBezTo>
                    <a:close/>
                    <a:moveTo>
                      <a:pt x="2102" y="139"/>
                    </a:moveTo>
                    <a:lnTo>
                      <a:pt x="2109" y="97"/>
                    </a:lnTo>
                    <a:lnTo>
                      <a:pt x="2077" y="92"/>
                    </a:lnTo>
                    <a:lnTo>
                      <a:pt x="2070" y="134"/>
                    </a:lnTo>
                    <a:lnTo>
                      <a:pt x="2102" y="139"/>
                    </a:lnTo>
                    <a:close/>
                    <a:moveTo>
                      <a:pt x="2095" y="113"/>
                    </a:moveTo>
                    <a:cubicBezTo>
                      <a:pt x="2095" y="101"/>
                      <a:pt x="2085" y="92"/>
                      <a:pt x="2074" y="92"/>
                    </a:cubicBezTo>
                    <a:cubicBezTo>
                      <a:pt x="2062" y="92"/>
                      <a:pt x="2053" y="101"/>
                      <a:pt x="2053" y="113"/>
                    </a:cubicBezTo>
                    <a:cubicBezTo>
                      <a:pt x="2053" y="124"/>
                      <a:pt x="2062" y="134"/>
                      <a:pt x="2074" y="134"/>
                    </a:cubicBezTo>
                    <a:cubicBezTo>
                      <a:pt x="2085" y="134"/>
                      <a:pt x="2095" y="124"/>
                      <a:pt x="2095" y="113"/>
                    </a:cubicBezTo>
                    <a:close/>
                    <a:moveTo>
                      <a:pt x="2070" y="134"/>
                    </a:moveTo>
                    <a:lnTo>
                      <a:pt x="2077" y="92"/>
                    </a:lnTo>
                    <a:lnTo>
                      <a:pt x="2046" y="87"/>
                    </a:lnTo>
                    <a:lnTo>
                      <a:pt x="2039" y="128"/>
                    </a:lnTo>
                    <a:lnTo>
                      <a:pt x="2070" y="134"/>
                    </a:lnTo>
                    <a:close/>
                    <a:moveTo>
                      <a:pt x="2063" y="108"/>
                    </a:moveTo>
                    <a:cubicBezTo>
                      <a:pt x="2063" y="96"/>
                      <a:pt x="2054" y="87"/>
                      <a:pt x="2042" y="87"/>
                    </a:cubicBezTo>
                    <a:cubicBezTo>
                      <a:pt x="2031" y="87"/>
                      <a:pt x="2021" y="96"/>
                      <a:pt x="2021" y="108"/>
                    </a:cubicBezTo>
                    <a:cubicBezTo>
                      <a:pt x="2021" y="119"/>
                      <a:pt x="2031" y="129"/>
                      <a:pt x="2042" y="129"/>
                    </a:cubicBezTo>
                    <a:cubicBezTo>
                      <a:pt x="2054" y="129"/>
                      <a:pt x="2063" y="119"/>
                      <a:pt x="2063" y="108"/>
                    </a:cubicBezTo>
                    <a:close/>
                    <a:moveTo>
                      <a:pt x="2039" y="128"/>
                    </a:moveTo>
                    <a:lnTo>
                      <a:pt x="2046" y="87"/>
                    </a:lnTo>
                    <a:lnTo>
                      <a:pt x="2013" y="82"/>
                    </a:lnTo>
                    <a:lnTo>
                      <a:pt x="2007" y="123"/>
                    </a:lnTo>
                    <a:lnTo>
                      <a:pt x="2039" y="128"/>
                    </a:lnTo>
                    <a:close/>
                    <a:moveTo>
                      <a:pt x="2031" y="102"/>
                    </a:moveTo>
                    <a:cubicBezTo>
                      <a:pt x="2031" y="91"/>
                      <a:pt x="2022" y="81"/>
                      <a:pt x="2010" y="81"/>
                    </a:cubicBezTo>
                    <a:cubicBezTo>
                      <a:pt x="1998" y="81"/>
                      <a:pt x="1989" y="91"/>
                      <a:pt x="1989" y="102"/>
                    </a:cubicBezTo>
                    <a:cubicBezTo>
                      <a:pt x="1989" y="114"/>
                      <a:pt x="1998" y="123"/>
                      <a:pt x="2010" y="123"/>
                    </a:cubicBezTo>
                    <a:cubicBezTo>
                      <a:pt x="2022" y="123"/>
                      <a:pt x="2031" y="114"/>
                      <a:pt x="2031" y="102"/>
                    </a:cubicBezTo>
                    <a:close/>
                    <a:moveTo>
                      <a:pt x="2007" y="123"/>
                    </a:moveTo>
                    <a:lnTo>
                      <a:pt x="2013" y="82"/>
                    </a:lnTo>
                    <a:lnTo>
                      <a:pt x="1983" y="77"/>
                    </a:lnTo>
                    <a:lnTo>
                      <a:pt x="1976" y="118"/>
                    </a:lnTo>
                    <a:lnTo>
                      <a:pt x="2007" y="123"/>
                    </a:lnTo>
                    <a:close/>
                    <a:moveTo>
                      <a:pt x="2000" y="97"/>
                    </a:moveTo>
                    <a:cubicBezTo>
                      <a:pt x="2000" y="86"/>
                      <a:pt x="1991" y="76"/>
                      <a:pt x="1979" y="76"/>
                    </a:cubicBezTo>
                    <a:cubicBezTo>
                      <a:pt x="1968" y="76"/>
                      <a:pt x="1958" y="86"/>
                      <a:pt x="1958" y="97"/>
                    </a:cubicBezTo>
                    <a:cubicBezTo>
                      <a:pt x="1958" y="109"/>
                      <a:pt x="1968" y="118"/>
                      <a:pt x="1979" y="118"/>
                    </a:cubicBezTo>
                    <a:cubicBezTo>
                      <a:pt x="1991" y="118"/>
                      <a:pt x="2000" y="109"/>
                      <a:pt x="2000" y="97"/>
                    </a:cubicBezTo>
                    <a:close/>
                    <a:moveTo>
                      <a:pt x="1976" y="118"/>
                    </a:moveTo>
                    <a:lnTo>
                      <a:pt x="1983" y="77"/>
                    </a:lnTo>
                    <a:lnTo>
                      <a:pt x="1952" y="71"/>
                    </a:lnTo>
                    <a:lnTo>
                      <a:pt x="1945" y="113"/>
                    </a:lnTo>
                    <a:lnTo>
                      <a:pt x="1976" y="118"/>
                    </a:lnTo>
                    <a:close/>
                    <a:moveTo>
                      <a:pt x="1970" y="92"/>
                    </a:moveTo>
                    <a:cubicBezTo>
                      <a:pt x="1970" y="81"/>
                      <a:pt x="1960" y="71"/>
                      <a:pt x="1949" y="71"/>
                    </a:cubicBezTo>
                    <a:cubicBezTo>
                      <a:pt x="1937" y="71"/>
                      <a:pt x="1928" y="81"/>
                      <a:pt x="1928" y="92"/>
                    </a:cubicBezTo>
                    <a:cubicBezTo>
                      <a:pt x="1928" y="104"/>
                      <a:pt x="1937" y="113"/>
                      <a:pt x="1949" y="113"/>
                    </a:cubicBezTo>
                    <a:cubicBezTo>
                      <a:pt x="1960" y="113"/>
                      <a:pt x="1970" y="104"/>
                      <a:pt x="1970" y="92"/>
                    </a:cubicBezTo>
                    <a:close/>
                    <a:moveTo>
                      <a:pt x="1945" y="113"/>
                    </a:moveTo>
                    <a:lnTo>
                      <a:pt x="1952" y="71"/>
                    </a:lnTo>
                    <a:lnTo>
                      <a:pt x="1923" y="67"/>
                    </a:lnTo>
                    <a:lnTo>
                      <a:pt x="1916" y="108"/>
                    </a:lnTo>
                    <a:lnTo>
                      <a:pt x="1945" y="113"/>
                    </a:lnTo>
                    <a:close/>
                    <a:moveTo>
                      <a:pt x="1941" y="87"/>
                    </a:moveTo>
                    <a:cubicBezTo>
                      <a:pt x="1941" y="76"/>
                      <a:pt x="1931" y="66"/>
                      <a:pt x="1920" y="66"/>
                    </a:cubicBezTo>
                    <a:cubicBezTo>
                      <a:pt x="1908" y="66"/>
                      <a:pt x="1899" y="76"/>
                      <a:pt x="1899" y="87"/>
                    </a:cubicBezTo>
                    <a:cubicBezTo>
                      <a:pt x="1899" y="99"/>
                      <a:pt x="1908" y="108"/>
                      <a:pt x="1920" y="108"/>
                    </a:cubicBezTo>
                    <a:cubicBezTo>
                      <a:pt x="1931" y="108"/>
                      <a:pt x="1941" y="99"/>
                      <a:pt x="1941" y="87"/>
                    </a:cubicBezTo>
                    <a:close/>
                    <a:moveTo>
                      <a:pt x="1916" y="108"/>
                    </a:moveTo>
                    <a:lnTo>
                      <a:pt x="1923" y="67"/>
                    </a:lnTo>
                    <a:lnTo>
                      <a:pt x="1894" y="62"/>
                    </a:lnTo>
                    <a:lnTo>
                      <a:pt x="1887" y="103"/>
                    </a:lnTo>
                    <a:lnTo>
                      <a:pt x="1916" y="108"/>
                    </a:lnTo>
                    <a:close/>
                    <a:moveTo>
                      <a:pt x="1912" y="82"/>
                    </a:moveTo>
                    <a:cubicBezTo>
                      <a:pt x="1912" y="71"/>
                      <a:pt x="1902" y="61"/>
                      <a:pt x="1891" y="61"/>
                    </a:cubicBezTo>
                    <a:cubicBezTo>
                      <a:pt x="1879" y="61"/>
                      <a:pt x="1870" y="71"/>
                      <a:pt x="1870" y="82"/>
                    </a:cubicBezTo>
                    <a:cubicBezTo>
                      <a:pt x="1870" y="94"/>
                      <a:pt x="1879" y="103"/>
                      <a:pt x="1891" y="103"/>
                    </a:cubicBezTo>
                    <a:cubicBezTo>
                      <a:pt x="1902" y="103"/>
                      <a:pt x="1912" y="94"/>
                      <a:pt x="1912" y="82"/>
                    </a:cubicBezTo>
                    <a:close/>
                    <a:moveTo>
                      <a:pt x="1887" y="103"/>
                    </a:moveTo>
                    <a:lnTo>
                      <a:pt x="1894" y="62"/>
                    </a:lnTo>
                    <a:lnTo>
                      <a:pt x="1865" y="57"/>
                    </a:lnTo>
                    <a:lnTo>
                      <a:pt x="1858" y="98"/>
                    </a:lnTo>
                    <a:lnTo>
                      <a:pt x="1887" y="103"/>
                    </a:lnTo>
                    <a:close/>
                    <a:moveTo>
                      <a:pt x="1882" y="77"/>
                    </a:moveTo>
                    <a:cubicBezTo>
                      <a:pt x="1882" y="66"/>
                      <a:pt x="1873" y="56"/>
                      <a:pt x="1861" y="56"/>
                    </a:cubicBezTo>
                    <a:cubicBezTo>
                      <a:pt x="1850" y="56"/>
                      <a:pt x="1840" y="66"/>
                      <a:pt x="1840" y="77"/>
                    </a:cubicBezTo>
                    <a:cubicBezTo>
                      <a:pt x="1840" y="89"/>
                      <a:pt x="1850" y="98"/>
                      <a:pt x="1861" y="98"/>
                    </a:cubicBezTo>
                    <a:cubicBezTo>
                      <a:pt x="1873" y="98"/>
                      <a:pt x="1882" y="89"/>
                      <a:pt x="1882" y="77"/>
                    </a:cubicBezTo>
                    <a:close/>
                    <a:moveTo>
                      <a:pt x="1858" y="98"/>
                    </a:moveTo>
                    <a:lnTo>
                      <a:pt x="1865" y="57"/>
                    </a:lnTo>
                    <a:lnTo>
                      <a:pt x="1836" y="52"/>
                    </a:lnTo>
                    <a:lnTo>
                      <a:pt x="1829" y="93"/>
                    </a:lnTo>
                    <a:lnTo>
                      <a:pt x="1858" y="98"/>
                    </a:lnTo>
                    <a:close/>
                    <a:moveTo>
                      <a:pt x="1854" y="73"/>
                    </a:moveTo>
                    <a:cubicBezTo>
                      <a:pt x="1854" y="61"/>
                      <a:pt x="1844" y="52"/>
                      <a:pt x="1833" y="52"/>
                    </a:cubicBezTo>
                    <a:cubicBezTo>
                      <a:pt x="1821" y="52"/>
                      <a:pt x="1812" y="61"/>
                      <a:pt x="1812" y="73"/>
                    </a:cubicBezTo>
                    <a:cubicBezTo>
                      <a:pt x="1812" y="84"/>
                      <a:pt x="1821" y="94"/>
                      <a:pt x="1833" y="94"/>
                    </a:cubicBezTo>
                    <a:cubicBezTo>
                      <a:pt x="1844" y="94"/>
                      <a:pt x="1854" y="84"/>
                      <a:pt x="1854" y="73"/>
                    </a:cubicBezTo>
                    <a:close/>
                    <a:moveTo>
                      <a:pt x="1829" y="93"/>
                    </a:moveTo>
                    <a:lnTo>
                      <a:pt x="1836" y="52"/>
                    </a:lnTo>
                    <a:lnTo>
                      <a:pt x="1807" y="47"/>
                    </a:lnTo>
                    <a:lnTo>
                      <a:pt x="1800" y="88"/>
                    </a:lnTo>
                    <a:lnTo>
                      <a:pt x="1829" y="93"/>
                    </a:lnTo>
                    <a:close/>
                    <a:moveTo>
                      <a:pt x="1824" y="68"/>
                    </a:moveTo>
                    <a:cubicBezTo>
                      <a:pt x="1824" y="56"/>
                      <a:pt x="1815" y="47"/>
                      <a:pt x="1803" y="47"/>
                    </a:cubicBezTo>
                    <a:cubicBezTo>
                      <a:pt x="1792" y="47"/>
                      <a:pt x="1782" y="56"/>
                      <a:pt x="1782" y="68"/>
                    </a:cubicBezTo>
                    <a:cubicBezTo>
                      <a:pt x="1782" y="79"/>
                      <a:pt x="1792" y="89"/>
                      <a:pt x="1803" y="89"/>
                    </a:cubicBezTo>
                    <a:cubicBezTo>
                      <a:pt x="1815" y="89"/>
                      <a:pt x="1824" y="79"/>
                      <a:pt x="1824" y="68"/>
                    </a:cubicBezTo>
                    <a:close/>
                    <a:moveTo>
                      <a:pt x="1800" y="88"/>
                    </a:moveTo>
                    <a:lnTo>
                      <a:pt x="1807" y="47"/>
                    </a:lnTo>
                    <a:lnTo>
                      <a:pt x="1776" y="42"/>
                    </a:lnTo>
                    <a:lnTo>
                      <a:pt x="1769" y="83"/>
                    </a:lnTo>
                    <a:lnTo>
                      <a:pt x="1800" y="88"/>
                    </a:lnTo>
                    <a:close/>
                    <a:moveTo>
                      <a:pt x="1793" y="62"/>
                    </a:moveTo>
                    <a:cubicBezTo>
                      <a:pt x="1793" y="51"/>
                      <a:pt x="1784" y="41"/>
                      <a:pt x="1772" y="41"/>
                    </a:cubicBezTo>
                    <a:cubicBezTo>
                      <a:pt x="1761" y="41"/>
                      <a:pt x="1751" y="51"/>
                      <a:pt x="1751" y="62"/>
                    </a:cubicBezTo>
                    <a:cubicBezTo>
                      <a:pt x="1751" y="74"/>
                      <a:pt x="1761" y="83"/>
                      <a:pt x="1772" y="83"/>
                    </a:cubicBezTo>
                    <a:cubicBezTo>
                      <a:pt x="1784" y="83"/>
                      <a:pt x="1793" y="74"/>
                      <a:pt x="1793" y="62"/>
                    </a:cubicBezTo>
                    <a:close/>
                    <a:moveTo>
                      <a:pt x="1769" y="83"/>
                    </a:moveTo>
                    <a:lnTo>
                      <a:pt x="1776" y="42"/>
                    </a:lnTo>
                    <a:lnTo>
                      <a:pt x="1744" y="36"/>
                    </a:lnTo>
                    <a:lnTo>
                      <a:pt x="1737" y="78"/>
                    </a:lnTo>
                    <a:lnTo>
                      <a:pt x="1769" y="83"/>
                    </a:lnTo>
                    <a:close/>
                    <a:moveTo>
                      <a:pt x="1762" y="57"/>
                    </a:moveTo>
                    <a:cubicBezTo>
                      <a:pt x="1762" y="46"/>
                      <a:pt x="1752" y="36"/>
                      <a:pt x="1741" y="36"/>
                    </a:cubicBezTo>
                    <a:cubicBezTo>
                      <a:pt x="1729" y="36"/>
                      <a:pt x="1720" y="46"/>
                      <a:pt x="1720" y="57"/>
                    </a:cubicBezTo>
                    <a:cubicBezTo>
                      <a:pt x="1720" y="69"/>
                      <a:pt x="1729" y="78"/>
                      <a:pt x="1741" y="78"/>
                    </a:cubicBezTo>
                    <a:cubicBezTo>
                      <a:pt x="1752" y="78"/>
                      <a:pt x="1762" y="69"/>
                      <a:pt x="1762" y="57"/>
                    </a:cubicBezTo>
                    <a:close/>
                    <a:moveTo>
                      <a:pt x="1737" y="78"/>
                    </a:moveTo>
                    <a:lnTo>
                      <a:pt x="1744" y="36"/>
                    </a:lnTo>
                    <a:lnTo>
                      <a:pt x="1714" y="32"/>
                    </a:lnTo>
                    <a:lnTo>
                      <a:pt x="1707" y="73"/>
                    </a:lnTo>
                    <a:lnTo>
                      <a:pt x="1737" y="78"/>
                    </a:lnTo>
                    <a:close/>
                    <a:moveTo>
                      <a:pt x="1732" y="52"/>
                    </a:moveTo>
                    <a:cubicBezTo>
                      <a:pt x="1732" y="41"/>
                      <a:pt x="1722" y="31"/>
                      <a:pt x="1711" y="31"/>
                    </a:cubicBezTo>
                    <a:cubicBezTo>
                      <a:pt x="1699" y="31"/>
                      <a:pt x="1690" y="41"/>
                      <a:pt x="1690" y="52"/>
                    </a:cubicBezTo>
                    <a:cubicBezTo>
                      <a:pt x="1690" y="64"/>
                      <a:pt x="1699" y="73"/>
                      <a:pt x="1711" y="73"/>
                    </a:cubicBezTo>
                    <a:cubicBezTo>
                      <a:pt x="1722" y="73"/>
                      <a:pt x="1732" y="64"/>
                      <a:pt x="1732" y="52"/>
                    </a:cubicBezTo>
                    <a:close/>
                    <a:moveTo>
                      <a:pt x="1708" y="73"/>
                    </a:moveTo>
                    <a:lnTo>
                      <a:pt x="1714" y="32"/>
                    </a:lnTo>
                    <a:lnTo>
                      <a:pt x="1683" y="27"/>
                    </a:lnTo>
                    <a:lnTo>
                      <a:pt x="1676" y="68"/>
                    </a:lnTo>
                    <a:lnTo>
                      <a:pt x="1708" y="73"/>
                    </a:lnTo>
                    <a:close/>
                    <a:moveTo>
                      <a:pt x="1701" y="48"/>
                    </a:moveTo>
                    <a:cubicBezTo>
                      <a:pt x="1701" y="36"/>
                      <a:pt x="1691" y="27"/>
                      <a:pt x="1680" y="27"/>
                    </a:cubicBezTo>
                    <a:cubicBezTo>
                      <a:pt x="1668" y="27"/>
                      <a:pt x="1659" y="36"/>
                      <a:pt x="1659" y="48"/>
                    </a:cubicBezTo>
                    <a:cubicBezTo>
                      <a:pt x="1659" y="59"/>
                      <a:pt x="1668" y="69"/>
                      <a:pt x="1680" y="69"/>
                    </a:cubicBezTo>
                    <a:cubicBezTo>
                      <a:pt x="1691" y="69"/>
                      <a:pt x="1701" y="59"/>
                      <a:pt x="1701" y="48"/>
                    </a:cubicBezTo>
                    <a:close/>
                    <a:moveTo>
                      <a:pt x="1677" y="68"/>
                    </a:moveTo>
                    <a:lnTo>
                      <a:pt x="1682" y="27"/>
                    </a:lnTo>
                    <a:lnTo>
                      <a:pt x="1650" y="22"/>
                    </a:lnTo>
                    <a:lnTo>
                      <a:pt x="1645" y="64"/>
                    </a:lnTo>
                    <a:lnTo>
                      <a:pt x="1677" y="68"/>
                    </a:lnTo>
                    <a:close/>
                    <a:moveTo>
                      <a:pt x="1668" y="43"/>
                    </a:moveTo>
                    <a:cubicBezTo>
                      <a:pt x="1668" y="32"/>
                      <a:pt x="1659" y="22"/>
                      <a:pt x="1647" y="22"/>
                    </a:cubicBezTo>
                    <a:cubicBezTo>
                      <a:pt x="1636" y="22"/>
                      <a:pt x="1626" y="32"/>
                      <a:pt x="1626" y="43"/>
                    </a:cubicBezTo>
                    <a:cubicBezTo>
                      <a:pt x="1626" y="55"/>
                      <a:pt x="1636" y="64"/>
                      <a:pt x="1647" y="64"/>
                    </a:cubicBezTo>
                    <a:cubicBezTo>
                      <a:pt x="1659" y="64"/>
                      <a:pt x="1668" y="55"/>
                      <a:pt x="1668" y="43"/>
                    </a:cubicBezTo>
                    <a:close/>
                    <a:moveTo>
                      <a:pt x="1645" y="64"/>
                    </a:moveTo>
                    <a:lnTo>
                      <a:pt x="1650" y="22"/>
                    </a:lnTo>
                    <a:lnTo>
                      <a:pt x="1618" y="18"/>
                    </a:lnTo>
                    <a:lnTo>
                      <a:pt x="1613" y="60"/>
                    </a:lnTo>
                    <a:lnTo>
                      <a:pt x="1645" y="64"/>
                    </a:lnTo>
                    <a:close/>
                    <a:moveTo>
                      <a:pt x="1637" y="39"/>
                    </a:moveTo>
                    <a:cubicBezTo>
                      <a:pt x="1637" y="28"/>
                      <a:pt x="1627" y="18"/>
                      <a:pt x="1616" y="18"/>
                    </a:cubicBezTo>
                    <a:cubicBezTo>
                      <a:pt x="1604" y="18"/>
                      <a:pt x="1595" y="28"/>
                      <a:pt x="1595" y="39"/>
                    </a:cubicBezTo>
                    <a:cubicBezTo>
                      <a:pt x="1595" y="51"/>
                      <a:pt x="1604" y="60"/>
                      <a:pt x="1616" y="60"/>
                    </a:cubicBezTo>
                    <a:cubicBezTo>
                      <a:pt x="1627" y="60"/>
                      <a:pt x="1637" y="51"/>
                      <a:pt x="1637" y="39"/>
                    </a:cubicBezTo>
                    <a:close/>
                    <a:moveTo>
                      <a:pt x="1613" y="60"/>
                    </a:moveTo>
                    <a:lnTo>
                      <a:pt x="1618" y="18"/>
                    </a:lnTo>
                    <a:lnTo>
                      <a:pt x="1586" y="15"/>
                    </a:lnTo>
                    <a:lnTo>
                      <a:pt x="1582" y="56"/>
                    </a:lnTo>
                    <a:lnTo>
                      <a:pt x="1613" y="60"/>
                    </a:lnTo>
                    <a:close/>
                    <a:moveTo>
                      <a:pt x="1605" y="36"/>
                    </a:moveTo>
                    <a:cubicBezTo>
                      <a:pt x="1605" y="24"/>
                      <a:pt x="1596" y="15"/>
                      <a:pt x="1584" y="15"/>
                    </a:cubicBezTo>
                    <a:cubicBezTo>
                      <a:pt x="1572" y="15"/>
                      <a:pt x="1563" y="24"/>
                      <a:pt x="1563" y="36"/>
                    </a:cubicBezTo>
                    <a:cubicBezTo>
                      <a:pt x="1563" y="47"/>
                      <a:pt x="1572" y="57"/>
                      <a:pt x="1584" y="57"/>
                    </a:cubicBezTo>
                    <a:cubicBezTo>
                      <a:pt x="1596" y="57"/>
                      <a:pt x="1605" y="47"/>
                      <a:pt x="1605" y="36"/>
                    </a:cubicBezTo>
                    <a:close/>
                    <a:moveTo>
                      <a:pt x="1582" y="56"/>
                    </a:moveTo>
                    <a:lnTo>
                      <a:pt x="1586" y="15"/>
                    </a:lnTo>
                    <a:lnTo>
                      <a:pt x="1556" y="12"/>
                    </a:lnTo>
                    <a:lnTo>
                      <a:pt x="1552" y="53"/>
                    </a:lnTo>
                    <a:lnTo>
                      <a:pt x="1582" y="56"/>
                    </a:lnTo>
                    <a:close/>
                    <a:moveTo>
                      <a:pt x="1575" y="32"/>
                    </a:moveTo>
                    <a:cubicBezTo>
                      <a:pt x="1575" y="21"/>
                      <a:pt x="1565" y="11"/>
                      <a:pt x="1554" y="11"/>
                    </a:cubicBezTo>
                    <a:cubicBezTo>
                      <a:pt x="1542" y="11"/>
                      <a:pt x="1533" y="21"/>
                      <a:pt x="1533" y="32"/>
                    </a:cubicBezTo>
                    <a:cubicBezTo>
                      <a:pt x="1533" y="44"/>
                      <a:pt x="1542" y="53"/>
                      <a:pt x="1554" y="53"/>
                    </a:cubicBezTo>
                    <a:cubicBezTo>
                      <a:pt x="1565" y="53"/>
                      <a:pt x="1575" y="44"/>
                      <a:pt x="1575" y="32"/>
                    </a:cubicBezTo>
                    <a:close/>
                    <a:moveTo>
                      <a:pt x="1552" y="53"/>
                    </a:moveTo>
                    <a:lnTo>
                      <a:pt x="1556" y="12"/>
                    </a:lnTo>
                    <a:lnTo>
                      <a:pt x="1527" y="9"/>
                    </a:lnTo>
                    <a:lnTo>
                      <a:pt x="1523" y="51"/>
                    </a:lnTo>
                    <a:lnTo>
                      <a:pt x="1552" y="53"/>
                    </a:lnTo>
                    <a:close/>
                    <a:moveTo>
                      <a:pt x="1546" y="30"/>
                    </a:moveTo>
                    <a:cubicBezTo>
                      <a:pt x="1546" y="18"/>
                      <a:pt x="1537" y="9"/>
                      <a:pt x="1525" y="9"/>
                    </a:cubicBezTo>
                    <a:cubicBezTo>
                      <a:pt x="1513" y="9"/>
                      <a:pt x="1504" y="18"/>
                      <a:pt x="1504" y="30"/>
                    </a:cubicBezTo>
                    <a:cubicBezTo>
                      <a:pt x="1504" y="41"/>
                      <a:pt x="1513" y="51"/>
                      <a:pt x="1525" y="51"/>
                    </a:cubicBezTo>
                    <a:cubicBezTo>
                      <a:pt x="1537" y="51"/>
                      <a:pt x="1546" y="41"/>
                      <a:pt x="1546" y="30"/>
                    </a:cubicBezTo>
                    <a:close/>
                    <a:moveTo>
                      <a:pt x="1523" y="51"/>
                    </a:moveTo>
                    <a:lnTo>
                      <a:pt x="1527" y="9"/>
                    </a:lnTo>
                    <a:lnTo>
                      <a:pt x="1497" y="7"/>
                    </a:lnTo>
                    <a:lnTo>
                      <a:pt x="1494" y="48"/>
                    </a:lnTo>
                    <a:lnTo>
                      <a:pt x="1523" y="51"/>
                    </a:lnTo>
                    <a:close/>
                    <a:moveTo>
                      <a:pt x="1516" y="27"/>
                    </a:moveTo>
                    <a:cubicBezTo>
                      <a:pt x="1516" y="16"/>
                      <a:pt x="1507" y="6"/>
                      <a:pt x="1495" y="6"/>
                    </a:cubicBezTo>
                    <a:cubicBezTo>
                      <a:pt x="1484" y="6"/>
                      <a:pt x="1474" y="16"/>
                      <a:pt x="1474" y="27"/>
                    </a:cubicBezTo>
                    <a:cubicBezTo>
                      <a:pt x="1474" y="39"/>
                      <a:pt x="1484" y="48"/>
                      <a:pt x="1495" y="48"/>
                    </a:cubicBezTo>
                    <a:cubicBezTo>
                      <a:pt x="1507" y="48"/>
                      <a:pt x="1516" y="39"/>
                      <a:pt x="1516" y="27"/>
                    </a:cubicBezTo>
                    <a:close/>
                    <a:moveTo>
                      <a:pt x="1494" y="48"/>
                    </a:moveTo>
                    <a:lnTo>
                      <a:pt x="1497" y="7"/>
                    </a:lnTo>
                    <a:lnTo>
                      <a:pt x="1468" y="5"/>
                    </a:lnTo>
                    <a:lnTo>
                      <a:pt x="1465" y="46"/>
                    </a:lnTo>
                    <a:lnTo>
                      <a:pt x="1494" y="48"/>
                    </a:lnTo>
                    <a:close/>
                    <a:moveTo>
                      <a:pt x="1488" y="25"/>
                    </a:moveTo>
                    <a:cubicBezTo>
                      <a:pt x="1488" y="14"/>
                      <a:pt x="1478" y="4"/>
                      <a:pt x="1467" y="4"/>
                    </a:cubicBezTo>
                    <a:cubicBezTo>
                      <a:pt x="1455" y="4"/>
                      <a:pt x="1446" y="14"/>
                      <a:pt x="1446" y="25"/>
                    </a:cubicBezTo>
                    <a:cubicBezTo>
                      <a:pt x="1446" y="37"/>
                      <a:pt x="1455" y="46"/>
                      <a:pt x="1467" y="46"/>
                    </a:cubicBezTo>
                    <a:cubicBezTo>
                      <a:pt x="1478" y="46"/>
                      <a:pt x="1488" y="37"/>
                      <a:pt x="1488" y="25"/>
                    </a:cubicBezTo>
                    <a:close/>
                    <a:moveTo>
                      <a:pt x="1466" y="46"/>
                    </a:moveTo>
                    <a:lnTo>
                      <a:pt x="1468" y="5"/>
                    </a:lnTo>
                    <a:lnTo>
                      <a:pt x="1439" y="3"/>
                    </a:lnTo>
                    <a:lnTo>
                      <a:pt x="1437" y="45"/>
                    </a:lnTo>
                    <a:lnTo>
                      <a:pt x="1466" y="46"/>
                    </a:lnTo>
                    <a:close/>
                    <a:moveTo>
                      <a:pt x="1459" y="24"/>
                    </a:moveTo>
                    <a:cubicBezTo>
                      <a:pt x="1459" y="12"/>
                      <a:pt x="1449" y="3"/>
                      <a:pt x="1438" y="3"/>
                    </a:cubicBezTo>
                    <a:cubicBezTo>
                      <a:pt x="1426" y="3"/>
                      <a:pt x="1417" y="12"/>
                      <a:pt x="1417" y="24"/>
                    </a:cubicBezTo>
                    <a:cubicBezTo>
                      <a:pt x="1417" y="35"/>
                      <a:pt x="1426" y="45"/>
                      <a:pt x="1438" y="45"/>
                    </a:cubicBezTo>
                    <a:cubicBezTo>
                      <a:pt x="1449" y="45"/>
                      <a:pt x="1459" y="35"/>
                      <a:pt x="1459" y="24"/>
                    </a:cubicBezTo>
                    <a:close/>
                    <a:moveTo>
                      <a:pt x="1437" y="45"/>
                    </a:moveTo>
                    <a:lnTo>
                      <a:pt x="1439" y="3"/>
                    </a:lnTo>
                    <a:lnTo>
                      <a:pt x="1411" y="2"/>
                    </a:lnTo>
                    <a:lnTo>
                      <a:pt x="1409" y="43"/>
                    </a:lnTo>
                    <a:lnTo>
                      <a:pt x="1437" y="45"/>
                    </a:lnTo>
                    <a:close/>
                    <a:moveTo>
                      <a:pt x="1431" y="22"/>
                    </a:moveTo>
                    <a:cubicBezTo>
                      <a:pt x="1431" y="11"/>
                      <a:pt x="1422" y="2"/>
                      <a:pt x="1410" y="2"/>
                    </a:cubicBezTo>
                    <a:cubicBezTo>
                      <a:pt x="1399" y="2"/>
                      <a:pt x="1389" y="11"/>
                      <a:pt x="1389" y="22"/>
                    </a:cubicBezTo>
                    <a:cubicBezTo>
                      <a:pt x="1389" y="34"/>
                      <a:pt x="1399" y="43"/>
                      <a:pt x="1410" y="43"/>
                    </a:cubicBezTo>
                    <a:cubicBezTo>
                      <a:pt x="1422" y="43"/>
                      <a:pt x="1431" y="34"/>
                      <a:pt x="1431" y="22"/>
                    </a:cubicBezTo>
                    <a:close/>
                    <a:moveTo>
                      <a:pt x="1409" y="43"/>
                    </a:moveTo>
                    <a:lnTo>
                      <a:pt x="1411" y="2"/>
                    </a:lnTo>
                    <a:lnTo>
                      <a:pt x="1383" y="1"/>
                    </a:lnTo>
                    <a:lnTo>
                      <a:pt x="1382" y="43"/>
                    </a:lnTo>
                    <a:lnTo>
                      <a:pt x="1409" y="43"/>
                    </a:lnTo>
                    <a:close/>
                    <a:moveTo>
                      <a:pt x="1403" y="22"/>
                    </a:moveTo>
                    <a:cubicBezTo>
                      <a:pt x="1403" y="10"/>
                      <a:pt x="1394" y="1"/>
                      <a:pt x="1382" y="1"/>
                    </a:cubicBezTo>
                    <a:cubicBezTo>
                      <a:pt x="1371" y="1"/>
                      <a:pt x="1362" y="10"/>
                      <a:pt x="1362" y="22"/>
                    </a:cubicBezTo>
                    <a:cubicBezTo>
                      <a:pt x="1362" y="33"/>
                      <a:pt x="1371" y="43"/>
                      <a:pt x="1382" y="43"/>
                    </a:cubicBezTo>
                    <a:cubicBezTo>
                      <a:pt x="1394" y="43"/>
                      <a:pt x="1403" y="33"/>
                      <a:pt x="1403" y="22"/>
                    </a:cubicBezTo>
                    <a:close/>
                    <a:moveTo>
                      <a:pt x="1382" y="43"/>
                    </a:moveTo>
                    <a:lnTo>
                      <a:pt x="1383" y="1"/>
                    </a:lnTo>
                    <a:lnTo>
                      <a:pt x="1354" y="0"/>
                    </a:lnTo>
                    <a:lnTo>
                      <a:pt x="1353" y="42"/>
                    </a:lnTo>
                    <a:lnTo>
                      <a:pt x="1382" y="43"/>
                    </a:lnTo>
                    <a:close/>
                    <a:moveTo>
                      <a:pt x="1375" y="21"/>
                    </a:moveTo>
                    <a:cubicBezTo>
                      <a:pt x="1375" y="9"/>
                      <a:pt x="1366" y="0"/>
                      <a:pt x="1354" y="0"/>
                    </a:cubicBezTo>
                    <a:cubicBezTo>
                      <a:pt x="1342" y="0"/>
                      <a:pt x="1333" y="9"/>
                      <a:pt x="1333" y="21"/>
                    </a:cubicBezTo>
                    <a:cubicBezTo>
                      <a:pt x="1333" y="32"/>
                      <a:pt x="1342" y="42"/>
                      <a:pt x="1354" y="42"/>
                    </a:cubicBezTo>
                    <a:cubicBezTo>
                      <a:pt x="1366" y="42"/>
                      <a:pt x="1375" y="32"/>
                      <a:pt x="1375" y="21"/>
                    </a:cubicBezTo>
                    <a:close/>
                    <a:moveTo>
                      <a:pt x="1354" y="42"/>
                    </a:moveTo>
                    <a:lnTo>
                      <a:pt x="1354" y="0"/>
                    </a:lnTo>
                    <a:lnTo>
                      <a:pt x="1324" y="0"/>
                    </a:lnTo>
                    <a:lnTo>
                      <a:pt x="1324" y="42"/>
                    </a:lnTo>
                    <a:lnTo>
                      <a:pt x="1354" y="42"/>
                    </a:lnTo>
                    <a:close/>
                    <a:moveTo>
                      <a:pt x="1345" y="21"/>
                    </a:moveTo>
                    <a:cubicBezTo>
                      <a:pt x="1345" y="9"/>
                      <a:pt x="1336" y="0"/>
                      <a:pt x="1324" y="0"/>
                    </a:cubicBezTo>
                    <a:cubicBezTo>
                      <a:pt x="1312" y="0"/>
                      <a:pt x="1303" y="9"/>
                      <a:pt x="1303" y="21"/>
                    </a:cubicBezTo>
                    <a:cubicBezTo>
                      <a:pt x="1303" y="32"/>
                      <a:pt x="1312" y="42"/>
                      <a:pt x="1324" y="42"/>
                    </a:cubicBezTo>
                    <a:cubicBezTo>
                      <a:pt x="1336" y="42"/>
                      <a:pt x="1345" y="32"/>
                      <a:pt x="1345" y="21"/>
                    </a:cubicBezTo>
                    <a:close/>
                    <a:moveTo>
                      <a:pt x="1324" y="42"/>
                    </a:moveTo>
                    <a:lnTo>
                      <a:pt x="1324" y="0"/>
                    </a:lnTo>
                    <a:lnTo>
                      <a:pt x="1293" y="0"/>
                    </a:lnTo>
                    <a:lnTo>
                      <a:pt x="1293" y="42"/>
                    </a:lnTo>
                    <a:lnTo>
                      <a:pt x="1324" y="42"/>
                    </a:lnTo>
                    <a:close/>
                    <a:moveTo>
                      <a:pt x="1314" y="21"/>
                    </a:moveTo>
                    <a:cubicBezTo>
                      <a:pt x="1314" y="9"/>
                      <a:pt x="1304" y="0"/>
                      <a:pt x="1293" y="0"/>
                    </a:cubicBezTo>
                    <a:cubicBezTo>
                      <a:pt x="1281" y="0"/>
                      <a:pt x="1272" y="9"/>
                      <a:pt x="1272" y="21"/>
                    </a:cubicBezTo>
                    <a:cubicBezTo>
                      <a:pt x="1272" y="32"/>
                      <a:pt x="1281" y="42"/>
                      <a:pt x="1293" y="42"/>
                    </a:cubicBezTo>
                    <a:cubicBezTo>
                      <a:pt x="1304" y="42"/>
                      <a:pt x="1314" y="32"/>
                      <a:pt x="1314" y="21"/>
                    </a:cubicBezTo>
                    <a:close/>
                    <a:moveTo>
                      <a:pt x="1293" y="42"/>
                    </a:moveTo>
                    <a:lnTo>
                      <a:pt x="1292" y="0"/>
                    </a:lnTo>
                    <a:lnTo>
                      <a:pt x="1263" y="0"/>
                    </a:lnTo>
                    <a:lnTo>
                      <a:pt x="1264" y="42"/>
                    </a:lnTo>
                    <a:lnTo>
                      <a:pt x="1293" y="42"/>
                    </a:lnTo>
                    <a:close/>
                    <a:moveTo>
                      <a:pt x="1284" y="21"/>
                    </a:moveTo>
                    <a:cubicBezTo>
                      <a:pt x="1284" y="9"/>
                      <a:pt x="1275" y="0"/>
                      <a:pt x="1263" y="0"/>
                    </a:cubicBezTo>
                    <a:cubicBezTo>
                      <a:pt x="1252" y="0"/>
                      <a:pt x="1242" y="9"/>
                      <a:pt x="1242" y="21"/>
                    </a:cubicBezTo>
                    <a:cubicBezTo>
                      <a:pt x="1242" y="33"/>
                      <a:pt x="1252" y="42"/>
                      <a:pt x="1263" y="42"/>
                    </a:cubicBezTo>
                    <a:cubicBezTo>
                      <a:pt x="1275" y="42"/>
                      <a:pt x="1284" y="33"/>
                      <a:pt x="1284" y="21"/>
                    </a:cubicBezTo>
                    <a:close/>
                    <a:moveTo>
                      <a:pt x="1264" y="42"/>
                    </a:moveTo>
                    <a:lnTo>
                      <a:pt x="1263" y="0"/>
                    </a:lnTo>
                    <a:lnTo>
                      <a:pt x="1232" y="1"/>
                    </a:lnTo>
                    <a:lnTo>
                      <a:pt x="1233" y="43"/>
                    </a:lnTo>
                    <a:lnTo>
                      <a:pt x="1264" y="42"/>
                    </a:lnTo>
                    <a:close/>
                    <a:moveTo>
                      <a:pt x="1254" y="22"/>
                    </a:moveTo>
                    <a:cubicBezTo>
                      <a:pt x="1254" y="10"/>
                      <a:pt x="1244" y="1"/>
                      <a:pt x="1233" y="1"/>
                    </a:cubicBezTo>
                    <a:cubicBezTo>
                      <a:pt x="1221" y="1"/>
                      <a:pt x="1212" y="10"/>
                      <a:pt x="1212" y="22"/>
                    </a:cubicBezTo>
                    <a:cubicBezTo>
                      <a:pt x="1212" y="34"/>
                      <a:pt x="1221" y="43"/>
                      <a:pt x="1233" y="43"/>
                    </a:cubicBezTo>
                    <a:cubicBezTo>
                      <a:pt x="1244" y="43"/>
                      <a:pt x="1254" y="34"/>
                      <a:pt x="1254" y="22"/>
                    </a:cubicBezTo>
                    <a:close/>
                    <a:moveTo>
                      <a:pt x="1233" y="43"/>
                    </a:moveTo>
                    <a:lnTo>
                      <a:pt x="1232" y="1"/>
                    </a:lnTo>
                    <a:lnTo>
                      <a:pt x="1202" y="2"/>
                    </a:lnTo>
                    <a:lnTo>
                      <a:pt x="1204" y="44"/>
                    </a:lnTo>
                    <a:lnTo>
                      <a:pt x="1233" y="43"/>
                    </a:lnTo>
                    <a:close/>
                    <a:moveTo>
                      <a:pt x="1224" y="23"/>
                    </a:moveTo>
                    <a:cubicBezTo>
                      <a:pt x="1224" y="12"/>
                      <a:pt x="1214" y="2"/>
                      <a:pt x="1203" y="2"/>
                    </a:cubicBezTo>
                    <a:cubicBezTo>
                      <a:pt x="1191" y="2"/>
                      <a:pt x="1182" y="12"/>
                      <a:pt x="1182" y="23"/>
                    </a:cubicBezTo>
                    <a:cubicBezTo>
                      <a:pt x="1182" y="35"/>
                      <a:pt x="1191" y="44"/>
                      <a:pt x="1203" y="44"/>
                    </a:cubicBezTo>
                    <a:cubicBezTo>
                      <a:pt x="1214" y="44"/>
                      <a:pt x="1224" y="35"/>
                      <a:pt x="1224" y="23"/>
                    </a:cubicBezTo>
                    <a:close/>
                    <a:moveTo>
                      <a:pt x="1204" y="44"/>
                    </a:moveTo>
                    <a:lnTo>
                      <a:pt x="1201" y="2"/>
                    </a:lnTo>
                    <a:lnTo>
                      <a:pt x="1173" y="4"/>
                    </a:lnTo>
                    <a:lnTo>
                      <a:pt x="1175" y="46"/>
                    </a:lnTo>
                    <a:lnTo>
                      <a:pt x="1204" y="44"/>
                    </a:lnTo>
                    <a:close/>
                    <a:moveTo>
                      <a:pt x="1195" y="25"/>
                    </a:moveTo>
                    <a:cubicBezTo>
                      <a:pt x="1195" y="13"/>
                      <a:pt x="1186" y="4"/>
                      <a:pt x="1174" y="4"/>
                    </a:cubicBezTo>
                    <a:cubicBezTo>
                      <a:pt x="1163" y="4"/>
                      <a:pt x="1153" y="13"/>
                      <a:pt x="1153" y="25"/>
                    </a:cubicBezTo>
                    <a:cubicBezTo>
                      <a:pt x="1153" y="36"/>
                      <a:pt x="1163" y="46"/>
                      <a:pt x="1174" y="46"/>
                    </a:cubicBezTo>
                    <a:cubicBezTo>
                      <a:pt x="1186" y="46"/>
                      <a:pt x="1195" y="36"/>
                      <a:pt x="1195" y="25"/>
                    </a:cubicBezTo>
                    <a:close/>
                    <a:moveTo>
                      <a:pt x="1176" y="46"/>
                    </a:moveTo>
                    <a:lnTo>
                      <a:pt x="1173" y="4"/>
                    </a:lnTo>
                    <a:lnTo>
                      <a:pt x="1143" y="6"/>
                    </a:lnTo>
                    <a:lnTo>
                      <a:pt x="1146" y="48"/>
                    </a:lnTo>
                    <a:lnTo>
                      <a:pt x="1176" y="46"/>
                    </a:lnTo>
                    <a:close/>
                    <a:moveTo>
                      <a:pt x="1166" y="27"/>
                    </a:moveTo>
                    <a:cubicBezTo>
                      <a:pt x="1166" y="15"/>
                      <a:pt x="1156" y="6"/>
                      <a:pt x="1145" y="6"/>
                    </a:cubicBezTo>
                    <a:cubicBezTo>
                      <a:pt x="1133" y="6"/>
                      <a:pt x="1124" y="15"/>
                      <a:pt x="1124" y="27"/>
                    </a:cubicBezTo>
                    <a:cubicBezTo>
                      <a:pt x="1124" y="38"/>
                      <a:pt x="1133" y="48"/>
                      <a:pt x="1145" y="48"/>
                    </a:cubicBezTo>
                    <a:cubicBezTo>
                      <a:pt x="1156" y="48"/>
                      <a:pt x="1166" y="38"/>
                      <a:pt x="1166" y="27"/>
                    </a:cubicBezTo>
                    <a:close/>
                    <a:moveTo>
                      <a:pt x="1146" y="48"/>
                    </a:moveTo>
                    <a:lnTo>
                      <a:pt x="1143" y="6"/>
                    </a:lnTo>
                    <a:lnTo>
                      <a:pt x="1115" y="8"/>
                    </a:lnTo>
                    <a:lnTo>
                      <a:pt x="1119" y="50"/>
                    </a:lnTo>
                    <a:lnTo>
                      <a:pt x="1146" y="48"/>
                    </a:lnTo>
                    <a:close/>
                    <a:moveTo>
                      <a:pt x="1138" y="29"/>
                    </a:moveTo>
                    <a:cubicBezTo>
                      <a:pt x="1138" y="17"/>
                      <a:pt x="1129" y="8"/>
                      <a:pt x="1117" y="8"/>
                    </a:cubicBezTo>
                    <a:cubicBezTo>
                      <a:pt x="1106" y="8"/>
                      <a:pt x="1096" y="17"/>
                      <a:pt x="1096" y="29"/>
                    </a:cubicBezTo>
                    <a:cubicBezTo>
                      <a:pt x="1096" y="41"/>
                      <a:pt x="1106" y="50"/>
                      <a:pt x="1117" y="50"/>
                    </a:cubicBezTo>
                    <a:cubicBezTo>
                      <a:pt x="1129" y="50"/>
                      <a:pt x="1138" y="41"/>
                      <a:pt x="1138" y="29"/>
                    </a:cubicBezTo>
                    <a:close/>
                    <a:moveTo>
                      <a:pt x="1119" y="50"/>
                    </a:moveTo>
                    <a:lnTo>
                      <a:pt x="1115" y="8"/>
                    </a:lnTo>
                    <a:lnTo>
                      <a:pt x="1088" y="11"/>
                    </a:lnTo>
                    <a:lnTo>
                      <a:pt x="1092" y="53"/>
                    </a:lnTo>
                    <a:lnTo>
                      <a:pt x="1119" y="50"/>
                    </a:lnTo>
                    <a:close/>
                    <a:moveTo>
                      <a:pt x="1111" y="32"/>
                    </a:moveTo>
                    <a:cubicBezTo>
                      <a:pt x="1111" y="20"/>
                      <a:pt x="1102" y="11"/>
                      <a:pt x="1090" y="11"/>
                    </a:cubicBezTo>
                    <a:cubicBezTo>
                      <a:pt x="1079" y="11"/>
                      <a:pt x="1069" y="20"/>
                      <a:pt x="1069" y="32"/>
                    </a:cubicBezTo>
                    <a:cubicBezTo>
                      <a:pt x="1069" y="43"/>
                      <a:pt x="1079" y="53"/>
                      <a:pt x="1090" y="53"/>
                    </a:cubicBezTo>
                    <a:cubicBezTo>
                      <a:pt x="1102" y="53"/>
                      <a:pt x="1111" y="43"/>
                      <a:pt x="1111" y="32"/>
                    </a:cubicBezTo>
                    <a:close/>
                    <a:moveTo>
                      <a:pt x="1093" y="52"/>
                    </a:moveTo>
                    <a:lnTo>
                      <a:pt x="1088" y="11"/>
                    </a:lnTo>
                    <a:lnTo>
                      <a:pt x="1063" y="13"/>
                    </a:lnTo>
                    <a:lnTo>
                      <a:pt x="1068" y="55"/>
                    </a:lnTo>
                    <a:lnTo>
                      <a:pt x="1093" y="52"/>
                    </a:lnTo>
                    <a:close/>
                    <a:moveTo>
                      <a:pt x="1086" y="34"/>
                    </a:moveTo>
                    <a:cubicBezTo>
                      <a:pt x="1086" y="23"/>
                      <a:pt x="1077" y="13"/>
                      <a:pt x="1065" y="13"/>
                    </a:cubicBezTo>
                    <a:cubicBezTo>
                      <a:pt x="1054" y="13"/>
                      <a:pt x="1045" y="23"/>
                      <a:pt x="1045" y="34"/>
                    </a:cubicBezTo>
                    <a:cubicBezTo>
                      <a:pt x="1045" y="46"/>
                      <a:pt x="1054" y="55"/>
                      <a:pt x="1065" y="55"/>
                    </a:cubicBezTo>
                    <a:cubicBezTo>
                      <a:pt x="1077" y="55"/>
                      <a:pt x="1086" y="46"/>
                      <a:pt x="1086" y="34"/>
                    </a:cubicBezTo>
                    <a:close/>
                    <a:moveTo>
                      <a:pt x="1068" y="55"/>
                    </a:moveTo>
                    <a:lnTo>
                      <a:pt x="1063" y="13"/>
                    </a:lnTo>
                    <a:lnTo>
                      <a:pt x="1038" y="16"/>
                    </a:lnTo>
                    <a:lnTo>
                      <a:pt x="1043" y="58"/>
                    </a:lnTo>
                    <a:lnTo>
                      <a:pt x="1068" y="55"/>
                    </a:lnTo>
                    <a:close/>
                    <a:moveTo>
                      <a:pt x="1062" y="37"/>
                    </a:moveTo>
                    <a:cubicBezTo>
                      <a:pt x="1062" y="26"/>
                      <a:pt x="1053" y="16"/>
                      <a:pt x="1041" y="16"/>
                    </a:cubicBezTo>
                    <a:cubicBezTo>
                      <a:pt x="1029" y="16"/>
                      <a:pt x="1020" y="26"/>
                      <a:pt x="1020" y="37"/>
                    </a:cubicBezTo>
                    <a:cubicBezTo>
                      <a:pt x="1020" y="49"/>
                      <a:pt x="1029" y="58"/>
                      <a:pt x="1041" y="58"/>
                    </a:cubicBezTo>
                    <a:cubicBezTo>
                      <a:pt x="1053" y="58"/>
                      <a:pt x="1062" y="49"/>
                      <a:pt x="1062" y="37"/>
                    </a:cubicBezTo>
                    <a:close/>
                    <a:moveTo>
                      <a:pt x="1044" y="58"/>
                    </a:moveTo>
                    <a:lnTo>
                      <a:pt x="1038" y="16"/>
                    </a:lnTo>
                    <a:lnTo>
                      <a:pt x="1016" y="19"/>
                    </a:lnTo>
                    <a:lnTo>
                      <a:pt x="1021" y="61"/>
                    </a:lnTo>
                    <a:lnTo>
                      <a:pt x="1044" y="58"/>
                    </a:lnTo>
                    <a:close/>
                    <a:moveTo>
                      <a:pt x="1039" y="40"/>
                    </a:moveTo>
                    <a:cubicBezTo>
                      <a:pt x="1039" y="29"/>
                      <a:pt x="1030" y="19"/>
                      <a:pt x="1018" y="19"/>
                    </a:cubicBezTo>
                    <a:cubicBezTo>
                      <a:pt x="1007" y="19"/>
                      <a:pt x="997" y="29"/>
                      <a:pt x="997" y="40"/>
                    </a:cubicBezTo>
                    <a:cubicBezTo>
                      <a:pt x="997" y="52"/>
                      <a:pt x="1007" y="61"/>
                      <a:pt x="1018" y="61"/>
                    </a:cubicBezTo>
                    <a:cubicBezTo>
                      <a:pt x="1030" y="61"/>
                      <a:pt x="1039" y="52"/>
                      <a:pt x="1039" y="40"/>
                    </a:cubicBezTo>
                    <a:close/>
                    <a:moveTo>
                      <a:pt x="1021" y="61"/>
                    </a:moveTo>
                    <a:lnTo>
                      <a:pt x="1015" y="20"/>
                    </a:lnTo>
                    <a:lnTo>
                      <a:pt x="993" y="23"/>
                    </a:lnTo>
                    <a:lnTo>
                      <a:pt x="999" y="64"/>
                    </a:lnTo>
                    <a:lnTo>
                      <a:pt x="1021" y="61"/>
                    </a:lnTo>
                    <a:close/>
                    <a:moveTo>
                      <a:pt x="1016" y="44"/>
                    </a:moveTo>
                    <a:cubicBezTo>
                      <a:pt x="1016" y="32"/>
                      <a:pt x="1007" y="23"/>
                      <a:pt x="996" y="23"/>
                    </a:cubicBezTo>
                    <a:cubicBezTo>
                      <a:pt x="984" y="23"/>
                      <a:pt x="975" y="32"/>
                      <a:pt x="975" y="44"/>
                    </a:cubicBezTo>
                    <a:cubicBezTo>
                      <a:pt x="975" y="55"/>
                      <a:pt x="984" y="65"/>
                      <a:pt x="996" y="65"/>
                    </a:cubicBezTo>
                    <a:cubicBezTo>
                      <a:pt x="1007" y="65"/>
                      <a:pt x="1016" y="55"/>
                      <a:pt x="1016" y="44"/>
                    </a:cubicBezTo>
                    <a:close/>
                    <a:moveTo>
                      <a:pt x="999" y="64"/>
                    </a:moveTo>
                    <a:lnTo>
                      <a:pt x="992" y="23"/>
                    </a:lnTo>
                    <a:lnTo>
                      <a:pt x="971" y="26"/>
                    </a:lnTo>
                    <a:lnTo>
                      <a:pt x="977" y="68"/>
                    </a:lnTo>
                    <a:lnTo>
                      <a:pt x="999" y="64"/>
                    </a:lnTo>
                    <a:close/>
                    <a:moveTo>
                      <a:pt x="995" y="47"/>
                    </a:moveTo>
                    <a:cubicBezTo>
                      <a:pt x="995" y="35"/>
                      <a:pt x="986" y="26"/>
                      <a:pt x="974" y="26"/>
                    </a:cubicBezTo>
                    <a:cubicBezTo>
                      <a:pt x="962" y="26"/>
                      <a:pt x="953" y="35"/>
                      <a:pt x="953" y="47"/>
                    </a:cubicBezTo>
                    <a:cubicBezTo>
                      <a:pt x="953" y="58"/>
                      <a:pt x="962" y="68"/>
                      <a:pt x="974" y="68"/>
                    </a:cubicBezTo>
                    <a:cubicBezTo>
                      <a:pt x="986" y="68"/>
                      <a:pt x="995" y="58"/>
                      <a:pt x="995" y="47"/>
                    </a:cubicBezTo>
                    <a:close/>
                    <a:moveTo>
                      <a:pt x="977" y="68"/>
                    </a:moveTo>
                    <a:lnTo>
                      <a:pt x="971" y="26"/>
                    </a:lnTo>
                    <a:lnTo>
                      <a:pt x="949" y="30"/>
                    </a:lnTo>
                    <a:lnTo>
                      <a:pt x="956" y="71"/>
                    </a:lnTo>
                    <a:lnTo>
                      <a:pt x="977" y="68"/>
                    </a:lnTo>
                    <a:close/>
                    <a:moveTo>
                      <a:pt x="974" y="50"/>
                    </a:moveTo>
                    <a:cubicBezTo>
                      <a:pt x="974" y="39"/>
                      <a:pt x="964" y="29"/>
                      <a:pt x="953" y="29"/>
                    </a:cubicBezTo>
                    <a:cubicBezTo>
                      <a:pt x="941" y="29"/>
                      <a:pt x="932" y="39"/>
                      <a:pt x="932" y="50"/>
                    </a:cubicBezTo>
                    <a:cubicBezTo>
                      <a:pt x="932" y="62"/>
                      <a:pt x="941" y="71"/>
                      <a:pt x="953" y="71"/>
                    </a:cubicBezTo>
                    <a:cubicBezTo>
                      <a:pt x="964" y="71"/>
                      <a:pt x="974" y="62"/>
                      <a:pt x="974" y="50"/>
                    </a:cubicBezTo>
                    <a:close/>
                    <a:moveTo>
                      <a:pt x="956" y="71"/>
                    </a:moveTo>
                    <a:lnTo>
                      <a:pt x="949" y="30"/>
                    </a:lnTo>
                    <a:lnTo>
                      <a:pt x="929" y="33"/>
                    </a:lnTo>
                    <a:lnTo>
                      <a:pt x="936" y="75"/>
                    </a:lnTo>
                    <a:lnTo>
                      <a:pt x="956" y="71"/>
                    </a:lnTo>
                    <a:close/>
                    <a:moveTo>
                      <a:pt x="953" y="54"/>
                    </a:moveTo>
                    <a:cubicBezTo>
                      <a:pt x="953" y="42"/>
                      <a:pt x="944" y="33"/>
                      <a:pt x="932" y="33"/>
                    </a:cubicBezTo>
                    <a:cubicBezTo>
                      <a:pt x="921" y="33"/>
                      <a:pt x="912" y="42"/>
                      <a:pt x="912" y="54"/>
                    </a:cubicBezTo>
                    <a:cubicBezTo>
                      <a:pt x="912" y="66"/>
                      <a:pt x="921" y="75"/>
                      <a:pt x="932" y="75"/>
                    </a:cubicBezTo>
                    <a:cubicBezTo>
                      <a:pt x="944" y="75"/>
                      <a:pt x="953" y="66"/>
                      <a:pt x="953" y="54"/>
                    </a:cubicBezTo>
                    <a:close/>
                    <a:moveTo>
                      <a:pt x="936" y="75"/>
                    </a:moveTo>
                    <a:lnTo>
                      <a:pt x="929" y="33"/>
                    </a:lnTo>
                    <a:lnTo>
                      <a:pt x="909" y="37"/>
                    </a:lnTo>
                    <a:lnTo>
                      <a:pt x="916" y="78"/>
                    </a:lnTo>
                    <a:lnTo>
                      <a:pt x="936" y="75"/>
                    </a:lnTo>
                    <a:close/>
                    <a:moveTo>
                      <a:pt x="933" y="58"/>
                    </a:moveTo>
                    <a:cubicBezTo>
                      <a:pt x="933" y="46"/>
                      <a:pt x="924" y="37"/>
                      <a:pt x="912" y="37"/>
                    </a:cubicBezTo>
                    <a:cubicBezTo>
                      <a:pt x="901" y="37"/>
                      <a:pt x="891" y="46"/>
                      <a:pt x="891" y="58"/>
                    </a:cubicBezTo>
                    <a:cubicBezTo>
                      <a:pt x="891" y="69"/>
                      <a:pt x="901" y="79"/>
                      <a:pt x="912" y="79"/>
                    </a:cubicBezTo>
                    <a:cubicBezTo>
                      <a:pt x="924" y="79"/>
                      <a:pt x="933" y="69"/>
                      <a:pt x="933" y="58"/>
                    </a:cubicBezTo>
                    <a:close/>
                    <a:moveTo>
                      <a:pt x="917" y="78"/>
                    </a:moveTo>
                    <a:lnTo>
                      <a:pt x="908" y="37"/>
                    </a:lnTo>
                    <a:lnTo>
                      <a:pt x="889" y="41"/>
                    </a:lnTo>
                    <a:lnTo>
                      <a:pt x="897" y="82"/>
                    </a:lnTo>
                    <a:lnTo>
                      <a:pt x="917" y="78"/>
                    </a:lnTo>
                    <a:close/>
                    <a:moveTo>
                      <a:pt x="914" y="62"/>
                    </a:moveTo>
                    <a:cubicBezTo>
                      <a:pt x="914" y="50"/>
                      <a:pt x="904" y="41"/>
                      <a:pt x="893" y="41"/>
                    </a:cubicBezTo>
                    <a:cubicBezTo>
                      <a:pt x="881" y="41"/>
                      <a:pt x="872" y="50"/>
                      <a:pt x="872" y="62"/>
                    </a:cubicBezTo>
                    <a:cubicBezTo>
                      <a:pt x="872" y="73"/>
                      <a:pt x="881" y="83"/>
                      <a:pt x="893" y="83"/>
                    </a:cubicBezTo>
                    <a:cubicBezTo>
                      <a:pt x="904" y="83"/>
                      <a:pt x="914" y="73"/>
                      <a:pt x="914" y="62"/>
                    </a:cubicBezTo>
                    <a:close/>
                    <a:moveTo>
                      <a:pt x="897" y="82"/>
                    </a:moveTo>
                    <a:lnTo>
                      <a:pt x="888" y="41"/>
                    </a:lnTo>
                    <a:lnTo>
                      <a:pt x="870" y="45"/>
                    </a:lnTo>
                    <a:lnTo>
                      <a:pt x="878" y="86"/>
                    </a:lnTo>
                    <a:lnTo>
                      <a:pt x="897" y="82"/>
                    </a:lnTo>
                    <a:close/>
                    <a:moveTo>
                      <a:pt x="895" y="66"/>
                    </a:moveTo>
                    <a:cubicBezTo>
                      <a:pt x="895" y="54"/>
                      <a:pt x="886" y="45"/>
                      <a:pt x="874" y="45"/>
                    </a:cubicBezTo>
                    <a:cubicBezTo>
                      <a:pt x="862" y="45"/>
                      <a:pt x="853" y="54"/>
                      <a:pt x="853" y="66"/>
                    </a:cubicBezTo>
                    <a:cubicBezTo>
                      <a:pt x="853" y="77"/>
                      <a:pt x="862" y="87"/>
                      <a:pt x="874" y="87"/>
                    </a:cubicBezTo>
                    <a:cubicBezTo>
                      <a:pt x="886" y="87"/>
                      <a:pt x="895" y="77"/>
                      <a:pt x="895" y="66"/>
                    </a:cubicBezTo>
                    <a:close/>
                    <a:moveTo>
                      <a:pt x="879" y="86"/>
                    </a:moveTo>
                    <a:lnTo>
                      <a:pt x="869" y="45"/>
                    </a:lnTo>
                    <a:lnTo>
                      <a:pt x="848" y="50"/>
                    </a:lnTo>
                    <a:lnTo>
                      <a:pt x="858" y="91"/>
                    </a:lnTo>
                    <a:lnTo>
                      <a:pt x="879" y="86"/>
                    </a:lnTo>
                    <a:close/>
                    <a:moveTo>
                      <a:pt x="874" y="70"/>
                    </a:moveTo>
                    <a:cubicBezTo>
                      <a:pt x="874" y="59"/>
                      <a:pt x="865" y="49"/>
                      <a:pt x="853" y="49"/>
                    </a:cubicBezTo>
                    <a:cubicBezTo>
                      <a:pt x="841" y="49"/>
                      <a:pt x="832" y="59"/>
                      <a:pt x="832" y="70"/>
                    </a:cubicBezTo>
                    <a:cubicBezTo>
                      <a:pt x="832" y="82"/>
                      <a:pt x="841" y="91"/>
                      <a:pt x="853" y="91"/>
                    </a:cubicBezTo>
                    <a:cubicBezTo>
                      <a:pt x="865" y="91"/>
                      <a:pt x="874" y="82"/>
                      <a:pt x="874" y="70"/>
                    </a:cubicBezTo>
                    <a:close/>
                    <a:moveTo>
                      <a:pt x="858" y="91"/>
                    </a:moveTo>
                    <a:lnTo>
                      <a:pt x="848" y="50"/>
                    </a:lnTo>
                    <a:lnTo>
                      <a:pt x="830" y="54"/>
                    </a:lnTo>
                    <a:lnTo>
                      <a:pt x="840" y="95"/>
                    </a:lnTo>
                    <a:lnTo>
                      <a:pt x="858" y="91"/>
                    </a:lnTo>
                    <a:close/>
                    <a:moveTo>
                      <a:pt x="856" y="75"/>
                    </a:moveTo>
                    <a:cubicBezTo>
                      <a:pt x="856" y="63"/>
                      <a:pt x="846" y="54"/>
                      <a:pt x="835" y="54"/>
                    </a:cubicBezTo>
                    <a:cubicBezTo>
                      <a:pt x="823" y="54"/>
                      <a:pt x="814" y="63"/>
                      <a:pt x="814" y="75"/>
                    </a:cubicBezTo>
                    <a:cubicBezTo>
                      <a:pt x="814" y="86"/>
                      <a:pt x="823" y="96"/>
                      <a:pt x="835" y="96"/>
                    </a:cubicBezTo>
                    <a:cubicBezTo>
                      <a:pt x="846" y="96"/>
                      <a:pt x="856" y="86"/>
                      <a:pt x="856" y="75"/>
                    </a:cubicBezTo>
                    <a:close/>
                    <a:moveTo>
                      <a:pt x="840" y="95"/>
                    </a:moveTo>
                    <a:lnTo>
                      <a:pt x="830" y="54"/>
                    </a:lnTo>
                    <a:lnTo>
                      <a:pt x="810" y="59"/>
                    </a:lnTo>
                    <a:lnTo>
                      <a:pt x="820" y="100"/>
                    </a:lnTo>
                    <a:lnTo>
                      <a:pt x="840" y="95"/>
                    </a:lnTo>
                    <a:close/>
                    <a:moveTo>
                      <a:pt x="836" y="79"/>
                    </a:moveTo>
                    <a:cubicBezTo>
                      <a:pt x="836" y="68"/>
                      <a:pt x="827" y="58"/>
                      <a:pt x="815" y="58"/>
                    </a:cubicBezTo>
                    <a:cubicBezTo>
                      <a:pt x="804" y="58"/>
                      <a:pt x="794" y="68"/>
                      <a:pt x="794" y="79"/>
                    </a:cubicBezTo>
                    <a:cubicBezTo>
                      <a:pt x="794" y="91"/>
                      <a:pt x="804" y="100"/>
                      <a:pt x="815" y="100"/>
                    </a:cubicBezTo>
                    <a:cubicBezTo>
                      <a:pt x="827" y="100"/>
                      <a:pt x="836" y="91"/>
                      <a:pt x="836" y="79"/>
                    </a:cubicBezTo>
                    <a:close/>
                    <a:moveTo>
                      <a:pt x="821" y="100"/>
                    </a:moveTo>
                    <a:lnTo>
                      <a:pt x="810" y="59"/>
                    </a:lnTo>
                    <a:lnTo>
                      <a:pt x="793" y="64"/>
                    </a:lnTo>
                    <a:lnTo>
                      <a:pt x="803" y="104"/>
                    </a:lnTo>
                    <a:lnTo>
                      <a:pt x="821" y="100"/>
                    </a:lnTo>
                    <a:close/>
                    <a:moveTo>
                      <a:pt x="819" y="84"/>
                    </a:moveTo>
                    <a:cubicBezTo>
                      <a:pt x="819" y="72"/>
                      <a:pt x="810" y="63"/>
                      <a:pt x="798" y="63"/>
                    </a:cubicBezTo>
                    <a:cubicBezTo>
                      <a:pt x="787" y="63"/>
                      <a:pt x="777" y="72"/>
                      <a:pt x="777" y="84"/>
                    </a:cubicBezTo>
                    <a:cubicBezTo>
                      <a:pt x="777" y="95"/>
                      <a:pt x="787" y="105"/>
                      <a:pt x="798" y="105"/>
                    </a:cubicBezTo>
                    <a:cubicBezTo>
                      <a:pt x="810" y="105"/>
                      <a:pt x="819" y="95"/>
                      <a:pt x="819" y="84"/>
                    </a:cubicBezTo>
                    <a:close/>
                    <a:moveTo>
                      <a:pt x="803" y="104"/>
                    </a:moveTo>
                    <a:lnTo>
                      <a:pt x="793" y="64"/>
                    </a:lnTo>
                    <a:lnTo>
                      <a:pt x="775" y="68"/>
                    </a:lnTo>
                    <a:lnTo>
                      <a:pt x="786" y="109"/>
                    </a:lnTo>
                    <a:lnTo>
                      <a:pt x="803" y="104"/>
                    </a:lnTo>
                    <a:close/>
                    <a:moveTo>
                      <a:pt x="802" y="88"/>
                    </a:moveTo>
                    <a:cubicBezTo>
                      <a:pt x="802" y="77"/>
                      <a:pt x="792" y="67"/>
                      <a:pt x="781" y="67"/>
                    </a:cubicBezTo>
                    <a:cubicBezTo>
                      <a:pt x="769" y="67"/>
                      <a:pt x="760" y="77"/>
                      <a:pt x="760" y="88"/>
                    </a:cubicBezTo>
                    <a:cubicBezTo>
                      <a:pt x="760" y="100"/>
                      <a:pt x="769" y="109"/>
                      <a:pt x="781" y="109"/>
                    </a:cubicBezTo>
                    <a:cubicBezTo>
                      <a:pt x="792" y="109"/>
                      <a:pt x="802" y="100"/>
                      <a:pt x="802" y="88"/>
                    </a:cubicBezTo>
                    <a:close/>
                    <a:moveTo>
                      <a:pt x="787" y="109"/>
                    </a:moveTo>
                    <a:lnTo>
                      <a:pt x="775" y="68"/>
                    </a:lnTo>
                    <a:lnTo>
                      <a:pt x="755" y="74"/>
                    </a:lnTo>
                    <a:lnTo>
                      <a:pt x="767" y="114"/>
                    </a:lnTo>
                    <a:lnTo>
                      <a:pt x="787" y="109"/>
                    </a:lnTo>
                    <a:close/>
                    <a:moveTo>
                      <a:pt x="782" y="94"/>
                    </a:moveTo>
                    <a:cubicBezTo>
                      <a:pt x="782" y="83"/>
                      <a:pt x="773" y="73"/>
                      <a:pt x="761" y="73"/>
                    </a:cubicBezTo>
                    <a:cubicBezTo>
                      <a:pt x="749" y="73"/>
                      <a:pt x="740" y="83"/>
                      <a:pt x="740" y="94"/>
                    </a:cubicBezTo>
                    <a:cubicBezTo>
                      <a:pt x="740" y="106"/>
                      <a:pt x="749" y="115"/>
                      <a:pt x="761" y="115"/>
                    </a:cubicBezTo>
                    <a:cubicBezTo>
                      <a:pt x="773" y="115"/>
                      <a:pt x="782" y="106"/>
                      <a:pt x="782" y="94"/>
                    </a:cubicBezTo>
                    <a:close/>
                    <a:moveTo>
                      <a:pt x="768" y="114"/>
                    </a:moveTo>
                    <a:lnTo>
                      <a:pt x="754" y="75"/>
                    </a:lnTo>
                    <a:lnTo>
                      <a:pt x="738" y="81"/>
                    </a:lnTo>
                    <a:lnTo>
                      <a:pt x="752" y="120"/>
                    </a:lnTo>
                    <a:lnTo>
                      <a:pt x="768" y="114"/>
                    </a:lnTo>
                    <a:close/>
                    <a:moveTo>
                      <a:pt x="766" y="100"/>
                    </a:moveTo>
                    <a:cubicBezTo>
                      <a:pt x="766" y="89"/>
                      <a:pt x="756" y="79"/>
                      <a:pt x="745" y="79"/>
                    </a:cubicBezTo>
                    <a:cubicBezTo>
                      <a:pt x="733" y="79"/>
                      <a:pt x="724" y="89"/>
                      <a:pt x="724" y="100"/>
                    </a:cubicBezTo>
                    <a:cubicBezTo>
                      <a:pt x="724" y="112"/>
                      <a:pt x="733" y="121"/>
                      <a:pt x="745" y="121"/>
                    </a:cubicBezTo>
                    <a:cubicBezTo>
                      <a:pt x="756" y="121"/>
                      <a:pt x="766" y="112"/>
                      <a:pt x="766" y="100"/>
                    </a:cubicBezTo>
                    <a:close/>
                    <a:moveTo>
                      <a:pt x="753" y="120"/>
                    </a:moveTo>
                    <a:lnTo>
                      <a:pt x="736" y="81"/>
                    </a:lnTo>
                    <a:lnTo>
                      <a:pt x="722" y="87"/>
                    </a:lnTo>
                    <a:lnTo>
                      <a:pt x="739" y="126"/>
                    </a:lnTo>
                    <a:lnTo>
                      <a:pt x="753" y="120"/>
                    </a:lnTo>
                    <a:close/>
                    <a:moveTo>
                      <a:pt x="751" y="106"/>
                    </a:moveTo>
                    <a:cubicBezTo>
                      <a:pt x="751" y="95"/>
                      <a:pt x="742" y="85"/>
                      <a:pt x="730" y="85"/>
                    </a:cubicBezTo>
                    <a:cubicBezTo>
                      <a:pt x="719" y="85"/>
                      <a:pt x="709" y="95"/>
                      <a:pt x="709" y="106"/>
                    </a:cubicBezTo>
                    <a:cubicBezTo>
                      <a:pt x="709" y="118"/>
                      <a:pt x="719" y="127"/>
                      <a:pt x="730" y="127"/>
                    </a:cubicBezTo>
                    <a:cubicBezTo>
                      <a:pt x="742" y="127"/>
                      <a:pt x="751" y="118"/>
                      <a:pt x="751" y="106"/>
                    </a:cubicBezTo>
                    <a:close/>
                    <a:moveTo>
                      <a:pt x="740" y="125"/>
                    </a:moveTo>
                    <a:lnTo>
                      <a:pt x="721" y="88"/>
                    </a:lnTo>
                    <a:lnTo>
                      <a:pt x="710" y="93"/>
                    </a:lnTo>
                    <a:lnTo>
                      <a:pt x="729" y="131"/>
                    </a:lnTo>
                    <a:lnTo>
                      <a:pt x="740" y="125"/>
                    </a:lnTo>
                    <a:close/>
                    <a:moveTo>
                      <a:pt x="740" y="112"/>
                    </a:moveTo>
                    <a:cubicBezTo>
                      <a:pt x="740" y="100"/>
                      <a:pt x="731" y="91"/>
                      <a:pt x="719" y="91"/>
                    </a:cubicBezTo>
                    <a:cubicBezTo>
                      <a:pt x="708" y="91"/>
                      <a:pt x="698" y="100"/>
                      <a:pt x="698" y="112"/>
                    </a:cubicBezTo>
                    <a:cubicBezTo>
                      <a:pt x="698" y="124"/>
                      <a:pt x="708" y="133"/>
                      <a:pt x="719" y="133"/>
                    </a:cubicBezTo>
                    <a:cubicBezTo>
                      <a:pt x="731" y="133"/>
                      <a:pt x="740" y="124"/>
                      <a:pt x="740" y="112"/>
                    </a:cubicBezTo>
                    <a:close/>
                    <a:moveTo>
                      <a:pt x="730" y="130"/>
                    </a:moveTo>
                    <a:lnTo>
                      <a:pt x="709" y="94"/>
                    </a:lnTo>
                    <a:lnTo>
                      <a:pt x="698" y="100"/>
                    </a:lnTo>
                    <a:lnTo>
                      <a:pt x="719" y="136"/>
                    </a:lnTo>
                    <a:lnTo>
                      <a:pt x="730" y="130"/>
                    </a:lnTo>
                    <a:close/>
                    <a:moveTo>
                      <a:pt x="730" y="118"/>
                    </a:moveTo>
                    <a:cubicBezTo>
                      <a:pt x="730" y="107"/>
                      <a:pt x="720" y="97"/>
                      <a:pt x="709" y="97"/>
                    </a:cubicBezTo>
                    <a:cubicBezTo>
                      <a:pt x="697" y="97"/>
                      <a:pt x="688" y="107"/>
                      <a:pt x="688" y="118"/>
                    </a:cubicBezTo>
                    <a:cubicBezTo>
                      <a:pt x="688" y="130"/>
                      <a:pt x="697" y="139"/>
                      <a:pt x="709" y="139"/>
                    </a:cubicBezTo>
                    <a:cubicBezTo>
                      <a:pt x="720" y="139"/>
                      <a:pt x="730" y="130"/>
                      <a:pt x="730" y="118"/>
                    </a:cubicBezTo>
                    <a:close/>
                    <a:moveTo>
                      <a:pt x="720" y="136"/>
                    </a:moveTo>
                    <a:lnTo>
                      <a:pt x="697" y="101"/>
                    </a:lnTo>
                    <a:lnTo>
                      <a:pt x="689" y="106"/>
                    </a:lnTo>
                    <a:lnTo>
                      <a:pt x="712" y="141"/>
                    </a:lnTo>
                    <a:lnTo>
                      <a:pt x="720" y="136"/>
                    </a:lnTo>
                    <a:close/>
                    <a:moveTo>
                      <a:pt x="721" y="124"/>
                    </a:moveTo>
                    <a:cubicBezTo>
                      <a:pt x="721" y="112"/>
                      <a:pt x="712" y="103"/>
                      <a:pt x="700" y="103"/>
                    </a:cubicBezTo>
                    <a:cubicBezTo>
                      <a:pt x="689" y="103"/>
                      <a:pt x="679" y="112"/>
                      <a:pt x="679" y="124"/>
                    </a:cubicBezTo>
                    <a:cubicBezTo>
                      <a:pt x="679" y="135"/>
                      <a:pt x="689" y="145"/>
                      <a:pt x="700" y="145"/>
                    </a:cubicBezTo>
                    <a:cubicBezTo>
                      <a:pt x="712" y="145"/>
                      <a:pt x="721" y="135"/>
                      <a:pt x="721" y="124"/>
                    </a:cubicBezTo>
                    <a:close/>
                    <a:moveTo>
                      <a:pt x="713" y="141"/>
                    </a:moveTo>
                    <a:lnTo>
                      <a:pt x="688" y="107"/>
                    </a:lnTo>
                    <a:lnTo>
                      <a:pt x="680" y="113"/>
                    </a:lnTo>
                    <a:lnTo>
                      <a:pt x="704" y="147"/>
                    </a:lnTo>
                    <a:lnTo>
                      <a:pt x="713" y="141"/>
                    </a:lnTo>
                    <a:close/>
                    <a:moveTo>
                      <a:pt x="713" y="130"/>
                    </a:moveTo>
                    <a:cubicBezTo>
                      <a:pt x="713" y="118"/>
                      <a:pt x="703" y="109"/>
                      <a:pt x="692" y="109"/>
                    </a:cubicBezTo>
                    <a:cubicBezTo>
                      <a:pt x="680" y="109"/>
                      <a:pt x="671" y="118"/>
                      <a:pt x="671" y="130"/>
                    </a:cubicBezTo>
                    <a:cubicBezTo>
                      <a:pt x="671" y="141"/>
                      <a:pt x="680" y="151"/>
                      <a:pt x="692" y="151"/>
                    </a:cubicBezTo>
                    <a:cubicBezTo>
                      <a:pt x="703" y="151"/>
                      <a:pt x="713" y="141"/>
                      <a:pt x="713" y="130"/>
                    </a:cubicBezTo>
                    <a:close/>
                    <a:moveTo>
                      <a:pt x="705" y="146"/>
                    </a:moveTo>
                    <a:lnTo>
                      <a:pt x="679" y="113"/>
                    </a:lnTo>
                    <a:lnTo>
                      <a:pt x="671" y="120"/>
                    </a:lnTo>
                    <a:lnTo>
                      <a:pt x="696" y="153"/>
                    </a:lnTo>
                    <a:lnTo>
                      <a:pt x="705" y="146"/>
                    </a:lnTo>
                    <a:close/>
                    <a:moveTo>
                      <a:pt x="704" y="136"/>
                    </a:moveTo>
                    <a:cubicBezTo>
                      <a:pt x="704" y="125"/>
                      <a:pt x="695" y="115"/>
                      <a:pt x="683" y="115"/>
                    </a:cubicBezTo>
                    <a:cubicBezTo>
                      <a:pt x="672" y="115"/>
                      <a:pt x="662" y="125"/>
                      <a:pt x="662" y="136"/>
                    </a:cubicBezTo>
                    <a:cubicBezTo>
                      <a:pt x="662" y="148"/>
                      <a:pt x="672" y="157"/>
                      <a:pt x="683" y="157"/>
                    </a:cubicBezTo>
                    <a:cubicBezTo>
                      <a:pt x="695" y="157"/>
                      <a:pt x="704" y="148"/>
                      <a:pt x="704" y="136"/>
                    </a:cubicBezTo>
                    <a:close/>
                    <a:moveTo>
                      <a:pt x="697" y="153"/>
                    </a:moveTo>
                    <a:lnTo>
                      <a:pt x="670" y="120"/>
                    </a:lnTo>
                    <a:lnTo>
                      <a:pt x="663" y="126"/>
                    </a:lnTo>
                    <a:lnTo>
                      <a:pt x="690" y="158"/>
                    </a:lnTo>
                    <a:lnTo>
                      <a:pt x="697" y="153"/>
                    </a:lnTo>
                    <a:close/>
                    <a:moveTo>
                      <a:pt x="697" y="142"/>
                    </a:moveTo>
                    <a:cubicBezTo>
                      <a:pt x="697" y="131"/>
                      <a:pt x="688" y="121"/>
                      <a:pt x="676" y="121"/>
                    </a:cubicBezTo>
                    <a:cubicBezTo>
                      <a:pt x="665" y="121"/>
                      <a:pt x="655" y="131"/>
                      <a:pt x="655" y="142"/>
                    </a:cubicBezTo>
                    <a:cubicBezTo>
                      <a:pt x="655" y="154"/>
                      <a:pt x="665" y="163"/>
                      <a:pt x="676" y="163"/>
                    </a:cubicBezTo>
                    <a:cubicBezTo>
                      <a:pt x="688" y="163"/>
                      <a:pt x="697" y="154"/>
                      <a:pt x="697" y="142"/>
                    </a:cubicBezTo>
                    <a:close/>
                    <a:moveTo>
                      <a:pt x="690" y="158"/>
                    </a:moveTo>
                    <a:lnTo>
                      <a:pt x="663" y="126"/>
                    </a:lnTo>
                    <a:lnTo>
                      <a:pt x="655" y="133"/>
                    </a:lnTo>
                    <a:lnTo>
                      <a:pt x="682" y="165"/>
                    </a:lnTo>
                    <a:lnTo>
                      <a:pt x="690" y="158"/>
                    </a:lnTo>
                    <a:close/>
                    <a:moveTo>
                      <a:pt x="689" y="149"/>
                    </a:moveTo>
                    <a:cubicBezTo>
                      <a:pt x="689" y="137"/>
                      <a:pt x="680" y="128"/>
                      <a:pt x="668" y="128"/>
                    </a:cubicBezTo>
                    <a:cubicBezTo>
                      <a:pt x="657" y="128"/>
                      <a:pt x="647" y="137"/>
                      <a:pt x="647" y="149"/>
                    </a:cubicBezTo>
                    <a:cubicBezTo>
                      <a:pt x="647" y="161"/>
                      <a:pt x="657" y="170"/>
                      <a:pt x="668" y="170"/>
                    </a:cubicBezTo>
                    <a:cubicBezTo>
                      <a:pt x="680" y="170"/>
                      <a:pt x="689" y="161"/>
                      <a:pt x="689" y="149"/>
                    </a:cubicBezTo>
                    <a:close/>
                    <a:moveTo>
                      <a:pt x="682" y="165"/>
                    </a:moveTo>
                    <a:lnTo>
                      <a:pt x="655" y="133"/>
                    </a:lnTo>
                    <a:lnTo>
                      <a:pt x="647" y="140"/>
                    </a:lnTo>
                    <a:lnTo>
                      <a:pt x="674" y="172"/>
                    </a:lnTo>
                    <a:lnTo>
                      <a:pt x="682" y="165"/>
                    </a:lnTo>
                    <a:close/>
                    <a:moveTo>
                      <a:pt x="682" y="156"/>
                    </a:moveTo>
                    <a:cubicBezTo>
                      <a:pt x="682" y="144"/>
                      <a:pt x="672" y="135"/>
                      <a:pt x="661" y="135"/>
                    </a:cubicBezTo>
                    <a:cubicBezTo>
                      <a:pt x="649" y="135"/>
                      <a:pt x="640" y="144"/>
                      <a:pt x="640" y="156"/>
                    </a:cubicBezTo>
                    <a:cubicBezTo>
                      <a:pt x="640" y="167"/>
                      <a:pt x="649" y="177"/>
                      <a:pt x="661" y="177"/>
                    </a:cubicBezTo>
                    <a:cubicBezTo>
                      <a:pt x="672" y="177"/>
                      <a:pt x="682" y="167"/>
                      <a:pt x="682" y="156"/>
                    </a:cubicBezTo>
                    <a:close/>
                    <a:moveTo>
                      <a:pt x="674" y="171"/>
                    </a:moveTo>
                    <a:lnTo>
                      <a:pt x="647" y="140"/>
                    </a:lnTo>
                    <a:lnTo>
                      <a:pt x="638" y="147"/>
                    </a:lnTo>
                    <a:lnTo>
                      <a:pt x="666" y="179"/>
                    </a:lnTo>
                    <a:lnTo>
                      <a:pt x="674" y="171"/>
                    </a:lnTo>
                    <a:close/>
                    <a:moveTo>
                      <a:pt x="673" y="163"/>
                    </a:moveTo>
                    <a:cubicBezTo>
                      <a:pt x="673" y="151"/>
                      <a:pt x="664" y="142"/>
                      <a:pt x="652" y="142"/>
                    </a:cubicBezTo>
                    <a:cubicBezTo>
                      <a:pt x="641" y="142"/>
                      <a:pt x="631" y="151"/>
                      <a:pt x="631" y="163"/>
                    </a:cubicBezTo>
                    <a:cubicBezTo>
                      <a:pt x="631" y="175"/>
                      <a:pt x="641" y="184"/>
                      <a:pt x="652" y="184"/>
                    </a:cubicBezTo>
                    <a:cubicBezTo>
                      <a:pt x="664" y="184"/>
                      <a:pt x="673" y="175"/>
                      <a:pt x="673" y="163"/>
                    </a:cubicBezTo>
                    <a:close/>
                    <a:moveTo>
                      <a:pt x="666" y="179"/>
                    </a:moveTo>
                    <a:lnTo>
                      <a:pt x="638" y="147"/>
                    </a:lnTo>
                    <a:lnTo>
                      <a:pt x="631" y="154"/>
                    </a:lnTo>
                    <a:lnTo>
                      <a:pt x="658" y="186"/>
                    </a:lnTo>
                    <a:lnTo>
                      <a:pt x="666" y="179"/>
                    </a:lnTo>
                    <a:close/>
                    <a:moveTo>
                      <a:pt x="665" y="170"/>
                    </a:moveTo>
                    <a:cubicBezTo>
                      <a:pt x="665" y="158"/>
                      <a:pt x="656" y="149"/>
                      <a:pt x="644" y="149"/>
                    </a:cubicBezTo>
                    <a:cubicBezTo>
                      <a:pt x="633" y="149"/>
                      <a:pt x="624" y="158"/>
                      <a:pt x="624" y="170"/>
                    </a:cubicBezTo>
                    <a:cubicBezTo>
                      <a:pt x="624" y="181"/>
                      <a:pt x="633" y="191"/>
                      <a:pt x="644" y="191"/>
                    </a:cubicBezTo>
                    <a:cubicBezTo>
                      <a:pt x="656" y="191"/>
                      <a:pt x="665" y="181"/>
                      <a:pt x="665" y="170"/>
                    </a:cubicBezTo>
                    <a:close/>
                    <a:moveTo>
                      <a:pt x="658" y="186"/>
                    </a:moveTo>
                    <a:lnTo>
                      <a:pt x="631" y="154"/>
                    </a:lnTo>
                    <a:lnTo>
                      <a:pt x="623" y="160"/>
                    </a:lnTo>
                    <a:lnTo>
                      <a:pt x="650" y="192"/>
                    </a:lnTo>
                    <a:lnTo>
                      <a:pt x="658" y="186"/>
                    </a:lnTo>
                    <a:close/>
                    <a:moveTo>
                      <a:pt x="658" y="176"/>
                    </a:moveTo>
                    <a:cubicBezTo>
                      <a:pt x="658" y="165"/>
                      <a:pt x="648" y="155"/>
                      <a:pt x="637" y="155"/>
                    </a:cubicBezTo>
                    <a:cubicBezTo>
                      <a:pt x="625" y="155"/>
                      <a:pt x="616" y="165"/>
                      <a:pt x="616" y="176"/>
                    </a:cubicBezTo>
                    <a:cubicBezTo>
                      <a:pt x="616" y="188"/>
                      <a:pt x="625" y="197"/>
                      <a:pt x="637" y="197"/>
                    </a:cubicBezTo>
                    <a:cubicBezTo>
                      <a:pt x="648" y="197"/>
                      <a:pt x="658" y="188"/>
                      <a:pt x="658" y="176"/>
                    </a:cubicBezTo>
                    <a:close/>
                    <a:moveTo>
                      <a:pt x="650" y="193"/>
                    </a:moveTo>
                    <a:lnTo>
                      <a:pt x="623" y="160"/>
                    </a:lnTo>
                    <a:lnTo>
                      <a:pt x="615" y="167"/>
                    </a:lnTo>
                    <a:lnTo>
                      <a:pt x="642" y="199"/>
                    </a:lnTo>
                    <a:lnTo>
                      <a:pt x="650" y="193"/>
                    </a:lnTo>
                    <a:close/>
                    <a:moveTo>
                      <a:pt x="649" y="183"/>
                    </a:moveTo>
                    <a:cubicBezTo>
                      <a:pt x="649" y="172"/>
                      <a:pt x="640" y="162"/>
                      <a:pt x="628" y="162"/>
                    </a:cubicBezTo>
                    <a:cubicBezTo>
                      <a:pt x="617" y="162"/>
                      <a:pt x="607" y="172"/>
                      <a:pt x="607" y="183"/>
                    </a:cubicBezTo>
                    <a:cubicBezTo>
                      <a:pt x="607" y="195"/>
                      <a:pt x="617" y="204"/>
                      <a:pt x="628" y="204"/>
                    </a:cubicBezTo>
                    <a:cubicBezTo>
                      <a:pt x="640" y="204"/>
                      <a:pt x="649" y="195"/>
                      <a:pt x="649" y="183"/>
                    </a:cubicBezTo>
                    <a:close/>
                    <a:moveTo>
                      <a:pt x="641" y="200"/>
                    </a:moveTo>
                    <a:lnTo>
                      <a:pt x="615" y="167"/>
                    </a:lnTo>
                    <a:lnTo>
                      <a:pt x="607" y="173"/>
                    </a:lnTo>
                    <a:lnTo>
                      <a:pt x="633" y="206"/>
                    </a:lnTo>
                    <a:lnTo>
                      <a:pt x="641" y="200"/>
                    </a:lnTo>
                    <a:close/>
                    <a:moveTo>
                      <a:pt x="641" y="190"/>
                    </a:moveTo>
                    <a:cubicBezTo>
                      <a:pt x="641" y="178"/>
                      <a:pt x="632" y="169"/>
                      <a:pt x="620" y="169"/>
                    </a:cubicBezTo>
                    <a:cubicBezTo>
                      <a:pt x="609" y="169"/>
                      <a:pt x="599" y="178"/>
                      <a:pt x="599" y="190"/>
                    </a:cubicBezTo>
                    <a:cubicBezTo>
                      <a:pt x="599" y="201"/>
                      <a:pt x="609" y="211"/>
                      <a:pt x="620" y="211"/>
                    </a:cubicBezTo>
                    <a:cubicBezTo>
                      <a:pt x="632" y="211"/>
                      <a:pt x="641" y="201"/>
                      <a:pt x="641" y="190"/>
                    </a:cubicBezTo>
                    <a:close/>
                    <a:moveTo>
                      <a:pt x="633" y="206"/>
                    </a:moveTo>
                    <a:lnTo>
                      <a:pt x="608" y="173"/>
                    </a:lnTo>
                    <a:lnTo>
                      <a:pt x="599" y="179"/>
                    </a:lnTo>
                    <a:lnTo>
                      <a:pt x="625" y="212"/>
                    </a:lnTo>
                    <a:lnTo>
                      <a:pt x="633" y="206"/>
                    </a:lnTo>
                    <a:close/>
                    <a:moveTo>
                      <a:pt x="633" y="196"/>
                    </a:moveTo>
                    <a:cubicBezTo>
                      <a:pt x="633" y="184"/>
                      <a:pt x="624" y="175"/>
                      <a:pt x="612" y="175"/>
                    </a:cubicBezTo>
                    <a:cubicBezTo>
                      <a:pt x="601" y="175"/>
                      <a:pt x="591" y="184"/>
                      <a:pt x="591" y="196"/>
                    </a:cubicBezTo>
                    <a:cubicBezTo>
                      <a:pt x="591" y="207"/>
                      <a:pt x="601" y="217"/>
                      <a:pt x="612" y="217"/>
                    </a:cubicBezTo>
                    <a:cubicBezTo>
                      <a:pt x="624" y="217"/>
                      <a:pt x="633" y="207"/>
                      <a:pt x="633" y="196"/>
                    </a:cubicBezTo>
                    <a:close/>
                    <a:moveTo>
                      <a:pt x="625" y="213"/>
                    </a:moveTo>
                    <a:lnTo>
                      <a:pt x="600" y="179"/>
                    </a:lnTo>
                    <a:lnTo>
                      <a:pt x="593" y="184"/>
                    </a:lnTo>
                    <a:lnTo>
                      <a:pt x="618" y="218"/>
                    </a:lnTo>
                    <a:lnTo>
                      <a:pt x="625" y="213"/>
                    </a:lnTo>
                    <a:close/>
                    <a:moveTo>
                      <a:pt x="627" y="201"/>
                    </a:moveTo>
                    <a:cubicBezTo>
                      <a:pt x="627" y="189"/>
                      <a:pt x="617" y="180"/>
                      <a:pt x="606" y="180"/>
                    </a:cubicBezTo>
                    <a:cubicBezTo>
                      <a:pt x="594" y="180"/>
                      <a:pt x="585" y="189"/>
                      <a:pt x="585" y="201"/>
                    </a:cubicBezTo>
                    <a:cubicBezTo>
                      <a:pt x="585" y="212"/>
                      <a:pt x="594" y="222"/>
                      <a:pt x="606" y="222"/>
                    </a:cubicBezTo>
                    <a:cubicBezTo>
                      <a:pt x="617" y="222"/>
                      <a:pt x="627" y="212"/>
                      <a:pt x="627" y="201"/>
                    </a:cubicBezTo>
                    <a:close/>
                    <a:moveTo>
                      <a:pt x="618" y="218"/>
                    </a:moveTo>
                    <a:lnTo>
                      <a:pt x="593" y="184"/>
                    </a:lnTo>
                    <a:lnTo>
                      <a:pt x="581" y="193"/>
                    </a:lnTo>
                    <a:lnTo>
                      <a:pt x="606" y="227"/>
                    </a:lnTo>
                    <a:lnTo>
                      <a:pt x="618" y="218"/>
                    </a:lnTo>
                    <a:close/>
                    <a:moveTo>
                      <a:pt x="614" y="210"/>
                    </a:moveTo>
                    <a:cubicBezTo>
                      <a:pt x="614" y="198"/>
                      <a:pt x="605" y="189"/>
                      <a:pt x="593" y="189"/>
                    </a:cubicBezTo>
                    <a:cubicBezTo>
                      <a:pt x="582" y="189"/>
                      <a:pt x="572" y="198"/>
                      <a:pt x="572" y="210"/>
                    </a:cubicBezTo>
                    <a:cubicBezTo>
                      <a:pt x="572" y="221"/>
                      <a:pt x="582" y="231"/>
                      <a:pt x="593" y="231"/>
                    </a:cubicBezTo>
                    <a:cubicBezTo>
                      <a:pt x="605" y="231"/>
                      <a:pt x="614" y="221"/>
                      <a:pt x="614" y="210"/>
                    </a:cubicBezTo>
                    <a:close/>
                    <a:moveTo>
                      <a:pt x="605" y="227"/>
                    </a:moveTo>
                    <a:lnTo>
                      <a:pt x="581" y="193"/>
                    </a:lnTo>
                    <a:lnTo>
                      <a:pt x="569" y="201"/>
                    </a:lnTo>
                    <a:lnTo>
                      <a:pt x="593" y="236"/>
                    </a:lnTo>
                    <a:lnTo>
                      <a:pt x="605" y="227"/>
                    </a:lnTo>
                    <a:close/>
                    <a:moveTo>
                      <a:pt x="602" y="219"/>
                    </a:moveTo>
                    <a:cubicBezTo>
                      <a:pt x="602" y="207"/>
                      <a:pt x="592" y="198"/>
                      <a:pt x="581" y="198"/>
                    </a:cubicBezTo>
                    <a:cubicBezTo>
                      <a:pt x="569" y="198"/>
                      <a:pt x="560" y="207"/>
                      <a:pt x="560" y="219"/>
                    </a:cubicBezTo>
                    <a:cubicBezTo>
                      <a:pt x="560" y="230"/>
                      <a:pt x="569" y="240"/>
                      <a:pt x="581" y="240"/>
                    </a:cubicBezTo>
                    <a:cubicBezTo>
                      <a:pt x="592" y="240"/>
                      <a:pt x="602" y="230"/>
                      <a:pt x="602" y="219"/>
                    </a:cubicBezTo>
                    <a:close/>
                    <a:moveTo>
                      <a:pt x="592" y="236"/>
                    </a:moveTo>
                    <a:lnTo>
                      <a:pt x="569" y="201"/>
                    </a:lnTo>
                    <a:lnTo>
                      <a:pt x="561" y="207"/>
                    </a:lnTo>
                    <a:lnTo>
                      <a:pt x="584" y="241"/>
                    </a:lnTo>
                    <a:lnTo>
                      <a:pt x="592" y="236"/>
                    </a:lnTo>
                    <a:close/>
                    <a:moveTo>
                      <a:pt x="594" y="224"/>
                    </a:moveTo>
                    <a:cubicBezTo>
                      <a:pt x="594" y="212"/>
                      <a:pt x="584" y="203"/>
                      <a:pt x="573" y="203"/>
                    </a:cubicBezTo>
                    <a:cubicBezTo>
                      <a:pt x="561" y="203"/>
                      <a:pt x="552" y="212"/>
                      <a:pt x="552" y="224"/>
                    </a:cubicBezTo>
                    <a:cubicBezTo>
                      <a:pt x="552" y="235"/>
                      <a:pt x="561" y="245"/>
                      <a:pt x="573" y="245"/>
                    </a:cubicBezTo>
                    <a:cubicBezTo>
                      <a:pt x="584" y="245"/>
                      <a:pt x="594" y="235"/>
                      <a:pt x="594" y="224"/>
                    </a:cubicBezTo>
                    <a:close/>
                    <a:moveTo>
                      <a:pt x="584" y="242"/>
                    </a:moveTo>
                    <a:lnTo>
                      <a:pt x="560" y="207"/>
                    </a:lnTo>
                    <a:lnTo>
                      <a:pt x="551" y="214"/>
                    </a:lnTo>
                    <a:lnTo>
                      <a:pt x="574" y="248"/>
                    </a:lnTo>
                    <a:lnTo>
                      <a:pt x="584" y="242"/>
                    </a:lnTo>
                    <a:close/>
                    <a:moveTo>
                      <a:pt x="584" y="230"/>
                    </a:moveTo>
                    <a:cubicBezTo>
                      <a:pt x="584" y="219"/>
                      <a:pt x="575" y="210"/>
                      <a:pt x="563" y="210"/>
                    </a:cubicBezTo>
                    <a:cubicBezTo>
                      <a:pt x="552" y="210"/>
                      <a:pt x="543" y="219"/>
                      <a:pt x="543" y="230"/>
                    </a:cubicBezTo>
                    <a:cubicBezTo>
                      <a:pt x="543" y="241"/>
                      <a:pt x="552" y="250"/>
                      <a:pt x="563" y="250"/>
                    </a:cubicBezTo>
                    <a:cubicBezTo>
                      <a:pt x="575" y="250"/>
                      <a:pt x="584" y="241"/>
                      <a:pt x="584" y="230"/>
                    </a:cubicBezTo>
                    <a:close/>
                    <a:moveTo>
                      <a:pt x="573" y="248"/>
                    </a:moveTo>
                    <a:lnTo>
                      <a:pt x="551" y="214"/>
                    </a:lnTo>
                    <a:lnTo>
                      <a:pt x="540" y="223"/>
                    </a:lnTo>
                    <a:lnTo>
                      <a:pt x="560" y="254"/>
                    </a:lnTo>
                    <a:lnTo>
                      <a:pt x="573" y="248"/>
                    </a:lnTo>
                    <a:close/>
                    <a:moveTo>
                      <a:pt x="571" y="238"/>
                    </a:moveTo>
                    <a:cubicBezTo>
                      <a:pt x="571" y="227"/>
                      <a:pt x="562" y="219"/>
                      <a:pt x="552" y="219"/>
                    </a:cubicBezTo>
                    <a:cubicBezTo>
                      <a:pt x="541" y="219"/>
                      <a:pt x="533" y="227"/>
                      <a:pt x="533" y="238"/>
                    </a:cubicBezTo>
                    <a:cubicBezTo>
                      <a:pt x="533" y="248"/>
                      <a:pt x="541" y="256"/>
                      <a:pt x="552" y="256"/>
                    </a:cubicBezTo>
                    <a:cubicBezTo>
                      <a:pt x="562" y="256"/>
                      <a:pt x="571" y="248"/>
                      <a:pt x="571" y="238"/>
                    </a:cubicBezTo>
                    <a:close/>
                    <a:moveTo>
                      <a:pt x="559" y="255"/>
                    </a:moveTo>
                    <a:lnTo>
                      <a:pt x="539" y="224"/>
                    </a:lnTo>
                    <a:lnTo>
                      <a:pt x="527" y="234"/>
                    </a:lnTo>
                    <a:lnTo>
                      <a:pt x="545" y="261"/>
                    </a:lnTo>
                    <a:lnTo>
                      <a:pt x="559" y="255"/>
                    </a:lnTo>
                    <a:close/>
                    <a:moveTo>
                      <a:pt x="554" y="247"/>
                    </a:moveTo>
                    <a:cubicBezTo>
                      <a:pt x="554" y="238"/>
                      <a:pt x="547" y="230"/>
                      <a:pt x="538" y="230"/>
                    </a:cubicBezTo>
                    <a:cubicBezTo>
                      <a:pt x="529" y="230"/>
                      <a:pt x="522" y="238"/>
                      <a:pt x="522" y="247"/>
                    </a:cubicBezTo>
                    <a:cubicBezTo>
                      <a:pt x="522" y="256"/>
                      <a:pt x="529" y="263"/>
                      <a:pt x="538" y="263"/>
                    </a:cubicBezTo>
                    <a:cubicBezTo>
                      <a:pt x="547" y="263"/>
                      <a:pt x="554" y="256"/>
                      <a:pt x="554" y="247"/>
                    </a:cubicBezTo>
                    <a:close/>
                    <a:moveTo>
                      <a:pt x="545" y="261"/>
                    </a:moveTo>
                    <a:lnTo>
                      <a:pt x="528" y="234"/>
                    </a:lnTo>
                    <a:lnTo>
                      <a:pt x="510" y="249"/>
                    </a:lnTo>
                    <a:lnTo>
                      <a:pt x="524" y="271"/>
                    </a:lnTo>
                    <a:lnTo>
                      <a:pt x="545" y="261"/>
                    </a:lnTo>
                    <a:close/>
                    <a:moveTo>
                      <a:pt x="532" y="259"/>
                    </a:moveTo>
                    <a:cubicBezTo>
                      <a:pt x="532" y="252"/>
                      <a:pt x="526" y="246"/>
                      <a:pt x="518" y="246"/>
                    </a:cubicBezTo>
                    <a:cubicBezTo>
                      <a:pt x="511" y="246"/>
                      <a:pt x="505" y="252"/>
                      <a:pt x="505" y="259"/>
                    </a:cubicBezTo>
                    <a:cubicBezTo>
                      <a:pt x="505" y="266"/>
                      <a:pt x="511" y="272"/>
                      <a:pt x="518" y="272"/>
                    </a:cubicBezTo>
                    <a:cubicBezTo>
                      <a:pt x="526" y="272"/>
                      <a:pt x="532" y="266"/>
                      <a:pt x="532" y="259"/>
                    </a:cubicBezTo>
                    <a:close/>
                    <a:moveTo>
                      <a:pt x="524" y="271"/>
                    </a:moveTo>
                    <a:lnTo>
                      <a:pt x="510" y="249"/>
                    </a:lnTo>
                    <a:lnTo>
                      <a:pt x="488" y="266"/>
                    </a:lnTo>
                    <a:lnTo>
                      <a:pt x="499" y="283"/>
                    </a:lnTo>
                    <a:lnTo>
                      <a:pt x="524" y="271"/>
                    </a:lnTo>
                    <a:close/>
                    <a:moveTo>
                      <a:pt x="505" y="274"/>
                    </a:moveTo>
                    <a:cubicBezTo>
                      <a:pt x="505" y="268"/>
                      <a:pt x="501" y="264"/>
                      <a:pt x="495" y="264"/>
                    </a:cubicBezTo>
                    <a:cubicBezTo>
                      <a:pt x="489" y="264"/>
                      <a:pt x="485" y="268"/>
                      <a:pt x="485" y="274"/>
                    </a:cubicBezTo>
                    <a:cubicBezTo>
                      <a:pt x="485" y="280"/>
                      <a:pt x="489" y="284"/>
                      <a:pt x="495" y="284"/>
                    </a:cubicBezTo>
                    <a:cubicBezTo>
                      <a:pt x="501" y="284"/>
                      <a:pt x="505" y="280"/>
                      <a:pt x="505" y="274"/>
                    </a:cubicBezTo>
                    <a:close/>
                    <a:moveTo>
                      <a:pt x="500" y="283"/>
                    </a:moveTo>
                    <a:lnTo>
                      <a:pt x="489" y="266"/>
                    </a:lnTo>
                    <a:lnTo>
                      <a:pt x="460" y="288"/>
                    </a:lnTo>
                    <a:lnTo>
                      <a:pt x="468" y="300"/>
                    </a:lnTo>
                    <a:lnTo>
                      <a:pt x="500" y="283"/>
                    </a:lnTo>
                    <a:close/>
                    <a:moveTo>
                      <a:pt x="472" y="294"/>
                    </a:moveTo>
                    <a:cubicBezTo>
                      <a:pt x="472" y="290"/>
                      <a:pt x="469" y="286"/>
                      <a:pt x="465" y="286"/>
                    </a:cubicBezTo>
                    <a:cubicBezTo>
                      <a:pt x="460" y="286"/>
                      <a:pt x="457" y="290"/>
                      <a:pt x="457" y="294"/>
                    </a:cubicBezTo>
                    <a:cubicBezTo>
                      <a:pt x="457" y="298"/>
                      <a:pt x="460" y="301"/>
                      <a:pt x="465" y="301"/>
                    </a:cubicBezTo>
                    <a:cubicBezTo>
                      <a:pt x="469" y="301"/>
                      <a:pt x="472" y="298"/>
                      <a:pt x="472" y="294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19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states to traces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18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semantics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Low-level (conceptual) semantics</a:t>
            </a:r>
          </a:p>
          <a:p>
            <a:r>
              <a:rPr lang="en-US" dirty="0">
                <a:solidFill>
                  <a:srgbClr val="000000"/>
                </a:solidFill>
              </a:rPr>
              <a:t>Add program counter (pc) with states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 = 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State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+ pc</a:t>
            </a: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The meaning of a program is a relation </a:t>
            </a:r>
            <a:br>
              <a:rPr lang="en-US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			    </a:t>
            </a:r>
            <a:r>
              <a:rPr lang="en-US" b="1" dirty="0" err="1">
                <a:solidFill>
                  <a:srgbClr val="000000"/>
                </a:solidFill>
                <a:sym typeface="Symbol" pitchFamily="18" charset="2"/>
              </a:rPr>
              <a:t>Stm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 </a:t>
            </a: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Execution is a finite/infinite sequence of states</a:t>
            </a: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A useful concept in defining static analysis as we will see later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87164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Example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167353" y="1476164"/>
            <a:ext cx="5416547" cy="427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l" rtl="0">
              <a:spcBef>
                <a:spcPct val="50000"/>
              </a:spcBef>
              <a:buFont typeface="Monotype Sorts" pitchFamily="2" charset="2"/>
              <a:buNone/>
            </a:pPr>
            <a:r>
              <a:rPr lang="en-US" sz="3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1: y := 1;</a:t>
            </a:r>
          </a:p>
          <a:p>
            <a:pPr algn="l" rtl="0">
              <a:spcBef>
                <a:spcPct val="50000"/>
              </a:spcBef>
              <a:buFont typeface="Monotype Sorts" pitchFamily="2" charset="2"/>
              <a:buNone/>
            </a:pPr>
            <a:r>
              <a:rPr lang="en-US" sz="3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while 2: </a:t>
            </a:r>
            <a:r>
              <a:rPr lang="en-US" sz="3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 do (</a:t>
            </a:r>
          </a:p>
          <a:p>
            <a:pPr algn="l" rtl="0">
              <a:spcBef>
                <a:spcPct val="50000"/>
              </a:spcBef>
              <a:buFont typeface="Monotype Sorts" pitchFamily="2" charset="2"/>
              <a:buNone/>
            </a:pPr>
            <a:r>
              <a:rPr lang="en-US" sz="3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	3: y := y * x;</a:t>
            </a:r>
          </a:p>
          <a:p>
            <a:pPr algn="l" rtl="0">
              <a:spcBef>
                <a:spcPct val="50000"/>
              </a:spcBef>
              <a:buFont typeface="Monotype Sorts" pitchFamily="2" charset="2"/>
              <a:buNone/>
            </a:pPr>
            <a:r>
              <a:rPr lang="en-US" sz="3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	4: x := x - 1</a:t>
            </a:r>
          </a:p>
          <a:p>
            <a:pPr algn="l" rtl="0">
              <a:spcBef>
                <a:spcPct val="50000"/>
              </a:spcBef>
              <a:buFont typeface="Monotype Sorts" pitchFamily="2" charset="2"/>
              <a:buNone/>
            </a:pPr>
            <a:r>
              <a:rPr lang="en-US" sz="3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)</a:t>
            </a:r>
          </a:p>
          <a:p>
            <a:pPr algn="l" rtl="0">
              <a:spcBef>
                <a:spcPct val="50000"/>
              </a:spcBef>
              <a:buFont typeface="Monotype Sorts" pitchFamily="2" charset="2"/>
              <a:buNone/>
            </a:pPr>
            <a:r>
              <a:rPr lang="en-US" sz="3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5:</a:t>
            </a:r>
            <a:endParaRPr lang="en-US" sz="3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492875"/>
            <a:ext cx="90011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72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79650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Traces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73</a:t>
            </a:fld>
            <a:endParaRPr lang="he-IL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908720"/>
            <a:ext cx="3446456" cy="270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l" rtl="0">
              <a:spcBef>
                <a:spcPct val="50000"/>
              </a:spcBef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1: y := 1;</a:t>
            </a:r>
          </a:p>
          <a:p>
            <a:pPr algn="l" rtl="0">
              <a:spcBef>
                <a:spcPct val="50000"/>
              </a:spcBef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while 2: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 do (</a:t>
            </a:r>
          </a:p>
          <a:p>
            <a:pPr algn="l" rtl="0">
              <a:spcBef>
                <a:spcPct val="50000"/>
              </a:spcBef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	3: y := y * x;</a:t>
            </a:r>
          </a:p>
          <a:p>
            <a:pPr algn="l" rtl="0">
              <a:spcBef>
                <a:spcPct val="50000"/>
              </a:spcBef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	4: x := x - 1</a:t>
            </a:r>
          </a:p>
          <a:p>
            <a:pPr algn="l" rtl="0">
              <a:spcBef>
                <a:spcPct val="50000"/>
              </a:spcBef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)</a:t>
            </a:r>
          </a:p>
          <a:p>
            <a:pPr algn="l" rtl="0">
              <a:spcBef>
                <a:spcPct val="50000"/>
              </a:spcBef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5:</a:t>
            </a:r>
            <a:endParaRPr lang="en-US" sz="20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861048"/>
            <a:ext cx="820891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↦2,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3</a:t>
            </a:r>
            <a:r>
              <a:rPr lang="en-US" dirty="0">
                <a:sym typeface="Symbol"/>
              </a:rPr>
              <a:t>},1</a:t>
            </a:r>
            <a:r>
              <a:rPr lang="he-IL" dirty="0">
                <a:sym typeface="Symbol"/>
              </a:rPr>
              <a:t></a:t>
            </a:r>
            <a:r>
              <a:rPr lang="en-US" dirty="0">
                <a:sym typeface="Symbol"/>
              </a:rPr>
              <a:t> [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y:=1</a:t>
            </a:r>
            <a:r>
              <a:rPr lang="en-US" dirty="0">
                <a:sym typeface="Symbol"/>
              </a:rPr>
              <a:t>] </a:t>
            </a:r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 ↦ 2,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1</a:t>
            </a:r>
            <a:r>
              <a:rPr lang="en-US" dirty="0">
                <a:sym typeface="Symbol"/>
              </a:rPr>
              <a:t>},2</a:t>
            </a:r>
            <a:r>
              <a:rPr lang="he-IL" dirty="0">
                <a:sym typeface="Symbol"/>
              </a:rPr>
              <a:t></a:t>
            </a:r>
            <a:r>
              <a:rPr lang="en-US" dirty="0">
                <a:sym typeface="Symbol"/>
              </a:rPr>
              <a:t> 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]</a:t>
            </a:r>
            <a:r>
              <a:rPr lang="en-US" dirty="0">
                <a:sym typeface="Symbol"/>
              </a:rPr>
              <a:t> </a:t>
            </a:r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 ↦ 2,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1</a:t>
            </a:r>
            <a:r>
              <a:rPr lang="en-US" dirty="0">
                <a:sym typeface="Symbol"/>
              </a:rPr>
              <a:t>},</a:t>
            </a:r>
            <a:r>
              <a:rPr lang="he-IL" dirty="0">
                <a:sym typeface="Symbol"/>
              </a:rPr>
              <a:t>3</a:t>
            </a:r>
            <a:r>
              <a:rPr lang="en-US" dirty="0"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y:=y*x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]</a:t>
            </a:r>
            <a:r>
              <a:rPr lang="en-US" dirty="0">
                <a:sym typeface="Symbol"/>
              </a:rPr>
              <a:t> </a:t>
            </a:r>
            <a:br>
              <a:rPr lang="en-US" dirty="0">
                <a:sym typeface="Symbol"/>
              </a:rPr>
            </a:br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 ↦ 2,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2</a:t>
            </a:r>
            <a:r>
              <a:rPr lang="en-US" dirty="0">
                <a:sym typeface="Symbol"/>
              </a:rPr>
              <a:t>},</a:t>
            </a:r>
            <a:r>
              <a:rPr lang="he-IL" dirty="0">
                <a:sym typeface="Symbol"/>
              </a:rPr>
              <a:t>4</a:t>
            </a:r>
            <a:r>
              <a:rPr lang="en-US" dirty="0"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x:=x-1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]</a:t>
            </a:r>
            <a:r>
              <a:rPr lang="en-US" dirty="0">
                <a:sym typeface="Symbol"/>
              </a:rPr>
              <a:t> </a:t>
            </a:r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 ↦ 1,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2</a:t>
            </a:r>
            <a:r>
              <a:rPr lang="en-US" dirty="0">
                <a:sym typeface="Symbol"/>
              </a:rPr>
              <a:t>},</a:t>
            </a:r>
            <a:r>
              <a:rPr lang="he-IL" dirty="0">
                <a:sym typeface="Symbol"/>
              </a:rPr>
              <a:t>2 </a:t>
            </a:r>
            <a:r>
              <a:rPr lang="en-US" dirty="0">
                <a:sym typeface="Symbol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] </a:t>
            </a:r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 ↦ 1,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2</a:t>
            </a:r>
            <a:r>
              <a:rPr lang="en-US" dirty="0">
                <a:sym typeface="Symbol"/>
              </a:rPr>
              <a:t>},</a:t>
            </a:r>
            <a:r>
              <a:rPr lang="he-IL" dirty="0">
                <a:sym typeface="Symbol"/>
              </a:rPr>
              <a:t>5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653136"/>
            <a:ext cx="864096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 ↦ 3,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3</a:t>
            </a:r>
            <a:r>
              <a:rPr lang="en-US" dirty="0">
                <a:sym typeface="Symbol"/>
              </a:rPr>
              <a:t>},1</a:t>
            </a:r>
            <a:r>
              <a:rPr lang="he-IL" dirty="0">
                <a:sym typeface="Symbol"/>
              </a:rPr>
              <a:t></a:t>
            </a:r>
            <a:r>
              <a:rPr lang="en-US" dirty="0">
                <a:sym typeface="Symbol"/>
              </a:rPr>
              <a:t> [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y:=1</a:t>
            </a:r>
            <a:r>
              <a:rPr lang="en-US" dirty="0">
                <a:sym typeface="Symbol"/>
              </a:rPr>
              <a:t>] </a:t>
            </a:r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 ↦ 3,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1</a:t>
            </a:r>
            <a:r>
              <a:rPr lang="en-US" dirty="0">
                <a:sym typeface="Symbol"/>
              </a:rPr>
              <a:t>},2</a:t>
            </a:r>
            <a:r>
              <a:rPr lang="he-IL" dirty="0">
                <a:sym typeface="Symbol"/>
              </a:rPr>
              <a:t></a:t>
            </a:r>
            <a:r>
              <a:rPr lang="en-US" dirty="0">
                <a:sym typeface="Symbol"/>
              </a:rPr>
              <a:t> 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]</a:t>
            </a:r>
            <a:r>
              <a:rPr lang="en-US" dirty="0">
                <a:sym typeface="Symbol"/>
              </a:rPr>
              <a:t> </a:t>
            </a:r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3,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1</a:t>
            </a:r>
            <a:r>
              <a:rPr lang="en-US" dirty="0">
                <a:sym typeface="Symbol"/>
              </a:rPr>
              <a:t>},</a:t>
            </a:r>
            <a:r>
              <a:rPr lang="he-IL" dirty="0">
                <a:sym typeface="Symbol"/>
              </a:rPr>
              <a:t>3</a:t>
            </a:r>
            <a:r>
              <a:rPr lang="en-US" dirty="0"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y:=y*x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]</a:t>
            </a:r>
            <a:b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en-US" dirty="0">
                <a:sym typeface="Symbol"/>
              </a:rPr>
              <a:t> </a:t>
            </a:r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 ↦ 3,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3</a:t>
            </a:r>
            <a:r>
              <a:rPr lang="en-US" dirty="0">
                <a:sym typeface="Symbol"/>
              </a:rPr>
              <a:t>},</a:t>
            </a:r>
            <a:r>
              <a:rPr lang="he-IL" dirty="0">
                <a:sym typeface="Symbol"/>
              </a:rPr>
              <a:t>4</a:t>
            </a:r>
            <a:r>
              <a:rPr lang="en-US" dirty="0"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x:=x-1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]</a:t>
            </a:r>
            <a:r>
              <a:rPr lang="en-US" dirty="0">
                <a:sym typeface="Symbol"/>
              </a:rPr>
              <a:t> </a:t>
            </a:r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 ↦ 2,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3</a:t>
            </a:r>
            <a:r>
              <a:rPr lang="en-US" dirty="0">
                <a:sym typeface="Symbol"/>
              </a:rPr>
              <a:t>},</a:t>
            </a:r>
            <a:r>
              <a:rPr lang="he-IL" dirty="0">
                <a:sym typeface="Symbol"/>
              </a:rPr>
              <a:t>2 </a:t>
            </a:r>
            <a:r>
              <a:rPr lang="en-US" dirty="0">
                <a:sym typeface="Symbol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] </a:t>
            </a:r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 ↦ 2,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3</a:t>
            </a:r>
            <a:r>
              <a:rPr lang="en-US" dirty="0">
                <a:sym typeface="Symbol"/>
              </a:rPr>
              <a:t>},</a:t>
            </a:r>
            <a:r>
              <a:rPr lang="he-IL" dirty="0">
                <a:sym typeface="Symbol"/>
              </a:rPr>
              <a:t>3</a:t>
            </a:r>
            <a:r>
              <a:rPr lang="en-US" dirty="0"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y:=y*x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]</a:t>
            </a:r>
            <a:r>
              <a:rPr lang="en-US" dirty="0">
                <a:sym typeface="Symbol"/>
              </a:rPr>
              <a:t> </a:t>
            </a:r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 ↦ 2,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6</a:t>
            </a:r>
            <a:r>
              <a:rPr lang="en-US" dirty="0">
                <a:sym typeface="Symbol"/>
              </a:rPr>
              <a:t>},</a:t>
            </a:r>
            <a:r>
              <a:rPr lang="he-IL" dirty="0">
                <a:sym typeface="Symbol"/>
              </a:rPr>
              <a:t>4</a:t>
            </a:r>
            <a:r>
              <a:rPr lang="en-US" dirty="0"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x:=x-1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]</a:t>
            </a:r>
            <a:r>
              <a:rPr lang="en-US" dirty="0">
                <a:sym typeface="Symbol"/>
              </a:rPr>
              <a:t> </a:t>
            </a:r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 ↦ 1,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6</a:t>
            </a:r>
            <a:r>
              <a:rPr lang="en-US" dirty="0">
                <a:sym typeface="Symbol"/>
              </a:rPr>
              <a:t>},</a:t>
            </a:r>
            <a:r>
              <a:rPr lang="he-IL" dirty="0">
                <a:sym typeface="Symbol"/>
              </a:rPr>
              <a:t>2 </a:t>
            </a:r>
            <a:r>
              <a:rPr lang="en-US" dirty="0">
                <a:sym typeface="Symbol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] </a:t>
            </a:r>
            <a:r>
              <a:rPr lang="he-IL" dirty="0">
                <a:sym typeface="Symbol"/>
              </a:rPr>
              <a:t></a:t>
            </a:r>
            <a:r>
              <a:rPr lang="en-US" dirty="0">
                <a:sym typeface="Symbol"/>
              </a:rPr>
              <a:t>{x</a:t>
            </a:r>
            <a:r>
              <a:rPr lang="en-US" dirty="0">
                <a:sym typeface="Math C"/>
              </a:rPr>
              <a:t> ↦ 1,</a:t>
            </a:r>
            <a:r>
              <a:rPr lang="en-US" dirty="0">
                <a:sym typeface="Symbol"/>
              </a:rPr>
              <a:t>y</a:t>
            </a:r>
            <a:r>
              <a:rPr lang="en-US" dirty="0">
                <a:sym typeface="Math C"/>
              </a:rPr>
              <a:t> ↦ 6</a:t>
            </a:r>
            <a:r>
              <a:rPr lang="en-US" dirty="0">
                <a:sym typeface="Symbol"/>
              </a:rPr>
              <a:t>},</a:t>
            </a:r>
            <a:r>
              <a:rPr lang="he-IL" dirty="0">
                <a:sym typeface="Symbol"/>
              </a:rPr>
              <a:t>5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6021288"/>
            <a:ext cx="2304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/>
              <a:t>…</a:t>
            </a:r>
            <a:endParaRPr lang="he-IL" sz="3200" dirty="0"/>
          </a:p>
        </p:txBody>
      </p:sp>
      <p:sp>
        <p:nvSpPr>
          <p:cNvPr id="8" name="הסבר קווי 2 7"/>
          <p:cNvSpPr/>
          <p:nvPr/>
        </p:nvSpPr>
        <p:spPr>
          <a:xfrm>
            <a:off x="4932040" y="1916832"/>
            <a:ext cx="3960440" cy="792088"/>
          </a:xfrm>
          <a:prstGeom prst="borderCallout2">
            <a:avLst>
              <a:gd name="adj1" fmla="val 53108"/>
              <a:gd name="adj2" fmla="val -637"/>
              <a:gd name="adj3" fmla="val 99834"/>
              <a:gd name="adj4" fmla="val -19416"/>
              <a:gd name="adj5" fmla="val 225193"/>
              <a:gd name="adj6" fmla="val -384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Set of traces is infinite therefore trace semantics is incomputable in general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Operational semantics summary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SOS is powerful enough to describe imperative programs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Can define the set of traces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Can represent program counter implicitly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Handle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dirty="0">
                <a:solidFill>
                  <a:srgbClr val="000000"/>
                </a:solidFill>
              </a:rPr>
              <a:t> statements and other non-trivial control constructs (e.g., exceptions)</a:t>
            </a:r>
          </a:p>
          <a:p>
            <a:r>
              <a:rPr lang="en-US" dirty="0">
                <a:solidFill>
                  <a:srgbClr val="000000"/>
                </a:solidFill>
              </a:rPr>
              <a:t>Natural operational semantics is an abstraction</a:t>
            </a:r>
          </a:p>
          <a:p>
            <a:r>
              <a:rPr lang="en-US" dirty="0">
                <a:solidFill>
                  <a:srgbClr val="000000"/>
                </a:solidFill>
              </a:rPr>
              <a:t>Different semantics may be used to justify different behaviors</a:t>
            </a:r>
          </a:p>
          <a:p>
            <a:r>
              <a:rPr lang="en-US" dirty="0">
                <a:solidFill>
                  <a:srgbClr val="000000"/>
                </a:solidFill>
              </a:rPr>
              <a:t>Thinking in concrete semantics is essential for a analysis writer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492875"/>
            <a:ext cx="90011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74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92993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B808-D721-7248-84D9-B0620FD7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Programs with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D031F-1B3D-8F49-A0B5-FB82659BA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DFC9B-D2F1-D94B-B7B5-A3119891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27442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imperative language: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While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Abstract syntax:</a:t>
            </a:r>
          </a:p>
          <a:p>
            <a:pPr lvl="1">
              <a:buNone/>
            </a:pP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dirty="0">
                <a:latin typeface="Bell MT" pitchFamily="18" charset="0"/>
              </a:rPr>
              <a:t> ::= </a:t>
            </a:r>
            <a:r>
              <a:rPr lang="en-US" sz="3200" i="1" dirty="0">
                <a:latin typeface="Bell MT" pitchFamily="18" charset="0"/>
              </a:rPr>
              <a:t>n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x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</a:rPr>
              <a:t>+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2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  <a:sym typeface="Math B"/>
              </a:rPr>
              <a:t></a:t>
            </a:r>
            <a:r>
              <a:rPr lang="en-US" sz="3200" dirty="0">
                <a:latin typeface="Bell MT" pitchFamily="18" charset="0"/>
                <a:sym typeface="Math B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2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</a:rPr>
              <a:t>–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2</a:t>
            </a:r>
          </a:p>
          <a:p>
            <a:pPr lvl="1">
              <a:buNone/>
            </a:pP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>
                <a:latin typeface="Bell MT" pitchFamily="18" charset="0"/>
              </a:rPr>
              <a:t> ::=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3200" dirty="0"/>
              <a:t> </a:t>
            </a:r>
            <a:r>
              <a:rPr lang="en-US" sz="3200" dirty="0">
                <a:latin typeface="Bell MT" pitchFamily="18" charset="0"/>
              </a:rPr>
              <a:t>|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false</a:t>
            </a:r>
            <a:br>
              <a:rPr lang="en-US" sz="3200" dirty="0">
                <a:latin typeface="Courier New" pitchFamily="49" charset="0"/>
                <a:cs typeface="Courier New" pitchFamily="49" charset="0"/>
              </a:rPr>
            </a:br>
            <a:r>
              <a:rPr lang="en-US" sz="3200" dirty="0">
                <a:latin typeface="Bell MT" pitchFamily="18" charset="0"/>
              </a:rPr>
              <a:t>|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</a:rPr>
              <a:t>=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2</a:t>
            </a:r>
            <a:r>
              <a:rPr lang="en-US" sz="3200" dirty="0"/>
              <a:t> </a:t>
            </a:r>
            <a:r>
              <a:rPr lang="en-US" sz="3200" dirty="0">
                <a:latin typeface="Bell MT" pitchFamily="18" charset="0"/>
              </a:rPr>
              <a:t>|</a:t>
            </a:r>
            <a:r>
              <a:rPr lang="en-US" sz="3200" i="1" dirty="0"/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  <a:sym typeface="Math B"/>
              </a:rPr>
              <a:t>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baseline="-25000" dirty="0">
                <a:latin typeface="Bell MT" pitchFamily="18" charset="0"/>
              </a:rPr>
              <a:t>2</a:t>
            </a:r>
            <a:r>
              <a:rPr lang="en-US" sz="3200" dirty="0"/>
              <a:t> </a:t>
            </a:r>
            <a:r>
              <a:rPr lang="en-US" sz="3200" dirty="0">
                <a:latin typeface="Bell MT" pitchFamily="18" charset="0"/>
              </a:rPr>
              <a:t>|</a:t>
            </a:r>
            <a:r>
              <a:rPr lang="en-US" sz="3200" dirty="0"/>
              <a:t> </a:t>
            </a:r>
            <a:r>
              <a:rPr lang="en-US" sz="3200" b="1" dirty="0">
                <a:latin typeface="Bell MT" pitchFamily="18" charset="0"/>
                <a:sym typeface="Math C"/>
              </a:rPr>
              <a:t></a:t>
            </a:r>
            <a:r>
              <a:rPr lang="en-US" sz="3200" i="1" dirty="0">
                <a:latin typeface="Bell MT" pitchFamily="18" charset="0"/>
                <a:sym typeface="Math B"/>
              </a:rPr>
              <a:t>b</a:t>
            </a:r>
            <a:r>
              <a:rPr lang="en-US" sz="3200" i="1" dirty="0">
                <a:sym typeface="Math B"/>
              </a:rPr>
              <a:t> </a:t>
            </a:r>
            <a:r>
              <a:rPr lang="en-US" sz="3200" dirty="0">
                <a:latin typeface="Bell MT" pitchFamily="18" charset="0"/>
                <a:sym typeface="Math B"/>
              </a:rPr>
              <a:t>|</a:t>
            </a:r>
            <a:r>
              <a:rPr lang="en-US" sz="3200" i="1" dirty="0">
                <a:sym typeface="Math B"/>
              </a:rPr>
              <a:t> </a:t>
            </a:r>
            <a:r>
              <a:rPr lang="en-US" sz="3200" i="1" dirty="0">
                <a:latin typeface="Bell MT" pitchFamily="18" charset="0"/>
                <a:sym typeface="Math B"/>
              </a:rPr>
              <a:t>b</a:t>
            </a:r>
            <a:r>
              <a:rPr lang="en-US" sz="3200" baseline="-25000" dirty="0">
                <a:latin typeface="Bell MT" pitchFamily="18" charset="0"/>
                <a:sym typeface="Math B"/>
              </a:rPr>
              <a:t>1</a:t>
            </a:r>
            <a:r>
              <a:rPr lang="en-US" sz="3200" i="1" dirty="0">
                <a:sym typeface="Math B"/>
              </a:rPr>
              <a:t> </a:t>
            </a:r>
            <a:r>
              <a:rPr lang="en-US" sz="3200" b="1" dirty="0">
                <a:latin typeface="Bell MT" pitchFamily="18" charset="0"/>
                <a:sym typeface="Math B"/>
              </a:rPr>
              <a:t></a:t>
            </a:r>
            <a:r>
              <a:rPr lang="en-US" sz="3200" dirty="0">
                <a:sym typeface="Math B"/>
              </a:rPr>
              <a:t> </a:t>
            </a:r>
            <a:r>
              <a:rPr lang="en-US" sz="3200" i="1" dirty="0">
                <a:latin typeface="Bell MT" pitchFamily="18" charset="0"/>
                <a:sym typeface="Math B"/>
              </a:rPr>
              <a:t>b</a:t>
            </a:r>
            <a:r>
              <a:rPr lang="en-US" sz="3200" baseline="-25000" dirty="0">
                <a:latin typeface="Bell MT" pitchFamily="18" charset="0"/>
                <a:sym typeface="Math B"/>
              </a:rPr>
              <a:t>2</a:t>
            </a:r>
            <a:endParaRPr lang="en-US" sz="3200" baseline="-25000" dirty="0">
              <a:latin typeface="Bell MT" pitchFamily="18" charset="0"/>
            </a:endParaRPr>
          </a:p>
          <a:p>
            <a:pPr lvl="1">
              <a:buNone/>
            </a:pP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dirty="0"/>
              <a:t> </a:t>
            </a:r>
            <a:r>
              <a:rPr lang="en-US" sz="3200" dirty="0">
                <a:latin typeface="Bell MT" pitchFamily="18" charset="0"/>
              </a:rPr>
              <a:t>::=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x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>
                <a:latin typeface="Bell MT" pitchFamily="18" charset="0"/>
              </a:rPr>
              <a:t>:=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a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skip</a:t>
            </a:r>
            <a:r>
              <a:rPr lang="en-US" sz="3200" dirty="0">
                <a:latin typeface="Bell MT" pitchFamily="18" charset="0"/>
              </a:rPr>
              <a:t> |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b="1" dirty="0">
                <a:latin typeface="Bell MT" pitchFamily="18" charset="0"/>
              </a:rPr>
              <a:t>;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2</a:t>
            </a:r>
            <a:br>
              <a:rPr lang="en-US" sz="3200" baseline="-25000" dirty="0">
                <a:latin typeface="Bell MT" pitchFamily="18" charset="0"/>
              </a:rPr>
            </a:br>
            <a:r>
              <a:rPr lang="en-US" sz="3200" dirty="0">
                <a:latin typeface="Bell MT" pitchFamily="18" charset="0"/>
              </a:rPr>
              <a:t>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then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1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r>
              <a:rPr lang="en-US" sz="3200" baseline="-25000" dirty="0">
                <a:latin typeface="Bell MT" pitchFamily="18" charset="0"/>
              </a:rPr>
              <a:t>2</a:t>
            </a:r>
          </a:p>
          <a:p>
            <a:pPr lvl="1">
              <a:buNone/>
            </a:pPr>
            <a:r>
              <a:rPr lang="en-US" sz="3200" dirty="0">
                <a:latin typeface="Bell MT" pitchFamily="18" charset="0"/>
              </a:rPr>
              <a:t>	|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3200" dirty="0"/>
              <a:t> </a:t>
            </a:r>
            <a:r>
              <a:rPr lang="en-US" sz="3200" i="1" dirty="0">
                <a:latin typeface="Bell MT" pitchFamily="18" charset="0"/>
              </a:rPr>
              <a:t>b</a:t>
            </a:r>
            <a:r>
              <a:rPr lang="en-US" sz="3200" dirty="0"/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do</a:t>
            </a:r>
            <a:r>
              <a:rPr lang="en-US" sz="3200" dirty="0">
                <a:cs typeface="Courier New" pitchFamily="49" charset="0"/>
              </a:rPr>
              <a:t> </a:t>
            </a:r>
            <a:r>
              <a:rPr lang="en-US" sz="3200" i="1" dirty="0">
                <a:latin typeface="Bell MT" pitchFamily="18" charset="0"/>
              </a:rPr>
              <a:t>S</a:t>
            </a:r>
            <a:endParaRPr lang="en-US" sz="3200" i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72041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correctness concepts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7240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Property</a:t>
            </a:r>
            <a:r>
              <a:rPr lang="en-US" dirty="0"/>
              <a:t> = a certain relationship between initial state and final state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Partial correctness</a:t>
            </a:r>
            <a:r>
              <a:rPr lang="en-US" dirty="0"/>
              <a:t> = properties that hold</a:t>
            </a: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if</a:t>
            </a:r>
            <a:r>
              <a:rPr lang="en-US" dirty="0"/>
              <a:t> program terminates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Termination</a:t>
            </a:r>
            <a:r>
              <a:rPr lang="en-US" dirty="0"/>
              <a:t> = program always terminates</a:t>
            </a:r>
          </a:p>
          <a:p>
            <a:pPr lvl="1"/>
            <a:r>
              <a:rPr lang="en-US" dirty="0"/>
              <a:t>i.e., for every input state</a:t>
            </a: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77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860449"/>
            <a:ext cx="88569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/>
              <a:t>partial correctness + termination = </a:t>
            </a:r>
            <a:r>
              <a:rPr lang="en-US" sz="3200" dirty="0">
                <a:solidFill>
                  <a:srgbClr val="0000FF"/>
                </a:solidFill>
              </a:rPr>
              <a:t>total correctness</a:t>
            </a:r>
            <a:endParaRPr lang="he-IL" sz="3200" dirty="0"/>
          </a:p>
        </p:txBody>
      </p:sp>
      <p:sp>
        <p:nvSpPr>
          <p:cNvPr id="7" name="הסבר ענן 6"/>
          <p:cNvSpPr/>
          <p:nvPr/>
        </p:nvSpPr>
        <p:spPr>
          <a:xfrm>
            <a:off x="1475656" y="5733256"/>
            <a:ext cx="5040560" cy="864096"/>
          </a:xfrm>
          <a:prstGeom prst="cloudCallout">
            <a:avLst>
              <a:gd name="adj1" fmla="val -7551"/>
              <a:gd name="adj2" fmla="val -974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Other correctness concepts exist: resource usage, </a:t>
            </a:r>
            <a:r>
              <a:rPr lang="en-US" dirty="0" err="1">
                <a:solidFill>
                  <a:schemeClr val="tx1"/>
                </a:solidFill>
              </a:rPr>
              <a:t>linearizability</a:t>
            </a:r>
            <a:r>
              <a:rPr lang="en-US" dirty="0">
                <a:solidFill>
                  <a:schemeClr val="tx1"/>
                </a:solidFill>
              </a:rPr>
              <a:t>, …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הסבר ענן 7"/>
          <p:cNvSpPr/>
          <p:nvPr/>
        </p:nvSpPr>
        <p:spPr>
          <a:xfrm>
            <a:off x="5004048" y="3068960"/>
            <a:ext cx="2448272" cy="864096"/>
          </a:xfrm>
          <a:prstGeom prst="cloudCallout">
            <a:avLst>
              <a:gd name="adj1" fmla="val -68370"/>
              <a:gd name="adj2" fmla="val -281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Mostly focus in this course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הסבר ענן 7"/>
          <p:cNvSpPr/>
          <p:nvPr/>
        </p:nvSpPr>
        <p:spPr>
          <a:xfrm>
            <a:off x="4860032" y="1700808"/>
            <a:ext cx="2952328" cy="864096"/>
          </a:xfrm>
          <a:prstGeom prst="cloudCallout">
            <a:avLst>
              <a:gd name="adj1" fmla="val -68370"/>
              <a:gd name="adj2" fmla="val -281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Other notions of properties exist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example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345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cs typeface="Courier New" pitchFamily="49" charset="0"/>
                <a:sym typeface="Symbol"/>
              </a:rPr>
              <a:t>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</a:t>
            </a:r>
            <a:r>
              <a:rPr lang="en-US" baseline="-25000" dirty="0" err="1">
                <a:solidFill>
                  <a:srgbClr val="000000"/>
                </a:solidFill>
                <a:cs typeface="Courier New" pitchFamily="49" charset="0"/>
              </a:rPr>
              <a:t>fac</a:t>
            </a:r>
            <a:r>
              <a:rPr lang="en-US" baseline="-250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i="1" dirty="0">
                <a:solidFill>
                  <a:srgbClr val="000000"/>
                </a:solidFill>
                <a:cs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  <a:sym typeface="Symbol"/>
              </a:rPr>
              <a:t>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  <a:sym typeface="Math C"/>
              </a:rPr>
              <a:t> </a:t>
            </a:r>
            <a:r>
              <a:rPr lang="en-US" i="1" dirty="0">
                <a:cs typeface="Courier New" pitchFamily="49" charset="0"/>
              </a:rPr>
              <a:t>s</a:t>
            </a:r>
            <a:r>
              <a:rPr lang="en-US" dirty="0">
                <a:cs typeface="Courier New" pitchFamily="49" charset="0"/>
              </a:rPr>
              <a:t>’   implies   </a:t>
            </a:r>
            <a:r>
              <a:rPr lang="en-US" i="1" dirty="0">
                <a:cs typeface="Courier New" pitchFamily="49" charset="0"/>
              </a:rPr>
              <a:t>s</a:t>
            </a:r>
            <a:r>
              <a:rPr lang="en-US" dirty="0">
                <a:cs typeface="Courier New" pitchFamily="49" charset="0"/>
              </a:rPr>
              <a:t>’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>
                <a:cs typeface="Courier New" pitchFamily="49" charset="0"/>
              </a:rPr>
              <a:t> = (</a:t>
            </a:r>
            <a:r>
              <a:rPr lang="en-US" i="1" dirty="0">
                <a:cs typeface="Courier New" pitchFamily="49" charset="0"/>
              </a:rPr>
              <a:t>s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cs typeface="Courier New" pitchFamily="49" charset="0"/>
              </a:rPr>
              <a:t>)!</a:t>
            </a: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78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340768"/>
            <a:ext cx="8856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300" dirty="0" err="1">
                <a:solidFill>
                  <a:srgbClr val="000000"/>
                </a:solidFill>
                <a:cs typeface="Courier New" pitchFamily="49" charset="0"/>
              </a:rPr>
              <a:t>S</a:t>
            </a:r>
            <a:r>
              <a:rPr lang="en-US" sz="2300" baseline="-25000" dirty="0" err="1">
                <a:solidFill>
                  <a:srgbClr val="000000"/>
                </a:solidFill>
                <a:cs typeface="Courier New" pitchFamily="49" charset="0"/>
              </a:rPr>
              <a:t>fac</a:t>
            </a:r>
            <a:r>
              <a:rPr lang="en-US" sz="23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sz="2400" dirty="0">
                <a:latin typeface="Bell MT" pitchFamily="18" charset="0"/>
                <a:sym typeface="Math B"/>
              </a:rPr>
              <a:t></a:t>
            </a:r>
            <a:r>
              <a:rPr lang="en-US" sz="2300" dirty="0">
                <a:solidFill>
                  <a:srgbClr val="000000"/>
                </a:solidFill>
                <a:cs typeface="Courier New" pitchFamily="49" charset="0"/>
              </a:rPr>
              <a:t>  </a:t>
            </a:r>
            <a:r>
              <a:rPr lang="en-US" sz="23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 := 1; while </a:t>
            </a:r>
            <a:r>
              <a:rPr lang="en-US" sz="23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 do (y := y*x; x := x–1)</a:t>
            </a:r>
            <a:endParaRPr lang="he-IL" sz="2300" b="1" dirty="0"/>
          </a:p>
        </p:txBody>
      </p:sp>
    </p:spTree>
    <p:extLst>
      <p:ext uri="{BB962C8B-B14F-4D97-AF65-F5344CB8AC3E}">
        <p14:creationId xmlns:p14="http://schemas.microsoft.com/office/powerpoint/2010/main" val="37924441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example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345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cs typeface="Courier New" pitchFamily="49" charset="0"/>
                <a:sym typeface="Symbol"/>
              </a:rPr>
              <a:t>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</a:t>
            </a:r>
            <a:r>
              <a:rPr lang="en-US" baseline="-25000" dirty="0" err="1">
                <a:solidFill>
                  <a:srgbClr val="000000"/>
                </a:solidFill>
                <a:cs typeface="Courier New" pitchFamily="49" charset="0"/>
              </a:rPr>
              <a:t>fac</a:t>
            </a:r>
            <a:r>
              <a:rPr lang="en-US" baseline="-250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i="1" dirty="0">
                <a:solidFill>
                  <a:srgbClr val="000000"/>
                </a:solidFill>
                <a:cs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  <a:sym typeface="Symbol"/>
              </a:rPr>
              <a:t>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  <a:sym typeface="Math C"/>
              </a:rPr>
              <a:t> </a:t>
            </a:r>
            <a:r>
              <a:rPr lang="en-US" i="1" dirty="0">
                <a:cs typeface="Courier New" pitchFamily="49" charset="0"/>
              </a:rPr>
              <a:t>s</a:t>
            </a:r>
            <a:r>
              <a:rPr lang="en-US" dirty="0">
                <a:cs typeface="Courier New" pitchFamily="49" charset="0"/>
              </a:rPr>
              <a:t>’   implies   </a:t>
            </a:r>
            <a:r>
              <a:rPr lang="en-US" i="1" dirty="0">
                <a:cs typeface="Courier New" pitchFamily="49" charset="0"/>
              </a:rPr>
              <a:t>s</a:t>
            </a:r>
            <a:r>
              <a:rPr lang="en-US" dirty="0">
                <a:cs typeface="Courier New" pitchFamily="49" charset="0"/>
              </a:rPr>
              <a:t>’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>
                <a:cs typeface="Courier New" pitchFamily="49" charset="0"/>
              </a:rPr>
              <a:t> = (</a:t>
            </a:r>
            <a:r>
              <a:rPr lang="en-US" i="1" dirty="0">
                <a:cs typeface="Courier New" pitchFamily="49" charset="0"/>
              </a:rPr>
              <a:t>s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cs typeface="Courier New" pitchFamily="49" charset="0"/>
              </a:rPr>
              <a:t>)!</a:t>
            </a:r>
          </a:p>
          <a:p>
            <a:endParaRPr lang="en-US" dirty="0">
              <a:cs typeface="Courier New" pitchFamily="49" charset="0"/>
            </a:endParaRPr>
          </a:p>
          <a:p>
            <a:r>
              <a:rPr lang="en-US" dirty="0"/>
              <a:t>Factorial partial correctness property =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if</a:t>
            </a:r>
            <a:r>
              <a:rPr lang="en-US" dirty="0"/>
              <a:t> the statement terminates </a:t>
            </a:r>
            <a:r>
              <a:rPr lang="en-US" i="1" dirty="0">
                <a:solidFill>
                  <a:srgbClr val="FF0000"/>
                </a:solidFill>
              </a:rPr>
              <a:t>then</a:t>
            </a:r>
            <a:r>
              <a:rPr lang="en-US" dirty="0"/>
              <a:t> the final value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/>
              <a:t> will be the factorial of the initial value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2"/>
            <a:r>
              <a:rPr lang="en-US" dirty="0">
                <a:cs typeface="Courier New" pitchFamily="49" charset="0"/>
              </a:rPr>
              <a:t>What if s x &lt; 0?</a:t>
            </a:r>
          </a:p>
          <a:p>
            <a:endParaRPr lang="en-US" dirty="0"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79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340768"/>
            <a:ext cx="8856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300" dirty="0" err="1">
                <a:solidFill>
                  <a:srgbClr val="000000"/>
                </a:solidFill>
                <a:cs typeface="Courier New" pitchFamily="49" charset="0"/>
              </a:rPr>
              <a:t>S</a:t>
            </a:r>
            <a:r>
              <a:rPr lang="en-US" sz="2300" baseline="-25000" dirty="0" err="1">
                <a:solidFill>
                  <a:srgbClr val="000000"/>
                </a:solidFill>
                <a:cs typeface="Courier New" pitchFamily="49" charset="0"/>
              </a:rPr>
              <a:t>fac</a:t>
            </a:r>
            <a:r>
              <a:rPr lang="en-US" sz="23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sz="2400" dirty="0">
                <a:latin typeface="Bell MT" pitchFamily="18" charset="0"/>
                <a:sym typeface="Math B"/>
              </a:rPr>
              <a:t></a:t>
            </a:r>
            <a:r>
              <a:rPr lang="en-US" sz="2300" dirty="0">
                <a:solidFill>
                  <a:srgbClr val="000000"/>
                </a:solidFill>
                <a:cs typeface="Courier New" pitchFamily="49" charset="0"/>
              </a:rPr>
              <a:t>  </a:t>
            </a:r>
            <a:r>
              <a:rPr lang="en-US" sz="23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 := 1; while </a:t>
            </a:r>
            <a:r>
              <a:rPr lang="en-US" sz="23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 do (y := y*x; x := x–1)</a:t>
            </a:r>
            <a:endParaRPr lang="he-IL" sz="2300" b="1" dirty="0"/>
          </a:p>
        </p:txBody>
      </p:sp>
    </p:spTree>
    <p:extLst>
      <p:ext uri="{BB962C8B-B14F-4D97-AF65-F5344CB8AC3E}">
        <p14:creationId xmlns:p14="http://schemas.microsoft.com/office/powerpoint/2010/main" val="334022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reeform 2"/>
          <p:cNvSpPr>
            <a:spLocks/>
          </p:cNvSpPr>
          <p:nvPr/>
        </p:nvSpPr>
        <p:spPr bwMode="auto">
          <a:xfrm>
            <a:off x="1116013" y="2312988"/>
            <a:ext cx="4932362" cy="377983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algn="l" defTabSz="914400" rtl="0" eaLnBrk="1" latinLnBrk="0" hangingPunct="1"/>
            <a:endParaRPr lang="he-IL"/>
          </a:p>
        </p:txBody>
      </p:sp>
      <p:sp>
        <p:nvSpPr>
          <p:cNvPr id="138243" name="Freeform 3"/>
          <p:cNvSpPr>
            <a:spLocks/>
          </p:cNvSpPr>
          <p:nvPr/>
        </p:nvSpPr>
        <p:spPr bwMode="auto">
          <a:xfrm>
            <a:off x="6156325" y="1844675"/>
            <a:ext cx="2016125" cy="1728788"/>
          </a:xfrm>
          <a:custGeom>
            <a:avLst/>
            <a:gdLst/>
            <a:ahLst/>
            <a:cxnLst>
              <a:cxn ang="0">
                <a:pos x="1497" y="0"/>
              </a:cxn>
              <a:cxn ang="0">
                <a:pos x="590" y="0"/>
              </a:cxn>
              <a:cxn ang="0">
                <a:pos x="91" y="363"/>
              </a:cxn>
              <a:cxn ang="0">
                <a:pos x="0" y="953"/>
              </a:cxn>
              <a:cxn ang="0">
                <a:pos x="272" y="1270"/>
              </a:cxn>
              <a:cxn ang="0">
                <a:pos x="1134" y="1361"/>
              </a:cxn>
              <a:cxn ang="0">
                <a:pos x="1497" y="1134"/>
              </a:cxn>
              <a:cxn ang="0">
                <a:pos x="1497" y="0"/>
              </a:cxn>
            </a:cxnLst>
            <a:rect l="0" t="0" r="r" b="b"/>
            <a:pathLst>
              <a:path w="1497" h="1361">
                <a:moveTo>
                  <a:pt x="1497" y="0"/>
                </a:moveTo>
                <a:lnTo>
                  <a:pt x="590" y="0"/>
                </a:lnTo>
                <a:lnTo>
                  <a:pt x="91" y="363"/>
                </a:lnTo>
                <a:lnTo>
                  <a:pt x="0" y="953"/>
                </a:lnTo>
                <a:lnTo>
                  <a:pt x="272" y="1270"/>
                </a:lnTo>
                <a:lnTo>
                  <a:pt x="1134" y="1361"/>
                </a:lnTo>
                <a:lnTo>
                  <a:pt x="1497" y="1134"/>
                </a:lnTo>
                <a:lnTo>
                  <a:pt x="149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Autofit/>
          </a:bodyPr>
          <a:lstStyle/>
          <a:p>
            <a:r>
              <a:rPr lang="en-US" sz="4000" b="1" dirty="0"/>
              <a:t>Testing: covers some reachable states</a:t>
            </a:r>
          </a:p>
        </p:txBody>
      </p:sp>
      <p:sp>
        <p:nvSpPr>
          <p:cNvPr id="2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116013" y="1844675"/>
            <a:ext cx="7056437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1116013" y="5373688"/>
            <a:ext cx="1223962" cy="719137"/>
            <a:chOff x="1116013" y="5373688"/>
            <a:chExt cx="1223962" cy="719137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116013" y="5373688"/>
              <a:ext cx="1223962" cy="719137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0" y="136"/>
                </a:cxn>
                <a:cxn ang="0">
                  <a:pos x="272" y="0"/>
                </a:cxn>
                <a:cxn ang="0">
                  <a:pos x="680" y="90"/>
                </a:cxn>
                <a:cxn ang="0">
                  <a:pos x="771" y="272"/>
                </a:cxn>
                <a:cxn ang="0">
                  <a:pos x="726" y="453"/>
                </a:cxn>
                <a:cxn ang="0">
                  <a:pos x="0" y="453"/>
                </a:cxn>
              </a:cxnLst>
              <a:rect l="0" t="0" r="r" b="b"/>
              <a:pathLst>
                <a:path w="771" h="453">
                  <a:moveTo>
                    <a:pt x="0" y="453"/>
                  </a:moveTo>
                  <a:lnTo>
                    <a:pt x="0" y="136"/>
                  </a:lnTo>
                  <a:lnTo>
                    <a:pt x="272" y="0"/>
                  </a:lnTo>
                  <a:lnTo>
                    <a:pt x="680" y="90"/>
                  </a:lnTo>
                  <a:lnTo>
                    <a:pt x="771" y="272"/>
                  </a:lnTo>
                  <a:lnTo>
                    <a:pt x="726" y="453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1338263" y="5445125"/>
              <a:ext cx="717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/>
                <a:t>initial</a:t>
              </a:r>
              <a:br>
                <a:rPr lang="en-US"/>
              </a:br>
              <a:r>
                <a:rPr lang="en-US"/>
                <a:t>states</a:t>
              </a: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732240" y="2132856"/>
            <a:ext cx="118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bad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785570" y="3933825"/>
            <a:ext cx="1855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reachable</a:t>
            </a:r>
            <a:br>
              <a:rPr lang="en-US" sz="3200" b="1"/>
            </a:br>
            <a:r>
              <a:rPr lang="en-US" sz="3200" b="1"/>
              <a:t>states</a:t>
            </a:r>
          </a:p>
        </p:txBody>
      </p:sp>
      <p:sp>
        <p:nvSpPr>
          <p:cNvPr id="138263" name="Freeform 23"/>
          <p:cNvSpPr>
            <a:spLocks/>
          </p:cNvSpPr>
          <p:nvPr/>
        </p:nvSpPr>
        <p:spPr bwMode="auto">
          <a:xfrm>
            <a:off x="1406267" y="3245520"/>
            <a:ext cx="2401959" cy="252028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0" y="0"/>
              </a:cxn>
              <a:cxn ang="0">
                <a:pos x="499" y="0"/>
              </a:cxn>
              <a:cxn ang="0">
                <a:pos x="499" y="408"/>
              </a:cxn>
              <a:cxn ang="0">
                <a:pos x="0" y="408"/>
              </a:cxn>
            </a:cxnLst>
            <a:rect l="0" t="0" r="r" b="b"/>
            <a:pathLst>
              <a:path w="499" h="408">
                <a:moveTo>
                  <a:pt x="0" y="408"/>
                </a:moveTo>
                <a:lnTo>
                  <a:pt x="0" y="0"/>
                </a:lnTo>
                <a:lnTo>
                  <a:pt x="499" y="0"/>
                </a:lnTo>
                <a:lnTo>
                  <a:pt x="499" y="408"/>
                </a:lnTo>
                <a:lnTo>
                  <a:pt x="0" y="408"/>
                </a:lnTo>
                <a:close/>
              </a:path>
            </a:pathLst>
          </a:custGeom>
          <a:solidFill>
            <a:srgbClr val="CC0066">
              <a:alpha val="3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algn="l" defTabSz="914400" rtl="0" eaLnBrk="1" latinLnBrk="0" hangingPunct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89509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example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345235"/>
          </a:xfrm>
        </p:spPr>
        <p:txBody>
          <a:bodyPr>
            <a:normAutofit/>
          </a:bodyPr>
          <a:lstStyle/>
          <a:p>
            <a:r>
              <a:rPr lang="en-US" dirty="0"/>
              <a:t>Factorial partial correctness property = </a:t>
            </a:r>
            <a:r>
              <a:rPr lang="en-US" i="1" dirty="0">
                <a:solidFill>
                  <a:srgbClr val="FF0000"/>
                </a:solidFill>
              </a:rPr>
              <a:t>if</a:t>
            </a:r>
            <a:r>
              <a:rPr lang="en-US" dirty="0"/>
              <a:t> the statement terminates </a:t>
            </a:r>
            <a:r>
              <a:rPr lang="en-US" i="1" dirty="0">
                <a:solidFill>
                  <a:srgbClr val="FF0000"/>
                </a:solidFill>
              </a:rPr>
              <a:t>then</a:t>
            </a:r>
            <a:r>
              <a:rPr lang="en-US" dirty="0"/>
              <a:t> the final value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/>
              <a:t> will be the factorial of the initial value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1"/>
            <a:r>
              <a:rPr lang="en-US" dirty="0">
                <a:cs typeface="Courier New" pitchFamily="49" charset="0"/>
              </a:rPr>
              <a:t>What if s x &lt; 0?</a:t>
            </a:r>
          </a:p>
          <a:p>
            <a:r>
              <a:rPr lang="en-US" dirty="0">
                <a:cs typeface="Courier New" pitchFamily="49" charset="0"/>
              </a:rPr>
              <a:t>Formally, using natural semantics:</a:t>
            </a:r>
            <a:br>
              <a:rPr lang="en-US" dirty="0">
                <a:cs typeface="Courier New" pitchFamily="49" charset="0"/>
              </a:rPr>
            </a:br>
            <a:r>
              <a:rPr lang="en-US" dirty="0">
                <a:solidFill>
                  <a:srgbClr val="000000"/>
                </a:solidFill>
                <a:cs typeface="Courier New" pitchFamily="49" charset="0"/>
                <a:sym typeface="Symbol"/>
              </a:rPr>
              <a:t>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</a:t>
            </a:r>
            <a:r>
              <a:rPr lang="en-US" baseline="-25000" dirty="0" err="1">
                <a:solidFill>
                  <a:srgbClr val="000000"/>
                </a:solidFill>
                <a:cs typeface="Courier New" pitchFamily="49" charset="0"/>
              </a:rPr>
              <a:t>fac</a:t>
            </a:r>
            <a:r>
              <a:rPr lang="en-US" baseline="-250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i="1" dirty="0">
                <a:solidFill>
                  <a:srgbClr val="000000"/>
                </a:solidFill>
                <a:cs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  <a:sym typeface="Symbol"/>
              </a:rPr>
              <a:t>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  <a:sym typeface="Math C"/>
              </a:rPr>
              <a:t> </a:t>
            </a:r>
            <a:r>
              <a:rPr lang="en-US" i="1" dirty="0">
                <a:cs typeface="Courier New" pitchFamily="49" charset="0"/>
              </a:rPr>
              <a:t>s</a:t>
            </a:r>
            <a:r>
              <a:rPr lang="en-US" dirty="0">
                <a:cs typeface="Courier New" pitchFamily="49" charset="0"/>
              </a:rPr>
              <a:t>’ implies </a:t>
            </a:r>
            <a:r>
              <a:rPr lang="en-US" i="1" dirty="0">
                <a:cs typeface="Courier New" pitchFamily="49" charset="0"/>
              </a:rPr>
              <a:t>s</a:t>
            </a:r>
            <a:r>
              <a:rPr lang="en-US" dirty="0">
                <a:cs typeface="Courier New" pitchFamily="49" charset="0"/>
              </a:rPr>
              <a:t>’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>
                <a:cs typeface="Courier New" pitchFamily="49" charset="0"/>
              </a:rPr>
              <a:t> = (</a:t>
            </a:r>
            <a:r>
              <a:rPr lang="en-US" i="1" dirty="0">
                <a:cs typeface="Courier New" pitchFamily="49" charset="0"/>
              </a:rPr>
              <a:t>s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cs typeface="Courier New" pitchFamily="49" charset="0"/>
              </a:rPr>
              <a:t>)!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80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340768"/>
            <a:ext cx="8856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300" dirty="0" err="1">
                <a:solidFill>
                  <a:srgbClr val="000000"/>
                </a:solidFill>
                <a:cs typeface="Courier New" pitchFamily="49" charset="0"/>
              </a:rPr>
              <a:t>S</a:t>
            </a:r>
            <a:r>
              <a:rPr lang="en-US" sz="2300" baseline="-25000" dirty="0" err="1">
                <a:solidFill>
                  <a:srgbClr val="000000"/>
                </a:solidFill>
                <a:cs typeface="Courier New" pitchFamily="49" charset="0"/>
              </a:rPr>
              <a:t>fac</a:t>
            </a:r>
            <a:r>
              <a:rPr lang="en-US" sz="23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sz="2400" dirty="0">
                <a:latin typeface="Bell MT" pitchFamily="18" charset="0"/>
                <a:sym typeface="Math B"/>
              </a:rPr>
              <a:t></a:t>
            </a:r>
            <a:r>
              <a:rPr lang="en-US" sz="2300" dirty="0">
                <a:solidFill>
                  <a:srgbClr val="000000"/>
                </a:solidFill>
                <a:cs typeface="Courier New" pitchFamily="49" charset="0"/>
              </a:rPr>
              <a:t>  </a:t>
            </a:r>
            <a:r>
              <a:rPr lang="en-US" sz="23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 := 1; while </a:t>
            </a:r>
            <a:r>
              <a:rPr lang="en-US" sz="23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 do (y := y*x; x := x–1)</a:t>
            </a:r>
            <a:endParaRPr lang="he-IL" sz="2300" b="1" dirty="0"/>
          </a:p>
        </p:txBody>
      </p:sp>
    </p:spTree>
    <p:extLst>
      <p:ext uri="{BB962C8B-B14F-4D97-AF65-F5344CB8AC3E}">
        <p14:creationId xmlns:p14="http://schemas.microsoft.com/office/powerpoint/2010/main" val="24722900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semantics for </a:t>
            </a:r>
            <a:r>
              <a:rPr lang="en-US" b="1" dirty="0">
                <a:cs typeface="Andalus" pitchFamily="18" charset="-78"/>
              </a:rPr>
              <a:t>While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81</a:t>
            </a:fld>
            <a:endParaRPr lang="he-IL" dirty="0"/>
          </a:p>
        </p:txBody>
      </p:sp>
      <p:grpSp>
        <p:nvGrpSpPr>
          <p:cNvPr id="3" name="קבוצה 56"/>
          <p:cNvGrpSpPr/>
          <p:nvPr/>
        </p:nvGrpSpPr>
        <p:grpSpPr>
          <a:xfrm>
            <a:off x="683568" y="1262923"/>
            <a:ext cx="4752528" cy="462307"/>
            <a:chOff x="1043608" y="1262923"/>
            <a:chExt cx="4556249" cy="462307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2267744" y="1262923"/>
              <a:ext cx="3332113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l" rtl="0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sz="2400" dirty="0">
                  <a:sym typeface="Symbol"/>
                </a:rPr>
                <a:t></a:t>
              </a:r>
              <a:r>
                <a:rPr lang="en-US" sz="24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</a:rPr>
                <a:t> := </a:t>
              </a:r>
              <a:r>
                <a:rPr lang="en-US" sz="2400" i="1" dirty="0">
                  <a:solidFill>
                    <a:srgbClr val="000000"/>
                  </a:solidFill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>
                  <a:solidFill>
                    <a:srgbClr val="000000"/>
                  </a:solidFill>
                </a:rPr>
                <a:t>s</a:t>
              </a:r>
              <a:r>
                <a:rPr lang="en-US" sz="2400" dirty="0">
                  <a:sym typeface="Symbol"/>
                </a:rPr>
                <a:t>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>
                  <a:sym typeface="Math C"/>
                </a:rPr>
                <a:t>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sz="2400" i="1" dirty="0">
                  <a:solidFill>
                    <a:srgbClr val="000000"/>
                  </a:solidFill>
                  <a:sym typeface="Symbol" pitchFamily="18" charset="2"/>
                </a:rPr>
                <a:t>s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[x </a:t>
              </a:r>
              <a:r>
                <a:rPr lang="en-US" sz="2400" dirty="0">
                  <a:solidFill>
                    <a:srgbClr val="000000"/>
                  </a:solidFill>
                  <a:sym typeface="Math C" pitchFamily="2" charset="2"/>
                </a:rPr>
                <a:t></a:t>
              </a:r>
              <a:r>
                <a:rPr lang="en-US" sz="2400" i="1" dirty="0" err="1">
                  <a:solidFill>
                    <a:srgbClr val="000000"/>
                  </a:solidFill>
                  <a:latin typeface="Lucida Calligraphy" pitchFamily="66" charset="0"/>
                  <a:cs typeface="Leelawadee" pitchFamily="34" charset="-34"/>
                  <a:sym typeface="Math B" pitchFamily="2" charset="2"/>
                </a:rPr>
                <a:t>A</a:t>
              </a:r>
              <a:r>
                <a:rPr lang="en-US" sz="2400" dirty="0" err="1">
                  <a:solidFill>
                    <a:srgbClr val="000000"/>
                  </a:solidFill>
                  <a:sym typeface="Math B" pitchFamily="2" charset="2"/>
                </a:rPr>
                <a:t></a:t>
              </a:r>
              <a:r>
                <a:rPr lang="en-US" sz="2400" i="1" dirty="0" err="1">
                  <a:solidFill>
                    <a:srgbClr val="000000"/>
                  </a:solidFill>
                  <a:sym typeface="Math B" pitchFamily="2" charset="2"/>
                </a:rPr>
                <a:t>a</a:t>
              </a:r>
              <a:r>
                <a:rPr lang="en-US" sz="2400" dirty="0" err="1">
                  <a:solidFill>
                    <a:srgbClr val="000000"/>
                  </a:solidFill>
                  <a:sym typeface="Math B" pitchFamily="2" charset="2"/>
                </a:rPr>
                <a:t></a:t>
              </a:r>
              <a:r>
                <a:rPr lang="en-US" sz="2400" i="1" dirty="0" err="1">
                  <a:solidFill>
                    <a:srgbClr val="000000"/>
                  </a:solidFill>
                  <a:sym typeface="Math B" pitchFamily="2" charset="2"/>
                </a:rPr>
                <a:t>s</a:t>
              </a:r>
              <a:r>
                <a:rPr lang="en-US" sz="2400" dirty="0">
                  <a:solidFill>
                    <a:srgbClr val="000000"/>
                  </a:solidFill>
                  <a:sym typeface="Math B" pitchFamily="2" charset="2"/>
                </a:rPr>
                <a:t>]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3608" y="1263244"/>
              <a:ext cx="9492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[ass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קבוצה 57"/>
          <p:cNvGrpSpPr/>
          <p:nvPr/>
        </p:nvGrpSpPr>
        <p:grpSpPr>
          <a:xfrm>
            <a:off x="683568" y="1820432"/>
            <a:ext cx="3188097" cy="462307"/>
            <a:chOff x="1043608" y="1814565"/>
            <a:chExt cx="3188097" cy="462307"/>
          </a:xfrm>
        </p:grpSpPr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2267744" y="1814565"/>
              <a:ext cx="1963961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l" rtl="0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n-US" sz="2400" dirty="0">
                  <a:sym typeface="Symbol"/>
                </a:rPr>
                <a:t></a:t>
              </a:r>
              <a:r>
                <a:rPr lang="en-US" sz="24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skip</a:t>
              </a:r>
              <a:r>
                <a:rPr lang="en-US" sz="2400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>
                  <a:solidFill>
                    <a:srgbClr val="000000"/>
                  </a:solidFill>
                </a:rPr>
                <a:t>s</a:t>
              </a:r>
              <a:r>
                <a:rPr lang="en-US" sz="2400" dirty="0">
                  <a:sym typeface="Symbol"/>
                </a:rPr>
                <a:t>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>
                  <a:sym typeface="Math C"/>
                </a:rPr>
                <a:t></a:t>
              </a:r>
              <a:r>
                <a:rPr lang="en-US" sz="2400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sz="2400" i="1" dirty="0">
                  <a:solidFill>
                    <a:srgbClr val="000000"/>
                  </a:solidFill>
                  <a:sym typeface="Symbol" pitchFamily="18" charset="2"/>
                </a:rPr>
                <a:t>s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608" y="1814886"/>
              <a:ext cx="105349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skip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קבוצה 58"/>
          <p:cNvGrpSpPr/>
          <p:nvPr/>
        </p:nvGrpSpPr>
        <p:grpSpPr>
          <a:xfrm>
            <a:off x="683568" y="2377941"/>
            <a:ext cx="4752527" cy="831639"/>
            <a:chOff x="1043608" y="2668270"/>
            <a:chExt cx="4752527" cy="831639"/>
          </a:xfrm>
        </p:grpSpPr>
        <p:grpSp>
          <p:nvGrpSpPr>
            <p:cNvPr id="7" name="קבוצה 33"/>
            <p:cNvGrpSpPr/>
            <p:nvPr/>
          </p:nvGrpSpPr>
          <p:grpSpPr>
            <a:xfrm>
              <a:off x="2267744" y="2668270"/>
              <a:ext cx="3528391" cy="831639"/>
              <a:chOff x="2987825" y="2668270"/>
              <a:chExt cx="3528391" cy="831639"/>
            </a:xfrm>
          </p:grpSpPr>
          <p:sp>
            <p:nvSpPr>
              <p:cNvPr id="31" name="Text Box 3"/>
              <p:cNvSpPr txBox="1">
                <a:spLocks noChangeArrowheads="1"/>
              </p:cNvSpPr>
              <p:nvPr/>
            </p:nvSpPr>
            <p:spPr bwMode="auto">
              <a:xfrm>
                <a:off x="2987825" y="2668270"/>
                <a:ext cx="3528391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ym typeface="Math C"/>
                  </a:rPr>
                  <a:t>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’,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Math C"/>
                  </a:rPr>
                  <a:t>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’’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;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Math C"/>
                  </a:rPr>
                  <a:t>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’’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32" name="מחבר ישר 31"/>
              <p:cNvCxnSpPr/>
              <p:nvPr/>
            </p:nvCxnSpPr>
            <p:spPr>
              <a:xfrm>
                <a:off x="3203848" y="3130082"/>
                <a:ext cx="30963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043608" y="2852936"/>
              <a:ext cx="1257717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comp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קבוצה 59"/>
          <p:cNvGrpSpPr/>
          <p:nvPr/>
        </p:nvGrpSpPr>
        <p:grpSpPr>
          <a:xfrm>
            <a:off x="683568" y="3304782"/>
            <a:ext cx="7322284" cy="831639"/>
            <a:chOff x="1043608" y="3965513"/>
            <a:chExt cx="7322284" cy="831639"/>
          </a:xfrm>
        </p:grpSpPr>
        <p:grpSp>
          <p:nvGrpSpPr>
            <p:cNvPr id="9" name="קבוצה 47"/>
            <p:cNvGrpSpPr/>
            <p:nvPr/>
          </p:nvGrpSpPr>
          <p:grpSpPr>
            <a:xfrm>
              <a:off x="2267744" y="3965513"/>
              <a:ext cx="6098148" cy="831639"/>
              <a:chOff x="1835696" y="3861048"/>
              <a:chExt cx="6098148" cy="831639"/>
            </a:xfrm>
          </p:grpSpPr>
          <p:sp>
            <p:nvSpPr>
              <p:cNvPr id="42" name="Text Box 3"/>
              <p:cNvSpPr txBox="1">
                <a:spLocks noChangeArrowheads="1"/>
              </p:cNvSpPr>
              <p:nvPr/>
            </p:nvSpPr>
            <p:spPr bwMode="auto">
              <a:xfrm>
                <a:off x="1835696" y="3861048"/>
                <a:ext cx="4392488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ym typeface="Math C"/>
                  </a:rPr>
                  <a:t>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 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if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then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else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Math C"/>
                  </a:rPr>
                  <a:t>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43" name="מחבר ישר 42"/>
              <p:cNvCxnSpPr/>
              <p:nvPr/>
            </p:nvCxnSpPr>
            <p:spPr>
              <a:xfrm>
                <a:off x="1979712" y="4293096"/>
                <a:ext cx="41044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6303077" y="4037002"/>
                <a:ext cx="1630767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lvl="1" algn="ctr" rtl="0"/>
                <a:r>
                  <a:rPr lang="en-US" dirty="0"/>
                  <a:t>if </a:t>
                </a:r>
                <a:r>
                  <a:rPr lang="en-US" sz="2000" i="1" dirty="0">
                    <a:solidFill>
                      <a:srgbClr val="000000"/>
                    </a:solidFill>
                    <a:latin typeface="Lucida Calligraphy" pitchFamily="66" charset="0"/>
                    <a:cs typeface="Leelawadee" pitchFamily="34" charset="-34"/>
                    <a:sym typeface="Math B" pitchFamily="2" charset="2"/>
                  </a:rPr>
                  <a:t>B 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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b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 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s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 = </a:t>
                </a:r>
                <a:r>
                  <a:rPr lang="en-US" sz="2000" b="1" dirty="0" err="1">
                    <a:solidFill>
                      <a:srgbClr val="000000"/>
                    </a:solidFill>
                    <a:sym typeface="Math B" pitchFamily="2" charset="2"/>
                  </a:rPr>
                  <a:t>tt</a:t>
                </a:r>
                <a:endParaRPr lang="he-IL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043608" y="4109529"/>
              <a:ext cx="86145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if</a:t>
              </a:r>
              <a:r>
                <a:rPr lang="en-US" sz="2400" baseline="30000" dirty="0" err="1">
                  <a:solidFill>
                    <a:srgbClr val="0000FF"/>
                  </a:solidFill>
                </a:rPr>
                <a:t>tt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קבוצה 60"/>
          <p:cNvGrpSpPr/>
          <p:nvPr/>
        </p:nvGrpSpPr>
        <p:grpSpPr>
          <a:xfrm>
            <a:off x="683568" y="4231623"/>
            <a:ext cx="7355467" cy="831639"/>
            <a:chOff x="979070" y="5261657"/>
            <a:chExt cx="7355467" cy="831639"/>
          </a:xfrm>
        </p:grpSpPr>
        <p:grpSp>
          <p:nvGrpSpPr>
            <p:cNvPr id="11" name="קבוצה 49"/>
            <p:cNvGrpSpPr/>
            <p:nvPr/>
          </p:nvGrpSpPr>
          <p:grpSpPr>
            <a:xfrm>
              <a:off x="2267744" y="5261657"/>
              <a:ext cx="6066793" cy="831639"/>
              <a:chOff x="1835696" y="3861048"/>
              <a:chExt cx="6066793" cy="831639"/>
            </a:xfrm>
          </p:grpSpPr>
          <p:sp>
            <p:nvSpPr>
              <p:cNvPr id="51" name="Text Box 3"/>
              <p:cNvSpPr txBox="1">
                <a:spLocks noChangeArrowheads="1"/>
              </p:cNvSpPr>
              <p:nvPr/>
            </p:nvSpPr>
            <p:spPr bwMode="auto">
              <a:xfrm>
                <a:off x="1835696" y="3861048"/>
                <a:ext cx="4392488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ym typeface="Math C"/>
                  </a:rPr>
                  <a:t>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 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if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then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else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000000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Math C"/>
                  </a:rPr>
                  <a:t>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52" name="מחבר ישר 51"/>
              <p:cNvCxnSpPr/>
              <p:nvPr/>
            </p:nvCxnSpPr>
            <p:spPr>
              <a:xfrm>
                <a:off x="1979712" y="4293096"/>
                <a:ext cx="41044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6334431" y="4037002"/>
                <a:ext cx="1568058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lvl="1" algn="ctr" rtl="0"/>
                <a:r>
                  <a:rPr lang="en-US" dirty="0"/>
                  <a:t>if </a:t>
                </a:r>
                <a:r>
                  <a:rPr lang="en-US" sz="2000" i="1" dirty="0">
                    <a:solidFill>
                      <a:srgbClr val="000000"/>
                    </a:solidFill>
                    <a:latin typeface="Lucida Calligraphy" pitchFamily="66" charset="0"/>
                    <a:cs typeface="Leelawadee" pitchFamily="34" charset="-34"/>
                    <a:sym typeface="Math B" pitchFamily="2" charset="2"/>
                  </a:rPr>
                  <a:t>B 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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b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 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s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 = </a:t>
                </a:r>
                <a:r>
                  <a:rPr lang="en-US" sz="2000" b="1" dirty="0">
                    <a:solidFill>
                      <a:srgbClr val="000000"/>
                    </a:solidFill>
                    <a:sym typeface="Math B" pitchFamily="2" charset="2"/>
                  </a:rPr>
                  <a:t>ff</a:t>
                </a:r>
                <a:endParaRPr lang="he-IL" dirty="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979070" y="5405673"/>
              <a:ext cx="84651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if</a:t>
              </a:r>
              <a:r>
                <a:rPr lang="en-US" sz="2400" baseline="30000" dirty="0" err="1">
                  <a:solidFill>
                    <a:srgbClr val="0000FF"/>
                  </a:solidFill>
                </a:rPr>
                <a:t>ff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קבוצה 60"/>
          <p:cNvGrpSpPr/>
          <p:nvPr/>
        </p:nvGrpSpPr>
        <p:grpSpPr>
          <a:xfrm>
            <a:off x="683568" y="5158464"/>
            <a:ext cx="7881217" cy="470299"/>
            <a:chOff x="723231" y="5405673"/>
            <a:chExt cx="7881217" cy="470299"/>
          </a:xfrm>
        </p:grpSpPr>
        <p:grpSp>
          <p:nvGrpSpPr>
            <p:cNvPr id="13" name="קבוצה 49"/>
            <p:cNvGrpSpPr/>
            <p:nvPr/>
          </p:nvGrpSpPr>
          <p:grpSpPr>
            <a:xfrm>
              <a:off x="2267744" y="5413665"/>
              <a:ext cx="6336704" cy="462307"/>
              <a:chOff x="1835696" y="4013056"/>
              <a:chExt cx="6336704" cy="462307"/>
            </a:xfrm>
          </p:grpSpPr>
          <p:sp>
            <p:nvSpPr>
              <p:cNvPr id="37" name="Text Box 3"/>
              <p:cNvSpPr txBox="1">
                <a:spLocks noChangeArrowheads="1"/>
              </p:cNvSpPr>
              <p:nvPr/>
            </p:nvSpPr>
            <p:spPr bwMode="auto">
              <a:xfrm>
                <a:off x="1835696" y="4013056"/>
                <a:ext cx="3168352" cy="462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while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do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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04342" y="4037002"/>
                <a:ext cx="1568058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lvl="1" algn="ctr" rtl="0"/>
                <a:r>
                  <a:rPr lang="en-US" dirty="0"/>
                  <a:t>if </a:t>
                </a:r>
                <a:r>
                  <a:rPr lang="en-US" sz="2000" i="1" dirty="0">
                    <a:solidFill>
                      <a:srgbClr val="000000"/>
                    </a:solidFill>
                    <a:latin typeface="Lucida Calligraphy" pitchFamily="66" charset="0"/>
                    <a:cs typeface="Leelawadee" pitchFamily="34" charset="-34"/>
                    <a:sym typeface="Math B" pitchFamily="2" charset="2"/>
                  </a:rPr>
                  <a:t>B 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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b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 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s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 = </a:t>
                </a:r>
                <a:r>
                  <a:rPr lang="en-US" sz="2000" b="1" dirty="0">
                    <a:solidFill>
                      <a:srgbClr val="000000"/>
                    </a:solidFill>
                    <a:sym typeface="Math B" pitchFamily="2" charset="2"/>
                  </a:rPr>
                  <a:t>ff</a:t>
                </a:r>
                <a:endParaRPr lang="he-IL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23231" y="5405673"/>
              <a:ext cx="13581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while</a:t>
              </a:r>
              <a:r>
                <a:rPr lang="en-US" sz="2400" baseline="30000" dirty="0" err="1">
                  <a:solidFill>
                    <a:srgbClr val="0000FF"/>
                  </a:solidFill>
                </a:rPr>
                <a:t>ff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קבוצה 59"/>
          <p:cNvGrpSpPr/>
          <p:nvPr/>
        </p:nvGrpSpPr>
        <p:grpSpPr>
          <a:xfrm>
            <a:off x="683568" y="5723964"/>
            <a:ext cx="8064896" cy="831639"/>
            <a:chOff x="788763" y="3965513"/>
            <a:chExt cx="7886096" cy="831639"/>
          </a:xfrm>
        </p:grpSpPr>
        <p:grpSp>
          <p:nvGrpSpPr>
            <p:cNvPr id="16" name="קבוצה 47"/>
            <p:cNvGrpSpPr/>
            <p:nvPr/>
          </p:nvGrpSpPr>
          <p:grpSpPr>
            <a:xfrm>
              <a:off x="2267744" y="3965513"/>
              <a:ext cx="6407115" cy="831639"/>
              <a:chOff x="1835696" y="3861048"/>
              <a:chExt cx="6407115" cy="831639"/>
            </a:xfrm>
          </p:grpSpPr>
          <p:sp>
            <p:nvSpPr>
              <p:cNvPr id="44" name="Text Box 3"/>
              <p:cNvSpPr txBox="1">
                <a:spLocks noChangeArrowheads="1"/>
              </p:cNvSpPr>
              <p:nvPr/>
            </p:nvSpPr>
            <p:spPr bwMode="auto">
              <a:xfrm>
                <a:off x="1835696" y="3861048"/>
                <a:ext cx="4680520" cy="83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rtl="0">
                  <a:spcBef>
                    <a:spcPct val="50000"/>
                  </a:spcBef>
                  <a:buFont typeface="Monotype Sorts" pitchFamily="2" charset="2"/>
                  <a:buNone/>
                </a:pP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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’, </a:t>
                </a: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while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do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s’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Math C"/>
                  </a:rPr>
                  <a:t>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’’</a:t>
                </a:r>
                <a:b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dirty="0">
                    <a:sym typeface="Symbol"/>
                  </a:rPr>
                  <a:t>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while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  <a:sym typeface="Symbol" pitchFamily="18" charset="2"/>
                  </a:rPr>
                  <a:t>do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ym typeface="Symbol"/>
                  </a:rPr>
                  <a:t>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Math C"/>
                  </a:rPr>
                  <a:t>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sym typeface="Symbol" pitchFamily="18" charset="2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sym typeface="Symbol" pitchFamily="18" charset="2"/>
                  </a:rPr>
                  <a:t>’’ </a:t>
                </a:r>
                <a:endParaRPr lang="en-US" sz="2400" dirty="0">
                  <a:solidFill>
                    <a:srgbClr val="000000"/>
                  </a:solidFill>
                  <a:sym typeface="Math B" pitchFamily="2" charset="2"/>
                </a:endParaRPr>
              </a:p>
            </p:txBody>
          </p:sp>
          <p:cxnSp>
            <p:nvCxnSpPr>
              <p:cNvPr id="45" name="מחבר ישר 44"/>
              <p:cNvCxnSpPr/>
              <p:nvPr/>
            </p:nvCxnSpPr>
            <p:spPr>
              <a:xfrm>
                <a:off x="1979712" y="4293096"/>
                <a:ext cx="43924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6612044" y="4037002"/>
                <a:ext cx="1630767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lvl="1" algn="ctr" rtl="0"/>
                <a:r>
                  <a:rPr lang="en-US" dirty="0"/>
                  <a:t>if </a:t>
                </a:r>
                <a:r>
                  <a:rPr lang="en-US" sz="2000" i="1" dirty="0">
                    <a:solidFill>
                      <a:srgbClr val="000000"/>
                    </a:solidFill>
                    <a:latin typeface="Lucida Calligraphy" pitchFamily="66" charset="0"/>
                    <a:cs typeface="Leelawadee" pitchFamily="34" charset="-34"/>
                    <a:sym typeface="Math B" pitchFamily="2" charset="2"/>
                  </a:rPr>
                  <a:t>B 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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b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 </a:t>
                </a:r>
                <a:r>
                  <a:rPr lang="en-US" sz="2000" i="1" dirty="0">
                    <a:solidFill>
                      <a:srgbClr val="000000"/>
                    </a:solidFill>
                    <a:sym typeface="Math B" pitchFamily="2" charset="2"/>
                  </a:rPr>
                  <a:t>s</a:t>
                </a:r>
                <a:r>
                  <a:rPr lang="en-US" sz="2000" dirty="0">
                    <a:solidFill>
                      <a:srgbClr val="000000"/>
                    </a:solidFill>
                    <a:sym typeface="Math B" pitchFamily="2" charset="2"/>
                  </a:rPr>
                  <a:t> = </a:t>
                </a:r>
                <a:r>
                  <a:rPr lang="en-US" sz="2000" b="1" dirty="0" err="1">
                    <a:solidFill>
                      <a:srgbClr val="000000"/>
                    </a:solidFill>
                    <a:sym typeface="Math B" pitchFamily="2" charset="2"/>
                  </a:rPr>
                  <a:t>tt</a:t>
                </a:r>
                <a:endParaRPr lang="he-IL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788763" y="4109529"/>
              <a:ext cx="1371145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400" dirty="0">
                  <a:solidFill>
                    <a:srgbClr val="0000FF"/>
                  </a:solidFill>
                </a:rPr>
                <a:t>[</a:t>
              </a:r>
              <a:r>
                <a:rPr lang="en-US" sz="2400" dirty="0" err="1">
                  <a:solidFill>
                    <a:srgbClr val="0000FF"/>
                  </a:solidFill>
                </a:rPr>
                <a:t>while</a:t>
              </a:r>
              <a:r>
                <a:rPr lang="en-US" sz="2400" baseline="30000" dirty="0" err="1">
                  <a:solidFill>
                    <a:srgbClr val="0000FF"/>
                  </a:solidFill>
                </a:rPr>
                <a:t>tt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ns</a:t>
              </a:r>
              <a:r>
                <a:rPr lang="en-US" sz="2400" dirty="0">
                  <a:solidFill>
                    <a:srgbClr val="0000FF"/>
                  </a:solidFill>
                </a:rPr>
                <a:t>]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9115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Staged proof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82</a:t>
            </a:fld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713" t="35174" r="14563" b="2860"/>
          <a:stretch>
            <a:fillRect/>
          </a:stretch>
        </p:blipFill>
        <p:spPr bwMode="auto">
          <a:xfrm>
            <a:off x="0" y="1208758"/>
            <a:ext cx="9138508" cy="502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8202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Staged proof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83</a:t>
            </a:fld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713" t="35174" r="14563" b="2860"/>
          <a:stretch>
            <a:fillRect/>
          </a:stretch>
        </p:blipFill>
        <p:spPr bwMode="auto">
          <a:xfrm>
            <a:off x="0" y="1208758"/>
            <a:ext cx="9138508" cy="502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2768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84</a:t>
            </a:fld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326469"/>
            <a:ext cx="64087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 := 1; while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 do (y := y*x; x := x–1)</a:t>
            </a:r>
            <a:endParaRPr lang="he-IL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157192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i="1" dirty="0">
                <a:solidFill>
                  <a:srgbClr val="7030A0"/>
                </a:solidFill>
                <a:cs typeface="Courier New" pitchFamily="49" charset="0"/>
              </a:rPr>
              <a:t>s</a:t>
            </a:r>
            <a:endParaRPr lang="he-IL" sz="40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384" y="5157192"/>
            <a:ext cx="5760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i="1" dirty="0">
                <a:solidFill>
                  <a:srgbClr val="7030A0"/>
                </a:solidFill>
                <a:cs typeface="Courier New" pitchFamily="49" charset="0"/>
              </a:rPr>
              <a:t>s</a:t>
            </a:r>
            <a:r>
              <a:rPr lang="en-US" sz="4000" b="1" dirty="0">
                <a:solidFill>
                  <a:srgbClr val="7030A0"/>
                </a:solidFill>
                <a:cs typeface="Courier New" pitchFamily="49" charset="0"/>
              </a:rPr>
              <a:t>’</a:t>
            </a:r>
            <a:endParaRPr lang="he-IL" sz="4000" b="1" dirty="0">
              <a:solidFill>
                <a:srgbClr val="7030A0"/>
              </a:solidFill>
            </a:endParaRPr>
          </a:p>
        </p:txBody>
      </p:sp>
      <p:cxnSp>
        <p:nvCxnSpPr>
          <p:cNvPr id="8" name="מחבר חץ ישר 7"/>
          <p:cNvCxnSpPr>
            <a:stCxn id="5" idx="0"/>
            <a:endCxn id="6" idx="0"/>
          </p:cNvCxnSpPr>
          <p:nvPr/>
        </p:nvCxnSpPr>
        <p:spPr>
          <a:xfrm rot="5400000" flipH="1" flipV="1">
            <a:off x="4716016" y="1556792"/>
            <a:ext cx="12700" cy="7200800"/>
          </a:xfrm>
          <a:prstGeom prst="curvedConnector3">
            <a:avLst>
              <a:gd name="adj1" fmla="val 51428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5533" y="4077072"/>
            <a:ext cx="20489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s’ y = (s x)! </a:t>
            </a:r>
            <a:r>
              <a:rPr lang="en-US" dirty="0">
                <a:sym typeface="Math B"/>
              </a:rPr>
              <a:t> s x &gt; 0 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20" y="3238237"/>
            <a:ext cx="52565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 do (y := y*x; x := x–1)</a:t>
            </a:r>
            <a:endParaRPr lang="he-IL" b="1" dirty="0"/>
          </a:p>
        </p:txBody>
      </p:sp>
      <p:cxnSp>
        <p:nvCxnSpPr>
          <p:cNvPr id="15" name="מחבר חץ ישר 14"/>
          <p:cNvCxnSpPr>
            <a:stCxn id="12" idx="2"/>
            <a:endCxn id="10" idx="0"/>
          </p:cNvCxnSpPr>
          <p:nvPr/>
        </p:nvCxnSpPr>
        <p:spPr>
          <a:xfrm>
            <a:off x="4680012" y="3607569"/>
            <a:ext cx="1" cy="469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47864" y="1938918"/>
            <a:ext cx="2664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y := y*x; x := x–1</a:t>
            </a:r>
            <a:endParaRPr lang="he-IL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99792" y="1769641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i="1" dirty="0">
                <a:solidFill>
                  <a:srgbClr val="7030A0"/>
                </a:solidFill>
                <a:cs typeface="Courier New" pitchFamily="49" charset="0"/>
              </a:rPr>
              <a:t>s</a:t>
            </a:r>
            <a:endParaRPr lang="he-IL" sz="4000" b="1" i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9704" y="1769641"/>
            <a:ext cx="1044624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i="1" dirty="0">
                <a:solidFill>
                  <a:srgbClr val="7030A0"/>
                </a:solidFill>
                <a:cs typeface="Courier New" pitchFamily="49" charset="0"/>
              </a:rPr>
              <a:t>s</a:t>
            </a:r>
            <a:r>
              <a:rPr lang="en-US" sz="4000" b="1" dirty="0">
                <a:solidFill>
                  <a:srgbClr val="7030A0"/>
                </a:solidFill>
                <a:cs typeface="Courier New" pitchFamily="49" charset="0"/>
              </a:rPr>
              <a:t>’’’</a:t>
            </a:r>
            <a:endParaRPr lang="he-IL" sz="4000" b="1" dirty="0">
              <a:solidFill>
                <a:srgbClr val="7030A0"/>
              </a:solidFill>
            </a:endParaRPr>
          </a:p>
        </p:txBody>
      </p:sp>
      <p:cxnSp>
        <p:nvCxnSpPr>
          <p:cNvPr id="31" name="מחבר חץ ישר 7"/>
          <p:cNvCxnSpPr>
            <a:stCxn id="29" idx="0"/>
            <a:endCxn id="30" idx="0"/>
          </p:cNvCxnSpPr>
          <p:nvPr/>
        </p:nvCxnSpPr>
        <p:spPr>
          <a:xfrm rot="5400000" flipH="1" flipV="1">
            <a:off x="4958916" y="-273459"/>
            <a:ext cx="12700" cy="4086200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29509" y="1124744"/>
            <a:ext cx="330101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s y </a:t>
            </a:r>
            <a:r>
              <a:rPr lang="en-US" dirty="0">
                <a:sym typeface="Math B"/>
              </a:rPr>
              <a:t> </a:t>
            </a:r>
            <a:r>
              <a:rPr lang="en-US" dirty="0"/>
              <a:t>(s x)! = s’’’ y </a:t>
            </a:r>
            <a:r>
              <a:rPr lang="en-US" dirty="0">
                <a:sym typeface="Math B"/>
              </a:rPr>
              <a:t> </a:t>
            </a:r>
            <a:r>
              <a:rPr lang="en-US" dirty="0"/>
              <a:t>(s’’’ x)! </a:t>
            </a:r>
            <a:r>
              <a:rPr lang="en-US" dirty="0">
                <a:sym typeface="Math B"/>
              </a:rPr>
              <a:t> s x &gt; 0 </a:t>
            </a:r>
            <a:endParaRPr lang="he-IL" dirty="0"/>
          </a:p>
        </p:txBody>
      </p:sp>
      <p:cxnSp>
        <p:nvCxnSpPr>
          <p:cNvPr id="35" name="מחבר חץ ישר 34"/>
          <p:cNvCxnSpPr>
            <a:stCxn id="26" idx="2"/>
            <a:endCxn id="12" idx="0"/>
          </p:cNvCxnSpPr>
          <p:nvPr/>
        </p:nvCxnSpPr>
        <p:spPr>
          <a:xfrm>
            <a:off x="4680012" y="2308250"/>
            <a:ext cx="0" cy="929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31640" y="3068960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i="1" dirty="0">
                <a:solidFill>
                  <a:srgbClr val="7030A0"/>
                </a:solidFill>
                <a:cs typeface="Courier New" pitchFamily="49" charset="0"/>
              </a:rPr>
              <a:t>s</a:t>
            </a:r>
            <a:endParaRPr lang="he-IL" sz="4000" b="1" i="1" dirty="0">
              <a:solidFill>
                <a:srgbClr val="7030A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68344" y="3068960"/>
            <a:ext cx="6845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i="1" dirty="0">
                <a:solidFill>
                  <a:srgbClr val="7030A0"/>
                </a:solidFill>
                <a:cs typeface="Courier New" pitchFamily="49" charset="0"/>
              </a:rPr>
              <a:t>s</a:t>
            </a:r>
            <a:r>
              <a:rPr lang="en-US" sz="4000" b="1" dirty="0">
                <a:solidFill>
                  <a:srgbClr val="7030A0"/>
                </a:solidFill>
                <a:cs typeface="Courier New" pitchFamily="49" charset="0"/>
              </a:rPr>
              <a:t>’’</a:t>
            </a:r>
            <a:endParaRPr lang="he-IL" sz="4000" b="1" dirty="0">
              <a:solidFill>
                <a:srgbClr val="7030A0"/>
              </a:solidFill>
            </a:endParaRPr>
          </a:p>
        </p:txBody>
      </p:sp>
      <p:cxnSp>
        <p:nvCxnSpPr>
          <p:cNvPr id="47" name="מחבר חץ ישר 7"/>
          <p:cNvCxnSpPr>
            <a:stCxn id="44" idx="0"/>
            <a:endCxn id="46" idx="0"/>
          </p:cNvCxnSpPr>
          <p:nvPr/>
        </p:nvCxnSpPr>
        <p:spPr>
          <a:xfrm rot="5400000" flipH="1" flipV="1">
            <a:off x="4779150" y="-162526"/>
            <a:ext cx="12700" cy="6462972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39552" y="2492896"/>
            <a:ext cx="41387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s y </a:t>
            </a:r>
            <a:r>
              <a:rPr lang="en-US" dirty="0">
                <a:sym typeface="Math B"/>
              </a:rPr>
              <a:t> </a:t>
            </a:r>
            <a:r>
              <a:rPr lang="en-US" dirty="0"/>
              <a:t>(s x)! = s’’ y </a:t>
            </a:r>
            <a:r>
              <a:rPr lang="en-US" dirty="0">
                <a:sym typeface="Math B"/>
              </a:rPr>
              <a:t> </a:t>
            </a:r>
            <a:r>
              <a:rPr lang="en-US" dirty="0"/>
              <a:t>(s’’ x)! </a:t>
            </a:r>
            <a:r>
              <a:rPr lang="en-US" dirty="0">
                <a:sym typeface="Math B"/>
              </a:rPr>
              <a:t> </a:t>
            </a:r>
            <a:r>
              <a:rPr lang="en-US" dirty="0" err="1">
                <a:sym typeface="Math B"/>
              </a:rPr>
              <a:t>s’’x</a:t>
            </a:r>
            <a:r>
              <a:rPr lang="en-US" dirty="0">
                <a:sym typeface="Math B"/>
              </a:rPr>
              <a:t> = 1  s x &gt; 0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58099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proof over iterations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85</a:t>
            </a:fld>
            <a:endParaRPr lang="he-IL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35696" y="5172581"/>
            <a:ext cx="590465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 do (y := y*x; x := x–1)</a:t>
            </a:r>
            <a:endParaRPr lang="en-US" dirty="0">
              <a:solidFill>
                <a:srgbClr val="000000"/>
              </a:solidFill>
              <a:sym typeface="Math B" pitchFamily="2" charset="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28" y="2276872"/>
            <a:ext cx="295232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(y := y*x; x := x–1)</a:t>
            </a:r>
            <a:endParaRPr lang="en-US" dirty="0">
              <a:solidFill>
                <a:srgbClr val="000000"/>
              </a:solidFill>
              <a:sym typeface="Math B" pitchFamily="2" charset="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75856" y="2924944"/>
            <a:ext cx="522007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 do (y := y*x; x := x–1)</a:t>
            </a:r>
            <a:endParaRPr lang="en-US" dirty="0">
              <a:solidFill>
                <a:srgbClr val="000000"/>
              </a:solidFill>
              <a:sym typeface="Math B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5085184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i="1" dirty="0">
                <a:solidFill>
                  <a:srgbClr val="7030A0"/>
                </a:solidFill>
                <a:cs typeface="Courier New" pitchFamily="49" charset="0"/>
              </a:rPr>
              <a:t>s</a:t>
            </a:r>
            <a:endParaRPr lang="he-IL" sz="4000" b="1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5085184"/>
            <a:ext cx="6845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i="1" dirty="0">
                <a:solidFill>
                  <a:srgbClr val="7030A0"/>
                </a:solidFill>
                <a:cs typeface="Courier New" pitchFamily="49" charset="0"/>
              </a:rPr>
              <a:t>s</a:t>
            </a:r>
            <a:r>
              <a:rPr lang="en-US" sz="4000" b="1" dirty="0">
                <a:solidFill>
                  <a:srgbClr val="7030A0"/>
                </a:solidFill>
                <a:cs typeface="Courier New" pitchFamily="49" charset="0"/>
              </a:rPr>
              <a:t>’’</a:t>
            </a:r>
            <a:endParaRPr lang="he-IL" sz="4000" b="1" dirty="0">
              <a:solidFill>
                <a:srgbClr val="7030A0"/>
              </a:solidFill>
            </a:endParaRPr>
          </a:p>
        </p:txBody>
      </p:sp>
      <p:cxnSp>
        <p:nvCxnSpPr>
          <p:cNvPr id="9" name="מחבר חץ ישר 7"/>
          <p:cNvCxnSpPr>
            <a:stCxn id="7" idx="2"/>
            <a:endCxn id="8" idx="2"/>
          </p:cNvCxnSpPr>
          <p:nvPr/>
        </p:nvCxnSpPr>
        <p:spPr>
          <a:xfrm rot="16200000" flipH="1">
            <a:off x="4779150" y="2561584"/>
            <a:ext cx="12700" cy="6462972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5776" y="6084004"/>
            <a:ext cx="41387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s y </a:t>
            </a:r>
            <a:r>
              <a:rPr lang="en-US" dirty="0">
                <a:sym typeface="Math B"/>
              </a:rPr>
              <a:t> </a:t>
            </a:r>
            <a:r>
              <a:rPr lang="en-US" dirty="0"/>
              <a:t>(s x)! = s’’ y </a:t>
            </a:r>
            <a:r>
              <a:rPr lang="en-US" dirty="0">
                <a:sym typeface="Math B"/>
              </a:rPr>
              <a:t> </a:t>
            </a:r>
            <a:r>
              <a:rPr lang="en-US" dirty="0"/>
              <a:t>(s’’ x)! </a:t>
            </a:r>
            <a:r>
              <a:rPr lang="en-US" dirty="0">
                <a:sym typeface="Math B"/>
              </a:rPr>
              <a:t> </a:t>
            </a:r>
            <a:r>
              <a:rPr lang="en-US" dirty="0" err="1">
                <a:sym typeface="Math B"/>
              </a:rPr>
              <a:t>s’’x</a:t>
            </a:r>
            <a:r>
              <a:rPr lang="en-US" dirty="0">
                <a:sym typeface="Math B"/>
              </a:rPr>
              <a:t> = 1  s x &gt; 0 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060848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i="1" dirty="0">
                <a:solidFill>
                  <a:srgbClr val="7030A0"/>
                </a:solidFill>
                <a:cs typeface="Courier New" pitchFamily="49" charset="0"/>
              </a:rPr>
              <a:t>s</a:t>
            </a:r>
            <a:endParaRPr lang="he-IL" sz="4000" b="1" i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2132856"/>
            <a:ext cx="8640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i="1" dirty="0">
                <a:solidFill>
                  <a:srgbClr val="7030A0"/>
                </a:solidFill>
                <a:cs typeface="Courier New" pitchFamily="49" charset="0"/>
              </a:rPr>
              <a:t>S’’</a:t>
            </a:r>
            <a:r>
              <a:rPr lang="en-US" sz="4000" b="1" dirty="0">
                <a:solidFill>
                  <a:srgbClr val="7030A0"/>
                </a:solidFill>
                <a:cs typeface="Courier New" pitchFamily="49" charset="0"/>
              </a:rPr>
              <a:t>’</a:t>
            </a:r>
            <a:endParaRPr lang="he-IL" sz="4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2793122"/>
            <a:ext cx="9361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i="1" dirty="0">
                <a:solidFill>
                  <a:srgbClr val="7030A0"/>
                </a:solidFill>
                <a:cs typeface="Courier New" pitchFamily="49" charset="0"/>
              </a:rPr>
              <a:t>s</a:t>
            </a:r>
            <a:r>
              <a:rPr lang="en-US" sz="4000" b="1" dirty="0">
                <a:solidFill>
                  <a:srgbClr val="7030A0"/>
                </a:solidFill>
                <a:cs typeface="Courier New" pitchFamily="49" charset="0"/>
              </a:rPr>
              <a:t>’’’</a:t>
            </a:r>
            <a:endParaRPr lang="he-IL" sz="4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8424" y="2780928"/>
            <a:ext cx="6845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i="1" dirty="0">
                <a:solidFill>
                  <a:srgbClr val="7030A0"/>
                </a:solidFill>
                <a:cs typeface="Courier New" pitchFamily="49" charset="0"/>
              </a:rPr>
              <a:t>s</a:t>
            </a:r>
            <a:r>
              <a:rPr lang="en-US" sz="4000" b="1" dirty="0">
                <a:solidFill>
                  <a:srgbClr val="7030A0"/>
                </a:solidFill>
                <a:cs typeface="Courier New" pitchFamily="49" charset="0"/>
              </a:rPr>
              <a:t>’’</a:t>
            </a:r>
            <a:endParaRPr lang="he-IL" sz="4000" b="1" dirty="0">
              <a:solidFill>
                <a:srgbClr val="7030A0"/>
              </a:solidFill>
            </a:endParaRPr>
          </a:p>
        </p:txBody>
      </p:sp>
      <p:cxnSp>
        <p:nvCxnSpPr>
          <p:cNvPr id="18" name="מחבר חץ ישר 7"/>
          <p:cNvCxnSpPr>
            <a:stCxn id="15" idx="2"/>
            <a:endCxn id="17" idx="2"/>
          </p:cNvCxnSpPr>
          <p:nvPr/>
        </p:nvCxnSpPr>
        <p:spPr>
          <a:xfrm rot="5400000" flipH="1" flipV="1">
            <a:off x="5835171" y="605463"/>
            <a:ext cx="12194" cy="5778896"/>
          </a:xfrm>
          <a:prstGeom prst="curvedConnector3">
            <a:avLst>
              <a:gd name="adj1" fmla="val -187469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95667" y="3789040"/>
            <a:ext cx="45920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s’’’ y </a:t>
            </a:r>
            <a:r>
              <a:rPr lang="en-US" dirty="0">
                <a:sym typeface="Math B"/>
              </a:rPr>
              <a:t> </a:t>
            </a:r>
            <a:r>
              <a:rPr lang="en-US" dirty="0"/>
              <a:t>(s’’’ x)! = s’’ y </a:t>
            </a:r>
            <a:r>
              <a:rPr lang="en-US" dirty="0">
                <a:sym typeface="Math B"/>
              </a:rPr>
              <a:t> </a:t>
            </a:r>
            <a:r>
              <a:rPr lang="en-US" dirty="0"/>
              <a:t>(s’’ x)! </a:t>
            </a:r>
            <a:r>
              <a:rPr lang="en-US" dirty="0">
                <a:sym typeface="Math B"/>
              </a:rPr>
              <a:t> </a:t>
            </a:r>
            <a:r>
              <a:rPr lang="en-US" dirty="0" err="1">
                <a:sym typeface="Math B"/>
              </a:rPr>
              <a:t>s’’x</a:t>
            </a:r>
            <a:r>
              <a:rPr lang="en-US" dirty="0">
                <a:sym typeface="Math B"/>
              </a:rPr>
              <a:t> = 1  s’’’ x &gt; 0 </a:t>
            </a:r>
            <a:endParaRPr lang="he-IL" dirty="0"/>
          </a:p>
        </p:txBody>
      </p:sp>
      <p:cxnSp>
        <p:nvCxnSpPr>
          <p:cNvPr id="25" name="מחבר ישר 24"/>
          <p:cNvCxnSpPr/>
          <p:nvPr/>
        </p:nvCxnSpPr>
        <p:spPr>
          <a:xfrm>
            <a:off x="179512" y="4797152"/>
            <a:ext cx="87129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481" y="1484784"/>
            <a:ext cx="39044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/>
              <a:t>s y </a:t>
            </a:r>
            <a:r>
              <a:rPr lang="en-US" dirty="0">
                <a:sym typeface="Math B"/>
              </a:rPr>
              <a:t> </a:t>
            </a:r>
            <a:r>
              <a:rPr lang="en-US" dirty="0"/>
              <a:t>(s x)!  =      s’’’ y </a:t>
            </a:r>
            <a:r>
              <a:rPr lang="en-US" dirty="0">
                <a:sym typeface="Math B"/>
              </a:rPr>
              <a:t> </a:t>
            </a:r>
            <a:r>
              <a:rPr lang="en-US" dirty="0"/>
              <a:t>(s’’’ x)!  </a:t>
            </a:r>
            <a:r>
              <a:rPr lang="en-US" dirty="0">
                <a:sym typeface="Math B"/>
              </a:rPr>
              <a:t>  s x &gt; 0 </a:t>
            </a:r>
            <a:endParaRPr lang="he-IL" dirty="0"/>
          </a:p>
        </p:txBody>
      </p:sp>
      <p:cxnSp>
        <p:nvCxnSpPr>
          <p:cNvPr id="27" name="מחבר חץ ישר 7"/>
          <p:cNvCxnSpPr>
            <a:stCxn id="12" idx="0"/>
            <a:endCxn id="14" idx="0"/>
          </p:cNvCxnSpPr>
          <p:nvPr/>
        </p:nvCxnSpPr>
        <p:spPr>
          <a:xfrm rot="16200000" flipH="1">
            <a:off x="1889956" y="386916"/>
            <a:ext cx="72008" cy="3419872"/>
          </a:xfrm>
          <a:prstGeom prst="curvedConnector3">
            <a:avLst>
              <a:gd name="adj1" fmla="val -31746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אליפסה 29"/>
          <p:cNvSpPr/>
          <p:nvPr/>
        </p:nvSpPr>
        <p:spPr>
          <a:xfrm>
            <a:off x="5148064" y="3717032"/>
            <a:ext cx="1296144" cy="576064"/>
          </a:xfrm>
          <a:prstGeom prst="ellipse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אליפסה 30"/>
          <p:cNvSpPr/>
          <p:nvPr/>
        </p:nvSpPr>
        <p:spPr>
          <a:xfrm>
            <a:off x="3635896" y="6021288"/>
            <a:ext cx="1296144" cy="576064"/>
          </a:xfrm>
          <a:prstGeom prst="ellipse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2" name="אליפסה 31"/>
          <p:cNvSpPr/>
          <p:nvPr/>
        </p:nvSpPr>
        <p:spPr>
          <a:xfrm>
            <a:off x="3851920" y="3717032"/>
            <a:ext cx="1296144" cy="576064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3" name="אליפסה 32"/>
          <p:cNvSpPr/>
          <p:nvPr/>
        </p:nvSpPr>
        <p:spPr>
          <a:xfrm>
            <a:off x="1403648" y="1412776"/>
            <a:ext cx="1296144" cy="576064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4" name="אליפסה 33"/>
          <p:cNvSpPr/>
          <p:nvPr/>
        </p:nvSpPr>
        <p:spPr>
          <a:xfrm>
            <a:off x="35496" y="1412776"/>
            <a:ext cx="1296144" cy="576064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/>
          <p:cNvSpPr/>
          <p:nvPr/>
        </p:nvSpPr>
        <p:spPr>
          <a:xfrm>
            <a:off x="2339752" y="6021288"/>
            <a:ext cx="1296144" cy="576064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stage</a:t>
            </a:r>
            <a:endParaRPr lang="he-IL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86</a:t>
            </a:fld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500" t="21192" r="15351" b="22502"/>
          <a:stretch>
            <a:fillRect/>
          </a:stretch>
        </p:blipFill>
        <p:spPr bwMode="auto">
          <a:xfrm>
            <a:off x="683567" y="2204864"/>
            <a:ext cx="801800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713" t="41237" r="14563" b="45453"/>
          <a:stretch>
            <a:fillRect/>
          </a:stretch>
        </p:blipFill>
        <p:spPr bwMode="auto">
          <a:xfrm>
            <a:off x="107504" y="908720"/>
            <a:ext cx="8958996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25734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stage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500" t="29049" r="15351" b="56547"/>
          <a:stretch>
            <a:fillRect/>
          </a:stretch>
        </p:blipFill>
        <p:spPr bwMode="auto">
          <a:xfrm>
            <a:off x="170220" y="3573016"/>
            <a:ext cx="87980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713" t="57210" r="14563" b="28593"/>
          <a:stretch>
            <a:fillRect/>
          </a:stretch>
        </p:blipFill>
        <p:spPr bwMode="auto">
          <a:xfrm>
            <a:off x="0" y="1268760"/>
            <a:ext cx="9138508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87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80765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+mn-lt"/>
                <a:cs typeface="Courier New" pitchFamily="49" charset="0"/>
                <a:sym typeface="Symbol"/>
              </a:rPr>
              <a:t>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(x=1) do (y := y*x; x := x–1)</a:t>
            </a:r>
            <a:r>
              <a:rPr lang="en-US" sz="2000" b="1" dirty="0">
                <a:solidFill>
                  <a:srgbClr val="000000"/>
                </a:solidFill>
                <a:latin typeface="+mn-lt"/>
                <a:cs typeface="Courier New" pitchFamily="49" charset="0"/>
                <a:sym typeface="Symbol" pitchFamily="18" charset="2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ourier New" pitchFamily="49" charset="0"/>
                <a:sym typeface="Symbol" pitchFamily="18" charset="2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+mn-lt"/>
                <a:cs typeface="Courier New" pitchFamily="49" charset="0"/>
                <a:sym typeface="Symbol" pitchFamily="18" charset="2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ourier New" pitchFamily="49" charset="0"/>
                <a:sym typeface="Symbol"/>
              </a:rPr>
              <a:t> 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sz="2000" i="1" dirty="0">
                <a:solidFill>
                  <a:srgbClr val="000000"/>
                </a:solidFill>
                <a:latin typeface="+mn-lt"/>
                <a:cs typeface="Courier New" pitchFamily="49" charset="0"/>
                <a:sym typeface="Math C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ourier New" pitchFamily="49" charset="0"/>
                <a:sym typeface="Math C"/>
              </a:rPr>
              <a:t>’</a:t>
            </a:r>
            <a:endParaRPr lang="he-IL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6925" t="15713" r="24013" b="4410"/>
          <a:stretch>
            <a:fillRect/>
          </a:stretch>
        </p:blipFill>
        <p:spPr bwMode="auto">
          <a:xfrm>
            <a:off x="971600" y="917361"/>
            <a:ext cx="7200800" cy="585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88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118453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stage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043" t="73182" r="15853" b="12621"/>
          <a:stretch>
            <a:fillRect/>
          </a:stretch>
        </p:blipFill>
        <p:spPr bwMode="auto">
          <a:xfrm>
            <a:off x="179511" y="1124744"/>
            <a:ext cx="8784976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6925" t="39524" r="24013" b="8098"/>
          <a:stretch>
            <a:fillRect/>
          </a:stretch>
        </p:blipFill>
        <p:spPr bwMode="auto">
          <a:xfrm>
            <a:off x="683567" y="2492895"/>
            <a:ext cx="7776865" cy="41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89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597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Freeform 14"/>
          <p:cNvSpPr>
            <a:spLocks/>
          </p:cNvSpPr>
          <p:nvPr/>
        </p:nvSpPr>
        <p:spPr bwMode="auto">
          <a:xfrm>
            <a:off x="1116013" y="2312988"/>
            <a:ext cx="4932362" cy="3779837"/>
          </a:xfrm>
          <a:custGeom>
            <a:avLst/>
            <a:gdLst/>
            <a:ahLst/>
            <a:cxnLst>
              <a:cxn ang="0">
                <a:pos x="0" y="2313"/>
              </a:cxn>
              <a:cxn ang="0">
                <a:pos x="0" y="272"/>
              </a:cxn>
              <a:cxn ang="0">
                <a:pos x="726" y="45"/>
              </a:cxn>
              <a:cxn ang="0">
                <a:pos x="1723" y="0"/>
              </a:cxn>
              <a:cxn ang="0">
                <a:pos x="2676" y="91"/>
              </a:cxn>
              <a:cxn ang="0">
                <a:pos x="3175" y="454"/>
              </a:cxn>
              <a:cxn ang="0">
                <a:pos x="3492" y="816"/>
              </a:cxn>
              <a:cxn ang="0">
                <a:pos x="3538" y="1361"/>
              </a:cxn>
              <a:cxn ang="0">
                <a:pos x="3447" y="1996"/>
              </a:cxn>
              <a:cxn ang="0">
                <a:pos x="3266" y="2313"/>
              </a:cxn>
              <a:cxn ang="0">
                <a:pos x="0" y="2313"/>
              </a:cxn>
            </a:cxnLst>
            <a:rect l="0" t="0" r="r" b="b"/>
            <a:pathLst>
              <a:path w="3538" h="2313">
                <a:moveTo>
                  <a:pt x="0" y="2313"/>
                </a:moveTo>
                <a:lnTo>
                  <a:pt x="0" y="272"/>
                </a:lnTo>
                <a:lnTo>
                  <a:pt x="726" y="45"/>
                </a:lnTo>
                <a:lnTo>
                  <a:pt x="1723" y="0"/>
                </a:lnTo>
                <a:lnTo>
                  <a:pt x="2676" y="91"/>
                </a:lnTo>
                <a:lnTo>
                  <a:pt x="3175" y="454"/>
                </a:lnTo>
                <a:lnTo>
                  <a:pt x="3492" y="816"/>
                </a:lnTo>
                <a:lnTo>
                  <a:pt x="3538" y="1361"/>
                </a:lnTo>
                <a:lnTo>
                  <a:pt x="3447" y="1996"/>
                </a:lnTo>
                <a:lnTo>
                  <a:pt x="3266" y="2313"/>
                </a:lnTo>
                <a:lnTo>
                  <a:pt x="0" y="23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Analysis: explores program states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16013" y="1844675"/>
            <a:ext cx="7056437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6156325" y="1844675"/>
            <a:ext cx="2016125" cy="1728788"/>
          </a:xfrm>
          <a:custGeom>
            <a:avLst/>
            <a:gdLst/>
            <a:ahLst/>
            <a:cxnLst>
              <a:cxn ang="0">
                <a:pos x="1497" y="0"/>
              </a:cxn>
              <a:cxn ang="0">
                <a:pos x="590" y="0"/>
              </a:cxn>
              <a:cxn ang="0">
                <a:pos x="91" y="363"/>
              </a:cxn>
              <a:cxn ang="0">
                <a:pos x="0" y="953"/>
              </a:cxn>
              <a:cxn ang="0">
                <a:pos x="272" y="1270"/>
              </a:cxn>
              <a:cxn ang="0">
                <a:pos x="1134" y="1361"/>
              </a:cxn>
              <a:cxn ang="0">
                <a:pos x="1497" y="1134"/>
              </a:cxn>
              <a:cxn ang="0">
                <a:pos x="1497" y="0"/>
              </a:cxn>
            </a:cxnLst>
            <a:rect l="0" t="0" r="r" b="b"/>
            <a:pathLst>
              <a:path w="1497" h="1361">
                <a:moveTo>
                  <a:pt x="1497" y="0"/>
                </a:moveTo>
                <a:lnTo>
                  <a:pt x="590" y="0"/>
                </a:lnTo>
                <a:lnTo>
                  <a:pt x="91" y="363"/>
                </a:lnTo>
                <a:lnTo>
                  <a:pt x="0" y="953"/>
                </a:lnTo>
                <a:lnTo>
                  <a:pt x="272" y="1270"/>
                </a:lnTo>
                <a:lnTo>
                  <a:pt x="1134" y="1361"/>
                </a:lnTo>
                <a:lnTo>
                  <a:pt x="1497" y="1134"/>
                </a:lnTo>
                <a:lnTo>
                  <a:pt x="149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1116013" y="5373688"/>
            <a:ext cx="1223962" cy="719137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136"/>
              </a:cxn>
              <a:cxn ang="0">
                <a:pos x="272" y="0"/>
              </a:cxn>
              <a:cxn ang="0">
                <a:pos x="680" y="90"/>
              </a:cxn>
              <a:cxn ang="0">
                <a:pos x="771" y="272"/>
              </a:cxn>
              <a:cxn ang="0">
                <a:pos x="726" y="453"/>
              </a:cxn>
              <a:cxn ang="0">
                <a:pos x="0" y="453"/>
              </a:cxn>
            </a:cxnLst>
            <a:rect l="0" t="0" r="r" b="b"/>
            <a:pathLst>
              <a:path w="771" h="453">
                <a:moveTo>
                  <a:pt x="0" y="453"/>
                </a:moveTo>
                <a:lnTo>
                  <a:pt x="0" y="136"/>
                </a:lnTo>
                <a:lnTo>
                  <a:pt x="272" y="0"/>
                </a:lnTo>
                <a:lnTo>
                  <a:pt x="680" y="90"/>
                </a:lnTo>
                <a:lnTo>
                  <a:pt x="771" y="272"/>
                </a:lnTo>
                <a:lnTo>
                  <a:pt x="726" y="453"/>
                </a:lnTo>
                <a:lnTo>
                  <a:pt x="0" y="45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338263" y="5445125"/>
            <a:ext cx="71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/>
              <a:t>initial</a:t>
            </a:r>
            <a:br>
              <a:rPr lang="en-US"/>
            </a:br>
            <a:r>
              <a:rPr lang="en-US"/>
              <a:t>states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732240" y="2132856"/>
            <a:ext cx="1188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bad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403350" y="44370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979613" y="4581525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268538" y="5084763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2268538" y="5876925"/>
            <a:ext cx="12954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785570" y="3933825"/>
            <a:ext cx="1855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reachable</a:t>
            </a:r>
            <a:br>
              <a:rPr lang="en-US" sz="3200" b="1"/>
            </a:br>
            <a:r>
              <a:rPr lang="en-US" sz="3200" b="1"/>
              <a:t>states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easy was that?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Proof is very laborious</a:t>
            </a:r>
          </a:p>
          <a:p>
            <a:pPr lvl="1"/>
            <a:r>
              <a:rPr lang="en-US" dirty="0"/>
              <a:t>Need to connect all transitions and argues about relationships between their states</a:t>
            </a:r>
          </a:p>
          <a:p>
            <a:pPr lvl="1"/>
            <a:r>
              <a:rPr lang="en-US" dirty="0"/>
              <a:t>Reason: too closely connected to semantics of programming language</a:t>
            </a:r>
          </a:p>
          <a:p>
            <a:pPr lvl="1"/>
            <a:endParaRPr lang="en-US" dirty="0"/>
          </a:p>
          <a:p>
            <a:r>
              <a:rPr lang="en-US" dirty="0"/>
              <a:t>Is the proof correct?</a:t>
            </a:r>
          </a:p>
          <a:p>
            <a:pPr lvl="1"/>
            <a:endParaRPr lang="en-US" dirty="0"/>
          </a:p>
          <a:p>
            <a:r>
              <a:rPr lang="en-US" dirty="0"/>
              <a:t>How did we know to find this proof?</a:t>
            </a:r>
          </a:p>
          <a:p>
            <a:pPr lvl="1"/>
            <a:r>
              <a:rPr lang="en-US" dirty="0"/>
              <a:t>Is there a methodology?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04397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514600"/>
            <a:ext cx="4800600" cy="2286000"/>
          </a:xfrm>
        </p:spPr>
        <p:txBody>
          <a:bodyPr/>
          <a:lstStyle/>
          <a:p>
            <a:r>
              <a:rPr lang="en-US" sz="6600" dirty="0"/>
              <a:t>The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4F0B7-B3B7-7E42-8360-C42099D8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7177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7|1.3|1|1.3"/>
</p:tagLst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1" anchor="ctr"/>
      <a:lstStyle>
        <a:defPPr algn="l" rtl="0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1">
        <a:spAutoFit/>
      </a:bodyPr>
      <a:lstStyle>
        <a:defPPr algn="ctr" rtl="0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35921</TotalTime>
  <Words>3570</Words>
  <Application>Microsoft Macintosh PowerPoint</Application>
  <PresentationFormat>On-screen Show (4:3)</PresentationFormat>
  <Paragraphs>695</Paragraphs>
  <Slides>91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6" baseType="lpstr">
      <vt:lpstr>Andalus</vt:lpstr>
      <vt:lpstr>Arial</vt:lpstr>
      <vt:lpstr>Bell MT</vt:lpstr>
      <vt:lpstr>Calibri</vt:lpstr>
      <vt:lpstr>Courier New</vt:lpstr>
      <vt:lpstr>Leelawadee</vt:lpstr>
      <vt:lpstr>Lucida Calligraphy</vt:lpstr>
      <vt:lpstr>Math A</vt:lpstr>
      <vt:lpstr>Math B</vt:lpstr>
      <vt:lpstr>Math C</vt:lpstr>
      <vt:lpstr>Monotype Sorts</vt:lpstr>
      <vt:lpstr>Symbol</vt:lpstr>
      <vt:lpstr>Times New Roman</vt:lpstr>
      <vt:lpstr>Wingdings</vt:lpstr>
      <vt:lpstr>ערכת נושא של Office</vt:lpstr>
      <vt:lpstr>Program Analysis  and Verification   0368-4479 </vt:lpstr>
      <vt:lpstr>Unreliable Software is Everywhere</vt:lpstr>
      <vt:lpstr>What can we do about it? (Before deploying the program)</vt:lpstr>
      <vt:lpstr>Testing</vt:lpstr>
      <vt:lpstr>Formal verification</vt:lpstr>
      <vt:lpstr>Static Analysis</vt:lpstr>
      <vt:lpstr>Central idea: use approximation</vt:lpstr>
      <vt:lpstr>Testing: covers some reachable states</vt:lpstr>
      <vt:lpstr>Analysis: explores program states</vt:lpstr>
      <vt:lpstr>Technique: explore abstract states</vt:lpstr>
      <vt:lpstr>Technique: explore abstract states</vt:lpstr>
      <vt:lpstr>Technique: explore abstract states</vt:lpstr>
      <vt:lpstr>Technique: explore abstract states</vt:lpstr>
      <vt:lpstr>Sound: cover all reachable states (runs until fixpoint)</vt:lpstr>
      <vt:lpstr>Sound: cover all reachable states</vt:lpstr>
      <vt:lpstr>Incomplete: covers unreachable states</vt:lpstr>
      <vt:lpstr>Verification: covers all reachable states Expressive abstraction - Not automatic</vt:lpstr>
      <vt:lpstr>Sound SA vs. Formal verification</vt:lpstr>
      <vt:lpstr>Semantics: Defines the reachable states</vt:lpstr>
      <vt:lpstr>Operational Semantics</vt:lpstr>
      <vt:lpstr>PowerPoint Presentation</vt:lpstr>
      <vt:lpstr>“Set-of-states transformer” semantics</vt:lpstr>
      <vt:lpstr>A simple imperative language: While</vt:lpstr>
      <vt:lpstr>Syntactic categories</vt:lpstr>
      <vt:lpstr>Semantic categories</vt:lpstr>
      <vt:lpstr>Operational semantics</vt:lpstr>
      <vt:lpstr>Natural operating semantics (NS)</vt:lpstr>
      <vt:lpstr>Natural operating semantics (NS)</vt:lpstr>
      <vt:lpstr>Natural operating semantics</vt:lpstr>
      <vt:lpstr>Natural operating semantics</vt:lpstr>
      <vt:lpstr>Natural semantics for While </vt:lpstr>
      <vt:lpstr>Natural semantics for While </vt:lpstr>
      <vt:lpstr>Derivation trees</vt:lpstr>
      <vt:lpstr>Top-down evaluation via derivation trees</vt:lpstr>
      <vt:lpstr>Program termination</vt:lpstr>
      <vt:lpstr>Semantic equivalence</vt:lpstr>
      <vt:lpstr>Properties of natural semantics</vt:lpstr>
      <vt:lpstr>Equivalence of (S1; S2); S3 and S1; (S2; S3)</vt:lpstr>
      <vt:lpstr>Equivalence of (S1; S2); S3 and S1; (S2; S3)</vt:lpstr>
      <vt:lpstr>Deterministic semantics for While</vt:lpstr>
      <vt:lpstr>The semantic function Sns </vt:lpstr>
      <vt:lpstr>Structural operating semantics (SOS)</vt:lpstr>
      <vt:lpstr>Structural operating semantics (SOS)</vt:lpstr>
      <vt:lpstr>Structural operational semantics</vt:lpstr>
      <vt:lpstr>Structural semantics for While </vt:lpstr>
      <vt:lpstr>Structural semantics for While </vt:lpstr>
      <vt:lpstr>Derivation sequences</vt:lpstr>
      <vt:lpstr>Derivation sequence example</vt:lpstr>
      <vt:lpstr>Evaluation via derivation sequences</vt:lpstr>
      <vt:lpstr>Factorial (n!) example</vt:lpstr>
      <vt:lpstr>Program termination</vt:lpstr>
      <vt:lpstr>Properties of structural operational semantics</vt:lpstr>
      <vt:lpstr>Sequential composition</vt:lpstr>
      <vt:lpstr>The semantic function Ssos </vt:lpstr>
      <vt:lpstr>An equivalence result</vt:lpstr>
      <vt:lpstr>Language Extensions</vt:lpstr>
      <vt:lpstr>While + abort</vt:lpstr>
      <vt:lpstr>Comparing semantics</vt:lpstr>
      <vt:lpstr>While + non-determinism</vt:lpstr>
      <vt:lpstr>While + non-determinism: natural semantics</vt:lpstr>
      <vt:lpstr>While + non-determinism: structural semantics</vt:lpstr>
      <vt:lpstr>While + non-determinism</vt:lpstr>
      <vt:lpstr>Comparing semantics</vt:lpstr>
      <vt:lpstr>While + parallelism</vt:lpstr>
      <vt:lpstr>While + parallelism: structural semantics</vt:lpstr>
      <vt:lpstr>While + parallelism: natural semantics</vt:lpstr>
      <vt:lpstr>Example: derivation sequences of a parallel statement</vt:lpstr>
      <vt:lpstr>Conclusion</vt:lpstr>
      <vt:lpstr>While + memory</vt:lpstr>
      <vt:lpstr>From states to traces </vt:lpstr>
      <vt:lpstr>Trace semantics</vt:lpstr>
      <vt:lpstr>Example</vt:lpstr>
      <vt:lpstr>Traces</vt:lpstr>
      <vt:lpstr>Operational semantics summary</vt:lpstr>
      <vt:lpstr>Proving Programs with OS</vt:lpstr>
      <vt:lpstr>A simple imperative language: While</vt:lpstr>
      <vt:lpstr>Program correctness concepts</vt:lpstr>
      <vt:lpstr>Factorial example</vt:lpstr>
      <vt:lpstr>Factorial example</vt:lpstr>
      <vt:lpstr>Factorial example</vt:lpstr>
      <vt:lpstr>Natural semantics for While </vt:lpstr>
      <vt:lpstr>Staged proof</vt:lpstr>
      <vt:lpstr>Staged proof</vt:lpstr>
      <vt:lpstr>Stages</vt:lpstr>
      <vt:lpstr>Inductive proof over iterations</vt:lpstr>
      <vt:lpstr>First stage</vt:lpstr>
      <vt:lpstr>Second stage</vt:lpstr>
      <vt:lpstr>while (x=1) do (y := y*x; x := x–1), s  s’</vt:lpstr>
      <vt:lpstr>Third stage</vt:lpstr>
      <vt:lpstr>How easy was that?</vt:lpstr>
      <vt:lpstr>The End</vt:lpstr>
    </vt:vector>
  </TitlesOfParts>
  <Company>Ben-Gurion University of the Negev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 and Verification</dc:title>
  <dc:subject>Introduction</dc:subject>
  <dc:creator>Roman Manevich</dc:creator>
  <cp:lastModifiedBy>Noam Rinetzky</cp:lastModifiedBy>
  <cp:revision>274</cp:revision>
  <dcterms:created xsi:type="dcterms:W3CDTF">2012-10-28T06:17:00Z</dcterms:created>
  <dcterms:modified xsi:type="dcterms:W3CDTF">2018-03-12T10:58:35Z</dcterms:modified>
</cp:coreProperties>
</file>