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1" r:id="rId1"/>
  </p:sldMasterIdLst>
  <p:notesMasterIdLst>
    <p:notesMasterId r:id="rId153"/>
  </p:notesMasterIdLst>
  <p:handoutMasterIdLst>
    <p:handoutMasterId r:id="rId154"/>
  </p:handoutMasterIdLst>
  <p:sldIdLst>
    <p:sldId id="1556" r:id="rId2"/>
    <p:sldId id="2219" r:id="rId3"/>
    <p:sldId id="1855" r:id="rId4"/>
    <p:sldId id="1858" r:id="rId5"/>
    <p:sldId id="1859" r:id="rId6"/>
    <p:sldId id="1868" r:id="rId7"/>
    <p:sldId id="1869" r:id="rId8"/>
    <p:sldId id="1870" r:id="rId9"/>
    <p:sldId id="1940" r:id="rId10"/>
    <p:sldId id="1941" r:id="rId11"/>
    <p:sldId id="1942" r:id="rId12"/>
    <p:sldId id="1943" r:id="rId13"/>
    <p:sldId id="1921" r:id="rId14"/>
    <p:sldId id="1922" r:id="rId15"/>
    <p:sldId id="2220" r:id="rId16"/>
    <p:sldId id="2221" r:id="rId17"/>
    <p:sldId id="2222" r:id="rId18"/>
    <p:sldId id="2257" r:id="rId19"/>
    <p:sldId id="2258" r:id="rId20"/>
    <p:sldId id="2226" r:id="rId21"/>
    <p:sldId id="2227" r:id="rId22"/>
    <p:sldId id="2228" r:id="rId23"/>
    <p:sldId id="2229" r:id="rId24"/>
    <p:sldId id="2230" r:id="rId25"/>
    <p:sldId id="2231" r:id="rId26"/>
    <p:sldId id="2232" r:id="rId27"/>
    <p:sldId id="2233" r:id="rId28"/>
    <p:sldId id="2234" r:id="rId29"/>
    <p:sldId id="2235" r:id="rId30"/>
    <p:sldId id="2236" r:id="rId31"/>
    <p:sldId id="2237" r:id="rId32"/>
    <p:sldId id="2238" r:id="rId33"/>
    <p:sldId id="2022" r:id="rId34"/>
    <p:sldId id="2023" r:id="rId35"/>
    <p:sldId id="2024" r:id="rId36"/>
    <p:sldId id="2259" r:id="rId37"/>
    <p:sldId id="2025" r:id="rId38"/>
    <p:sldId id="2026" r:id="rId39"/>
    <p:sldId id="2027" r:id="rId40"/>
    <p:sldId id="2028" r:id="rId41"/>
    <p:sldId id="2029" r:id="rId42"/>
    <p:sldId id="2030" r:id="rId43"/>
    <p:sldId id="2031" r:id="rId44"/>
    <p:sldId id="2032" r:id="rId45"/>
    <p:sldId id="2033" r:id="rId46"/>
    <p:sldId id="2034" r:id="rId47"/>
    <p:sldId id="2035" r:id="rId48"/>
    <p:sldId id="2036" r:id="rId49"/>
    <p:sldId id="2037" r:id="rId50"/>
    <p:sldId id="2038" r:id="rId51"/>
    <p:sldId id="2039" r:id="rId52"/>
    <p:sldId id="2040" r:id="rId53"/>
    <p:sldId id="2041" r:id="rId54"/>
    <p:sldId id="2042" r:id="rId55"/>
    <p:sldId id="2043" r:id="rId56"/>
    <p:sldId id="2044" r:id="rId57"/>
    <p:sldId id="2045" r:id="rId58"/>
    <p:sldId id="2046" r:id="rId59"/>
    <p:sldId id="2047" r:id="rId60"/>
    <p:sldId id="2048" r:id="rId61"/>
    <p:sldId id="2049" r:id="rId62"/>
    <p:sldId id="2050" r:id="rId63"/>
    <p:sldId id="2051" r:id="rId64"/>
    <p:sldId id="2052" r:id="rId65"/>
    <p:sldId id="2053" r:id="rId66"/>
    <p:sldId id="2054" r:id="rId67"/>
    <p:sldId id="2055" r:id="rId68"/>
    <p:sldId id="2056" r:id="rId69"/>
    <p:sldId id="2057" r:id="rId70"/>
    <p:sldId id="2058" r:id="rId71"/>
    <p:sldId id="2059" r:id="rId72"/>
    <p:sldId id="2060" r:id="rId73"/>
    <p:sldId id="2061" r:id="rId74"/>
    <p:sldId id="2062" r:id="rId75"/>
    <p:sldId id="2063" r:id="rId76"/>
    <p:sldId id="2064" r:id="rId77"/>
    <p:sldId id="2065" r:id="rId78"/>
    <p:sldId id="2066" r:id="rId79"/>
    <p:sldId id="2067" r:id="rId80"/>
    <p:sldId id="2068" r:id="rId81"/>
    <p:sldId id="2069" r:id="rId82"/>
    <p:sldId id="2070" r:id="rId83"/>
    <p:sldId id="2071" r:id="rId84"/>
    <p:sldId id="2072" r:id="rId85"/>
    <p:sldId id="2073" r:id="rId86"/>
    <p:sldId id="2074" r:id="rId87"/>
    <p:sldId id="2075" r:id="rId88"/>
    <p:sldId id="2076" r:id="rId89"/>
    <p:sldId id="2077" r:id="rId90"/>
    <p:sldId id="2078" r:id="rId91"/>
    <p:sldId id="2079" r:id="rId92"/>
    <p:sldId id="2080" r:id="rId93"/>
    <p:sldId id="2081" r:id="rId94"/>
    <p:sldId id="2082" r:id="rId95"/>
    <p:sldId id="2083" r:id="rId96"/>
    <p:sldId id="2084" r:id="rId97"/>
    <p:sldId id="2085" r:id="rId98"/>
    <p:sldId id="2086" r:id="rId99"/>
    <p:sldId id="2087" r:id="rId100"/>
    <p:sldId id="2088" r:id="rId101"/>
    <p:sldId id="2089" r:id="rId102"/>
    <p:sldId id="2090" r:id="rId103"/>
    <p:sldId id="2091" r:id="rId104"/>
    <p:sldId id="2092" r:id="rId105"/>
    <p:sldId id="2093" r:id="rId106"/>
    <p:sldId id="2094" r:id="rId107"/>
    <p:sldId id="2095" r:id="rId108"/>
    <p:sldId id="2096" r:id="rId109"/>
    <p:sldId id="2097" r:id="rId110"/>
    <p:sldId id="2098" r:id="rId111"/>
    <p:sldId id="2099" r:id="rId112"/>
    <p:sldId id="2100" r:id="rId113"/>
    <p:sldId id="2101" r:id="rId114"/>
    <p:sldId id="2102" r:id="rId115"/>
    <p:sldId id="2103" r:id="rId116"/>
    <p:sldId id="2104" r:id="rId117"/>
    <p:sldId id="2105" r:id="rId118"/>
    <p:sldId id="2106" r:id="rId119"/>
    <p:sldId id="2107" r:id="rId120"/>
    <p:sldId id="2108" r:id="rId121"/>
    <p:sldId id="2109" r:id="rId122"/>
    <p:sldId id="2110" r:id="rId123"/>
    <p:sldId id="2111" r:id="rId124"/>
    <p:sldId id="2112" r:id="rId125"/>
    <p:sldId id="2113" r:id="rId126"/>
    <p:sldId id="2114" r:id="rId127"/>
    <p:sldId id="2115" r:id="rId128"/>
    <p:sldId id="2116" r:id="rId129"/>
    <p:sldId id="2117" r:id="rId130"/>
    <p:sldId id="2118" r:id="rId131"/>
    <p:sldId id="2119" r:id="rId132"/>
    <p:sldId id="2120" r:id="rId133"/>
    <p:sldId id="2121" r:id="rId134"/>
    <p:sldId id="2122" r:id="rId135"/>
    <p:sldId id="2123" r:id="rId136"/>
    <p:sldId id="2124" r:id="rId137"/>
    <p:sldId id="2125" r:id="rId138"/>
    <p:sldId id="2126" r:id="rId139"/>
    <p:sldId id="2127" r:id="rId140"/>
    <p:sldId id="2128" r:id="rId141"/>
    <p:sldId id="2129" r:id="rId142"/>
    <p:sldId id="2130" r:id="rId143"/>
    <p:sldId id="2131" r:id="rId144"/>
    <p:sldId id="2132" r:id="rId145"/>
    <p:sldId id="2133" r:id="rId146"/>
    <p:sldId id="2134" r:id="rId147"/>
    <p:sldId id="2135" r:id="rId148"/>
    <p:sldId id="2262" r:id="rId149"/>
    <p:sldId id="2136" r:id="rId150"/>
    <p:sldId id="2137" r:id="rId151"/>
    <p:sldId id="2138" r:id="rId152"/>
  </p:sldIdLst>
  <p:sldSz cx="9144000" cy="6858000" type="screen4x3"/>
  <p:notesSz cx="6769100" cy="9906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F0F0"/>
    <a:srgbClr val="009900"/>
    <a:srgbClr val="008000"/>
    <a:srgbClr val="FFFFFF"/>
    <a:srgbClr val="00FFFF"/>
    <a:srgbClr val="FF8000"/>
    <a:srgbClr val="FFE1E1"/>
    <a:srgbClr val="FF0000"/>
    <a:srgbClr val="F02E00"/>
    <a:srgbClr val="FF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6" autoAdjust="0"/>
    <p:restoredTop sz="85497" autoAdjust="0"/>
  </p:normalViewPr>
  <p:slideViewPr>
    <p:cSldViewPr snapToGrid="0">
      <p:cViewPr>
        <p:scale>
          <a:sx n="90" d="100"/>
          <a:sy n="90" d="100"/>
        </p:scale>
        <p:origin x="144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notesMaster" Target="notesMasters/notesMaster1.xml"/><Relationship Id="rId154" Type="http://schemas.openxmlformats.org/officeDocument/2006/relationships/handoutMaster" Target="handoutMasters/handoutMaster1.xml"/><Relationship Id="rId155" Type="http://schemas.openxmlformats.org/officeDocument/2006/relationships/presProps" Target="presProps.xml"/><Relationship Id="rId156" Type="http://schemas.openxmlformats.org/officeDocument/2006/relationships/viewProps" Target="viewProps.xml"/><Relationship Id="rId157" Type="http://schemas.openxmlformats.org/officeDocument/2006/relationships/theme" Target="theme/theme1.xml"/><Relationship Id="rId15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BA82-A5E5-8544-88A7-D3F1A0A472A7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43D78-6F27-E442-9A66-FF7A6BDADD5F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61A0F-8ADF-6141-BC58-52601DEB801A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5769" y="159430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B84F-729B-D24B-AB2E-131A744FFA7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A942-C96B-2E4F-B549-E60F2F57FFE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B2E6-218A-5A4D-B41C-184A52BBA7F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chemeClr val="tx1"/>
                </a:solidFill>
                <a:latin typeface="Calibri Ligh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217" y="-1"/>
            <a:ext cx="7772400" cy="2293471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9</a:t>
            </a:r>
            <a:endParaRPr lang="en-US" sz="3200" dirty="0"/>
          </a:p>
        </p:txBody>
      </p:sp>
      <p:sp>
        <p:nvSpPr>
          <p:cNvPr id="15" name="Subtitle 8"/>
          <p:cNvSpPr>
            <a:spLocks noGrp="1"/>
          </p:cNvSpPr>
          <p:nvPr>
            <p:ph type="subTitle" idx="1"/>
          </p:nvPr>
        </p:nvSpPr>
        <p:spPr>
          <a:xfrm>
            <a:off x="0" y="5322047"/>
            <a:ext cx="9144000" cy="13043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Optimizations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2298700"/>
            <a:ext cx="3606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</a:t>
            </a:r>
            <a:r>
              <a:rPr lang="en-US" dirty="0" smtClean="0"/>
              <a:t>ommon </a:t>
            </a:r>
            <a:r>
              <a:rPr lang="en-US" b="1" dirty="0" smtClean="0"/>
              <a:t>S</a:t>
            </a:r>
            <a:r>
              <a:rPr lang="en-US" dirty="0" smtClean="0"/>
              <a:t>ubexpression </a:t>
            </a:r>
            <a:r>
              <a:rPr lang="en-US" b="1" dirty="0" smtClean="0"/>
              <a:t>E</a:t>
            </a:r>
            <a:r>
              <a:rPr lang="en-US" dirty="0" smtClean="0"/>
              <a:t>limination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we have two variable assignments</a:t>
            </a:r>
            <a:br>
              <a:rPr lang="en-US" dirty="0" smtClean="0"/>
            </a:br>
            <a:r>
              <a:rPr lang="en-US" dirty="0" smtClean="0"/>
              <a:t>v1 = a op b     </a:t>
            </a:r>
            <a:r>
              <a:rPr lang="en-US" dirty="0" smtClean="0">
                <a:solidFill>
                  <a:srgbClr val="0000FF"/>
                </a:solidFill>
              </a:rPr>
              <a:t>[or:  v1 = a]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he-IL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v2 = a op b     </a:t>
            </a:r>
            <a:r>
              <a:rPr lang="en-US" dirty="0" smtClean="0">
                <a:solidFill>
                  <a:srgbClr val="0000FF"/>
                </a:solidFill>
              </a:rPr>
              <a:t>[or:  v2 = a] </a:t>
            </a:r>
          </a:p>
          <a:p>
            <a:r>
              <a:rPr lang="en-US" dirty="0" smtClean="0"/>
              <a:t>and the values of v1, a, and b have not changed between the assignments, rewrite the code as</a:t>
            </a:r>
            <a:br>
              <a:rPr lang="en-US" dirty="0" smtClean="0"/>
            </a:br>
            <a:r>
              <a:rPr lang="en-US" dirty="0" smtClean="0"/>
              <a:t>v1 = a op </a:t>
            </a:r>
            <a:r>
              <a:rPr lang="en-US" dirty="0"/>
              <a:t>b     </a:t>
            </a:r>
            <a:r>
              <a:rPr lang="en-US" dirty="0">
                <a:solidFill>
                  <a:srgbClr val="0000FF"/>
                </a:solidFill>
              </a:rPr>
              <a:t>[or:  </a:t>
            </a:r>
            <a:r>
              <a:rPr lang="en-US" dirty="0" smtClean="0">
                <a:solidFill>
                  <a:srgbClr val="0000FF"/>
                </a:solidFill>
              </a:rPr>
              <a:t>v1 </a:t>
            </a:r>
            <a:r>
              <a:rPr lang="en-US" dirty="0">
                <a:solidFill>
                  <a:srgbClr val="0000FF"/>
                </a:solidFill>
              </a:rPr>
              <a:t>= a]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v2 = v1            </a:t>
            </a:r>
          </a:p>
          <a:p>
            <a:r>
              <a:rPr lang="en-US" dirty="0" smtClean="0"/>
              <a:t>Eliminates useless recalculation</a:t>
            </a:r>
          </a:p>
          <a:p>
            <a:r>
              <a:rPr lang="en-US" dirty="0" smtClean="0"/>
              <a:t>Paves the way for later optimizations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join semilattice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set of natural numbers and the </a:t>
            </a:r>
            <a:r>
              <a:rPr lang="en-US" b="1" dirty="0" smtClean="0"/>
              <a:t>max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Idempotent</a:t>
            </a:r>
          </a:p>
          <a:p>
            <a:pPr lvl="1"/>
            <a:r>
              <a:rPr lang="en-US" b="1" dirty="0" smtClean="0"/>
              <a:t>max</a:t>
            </a:r>
            <a:r>
              <a:rPr lang="en-US" dirty="0" smtClean="0"/>
              <a:t>{a, a} = a</a:t>
            </a:r>
          </a:p>
          <a:p>
            <a:r>
              <a:rPr lang="en-US" dirty="0" smtClean="0"/>
              <a:t>Commutative</a:t>
            </a:r>
          </a:p>
          <a:p>
            <a:pPr lvl="1"/>
            <a:r>
              <a:rPr lang="en-US" b="1" dirty="0" smtClean="0"/>
              <a:t>max</a:t>
            </a:r>
            <a:r>
              <a:rPr lang="en-US" dirty="0" smtClean="0"/>
              <a:t>{a, b} = </a:t>
            </a:r>
            <a:r>
              <a:rPr lang="en-US" b="1" dirty="0" smtClean="0"/>
              <a:t>max</a:t>
            </a:r>
            <a:r>
              <a:rPr lang="en-US" dirty="0" smtClean="0"/>
              <a:t>{b, a}</a:t>
            </a:r>
          </a:p>
          <a:p>
            <a:r>
              <a:rPr lang="en-US" dirty="0" smtClean="0"/>
              <a:t>Associative</a:t>
            </a:r>
          </a:p>
          <a:p>
            <a:pPr lvl="1"/>
            <a:r>
              <a:rPr lang="en-US" b="1" dirty="0" smtClean="0"/>
              <a:t>max</a:t>
            </a:r>
            <a:r>
              <a:rPr lang="en-US" dirty="0" smtClean="0"/>
              <a:t>{a, </a:t>
            </a:r>
            <a:r>
              <a:rPr lang="en-US" b="1" dirty="0" smtClean="0"/>
              <a:t>max</a:t>
            </a:r>
            <a:r>
              <a:rPr lang="en-US" dirty="0" smtClean="0"/>
              <a:t>{b, c}} = </a:t>
            </a:r>
            <a:r>
              <a:rPr lang="en-US" b="1" dirty="0" smtClean="0"/>
              <a:t>max</a:t>
            </a:r>
            <a:r>
              <a:rPr lang="en-US" dirty="0" smtClean="0"/>
              <a:t>{</a:t>
            </a:r>
            <a:r>
              <a:rPr lang="en-US" b="1" dirty="0" smtClean="0"/>
              <a:t>max</a:t>
            </a:r>
            <a:r>
              <a:rPr lang="en-US" dirty="0" smtClean="0"/>
              <a:t>{a, b}, c}</a:t>
            </a:r>
          </a:p>
          <a:p>
            <a:r>
              <a:rPr lang="en-US" dirty="0" smtClean="0"/>
              <a:t>Bottom element is 0:</a:t>
            </a:r>
          </a:p>
          <a:p>
            <a:pPr lvl="1"/>
            <a:r>
              <a:rPr lang="en-US" b="1" dirty="0" smtClean="0"/>
              <a:t>max</a:t>
            </a:r>
            <a:r>
              <a:rPr lang="en-US" dirty="0" smtClean="0"/>
              <a:t>{0, a} = a</a:t>
            </a:r>
          </a:p>
          <a:p>
            <a:r>
              <a:rPr lang="en-US" dirty="0" smtClean="0"/>
              <a:t>What is the ordering over these elements?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59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join semilattice for liveness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Sets of live variables and the set union operation</a:t>
            </a:r>
          </a:p>
          <a:p>
            <a:r>
              <a:rPr lang="en-US" dirty="0" smtClean="0"/>
              <a:t>Idempotent: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Math B"/>
              </a:rPr>
              <a:t>∪</a:t>
            </a:r>
            <a:r>
              <a:rPr lang="en-US" dirty="0" smtClean="0"/>
              <a:t> x = x</a:t>
            </a:r>
          </a:p>
          <a:p>
            <a:r>
              <a:rPr lang="en-US" dirty="0" smtClean="0"/>
              <a:t>Commutative:</a:t>
            </a:r>
          </a:p>
          <a:p>
            <a:pPr lvl="1"/>
            <a:r>
              <a:rPr lang="en-US" dirty="0" smtClean="0"/>
              <a:t>x </a:t>
            </a:r>
            <a:r>
              <a:rPr lang="en-US" dirty="0">
                <a:sym typeface="Math B"/>
              </a:rPr>
              <a:t>∪</a:t>
            </a:r>
            <a:r>
              <a:rPr lang="en-US" dirty="0" smtClean="0"/>
              <a:t> y = y </a:t>
            </a:r>
            <a:r>
              <a:rPr lang="en-US" dirty="0">
                <a:sym typeface="Math B"/>
              </a:rPr>
              <a:t>∪</a:t>
            </a:r>
            <a:r>
              <a:rPr lang="en-US" dirty="0" smtClean="0"/>
              <a:t> x</a:t>
            </a:r>
          </a:p>
          <a:p>
            <a:r>
              <a:rPr lang="en-US" dirty="0" smtClean="0"/>
              <a:t>Associative:</a:t>
            </a:r>
          </a:p>
          <a:p>
            <a:pPr lvl="1"/>
            <a:r>
              <a:rPr lang="en-US" dirty="0" smtClean="0"/>
              <a:t>(x </a:t>
            </a:r>
            <a:r>
              <a:rPr lang="en-US" dirty="0">
                <a:sym typeface="Math B"/>
              </a:rPr>
              <a:t>∪ </a:t>
            </a:r>
            <a:r>
              <a:rPr lang="en-US" dirty="0" smtClean="0"/>
              <a:t>y) </a:t>
            </a:r>
            <a:r>
              <a:rPr lang="en-US" dirty="0">
                <a:sym typeface="Math B"/>
              </a:rPr>
              <a:t>∪</a:t>
            </a:r>
            <a:r>
              <a:rPr lang="en-US" dirty="0" smtClean="0"/>
              <a:t> z = x </a:t>
            </a:r>
            <a:r>
              <a:rPr lang="en-US" dirty="0">
                <a:sym typeface="Math B"/>
              </a:rPr>
              <a:t>∪</a:t>
            </a:r>
            <a:r>
              <a:rPr lang="en-US" dirty="0" smtClean="0"/>
              <a:t> (y </a:t>
            </a:r>
            <a:r>
              <a:rPr lang="en-US" dirty="0">
                <a:sym typeface="Math B"/>
              </a:rPr>
              <a:t>∪</a:t>
            </a:r>
            <a:r>
              <a:rPr lang="en-US" dirty="0" smtClean="0"/>
              <a:t> z)</a:t>
            </a:r>
          </a:p>
          <a:p>
            <a:r>
              <a:rPr lang="en-US" dirty="0" smtClean="0"/>
              <a:t>Bottom element:</a:t>
            </a:r>
          </a:p>
          <a:p>
            <a:pPr lvl="1"/>
            <a:r>
              <a:rPr lang="en-US" dirty="0" smtClean="0"/>
              <a:t>The empty set: </a:t>
            </a:r>
            <a:r>
              <a:rPr lang="en-US" dirty="0" err="1" smtClean="0"/>
              <a:t>Ø</a:t>
            </a:r>
            <a:r>
              <a:rPr lang="en-US" dirty="0" smtClean="0"/>
              <a:t> </a:t>
            </a:r>
            <a:r>
              <a:rPr lang="en-US" dirty="0">
                <a:sym typeface="Math B"/>
              </a:rPr>
              <a:t>∪</a:t>
            </a:r>
            <a:r>
              <a:rPr lang="en-US" dirty="0" smtClean="0"/>
              <a:t> x = x</a:t>
            </a:r>
          </a:p>
          <a:p>
            <a:r>
              <a:rPr lang="en-US" dirty="0" smtClean="0"/>
              <a:t>What is the ordering over these elements?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458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9714" y="609600"/>
            <a:ext cx="7245048" cy="1143000"/>
          </a:xfrm>
        </p:spPr>
        <p:txBody>
          <a:bodyPr/>
          <a:lstStyle/>
          <a:p>
            <a:r>
              <a:rPr lang="en-US" dirty="0" smtClean="0"/>
              <a:t>Semilattices and 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Semilattices naturally solve many of the problems we encounter in global analysis</a:t>
            </a:r>
          </a:p>
          <a:p>
            <a:r>
              <a:rPr lang="en-US" dirty="0" smtClean="0"/>
              <a:t>How do we combine information from multiple basic blocks?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value do we give to basic blocks we haven't seen yet?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we know that the algorithm always terminates?</a:t>
            </a:r>
          </a:p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5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Semilattices and 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Semilattices naturally solve many of the problems we encounter in global analysis</a:t>
            </a:r>
          </a:p>
          <a:p>
            <a:r>
              <a:rPr lang="en-US" dirty="0" smtClean="0"/>
              <a:t>How do we combine information from multiple basic blocks?</a:t>
            </a:r>
          </a:p>
          <a:p>
            <a:pPr lvl="1"/>
            <a:r>
              <a:rPr lang="en-US" dirty="0" smtClean="0"/>
              <a:t>Take the join of all information from those blocks</a:t>
            </a:r>
          </a:p>
          <a:p>
            <a:r>
              <a:rPr lang="en-US" dirty="0" smtClean="0"/>
              <a:t>What value do we give to basic blocks we haven't seen yet?</a:t>
            </a:r>
          </a:p>
          <a:p>
            <a:pPr lvl="1"/>
            <a:r>
              <a:rPr lang="en-US" dirty="0" smtClean="0"/>
              <a:t>Use the bottom element</a:t>
            </a:r>
          </a:p>
          <a:p>
            <a:r>
              <a:rPr lang="en-US" dirty="0" smtClean="0"/>
              <a:t>How do we know that the algorithm always terminates?</a:t>
            </a:r>
          </a:p>
          <a:p>
            <a:pPr lvl="1"/>
            <a:r>
              <a:rPr lang="en-US" dirty="0" smtClean="0"/>
              <a:t>Actually, we still don't! More on that later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47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Semilattices and 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Semilattices naturally solve many of the problems we encounter in global analysis</a:t>
            </a:r>
          </a:p>
          <a:p>
            <a:r>
              <a:rPr lang="en-US" dirty="0" smtClean="0"/>
              <a:t>How do we combine information from multiple basic blocks?</a:t>
            </a:r>
          </a:p>
          <a:p>
            <a:pPr lvl="1"/>
            <a:r>
              <a:rPr lang="en-US" dirty="0" smtClean="0"/>
              <a:t>Take the join of all information from those blocks</a:t>
            </a:r>
          </a:p>
          <a:p>
            <a:r>
              <a:rPr lang="en-US" dirty="0" smtClean="0"/>
              <a:t>What value do we give to basic blocks we haven't seen yet?</a:t>
            </a:r>
          </a:p>
          <a:p>
            <a:pPr lvl="1"/>
            <a:r>
              <a:rPr lang="en-US" dirty="0" smtClean="0"/>
              <a:t>Use the bottom element</a:t>
            </a:r>
          </a:p>
          <a:p>
            <a:r>
              <a:rPr lang="en-US" dirty="0" smtClean="0"/>
              <a:t>How do we know that the algorithm always terminates?</a:t>
            </a:r>
          </a:p>
          <a:p>
            <a:pPr lvl="1"/>
            <a:r>
              <a:rPr lang="en-US" dirty="0" smtClean="0"/>
              <a:t>Actually, we still don't! More on that later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8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framework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global analysis is a tuple (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D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V</a:t>
            </a:r>
            <a:r>
              <a:rPr lang="en-US" b="1" dirty="0" smtClean="0"/>
              <a:t>, </a:t>
            </a:r>
            <a:r>
              <a:rPr lang="en-US" b="1" dirty="0" smtClean="0">
                <a:sym typeface="Math B"/>
              </a:rPr>
              <a:t>⊑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I</a:t>
            </a:r>
            <a:r>
              <a:rPr lang="en-US" dirty="0" smtClean="0"/>
              <a:t>), where</a:t>
            </a:r>
          </a:p>
          <a:p>
            <a:pPr lvl="1"/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D</a:t>
            </a:r>
            <a:r>
              <a:rPr lang="en-US" dirty="0" smtClean="0"/>
              <a:t> is a direction (forward or backward)</a:t>
            </a:r>
          </a:p>
          <a:p>
            <a:pPr lvl="2"/>
            <a:r>
              <a:rPr lang="en-US" dirty="0" smtClean="0"/>
              <a:t>The order to visit statements within a basic block, not the order in which to visit the basic blocks</a:t>
            </a:r>
          </a:p>
          <a:p>
            <a:pPr lvl="1"/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V</a:t>
            </a:r>
            <a:r>
              <a:rPr lang="en-US" dirty="0" smtClean="0"/>
              <a:t> is a set of values</a:t>
            </a:r>
          </a:p>
          <a:p>
            <a:pPr lvl="1"/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is a join operator over those values</a:t>
            </a:r>
          </a:p>
          <a:p>
            <a:pPr lvl="1"/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en-US" dirty="0" smtClean="0"/>
              <a:t> is a set of transfer functions </a:t>
            </a:r>
            <a:r>
              <a:rPr lang="en-US" i="1" dirty="0" smtClean="0"/>
              <a:t>f :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>
                <a:latin typeface="BatangChe" pitchFamily="49" charset="-127"/>
                <a:ea typeface="BatangChe" pitchFamily="49" charset="-127"/>
              </a:rPr>
              <a:t>I</a:t>
            </a:r>
            <a:r>
              <a:rPr lang="en-US" dirty="0" smtClean="0"/>
              <a:t> is an initial value</a:t>
            </a:r>
          </a:p>
          <a:p>
            <a:r>
              <a:rPr lang="en-US" dirty="0" smtClean="0"/>
              <a:t>The only difference from local analysis is the introduction of the join operator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97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global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that (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D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V</a:t>
            </a:r>
            <a:r>
              <a:rPr lang="en-US" b="1" dirty="0" smtClean="0"/>
              <a:t>, </a:t>
            </a:r>
            <a:r>
              <a:rPr lang="en-US" b="1" dirty="0" smtClean="0">
                <a:sym typeface="Math B"/>
              </a:rPr>
              <a:t>⨆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F</a:t>
            </a:r>
            <a:r>
              <a:rPr lang="en-US" b="1" dirty="0" smtClean="0"/>
              <a:t>,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I</a:t>
            </a:r>
            <a:r>
              <a:rPr lang="en-US" dirty="0" smtClean="0"/>
              <a:t>) is a forward analysis</a:t>
            </a:r>
          </a:p>
          <a:p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</a:t>
            </a:r>
            <a:r>
              <a:rPr lang="en-US" dirty="0" smtClean="0">
                <a:sym typeface="Math B"/>
              </a:rPr>
              <a:t>⊥</a:t>
            </a:r>
            <a:r>
              <a:rPr lang="en-US" dirty="0" smtClean="0"/>
              <a:t> for all statements </a:t>
            </a:r>
            <a:r>
              <a:rPr lang="en-US" b="1" dirty="0" smtClean="0"/>
              <a:t>s</a:t>
            </a:r>
          </a:p>
          <a:p>
            <a:r>
              <a:rPr lang="en-US" dirty="0" smtClean="0"/>
              <a:t>Set OUT[</a:t>
            </a:r>
            <a:r>
              <a:rPr lang="en-US" b="1" dirty="0" smtClean="0"/>
              <a:t>entry</a:t>
            </a:r>
            <a:r>
              <a:rPr lang="en-US" dirty="0" smtClean="0"/>
              <a:t>] =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I</a:t>
            </a:r>
            <a:endParaRPr lang="en-US" b="1" dirty="0" smtClean="0"/>
          </a:p>
          <a:p>
            <a:r>
              <a:rPr lang="en-US" dirty="0" smtClean="0"/>
              <a:t>Repeat until no values change:</a:t>
            </a:r>
          </a:p>
          <a:p>
            <a:pPr lvl="1"/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 with predecessors</a:t>
            </a:r>
            <a:br>
              <a:rPr lang="en-US" dirty="0" smtClean="0"/>
            </a:b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, 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, … ,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=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…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OUT[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</a:t>
            </a:r>
            <a:r>
              <a:rPr lang="en-US" dirty="0" err="1" smtClean="0"/>
              <a:t>f</a:t>
            </a:r>
            <a:r>
              <a:rPr lang="en-US" b="1" baseline="-25000" dirty="0" err="1" smtClean="0"/>
              <a:t>s</a:t>
            </a:r>
            <a:r>
              <a:rPr lang="en-US" dirty="0" smtClean="0"/>
              <a:t> (IN[</a:t>
            </a:r>
            <a:r>
              <a:rPr lang="en-US" b="1" dirty="0" smtClean="0"/>
              <a:t>s</a:t>
            </a:r>
            <a:r>
              <a:rPr lang="en-US" dirty="0" smtClean="0"/>
              <a:t>])</a:t>
            </a:r>
          </a:p>
          <a:p>
            <a:r>
              <a:rPr lang="en-US" dirty="0" smtClean="0"/>
              <a:t>The order of this iteration does not matter</a:t>
            </a:r>
          </a:p>
          <a:p>
            <a:pPr lvl="1"/>
            <a:r>
              <a:rPr lang="en-US" dirty="0" smtClean="0"/>
              <a:t>This is sometimes called </a:t>
            </a:r>
            <a:r>
              <a:rPr lang="en-US" dirty="0" smtClean="0">
                <a:solidFill>
                  <a:srgbClr val="0000FF"/>
                </a:solidFill>
              </a:rPr>
              <a:t>chaotic iteration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7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comparison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sz="half" idx="1"/>
          </p:nvPr>
        </p:nvSpPr>
        <p:spPr>
          <a:xfrm>
            <a:off x="596422" y="1600199"/>
            <a:ext cx="3810000" cy="511348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Set OUT[</a:t>
            </a:r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] =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sym typeface="Math B"/>
              </a:rPr>
              <a:t>⊥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for all statements </a:t>
            </a:r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Set OUT[</a:t>
            </a:r>
            <a:r>
              <a:rPr lang="en-US" b="1" dirty="0" smtClean="0">
                <a:solidFill>
                  <a:srgbClr val="7030A0"/>
                </a:solidFill>
              </a:rPr>
              <a:t>entry</a:t>
            </a:r>
            <a:r>
              <a:rPr lang="en-US" dirty="0" smtClean="0">
                <a:solidFill>
                  <a:srgbClr val="7030A0"/>
                </a:solidFill>
              </a:rPr>
              <a:t>] = </a:t>
            </a:r>
            <a:r>
              <a:rPr lang="en-US" b="1" dirty="0" smtClean="0">
                <a:solidFill>
                  <a:srgbClr val="7030A0"/>
                </a:solidFill>
              </a:rPr>
              <a:t>I</a:t>
            </a:r>
          </a:p>
          <a:p>
            <a:endParaRPr lang="en-US" dirty="0" smtClean="0"/>
          </a:p>
          <a:p>
            <a:endParaRPr lang="en-US" sz="1700" dirty="0" smtClean="0"/>
          </a:p>
          <a:p>
            <a:r>
              <a:rPr lang="en-US" dirty="0" smtClean="0"/>
              <a:t>Repeat until no values change:</a:t>
            </a:r>
          </a:p>
          <a:p>
            <a:pPr lvl="1"/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 with predecessors</a:t>
            </a:r>
            <a:br>
              <a:rPr lang="en-US" dirty="0" smtClean="0"/>
            </a:b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, 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, … ,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=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1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OUT[</a:t>
            </a:r>
            <a:r>
              <a:rPr lang="en-US" b="1" dirty="0" smtClean="0"/>
              <a:t>p</a:t>
            </a:r>
            <a:r>
              <a:rPr lang="en-US" b="1" baseline="-25000" dirty="0" smtClean="0"/>
              <a:t>2</a:t>
            </a:r>
            <a:r>
              <a:rPr lang="en-US" dirty="0" smtClean="0"/>
              <a:t>]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…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OUT[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n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</a:t>
            </a:r>
            <a:r>
              <a:rPr lang="en-US" dirty="0" err="1" smtClean="0"/>
              <a:t>f</a:t>
            </a:r>
            <a:r>
              <a:rPr lang="en-US" b="1" baseline="-25000" dirty="0" err="1" smtClean="0"/>
              <a:t>s</a:t>
            </a:r>
            <a:r>
              <a:rPr lang="en-US" dirty="0" smtClean="0"/>
              <a:t> (IN[</a:t>
            </a:r>
            <a:r>
              <a:rPr lang="en-US" b="1" dirty="0" smtClean="0"/>
              <a:t>s</a:t>
            </a:r>
            <a:r>
              <a:rPr lang="en-US" dirty="0" smtClean="0"/>
              <a:t>])</a:t>
            </a:r>
          </a:p>
        </p:txBody>
      </p:sp>
      <p:sp>
        <p:nvSpPr>
          <p:cNvPr id="7" name="מציין מיקום תוכן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Set IN[</a:t>
            </a:r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] =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sym typeface="Math B"/>
              </a:rPr>
              <a:t>{}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for all statements </a:t>
            </a:r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Set OUT[</a:t>
            </a:r>
            <a:r>
              <a:rPr lang="en-US" b="1" dirty="0" smtClean="0">
                <a:solidFill>
                  <a:srgbClr val="7030A0"/>
                </a:solidFill>
              </a:rPr>
              <a:t>exit</a:t>
            </a:r>
            <a:r>
              <a:rPr lang="en-US" dirty="0" smtClean="0">
                <a:solidFill>
                  <a:srgbClr val="7030A0"/>
                </a:solidFill>
              </a:rPr>
              <a:t>] = the set of variables known to be live on exit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Repeat until no values change:</a:t>
            </a:r>
          </a:p>
          <a:p>
            <a:pPr lvl="1"/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 of the form </a:t>
            </a:r>
            <a:r>
              <a:rPr lang="en-US" b="1" dirty="0" smtClean="0"/>
              <a:t>a=</a:t>
            </a:r>
            <a:r>
              <a:rPr lang="en-US" b="1" dirty="0" err="1" smtClean="0"/>
              <a:t>b+c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= set union of IN[</a:t>
            </a:r>
            <a:r>
              <a:rPr lang="en-US" b="1" dirty="0" smtClean="0"/>
              <a:t>x</a:t>
            </a:r>
            <a:r>
              <a:rPr lang="en-US" dirty="0" smtClean="0"/>
              <a:t>] for each successor </a:t>
            </a:r>
            <a:r>
              <a:rPr lang="en-US" b="1" dirty="0" smtClean="0"/>
              <a:t>x</a:t>
            </a:r>
            <a:r>
              <a:rPr lang="en-US" dirty="0" smtClean="0"/>
              <a:t> of </a:t>
            </a:r>
            <a:r>
              <a:rPr lang="en-US" b="1" dirty="0" smtClean="0"/>
              <a:t>s</a:t>
            </a:r>
            <a:endParaRPr lang="en-US" dirty="0" smtClean="0"/>
          </a:p>
          <a:p>
            <a:pPr lvl="2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= (OUT[</a:t>
            </a:r>
            <a:r>
              <a:rPr lang="en-US" b="1" dirty="0" smtClean="0"/>
              <a:t>s</a:t>
            </a:r>
            <a:r>
              <a:rPr lang="en-US" dirty="0" smtClean="0"/>
              <a:t>]-{a})</a:t>
            </a:r>
            <a:r>
              <a:rPr lang="en-US" dirty="0" smtClean="0">
                <a:sym typeface="Math B"/>
              </a:rPr>
              <a:t> ∪</a:t>
            </a:r>
            <a:r>
              <a:rPr lang="en-US" dirty="0" smtClean="0"/>
              <a:t> {</a:t>
            </a:r>
            <a:r>
              <a:rPr lang="en-US" dirty="0" err="1" smtClean="0"/>
              <a:t>b,c</a:t>
            </a:r>
            <a:r>
              <a:rPr lang="en-US" dirty="0" smtClean="0"/>
              <a:t>}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2218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dataflow framework</a:t>
            </a:r>
            <a:endParaRPr lang="he-IL" dirty="0"/>
          </a:p>
        </p:txBody>
      </p:sp>
      <p:sp>
        <p:nvSpPr>
          <p:cNvPr id="7" name="מציין מיקום תוכן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form of analysis is called the </a:t>
            </a:r>
            <a:r>
              <a:rPr lang="en-US" dirty="0" smtClean="0">
                <a:solidFill>
                  <a:srgbClr val="0000FF"/>
                </a:solidFill>
              </a:rPr>
              <a:t>dataflow framework</a:t>
            </a:r>
          </a:p>
          <a:p>
            <a:r>
              <a:rPr lang="en-US" dirty="0" smtClean="0"/>
              <a:t>Can be used to easily prove an analysis is sound</a:t>
            </a:r>
          </a:p>
          <a:p>
            <a:r>
              <a:rPr lang="en-US" dirty="0" smtClean="0"/>
              <a:t>With certain restrictions, can be used to prove that an analysis eventually terminates</a:t>
            </a:r>
          </a:p>
          <a:p>
            <a:pPr lvl="1"/>
            <a:r>
              <a:rPr lang="en-US" dirty="0" smtClean="0"/>
              <a:t>Again, more on that later</a:t>
            </a:r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0688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Constant propagation </a:t>
            </a:r>
            <a:r>
              <a:rPr lang="en-US" dirty="0" smtClean="0"/>
              <a:t>is an optimization that replaces each variable that is known to be a constant value with that constant</a:t>
            </a:r>
          </a:p>
          <a:p>
            <a:r>
              <a:rPr lang="en-US" dirty="0" smtClean="0"/>
              <a:t>An elegant example of the dataflow framework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015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have a variable assignment</a:t>
            </a:r>
            <a:br>
              <a:rPr lang="en-US" dirty="0" smtClean="0"/>
            </a:br>
            <a:r>
              <a:rPr lang="en-US" dirty="0" smtClean="0"/>
              <a:t>v1 = v2</a:t>
            </a:r>
            <a:br>
              <a:rPr lang="en-US" dirty="0" smtClean="0"/>
            </a:br>
            <a:r>
              <a:rPr lang="en-US" dirty="0" smtClean="0"/>
              <a:t>then as long as v1 and v2 are not reassigned, we can rewrite expressions of the form</a:t>
            </a:r>
            <a:br>
              <a:rPr lang="en-US" dirty="0" smtClean="0"/>
            </a:br>
            <a:r>
              <a:rPr lang="en-US" dirty="0" smtClean="0"/>
              <a:t>a = … v1 …</a:t>
            </a:r>
            <a:br>
              <a:rPr lang="en-US" dirty="0" smtClean="0"/>
            </a:br>
            <a:r>
              <a:rPr lang="en-US" dirty="0" smtClean="0"/>
              <a:t>as</a:t>
            </a:r>
            <a:br>
              <a:rPr lang="en-US" dirty="0" smtClean="0"/>
            </a:br>
            <a:r>
              <a:rPr lang="en-US" dirty="0" smtClean="0"/>
              <a:t>a = … v2 …</a:t>
            </a:r>
            <a:br>
              <a:rPr lang="en-US" dirty="0" smtClean="0"/>
            </a:br>
            <a:r>
              <a:rPr lang="en-US" dirty="0" smtClean="0"/>
              <a:t>provided that such a rewrite is legal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661248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172610" y="5704792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804353" y="5085184"/>
            <a:ext cx="0" cy="61960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 flipV="1">
            <a:off x="2156386" y="5877272"/>
            <a:ext cx="2016224" cy="75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172610" y="472514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97964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172610" y="364502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804458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5396746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1348308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1076266" y="1312304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804353" y="400506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3436201" y="2852936"/>
            <a:ext cx="1368152" cy="7920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endCxn id="33" idx="0"/>
          </p:cNvCxnSpPr>
          <p:nvPr/>
        </p:nvCxnSpPr>
        <p:spPr>
          <a:xfrm flipH="1">
            <a:off x="4804353" y="2780928"/>
            <a:ext cx="1384481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3436201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732345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>
            <a:off x="2156386" y="1528328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0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661248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172610" y="5704792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804353" y="5085184"/>
            <a:ext cx="0" cy="61960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 flipV="1">
            <a:off x="2156386" y="5877272"/>
            <a:ext cx="2016224" cy="75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172610" y="472514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97964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172610" y="364502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 = x;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804458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x;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5396746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1348308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6;</a:t>
            </a: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1076266" y="1312304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804353" y="400506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3436201" y="2852936"/>
            <a:ext cx="1368152" cy="7920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endCxn id="33" idx="0"/>
          </p:cNvCxnSpPr>
          <p:nvPr/>
        </p:nvCxnSpPr>
        <p:spPr>
          <a:xfrm flipH="1">
            <a:off x="4804353" y="2780928"/>
            <a:ext cx="1384481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3436201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732345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>
            <a:off x="2156386" y="1528328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0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661248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172610" y="5704792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804353" y="5085184"/>
            <a:ext cx="0" cy="61960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 flipV="1">
            <a:off x="2156386" y="5877272"/>
            <a:ext cx="2016224" cy="75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172610" y="472514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979648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4172610" y="3645024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 = 6;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804458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6;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5396746" y="2492896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1348308"/>
            <a:ext cx="126348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6;</a:t>
            </a: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1076266" y="1312304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804353" y="4005064"/>
            <a:ext cx="0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3436201" y="2852936"/>
            <a:ext cx="1368152" cy="79208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endCxn id="33" idx="0"/>
          </p:cNvCxnSpPr>
          <p:nvPr/>
        </p:nvCxnSpPr>
        <p:spPr>
          <a:xfrm flipH="1">
            <a:off x="4804353" y="2780928"/>
            <a:ext cx="1384481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3436201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732345" y="1708348"/>
            <a:ext cx="1296144" cy="7845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>
            <a:off x="2156386" y="1528328"/>
            <a:ext cx="194421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2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propagation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order to do a constant propagation, we need to track what values might be assigned to a variable at each program point</a:t>
            </a:r>
          </a:p>
          <a:p>
            <a:r>
              <a:rPr lang="en-US" dirty="0" smtClean="0"/>
              <a:t>Every variable will either</a:t>
            </a:r>
          </a:p>
          <a:p>
            <a:pPr lvl="1"/>
            <a:r>
              <a:rPr lang="en-US" dirty="0" smtClean="0"/>
              <a:t>Never have a value assigned to it,</a:t>
            </a:r>
          </a:p>
          <a:p>
            <a:pPr lvl="1"/>
            <a:r>
              <a:rPr lang="en-US" dirty="0" smtClean="0"/>
              <a:t>Have a single constant value assigned to it,</a:t>
            </a:r>
          </a:p>
          <a:p>
            <a:pPr lvl="1"/>
            <a:r>
              <a:rPr lang="en-US" dirty="0" smtClean="0"/>
              <a:t>Have two or more constant values assigned to it, or</a:t>
            </a:r>
          </a:p>
          <a:p>
            <a:pPr lvl="1"/>
            <a:r>
              <a:rPr lang="en-US" dirty="0" smtClean="0"/>
              <a:t>Have a known non-constant value.</a:t>
            </a:r>
          </a:p>
          <a:p>
            <a:pPr lvl="1"/>
            <a:r>
              <a:rPr lang="en-US" dirty="0" smtClean="0"/>
              <a:t>Our analysis will propagate this information throughout a CFG to identify locations where a value is constant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336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now, consider just some single variable </a:t>
            </a:r>
            <a:r>
              <a:rPr lang="en-US" b="1" dirty="0" smtClean="0"/>
              <a:t>x</a:t>
            </a:r>
          </a:p>
          <a:p>
            <a:r>
              <a:rPr lang="en-US" dirty="0" smtClean="0"/>
              <a:t>At each point in the program, we know one of three things about the value of </a:t>
            </a:r>
            <a:r>
              <a:rPr lang="en-US" b="1" dirty="0" smtClean="0"/>
              <a:t>x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x</a:t>
            </a:r>
            <a:r>
              <a:rPr lang="en-US" dirty="0" smtClean="0"/>
              <a:t> is definitely not a constant, since it's been assigned two values or assigned a value that we know isn't a constant</a:t>
            </a:r>
          </a:p>
          <a:p>
            <a:pPr lvl="1"/>
            <a:r>
              <a:rPr lang="en-US" b="1" dirty="0" smtClean="0"/>
              <a:t>x</a:t>
            </a:r>
            <a:r>
              <a:rPr lang="en-US" dirty="0" smtClean="0"/>
              <a:t> is definitely a constant and has value </a:t>
            </a:r>
            <a:r>
              <a:rPr lang="en-US" b="1" dirty="0" smtClean="0"/>
              <a:t>k</a:t>
            </a:r>
          </a:p>
          <a:p>
            <a:pPr lvl="1"/>
            <a:r>
              <a:rPr lang="en-US" dirty="0" smtClean="0"/>
              <a:t>We have never seen a value for </a:t>
            </a:r>
            <a:r>
              <a:rPr lang="en-US" b="1" dirty="0" smtClean="0"/>
              <a:t>x</a:t>
            </a:r>
          </a:p>
          <a:p>
            <a:r>
              <a:rPr lang="en-US" dirty="0" smtClean="0"/>
              <a:t>Note that the first and last of these are </a:t>
            </a:r>
            <a:r>
              <a:rPr lang="en-US" b="1" dirty="0" smtClean="0"/>
              <a:t>not</a:t>
            </a:r>
            <a:r>
              <a:rPr lang="en-US" dirty="0" smtClean="0"/>
              <a:t> the same!</a:t>
            </a:r>
          </a:p>
          <a:p>
            <a:pPr lvl="1"/>
            <a:r>
              <a:rPr lang="en-US" dirty="0" smtClean="0"/>
              <a:t>The first one means that there may be a way for </a:t>
            </a:r>
            <a:r>
              <a:rPr lang="en-US" b="1" dirty="0" smtClean="0"/>
              <a:t>x</a:t>
            </a:r>
            <a:r>
              <a:rPr lang="en-US" dirty="0" smtClean="0"/>
              <a:t> to have multiple values</a:t>
            </a:r>
          </a:p>
          <a:p>
            <a:pPr lvl="1"/>
            <a:r>
              <a:rPr lang="en-US" dirty="0" smtClean="0"/>
              <a:t>The last one means that </a:t>
            </a:r>
            <a:r>
              <a:rPr lang="en-US" b="1" dirty="0" smtClean="0"/>
              <a:t>x</a:t>
            </a:r>
            <a:r>
              <a:rPr lang="en-US" dirty="0" smtClean="0"/>
              <a:t> never had a value at all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078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join operator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join of any two different constants is </a:t>
            </a:r>
            <a:r>
              <a:rPr lang="en-US" b="1" dirty="0" smtClean="0"/>
              <a:t>Not-a-Constant</a:t>
            </a:r>
          </a:p>
          <a:p>
            <a:pPr lvl="1"/>
            <a:r>
              <a:rPr lang="en-US" dirty="0" smtClean="0"/>
              <a:t>(If the variable might have two different values on entry to a statement, it cannot be a constant)</a:t>
            </a:r>
          </a:p>
          <a:p>
            <a:r>
              <a:rPr lang="en-US" dirty="0" smtClean="0"/>
              <a:t>The join of </a:t>
            </a:r>
            <a:r>
              <a:rPr lang="en-US" b="1" dirty="0" smtClean="0"/>
              <a:t>Not a Constant </a:t>
            </a:r>
            <a:r>
              <a:rPr lang="en-US" dirty="0" smtClean="0"/>
              <a:t>and any other value is </a:t>
            </a:r>
            <a:r>
              <a:rPr lang="en-US" b="1" dirty="0" smtClean="0"/>
              <a:t>Not-a-Constant</a:t>
            </a:r>
          </a:p>
          <a:p>
            <a:pPr lvl="1"/>
            <a:r>
              <a:rPr lang="en-US" dirty="0" smtClean="0"/>
              <a:t>(If on some path the value is known not to be a constant, then on entry to a statement its value can't possibly be a constant)</a:t>
            </a:r>
          </a:p>
          <a:p>
            <a:r>
              <a:rPr lang="en-US" dirty="0" smtClean="0"/>
              <a:t>The join of </a:t>
            </a:r>
            <a:r>
              <a:rPr lang="en-US" b="1" dirty="0" smtClean="0"/>
              <a:t>Undefined</a:t>
            </a:r>
            <a:r>
              <a:rPr lang="en-US" dirty="0" smtClean="0"/>
              <a:t> and any other value is that other value</a:t>
            </a:r>
          </a:p>
          <a:p>
            <a:pPr lvl="1"/>
            <a:r>
              <a:rPr lang="en-US" dirty="0" smtClean="0"/>
              <a:t>(If </a:t>
            </a:r>
            <a:r>
              <a:rPr lang="en-US" b="1" dirty="0" smtClean="0"/>
              <a:t>x</a:t>
            </a:r>
            <a:r>
              <a:rPr lang="en-US" dirty="0" smtClean="0"/>
              <a:t> has no value on some path and does have a value on some other path, we can just pretend it always had the assigned value)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06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semilattice for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224136"/>
          </a:xfrm>
        </p:spPr>
        <p:txBody>
          <a:bodyPr/>
          <a:lstStyle/>
          <a:p>
            <a:r>
              <a:rPr lang="en-US" dirty="0" smtClean="0"/>
              <a:t>One possible semilattice for this analysis is shown here (for each variable):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57668" y="4149080"/>
            <a:ext cx="169553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Undefined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83967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03848" y="3248980"/>
            <a:ext cx="60006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67744" y="3248980"/>
            <a:ext cx="624069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96068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108169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020272" y="3248980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259632" y="3248980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308514" y="2276872"/>
            <a:ext cx="23762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Not-a-constant</a:t>
            </a:r>
          </a:p>
        </p:txBody>
      </p:sp>
      <p:cxnSp>
        <p:nvCxnSpPr>
          <p:cNvPr id="14" name="מחבר חץ ישר 13"/>
          <p:cNvCxnSpPr>
            <a:stCxn id="5" idx="0"/>
            <a:endCxn id="6" idx="2"/>
          </p:cNvCxnSpPr>
          <p:nvPr/>
        </p:nvCxnSpPr>
        <p:spPr>
          <a:xfrm flipH="1" flipV="1">
            <a:off x="4499991" y="3609020"/>
            <a:ext cx="544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5" idx="0"/>
            <a:endCxn id="9" idx="2"/>
          </p:cNvCxnSpPr>
          <p:nvPr/>
        </p:nvCxnSpPr>
        <p:spPr>
          <a:xfrm flipV="1">
            <a:off x="4505435" y="3609020"/>
            <a:ext cx="90665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5" idx="0"/>
            <a:endCxn id="10" idx="2"/>
          </p:cNvCxnSpPr>
          <p:nvPr/>
        </p:nvCxnSpPr>
        <p:spPr>
          <a:xfrm flipV="1">
            <a:off x="4505435" y="3609020"/>
            <a:ext cx="1818758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5" idx="0"/>
            <a:endCxn id="11" idx="2"/>
          </p:cNvCxnSpPr>
          <p:nvPr/>
        </p:nvCxnSpPr>
        <p:spPr>
          <a:xfrm flipV="1">
            <a:off x="4505435" y="3609020"/>
            <a:ext cx="287487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5" idx="0"/>
            <a:endCxn id="7" idx="2"/>
          </p:cNvCxnSpPr>
          <p:nvPr/>
        </p:nvCxnSpPr>
        <p:spPr>
          <a:xfrm flipH="1" flipV="1">
            <a:off x="3503881" y="3609020"/>
            <a:ext cx="100155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>
            <a:stCxn id="5" idx="0"/>
            <a:endCxn id="8" idx="2"/>
          </p:cNvCxnSpPr>
          <p:nvPr/>
        </p:nvCxnSpPr>
        <p:spPr>
          <a:xfrm flipH="1" flipV="1">
            <a:off x="2579779" y="3609020"/>
            <a:ext cx="1925656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>
            <a:stCxn id="5" idx="0"/>
            <a:endCxn id="12" idx="2"/>
          </p:cNvCxnSpPr>
          <p:nvPr/>
        </p:nvCxnSpPr>
        <p:spPr>
          <a:xfrm flipH="1" flipV="1">
            <a:off x="1619672" y="3609020"/>
            <a:ext cx="2885763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>
            <a:stCxn id="11" idx="0"/>
            <a:endCxn id="13" idx="2"/>
          </p:cNvCxnSpPr>
          <p:nvPr/>
        </p:nvCxnSpPr>
        <p:spPr>
          <a:xfrm flipH="1" flipV="1">
            <a:off x="4496646" y="2636912"/>
            <a:ext cx="288366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10" idx="0"/>
            <a:endCxn id="13" idx="2"/>
          </p:cNvCxnSpPr>
          <p:nvPr/>
        </p:nvCxnSpPr>
        <p:spPr>
          <a:xfrm flipH="1" flipV="1">
            <a:off x="4496646" y="2636912"/>
            <a:ext cx="182754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9" idx="0"/>
            <a:endCxn id="13" idx="2"/>
          </p:cNvCxnSpPr>
          <p:nvPr/>
        </p:nvCxnSpPr>
        <p:spPr>
          <a:xfrm flipH="1" flipV="1">
            <a:off x="4496646" y="2636912"/>
            <a:ext cx="91544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6" idx="0"/>
            <a:endCxn id="13" idx="2"/>
          </p:cNvCxnSpPr>
          <p:nvPr/>
        </p:nvCxnSpPr>
        <p:spPr>
          <a:xfrm flipH="1" flipV="1">
            <a:off x="4496646" y="2636912"/>
            <a:ext cx="334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7" idx="0"/>
            <a:endCxn id="13" idx="2"/>
          </p:cNvCxnSpPr>
          <p:nvPr/>
        </p:nvCxnSpPr>
        <p:spPr>
          <a:xfrm flipV="1">
            <a:off x="3503881" y="2636912"/>
            <a:ext cx="99276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8" idx="0"/>
            <a:endCxn id="13" idx="2"/>
          </p:cNvCxnSpPr>
          <p:nvPr/>
        </p:nvCxnSpPr>
        <p:spPr>
          <a:xfrm flipV="1">
            <a:off x="2579779" y="2636912"/>
            <a:ext cx="191686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12" idx="0"/>
            <a:endCxn id="13" idx="2"/>
          </p:cNvCxnSpPr>
          <p:nvPr/>
        </p:nvCxnSpPr>
        <p:spPr>
          <a:xfrm flipV="1">
            <a:off x="1619672" y="2636912"/>
            <a:ext cx="2876974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סוגר מסולסל שמאלי 56"/>
          <p:cNvSpPr/>
          <p:nvPr/>
        </p:nvSpPr>
        <p:spPr>
          <a:xfrm rot="16200000">
            <a:off x="4175956" y="1727520"/>
            <a:ext cx="504056" cy="63367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TextBox 57"/>
          <p:cNvSpPr txBox="1"/>
          <p:nvPr/>
        </p:nvSpPr>
        <p:spPr>
          <a:xfrm>
            <a:off x="3055898" y="5219908"/>
            <a:ext cx="274023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/>
              <a:t>The lattice is infinitely wide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09281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semilattice for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224136"/>
          </a:xfrm>
        </p:spPr>
        <p:txBody>
          <a:bodyPr/>
          <a:lstStyle/>
          <a:p>
            <a:r>
              <a:rPr lang="en-US" dirty="0" smtClean="0"/>
              <a:t>One possible semilattice for this analysis is shown here (for each variable):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57668" y="4149080"/>
            <a:ext cx="169553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Undefined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83967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03848" y="3248980"/>
            <a:ext cx="60006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67744" y="3248980"/>
            <a:ext cx="624069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-2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196068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108169" y="3248980"/>
            <a:ext cx="43204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020272" y="3248980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259632" y="3248980"/>
            <a:ext cx="720080" cy="36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308514" y="2276872"/>
            <a:ext cx="237626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Not-a-constant</a:t>
            </a:r>
          </a:p>
        </p:txBody>
      </p:sp>
      <p:cxnSp>
        <p:nvCxnSpPr>
          <p:cNvPr id="14" name="מחבר חץ ישר 13"/>
          <p:cNvCxnSpPr>
            <a:stCxn id="5" idx="0"/>
            <a:endCxn id="6" idx="2"/>
          </p:cNvCxnSpPr>
          <p:nvPr/>
        </p:nvCxnSpPr>
        <p:spPr>
          <a:xfrm flipH="1" flipV="1">
            <a:off x="4499991" y="3609020"/>
            <a:ext cx="544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5" idx="0"/>
            <a:endCxn id="9" idx="2"/>
          </p:cNvCxnSpPr>
          <p:nvPr/>
        </p:nvCxnSpPr>
        <p:spPr>
          <a:xfrm flipV="1">
            <a:off x="4505435" y="3609020"/>
            <a:ext cx="90665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5" idx="0"/>
            <a:endCxn id="10" idx="2"/>
          </p:cNvCxnSpPr>
          <p:nvPr/>
        </p:nvCxnSpPr>
        <p:spPr>
          <a:xfrm flipV="1">
            <a:off x="4505435" y="3609020"/>
            <a:ext cx="1818758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5" idx="0"/>
            <a:endCxn id="11" idx="2"/>
          </p:cNvCxnSpPr>
          <p:nvPr/>
        </p:nvCxnSpPr>
        <p:spPr>
          <a:xfrm flipV="1">
            <a:off x="4505435" y="3609020"/>
            <a:ext cx="2874877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5" idx="0"/>
            <a:endCxn id="7" idx="2"/>
          </p:cNvCxnSpPr>
          <p:nvPr/>
        </p:nvCxnSpPr>
        <p:spPr>
          <a:xfrm flipH="1" flipV="1">
            <a:off x="3503881" y="3609020"/>
            <a:ext cx="1001554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>
            <a:stCxn id="5" idx="0"/>
            <a:endCxn id="8" idx="2"/>
          </p:cNvCxnSpPr>
          <p:nvPr/>
        </p:nvCxnSpPr>
        <p:spPr>
          <a:xfrm flipH="1" flipV="1">
            <a:off x="2579779" y="3609020"/>
            <a:ext cx="1925656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חץ ישר 32"/>
          <p:cNvCxnSpPr>
            <a:stCxn id="5" idx="0"/>
            <a:endCxn id="12" idx="2"/>
          </p:cNvCxnSpPr>
          <p:nvPr/>
        </p:nvCxnSpPr>
        <p:spPr>
          <a:xfrm flipH="1" flipV="1">
            <a:off x="1619672" y="3609020"/>
            <a:ext cx="2885763" cy="54006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>
            <a:stCxn id="11" idx="0"/>
            <a:endCxn id="13" idx="2"/>
          </p:cNvCxnSpPr>
          <p:nvPr/>
        </p:nvCxnSpPr>
        <p:spPr>
          <a:xfrm flipH="1" flipV="1">
            <a:off x="4496646" y="2636912"/>
            <a:ext cx="288366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מחבר חץ ישר 38"/>
          <p:cNvCxnSpPr>
            <a:stCxn id="10" idx="0"/>
            <a:endCxn id="13" idx="2"/>
          </p:cNvCxnSpPr>
          <p:nvPr/>
        </p:nvCxnSpPr>
        <p:spPr>
          <a:xfrm flipH="1" flipV="1">
            <a:off x="4496646" y="2636912"/>
            <a:ext cx="182754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9" idx="0"/>
            <a:endCxn id="13" idx="2"/>
          </p:cNvCxnSpPr>
          <p:nvPr/>
        </p:nvCxnSpPr>
        <p:spPr>
          <a:xfrm flipH="1" flipV="1">
            <a:off x="4496646" y="2636912"/>
            <a:ext cx="915446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6" idx="0"/>
            <a:endCxn id="13" idx="2"/>
          </p:cNvCxnSpPr>
          <p:nvPr/>
        </p:nvCxnSpPr>
        <p:spPr>
          <a:xfrm flipH="1" flipV="1">
            <a:off x="4496646" y="2636912"/>
            <a:ext cx="334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7" idx="0"/>
            <a:endCxn id="13" idx="2"/>
          </p:cNvCxnSpPr>
          <p:nvPr/>
        </p:nvCxnSpPr>
        <p:spPr>
          <a:xfrm flipV="1">
            <a:off x="3503881" y="2636912"/>
            <a:ext cx="992765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8" idx="0"/>
            <a:endCxn id="13" idx="2"/>
          </p:cNvCxnSpPr>
          <p:nvPr/>
        </p:nvCxnSpPr>
        <p:spPr>
          <a:xfrm flipV="1">
            <a:off x="2579779" y="2636912"/>
            <a:ext cx="1916867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12" idx="0"/>
            <a:endCxn id="13" idx="2"/>
          </p:cNvCxnSpPr>
          <p:nvPr/>
        </p:nvCxnSpPr>
        <p:spPr>
          <a:xfrm flipV="1">
            <a:off x="1619672" y="2636912"/>
            <a:ext cx="2876974" cy="61206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מציין מיקום תוכן 2"/>
          <p:cNvSpPr txBox="1">
            <a:spLocks/>
          </p:cNvSpPr>
          <p:nvPr/>
        </p:nvSpPr>
        <p:spPr>
          <a:xfrm>
            <a:off x="457200" y="4797152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1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</a:t>
            </a:r>
          </a:p>
          <a:p>
            <a:pPr marL="800100" lvl="1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join of any two different constants is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Not-a-Constant</a:t>
            </a:r>
          </a:p>
          <a:p>
            <a:pPr marL="800100" lvl="1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join of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a Constant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any other value is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Not-a-Constant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join of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Undefined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any other value is that other value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94658" y="-25399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2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הסבר מלבני 23"/>
          <p:cNvSpPr/>
          <p:nvPr/>
        </p:nvSpPr>
        <p:spPr>
          <a:xfrm>
            <a:off x="251520" y="2780928"/>
            <a:ext cx="1584176" cy="1152128"/>
          </a:xfrm>
          <a:prstGeom prst="wedgeRectCallout">
            <a:avLst>
              <a:gd name="adj1" fmla="val -14696"/>
              <a:gd name="adj2" fmla="val -1534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x=Undefined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y=Undefined</a:t>
            </a:r>
            <a:endParaRPr lang="he-IL" sz="20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z=Undefined</a:t>
            </a:r>
            <a:endParaRPr lang="he-IL" sz="2000" dirty="0" smtClean="0">
              <a:solidFill>
                <a:schemeClr val="tx1"/>
              </a:solidFill>
            </a:endParaRPr>
          </a:p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w=Undefined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assignment to a variable v is called </a:t>
            </a:r>
            <a:r>
              <a:rPr lang="en-US" dirty="0" smtClean="0">
                <a:solidFill>
                  <a:srgbClr val="0000FF"/>
                </a:solidFill>
              </a:rPr>
              <a:t>dead</a:t>
            </a:r>
            <a:r>
              <a:rPr lang="en-US" dirty="0" smtClean="0"/>
              <a:t> if the value of that assignment is never read anywhere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Dead code elimination </a:t>
            </a:r>
            <a:r>
              <a:rPr lang="en-US" dirty="0" smtClean="0"/>
              <a:t>removes dead assignments from IR</a:t>
            </a:r>
          </a:p>
          <a:p>
            <a:r>
              <a:rPr lang="en-US" dirty="0" smtClean="0"/>
              <a:t>Determining whether an assignment is dead depends on what variable is being assigned to and when it's being assigned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-19352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2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-200781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6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-12095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3851920" y="836712"/>
            <a:ext cx="252028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6, y=z=w=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C"/>
              </a:rPr>
              <a:t>⊥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24857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5112060" y="1772816"/>
            <a:ext cx="1872208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695534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1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5134" y="-10885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3851919" y="836712"/>
            <a:ext cx="2420293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6, y=z=w=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C"/>
              </a:rPr>
              <a:t>⊥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19858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5062066" y="1772816"/>
            <a:ext cx="192220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695533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1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16933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94657" y="-16449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8848" y="-18868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הסבר מלבני 20"/>
          <p:cNvSpPr/>
          <p:nvPr/>
        </p:nvSpPr>
        <p:spPr>
          <a:xfrm>
            <a:off x="6156176" y="4365104"/>
            <a:ext cx="2426568" cy="612648"/>
          </a:xfrm>
          <a:prstGeom prst="wedgeRectCallout">
            <a:avLst>
              <a:gd name="adj1" fmla="val -110942"/>
              <a:gd name="adj2" fmla="val -1915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y=6 </a:t>
            </a:r>
            <a:r>
              <a:rPr lang="en-US" sz="2000" dirty="0" smtClean="0">
                <a:solidFill>
                  <a:schemeClr val="tx1"/>
                </a:solidFill>
                <a:sym typeface="Math B"/>
              </a:rPr>
              <a:t>⨆ </a:t>
            </a:r>
            <a:r>
              <a:rPr lang="en-US" sz="2000" dirty="0" smtClean="0">
                <a:solidFill>
                  <a:schemeClr val="tx1"/>
                </a:solidFill>
              </a:rPr>
              <a:t>y=Undefined gives  what?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-297543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9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200781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273352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5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local optimizations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Arithmetic Simplification</a:t>
            </a:r>
          </a:p>
          <a:p>
            <a:pPr lvl="1"/>
            <a:r>
              <a:rPr lang="en-US" dirty="0" smtClean="0"/>
              <a:t>Replace “hard” operations with easier ones</a:t>
            </a:r>
          </a:p>
          <a:p>
            <a:pPr lvl="1"/>
            <a:r>
              <a:rPr lang="en-US" dirty="0" smtClean="0"/>
              <a:t>e.g.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 * a;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a &lt;&lt; 2;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Constant Folding</a:t>
            </a:r>
          </a:p>
          <a:p>
            <a:pPr lvl="1"/>
            <a:r>
              <a:rPr lang="en-US" dirty="0" smtClean="0"/>
              <a:t>Evaluate expressions at compile-time if they have a constant value.</a:t>
            </a:r>
          </a:p>
          <a:p>
            <a:pPr lvl="1"/>
            <a:r>
              <a:rPr lang="en-US" dirty="0" smtClean="0"/>
              <a:t>e.g.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 * 5; </a:t>
            </a:r>
            <a:r>
              <a:rPr lang="en-US" dirty="0" smtClean="0"/>
              <a:t>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20;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297542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3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285447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-15723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1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-91924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6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6277" y="-12821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-15240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8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2" y="-285448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3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-273352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7419" y="-285447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9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-261257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6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 and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optimizations are only possible given some analysis of the program's behavior</a:t>
            </a:r>
          </a:p>
          <a:p>
            <a:r>
              <a:rPr lang="en-US" dirty="0" smtClean="0"/>
              <a:t>In order to implement an optimization, we will talk about the corresponding program analyses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-35379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הסבר מלבני 20"/>
          <p:cNvSpPr/>
          <p:nvPr/>
        </p:nvSpPr>
        <p:spPr>
          <a:xfrm>
            <a:off x="6156176" y="4365104"/>
            <a:ext cx="2426568" cy="612648"/>
          </a:xfrm>
          <a:prstGeom prst="wedgeRectCallout">
            <a:avLst>
              <a:gd name="adj1" fmla="val -97932"/>
              <a:gd name="adj2" fmla="val 74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x=6 </a:t>
            </a:r>
            <a:r>
              <a:rPr lang="en-US" sz="2000" dirty="0" smtClean="0">
                <a:solidFill>
                  <a:schemeClr val="tx1"/>
                </a:solidFill>
                <a:sym typeface="Math B"/>
              </a:rPr>
              <a:t>⨆ </a:t>
            </a:r>
            <a:r>
              <a:rPr lang="en-US" sz="2000" dirty="0" smtClean="0">
                <a:solidFill>
                  <a:schemeClr val="tx1"/>
                </a:solidFill>
              </a:rPr>
              <a:t>x=4 gives  what?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249162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 flipH="1">
            <a:off x="4629776" y="5373216"/>
            <a:ext cx="1423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635896" y="4437112"/>
            <a:ext cx="201622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y=w=6, x=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C"/>
              </a:rPr>
              <a:t>⊤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652120" y="4905164"/>
            <a:ext cx="21772" cy="1281912"/>
          </a:xfrm>
          <a:prstGeom prst="curvedConnector3">
            <a:avLst>
              <a:gd name="adj1" fmla="val -1049972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36004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0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-128210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6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-164496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85660" y="5704792"/>
            <a:ext cx="2088232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y=w=z=6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21772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429274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237796" cy="1281912"/>
          </a:xfrm>
          <a:prstGeom prst="curvedConnector3">
            <a:avLst>
              <a:gd name="adj1" fmla="val -9613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5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-188686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07904" y="5704792"/>
            <a:ext cx="1800200" cy="964568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551518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72008" cy="1281912"/>
          </a:xfrm>
          <a:prstGeom prst="curvedConnector3">
            <a:avLst>
              <a:gd name="adj1" fmla="val -31746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1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-164495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07904" y="5704792"/>
            <a:ext cx="1800200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x=4, 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551518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H="1" flipV="1">
            <a:off x="5436096" y="4905164"/>
            <a:ext cx="72008" cy="1281912"/>
          </a:xfrm>
          <a:prstGeom prst="curvedConnector3">
            <a:avLst>
              <a:gd name="adj1" fmla="val -31746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1891" y="3933056"/>
            <a:ext cx="2557047" cy="954107"/>
          </a:xfrm>
          <a:prstGeom prst="rect">
            <a:avLst/>
          </a:prstGeom>
          <a:solidFill>
            <a:srgbClr val="FFFF99"/>
          </a:solidFill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Global analysis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reached </a:t>
            </a:r>
            <a:r>
              <a:rPr lang="en-US" sz="2800" dirty="0" err="1" smtClean="0">
                <a:latin typeface="+mn-lt"/>
              </a:rPr>
              <a:t>fixpoint</a:t>
            </a:r>
            <a:endParaRPr lang="he-IL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27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-188686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 = x;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 = x;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 = x;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6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-164496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 = 6;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 = 6;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1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-164496"/>
            <a:ext cx="7772400" cy="1143000"/>
          </a:xfrm>
        </p:spPr>
        <p:txBody>
          <a:bodyPr/>
          <a:lstStyle/>
          <a:p>
            <a:r>
              <a:rPr lang="en-US" dirty="0" smtClean="0"/>
              <a:t>Global constant propagation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6266" y="5971052"/>
            <a:ext cx="1080120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779912" y="5704792"/>
            <a:ext cx="1656184" cy="9645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4;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מחבר חץ ישר 6"/>
          <p:cNvCxnSpPr>
            <a:stCxn id="26" idx="2"/>
            <a:endCxn id="6" idx="0"/>
          </p:cNvCxnSpPr>
          <p:nvPr/>
        </p:nvCxnSpPr>
        <p:spPr>
          <a:xfrm>
            <a:off x="4608004" y="5373216"/>
            <a:ext cx="0" cy="33157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>
            <a:stCxn id="6" idx="1"/>
            <a:endCxn id="5" idx="3"/>
          </p:cNvCxnSpPr>
          <p:nvPr/>
        </p:nvCxnSpPr>
        <p:spPr>
          <a:xfrm flipH="1">
            <a:off x="2156386" y="6187076"/>
            <a:ext cx="1623526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79912" y="4437112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y=w=6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מחבר חץ ישר 27"/>
          <p:cNvCxnSpPr>
            <a:stCxn id="6" idx="3"/>
            <a:endCxn id="26" idx="3"/>
          </p:cNvCxnSpPr>
          <p:nvPr/>
        </p:nvCxnSpPr>
        <p:spPr>
          <a:xfrm flipV="1">
            <a:off x="5436096" y="4905164"/>
            <a:ext cx="12700" cy="1281912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779912" y="3212976"/>
            <a:ext cx="1656184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</a:p>
          <a:p>
            <a:pPr algn="l" rtl="0"/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 = 6;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x=y=w=6</a:t>
            </a: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979712" y="2060848"/>
            <a:ext cx="176754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 = 6;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x=6,y=6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084168" y="2060848"/>
            <a:ext cx="180020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100602" y="836712"/>
            <a:ext cx="162352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6;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6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251520" y="948070"/>
            <a:ext cx="1904866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Undefined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9" name="מחבר חץ ישר 38"/>
          <p:cNvCxnSpPr>
            <a:stCxn id="33" idx="2"/>
            <a:endCxn id="26" idx="0"/>
          </p:cNvCxnSpPr>
          <p:nvPr/>
        </p:nvCxnSpPr>
        <p:spPr>
          <a:xfrm>
            <a:off x="4608004" y="41490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מחבר חץ ישר 41"/>
          <p:cNvCxnSpPr>
            <a:stCxn id="34" idx="2"/>
            <a:endCxn id="33" idx="0"/>
          </p:cNvCxnSpPr>
          <p:nvPr/>
        </p:nvCxnSpPr>
        <p:spPr>
          <a:xfrm>
            <a:off x="2863483" y="2996952"/>
            <a:ext cx="1744521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>
            <a:stCxn id="35" idx="2"/>
            <a:endCxn id="33" idx="0"/>
          </p:cNvCxnSpPr>
          <p:nvPr/>
        </p:nvCxnSpPr>
        <p:spPr>
          <a:xfrm flipH="1">
            <a:off x="4608004" y="2996952"/>
            <a:ext cx="237626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מחבר חץ ישר 47"/>
          <p:cNvCxnSpPr>
            <a:stCxn id="36" idx="2"/>
            <a:endCxn id="34" idx="0"/>
          </p:cNvCxnSpPr>
          <p:nvPr/>
        </p:nvCxnSpPr>
        <p:spPr>
          <a:xfrm flipH="1">
            <a:off x="2863483" y="1772816"/>
            <a:ext cx="2048882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מחבר חץ ישר 50"/>
          <p:cNvCxnSpPr>
            <a:stCxn id="36" idx="2"/>
            <a:endCxn id="35" idx="0"/>
          </p:cNvCxnSpPr>
          <p:nvPr/>
        </p:nvCxnSpPr>
        <p:spPr>
          <a:xfrm>
            <a:off x="4912365" y="1772816"/>
            <a:ext cx="2071903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חץ ישר 53"/>
          <p:cNvCxnSpPr>
            <a:stCxn id="38" idx="3"/>
            <a:endCxn id="36" idx="1"/>
          </p:cNvCxnSpPr>
          <p:nvPr/>
        </p:nvCxnSpPr>
        <p:spPr>
          <a:xfrm flipV="1">
            <a:off x="2156386" y="1304764"/>
            <a:ext cx="1944216" cy="33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ular Callout 2"/>
          <p:cNvSpPr/>
          <p:nvPr/>
        </p:nvSpPr>
        <p:spPr bwMode="auto">
          <a:xfrm>
            <a:off x="6264188" y="3771900"/>
            <a:ext cx="1779675" cy="665212"/>
          </a:xfrm>
          <a:prstGeom prst="wedgeRoundRectCallout">
            <a:avLst>
              <a:gd name="adj1" fmla="val -91949"/>
              <a:gd name="adj2" fmla="val -92142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</a:rPr>
              <a:t>Why y=6?</a:t>
            </a:r>
          </a:p>
        </p:txBody>
      </p:sp>
    </p:spTree>
    <p:extLst>
      <p:ext uri="{BB962C8B-B14F-4D97-AF65-F5344CB8AC3E}">
        <p14:creationId xmlns:p14="http://schemas.microsoft.com/office/powerpoint/2010/main" val="21361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for constant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Direction: </a:t>
            </a:r>
            <a:r>
              <a:rPr lang="en-US" b="1" dirty="0" smtClean="0"/>
              <a:t>Forward</a:t>
            </a:r>
          </a:p>
          <a:p>
            <a:r>
              <a:rPr lang="en-US" dirty="0" smtClean="0"/>
              <a:t>Semilattice: </a:t>
            </a:r>
            <a:r>
              <a:rPr lang="en-US" dirty="0" err="1" smtClean="0"/>
              <a:t>Vars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ym typeface="Math C"/>
              </a:rPr>
              <a:t> {Undefined, 0, 1, -1, 2, -2, …, Not-a-Constant}</a:t>
            </a:r>
          </a:p>
          <a:p>
            <a:pPr lvl="1"/>
            <a:r>
              <a:rPr lang="en-US" dirty="0" smtClean="0">
                <a:sym typeface="Math C"/>
              </a:rPr>
              <a:t>Join mapping for variables point-wise</a:t>
            </a:r>
            <a:br>
              <a:rPr lang="en-US" dirty="0" smtClean="0">
                <a:sym typeface="Math C"/>
              </a:rPr>
            </a:br>
            <a:r>
              <a:rPr lang="en-US" dirty="0" smtClean="0">
                <a:sym typeface="Math C"/>
              </a:rPr>
              <a:t>{x</a:t>
            </a:r>
            <a:r>
              <a:rPr lang="en-US" dirty="0">
                <a:cs typeface="Courier New" pitchFamily="49" charset="0"/>
                <a:sym typeface="Math C"/>
              </a:rPr>
              <a:t>↦1,y ↦ </a:t>
            </a:r>
            <a:r>
              <a:rPr lang="en-US" dirty="0" smtClean="0">
                <a:cs typeface="Courier New" pitchFamily="49" charset="0"/>
                <a:sym typeface="Math C"/>
              </a:rPr>
              <a:t>1,z</a:t>
            </a:r>
            <a:r>
              <a:rPr lang="en-US" dirty="0">
                <a:cs typeface="Courier New" pitchFamily="49" charset="0"/>
                <a:sym typeface="Math C"/>
              </a:rPr>
              <a:t> ↦ 1</a:t>
            </a:r>
            <a:r>
              <a:rPr lang="en-US" dirty="0" smtClean="0">
                <a:sym typeface="Math C"/>
              </a:rPr>
              <a:t>} </a:t>
            </a:r>
            <a:r>
              <a:rPr lang="en-US" dirty="0" smtClean="0">
                <a:sym typeface="Math B"/>
              </a:rPr>
              <a:t>⨆ </a:t>
            </a:r>
            <a:r>
              <a:rPr lang="en-US" dirty="0" smtClean="0">
                <a:sym typeface="Math C"/>
              </a:rPr>
              <a:t>{x</a:t>
            </a:r>
            <a:r>
              <a:rPr lang="en-US" dirty="0">
                <a:cs typeface="Courier New" pitchFamily="49" charset="0"/>
                <a:sym typeface="Math C"/>
              </a:rPr>
              <a:t> ↦ </a:t>
            </a:r>
            <a:r>
              <a:rPr lang="en-US" dirty="0" smtClean="0">
                <a:cs typeface="Courier New" pitchFamily="49" charset="0"/>
                <a:sym typeface="Math C"/>
              </a:rPr>
              <a:t>1,y</a:t>
            </a:r>
            <a:r>
              <a:rPr lang="en-US" dirty="0">
                <a:cs typeface="Courier New" pitchFamily="49" charset="0"/>
                <a:sym typeface="Math C"/>
              </a:rPr>
              <a:t> ↦ </a:t>
            </a:r>
            <a:r>
              <a:rPr lang="en-US" dirty="0" smtClean="0">
                <a:cs typeface="Courier New" pitchFamily="49" charset="0"/>
                <a:sym typeface="Math C"/>
              </a:rPr>
              <a:t>2,z</a:t>
            </a:r>
            <a:r>
              <a:rPr lang="en-US" dirty="0">
                <a:cs typeface="Courier New" pitchFamily="49" charset="0"/>
                <a:sym typeface="Math C"/>
              </a:rPr>
              <a:t> ↦ Not-a-Constant</a:t>
            </a:r>
            <a:r>
              <a:rPr lang="en-US" dirty="0" smtClean="0">
                <a:sym typeface="Math C"/>
              </a:rPr>
              <a:t>} = </a:t>
            </a:r>
            <a:br>
              <a:rPr lang="en-US" dirty="0" smtClean="0">
                <a:sym typeface="Math C"/>
              </a:rPr>
            </a:br>
            <a:r>
              <a:rPr lang="en-US" dirty="0" smtClean="0">
                <a:sym typeface="Math C"/>
              </a:rPr>
              <a:t>{x</a:t>
            </a:r>
            <a:r>
              <a:rPr lang="en-US" dirty="0">
                <a:cs typeface="Courier New" pitchFamily="49" charset="0"/>
                <a:sym typeface="Math C"/>
              </a:rPr>
              <a:t> ↦ </a:t>
            </a:r>
            <a:r>
              <a:rPr lang="en-US" dirty="0" smtClean="0">
                <a:cs typeface="Courier New" pitchFamily="49" charset="0"/>
                <a:sym typeface="Math C"/>
              </a:rPr>
              <a:t>1,y </a:t>
            </a:r>
            <a:r>
              <a:rPr lang="en-US" dirty="0">
                <a:cs typeface="Courier New" pitchFamily="49" charset="0"/>
                <a:sym typeface="Math C"/>
              </a:rPr>
              <a:t>↦ </a:t>
            </a:r>
            <a:r>
              <a:rPr lang="en-US" dirty="0" smtClean="0">
                <a:cs typeface="Courier New" pitchFamily="49" charset="0"/>
                <a:sym typeface="Math C"/>
              </a:rPr>
              <a:t>Not-a-</a:t>
            </a:r>
            <a:r>
              <a:rPr lang="en-US" dirty="0" err="1" smtClean="0">
                <a:cs typeface="Courier New" pitchFamily="49" charset="0"/>
                <a:sym typeface="Math C"/>
              </a:rPr>
              <a:t>Constant,z</a:t>
            </a:r>
            <a:r>
              <a:rPr lang="en-US" dirty="0" smtClean="0">
                <a:cs typeface="Courier New" pitchFamily="49" charset="0"/>
                <a:sym typeface="Math C"/>
              </a:rPr>
              <a:t> </a:t>
            </a:r>
            <a:r>
              <a:rPr lang="en-US" dirty="0">
                <a:cs typeface="Courier New" pitchFamily="49" charset="0"/>
                <a:sym typeface="Math C"/>
              </a:rPr>
              <a:t>↦ Not-a-Constant</a:t>
            </a:r>
            <a:r>
              <a:rPr lang="en-US" dirty="0" smtClean="0">
                <a:sym typeface="Math C"/>
              </a:rPr>
              <a:t>}</a:t>
            </a:r>
            <a:endParaRPr lang="en-US" dirty="0" smtClean="0"/>
          </a:p>
          <a:p>
            <a:r>
              <a:rPr lang="en-US" dirty="0" smtClean="0"/>
              <a:t>Transfer functions:</a:t>
            </a:r>
          </a:p>
          <a:p>
            <a:pPr lvl="1"/>
            <a:r>
              <a:rPr lang="en-US" dirty="0" err="1" smtClean="0"/>
              <a:t>f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=k</a:t>
            </a:r>
            <a:r>
              <a:rPr lang="en-US" dirty="0" smtClean="0"/>
              <a:t>(V) = </a:t>
            </a:r>
            <a:r>
              <a:rPr lang="en-US" dirty="0" err="1" smtClean="0"/>
              <a:t>V|</a:t>
            </a:r>
            <a:r>
              <a:rPr lang="en-US" baseline="-25000" dirty="0" err="1" smtClean="0">
                <a:cs typeface="Courier New" pitchFamily="49" charset="0"/>
              </a:rPr>
              <a:t>x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baseline="-25000" dirty="0">
                <a:cs typeface="Courier New" pitchFamily="49" charset="0"/>
                <a:sym typeface="Math C"/>
              </a:rPr>
              <a:t>↦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baseline="-25000" dirty="0" smtClean="0">
                <a:cs typeface="Courier New" pitchFamily="49" charset="0"/>
              </a:rPr>
              <a:t>k</a:t>
            </a:r>
            <a:r>
              <a:rPr lang="en-US" dirty="0" smtClean="0"/>
              <a:t> </a:t>
            </a:r>
            <a:r>
              <a:rPr lang="en-US" i="1" dirty="0" smtClean="0"/>
              <a:t>(update V by mapping x to k)</a:t>
            </a:r>
          </a:p>
          <a:p>
            <a:pPr lvl="1"/>
            <a:r>
              <a:rPr lang="en-US" dirty="0" err="1" smtClean="0"/>
              <a:t>f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a+b</a:t>
            </a:r>
            <a:r>
              <a:rPr lang="en-US" dirty="0" smtClean="0"/>
              <a:t>(V) = </a:t>
            </a:r>
            <a:r>
              <a:rPr lang="en-US" dirty="0" err="1" smtClean="0"/>
              <a:t>V|</a:t>
            </a:r>
            <a:r>
              <a:rPr lang="en-US" baseline="-25000" dirty="0" err="1" smtClean="0">
                <a:cs typeface="Courier New" pitchFamily="49" charset="0"/>
              </a:rPr>
              <a:t>x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baseline="-25000" dirty="0">
                <a:cs typeface="Courier New" pitchFamily="49" charset="0"/>
                <a:sym typeface="Math C"/>
              </a:rPr>
              <a:t>↦</a:t>
            </a:r>
            <a:r>
              <a:rPr lang="en-US" dirty="0">
                <a:cs typeface="Courier New" pitchFamily="49" charset="0"/>
                <a:sym typeface="Math C"/>
              </a:rPr>
              <a:t> </a:t>
            </a:r>
            <a:r>
              <a:rPr lang="en-US" baseline="-25000" dirty="0" smtClean="0">
                <a:cs typeface="Courier New" pitchFamily="49" charset="0"/>
                <a:sym typeface="Math C"/>
              </a:rPr>
              <a:t>Not-a-Constant</a:t>
            </a:r>
            <a:r>
              <a:rPr lang="en-US" dirty="0" smtClean="0"/>
              <a:t> </a:t>
            </a:r>
            <a:r>
              <a:rPr lang="en-US" i="1" dirty="0" smtClean="0"/>
              <a:t>(assign Not-a-Constant)</a:t>
            </a:r>
          </a:p>
          <a:p>
            <a:r>
              <a:rPr lang="en-US" dirty="0" smtClean="0"/>
              <a:t>Initial value: </a:t>
            </a:r>
            <a:r>
              <a:rPr lang="en-US" b="1" dirty="0" smtClean="0"/>
              <a:t>x is Undefined</a:t>
            </a:r>
          </a:p>
          <a:p>
            <a:pPr lvl="1"/>
            <a:r>
              <a:rPr lang="en-US" dirty="0" smtClean="0"/>
              <a:t>(When might we use some other value?)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72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Both common subexpression elimination and copy propagation depend on an analysis of the </a:t>
            </a:r>
            <a:r>
              <a:rPr lang="en-US" dirty="0" smtClean="0">
                <a:solidFill>
                  <a:srgbClr val="0000FF"/>
                </a:solidFill>
              </a:rPr>
              <a:t>available expressions </a:t>
            </a:r>
            <a:r>
              <a:rPr lang="en-US" dirty="0" smtClean="0"/>
              <a:t>in a program</a:t>
            </a:r>
          </a:p>
          <a:p>
            <a:r>
              <a:rPr lang="en-US" dirty="0" smtClean="0"/>
              <a:t>An expression is called </a:t>
            </a:r>
            <a:r>
              <a:rPr lang="en-US" dirty="0" smtClean="0">
                <a:solidFill>
                  <a:srgbClr val="0000FF"/>
                </a:solidFill>
              </a:rPr>
              <a:t>available</a:t>
            </a:r>
            <a:r>
              <a:rPr lang="en-US" dirty="0" smtClean="0"/>
              <a:t> if some variable in the program holds the value of that expression</a:t>
            </a:r>
          </a:p>
          <a:p>
            <a:r>
              <a:rPr lang="en-US" dirty="0" smtClean="0"/>
              <a:t>In common subexpression elimination, we replace an available expression by the variable holding its value</a:t>
            </a:r>
          </a:p>
          <a:p>
            <a:r>
              <a:rPr lang="en-US" dirty="0" smtClean="0"/>
              <a:t>In copy propagation, we replace the use of a variable by the available expression it holds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17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termination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algorithm for running these analyses continuously loops until no changes are detected</a:t>
            </a:r>
          </a:p>
          <a:p>
            <a:r>
              <a:rPr lang="en-US" dirty="0" smtClean="0"/>
              <a:t>Given this, how do we know the analyses will eventually terminate?</a:t>
            </a:r>
          </a:p>
          <a:p>
            <a:pPr lvl="1"/>
            <a:r>
              <a:rPr lang="en-US" dirty="0" smtClean="0"/>
              <a:t>In general, </a:t>
            </a:r>
            <a:r>
              <a:rPr lang="en-US" b="1" dirty="0" smtClean="0"/>
              <a:t>we don‘t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195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available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Initially, no expressions are available</a:t>
            </a:r>
          </a:p>
          <a:p>
            <a:r>
              <a:rPr lang="en-US" dirty="0" smtClean="0"/>
              <a:t>Whenever we execute a statement</a:t>
            </a:r>
            <a:br>
              <a:rPr lang="en-US" dirty="0" smtClean="0"/>
            </a:br>
            <a:r>
              <a:rPr lang="en-US" b="1" dirty="0" smtClean="0"/>
              <a:t>a = b </a:t>
            </a:r>
            <a:r>
              <a:rPr lang="en-US" b="1" i="1" dirty="0" smtClean="0"/>
              <a:t>op</a:t>
            </a:r>
            <a:r>
              <a:rPr lang="en-US" b="1" dirty="0" smtClean="0"/>
              <a:t> 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expression holding </a:t>
            </a:r>
            <a:r>
              <a:rPr lang="en-US" b="1" dirty="0" smtClean="0"/>
              <a:t>a</a:t>
            </a:r>
            <a:r>
              <a:rPr lang="en-US" dirty="0" smtClean="0"/>
              <a:t> is invalidated</a:t>
            </a:r>
          </a:p>
          <a:p>
            <a:pPr lvl="1"/>
            <a:r>
              <a:rPr lang="en-US" dirty="0" smtClean="0"/>
              <a:t>The expression </a:t>
            </a:r>
            <a:r>
              <a:rPr lang="en-US" b="1" dirty="0" smtClean="0"/>
              <a:t>a = b </a:t>
            </a:r>
            <a:r>
              <a:rPr lang="en-US" b="1" i="1" dirty="0" smtClean="0"/>
              <a:t>op</a:t>
            </a:r>
            <a:r>
              <a:rPr lang="en-US" b="1" dirty="0" smtClean="0"/>
              <a:t> c </a:t>
            </a:r>
            <a:r>
              <a:rPr lang="en-US" dirty="0" smtClean="0"/>
              <a:t>becomes available</a:t>
            </a:r>
          </a:p>
          <a:p>
            <a:r>
              <a:rPr lang="en-US" b="1" dirty="0" smtClean="0"/>
              <a:t>Idea: </a:t>
            </a:r>
            <a:r>
              <a:rPr lang="en-US" dirty="0" smtClean="0"/>
              <a:t>Iterate across the basic block, beginning with the empty set of expressions and updating available expressions at each variable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993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Available expressions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x;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x;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a + b;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Common sub-expression elimination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x;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Common sub-expression elimination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x;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points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616485" y="2060848"/>
            <a:ext cx="1019630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source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code</a:t>
            </a:r>
            <a:endParaRPr lang="he-IL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4605" y="2060848"/>
            <a:ext cx="86048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Front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end</a:t>
            </a:r>
            <a:endParaRPr lang="he-IL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4699" y="2247727"/>
            <a:ext cx="4293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IR</a:t>
            </a:r>
            <a:endParaRPr lang="he-IL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1207" y="2060848"/>
            <a:ext cx="142493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Code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generator</a:t>
            </a:r>
            <a:endParaRPr lang="he-IL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0618" y="2060848"/>
            <a:ext cx="94358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target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code</a:t>
            </a:r>
            <a:endParaRPr lang="he-IL" dirty="0">
              <a:latin typeface="+mn-lt"/>
            </a:endParaRPr>
          </a:p>
        </p:txBody>
      </p:sp>
      <p:cxnSp>
        <p:nvCxnSpPr>
          <p:cNvPr id="11" name="מחבר חץ ישר 10"/>
          <p:cNvCxnSpPr>
            <a:stCxn id="5" idx="3"/>
            <a:endCxn id="6" idx="1"/>
          </p:cNvCxnSpPr>
          <p:nvPr/>
        </p:nvCxnSpPr>
        <p:spPr>
          <a:xfrm>
            <a:off x="1636115" y="2476347"/>
            <a:ext cx="6484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stCxn id="6" idx="3"/>
            <a:endCxn id="7" idx="1"/>
          </p:cNvCxnSpPr>
          <p:nvPr/>
        </p:nvCxnSpPr>
        <p:spPr>
          <a:xfrm>
            <a:off x="3145087" y="2476347"/>
            <a:ext cx="759612" cy="2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7" idx="3"/>
            <a:endCxn id="8" idx="1"/>
          </p:cNvCxnSpPr>
          <p:nvPr/>
        </p:nvCxnSpPr>
        <p:spPr>
          <a:xfrm flipV="1">
            <a:off x="4334023" y="2476347"/>
            <a:ext cx="687184" cy="2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8" idx="3"/>
            <a:endCxn id="9" idx="1"/>
          </p:cNvCxnSpPr>
          <p:nvPr/>
        </p:nvCxnSpPr>
        <p:spPr>
          <a:xfrm>
            <a:off x="6446146" y="2476347"/>
            <a:ext cx="5944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56264" y="3452807"/>
            <a:ext cx="2367054" cy="1200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latin typeface="+mn-lt"/>
              </a:rPr>
              <a:t>User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profile program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change algorithm</a:t>
            </a:r>
            <a:endParaRPr lang="he-IL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70905" y="3452807"/>
            <a:ext cx="2487430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latin typeface="+mn-lt"/>
              </a:rPr>
              <a:t>Compiler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err="1" smtClean="0">
                <a:latin typeface="+mn-lt"/>
              </a:rPr>
              <a:t>intraprocedural</a:t>
            </a:r>
            <a:r>
              <a:rPr lang="en-US" dirty="0" smtClean="0">
                <a:latin typeface="+mn-lt"/>
              </a:rPr>
              <a:t> IR</a:t>
            </a:r>
          </a:p>
          <a:p>
            <a:pPr algn="ctr" rtl="0"/>
            <a:r>
              <a:rPr lang="en-US" dirty="0" err="1" smtClean="0">
                <a:latin typeface="+mn-lt"/>
              </a:rPr>
              <a:t>Interprocedural</a:t>
            </a:r>
            <a:r>
              <a:rPr lang="en-US" dirty="0" smtClean="0">
                <a:latin typeface="+mn-lt"/>
              </a:rPr>
              <a:t> IR</a:t>
            </a:r>
          </a:p>
          <a:p>
            <a:pPr algn="ctr" rtl="0"/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lt"/>
              </a:rPr>
              <a:t>IR optimizations</a:t>
            </a:r>
            <a:endParaRPr lang="he-IL" b="1" dirty="0">
              <a:solidFill>
                <a:schemeClr val="bg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961" y="3452807"/>
            <a:ext cx="344427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latin typeface="+mn-lt"/>
              </a:rPr>
              <a:t>Compiler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register allocation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instruction selection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peephole transformations</a:t>
            </a:r>
            <a:endParaRPr lang="he-IL" dirty="0">
              <a:latin typeface="+mn-lt"/>
            </a:endParaRPr>
          </a:p>
        </p:txBody>
      </p:sp>
      <p:cxnSp>
        <p:nvCxnSpPr>
          <p:cNvPr id="26" name="מחבר ישר 25"/>
          <p:cNvCxnSpPr>
            <a:stCxn id="5" idx="2"/>
            <a:endCxn id="22" idx="0"/>
          </p:cNvCxnSpPr>
          <p:nvPr/>
        </p:nvCxnSpPr>
        <p:spPr>
          <a:xfrm>
            <a:off x="1126300" y="2891845"/>
            <a:ext cx="963" cy="5609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ישר 26"/>
          <p:cNvCxnSpPr>
            <a:stCxn id="7" idx="2"/>
            <a:endCxn id="23" idx="0"/>
          </p:cNvCxnSpPr>
          <p:nvPr/>
        </p:nvCxnSpPr>
        <p:spPr>
          <a:xfrm flipH="1">
            <a:off x="4114620" y="2709392"/>
            <a:ext cx="4741" cy="74341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/>
          <p:cNvCxnSpPr>
            <a:stCxn id="9" idx="2"/>
            <a:endCxn id="24" idx="0"/>
          </p:cNvCxnSpPr>
          <p:nvPr/>
        </p:nvCxnSpPr>
        <p:spPr>
          <a:xfrm>
            <a:off x="7512412" y="2891845"/>
            <a:ext cx="1685" cy="5609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קבוצה 37"/>
          <p:cNvGrpSpPr/>
          <p:nvPr/>
        </p:nvGrpSpPr>
        <p:grpSpPr>
          <a:xfrm>
            <a:off x="3770438" y="5417927"/>
            <a:ext cx="744615" cy="1440073"/>
            <a:chOff x="3793419" y="4322800"/>
            <a:chExt cx="744615" cy="1440073"/>
          </a:xfrm>
        </p:grpSpPr>
        <p:sp>
          <p:nvSpPr>
            <p:cNvPr id="36" name="חץ למעלה 35"/>
            <p:cNvSpPr/>
            <p:nvPr/>
          </p:nvSpPr>
          <p:spPr>
            <a:xfrm>
              <a:off x="3923928" y="4322800"/>
              <a:ext cx="484632" cy="978408"/>
            </a:xfrm>
            <a:prstGeom prst="up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93419" y="5301208"/>
              <a:ext cx="74461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chemeClr val="accent1"/>
                  </a:solidFill>
                  <a:latin typeface="+mn-lt"/>
                </a:rPr>
                <a:t>now</a:t>
              </a:r>
              <a:endParaRPr lang="he-IL" b="1" dirty="0" smtClean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variables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analysis corresponding to dead code elimination is called </a:t>
            </a:r>
            <a:r>
              <a:rPr lang="en-US" dirty="0" smtClean="0">
                <a:solidFill>
                  <a:srgbClr val="0000FF"/>
                </a:solidFill>
              </a:rPr>
              <a:t>liveness analysis</a:t>
            </a:r>
          </a:p>
          <a:p>
            <a:r>
              <a:rPr lang="en-US" dirty="0" smtClean="0"/>
              <a:t>A variable is </a:t>
            </a:r>
            <a:r>
              <a:rPr lang="en-US" dirty="0" smtClean="0">
                <a:solidFill>
                  <a:srgbClr val="0000FF"/>
                </a:solidFill>
              </a:rPr>
              <a:t>live</a:t>
            </a:r>
            <a:r>
              <a:rPr lang="en-US" dirty="0" smtClean="0"/>
              <a:t> at a point in a program if later in the program its value will be read before it is written to again</a:t>
            </a:r>
          </a:p>
          <a:p>
            <a:r>
              <a:rPr lang="en-US" dirty="0" smtClean="0"/>
              <a:t>Dead code elimination works by computing liveness for each variable, then eliminating assignments to dead variables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40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222552"/>
            <a:ext cx="7772400" cy="1143000"/>
          </a:xfrm>
        </p:spPr>
        <p:txBody>
          <a:bodyPr/>
          <a:lstStyle/>
          <a:p>
            <a:r>
              <a:rPr lang="en-US" dirty="0" smtClean="0"/>
              <a:t>Computing live variables	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7419" y="1473202"/>
            <a:ext cx="7772400" cy="4114800"/>
          </a:xfrm>
        </p:spPr>
        <p:txBody>
          <a:bodyPr/>
          <a:lstStyle/>
          <a:p>
            <a:r>
              <a:rPr lang="en-US" sz="2800" dirty="0" smtClean="0"/>
              <a:t>To know if a variable will be used at some point, we iterate across the statements in a basic block in reverse order</a:t>
            </a:r>
          </a:p>
          <a:p>
            <a:r>
              <a:rPr lang="en-US" sz="2800" dirty="0" smtClean="0"/>
              <a:t>Initially, some small set of values are known to be live (which ones depends on the particular program)</a:t>
            </a:r>
          </a:p>
          <a:p>
            <a:r>
              <a:rPr lang="en-US" sz="2800" dirty="0" smtClean="0"/>
              <a:t>When we see the statement a = b op c:</a:t>
            </a:r>
          </a:p>
          <a:p>
            <a:pPr lvl="1"/>
            <a:r>
              <a:rPr lang="en-US" sz="2400" dirty="0" smtClean="0"/>
              <a:t>Just before the statement, a is not alive, since its value is about to be overwritten</a:t>
            </a:r>
          </a:p>
          <a:p>
            <a:pPr lvl="1"/>
            <a:r>
              <a:rPr lang="en-US" sz="2400" dirty="0" smtClean="0"/>
              <a:t>Just before the statement, both b and c are alive, since we're about to read their values</a:t>
            </a:r>
          </a:p>
          <a:p>
            <a:pPr lvl="1"/>
            <a:r>
              <a:rPr lang="en-US" sz="2400" dirty="0" smtClean="0"/>
              <a:t>(what if we have a = a + b?)</a:t>
            </a:r>
            <a:endParaRPr lang="he-IL" sz="2400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54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Liveness analysis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e;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1700808"/>
            <a:ext cx="19442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 - given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1" y="2348880"/>
            <a:ext cx="4392488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1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86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 = e;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1700808"/>
            <a:ext cx="19442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1" y="2348880"/>
            <a:ext cx="4392488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1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08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e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1700808"/>
            <a:ext cx="19442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684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Liveness analysis II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1" y="2348880"/>
            <a:ext cx="4392488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1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41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Liveness analysis II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1" y="2348880"/>
            <a:ext cx="4392488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Which statements are dead?</a:t>
            </a:r>
            <a:endParaRPr lang="he-IL" sz="2800" dirty="0" smtClean="0"/>
          </a:p>
        </p:txBody>
      </p:sp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20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 = d;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2348880"/>
            <a:ext cx="4392487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Which statements are dead?</a:t>
            </a:r>
            <a:endParaRPr lang="he-IL" sz="2800" dirty="0" smtClean="0"/>
          </a:p>
        </p:txBody>
      </p:sp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25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4" y="3429000"/>
            <a:ext cx="511256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75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Liveness analysis III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1" y="2348880"/>
            <a:ext cx="4320480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21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546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code “better”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1" y="2348880"/>
            <a:ext cx="4320479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latin typeface="+mn-lt"/>
              </a:rPr>
              <a:t>Which statements are dead?</a:t>
            </a:r>
            <a:endParaRPr lang="he-IL" sz="2800" dirty="0" smtClean="0">
              <a:latin typeface="+mn-lt"/>
            </a:endParaRPr>
          </a:p>
        </p:txBody>
      </p:sp>
      <p:sp>
        <p:nvSpPr>
          <p:cNvPr id="1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30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40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b, d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4293096"/>
            <a:ext cx="712879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a,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576064" y="836712"/>
            <a:ext cx="11156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31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961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a;</a:t>
            </a:r>
          </a:p>
        </p:txBody>
      </p:sp>
      <p:sp>
        <p:nvSpPr>
          <p:cNvPr id="10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532440" y="6492875"/>
            <a:ext cx="61156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32</a:t>
            </a:fld>
            <a:endParaRPr lang="he-IL" dirty="0"/>
          </a:p>
        </p:txBody>
      </p:sp>
      <p:sp>
        <p:nvSpPr>
          <p:cNvPr id="11" name="הסבר מלבני מעוגל 10"/>
          <p:cNvSpPr/>
          <p:nvPr/>
        </p:nvSpPr>
        <p:spPr>
          <a:xfrm>
            <a:off x="2555776" y="1988840"/>
            <a:ext cx="2304256" cy="1368152"/>
          </a:xfrm>
          <a:prstGeom prst="wedgeRoundRectCallout">
            <a:avLst>
              <a:gd name="adj1" fmla="val -117055"/>
              <a:gd name="adj2" fmla="val -7734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If we further apply copy propagation this statement can be eliminated too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0"/>
            <a:ext cx="7772400" cy="1143000"/>
          </a:xfrm>
        </p:spPr>
        <p:txBody>
          <a:bodyPr/>
          <a:lstStyle/>
          <a:p>
            <a:r>
              <a:rPr lang="en-US" dirty="0" smtClean="0"/>
              <a:t>Formalizing local analyses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5556" y="3382144"/>
            <a:ext cx="2016224" cy="43204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8" name="חץ למטה 7"/>
          <p:cNvSpPr/>
          <p:nvPr/>
        </p:nvSpPr>
        <p:spPr>
          <a:xfrm>
            <a:off x="1439652" y="2494620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חץ למטה 8"/>
          <p:cNvSpPr/>
          <p:nvPr/>
        </p:nvSpPr>
        <p:spPr>
          <a:xfrm>
            <a:off x="1439652" y="4053644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ענן 9"/>
          <p:cNvSpPr/>
          <p:nvPr/>
        </p:nvSpPr>
        <p:spPr>
          <a:xfrm>
            <a:off x="467544" y="49411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Output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out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1" name="ענן 10"/>
          <p:cNvSpPr/>
          <p:nvPr/>
        </p:nvSpPr>
        <p:spPr>
          <a:xfrm>
            <a:off x="467544" y="13407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Input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</a:rPr>
              <a:t>in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3212976"/>
            <a:ext cx="416648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4400" baseline="-25000" dirty="0" err="1" smtClean="0"/>
              <a:t>out</a:t>
            </a:r>
            <a:r>
              <a:rPr lang="en-US" sz="4400" dirty="0" smtClean="0"/>
              <a:t> = </a:t>
            </a:r>
            <a:r>
              <a:rPr lang="en-US" sz="4400" dirty="0" err="1" smtClean="0">
                <a:latin typeface="Miriam Fixed" pitchFamily="49" charset="-79"/>
                <a:cs typeface="Miriam Fixed" pitchFamily="49" charset="-79"/>
              </a:rPr>
              <a:t>f</a:t>
            </a:r>
            <a:r>
              <a:rPr lang="en-US" sz="4400" b="1" baseline="-250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4400" b="1" baseline="-25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4400" b="1" baseline="-25000" dirty="0" err="1" smtClean="0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4400" dirty="0" smtClean="0"/>
              <a:t>(</a:t>
            </a:r>
            <a:r>
              <a:rPr lang="en-US" sz="4400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4400" baseline="-25000" dirty="0" smtClean="0"/>
              <a:t>in</a:t>
            </a:r>
            <a:r>
              <a:rPr lang="en-US" sz="4400" dirty="0" smtClean="0"/>
              <a:t>) </a:t>
            </a:r>
            <a:endParaRPr lang="he-IL" sz="4400" dirty="0" smtClean="0"/>
          </a:p>
        </p:txBody>
      </p:sp>
      <p:sp>
        <p:nvSpPr>
          <p:cNvPr id="13" name="הסבר מלבני 12"/>
          <p:cNvSpPr/>
          <p:nvPr/>
        </p:nvSpPr>
        <p:spPr>
          <a:xfrm>
            <a:off x="4355976" y="2060848"/>
            <a:ext cx="2876976" cy="360040"/>
          </a:xfrm>
          <a:prstGeom prst="wedgeRectCallout">
            <a:avLst>
              <a:gd name="adj1" fmla="val 937"/>
              <a:gd name="adj2" fmla="val 307401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Transfer Function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75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Available Expressions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5556" y="3382144"/>
            <a:ext cx="2016224" cy="43204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8" name="חץ למטה 7"/>
          <p:cNvSpPr/>
          <p:nvPr/>
        </p:nvSpPr>
        <p:spPr>
          <a:xfrm>
            <a:off x="1439652" y="2494620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חץ למטה 8"/>
          <p:cNvSpPr/>
          <p:nvPr/>
        </p:nvSpPr>
        <p:spPr>
          <a:xfrm>
            <a:off x="1439652" y="4053644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ענן 9"/>
          <p:cNvSpPr/>
          <p:nvPr/>
        </p:nvSpPr>
        <p:spPr>
          <a:xfrm>
            <a:off x="467544" y="4753429"/>
            <a:ext cx="2459504" cy="1102139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Output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out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1" name="ענן 10"/>
          <p:cNvSpPr/>
          <p:nvPr/>
        </p:nvSpPr>
        <p:spPr>
          <a:xfrm>
            <a:off x="467544" y="1340768"/>
            <a:ext cx="2232248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Input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</a:rPr>
              <a:t>in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3212976"/>
            <a:ext cx="59766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err="1" smtClean="0">
                <a:latin typeface="+mn-lt"/>
                <a:cs typeface="Miriam Fixed" pitchFamily="49" charset="-79"/>
              </a:rPr>
              <a:t>V</a:t>
            </a:r>
            <a:r>
              <a:rPr lang="en-US" baseline="-25000" dirty="0" err="1" smtClean="0">
                <a:latin typeface="+mn-lt"/>
              </a:rPr>
              <a:t>out</a:t>
            </a:r>
            <a:r>
              <a:rPr lang="en-US" dirty="0" smtClean="0">
                <a:latin typeface="+mn-lt"/>
              </a:rPr>
              <a:t> = (</a:t>
            </a:r>
            <a:r>
              <a:rPr lang="en-US" dirty="0" smtClean="0">
                <a:latin typeface="+mn-lt"/>
                <a:cs typeface="Miriam Fixed" pitchFamily="49" charset="-79"/>
              </a:rPr>
              <a:t>V</a:t>
            </a:r>
            <a:r>
              <a:rPr lang="en-US" baseline="-25000" dirty="0" smtClean="0">
                <a:latin typeface="+mn-lt"/>
              </a:rPr>
              <a:t>in</a:t>
            </a:r>
            <a:r>
              <a:rPr lang="en-US" dirty="0" smtClean="0">
                <a:latin typeface="+mn-lt"/>
              </a:rPr>
              <a:t> \ {e | e contains </a:t>
            </a:r>
            <a:r>
              <a:rPr lang="en-US" b="1" dirty="0" smtClean="0">
                <a:latin typeface="+mn-lt"/>
                <a:cs typeface="Courier New" pitchFamily="49" charset="0"/>
              </a:rPr>
              <a:t>a</a:t>
            </a:r>
            <a:r>
              <a:rPr lang="en-US" dirty="0" smtClean="0">
                <a:latin typeface="+mn-lt"/>
              </a:rPr>
              <a:t>}) </a:t>
            </a:r>
            <a:r>
              <a:rPr lang="en-US" dirty="0" smtClean="0">
                <a:latin typeface="+mn-lt"/>
                <a:sym typeface="Math B"/>
              </a:rPr>
              <a:t>∪ </a:t>
            </a:r>
            <a:r>
              <a:rPr lang="en-US" dirty="0" smtClean="0">
                <a:latin typeface="+mn-lt"/>
              </a:rPr>
              <a:t>{a=</a:t>
            </a:r>
            <a:r>
              <a:rPr lang="en-US" dirty="0" err="1" smtClean="0">
                <a:latin typeface="+mn-lt"/>
              </a:rPr>
              <a:t>b+c</a:t>
            </a:r>
            <a:r>
              <a:rPr lang="en-US" dirty="0" smtClean="0">
                <a:latin typeface="+mn-lt"/>
              </a:rPr>
              <a:t>} </a:t>
            </a:r>
            <a:endParaRPr lang="he-IL" dirty="0" smtClean="0">
              <a:latin typeface="+mn-lt"/>
            </a:endParaRPr>
          </a:p>
        </p:txBody>
      </p:sp>
      <p:sp>
        <p:nvSpPr>
          <p:cNvPr id="14" name="הסבר מלבני 13"/>
          <p:cNvSpPr/>
          <p:nvPr/>
        </p:nvSpPr>
        <p:spPr>
          <a:xfrm>
            <a:off x="4283968" y="4797152"/>
            <a:ext cx="3456384" cy="792088"/>
          </a:xfrm>
          <a:prstGeom prst="wedgeRectCallout">
            <a:avLst>
              <a:gd name="adj1" fmla="val -370"/>
              <a:gd name="adj2" fmla="val -186199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Expressions of the forms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</a:t>
            </a:r>
            <a:r>
              <a:rPr lang="en-US" dirty="0" smtClean="0">
                <a:solidFill>
                  <a:schemeClr val="tx1"/>
                </a:solidFill>
              </a:rPr>
              <a:t>=…        and       x=…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51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Variables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5556" y="3382144"/>
            <a:ext cx="2016224" cy="43204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8" name="חץ למטה 7"/>
          <p:cNvSpPr/>
          <p:nvPr/>
        </p:nvSpPr>
        <p:spPr>
          <a:xfrm rot="10800000">
            <a:off x="1439652" y="2494620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חץ למטה 8"/>
          <p:cNvSpPr/>
          <p:nvPr/>
        </p:nvSpPr>
        <p:spPr>
          <a:xfrm rot="10800000">
            <a:off x="1439652" y="4053644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ענן 9"/>
          <p:cNvSpPr/>
          <p:nvPr/>
        </p:nvSpPr>
        <p:spPr>
          <a:xfrm>
            <a:off x="467544" y="49411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Output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out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1" name="ענן 10"/>
          <p:cNvSpPr/>
          <p:nvPr/>
        </p:nvSpPr>
        <p:spPr>
          <a:xfrm>
            <a:off x="467544" y="13407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Input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</a:rPr>
              <a:t>in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3212976"/>
            <a:ext cx="489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800" baseline="-25000" dirty="0" smtClean="0"/>
              <a:t>in</a:t>
            </a:r>
            <a:r>
              <a:rPr lang="en-US" sz="2800" dirty="0" smtClean="0"/>
              <a:t> = (</a:t>
            </a:r>
            <a:r>
              <a:rPr lang="en-US" sz="2800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800" baseline="-25000" dirty="0" err="1" smtClean="0"/>
              <a:t>out</a:t>
            </a:r>
            <a:r>
              <a:rPr lang="en-US" sz="2800" dirty="0" smtClean="0"/>
              <a:t> \ {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/>
              <a:t>}) </a:t>
            </a:r>
            <a:r>
              <a:rPr lang="en-US" sz="2800" dirty="0" smtClean="0">
                <a:sym typeface="Math B"/>
              </a:rPr>
              <a:t>∪ </a:t>
            </a:r>
            <a:r>
              <a:rPr lang="en-US" sz="2800" dirty="0" smtClean="0"/>
              <a:t>{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2800" dirty="0" smtClean="0"/>
              <a:t>}</a:t>
            </a:r>
            <a:endParaRPr lang="he-IL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99775" y="5315726"/>
            <a:ext cx="567784" cy="461665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in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0979" y="1741550"/>
            <a:ext cx="670376" cy="461665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 err="1" smtClean="0">
                <a:solidFill>
                  <a:schemeClr val="tx1"/>
                </a:solidFill>
              </a:rPr>
              <a:t>out</a:t>
            </a:r>
            <a:endParaRPr lang="he-IL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Variables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5556" y="3382144"/>
            <a:ext cx="2016224" cy="432048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8" name="חץ למטה 7"/>
          <p:cNvSpPr/>
          <p:nvPr/>
        </p:nvSpPr>
        <p:spPr>
          <a:xfrm rot="10800000">
            <a:off x="1439652" y="2494620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חץ למטה 8"/>
          <p:cNvSpPr/>
          <p:nvPr/>
        </p:nvSpPr>
        <p:spPr>
          <a:xfrm rot="10800000">
            <a:off x="1439652" y="4053644"/>
            <a:ext cx="288032" cy="648072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ענן 9"/>
          <p:cNvSpPr/>
          <p:nvPr/>
        </p:nvSpPr>
        <p:spPr>
          <a:xfrm>
            <a:off x="467544" y="49411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Output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out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1" name="ענן 10"/>
          <p:cNvSpPr/>
          <p:nvPr/>
        </p:nvSpPr>
        <p:spPr>
          <a:xfrm>
            <a:off x="467544" y="1340768"/>
            <a:ext cx="2459504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000" dirty="0" smtClean="0">
                <a:solidFill>
                  <a:schemeClr val="tx1"/>
                </a:solidFill>
              </a:rPr>
              <a:t>Input Value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000" baseline="-25000" dirty="0" smtClean="0">
                <a:solidFill>
                  <a:schemeClr val="tx1"/>
                </a:solidFill>
              </a:rPr>
              <a:t>in</a:t>
            </a:r>
            <a:endParaRPr lang="he-IL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3212976"/>
            <a:ext cx="48965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800" baseline="-25000" dirty="0" smtClean="0"/>
              <a:t>in</a:t>
            </a:r>
            <a:r>
              <a:rPr lang="en-US" sz="2800" dirty="0" smtClean="0"/>
              <a:t> = (</a:t>
            </a:r>
            <a:r>
              <a:rPr lang="en-US" sz="2800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800" baseline="-25000" dirty="0" err="1" smtClean="0"/>
              <a:t>out</a:t>
            </a:r>
            <a:r>
              <a:rPr lang="en-US" sz="2800" dirty="0" smtClean="0"/>
              <a:t> \ {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 smtClean="0"/>
              <a:t>}) </a:t>
            </a:r>
            <a:r>
              <a:rPr lang="en-US" sz="2800" dirty="0" smtClean="0">
                <a:sym typeface="Math B"/>
              </a:rPr>
              <a:t>∪ </a:t>
            </a:r>
            <a:r>
              <a:rPr lang="en-US" sz="2800" dirty="0" smtClean="0"/>
              <a:t>{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2800" dirty="0" smtClean="0"/>
              <a:t>}</a:t>
            </a:r>
            <a:endParaRPr lang="he-IL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99775" y="5315726"/>
            <a:ext cx="567784" cy="461665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>
                <a:solidFill>
                  <a:schemeClr val="tx1"/>
                </a:solidFill>
              </a:rPr>
              <a:t>in</a:t>
            </a:r>
            <a:endParaRPr lang="he-IL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0979" y="1741550"/>
            <a:ext cx="670376" cy="461665"/>
          </a:xfrm>
          <a:prstGeom prst="rect">
            <a:avLst/>
          </a:prstGeom>
          <a:solidFill>
            <a:srgbClr val="F0F0F0"/>
          </a:solidFill>
          <a:ln>
            <a:solidFill>
              <a:srgbClr val="F0F0F0"/>
            </a:solidFill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 err="1" smtClean="0">
                <a:solidFill>
                  <a:schemeClr val="tx1"/>
                </a:solidFill>
              </a:rPr>
              <a:t>out</a:t>
            </a:r>
            <a:endParaRPr lang="he-IL" baseline="-2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5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" grpId="0" animBg="1"/>
      <p:bldP spid="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for a local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direction are we going?</a:t>
            </a:r>
          </a:p>
          <a:p>
            <a:pPr lvl="1"/>
            <a:r>
              <a:rPr lang="en-US" dirty="0" smtClean="0"/>
              <a:t>Sometimes forward (available expressions)</a:t>
            </a:r>
          </a:p>
          <a:p>
            <a:pPr lvl="1"/>
            <a:r>
              <a:rPr lang="en-US" dirty="0" smtClean="0"/>
              <a:t>Sometimes backward (liveness analysis)</a:t>
            </a:r>
          </a:p>
          <a:p>
            <a:r>
              <a:rPr lang="en-US" dirty="0" smtClean="0"/>
              <a:t>How do we update information after processing a statement?</a:t>
            </a:r>
          </a:p>
          <a:p>
            <a:pPr lvl="1"/>
            <a:r>
              <a:rPr lang="en-US" dirty="0" smtClean="0"/>
              <a:t>What are the new semantics?</a:t>
            </a:r>
          </a:p>
          <a:p>
            <a:pPr lvl="1"/>
            <a:r>
              <a:rPr lang="en-US" dirty="0" smtClean="0"/>
              <a:t>What information do we know initially?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783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Formalizing local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Define an analysis of a basic block as a quadruple (D, V, F, I) where</a:t>
            </a:r>
          </a:p>
          <a:p>
            <a:pPr lvl="1"/>
            <a:r>
              <a:rPr lang="en-US" b="1" dirty="0" smtClean="0"/>
              <a:t>D</a:t>
            </a:r>
            <a:r>
              <a:rPr lang="en-US" dirty="0" smtClean="0"/>
              <a:t> is a direction (forwards or backwards)</a:t>
            </a:r>
          </a:p>
          <a:p>
            <a:pPr lvl="1"/>
            <a:r>
              <a:rPr lang="en-US" b="1" dirty="0" smtClean="0"/>
              <a:t>V</a:t>
            </a:r>
            <a:r>
              <a:rPr lang="en-US" dirty="0" smtClean="0"/>
              <a:t> is a set of values the program can have at any point</a:t>
            </a:r>
          </a:p>
          <a:p>
            <a:pPr lvl="1"/>
            <a:r>
              <a:rPr lang="en-US" b="1" dirty="0" smtClean="0"/>
              <a:t>F</a:t>
            </a:r>
            <a:r>
              <a:rPr lang="en-US" dirty="0" smtClean="0"/>
              <a:t> is a family of transfer functions defining the meaning of any expression as a function f :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</a:p>
          <a:p>
            <a:pPr lvl="1"/>
            <a:r>
              <a:rPr lang="en-US" b="1" dirty="0" smtClean="0"/>
              <a:t>I</a:t>
            </a:r>
            <a:r>
              <a:rPr lang="en-US" dirty="0" smtClean="0"/>
              <a:t> is the initial information at the top (or bottom) of a basic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39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Direction:</a:t>
            </a:r>
            <a:r>
              <a:rPr lang="en-US" dirty="0" smtClean="0"/>
              <a:t> Forward</a:t>
            </a:r>
          </a:p>
          <a:p>
            <a:r>
              <a:rPr lang="en-US" b="1" dirty="0" smtClean="0"/>
              <a:t>Values:</a:t>
            </a:r>
            <a:r>
              <a:rPr lang="en-US" dirty="0" smtClean="0"/>
              <a:t> Sets of expressions assigned to variables</a:t>
            </a:r>
          </a:p>
          <a:p>
            <a:r>
              <a:rPr lang="en-US" b="1" dirty="0" smtClean="0"/>
              <a:t>Transfer functions:</a:t>
            </a:r>
            <a:r>
              <a:rPr lang="en-US" dirty="0" smtClean="0"/>
              <a:t> Given a set of variable assignments V and statement a = b + c:</a:t>
            </a:r>
          </a:p>
          <a:p>
            <a:pPr lvl="1"/>
            <a:r>
              <a:rPr lang="en-US" dirty="0" smtClean="0"/>
              <a:t>Remove from V any expression containing a as a subexpression</a:t>
            </a:r>
          </a:p>
          <a:p>
            <a:pPr lvl="1"/>
            <a:r>
              <a:rPr lang="en-US" dirty="0" smtClean="0"/>
              <a:t>Add to V the expression a = b + c</a:t>
            </a:r>
          </a:p>
          <a:p>
            <a:pPr lvl="1"/>
            <a:r>
              <a:rPr lang="en-US" dirty="0" smtClean="0"/>
              <a:t>Formally: </a:t>
            </a:r>
            <a:r>
              <a:rPr lang="en-US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 err="1" smtClean="0"/>
              <a:t>out</a:t>
            </a:r>
            <a:r>
              <a:rPr lang="en-US" dirty="0" smtClean="0"/>
              <a:t> = (</a:t>
            </a:r>
            <a:r>
              <a:rPr lang="en-US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baseline="-25000" dirty="0" smtClean="0"/>
              <a:t>in</a:t>
            </a:r>
            <a:r>
              <a:rPr lang="en-US" dirty="0" smtClean="0"/>
              <a:t> \ {e | e contains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}) </a:t>
            </a:r>
            <a:r>
              <a:rPr lang="en-US" dirty="0" smtClean="0">
                <a:sym typeface="Math B"/>
              </a:rPr>
              <a:t>∪ </a:t>
            </a:r>
            <a:r>
              <a:rPr lang="en-US" dirty="0" smtClean="0"/>
              <a:t>{a = b + c} </a:t>
            </a:r>
          </a:p>
          <a:p>
            <a:r>
              <a:rPr lang="en-US" b="1" dirty="0" smtClean="0"/>
              <a:t>Initial value:</a:t>
            </a:r>
            <a:r>
              <a:rPr lang="en-US" dirty="0" smtClean="0"/>
              <a:t> Empty set of expressions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402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IR optimization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Formalisms and Terminology</a:t>
            </a:r>
          </a:p>
          <a:p>
            <a:pPr lvl="1"/>
            <a:r>
              <a:rPr lang="en-US" dirty="0" smtClean="0"/>
              <a:t>Control-flow graphs</a:t>
            </a:r>
          </a:p>
          <a:p>
            <a:pPr lvl="1"/>
            <a:r>
              <a:rPr lang="en-US" dirty="0" smtClean="0"/>
              <a:t>Basic blocks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Local optimizations</a:t>
            </a:r>
          </a:p>
          <a:p>
            <a:pPr lvl="1"/>
            <a:r>
              <a:rPr lang="en-US" dirty="0" smtClean="0"/>
              <a:t>Speeding up small pieces of a procedure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Global optimizations</a:t>
            </a:r>
          </a:p>
          <a:p>
            <a:pPr lvl="1"/>
            <a:r>
              <a:rPr lang="en-US" dirty="0" smtClean="0"/>
              <a:t>Speeding up procedure as a whole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dataflow framework</a:t>
            </a:r>
          </a:p>
          <a:p>
            <a:pPr lvl="1"/>
            <a:r>
              <a:rPr lang="en-US" dirty="0" smtClean="0"/>
              <a:t>Defining and implementing a wide class of optimizations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Direction:</a:t>
            </a:r>
            <a:r>
              <a:rPr lang="en-US" sz="2400" dirty="0" smtClean="0"/>
              <a:t> Backward</a:t>
            </a:r>
          </a:p>
          <a:p>
            <a:r>
              <a:rPr lang="en-US" sz="2400" b="1" dirty="0" smtClean="0"/>
              <a:t>Values:</a:t>
            </a:r>
            <a:r>
              <a:rPr lang="en-US" sz="2400" dirty="0" smtClean="0"/>
              <a:t> Sets of variables</a:t>
            </a:r>
          </a:p>
          <a:p>
            <a:r>
              <a:rPr lang="en-US" sz="2400" b="1" dirty="0" smtClean="0"/>
              <a:t>Transfer functions:</a:t>
            </a:r>
            <a:r>
              <a:rPr lang="en-US" sz="2400" dirty="0" smtClean="0"/>
              <a:t> Given a set of variable assignments V and statement a = b + c:</a:t>
            </a:r>
          </a:p>
          <a:p>
            <a:r>
              <a:rPr lang="en-US" sz="2400" dirty="0" smtClean="0"/>
              <a:t>Remove a from V (any previous value of a is now dead.)</a:t>
            </a:r>
          </a:p>
          <a:p>
            <a:r>
              <a:rPr lang="en-US" sz="2400" dirty="0" smtClean="0"/>
              <a:t>Add b and c to V (any previous value of b or c is now live.)</a:t>
            </a:r>
          </a:p>
          <a:p>
            <a:r>
              <a:rPr lang="en-US" sz="2400" dirty="0" smtClean="0"/>
              <a:t>Formally: </a:t>
            </a:r>
            <a:r>
              <a:rPr lang="en-US" sz="2400" dirty="0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400" baseline="-25000" dirty="0" smtClean="0"/>
              <a:t>in</a:t>
            </a:r>
            <a:r>
              <a:rPr lang="en-US" sz="2400" dirty="0" smtClean="0"/>
              <a:t> = (</a:t>
            </a:r>
            <a:r>
              <a:rPr lang="en-US" sz="2400" dirty="0" err="1" smtClean="0">
                <a:latin typeface="Miriam Fixed" pitchFamily="49" charset="-79"/>
                <a:cs typeface="Miriam Fixed" pitchFamily="49" charset="-79"/>
              </a:rPr>
              <a:t>V</a:t>
            </a:r>
            <a:r>
              <a:rPr lang="en-US" sz="2400" baseline="-25000" dirty="0" err="1" smtClean="0"/>
              <a:t>out</a:t>
            </a:r>
            <a:r>
              <a:rPr lang="en-US" sz="2400" dirty="0" smtClean="0"/>
              <a:t> \ 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smtClean="0"/>
              <a:t>}) </a:t>
            </a:r>
            <a:r>
              <a:rPr lang="en-US" sz="2400" dirty="0" smtClean="0">
                <a:sym typeface="Math B"/>
              </a:rPr>
              <a:t>∪ </a:t>
            </a:r>
            <a:r>
              <a:rPr lang="en-US" sz="2400" dirty="0" smtClean="0"/>
              <a:t>{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b,c</a:t>
            </a:r>
            <a:r>
              <a:rPr lang="en-US" sz="2400" dirty="0" smtClean="0"/>
              <a:t>}</a:t>
            </a:r>
          </a:p>
          <a:p>
            <a:r>
              <a:rPr lang="en-US" sz="2400" b="1" dirty="0" smtClean="0"/>
              <a:t>Initial value:</a:t>
            </a:r>
            <a:r>
              <a:rPr lang="en-US" sz="2400" dirty="0" smtClean="0"/>
              <a:t> Depends on semantics of language</a:t>
            </a:r>
          </a:p>
          <a:p>
            <a:pPr lvl="1"/>
            <a:r>
              <a:rPr lang="en-US" sz="2400" dirty="0" smtClean="0"/>
              <a:t>E.g., function arguments and return values (pushes)</a:t>
            </a:r>
          </a:p>
          <a:p>
            <a:pPr lvl="1"/>
            <a:r>
              <a:rPr lang="en-US" sz="2400" dirty="0" smtClean="0"/>
              <a:t>Result of local analysis of other blocks as part of a global analysis</a:t>
            </a:r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511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local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an analysis </a:t>
            </a:r>
            <a:r>
              <a:rPr lang="en-US" b="1" dirty="0" smtClean="0"/>
              <a:t>(D, V, F, I) </a:t>
            </a:r>
            <a:r>
              <a:rPr lang="en-US" dirty="0" smtClean="0"/>
              <a:t>for a basic block</a:t>
            </a:r>
          </a:p>
          <a:p>
            <a:r>
              <a:rPr lang="en-US" dirty="0" smtClean="0"/>
              <a:t>Assume that </a:t>
            </a:r>
            <a:r>
              <a:rPr lang="en-US" b="1" dirty="0" smtClean="0"/>
              <a:t>D</a:t>
            </a:r>
            <a:r>
              <a:rPr lang="en-US" dirty="0" smtClean="0"/>
              <a:t> is “forward;” analogous for the reverse case</a:t>
            </a:r>
          </a:p>
          <a:p>
            <a:r>
              <a:rPr lang="en-US" dirty="0" smtClean="0"/>
              <a:t>Initially, set OUT[</a:t>
            </a:r>
            <a:r>
              <a:rPr lang="en-US" b="1" dirty="0" smtClean="0"/>
              <a:t>entry</a:t>
            </a:r>
            <a:r>
              <a:rPr lang="en-US" dirty="0" smtClean="0"/>
              <a:t>] to </a:t>
            </a:r>
            <a:r>
              <a:rPr lang="en-US" b="1" dirty="0" smtClean="0"/>
              <a:t>I</a:t>
            </a:r>
          </a:p>
          <a:p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, in order:</a:t>
            </a:r>
          </a:p>
          <a:p>
            <a:pPr lvl="1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to OUT[</a:t>
            </a:r>
            <a:r>
              <a:rPr lang="en-US" b="1" dirty="0" err="1" smtClean="0"/>
              <a:t>prev</a:t>
            </a:r>
            <a:r>
              <a:rPr lang="en-US" dirty="0" smtClean="0"/>
              <a:t>], where </a:t>
            </a:r>
            <a:r>
              <a:rPr lang="en-US" b="1" dirty="0" err="1" smtClean="0"/>
              <a:t>prev</a:t>
            </a:r>
            <a:r>
              <a:rPr lang="en-US" dirty="0" smtClean="0"/>
              <a:t> is the previous statement</a:t>
            </a:r>
          </a:p>
          <a:p>
            <a:pPr lvl="1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to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s</a:t>
            </a:r>
            <a:r>
              <a:rPr lang="en-US" dirty="0" smtClean="0"/>
              <a:t>(IN[</a:t>
            </a:r>
            <a:r>
              <a:rPr lang="en-US" b="1" dirty="0" smtClean="0"/>
              <a:t>s</a:t>
            </a:r>
            <a:r>
              <a:rPr lang="en-US" dirty="0" smtClean="0"/>
              <a:t>]), where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s</a:t>
            </a:r>
            <a:r>
              <a:rPr lang="en-US" dirty="0" smtClean="0"/>
              <a:t> is the transfer function for statement </a:t>
            </a:r>
            <a:r>
              <a:rPr lang="en-US" b="1" dirty="0" smtClean="0"/>
              <a:t>s</a:t>
            </a: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899592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41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26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57200" y="2146846"/>
            <a:ext cx="8229600" cy="778098"/>
          </a:xfrm>
        </p:spPr>
        <p:txBody>
          <a:bodyPr/>
          <a:lstStyle/>
          <a:p>
            <a:r>
              <a:rPr lang="en-US" dirty="0" smtClean="0"/>
              <a:t>Global Optimizations</a:t>
            </a:r>
            <a:endParaRPr lang="he-IL" dirty="0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899592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42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32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goals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Generalize analysis mechanism</a:t>
            </a:r>
          </a:p>
          <a:p>
            <a:pPr lvl="1"/>
            <a:r>
              <a:rPr lang="en-US" dirty="0" smtClean="0"/>
              <a:t>Reuse common ingredients for many analyses</a:t>
            </a:r>
          </a:p>
          <a:p>
            <a:pPr lvl="1"/>
            <a:r>
              <a:rPr lang="en-US" dirty="0" smtClean="0"/>
              <a:t>Reuse proofs of correctness</a:t>
            </a:r>
          </a:p>
          <a:p>
            <a:r>
              <a:rPr lang="en-US" dirty="0" smtClean="0"/>
              <a:t>Generalize from basic blocks to entire CFGs</a:t>
            </a:r>
          </a:p>
          <a:p>
            <a:pPr lvl="1"/>
            <a:r>
              <a:rPr lang="en-US" dirty="0" smtClean="0"/>
              <a:t>Go from local optimizations to global optimizations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41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global analysis is an analysis that works on a control-flow graph as a whole</a:t>
            </a:r>
          </a:p>
          <a:p>
            <a:r>
              <a:rPr lang="en-US" dirty="0" smtClean="0"/>
              <a:t>Substantially more powerful than a local analysis</a:t>
            </a:r>
          </a:p>
          <a:p>
            <a:pPr lvl="1"/>
            <a:r>
              <a:rPr lang="en-US" dirty="0" smtClean="0"/>
              <a:t>(Why?)</a:t>
            </a:r>
          </a:p>
          <a:p>
            <a:r>
              <a:rPr lang="en-US" dirty="0" smtClean="0"/>
              <a:t>Substantially more complicated than a local analysis</a:t>
            </a:r>
          </a:p>
          <a:p>
            <a:pPr lvl="1"/>
            <a:r>
              <a:rPr lang="en-US" dirty="0" smtClean="0"/>
              <a:t>(Why?)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58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vs. global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Many of the optimizations from local analysis can still be applied globally</a:t>
            </a:r>
          </a:p>
          <a:p>
            <a:pPr lvl="1"/>
            <a:r>
              <a:rPr lang="en-US" dirty="0" smtClean="0"/>
              <a:t>Common sub-expression elimination</a:t>
            </a:r>
          </a:p>
          <a:p>
            <a:pPr lvl="1"/>
            <a:r>
              <a:rPr lang="en-US" dirty="0" smtClean="0"/>
              <a:t>Copy propagation</a:t>
            </a:r>
          </a:p>
          <a:p>
            <a:pPr lvl="1"/>
            <a:r>
              <a:rPr lang="en-US" dirty="0" smtClean="0"/>
              <a:t>Dead code elimination</a:t>
            </a:r>
          </a:p>
          <a:p>
            <a:r>
              <a:rPr lang="en-US" dirty="0" smtClean="0"/>
              <a:t>Certain optimizations are possible in global analysis that aren't possible locally:</a:t>
            </a:r>
          </a:p>
          <a:p>
            <a:pPr lvl="1"/>
            <a:r>
              <a:rPr lang="en-US" dirty="0" smtClean="0"/>
              <a:t>e.g. code motion: Moving code from one basic block into another to avoid computing values unnecessarily</a:t>
            </a:r>
          </a:p>
          <a:p>
            <a:r>
              <a:rPr lang="en-US" dirty="0" smtClean="0"/>
              <a:t>Example global optimizations:</a:t>
            </a:r>
          </a:p>
          <a:p>
            <a:pPr lvl="1"/>
            <a:r>
              <a:rPr lang="en-US" dirty="0" smtClean="0"/>
              <a:t>Global constant propagation</a:t>
            </a:r>
          </a:p>
          <a:p>
            <a:pPr lvl="1"/>
            <a:r>
              <a:rPr lang="en-US" dirty="0" smtClean="0"/>
              <a:t>Partial redundancy elimination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34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Loop invariant code motion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2276872"/>
            <a:ext cx="3384376" cy="136815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(t &lt; 120) {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z = z + x - y;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292080" y="1916832"/>
            <a:ext cx="3384376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 = x – 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(t &lt; 120) {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z = z +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אליפסה 7"/>
          <p:cNvSpPr/>
          <p:nvPr/>
        </p:nvSpPr>
        <p:spPr>
          <a:xfrm>
            <a:off x="2296208" y="2626026"/>
            <a:ext cx="10801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1691680" y="4221088"/>
            <a:ext cx="2930624" cy="612648"/>
          </a:xfrm>
          <a:prstGeom prst="wedgeRectCallout">
            <a:avLst>
              <a:gd name="adj1" fmla="val -17237"/>
              <a:gd name="adj2" fmla="val -22179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rgbClr val="FF0000"/>
                </a:solidFill>
              </a:rPr>
              <a:t>value of expression x – y is not changed by loop body</a:t>
            </a:r>
            <a:endParaRPr lang="he-IL" sz="2000" dirty="0" smtClean="0">
              <a:solidFill>
                <a:srgbClr val="FF0000"/>
              </a:solidFill>
            </a:endParaRPr>
          </a:p>
        </p:txBody>
      </p:sp>
      <p:sp>
        <p:nvSpPr>
          <p:cNvPr id="10" name="חץ ימינה 9"/>
          <p:cNvSpPr/>
          <p:nvPr/>
        </p:nvSpPr>
        <p:spPr>
          <a:xfrm>
            <a:off x="3923928" y="2276872"/>
            <a:ext cx="978408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6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global analysis is hard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to be able to handle multiple predecessors/successors for a basic block</a:t>
            </a:r>
          </a:p>
          <a:p>
            <a:r>
              <a:rPr lang="en-US" dirty="0" smtClean="0"/>
              <a:t>Need to be able to handle multiple paths through the control-flow graph, and may need to iterate multiple times to compute the final value (but the analysis still needs to terminate!)</a:t>
            </a:r>
          </a:p>
          <a:p>
            <a:r>
              <a:rPr lang="en-US" dirty="0" smtClean="0"/>
              <a:t>Need to be able to assign each basic block a reasonable default value for before we've analyzed it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441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dead code elimination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dead code elimination needed to know what variables were live on exit from a basic block</a:t>
            </a:r>
          </a:p>
          <a:p>
            <a:r>
              <a:rPr lang="en-US" dirty="0" smtClean="0"/>
              <a:t>This information can only be computed as part of a global analysis</a:t>
            </a:r>
          </a:p>
          <a:p>
            <a:r>
              <a:rPr lang="en-US" dirty="0" smtClean="0"/>
              <a:t>How do we modify our liveness analysis to handle a CFG?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149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60337" y="2276872"/>
            <a:ext cx="2431943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60337" y="3933056"/>
            <a:ext cx="2431943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3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optimize a program, the compiler has to be able to reason about the properties of that program</a:t>
            </a:r>
          </a:p>
          <a:p>
            <a:r>
              <a:rPr lang="en-US" dirty="0" smtClean="0"/>
              <a:t>An analysis is called </a:t>
            </a:r>
            <a:r>
              <a:rPr lang="en-US" b="1" dirty="0" smtClean="0"/>
              <a:t>sound</a:t>
            </a:r>
            <a:r>
              <a:rPr lang="en-US" dirty="0" smtClean="0"/>
              <a:t> if it never asserts an incorrect fact about a program</a:t>
            </a:r>
          </a:p>
          <a:p>
            <a:r>
              <a:rPr lang="en-US" dirty="0" smtClean="0"/>
              <a:t>All the analyses we will discuss in this class are sound</a:t>
            </a:r>
          </a:p>
          <a:p>
            <a:pPr lvl="1"/>
            <a:r>
              <a:rPr lang="en-US" i="1" dirty="0" smtClean="0"/>
              <a:t>(Why?)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3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0943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60337" y="2276872"/>
            <a:ext cx="2431943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60337" y="3933056"/>
            <a:ext cx="2431943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427984" y="2204864"/>
            <a:ext cx="504056" cy="64807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  <p:sp>
        <p:nvSpPr>
          <p:cNvPr id="31" name="הסבר מלבני 30"/>
          <p:cNvSpPr/>
          <p:nvPr/>
        </p:nvSpPr>
        <p:spPr>
          <a:xfrm>
            <a:off x="5940152" y="1196752"/>
            <a:ext cx="3024336" cy="1080120"/>
          </a:xfrm>
          <a:prstGeom prst="wedgeRectCallout">
            <a:avLst>
              <a:gd name="adj1" fmla="val -62520"/>
              <a:gd name="adj2" fmla="val 3684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Which variables </a:t>
            </a:r>
            <a:r>
              <a:rPr lang="en-US" b="1" dirty="0" smtClean="0">
                <a:solidFill>
                  <a:srgbClr val="FF0000"/>
                </a:solidFill>
              </a:rPr>
              <a:t>may</a:t>
            </a:r>
            <a:r>
              <a:rPr lang="en-US" dirty="0" smtClean="0">
                <a:solidFill>
                  <a:srgbClr val="FF0000"/>
                </a:solidFill>
              </a:rPr>
              <a:t> be live on </a:t>
            </a:r>
            <a:r>
              <a:rPr lang="en-US" b="1" dirty="0" smtClean="0">
                <a:solidFill>
                  <a:srgbClr val="FF0000"/>
                </a:solidFill>
              </a:rPr>
              <a:t>some</a:t>
            </a:r>
            <a:r>
              <a:rPr lang="en-US" dirty="0" smtClean="0">
                <a:solidFill>
                  <a:srgbClr val="FF0000"/>
                </a:solidFill>
              </a:rPr>
              <a:t> execution path?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60337" y="2276872"/>
            <a:ext cx="2431943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60337" y="3933056"/>
            <a:ext cx="2431943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</p:spTree>
    <p:extLst>
      <p:ext uri="{BB962C8B-B14F-4D97-AF65-F5344CB8AC3E}">
        <p14:creationId xmlns:p14="http://schemas.microsoft.com/office/powerpoint/2010/main" val="18871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60337" y="2276872"/>
            <a:ext cx="2431943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60337" y="3933056"/>
            <a:ext cx="2431943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9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20277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52225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52225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608617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6" idx="0"/>
          </p:cNvCxnSpPr>
          <p:nvPr/>
        </p:nvCxnSpPr>
        <p:spPr>
          <a:xfrm>
            <a:off x="4660337" y="2276872"/>
            <a:ext cx="0" cy="201622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08617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60337" y="5589240"/>
            <a:ext cx="0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84481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7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 – part 1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local analysis, each statement has exactly one predecessor</a:t>
            </a:r>
          </a:p>
          <a:p>
            <a:r>
              <a:rPr lang="en-US" dirty="0" smtClean="0"/>
              <a:t>In a global analysis, each statement may have </a:t>
            </a:r>
            <a:r>
              <a:rPr lang="en-US" b="1" dirty="0" smtClean="0"/>
              <a:t>multiple </a:t>
            </a:r>
            <a:r>
              <a:rPr lang="en-US" dirty="0" smtClean="0"/>
              <a:t>predecessors</a:t>
            </a:r>
          </a:p>
          <a:p>
            <a:r>
              <a:rPr lang="en-US" dirty="0" smtClean="0"/>
              <a:t>A global analysis must have some means of </a:t>
            </a:r>
            <a:r>
              <a:rPr lang="en-US" b="1" dirty="0" smtClean="0"/>
              <a:t>combining information </a:t>
            </a:r>
            <a:r>
              <a:rPr lang="en-US" dirty="0" smtClean="0"/>
              <a:t>from all predecessors of a basic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17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2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grpSp>
        <p:nvGrpSpPr>
          <p:cNvPr id="32" name="קבוצה 31"/>
          <p:cNvGrpSpPr/>
          <p:nvPr/>
        </p:nvGrpSpPr>
        <p:grpSpPr>
          <a:xfrm>
            <a:off x="6588224" y="1124744"/>
            <a:ext cx="2160240" cy="1152128"/>
            <a:chOff x="6588224" y="1124744"/>
            <a:chExt cx="2160240" cy="1152128"/>
          </a:xfrm>
        </p:grpSpPr>
        <p:sp>
          <p:nvSpPr>
            <p:cNvPr id="29" name="הסבר מלבני 28"/>
            <p:cNvSpPr/>
            <p:nvPr/>
          </p:nvSpPr>
          <p:spPr>
            <a:xfrm>
              <a:off x="6588224" y="1124744"/>
              <a:ext cx="2160240" cy="1152128"/>
            </a:xfrm>
            <a:prstGeom prst="wedgeRectCallout">
              <a:avLst>
                <a:gd name="adj1" fmla="val -117824"/>
                <a:gd name="adj2" fmla="val 3845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</a:rPr>
                <a:t>Need to combine currently-computed value with new value</a:t>
              </a:r>
              <a:endParaRPr lang="he-IL" sz="2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0" name="הסבר מלבני 29"/>
            <p:cNvSpPr/>
            <p:nvPr/>
          </p:nvSpPr>
          <p:spPr>
            <a:xfrm>
              <a:off x="6588224" y="1124744"/>
              <a:ext cx="2160240" cy="1152128"/>
            </a:xfrm>
            <a:prstGeom prst="wedgeRectCallout">
              <a:avLst>
                <a:gd name="adj1" fmla="val -8796"/>
                <a:gd name="adj2" fmla="val 10939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</a:rPr>
                <a:t>Need to combine currently-computed value with new value</a:t>
              </a:r>
              <a:endParaRPr lang="he-IL" sz="20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967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6" grpId="0"/>
      <p:bldP spid="27" grpId="0"/>
      <p:bldP spid="28" grpId="0"/>
      <p:bldP spid="3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</p:spTree>
    <p:extLst>
      <p:ext uri="{BB962C8B-B14F-4D97-AF65-F5344CB8AC3E}">
        <p14:creationId xmlns:p14="http://schemas.microsoft.com/office/powerpoint/2010/main" val="3726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6752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without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067944" y="5949280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067944" y="5157192"/>
            <a:ext cx="11521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{x, y}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c, d}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c, d}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</p:spTree>
    <p:extLst>
      <p:ext uri="{BB962C8B-B14F-4D97-AF65-F5344CB8AC3E}">
        <p14:creationId xmlns:p14="http://schemas.microsoft.com/office/powerpoint/2010/main" val="151338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 – part 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 local analysis, there is only one possible path through a basic block</a:t>
            </a:r>
          </a:p>
          <a:p>
            <a:r>
              <a:rPr lang="en-US" dirty="0" smtClean="0"/>
              <a:t>In a global analysis, there may be </a:t>
            </a:r>
            <a:r>
              <a:rPr lang="en-US" b="1" dirty="0" smtClean="0"/>
              <a:t>many </a:t>
            </a:r>
            <a:r>
              <a:rPr lang="en-US" dirty="0" smtClean="0"/>
              <a:t>paths through a CFG</a:t>
            </a:r>
          </a:p>
          <a:p>
            <a:r>
              <a:rPr lang="en-US" dirty="0" smtClean="0"/>
              <a:t>May need to recompute values multiple times as more information becomes available</a:t>
            </a:r>
          </a:p>
          <a:p>
            <a:r>
              <a:rPr lang="en-US" dirty="0" smtClean="0"/>
              <a:t>Need to be careful when doing this not to loop infinitely!</a:t>
            </a:r>
          </a:p>
          <a:p>
            <a:pPr lvl="1"/>
            <a:r>
              <a:rPr lang="en-US" dirty="0" smtClean="0"/>
              <a:t>(More on that later)</a:t>
            </a:r>
          </a:p>
          <a:p>
            <a:r>
              <a:rPr lang="en-US" dirty="0" smtClean="0"/>
              <a:t>Can order of computation affect result?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51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59228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Up to this point, we've considered loop-free CFGs, which have only finitely many possible paths</a:t>
            </a:r>
          </a:p>
          <a:p>
            <a:r>
              <a:rPr lang="en-US" dirty="0" smtClean="0"/>
              <a:t>When we add loops into the picture, this is no longer true</a:t>
            </a:r>
          </a:p>
          <a:p>
            <a:r>
              <a:rPr lang="en-US" dirty="0" smtClean="0"/>
              <a:t>Not all possible loops in a CFG can be realized in the actual program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59</a:t>
            </a:fld>
            <a:endParaRPr lang="he-IL" dirty="0"/>
          </a:p>
        </p:txBody>
      </p:sp>
      <p:grpSp>
        <p:nvGrpSpPr>
          <p:cNvPr id="19" name="קבוצה 18"/>
          <p:cNvGrpSpPr/>
          <p:nvPr/>
        </p:nvGrpSpPr>
        <p:grpSpPr>
          <a:xfrm>
            <a:off x="1979712" y="3645024"/>
            <a:ext cx="4680520" cy="2840316"/>
            <a:chOff x="1979712" y="3645024"/>
            <a:chExt cx="4680520" cy="2840316"/>
          </a:xfrm>
        </p:grpSpPr>
        <p:sp>
          <p:nvSpPr>
            <p:cNvPr id="5" name="Rectangle 3"/>
            <p:cNvSpPr txBox="1">
              <a:spLocks noChangeArrowheads="1"/>
            </p:cNvSpPr>
            <p:nvPr/>
          </p:nvSpPr>
          <p:spPr>
            <a:xfrm>
              <a:off x="3419872" y="5269204"/>
              <a:ext cx="2448272" cy="4640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l" rtl="0"/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IfZ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x </a:t>
              </a:r>
              <a:r>
                <a:rPr lang="en-US" sz="2000" b="1" dirty="0" err="1" smtClean="0">
                  <a:latin typeface="Courier New" pitchFamily="49" charset="0"/>
                  <a:cs typeface="Courier New" pitchFamily="49" charset="0"/>
                </a:rPr>
                <a:t>goto</a:t>
              </a:r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 Top</a:t>
              </a:r>
            </a:p>
          </p:txBody>
        </p:sp>
        <p:sp>
          <p:nvSpPr>
            <p:cNvPr id="6" name="Rectangle 3"/>
            <p:cNvSpPr txBox="1">
              <a:spLocks noChangeArrowheads="1"/>
            </p:cNvSpPr>
            <p:nvPr/>
          </p:nvSpPr>
          <p:spPr>
            <a:xfrm>
              <a:off x="1979712" y="4495785"/>
              <a:ext cx="1152128" cy="3867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l" rtl="0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x = 1;</a:t>
              </a:r>
            </a:p>
          </p:txBody>
        </p:sp>
        <p:sp>
          <p:nvSpPr>
            <p:cNvPr id="7" name="Rectangle 3"/>
            <p:cNvSpPr txBox="1">
              <a:spLocks noChangeArrowheads="1"/>
            </p:cNvSpPr>
            <p:nvPr/>
          </p:nvSpPr>
          <p:spPr>
            <a:xfrm>
              <a:off x="3995936" y="3645024"/>
              <a:ext cx="864096" cy="3867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l" rtl="0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Top:</a:t>
              </a:r>
            </a:p>
          </p:txBody>
        </p:sp>
        <p:cxnSp>
          <p:nvCxnSpPr>
            <p:cNvPr id="8" name="מחבר חץ ישר 7"/>
            <p:cNvCxnSpPr>
              <a:stCxn id="7" idx="2"/>
              <a:endCxn id="6" idx="0"/>
            </p:cNvCxnSpPr>
            <p:nvPr/>
          </p:nvCxnSpPr>
          <p:spPr>
            <a:xfrm flipH="1">
              <a:off x="2555776" y="4031734"/>
              <a:ext cx="1872208" cy="46405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מחבר חץ ישר 8"/>
            <p:cNvCxnSpPr>
              <a:stCxn id="7" idx="2"/>
              <a:endCxn id="32" idx="0"/>
            </p:cNvCxnSpPr>
            <p:nvPr/>
          </p:nvCxnSpPr>
          <p:spPr>
            <a:xfrm>
              <a:off x="4427984" y="4031734"/>
              <a:ext cx="1656184" cy="46405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מחבר חץ ישר 9"/>
            <p:cNvCxnSpPr>
              <a:stCxn id="6" idx="2"/>
              <a:endCxn id="5" idx="0"/>
            </p:cNvCxnSpPr>
            <p:nvPr/>
          </p:nvCxnSpPr>
          <p:spPr>
            <a:xfrm>
              <a:off x="2555776" y="4882495"/>
              <a:ext cx="2088232" cy="3867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חץ ישר 10"/>
            <p:cNvCxnSpPr>
              <a:stCxn id="32" idx="2"/>
              <a:endCxn id="5" idx="0"/>
            </p:cNvCxnSpPr>
            <p:nvPr/>
          </p:nvCxnSpPr>
          <p:spPr>
            <a:xfrm flipH="1">
              <a:off x="4644008" y="4882495"/>
              <a:ext cx="1440160" cy="38671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"/>
            <p:cNvSpPr txBox="1">
              <a:spLocks noChangeArrowheads="1"/>
            </p:cNvSpPr>
            <p:nvPr/>
          </p:nvSpPr>
          <p:spPr>
            <a:xfrm>
              <a:off x="5508104" y="4495785"/>
              <a:ext cx="1152128" cy="3867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l" rtl="0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x = 0;</a:t>
              </a:r>
            </a:p>
          </p:txBody>
        </p:sp>
        <p:cxnSp>
          <p:nvCxnSpPr>
            <p:cNvPr id="39" name="מחבר חץ ישר 38"/>
            <p:cNvCxnSpPr>
              <a:stCxn id="5" idx="3"/>
              <a:endCxn id="7" idx="3"/>
            </p:cNvCxnSpPr>
            <p:nvPr/>
          </p:nvCxnSpPr>
          <p:spPr>
            <a:xfrm flipH="1" flipV="1">
              <a:off x="4860032" y="3838379"/>
              <a:ext cx="1008112" cy="1662851"/>
            </a:xfrm>
            <a:prstGeom prst="curvedConnector3">
              <a:avLst>
                <a:gd name="adj1" fmla="val -143615"/>
              </a:avLst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3"/>
            <p:cNvSpPr txBox="1">
              <a:spLocks noChangeArrowheads="1"/>
            </p:cNvSpPr>
            <p:nvPr/>
          </p:nvSpPr>
          <p:spPr>
            <a:xfrm>
              <a:off x="3419872" y="6021288"/>
              <a:ext cx="2448272" cy="4640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>
              <a:noAutofit/>
            </a:bodyPr>
            <a:lstStyle/>
            <a:p>
              <a:pPr algn="ctr" rtl="0"/>
              <a:r>
                <a:rPr lang="en-US" sz="2000" b="1" dirty="0" smtClean="0">
                  <a:latin typeface="Courier New" pitchFamily="49" charset="0"/>
                  <a:cs typeface="Courier New" pitchFamily="49" charset="0"/>
                </a:rPr>
                <a:t>x = 2;</a:t>
              </a:r>
            </a:p>
          </p:txBody>
        </p:sp>
        <p:cxnSp>
          <p:nvCxnSpPr>
            <p:cNvPr id="16" name="מחבר חץ ישר 15"/>
            <p:cNvCxnSpPr>
              <a:stCxn id="5" idx="2"/>
              <a:endCxn id="15" idx="0"/>
            </p:cNvCxnSpPr>
            <p:nvPr/>
          </p:nvCxnSpPr>
          <p:spPr>
            <a:xfrm>
              <a:off x="4644008" y="5733256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99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Visualizing IR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3888432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= _tmp1;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lvl="1" algn="l" rtl="0"/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lvl="1" algn="l" rtl="0"/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44008" y="1350060"/>
            <a:ext cx="3888432" cy="1080120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 = _tmp1;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44008" y="2718212"/>
            <a:ext cx="3888432" cy="1440160"/>
          </a:xfrm>
          <a:prstGeom prst="rect">
            <a:avLst/>
          </a:prstGeom>
          <a:solidFill>
            <a:srgbClr val="006600">
              <a:alpha val="75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algn="l" rtl="0"/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3968" y="4590420"/>
            <a:ext cx="2016224" cy="1368152"/>
          </a:xfrm>
          <a:prstGeom prst="rect">
            <a:avLst/>
          </a:prstGeom>
          <a:solidFill>
            <a:srgbClr val="0000FF">
              <a:alpha val="75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algn="l" rtl="0"/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660232" y="4590420"/>
            <a:ext cx="2088232" cy="1368152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algn="l" rtl="0"/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מחבר חץ ישר 10"/>
          <p:cNvCxnSpPr>
            <a:stCxn id="6" idx="2"/>
            <a:endCxn id="7" idx="0"/>
          </p:cNvCxnSpPr>
          <p:nvPr/>
        </p:nvCxnSpPr>
        <p:spPr>
          <a:xfrm>
            <a:off x="6588224" y="24301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stCxn id="7" idx="2"/>
            <a:endCxn id="8" idx="0"/>
          </p:cNvCxnSpPr>
          <p:nvPr/>
        </p:nvCxnSpPr>
        <p:spPr>
          <a:xfrm flipH="1">
            <a:off x="5292080" y="4158372"/>
            <a:ext cx="1296144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7" idx="2"/>
            <a:endCxn id="9" idx="0"/>
          </p:cNvCxnSpPr>
          <p:nvPr/>
        </p:nvCxnSpPr>
        <p:spPr>
          <a:xfrm>
            <a:off x="6588224" y="4158372"/>
            <a:ext cx="1116124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1"/>
            <a:endCxn id="7" idx="1"/>
          </p:cNvCxnSpPr>
          <p:nvPr/>
        </p:nvCxnSpPr>
        <p:spPr>
          <a:xfrm rot="10800000" flipH="1">
            <a:off x="4283968" y="3438292"/>
            <a:ext cx="360040" cy="1836204"/>
          </a:xfrm>
          <a:prstGeom prst="curvedConnector3">
            <a:avLst>
              <a:gd name="adj1" fmla="val -6349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קבוצה 23"/>
          <p:cNvGrpSpPr/>
          <p:nvPr/>
        </p:nvGrpSpPr>
        <p:grpSpPr>
          <a:xfrm>
            <a:off x="6257222" y="692696"/>
            <a:ext cx="1782405" cy="6078289"/>
            <a:chOff x="6257222" y="692696"/>
            <a:chExt cx="1782405" cy="6078289"/>
          </a:xfrm>
        </p:grpSpPr>
        <p:sp>
          <p:nvSpPr>
            <p:cNvPr id="13" name="TextBox 12"/>
            <p:cNvSpPr txBox="1"/>
            <p:nvPr/>
          </p:nvSpPr>
          <p:spPr>
            <a:xfrm>
              <a:off x="6257222" y="692696"/>
              <a:ext cx="66608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2000" dirty="0" smtClean="0">
                  <a:latin typeface="+mn-lt"/>
                </a:rPr>
                <a:t>start</a:t>
              </a:r>
              <a:endParaRPr lang="he-IL" sz="2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77266" y="6309320"/>
              <a:ext cx="66236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dirty="0" smtClean="0">
                  <a:latin typeface="+mn-lt"/>
                </a:rPr>
                <a:t>end</a:t>
              </a:r>
              <a:endParaRPr lang="he-IL" dirty="0">
                <a:latin typeface="+mn-lt"/>
              </a:endParaRPr>
            </a:p>
          </p:txBody>
        </p:sp>
        <p:cxnSp>
          <p:nvCxnSpPr>
            <p:cNvPr id="16" name="מחבר חץ ישר 15"/>
            <p:cNvCxnSpPr>
              <a:stCxn id="13" idx="2"/>
              <a:endCxn id="6" idx="0"/>
            </p:cNvCxnSpPr>
            <p:nvPr/>
          </p:nvCxnSpPr>
          <p:spPr>
            <a:xfrm flipH="1">
              <a:off x="6588224" y="1092806"/>
              <a:ext cx="2038" cy="2572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חץ ישר 20"/>
            <p:cNvCxnSpPr>
              <a:stCxn id="9" idx="2"/>
              <a:endCxn id="14" idx="0"/>
            </p:cNvCxnSpPr>
            <p:nvPr/>
          </p:nvCxnSpPr>
          <p:spPr>
            <a:xfrm>
              <a:off x="7704348" y="5958572"/>
              <a:ext cx="4099" cy="3507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0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89654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Up to this point, we've considered loop-free CFGs, which have only finitely many possible paths</a:t>
            </a:r>
          </a:p>
          <a:p>
            <a:r>
              <a:rPr lang="en-US" dirty="0" smtClean="0"/>
              <a:t>When we add loops into the picture, this is no longer true</a:t>
            </a:r>
          </a:p>
          <a:p>
            <a:r>
              <a:rPr lang="en-US" dirty="0" smtClean="0"/>
              <a:t>Not all possible loops in a CFG can be realized in the actual program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Sound approximation: </a:t>
            </a:r>
            <a:r>
              <a:rPr lang="en-US" dirty="0" smtClean="0"/>
              <a:t>Assume that every possible path through the CFG corresponds to a valid execution</a:t>
            </a:r>
          </a:p>
          <a:p>
            <a:pPr lvl="1"/>
            <a:r>
              <a:rPr lang="en-US" dirty="0" smtClean="0"/>
              <a:t>Includes all realizable paths, but some additional paths as well</a:t>
            </a:r>
          </a:p>
          <a:p>
            <a:pPr lvl="1"/>
            <a:r>
              <a:rPr lang="en-US" dirty="0" smtClean="0"/>
              <a:t>May make our analysis less precise (but still sound)</a:t>
            </a:r>
          </a:p>
          <a:p>
            <a:pPr lvl="1"/>
            <a:r>
              <a:rPr lang="en-US" dirty="0" smtClean="0"/>
              <a:t>Makes the analysis feasible; we'll see how later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1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70467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...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355976" y="522920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135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changes – part 3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local analysis, there is always a  well defined “first” statement to begin processing</a:t>
            </a:r>
          </a:p>
          <a:p>
            <a:r>
              <a:rPr lang="en-US" dirty="0" smtClean="0"/>
              <a:t>In a global analysis with loops, every basic block might depend on every other basic block</a:t>
            </a:r>
          </a:p>
          <a:p>
            <a:r>
              <a:rPr lang="en-US" dirty="0" smtClean="0"/>
              <a:t>To fix this, we need to assign initial values to all of the blocks in the CFG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72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initialization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</p:spTree>
    <p:extLst>
      <p:ext uri="{BB962C8B-B14F-4D97-AF65-F5344CB8AC3E}">
        <p14:creationId xmlns:p14="http://schemas.microsoft.com/office/powerpoint/2010/main" val="183468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-2419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</p:spTree>
    <p:extLst>
      <p:ext uri="{BB962C8B-B14F-4D97-AF65-F5344CB8AC3E}">
        <p14:creationId xmlns:p14="http://schemas.microsoft.com/office/powerpoint/2010/main" val="20117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</p:spTree>
    <p:extLst>
      <p:ext uri="{BB962C8B-B14F-4D97-AF65-F5344CB8AC3E}">
        <p14:creationId xmlns:p14="http://schemas.microsoft.com/office/powerpoint/2010/main" val="6783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6942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37977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6277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5355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</p:spTree>
    <p:extLst>
      <p:ext uri="{BB962C8B-B14F-4D97-AF65-F5344CB8AC3E}">
        <p14:creationId xmlns:p14="http://schemas.microsoft.com/office/powerpoint/2010/main" val="26564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3272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blocks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basic block</a:t>
            </a:r>
            <a:r>
              <a:rPr lang="en-US" dirty="0" smtClean="0"/>
              <a:t> is a sequence of IR instructions where</a:t>
            </a:r>
          </a:p>
          <a:p>
            <a:pPr lvl="1"/>
            <a:r>
              <a:rPr lang="en-US" dirty="0" smtClean="0"/>
              <a:t>There is exactly one spot where control enters the sequence, which must be at the start of the sequence</a:t>
            </a:r>
          </a:p>
          <a:p>
            <a:pPr lvl="1"/>
            <a:r>
              <a:rPr lang="en-US" dirty="0" smtClean="0"/>
              <a:t>There is exactly one spot where control leaves the sequence, which must be at the end of the sequence</a:t>
            </a:r>
          </a:p>
          <a:p>
            <a:r>
              <a:rPr lang="en-US" dirty="0" smtClean="0"/>
              <a:t>Informally, a sequence of instructions that always execute as a group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67301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3875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5461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-91924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9450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562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9366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584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94657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76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3200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-104019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2800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5" y="0"/>
            <a:ext cx="7772400" cy="1143000"/>
          </a:xfrm>
        </p:spPr>
        <p:txBody>
          <a:bodyPr/>
          <a:lstStyle/>
          <a:p>
            <a:r>
              <a:rPr lang="en-US" dirty="0" smtClean="0"/>
              <a:t>CFGs with loops - iteration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139952" y="5949280"/>
            <a:ext cx="10801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68554" y="4293096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b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 = a + c;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c + d;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87624" y="1448780"/>
            <a:ext cx="108012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Entry</a:t>
            </a:r>
          </a:p>
        </p:txBody>
      </p:sp>
      <p:cxnSp>
        <p:nvCxnSpPr>
          <p:cNvPr id="12" name="מחבר חץ ישר 11"/>
          <p:cNvCxnSpPr>
            <a:stCxn id="9" idx="2"/>
            <a:endCxn id="8" idx="0"/>
          </p:cNvCxnSpPr>
          <p:nvPr/>
        </p:nvCxnSpPr>
        <p:spPr>
          <a:xfrm flipH="1">
            <a:off x="2051720" y="2276872"/>
            <a:ext cx="2592288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>
            <a:stCxn id="9" idx="2"/>
            <a:endCxn id="7" idx="0"/>
          </p:cNvCxnSpPr>
          <p:nvPr/>
        </p:nvCxnSpPr>
        <p:spPr>
          <a:xfrm>
            <a:off x="4644008" y="2276872"/>
            <a:ext cx="2448272" cy="5760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>
            <a:stCxn id="8" idx="2"/>
            <a:endCxn id="6" idx="0"/>
          </p:cNvCxnSpPr>
          <p:nvPr/>
        </p:nvCxnSpPr>
        <p:spPr>
          <a:xfrm>
            <a:off x="2051720" y="4005064"/>
            <a:ext cx="2624946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7" idx="2"/>
            <a:endCxn id="6" idx="0"/>
          </p:cNvCxnSpPr>
          <p:nvPr/>
        </p:nvCxnSpPr>
        <p:spPr>
          <a:xfrm flipH="1">
            <a:off x="4676666" y="3933056"/>
            <a:ext cx="2415614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>
            <a:stCxn id="6" idx="2"/>
            <a:endCxn id="5" idx="0"/>
          </p:cNvCxnSpPr>
          <p:nvPr/>
        </p:nvCxnSpPr>
        <p:spPr>
          <a:xfrm>
            <a:off x="4676666" y="5589240"/>
            <a:ext cx="3346" cy="360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>
            <a:stCxn id="10" idx="3"/>
            <a:endCxn id="9" idx="1"/>
          </p:cNvCxnSpPr>
          <p:nvPr/>
        </p:nvCxnSpPr>
        <p:spPr>
          <a:xfrm>
            <a:off x="2267744" y="1628800"/>
            <a:ext cx="1368152" cy="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355976" y="5949280"/>
            <a:ext cx="720080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cxnSp>
        <p:nvCxnSpPr>
          <p:cNvPr id="29" name="מחבר חץ ישר 28"/>
          <p:cNvCxnSpPr>
            <a:stCxn id="6" idx="3"/>
            <a:endCxn id="9" idx="3"/>
          </p:cNvCxnSpPr>
          <p:nvPr/>
        </p:nvCxnSpPr>
        <p:spPr>
          <a:xfrm flipH="1" flipV="1">
            <a:off x="5652120" y="1628800"/>
            <a:ext cx="32658" cy="3312368"/>
          </a:xfrm>
          <a:prstGeom prst="curvedConnector3">
            <a:avLst>
              <a:gd name="adj1" fmla="val -9499755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084168" y="285293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043608" y="270892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635896" y="980728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3707904" y="429309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3707904" y="5229200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c, d}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3608" y="3645024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635896" y="1916832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6084168" y="3573016"/>
            <a:ext cx="201622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</p:spTree>
    <p:extLst>
      <p:ext uri="{BB962C8B-B14F-4D97-AF65-F5344CB8AC3E}">
        <p14:creationId xmlns:p14="http://schemas.microsoft.com/office/powerpoint/2010/main" val="182353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differences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to be able to handle multiple predecessors/successors for a basic block</a:t>
            </a:r>
          </a:p>
          <a:p>
            <a:r>
              <a:rPr lang="en-US" dirty="0" smtClean="0"/>
              <a:t>Need to be able to handle multiple paths through the control-flow graph, and may need to iterate multiple times to compute the final value</a:t>
            </a:r>
          </a:p>
          <a:p>
            <a:pPr lvl="1"/>
            <a:r>
              <a:rPr lang="en-US" dirty="0" smtClean="0"/>
              <a:t>But the analysis still needs to terminate!</a:t>
            </a:r>
          </a:p>
          <a:p>
            <a:r>
              <a:rPr lang="en-US" dirty="0" smtClean="0"/>
              <a:t>Need to be able to assign each basic block a reasonable default value for before we've analyzed it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692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Graphs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control-flow graph </a:t>
            </a:r>
            <a:r>
              <a:rPr lang="en-US" dirty="0" smtClean="0"/>
              <a:t>(CFG) is a graph of the basic blocks in a function</a:t>
            </a:r>
          </a:p>
          <a:p>
            <a:r>
              <a:rPr lang="en-US" dirty="0" smtClean="0"/>
              <a:t>The term CFG is overloaded – from here on out, we'll mean “control-flow graph” and not “context free grammar”</a:t>
            </a:r>
          </a:p>
          <a:p>
            <a:r>
              <a:rPr lang="en-US" dirty="0" smtClean="0"/>
              <a:t>Each edge from one basic block to another indicates that control can flow from the end of the first block to the start of the second block</a:t>
            </a:r>
          </a:p>
          <a:p>
            <a:r>
              <a:rPr lang="en-US" dirty="0" smtClean="0"/>
              <a:t>There is a dedicated node for the start and end of a function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9038" y="0"/>
            <a:ext cx="7772400" cy="1143000"/>
          </a:xfrm>
        </p:spPr>
        <p:txBody>
          <a:bodyPr/>
          <a:lstStyle/>
          <a:p>
            <a:r>
              <a:rPr lang="en-US" dirty="0" smtClean="0"/>
              <a:t>Global liveness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/>
          </a:bodyPr>
          <a:lstStyle/>
          <a:p>
            <a:r>
              <a:rPr lang="en-US" dirty="0" smtClean="0"/>
              <a:t>Initially, set IN[</a:t>
            </a:r>
            <a:r>
              <a:rPr lang="en-US" b="1" dirty="0" smtClean="0"/>
              <a:t>s</a:t>
            </a:r>
            <a:r>
              <a:rPr lang="en-US" dirty="0" smtClean="0"/>
              <a:t>] = { } for each statement </a:t>
            </a:r>
            <a:r>
              <a:rPr lang="en-US" b="1" dirty="0" smtClean="0"/>
              <a:t>s</a:t>
            </a:r>
          </a:p>
          <a:p>
            <a:r>
              <a:rPr lang="en-US" dirty="0" smtClean="0"/>
              <a:t>Set IN[</a:t>
            </a:r>
            <a:r>
              <a:rPr lang="en-US" b="1" dirty="0" smtClean="0"/>
              <a:t>exit</a:t>
            </a:r>
            <a:r>
              <a:rPr lang="en-US" dirty="0" smtClean="0"/>
              <a:t>] to the set of variables known to be live on exit (language-specific knowledge)</a:t>
            </a:r>
          </a:p>
          <a:p>
            <a:r>
              <a:rPr lang="en-US" dirty="0" smtClean="0"/>
              <a:t>Repeat until no changes occur:</a:t>
            </a:r>
          </a:p>
          <a:p>
            <a:pPr lvl="1"/>
            <a:r>
              <a:rPr lang="en-US" dirty="0" smtClean="0"/>
              <a:t>For each statement </a:t>
            </a:r>
            <a:r>
              <a:rPr lang="en-US" b="1" dirty="0" smtClean="0"/>
              <a:t>s</a:t>
            </a:r>
            <a:r>
              <a:rPr lang="en-US" dirty="0" smtClean="0"/>
              <a:t> of the form </a:t>
            </a:r>
            <a:r>
              <a:rPr lang="en-US" b="1" dirty="0" smtClean="0"/>
              <a:t>a = b + c</a:t>
            </a:r>
            <a:r>
              <a:rPr lang="en-US" dirty="0" smtClean="0"/>
              <a:t>, in any order you'd like:</a:t>
            </a:r>
          </a:p>
          <a:p>
            <a:pPr lvl="2"/>
            <a:r>
              <a:rPr lang="en-US" dirty="0" smtClean="0"/>
              <a:t>Set OUT[</a:t>
            </a:r>
            <a:r>
              <a:rPr lang="en-US" b="1" dirty="0" smtClean="0"/>
              <a:t>s</a:t>
            </a:r>
            <a:r>
              <a:rPr lang="en-US" dirty="0" smtClean="0"/>
              <a:t>] to set union of IN[</a:t>
            </a:r>
            <a:r>
              <a:rPr lang="en-US" b="1" dirty="0" smtClean="0"/>
              <a:t>p</a:t>
            </a:r>
            <a:r>
              <a:rPr lang="en-US" dirty="0" smtClean="0"/>
              <a:t>] for each successor </a:t>
            </a:r>
            <a:r>
              <a:rPr lang="en-US" b="1" dirty="0" smtClean="0"/>
              <a:t>p</a:t>
            </a:r>
            <a:r>
              <a:rPr lang="en-US" dirty="0" smtClean="0"/>
              <a:t> of </a:t>
            </a:r>
            <a:r>
              <a:rPr lang="en-US" b="1" dirty="0" smtClean="0"/>
              <a:t>s</a:t>
            </a:r>
          </a:p>
          <a:p>
            <a:pPr lvl="2"/>
            <a:r>
              <a:rPr lang="en-US" dirty="0" smtClean="0"/>
              <a:t>Set IN[</a:t>
            </a:r>
            <a:r>
              <a:rPr lang="en-US" b="1" dirty="0" smtClean="0"/>
              <a:t>s</a:t>
            </a:r>
            <a:r>
              <a:rPr lang="en-US" dirty="0" smtClean="0"/>
              <a:t>] to (OUT[</a:t>
            </a:r>
            <a:r>
              <a:rPr lang="en-US" b="1" dirty="0" smtClean="0"/>
              <a:t>s</a:t>
            </a:r>
            <a:r>
              <a:rPr lang="en-US" dirty="0" smtClean="0"/>
              <a:t>] – </a:t>
            </a:r>
            <a:r>
              <a:rPr lang="en-US" b="1" dirty="0" smtClean="0"/>
              <a:t>a</a:t>
            </a:r>
            <a:r>
              <a:rPr lang="en-US" dirty="0" smtClean="0"/>
              <a:t>) </a:t>
            </a:r>
            <a:r>
              <a:rPr lang="en-US" dirty="0" smtClean="0">
                <a:sym typeface="Math B"/>
              </a:rPr>
              <a:t>∪</a:t>
            </a:r>
            <a:r>
              <a:rPr lang="en-US" dirty="0" smtClean="0"/>
              <a:t> {</a:t>
            </a:r>
            <a:r>
              <a:rPr lang="en-US" b="1" dirty="0" smtClean="0"/>
              <a:t>b</a:t>
            </a:r>
            <a:r>
              <a:rPr lang="en-US" dirty="0" smtClean="0"/>
              <a:t>, </a:t>
            </a:r>
            <a:r>
              <a:rPr lang="en-US" b="1" dirty="0" smtClean="0"/>
              <a:t>c</a:t>
            </a:r>
            <a:r>
              <a:rPr lang="en-US" dirty="0" smtClean="0"/>
              <a:t>}.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Yet another fixed-point iteration!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99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liveness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483768" y="2924944"/>
            <a:ext cx="136815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>a=</a:t>
            </a:r>
            <a:r>
              <a:rPr lang="en-US" sz="2000" b="1" dirty="0" err="1" smtClean="0">
                <a:latin typeface="+mn-lt"/>
                <a:cs typeface="Courier New" pitchFamily="49" charset="0"/>
              </a:rPr>
              <a:t>b+c</a:t>
            </a:r>
            <a:endParaRPr lang="en-US" sz="2000" b="1" dirty="0" smtClean="0">
              <a:latin typeface="+mn-lt"/>
              <a:cs typeface="Courier New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71600" y="4725144"/>
            <a:ext cx="136815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s2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779912" y="4725144"/>
            <a:ext cx="136815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s3</a:t>
            </a:r>
          </a:p>
        </p:txBody>
      </p:sp>
      <p:cxnSp>
        <p:nvCxnSpPr>
          <p:cNvPr id="8" name="מחבר חץ ישר 7"/>
          <p:cNvCxnSpPr>
            <a:stCxn id="5" idx="2"/>
            <a:endCxn id="7" idx="0"/>
          </p:cNvCxnSpPr>
          <p:nvPr/>
        </p:nvCxnSpPr>
        <p:spPr>
          <a:xfrm>
            <a:off x="3167844" y="3717032"/>
            <a:ext cx="1296144" cy="100811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>
            <a:stCxn id="5" idx="2"/>
            <a:endCxn id="6" idx="0"/>
          </p:cNvCxnSpPr>
          <p:nvPr/>
        </p:nvCxnSpPr>
        <p:spPr>
          <a:xfrm flipH="1">
            <a:off x="1655676" y="3717032"/>
            <a:ext cx="1512168" cy="100811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endCxn id="5" idx="0"/>
          </p:cNvCxnSpPr>
          <p:nvPr/>
        </p:nvCxnSpPr>
        <p:spPr>
          <a:xfrm>
            <a:off x="3131840" y="1700808"/>
            <a:ext cx="36004" cy="122413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83568" y="4365104"/>
            <a:ext cx="1224136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IN[s2]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427984" y="4365104"/>
            <a:ext cx="1224136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IN[s3]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3851920" y="3645024"/>
            <a:ext cx="3707904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OUT[s]=IN[s2]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  <a:sym typeface="Math B"/>
              </a:rPr>
              <a:t>∪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 IN[s3]</a:t>
            </a:r>
          </a:p>
          <a:p>
            <a:pPr algn="l" rtl="0"/>
            <a:endParaRPr lang="en-US" sz="2000" b="1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851920" y="2564904"/>
            <a:ext cx="4752528" cy="36004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IN[s]=(UT[s]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– {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a}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+mn-lt"/>
                <a:sym typeface="Math B"/>
              </a:rPr>
              <a:t>∪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{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}</a:t>
            </a:r>
            <a:endParaRPr lang="en-US" sz="2000" b="1" dirty="0" smtClean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show correctness, we need to show that</a:t>
            </a:r>
          </a:p>
          <a:p>
            <a:pPr lvl="1"/>
            <a:r>
              <a:rPr lang="en-US" dirty="0" smtClean="0"/>
              <a:t>The algorithm eventually terminates, and</a:t>
            </a:r>
          </a:p>
          <a:p>
            <a:pPr lvl="1"/>
            <a:r>
              <a:rPr lang="en-US" dirty="0" smtClean="0"/>
              <a:t>When it terminates, it has a sound answer</a:t>
            </a:r>
          </a:p>
          <a:p>
            <a:r>
              <a:rPr lang="en-US" dirty="0" smtClean="0"/>
              <a:t>Termination argument:</a:t>
            </a:r>
          </a:p>
          <a:p>
            <a:pPr lvl="1"/>
            <a:r>
              <a:rPr lang="en-US" dirty="0" smtClean="0"/>
              <a:t>Once a variable is discovered to be live during some point of the analysis, it always stays live</a:t>
            </a:r>
          </a:p>
          <a:p>
            <a:pPr lvl="1"/>
            <a:r>
              <a:rPr lang="en-US" dirty="0" smtClean="0"/>
              <a:t>Only finitely many variables and finitely many places where a variable can become live</a:t>
            </a:r>
          </a:p>
          <a:p>
            <a:r>
              <a:rPr lang="en-US" dirty="0" smtClean="0"/>
              <a:t>Soundness argument (sketch):</a:t>
            </a:r>
          </a:p>
          <a:p>
            <a:pPr lvl="1"/>
            <a:r>
              <a:rPr lang="en-US" dirty="0" smtClean="0"/>
              <a:t>Each individual rule, applied to some set, correctly updates liveness in that set</a:t>
            </a:r>
          </a:p>
          <a:p>
            <a:pPr lvl="1"/>
            <a:r>
              <a:rPr lang="en-US" dirty="0" smtClean="0"/>
              <a:t>When computing the union of the set of live variables, a variable is only live if it was live on some path leaving the statement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490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foundations of program analysis</a:t>
            </a:r>
          </a:p>
          <a:p>
            <a:endParaRPr lang="en-US" dirty="0"/>
          </a:p>
          <a:p>
            <a:r>
              <a:rPr lang="en-US" dirty="0" err="1" smtClean="0"/>
              <a:t>Cousot</a:t>
            </a:r>
            <a:r>
              <a:rPr lang="en-US" dirty="0" smtClean="0"/>
              <a:t> and </a:t>
            </a:r>
            <a:r>
              <a:rPr lang="en-US" dirty="0" err="1" smtClean="0"/>
              <a:t>Cousot</a:t>
            </a:r>
            <a:r>
              <a:rPr lang="en-US" dirty="0" smtClean="0"/>
              <a:t> 1977</a:t>
            </a:r>
          </a:p>
          <a:p>
            <a:endParaRPr lang="en-US" dirty="0"/>
          </a:p>
          <a:p>
            <a:r>
              <a:rPr lang="en-US" dirty="0" smtClean="0"/>
              <a:t>Abstract meaning of programs</a:t>
            </a:r>
          </a:p>
          <a:p>
            <a:pPr lvl="1"/>
            <a:r>
              <a:rPr lang="en-US" dirty="0" smtClean="0"/>
              <a:t>Executed at compile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 of local optimization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local optimization, we want to reason about some property of the runtime behavior of the program</a:t>
            </a:r>
          </a:p>
          <a:p>
            <a:r>
              <a:rPr lang="en-US" dirty="0" smtClean="0"/>
              <a:t>Could we run the program and just watch what happens?</a:t>
            </a:r>
          </a:p>
          <a:p>
            <a:r>
              <a:rPr lang="en-US" b="1" dirty="0" smtClean="0"/>
              <a:t>Idea: </a:t>
            </a:r>
            <a:r>
              <a:rPr lang="en-US" dirty="0" smtClean="0"/>
              <a:t>Redefine the semantics of our programming language to give us information about our analysis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94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local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only way to find out what a program will actually do is to run it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The program might not terminate</a:t>
            </a:r>
          </a:p>
          <a:p>
            <a:pPr lvl="1"/>
            <a:r>
              <a:rPr lang="en-US" dirty="0" smtClean="0"/>
              <a:t>The program might have some behavior we didn't see when we ran it on a particular input</a:t>
            </a:r>
          </a:p>
          <a:p>
            <a:r>
              <a:rPr lang="en-US" dirty="0" smtClean="0"/>
              <a:t>However, this is not a problem inside a basic block</a:t>
            </a:r>
          </a:p>
          <a:p>
            <a:pPr lvl="1"/>
            <a:r>
              <a:rPr lang="en-US" dirty="0" smtClean="0"/>
              <a:t>Basic blocks contain no loops</a:t>
            </a:r>
          </a:p>
          <a:p>
            <a:pPr lvl="1"/>
            <a:r>
              <a:rPr lang="en-US" dirty="0" smtClean="0"/>
              <a:t>There is only one path through the basic block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33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new semantics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Available Expressions</a:t>
            </a:r>
          </a:p>
          <a:p>
            <a:r>
              <a:rPr lang="en-US" dirty="0" smtClean="0"/>
              <a:t>Redefine the statement </a:t>
            </a:r>
            <a:r>
              <a:rPr lang="en-US" b="1" dirty="0" smtClean="0"/>
              <a:t>a = b + c to </a:t>
            </a:r>
            <a:r>
              <a:rPr lang="en-US" dirty="0" smtClean="0"/>
              <a:t>mean “</a:t>
            </a:r>
            <a:r>
              <a:rPr lang="en-US" b="1" dirty="0" smtClean="0"/>
              <a:t>a now holds the value of b + c, </a:t>
            </a:r>
            <a:r>
              <a:rPr lang="en-US" dirty="0" smtClean="0"/>
              <a:t>and any variable holding the value </a:t>
            </a:r>
            <a:r>
              <a:rPr lang="en-US" b="1" dirty="0" smtClean="0"/>
              <a:t>a is </a:t>
            </a:r>
            <a:r>
              <a:rPr lang="en-US" dirty="0" smtClean="0"/>
              <a:t>now invalid”</a:t>
            </a:r>
          </a:p>
          <a:p>
            <a:r>
              <a:rPr lang="en-US" dirty="0" smtClean="0"/>
              <a:t>Run the program assuming these new semantics</a:t>
            </a:r>
          </a:p>
          <a:p>
            <a:r>
              <a:rPr lang="en-US" dirty="0" smtClean="0"/>
              <a:t>Treat the optimizer as an interpreter for these new semantics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99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to the rescue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Building up all of the machinery to design this analysis was tricky</a:t>
            </a:r>
          </a:p>
          <a:p>
            <a:r>
              <a:rPr lang="en-US" dirty="0" smtClean="0"/>
              <a:t>The key ideas, however, are mostly independent of the analysis:</a:t>
            </a:r>
          </a:p>
          <a:p>
            <a:pPr lvl="1"/>
            <a:r>
              <a:rPr lang="en-US" dirty="0" smtClean="0"/>
              <a:t>We need to be able to compute functions describing the behavior of each statement</a:t>
            </a:r>
          </a:p>
          <a:p>
            <a:pPr lvl="1"/>
            <a:r>
              <a:rPr lang="en-US" dirty="0" smtClean="0"/>
              <a:t>We need to be able to merge several subcomputations together</a:t>
            </a:r>
          </a:p>
          <a:p>
            <a:pPr lvl="1"/>
            <a:r>
              <a:rPr lang="en-US" dirty="0" smtClean="0"/>
              <a:t>We need an initial value for all of the basic blocks</a:t>
            </a:r>
          </a:p>
          <a:p>
            <a:r>
              <a:rPr lang="en-US" dirty="0" smtClean="0"/>
              <a:t>There is a beautiful formalism that captures many of these properties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905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semilattices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join semilattice is a ordering defined on a set of elements</a:t>
            </a:r>
          </a:p>
          <a:p>
            <a:r>
              <a:rPr lang="en-US" dirty="0" smtClean="0"/>
              <a:t>Any two elements have some join that is the smallest element larger than both elements</a:t>
            </a:r>
          </a:p>
          <a:p>
            <a:r>
              <a:rPr lang="en-US" dirty="0" smtClean="0"/>
              <a:t>There is a unique bottom element, which is smaller than all other elements</a:t>
            </a:r>
          </a:p>
          <a:p>
            <a:r>
              <a:rPr lang="en-US" dirty="0" smtClean="0"/>
              <a:t>Intuitively:</a:t>
            </a:r>
          </a:p>
          <a:p>
            <a:pPr lvl="1"/>
            <a:r>
              <a:rPr lang="en-US" dirty="0" smtClean="0"/>
              <a:t>The join of two elements represents combining information from two elements by an </a:t>
            </a:r>
            <a:r>
              <a:rPr lang="en-US" dirty="0" err="1" smtClean="0"/>
              <a:t>overapproximation</a:t>
            </a:r>
            <a:endParaRPr lang="en-US" dirty="0" smtClean="0"/>
          </a:p>
          <a:p>
            <a:r>
              <a:rPr lang="en-US" dirty="0" smtClean="0"/>
              <a:t>The bottom element represents “no information yet” or “the least conservative possible answer”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484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2562" y="0"/>
            <a:ext cx="7772400" cy="1143000"/>
          </a:xfrm>
        </p:spPr>
        <p:txBody>
          <a:bodyPr/>
          <a:lstStyle/>
          <a:p>
            <a:r>
              <a:rPr lang="en-US" dirty="0" smtClean="0"/>
              <a:t>Join semilattice for liveness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הסבר מלבני מעוגל 49"/>
          <p:cNvSpPr/>
          <p:nvPr/>
        </p:nvSpPr>
        <p:spPr>
          <a:xfrm>
            <a:off x="7452320" y="5301208"/>
            <a:ext cx="1368152" cy="612648"/>
          </a:xfrm>
          <a:prstGeom prst="wedgeRoundRectCallout">
            <a:avLst>
              <a:gd name="adj1" fmla="val -187124"/>
              <a:gd name="adj2" fmla="val -1568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Bottom element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8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</a:t>
            </a:r>
            <a:r>
              <a:rPr lang="en-US" dirty="0" smtClean="0"/>
              <a:t>ommon </a:t>
            </a:r>
            <a:r>
              <a:rPr lang="en-US" b="1" dirty="0" smtClean="0"/>
              <a:t>S</a:t>
            </a:r>
            <a:r>
              <a:rPr lang="en-US" dirty="0" smtClean="0"/>
              <a:t>ubexpression </a:t>
            </a:r>
            <a:r>
              <a:rPr lang="en-US" b="1" dirty="0" smtClean="0"/>
              <a:t>E</a:t>
            </a:r>
            <a:r>
              <a:rPr lang="en-US" dirty="0" smtClean="0"/>
              <a:t>limination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we have two variable assignments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v1 = a op b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…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v2 = a op b      </a:t>
            </a:r>
          </a:p>
          <a:p>
            <a:r>
              <a:rPr lang="en-US" dirty="0" smtClean="0"/>
              <a:t>and the values of v1, a, and b have not changed between the assignments, rewrite the code as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v1 = a op b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he-IL" dirty="0" smtClean="0">
                <a:solidFill>
                  <a:srgbClr val="000000"/>
                </a:solidFill>
              </a:rPr>
              <a:t>…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v2 = v1</a:t>
            </a:r>
          </a:p>
          <a:p>
            <a:r>
              <a:rPr lang="en-US" dirty="0" smtClean="0"/>
              <a:t>Eliminates useless recalculation</a:t>
            </a:r>
          </a:p>
          <a:p>
            <a:r>
              <a:rPr lang="en-US" dirty="0" smtClean="0"/>
              <a:t>Paves the way for later optimizations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join of {b} and {c}?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99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8925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{b} and {c}?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0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2675" y="-2282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{b} and {</a:t>
            </a:r>
            <a:r>
              <a:rPr lang="en-US" dirty="0" err="1" smtClean="0"/>
              <a:t>a,c</a:t>
            </a:r>
            <a:r>
              <a:rPr lang="en-US" dirty="0" smtClean="0"/>
              <a:t>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92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{b} and {</a:t>
            </a:r>
            <a:r>
              <a:rPr lang="en-US" dirty="0" err="1" smtClean="0"/>
              <a:t>a,c</a:t>
            </a:r>
            <a:r>
              <a:rPr lang="en-US" dirty="0" smtClean="0"/>
              <a:t>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93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9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2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{a} and {</a:t>
            </a:r>
            <a:r>
              <a:rPr lang="en-US" dirty="0" err="1" smtClean="0"/>
              <a:t>a,b</a:t>
            </a:r>
            <a:r>
              <a:rPr lang="en-US" dirty="0" smtClean="0"/>
              <a:t>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94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9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the join of {a} and {</a:t>
            </a:r>
            <a:r>
              <a:rPr lang="en-US" dirty="0" err="1" smtClean="0"/>
              <a:t>a,b</a:t>
            </a:r>
            <a:r>
              <a:rPr lang="en-US" dirty="0" smtClean="0"/>
              <a:t>}?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95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51920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9632" y="4077072"/>
            <a:ext cx="1656184" cy="360040"/>
          </a:xfrm>
          <a:prstGeom prst="rect">
            <a:avLst/>
          </a:prstGeom>
          <a:solidFill>
            <a:srgbClr val="B9CDE5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1920" y="407707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444208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259632" y="2636912"/>
            <a:ext cx="1656184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51920" y="2636912"/>
            <a:ext cx="1656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444208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51920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4680012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4680012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2087724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208772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2087724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7272300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4680012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4680012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4680012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2087724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4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join semilattice </a:t>
            </a:r>
            <a:r>
              <a:rPr lang="en-US" dirty="0" smtClean="0"/>
              <a:t>is a pair (V,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), where</a:t>
            </a:r>
          </a:p>
          <a:p>
            <a:r>
              <a:rPr lang="en-US" dirty="0" smtClean="0"/>
              <a:t>V is a domain of elements</a:t>
            </a:r>
          </a:p>
          <a:p>
            <a:r>
              <a:rPr lang="en-US" dirty="0" smtClean="0">
                <a:sym typeface="Math B"/>
              </a:rPr>
              <a:t>⨆ 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0000FF"/>
                </a:solidFill>
              </a:rPr>
              <a:t>join operator </a:t>
            </a:r>
            <a:r>
              <a:rPr lang="en-US" dirty="0" smtClean="0"/>
              <a:t>that is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commutative</a:t>
            </a:r>
            <a:r>
              <a:rPr lang="en-US" dirty="0" smtClean="0"/>
              <a:t>: x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y = y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x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associative</a:t>
            </a:r>
            <a:r>
              <a:rPr lang="en-US" dirty="0" smtClean="0"/>
              <a:t>: (x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y)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z = x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(y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 z)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idempotent</a:t>
            </a:r>
            <a:r>
              <a:rPr lang="en-US" dirty="0" smtClean="0"/>
              <a:t>: x </a:t>
            </a:r>
            <a:r>
              <a:rPr lang="en-US" dirty="0">
                <a:sym typeface="Math B"/>
              </a:rPr>
              <a:t>⨆</a:t>
            </a:r>
            <a:r>
              <a:rPr lang="en-US" dirty="0" smtClean="0"/>
              <a:t> x = x</a:t>
            </a:r>
          </a:p>
          <a:p>
            <a:r>
              <a:rPr lang="en-US" dirty="0" smtClean="0"/>
              <a:t>If x </a:t>
            </a:r>
            <a:r>
              <a:rPr lang="en-US" dirty="0">
                <a:sym typeface="Math B"/>
              </a:rPr>
              <a:t>⨆</a:t>
            </a:r>
            <a:r>
              <a:rPr lang="en-US" dirty="0" smtClean="0"/>
              <a:t> y = z, we say that z is the </a:t>
            </a:r>
            <a:r>
              <a:rPr lang="en-US" dirty="0" smtClean="0">
                <a:solidFill>
                  <a:srgbClr val="0000FF"/>
                </a:solidFill>
              </a:rPr>
              <a:t>join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/>
              <a:t>or (</a:t>
            </a:r>
            <a:r>
              <a:rPr lang="en-US" b="1" dirty="0" smtClean="0">
                <a:solidFill>
                  <a:srgbClr val="0000FF"/>
                </a:solidFill>
              </a:rPr>
              <a:t>l</a:t>
            </a:r>
            <a:r>
              <a:rPr lang="en-US" dirty="0" smtClean="0">
                <a:solidFill>
                  <a:srgbClr val="0000FF"/>
                </a:solidFill>
              </a:rPr>
              <a:t>east </a:t>
            </a:r>
            <a:r>
              <a:rPr lang="en-US" b="1" dirty="0" smtClean="0">
                <a:solidFill>
                  <a:srgbClr val="0000FF"/>
                </a:solidFill>
              </a:rPr>
              <a:t>u</a:t>
            </a:r>
            <a:r>
              <a:rPr lang="en-US" dirty="0" smtClean="0">
                <a:solidFill>
                  <a:srgbClr val="0000FF"/>
                </a:solidFill>
              </a:rPr>
              <a:t>pper </a:t>
            </a:r>
            <a:r>
              <a:rPr lang="en-US" b="1" dirty="0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ound</a:t>
            </a:r>
            <a:r>
              <a:rPr lang="en-US" dirty="0" smtClean="0"/>
              <a:t>) of x and y</a:t>
            </a:r>
          </a:p>
          <a:p>
            <a:r>
              <a:rPr lang="en-US" dirty="0" smtClean="0"/>
              <a:t>Every join semilattice has a </a:t>
            </a:r>
            <a:r>
              <a:rPr lang="en-US" dirty="0" smtClean="0">
                <a:solidFill>
                  <a:srgbClr val="0000FF"/>
                </a:solidFill>
              </a:rPr>
              <a:t>bottom element </a:t>
            </a:r>
            <a:r>
              <a:rPr lang="en-US" dirty="0" smtClean="0"/>
              <a:t>denoted </a:t>
            </a:r>
            <a:r>
              <a:rPr lang="en-US" dirty="0" smtClean="0">
                <a:sym typeface="Math B"/>
              </a:rPr>
              <a:t>⊥</a:t>
            </a:r>
            <a:r>
              <a:rPr lang="en-US" dirty="0" smtClean="0"/>
              <a:t> such that </a:t>
            </a:r>
            <a:r>
              <a:rPr lang="en-US" dirty="0" smtClean="0">
                <a:sym typeface="Math B"/>
              </a:rPr>
              <a:t>⊥ ⨆</a:t>
            </a:r>
            <a:r>
              <a:rPr lang="en-US" dirty="0" smtClean="0"/>
              <a:t> x = x for all x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34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1" y="0"/>
            <a:ext cx="7772400" cy="1143000"/>
          </a:xfrm>
        </p:spPr>
        <p:txBody>
          <a:bodyPr/>
          <a:lstStyle/>
          <a:p>
            <a:r>
              <a:rPr lang="en-US" dirty="0" smtClean="0"/>
              <a:t>Join semilattices and ordering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97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87824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87824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58011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87824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58011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987824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3815916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3815916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1223628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1223628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1223628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1223628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3815916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640820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3815916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3815916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3815916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1223628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חץ למעלה-למטה 24"/>
          <p:cNvSpPr/>
          <p:nvPr/>
        </p:nvSpPr>
        <p:spPr>
          <a:xfrm>
            <a:off x="7714375" y="1628800"/>
            <a:ext cx="484632" cy="3816424"/>
          </a:xfrm>
          <a:prstGeom prst="up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01116" y="1124744"/>
            <a:ext cx="131115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Greater</a:t>
            </a:r>
            <a:endParaRPr lang="he-IL" sz="280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16992" y="5445224"/>
            <a:ext cx="107939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Lower</a:t>
            </a:r>
            <a:endParaRPr lang="he-IL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9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09" y="0"/>
            <a:ext cx="7772400" cy="1143000"/>
          </a:xfrm>
        </p:spPr>
        <p:txBody>
          <a:bodyPr/>
          <a:lstStyle/>
          <a:p>
            <a:r>
              <a:rPr lang="en-US" dirty="0" smtClean="0"/>
              <a:t>Join semilattices and ordering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98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87824" y="5301208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87824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580112" y="407707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{c}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87824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c}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580112" y="2636912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{b, c}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987824" y="1412776"/>
            <a:ext cx="1656184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b, c}</a:t>
            </a:r>
          </a:p>
        </p:txBody>
      </p:sp>
      <p:cxnSp>
        <p:nvCxnSpPr>
          <p:cNvPr id="14" name="מחבר חץ ישר 13"/>
          <p:cNvCxnSpPr>
            <a:stCxn id="5" idx="0"/>
            <a:endCxn id="7" idx="2"/>
          </p:cNvCxnSpPr>
          <p:nvPr/>
        </p:nvCxnSpPr>
        <p:spPr>
          <a:xfrm flipV="1">
            <a:off x="3815916" y="4437112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5" idx="0"/>
            <a:endCxn id="8" idx="2"/>
          </p:cNvCxnSpPr>
          <p:nvPr/>
        </p:nvCxnSpPr>
        <p:spPr>
          <a:xfrm flipV="1">
            <a:off x="3815916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5" idx="0"/>
            <a:endCxn id="6" idx="2"/>
          </p:cNvCxnSpPr>
          <p:nvPr/>
        </p:nvCxnSpPr>
        <p:spPr>
          <a:xfrm flipH="1" flipV="1">
            <a:off x="1223628" y="4437112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>
            <a:stCxn id="6" idx="0"/>
            <a:endCxn id="9" idx="2"/>
          </p:cNvCxnSpPr>
          <p:nvPr/>
        </p:nvCxnSpPr>
        <p:spPr>
          <a:xfrm flipV="1">
            <a:off x="1223628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>
            <a:stCxn id="6" idx="0"/>
            <a:endCxn id="10" idx="2"/>
          </p:cNvCxnSpPr>
          <p:nvPr/>
        </p:nvCxnSpPr>
        <p:spPr>
          <a:xfrm flipV="1">
            <a:off x="1223628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/>
          <p:cNvCxnSpPr>
            <a:stCxn id="7" idx="0"/>
            <a:endCxn id="9" idx="2"/>
          </p:cNvCxnSpPr>
          <p:nvPr/>
        </p:nvCxnSpPr>
        <p:spPr>
          <a:xfrm flipH="1" flipV="1">
            <a:off x="1223628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>
            <a:stCxn id="7" idx="0"/>
            <a:endCxn id="11" idx="2"/>
          </p:cNvCxnSpPr>
          <p:nvPr/>
        </p:nvCxnSpPr>
        <p:spPr>
          <a:xfrm flipV="1">
            <a:off x="3815916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מחבר חץ ישר 33"/>
          <p:cNvCxnSpPr>
            <a:stCxn id="8" idx="0"/>
            <a:endCxn id="11" idx="2"/>
          </p:cNvCxnSpPr>
          <p:nvPr/>
        </p:nvCxnSpPr>
        <p:spPr>
          <a:xfrm flipV="1">
            <a:off x="6408204" y="2996952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>
            <a:stCxn id="8" idx="0"/>
            <a:endCxn id="10" idx="2"/>
          </p:cNvCxnSpPr>
          <p:nvPr/>
        </p:nvCxnSpPr>
        <p:spPr>
          <a:xfrm flipH="1" flipV="1">
            <a:off x="3815916" y="2996952"/>
            <a:ext cx="2592288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/>
          <p:cNvCxnSpPr>
            <a:stCxn id="11" idx="0"/>
            <a:endCxn id="12" idx="2"/>
          </p:cNvCxnSpPr>
          <p:nvPr/>
        </p:nvCxnSpPr>
        <p:spPr>
          <a:xfrm flipH="1" flipV="1">
            <a:off x="3815916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/>
          <p:cNvCxnSpPr>
            <a:stCxn id="10" idx="0"/>
            <a:endCxn id="12" idx="2"/>
          </p:cNvCxnSpPr>
          <p:nvPr/>
        </p:nvCxnSpPr>
        <p:spPr>
          <a:xfrm flipV="1">
            <a:off x="3815916" y="1772816"/>
            <a:ext cx="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חץ ישר 46"/>
          <p:cNvCxnSpPr>
            <a:stCxn id="9" idx="0"/>
            <a:endCxn id="12" idx="2"/>
          </p:cNvCxnSpPr>
          <p:nvPr/>
        </p:nvCxnSpPr>
        <p:spPr>
          <a:xfrm flipV="1">
            <a:off x="1223628" y="1772816"/>
            <a:ext cx="259228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חץ למעלה-למטה 24"/>
          <p:cNvSpPr/>
          <p:nvPr/>
        </p:nvSpPr>
        <p:spPr>
          <a:xfrm>
            <a:off x="7714375" y="1628800"/>
            <a:ext cx="484632" cy="3816424"/>
          </a:xfrm>
          <a:prstGeom prst="up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24585" y="1124744"/>
            <a:ext cx="206421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Least precise</a:t>
            </a:r>
            <a:endParaRPr lang="he-IL" sz="2800" dirty="0" smtClean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26188" y="5445224"/>
            <a:ext cx="206101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Most precise</a:t>
            </a:r>
            <a:endParaRPr lang="he-IL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00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semilattices and orderings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join semilattice (V, </a:t>
            </a:r>
            <a:r>
              <a:rPr lang="en-US" dirty="0" smtClean="0">
                <a:sym typeface="Math B"/>
              </a:rPr>
              <a:t>⨆</a:t>
            </a:r>
            <a:r>
              <a:rPr lang="en-US" dirty="0" smtClean="0"/>
              <a:t>) induces an ordering relationship </a:t>
            </a:r>
            <a:r>
              <a:rPr lang="en-US" dirty="0" smtClean="0">
                <a:sym typeface="Math B"/>
              </a:rPr>
              <a:t>⊑</a:t>
            </a:r>
            <a:r>
              <a:rPr lang="en-US" dirty="0" smtClean="0"/>
              <a:t> over its elements</a:t>
            </a:r>
          </a:p>
          <a:p>
            <a:r>
              <a:rPr lang="es-ES" dirty="0" smtClean="0"/>
              <a:t>Define x </a:t>
            </a:r>
            <a:r>
              <a:rPr lang="en-US" dirty="0" smtClean="0">
                <a:sym typeface="Math B"/>
              </a:rPr>
              <a:t>⊑</a:t>
            </a:r>
            <a:r>
              <a:rPr lang="es-ES" dirty="0" smtClean="0"/>
              <a:t> y iff x </a:t>
            </a:r>
            <a:r>
              <a:rPr lang="en-US" dirty="0" smtClean="0">
                <a:sym typeface="Math B"/>
              </a:rPr>
              <a:t>⨆</a:t>
            </a:r>
            <a:r>
              <a:rPr lang="es-ES" dirty="0" smtClean="0"/>
              <a:t> y = y</a:t>
            </a:r>
          </a:p>
          <a:p>
            <a:r>
              <a:rPr lang="en-US" dirty="0" smtClean="0"/>
              <a:t>Need to prove</a:t>
            </a:r>
          </a:p>
          <a:p>
            <a:pPr lvl="1"/>
            <a:r>
              <a:rPr lang="en-US" dirty="0" smtClean="0"/>
              <a:t>Reflexivity: x </a:t>
            </a:r>
            <a:r>
              <a:rPr lang="en-US" dirty="0" smtClean="0">
                <a:sym typeface="Math B"/>
              </a:rPr>
              <a:t>⊑</a:t>
            </a:r>
            <a:r>
              <a:rPr lang="en-US" dirty="0" smtClean="0"/>
              <a:t> x</a:t>
            </a:r>
          </a:p>
          <a:p>
            <a:pPr lvl="1"/>
            <a:r>
              <a:rPr lang="en-US" dirty="0" smtClean="0"/>
              <a:t>Antisymmetry: If x </a:t>
            </a:r>
            <a:r>
              <a:rPr lang="en-US" dirty="0" smtClean="0">
                <a:sym typeface="Math B"/>
              </a:rPr>
              <a:t>⊑</a:t>
            </a:r>
            <a:r>
              <a:rPr lang="en-US" dirty="0" smtClean="0"/>
              <a:t> y and y </a:t>
            </a:r>
            <a:r>
              <a:rPr lang="en-US" dirty="0" smtClean="0">
                <a:sym typeface="Math B"/>
              </a:rPr>
              <a:t>⊑</a:t>
            </a:r>
            <a:r>
              <a:rPr lang="en-US" dirty="0" smtClean="0"/>
              <a:t> x, then x = y</a:t>
            </a:r>
          </a:p>
          <a:p>
            <a:pPr lvl="1"/>
            <a:r>
              <a:rPr lang="en-US" dirty="0" smtClean="0"/>
              <a:t>Transitivity: If x </a:t>
            </a:r>
            <a:r>
              <a:rPr lang="en-US" dirty="0" smtClean="0">
                <a:sym typeface="Math B"/>
              </a:rPr>
              <a:t>⊑</a:t>
            </a:r>
            <a:r>
              <a:rPr lang="en-US" dirty="0" smtClean="0"/>
              <a:t> y and y </a:t>
            </a:r>
            <a:r>
              <a:rPr lang="en-US" dirty="0" smtClean="0">
                <a:sym typeface="Math B"/>
              </a:rPr>
              <a:t>⊑</a:t>
            </a:r>
            <a:r>
              <a:rPr lang="en-US" dirty="0" smtClean="0"/>
              <a:t> z, then x </a:t>
            </a:r>
            <a:r>
              <a:rPr lang="en-US" dirty="0" smtClean="0">
                <a:sym typeface="Math B"/>
              </a:rPr>
              <a:t>⊑</a:t>
            </a:r>
            <a:r>
              <a:rPr lang="en-US" dirty="0" smtClean="0"/>
              <a:t> z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654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-Teaching">
  <a:themeElements>
    <a:clrScheme name="Custom 4">
      <a:dk1>
        <a:srgbClr val="004080"/>
      </a:dk1>
      <a:lt1>
        <a:srgbClr val="000000"/>
      </a:lt1>
      <a:dk2>
        <a:srgbClr val="E6E6E6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1">
        <a:spAutoFit/>
      </a:bodyPr>
      <a:lstStyle>
        <a:defPPr algn="l" rtl="0">
          <a:defRPr sz="2000" b="1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Noam-Teaching.thmx</Template>
  <TotalTime>15872</TotalTime>
  <Words>7213</Words>
  <Application>Microsoft Macintosh PowerPoint</Application>
  <PresentationFormat>On-screen Show (4:3)</PresentationFormat>
  <Paragraphs>1668</Paragraphs>
  <Slides>151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151</vt:i4>
      </vt:variant>
      <vt:variant>
        <vt:lpstr>Custom Shows</vt:lpstr>
      </vt:variant>
      <vt:variant>
        <vt:i4>1</vt:i4>
      </vt:variant>
    </vt:vector>
  </HeadingPairs>
  <TitlesOfParts>
    <vt:vector size="164" baseType="lpstr">
      <vt:lpstr>BatangChe</vt:lpstr>
      <vt:lpstr>Calibri</vt:lpstr>
      <vt:lpstr>Calibri Light</vt:lpstr>
      <vt:lpstr>Courier New</vt:lpstr>
      <vt:lpstr>Math B</vt:lpstr>
      <vt:lpstr>Math C</vt:lpstr>
      <vt:lpstr>Miriam Fixed</vt:lpstr>
      <vt:lpstr>ＭＳ Ｐゴシック</vt:lpstr>
      <vt:lpstr>Times New Roman</vt:lpstr>
      <vt:lpstr>Wingdings</vt:lpstr>
      <vt:lpstr>Arial</vt:lpstr>
      <vt:lpstr>Noam-Teaching</vt:lpstr>
      <vt:lpstr>Compilation Lecture 9</vt:lpstr>
      <vt:lpstr>Optimization points</vt:lpstr>
      <vt:lpstr>IR Optimization</vt:lpstr>
      <vt:lpstr>Overview of IR optimization</vt:lpstr>
      <vt:lpstr>Program Analysis</vt:lpstr>
      <vt:lpstr>Visualizing IR</vt:lpstr>
      <vt:lpstr>Basic blocks</vt:lpstr>
      <vt:lpstr>Control-Flow Graphs</vt:lpstr>
      <vt:lpstr>Common Subexpression Elimination</vt:lpstr>
      <vt:lpstr>Common Subexpression Elimination</vt:lpstr>
      <vt:lpstr>Copy Propagation</vt:lpstr>
      <vt:lpstr>Dead Code Elimination</vt:lpstr>
      <vt:lpstr>Other types of local optimizations</vt:lpstr>
      <vt:lpstr>Optimizations and analyses</vt:lpstr>
      <vt:lpstr>Available expressions</vt:lpstr>
      <vt:lpstr>Finding available expressions</vt:lpstr>
      <vt:lpstr>Available expressions example</vt:lpstr>
      <vt:lpstr>Common sub-expression elimination</vt:lpstr>
      <vt:lpstr>Common sub-expression elimination</vt:lpstr>
      <vt:lpstr>Live variables</vt:lpstr>
      <vt:lpstr>Computing live variables </vt:lpstr>
      <vt:lpstr>Liveness analysis</vt:lpstr>
      <vt:lpstr>Dead Code Elimination</vt:lpstr>
      <vt:lpstr>Dead Code Elimination</vt:lpstr>
      <vt:lpstr>Liveness analysis II</vt:lpstr>
      <vt:lpstr>Liveness analysis II</vt:lpstr>
      <vt:lpstr>Dead code elimination</vt:lpstr>
      <vt:lpstr>Dead code elimination</vt:lpstr>
      <vt:lpstr>Liveness analysis III</vt:lpstr>
      <vt:lpstr>Dead code elimination</vt:lpstr>
      <vt:lpstr>Dead code elimination</vt:lpstr>
      <vt:lpstr>Dead code elimination</vt:lpstr>
      <vt:lpstr>Formalizing local analyses</vt:lpstr>
      <vt:lpstr>Available Expressions</vt:lpstr>
      <vt:lpstr>Live Variables</vt:lpstr>
      <vt:lpstr>Live Variables</vt:lpstr>
      <vt:lpstr>Information for a local analysis</vt:lpstr>
      <vt:lpstr>Formalizing local analyses</vt:lpstr>
      <vt:lpstr>Available Expressions</vt:lpstr>
      <vt:lpstr>Liveness Analysis</vt:lpstr>
      <vt:lpstr>Running local analyses</vt:lpstr>
      <vt:lpstr>Global Optimizations</vt:lpstr>
      <vt:lpstr>High-level goals</vt:lpstr>
      <vt:lpstr>Global analysis</vt:lpstr>
      <vt:lpstr>Local vs. global analysis</vt:lpstr>
      <vt:lpstr>Loop invariant code motion example</vt:lpstr>
      <vt:lpstr>Why global analysis is hard</vt:lpstr>
      <vt:lpstr>Global dead code elimination</vt:lpstr>
      <vt:lpstr>CFGs without loops</vt:lpstr>
      <vt:lpstr>CFGs without loops</vt:lpstr>
      <vt:lpstr>CFGs without loops</vt:lpstr>
      <vt:lpstr>CFGs without loops</vt:lpstr>
      <vt:lpstr>CFGs without loops</vt:lpstr>
      <vt:lpstr>Major changes – part 1</vt:lpstr>
      <vt:lpstr>CFGs without loops</vt:lpstr>
      <vt:lpstr>CFGs without loops</vt:lpstr>
      <vt:lpstr>CFGs without loops</vt:lpstr>
      <vt:lpstr>Major changes – part 2</vt:lpstr>
      <vt:lpstr>CFGs with loops</vt:lpstr>
      <vt:lpstr>CFGs with loops</vt:lpstr>
      <vt:lpstr>CFGs with loops</vt:lpstr>
      <vt:lpstr>Major changes – part 3</vt:lpstr>
      <vt:lpstr>CFGs with loops - initialization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CFGs with loops - iteration</vt:lpstr>
      <vt:lpstr>Summary of differences</vt:lpstr>
      <vt:lpstr>Global liveness analysis</vt:lpstr>
      <vt:lpstr>Global liveness analysis</vt:lpstr>
      <vt:lpstr>Why does this work?</vt:lpstr>
      <vt:lpstr>Abstract Interpretation</vt:lpstr>
      <vt:lpstr>Another view of local optimization</vt:lpstr>
      <vt:lpstr>Properties of local analysis</vt:lpstr>
      <vt:lpstr>Assigning new semantics</vt:lpstr>
      <vt:lpstr>Theory to the rescue</vt:lpstr>
      <vt:lpstr>Join semilattices</vt:lpstr>
      <vt:lpstr>Join semilattice for liveness</vt:lpstr>
      <vt:lpstr>What is the join of {b} and {c}?</vt:lpstr>
      <vt:lpstr>What is the join of {b} and {c}?</vt:lpstr>
      <vt:lpstr>What is the join of {b} and {a,c}?</vt:lpstr>
      <vt:lpstr>What is the join of {b} and {a,c}?</vt:lpstr>
      <vt:lpstr>What is the join of {a} and {a,b}?</vt:lpstr>
      <vt:lpstr>What is the join of {a} and {a,b}?</vt:lpstr>
      <vt:lpstr>Formal definitions</vt:lpstr>
      <vt:lpstr>Join semilattices and ordering</vt:lpstr>
      <vt:lpstr>Join semilattices and ordering</vt:lpstr>
      <vt:lpstr>Join semilattices and orderings</vt:lpstr>
      <vt:lpstr>An example join semilattice</vt:lpstr>
      <vt:lpstr>A join semilattice for liveness</vt:lpstr>
      <vt:lpstr>Semilattices and program analysis</vt:lpstr>
      <vt:lpstr>Semilattices and program analysis</vt:lpstr>
      <vt:lpstr>Semilattices and program analysis</vt:lpstr>
      <vt:lpstr>A general framework</vt:lpstr>
      <vt:lpstr>Running global analyses</vt:lpstr>
      <vt:lpstr>For comparison</vt:lpstr>
      <vt:lpstr>The dataflow framework</vt:lpstr>
      <vt:lpstr>Global constant propagation</vt:lpstr>
      <vt:lpstr>Global constant propagation</vt:lpstr>
      <vt:lpstr>Global constant propagation</vt:lpstr>
      <vt:lpstr>Global constant propagation</vt:lpstr>
      <vt:lpstr>Constant propagation analysis</vt:lpstr>
      <vt:lpstr>Properties of constant propagation</vt:lpstr>
      <vt:lpstr>Defining a join operator</vt:lpstr>
      <vt:lpstr>A semilattice for constant propagation</vt:lpstr>
      <vt:lpstr>A semilattice for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Global constant propagation</vt:lpstr>
      <vt:lpstr>Dataflow for constant propagation</vt:lpstr>
      <vt:lpstr>Proving termination</vt:lpstr>
      <vt:lpstr>Terminates?</vt:lpstr>
      <vt:lpstr>Custom Show 1</vt:lpstr>
    </vt:vector>
  </TitlesOfParts>
  <Company>University of Wisconsin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2223</cp:revision>
  <cp:lastPrinted>2017-12-19T09:26:21Z</cp:lastPrinted>
  <dcterms:created xsi:type="dcterms:W3CDTF">1998-04-16T20:54:14Z</dcterms:created>
  <dcterms:modified xsi:type="dcterms:W3CDTF">2017-12-19T09:26:26Z</dcterms:modified>
</cp:coreProperties>
</file>