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1" r:id="rId1"/>
  </p:sldMasterIdLst>
  <p:notesMasterIdLst>
    <p:notesMasterId r:id="rId153"/>
  </p:notesMasterIdLst>
  <p:handoutMasterIdLst>
    <p:handoutMasterId r:id="rId154"/>
  </p:handoutMasterIdLst>
  <p:sldIdLst>
    <p:sldId id="2263" r:id="rId2"/>
    <p:sldId id="2327" r:id="rId3"/>
    <p:sldId id="2264" r:id="rId4"/>
    <p:sldId id="2265" r:id="rId5"/>
    <p:sldId id="2266" r:id="rId6"/>
    <p:sldId id="2267" r:id="rId7"/>
    <p:sldId id="2268" r:id="rId8"/>
    <p:sldId id="2269" r:id="rId9"/>
    <p:sldId id="2270" r:id="rId10"/>
    <p:sldId id="2271" r:id="rId11"/>
    <p:sldId id="2272" r:id="rId12"/>
    <p:sldId id="2273" r:id="rId13"/>
    <p:sldId id="2274" r:id="rId14"/>
    <p:sldId id="2275" r:id="rId15"/>
    <p:sldId id="2276" r:id="rId16"/>
    <p:sldId id="2277" r:id="rId17"/>
    <p:sldId id="2278" r:id="rId18"/>
    <p:sldId id="2279" r:id="rId19"/>
    <p:sldId id="2280" r:id="rId20"/>
    <p:sldId id="2281" r:id="rId21"/>
    <p:sldId id="2282" r:id="rId22"/>
    <p:sldId id="2283" r:id="rId23"/>
    <p:sldId id="2284" r:id="rId24"/>
    <p:sldId id="2285" r:id="rId25"/>
    <p:sldId id="2286" r:id="rId26"/>
    <p:sldId id="2287" r:id="rId27"/>
    <p:sldId id="2288" r:id="rId28"/>
    <p:sldId id="2289" r:id="rId29"/>
    <p:sldId id="2290" r:id="rId30"/>
    <p:sldId id="2291" r:id="rId31"/>
    <p:sldId id="2292" r:id="rId32"/>
    <p:sldId id="2293" r:id="rId33"/>
    <p:sldId id="2294" r:id="rId34"/>
    <p:sldId id="2295" r:id="rId35"/>
    <p:sldId id="2296" r:id="rId36"/>
    <p:sldId id="2297" r:id="rId37"/>
    <p:sldId id="2298" r:id="rId38"/>
    <p:sldId id="2299" r:id="rId39"/>
    <p:sldId id="2300" r:id="rId40"/>
    <p:sldId id="2301" r:id="rId41"/>
    <p:sldId id="2302" r:id="rId42"/>
    <p:sldId id="2303" r:id="rId43"/>
    <p:sldId id="2304" r:id="rId44"/>
    <p:sldId id="2305" r:id="rId45"/>
    <p:sldId id="2306" r:id="rId46"/>
    <p:sldId id="2307" r:id="rId47"/>
    <p:sldId id="2308" r:id="rId48"/>
    <p:sldId id="2309" r:id="rId49"/>
    <p:sldId id="2310" r:id="rId50"/>
    <p:sldId id="2311" r:id="rId51"/>
    <p:sldId id="2312" r:id="rId52"/>
    <p:sldId id="2313" r:id="rId53"/>
    <p:sldId id="2314" r:id="rId54"/>
    <p:sldId id="2315" r:id="rId55"/>
    <p:sldId id="2316" r:id="rId56"/>
    <p:sldId id="2317" r:id="rId57"/>
    <p:sldId id="2318" r:id="rId58"/>
    <p:sldId id="2319" r:id="rId59"/>
    <p:sldId id="2320" r:id="rId60"/>
    <p:sldId id="2321" r:id="rId61"/>
    <p:sldId id="2322" r:id="rId62"/>
    <p:sldId id="2323" r:id="rId63"/>
    <p:sldId id="2324" r:id="rId64"/>
    <p:sldId id="2325" r:id="rId65"/>
    <p:sldId id="2326" r:id="rId66"/>
    <p:sldId id="1556" r:id="rId67"/>
    <p:sldId id="1759" r:id="rId68"/>
    <p:sldId id="1926" r:id="rId69"/>
    <p:sldId id="2219" r:id="rId70"/>
    <p:sldId id="1854" r:id="rId71"/>
    <p:sldId id="1855" r:id="rId72"/>
    <p:sldId id="1856" r:id="rId73"/>
    <p:sldId id="1857" r:id="rId74"/>
    <p:sldId id="1858" r:id="rId75"/>
    <p:sldId id="1859" r:id="rId76"/>
    <p:sldId id="1860" r:id="rId77"/>
    <p:sldId id="1861" r:id="rId78"/>
    <p:sldId id="1862" r:id="rId79"/>
    <p:sldId id="1863" r:id="rId80"/>
    <p:sldId id="1864" r:id="rId81"/>
    <p:sldId id="1865" r:id="rId82"/>
    <p:sldId id="1866" r:id="rId83"/>
    <p:sldId id="1867" r:id="rId84"/>
    <p:sldId id="1868" r:id="rId85"/>
    <p:sldId id="1869" r:id="rId86"/>
    <p:sldId id="1870" r:id="rId87"/>
    <p:sldId id="1871" r:id="rId88"/>
    <p:sldId id="1872" r:id="rId89"/>
    <p:sldId id="1873" r:id="rId90"/>
    <p:sldId id="1874" r:id="rId91"/>
    <p:sldId id="1875" r:id="rId92"/>
    <p:sldId id="1876" r:id="rId93"/>
    <p:sldId id="1877" r:id="rId94"/>
    <p:sldId id="1878" r:id="rId95"/>
    <p:sldId id="1879" r:id="rId96"/>
    <p:sldId id="1880" r:id="rId97"/>
    <p:sldId id="1881" r:id="rId98"/>
    <p:sldId id="1882" r:id="rId99"/>
    <p:sldId id="1883" r:id="rId100"/>
    <p:sldId id="1884" r:id="rId101"/>
    <p:sldId id="1885" r:id="rId102"/>
    <p:sldId id="1886" r:id="rId103"/>
    <p:sldId id="1887" r:id="rId104"/>
    <p:sldId id="1939" r:id="rId105"/>
    <p:sldId id="1933" r:id="rId106"/>
    <p:sldId id="1934" r:id="rId107"/>
    <p:sldId id="1935" r:id="rId108"/>
    <p:sldId id="1936" r:id="rId109"/>
    <p:sldId id="1940" r:id="rId110"/>
    <p:sldId id="1941" r:id="rId111"/>
    <p:sldId id="1888" r:id="rId112"/>
    <p:sldId id="1889" r:id="rId113"/>
    <p:sldId id="1890" r:id="rId114"/>
    <p:sldId id="1891" r:id="rId115"/>
    <p:sldId id="1892" r:id="rId116"/>
    <p:sldId id="1893" r:id="rId117"/>
    <p:sldId id="1942" r:id="rId118"/>
    <p:sldId id="1895" r:id="rId119"/>
    <p:sldId id="1937" r:id="rId120"/>
    <p:sldId id="1896" r:id="rId121"/>
    <p:sldId id="1897" r:id="rId122"/>
    <p:sldId id="1898" r:id="rId123"/>
    <p:sldId id="1899" r:id="rId124"/>
    <p:sldId id="1900" r:id="rId125"/>
    <p:sldId id="1901" r:id="rId126"/>
    <p:sldId id="1902" r:id="rId127"/>
    <p:sldId id="1938" r:id="rId128"/>
    <p:sldId id="1904" r:id="rId129"/>
    <p:sldId id="1905" r:id="rId130"/>
    <p:sldId id="1906" r:id="rId131"/>
    <p:sldId id="1907" r:id="rId132"/>
    <p:sldId id="1943" r:id="rId133"/>
    <p:sldId id="1909" r:id="rId134"/>
    <p:sldId id="2254" r:id="rId135"/>
    <p:sldId id="1910" r:id="rId136"/>
    <p:sldId id="1911" r:id="rId137"/>
    <p:sldId id="1913" r:id="rId138"/>
    <p:sldId id="1914" r:id="rId139"/>
    <p:sldId id="1915" r:id="rId140"/>
    <p:sldId id="1916" r:id="rId141"/>
    <p:sldId id="1917" r:id="rId142"/>
    <p:sldId id="1918" r:id="rId143"/>
    <p:sldId id="1919" r:id="rId144"/>
    <p:sldId id="1920" r:id="rId145"/>
    <p:sldId id="1921" r:id="rId146"/>
    <p:sldId id="1922" r:id="rId147"/>
    <p:sldId id="2220" r:id="rId148"/>
    <p:sldId id="2221" r:id="rId149"/>
    <p:sldId id="2222" r:id="rId150"/>
    <p:sldId id="2257" r:id="rId151"/>
    <p:sldId id="2258" r:id="rId152"/>
  </p:sldIdLst>
  <p:sldSz cx="9144000" cy="6858000" type="screen4x3"/>
  <p:notesSz cx="6769100" cy="9906000"/>
  <p:custShowLst>
    <p:custShow name="Custom Show 1" id="0">
      <p:sldLst/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Times New Roman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F0F0"/>
    <a:srgbClr val="009900"/>
    <a:srgbClr val="008000"/>
    <a:srgbClr val="FFFFFF"/>
    <a:srgbClr val="00FFFF"/>
    <a:srgbClr val="FF8000"/>
    <a:srgbClr val="FFE1E1"/>
    <a:srgbClr val="FF0000"/>
    <a:srgbClr val="F02E00"/>
    <a:srgbClr val="FFC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12" autoAdjust="0"/>
    <p:restoredTop sz="85497" autoAdjust="0"/>
  </p:normalViewPr>
  <p:slideViewPr>
    <p:cSldViewPr snapToGrid="0">
      <p:cViewPr>
        <p:scale>
          <a:sx n="80" d="100"/>
          <a:sy n="80" d="100"/>
        </p:scale>
        <p:origin x="2136" y="7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848" y="-96"/>
      </p:cViewPr>
      <p:guideLst>
        <p:guide orient="horz" pos="3120"/>
        <p:guide pos="2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42" Type="http://schemas.openxmlformats.org/officeDocument/2006/relationships/slide" Target="slides/slide141.xml"/><Relationship Id="rId143" Type="http://schemas.openxmlformats.org/officeDocument/2006/relationships/slide" Target="slides/slide142.xml"/><Relationship Id="rId144" Type="http://schemas.openxmlformats.org/officeDocument/2006/relationships/slide" Target="slides/slide143.xml"/><Relationship Id="rId145" Type="http://schemas.openxmlformats.org/officeDocument/2006/relationships/slide" Target="slides/slide144.xml"/><Relationship Id="rId146" Type="http://schemas.openxmlformats.org/officeDocument/2006/relationships/slide" Target="slides/slide145.xml"/><Relationship Id="rId147" Type="http://schemas.openxmlformats.org/officeDocument/2006/relationships/slide" Target="slides/slide146.xml"/><Relationship Id="rId148" Type="http://schemas.openxmlformats.org/officeDocument/2006/relationships/slide" Target="slides/slide147.xml"/><Relationship Id="rId149" Type="http://schemas.openxmlformats.org/officeDocument/2006/relationships/slide" Target="slides/slide14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slide" Target="slides/slide113.xml"/><Relationship Id="rId115" Type="http://schemas.openxmlformats.org/officeDocument/2006/relationships/slide" Target="slides/slide114.xml"/><Relationship Id="rId116" Type="http://schemas.openxmlformats.org/officeDocument/2006/relationships/slide" Target="slides/slide115.xml"/><Relationship Id="rId117" Type="http://schemas.openxmlformats.org/officeDocument/2006/relationships/slide" Target="slides/slide116.xml"/><Relationship Id="rId118" Type="http://schemas.openxmlformats.org/officeDocument/2006/relationships/slide" Target="slides/slide117.xml"/><Relationship Id="rId119" Type="http://schemas.openxmlformats.org/officeDocument/2006/relationships/slide" Target="slides/slide118.xml"/><Relationship Id="rId150" Type="http://schemas.openxmlformats.org/officeDocument/2006/relationships/slide" Target="slides/slide149.xml"/><Relationship Id="rId151" Type="http://schemas.openxmlformats.org/officeDocument/2006/relationships/slide" Target="slides/slide150.xml"/><Relationship Id="rId152" Type="http://schemas.openxmlformats.org/officeDocument/2006/relationships/slide" Target="slides/slide15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53" Type="http://schemas.openxmlformats.org/officeDocument/2006/relationships/notesMaster" Target="notesMasters/notesMaster1.xml"/><Relationship Id="rId154" Type="http://schemas.openxmlformats.org/officeDocument/2006/relationships/handoutMaster" Target="handoutMasters/handoutMaster1.xml"/><Relationship Id="rId155" Type="http://schemas.openxmlformats.org/officeDocument/2006/relationships/presProps" Target="presProps.xml"/><Relationship Id="rId156" Type="http://schemas.openxmlformats.org/officeDocument/2006/relationships/viewProps" Target="viewProps.xml"/><Relationship Id="rId157" Type="http://schemas.openxmlformats.org/officeDocument/2006/relationships/theme" Target="theme/theme1.xml"/><Relationship Id="rId158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120" Type="http://schemas.openxmlformats.org/officeDocument/2006/relationships/slide" Target="slides/slide119.xml"/><Relationship Id="rId121" Type="http://schemas.openxmlformats.org/officeDocument/2006/relationships/slide" Target="slides/slide120.xml"/><Relationship Id="rId122" Type="http://schemas.openxmlformats.org/officeDocument/2006/relationships/slide" Target="slides/slide121.xml"/><Relationship Id="rId123" Type="http://schemas.openxmlformats.org/officeDocument/2006/relationships/slide" Target="slides/slide122.xml"/><Relationship Id="rId124" Type="http://schemas.openxmlformats.org/officeDocument/2006/relationships/slide" Target="slides/slide123.xml"/><Relationship Id="rId125" Type="http://schemas.openxmlformats.org/officeDocument/2006/relationships/slide" Target="slides/slide124.xml"/><Relationship Id="rId126" Type="http://schemas.openxmlformats.org/officeDocument/2006/relationships/slide" Target="slides/slide125.xml"/><Relationship Id="rId127" Type="http://schemas.openxmlformats.org/officeDocument/2006/relationships/slide" Target="slides/slide126.xml"/><Relationship Id="rId128" Type="http://schemas.openxmlformats.org/officeDocument/2006/relationships/slide" Target="slides/slide127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130" Type="http://schemas.openxmlformats.org/officeDocument/2006/relationships/slide" Target="slides/slide129.xml"/><Relationship Id="rId131" Type="http://schemas.openxmlformats.org/officeDocument/2006/relationships/slide" Target="slides/slide130.xml"/><Relationship Id="rId132" Type="http://schemas.openxmlformats.org/officeDocument/2006/relationships/slide" Target="slides/slide131.xml"/><Relationship Id="rId133" Type="http://schemas.openxmlformats.org/officeDocument/2006/relationships/slide" Target="slides/slide132.xml"/><Relationship Id="rId134" Type="http://schemas.openxmlformats.org/officeDocument/2006/relationships/slide" Target="slides/slide133.xml"/><Relationship Id="rId135" Type="http://schemas.openxmlformats.org/officeDocument/2006/relationships/slide" Target="slides/slide134.xml"/><Relationship Id="rId136" Type="http://schemas.openxmlformats.org/officeDocument/2006/relationships/slide" Target="slides/slide135.xml"/><Relationship Id="rId137" Type="http://schemas.openxmlformats.org/officeDocument/2006/relationships/slide" Target="slides/slide136.xml"/><Relationship Id="rId138" Type="http://schemas.openxmlformats.org/officeDocument/2006/relationships/slide" Target="slides/slide137.xml"/><Relationship Id="rId139" Type="http://schemas.openxmlformats.org/officeDocument/2006/relationships/slide" Target="slides/slide13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100" Type="http://schemas.openxmlformats.org/officeDocument/2006/relationships/slide" Target="slides/slide99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40" Type="http://schemas.openxmlformats.org/officeDocument/2006/relationships/slide" Target="slides/slide139.xml"/><Relationship Id="rId141" Type="http://schemas.openxmlformats.org/officeDocument/2006/relationships/slide" Target="slides/slide1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3813" y="0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3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3813" y="9409113"/>
            <a:ext cx="29337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cs typeface="Times New Roman" charset="0"/>
              </a:defRPr>
            </a:lvl1pPr>
          </a:lstStyle>
          <a:p>
            <a:fld id="{79F72E05-4412-C648-8AD5-7566B0E90F10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728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8575" y="0"/>
            <a:ext cx="29352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>
            <a:lvl1pPr algn="r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6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08025"/>
            <a:ext cx="5035550" cy="37766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716463"/>
            <a:ext cx="4968875" cy="448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/>
              <a:t>לחץ כדי לערוך סגנונות טקסט של תבנית בסיס</a:t>
            </a:r>
            <a:endParaRPr lang="en-US"/>
          </a:p>
          <a:p>
            <a:pPr lvl="1"/>
            <a:r>
              <a:rPr lang="he-IL"/>
              <a:t>רמה שנייה</a:t>
            </a:r>
            <a:endParaRPr lang="en-US"/>
          </a:p>
          <a:p>
            <a:pPr lvl="2"/>
            <a:r>
              <a:rPr lang="he-IL"/>
              <a:t>רמה שלישית</a:t>
            </a:r>
            <a:endParaRPr lang="en-US"/>
          </a:p>
          <a:p>
            <a:pPr lvl="3"/>
            <a:r>
              <a:rPr lang="he-IL"/>
              <a:t>רמה רביעית</a:t>
            </a:r>
            <a:endParaRPr lang="en-US"/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l" defTabSz="953360" rtl="1">
              <a:defRPr sz="1200">
                <a:solidFill>
                  <a:schemeClr val="tx1"/>
                </a:solidFill>
                <a:latin typeface="Math C" pitchFamily="2" charset="2"/>
                <a:ea typeface="+mn-ea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8575" y="9439275"/>
            <a:ext cx="293528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96" tIns="47697" rIns="95396" bIns="47697" numCol="1" anchor="b" anchorCtr="0" compatLnSpc="1">
            <a:prstTxWarp prst="textNoShape">
              <a:avLst/>
            </a:prstTxWarp>
          </a:bodyPr>
          <a:lstStyle>
            <a:lvl1pPr algn="r" defTabSz="952500" rtl="1">
              <a:defRPr sz="1200">
                <a:solidFill>
                  <a:schemeClr val="tx1"/>
                </a:solidFill>
                <a:latin typeface="Math C" charset="0"/>
                <a:cs typeface="Arial" charset="0"/>
              </a:defRPr>
            </a:lvl1pPr>
          </a:lstStyle>
          <a:p>
            <a:fld id="{4CFB72C3-5B25-8448-B698-186BDE6102EE}" type="slidenum">
              <a:rPr lang="he-IL"/>
              <a:pPr/>
              <a:t>‹#›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45086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2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93629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7735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B72C3-5B25-8448-B698-186BDE6102EE}" type="slidenum">
              <a:rPr lang="he-IL" smtClean="0"/>
              <a:pPr/>
              <a:t>36</a:t>
            </a:fld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062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54BA82-A5E5-8544-88A7-D3F1A0A472A7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7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43D78-6F27-E442-9A66-FF7A6BDADD5F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283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C61A0F-8ADF-6141-BC58-52601DEB801A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170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0BC06D0-30F8-4E29-ADC9-9266C331CD1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923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DC04B3-BE37-5347-9FEA-5675243893B5}" type="slidenum">
              <a:rPr lang="he-IL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2395769" y="1594308"/>
            <a:ext cx="184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 rtl="0"/>
            <a:endParaRPr lang="en-US" sz="2000" b="1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5157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FFB84F-729B-D24B-AB2E-131A744FFA7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19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6D2BEDF-CE26-D84F-8DEE-6F9199931119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033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042584-238B-A245-A1EE-DD2A542CD11E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5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B1EF06-0F36-334D-B89B-0543A99EB4F8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00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27A942-C96B-2E4F-B549-E60F2F57FFED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27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5B032E-F77E-AE4F-A50B-235317667ECC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17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ECB2E6-218A-5A4D-B41C-184A52BBA7F2}" type="slidenum">
              <a:rPr lang="he-IL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91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36591"/>
            <a:ext cx="1905000" cy="277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0" i="0">
                <a:solidFill>
                  <a:schemeClr val="tx1"/>
                </a:solidFill>
                <a:latin typeface="Calibri Light"/>
                <a:cs typeface="Times New Roman" charset="0"/>
              </a:defRPr>
            </a:lvl1pPr>
          </a:lstStyle>
          <a:p>
            <a:fld id="{89FD7B80-A883-FF49-98DE-0C9BC9596ACE}" type="slidenum">
              <a:rPr lang="he-IL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2" r:id="rId1"/>
    <p:sldLayoutId id="2147483813" r:id="rId2"/>
    <p:sldLayoutId id="2147483814" r:id="rId3"/>
    <p:sldLayoutId id="2147483815" r:id="rId4"/>
    <p:sldLayoutId id="2147483816" r:id="rId5"/>
    <p:sldLayoutId id="2147483817" r:id="rId6"/>
    <p:sldLayoutId id="2147483818" r:id="rId7"/>
    <p:sldLayoutId id="2147483819" r:id="rId8"/>
    <p:sldLayoutId id="2147483820" r:id="rId9"/>
    <p:sldLayoutId id="2147483821" r:id="rId10"/>
    <p:sldLayoutId id="2147483822" r:id="rId11"/>
    <p:sldLayoutId id="2147483823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g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g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Lecture 8a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/>
              <a:t>Code generation </a:t>
            </a:r>
            <a:r>
              <a:rPr lang="en-US" dirty="0" smtClean="0"/>
              <a:t>for </a:t>
            </a:r>
            <a:r>
              <a:rPr lang="en-US" dirty="0"/>
              <a:t>procedure calls </a:t>
            </a:r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194" y="2395430"/>
            <a:ext cx="1875217" cy="2690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66985" y="0"/>
            <a:ext cx="7772400" cy="1143000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10</a:t>
            </a:fld>
            <a:endParaRPr lang="he-IL"/>
          </a:p>
        </p:txBody>
      </p:sp>
      <p:sp>
        <p:nvSpPr>
          <p:cNvPr id="733188" name="Text Box 4"/>
          <p:cNvSpPr txBox="1">
            <a:spLocks noChangeArrowheads="1"/>
          </p:cNvSpPr>
          <p:nvPr/>
        </p:nvSpPr>
        <p:spPr bwMode="auto">
          <a:xfrm>
            <a:off x="1835696" y="980728"/>
            <a:ext cx="5543946" cy="95410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latin typeface="+mn-lt"/>
                <a:cs typeface="Courier New" pitchFamily="49" charset="0"/>
              </a:rPr>
              <a:t>_t0 = </a:t>
            </a:r>
            <a:r>
              <a:rPr lang="en-US" sz="28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800" dirty="0" smtClean="0">
                <a:latin typeface="+mn-lt"/>
                <a:cs typeface="Courier New" pitchFamily="49" charset="0"/>
              </a:rPr>
              <a:t>( a</a:t>
            </a:r>
            <a:r>
              <a:rPr lang="en-US" sz="2800" dirty="0">
                <a:latin typeface="+mn-lt"/>
                <a:cs typeface="Courier New" pitchFamily="49" charset="0"/>
              </a:rPr>
              <a:t>+(b+(c*d</a:t>
            </a:r>
            <a:r>
              <a:rPr lang="en-US" sz="2800" dirty="0" smtClean="0">
                <a:latin typeface="+mn-lt"/>
                <a:cs typeface="Courier New" pitchFamily="49" charset="0"/>
              </a:rPr>
              <a:t>)) )</a:t>
            </a:r>
            <a:br>
              <a:rPr lang="en-US" sz="2800" dirty="0" smtClean="0">
                <a:latin typeface="+mn-lt"/>
                <a:cs typeface="Courier New" pitchFamily="49" charset="0"/>
              </a:rPr>
            </a:br>
            <a:r>
              <a:rPr lang="en-US" sz="2800" i="1" dirty="0" smtClean="0">
                <a:solidFill>
                  <a:schemeClr val="accent1"/>
                </a:solidFill>
                <a:latin typeface="+mn-lt"/>
                <a:cs typeface="Courier New" pitchFamily="49" charset="0"/>
              </a:rPr>
              <a:t>+ and * are commutative operators</a:t>
            </a:r>
            <a:endParaRPr lang="en-US" sz="2800" i="1" dirty="0">
              <a:solidFill>
                <a:schemeClr val="accent1"/>
              </a:solidFill>
              <a:latin typeface="+mn-lt"/>
              <a:cs typeface="Courier New" pitchFamily="49" charset="0"/>
            </a:endParaRPr>
          </a:p>
        </p:txBody>
      </p:sp>
      <p:sp>
        <p:nvSpPr>
          <p:cNvPr id="733190" name="Text Box 6"/>
          <p:cNvSpPr txBox="1">
            <a:spLocks noChangeArrowheads="1"/>
          </p:cNvSpPr>
          <p:nvPr/>
        </p:nvSpPr>
        <p:spPr bwMode="auto">
          <a:xfrm>
            <a:off x="2476450" y="4292600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33199" name="Text Box 15"/>
          <p:cNvSpPr txBox="1">
            <a:spLocks noChangeArrowheads="1"/>
          </p:cNvSpPr>
          <p:nvPr/>
        </p:nvSpPr>
        <p:spPr bwMode="auto">
          <a:xfrm>
            <a:off x="3281313" y="5156200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33200" name="Text Box 16"/>
          <p:cNvSpPr txBox="1">
            <a:spLocks noChangeArrowheads="1"/>
          </p:cNvSpPr>
          <p:nvPr/>
        </p:nvSpPr>
        <p:spPr bwMode="auto">
          <a:xfrm>
            <a:off x="4024263" y="5156200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d</a:t>
            </a:r>
          </a:p>
        </p:txBody>
      </p:sp>
      <p:sp>
        <p:nvSpPr>
          <p:cNvPr id="733201" name="Text Box 17"/>
          <p:cNvSpPr txBox="1">
            <a:spLocks noChangeArrowheads="1"/>
          </p:cNvSpPr>
          <p:nvPr/>
        </p:nvSpPr>
        <p:spPr bwMode="auto">
          <a:xfrm>
            <a:off x="3628975" y="4335463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33202" name="AutoShape 18"/>
          <p:cNvCxnSpPr>
            <a:cxnSpLocks noChangeShapeType="1"/>
            <a:stCxn id="733199" idx="0"/>
            <a:endCxn id="733201" idx="2"/>
          </p:cNvCxnSpPr>
          <p:nvPr/>
        </p:nvCxnSpPr>
        <p:spPr bwMode="auto">
          <a:xfrm flipV="1">
            <a:off x="3427873" y="4735573"/>
            <a:ext cx="35730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03" name="AutoShape 19"/>
          <p:cNvCxnSpPr>
            <a:cxnSpLocks noChangeShapeType="1"/>
            <a:stCxn id="733200" idx="0"/>
            <a:endCxn id="733201" idx="2"/>
          </p:cNvCxnSpPr>
          <p:nvPr/>
        </p:nvCxnSpPr>
        <p:spPr bwMode="auto">
          <a:xfrm flipH="1" flipV="1">
            <a:off x="3785178" y="4735573"/>
            <a:ext cx="398794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04" name="Text Box 20"/>
          <p:cNvSpPr txBox="1">
            <a:spLocks noChangeArrowheads="1"/>
          </p:cNvSpPr>
          <p:nvPr/>
        </p:nvSpPr>
        <p:spPr bwMode="auto">
          <a:xfrm>
            <a:off x="3028900" y="3500438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06" name="AutoShape 22"/>
          <p:cNvCxnSpPr>
            <a:cxnSpLocks noChangeShapeType="1"/>
            <a:stCxn id="733190" idx="0"/>
            <a:endCxn id="733204" idx="2"/>
          </p:cNvCxnSpPr>
          <p:nvPr/>
        </p:nvCxnSpPr>
        <p:spPr bwMode="auto">
          <a:xfrm flipV="1">
            <a:off x="2636159" y="3900548"/>
            <a:ext cx="549194" cy="3920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07" name="Text Box 23"/>
          <p:cNvSpPr txBox="1">
            <a:spLocks noChangeArrowheads="1"/>
          </p:cNvSpPr>
          <p:nvPr/>
        </p:nvSpPr>
        <p:spPr bwMode="auto">
          <a:xfrm>
            <a:off x="2212925" y="2463800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08" name="AutoShape 24"/>
          <p:cNvCxnSpPr>
            <a:cxnSpLocks noChangeShapeType="1"/>
            <a:stCxn id="733204" idx="0"/>
            <a:endCxn id="733207" idx="2"/>
          </p:cNvCxnSpPr>
          <p:nvPr/>
        </p:nvCxnSpPr>
        <p:spPr bwMode="auto">
          <a:xfrm flipH="1" flipV="1">
            <a:off x="2369378" y="2863910"/>
            <a:ext cx="815975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19" name="AutoShape 35"/>
          <p:cNvCxnSpPr>
            <a:cxnSpLocks noChangeShapeType="1"/>
            <a:stCxn id="733201" idx="0"/>
            <a:endCxn id="733204" idx="2"/>
          </p:cNvCxnSpPr>
          <p:nvPr/>
        </p:nvCxnSpPr>
        <p:spPr bwMode="auto">
          <a:xfrm flipH="1" flipV="1">
            <a:off x="3185353" y="3900548"/>
            <a:ext cx="599825" cy="434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22" name="Text Box 38"/>
          <p:cNvSpPr txBox="1">
            <a:spLocks noChangeArrowheads="1"/>
          </p:cNvSpPr>
          <p:nvPr/>
        </p:nvSpPr>
        <p:spPr bwMode="auto">
          <a:xfrm>
            <a:off x="1552525" y="3465513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33223" name="AutoShape 39"/>
          <p:cNvCxnSpPr>
            <a:cxnSpLocks noChangeShapeType="1"/>
            <a:stCxn id="733222" idx="0"/>
            <a:endCxn id="733207" idx="2"/>
          </p:cNvCxnSpPr>
          <p:nvPr/>
        </p:nvCxnSpPr>
        <p:spPr bwMode="auto">
          <a:xfrm flipV="1">
            <a:off x="1706286" y="2863910"/>
            <a:ext cx="663092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24" name="Text Box 40"/>
          <p:cNvSpPr txBox="1">
            <a:spLocks noChangeArrowheads="1"/>
          </p:cNvSpPr>
          <p:nvPr/>
        </p:nvSpPr>
        <p:spPr bwMode="auto">
          <a:xfrm>
            <a:off x="990643" y="349103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25" name="Text Box 41"/>
          <p:cNvSpPr txBox="1">
            <a:spLocks noChangeArrowheads="1"/>
          </p:cNvSpPr>
          <p:nvPr/>
        </p:nvSpPr>
        <p:spPr bwMode="auto">
          <a:xfrm>
            <a:off x="1991532" y="4310298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733226" name="Text Box 42"/>
          <p:cNvSpPr txBox="1">
            <a:spLocks noChangeArrowheads="1"/>
          </p:cNvSpPr>
          <p:nvPr/>
        </p:nvSpPr>
        <p:spPr bwMode="auto">
          <a:xfrm>
            <a:off x="2763763" y="516684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_t2</a:t>
            </a:r>
            <a:endParaRPr lang="en-US" sz="2000" dirty="0">
              <a:latin typeface="+mn-lt"/>
            </a:endParaRPr>
          </a:p>
        </p:txBody>
      </p:sp>
      <p:sp>
        <p:nvSpPr>
          <p:cNvPr id="733227" name="Text Box 43"/>
          <p:cNvSpPr txBox="1">
            <a:spLocks noChangeArrowheads="1"/>
          </p:cNvSpPr>
          <p:nvPr/>
        </p:nvSpPr>
        <p:spPr bwMode="auto">
          <a:xfrm>
            <a:off x="1709168" y="5913438"/>
            <a:ext cx="1351652" cy="33855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>
                <a:latin typeface="+mn-lt"/>
              </a:rPr>
              <a:t>4 temporaries</a:t>
            </a:r>
            <a:endParaRPr lang="en-US" sz="1600" dirty="0">
              <a:latin typeface="+mn-lt"/>
            </a:endParaRPr>
          </a:p>
        </p:txBody>
      </p:sp>
      <p:sp>
        <p:nvSpPr>
          <p:cNvPr id="733228" name="Text Box 44"/>
          <p:cNvSpPr txBox="1">
            <a:spLocks noChangeArrowheads="1"/>
          </p:cNvSpPr>
          <p:nvPr/>
        </p:nvSpPr>
        <p:spPr bwMode="auto">
          <a:xfrm>
            <a:off x="3114722" y="4300892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_t2</a:t>
            </a:r>
            <a:endParaRPr lang="en-US" sz="2000" dirty="0">
              <a:latin typeface="+mn-lt"/>
            </a:endParaRPr>
          </a:p>
        </p:txBody>
      </p:sp>
      <p:sp>
        <p:nvSpPr>
          <p:cNvPr id="733231" name="Text Box 47"/>
          <p:cNvSpPr txBox="1">
            <a:spLocks noChangeArrowheads="1"/>
          </p:cNvSpPr>
          <p:nvPr/>
        </p:nvSpPr>
        <p:spPr bwMode="auto">
          <a:xfrm>
            <a:off x="2492540" y="3480507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733232" name="Text Box 48"/>
          <p:cNvSpPr txBox="1">
            <a:spLocks noChangeArrowheads="1"/>
          </p:cNvSpPr>
          <p:nvPr/>
        </p:nvSpPr>
        <p:spPr bwMode="auto">
          <a:xfrm>
            <a:off x="1265188" y="2095500"/>
            <a:ext cx="1552103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left child first</a:t>
            </a:r>
          </a:p>
        </p:txBody>
      </p:sp>
      <p:sp>
        <p:nvSpPr>
          <p:cNvPr id="733233" name="Text Box 49"/>
          <p:cNvSpPr txBox="1">
            <a:spLocks noChangeArrowheads="1"/>
          </p:cNvSpPr>
          <p:nvPr/>
        </p:nvSpPr>
        <p:spPr bwMode="auto">
          <a:xfrm>
            <a:off x="6288038" y="4321175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33234" name="Text Box 50"/>
          <p:cNvSpPr txBox="1">
            <a:spLocks noChangeArrowheads="1"/>
          </p:cNvSpPr>
          <p:nvPr/>
        </p:nvSpPr>
        <p:spPr bwMode="auto">
          <a:xfrm>
            <a:off x="7045865" y="5184775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33235" name="Text Box 51"/>
          <p:cNvSpPr txBox="1">
            <a:spLocks noChangeArrowheads="1"/>
          </p:cNvSpPr>
          <p:nvPr/>
        </p:nvSpPr>
        <p:spPr bwMode="auto">
          <a:xfrm>
            <a:off x="7835850" y="5184775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d</a:t>
            </a:r>
          </a:p>
        </p:txBody>
      </p:sp>
      <p:sp>
        <p:nvSpPr>
          <p:cNvPr id="733236" name="Text Box 52"/>
          <p:cNvSpPr txBox="1">
            <a:spLocks noChangeArrowheads="1"/>
          </p:cNvSpPr>
          <p:nvPr/>
        </p:nvSpPr>
        <p:spPr bwMode="auto">
          <a:xfrm>
            <a:off x="7440563" y="4364038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33237" name="AutoShape 53"/>
          <p:cNvCxnSpPr>
            <a:cxnSpLocks noChangeShapeType="1"/>
            <a:stCxn id="733234" idx="0"/>
            <a:endCxn id="733236" idx="2"/>
          </p:cNvCxnSpPr>
          <p:nvPr/>
        </p:nvCxnSpPr>
        <p:spPr bwMode="auto">
          <a:xfrm flipV="1">
            <a:off x="7192425" y="4764148"/>
            <a:ext cx="404341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38" name="AutoShape 54"/>
          <p:cNvCxnSpPr>
            <a:cxnSpLocks noChangeShapeType="1"/>
            <a:stCxn id="733235" idx="0"/>
            <a:endCxn id="733236" idx="2"/>
          </p:cNvCxnSpPr>
          <p:nvPr/>
        </p:nvCxnSpPr>
        <p:spPr bwMode="auto">
          <a:xfrm flipH="1" flipV="1">
            <a:off x="7596766" y="4764148"/>
            <a:ext cx="398793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39" name="Text Box 55"/>
          <p:cNvSpPr txBox="1">
            <a:spLocks noChangeArrowheads="1"/>
          </p:cNvSpPr>
          <p:nvPr/>
        </p:nvSpPr>
        <p:spPr bwMode="auto">
          <a:xfrm>
            <a:off x="6840488" y="3529013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40" name="AutoShape 56"/>
          <p:cNvCxnSpPr>
            <a:cxnSpLocks noChangeShapeType="1"/>
            <a:stCxn id="733233" idx="0"/>
            <a:endCxn id="733239" idx="2"/>
          </p:cNvCxnSpPr>
          <p:nvPr/>
        </p:nvCxnSpPr>
        <p:spPr bwMode="auto">
          <a:xfrm flipV="1">
            <a:off x="6447747" y="3929123"/>
            <a:ext cx="549194" cy="392052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1" name="Text Box 57"/>
          <p:cNvSpPr txBox="1">
            <a:spLocks noChangeArrowheads="1"/>
          </p:cNvSpPr>
          <p:nvPr/>
        </p:nvSpPr>
        <p:spPr bwMode="auto">
          <a:xfrm>
            <a:off x="6024513" y="2492375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33242" name="AutoShape 58"/>
          <p:cNvCxnSpPr>
            <a:cxnSpLocks noChangeShapeType="1"/>
            <a:stCxn id="733239" idx="0"/>
            <a:endCxn id="733241" idx="2"/>
          </p:cNvCxnSpPr>
          <p:nvPr/>
        </p:nvCxnSpPr>
        <p:spPr bwMode="auto">
          <a:xfrm flipH="1" flipV="1">
            <a:off x="6180966" y="2892485"/>
            <a:ext cx="815975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33243" name="AutoShape 59"/>
          <p:cNvCxnSpPr>
            <a:cxnSpLocks noChangeShapeType="1"/>
            <a:stCxn id="733236" idx="0"/>
            <a:endCxn id="733239" idx="2"/>
          </p:cNvCxnSpPr>
          <p:nvPr/>
        </p:nvCxnSpPr>
        <p:spPr bwMode="auto">
          <a:xfrm flipH="1" flipV="1">
            <a:off x="6996941" y="3929123"/>
            <a:ext cx="599825" cy="434915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4" name="Text Box 60"/>
          <p:cNvSpPr txBox="1">
            <a:spLocks noChangeArrowheads="1"/>
          </p:cNvSpPr>
          <p:nvPr/>
        </p:nvSpPr>
        <p:spPr bwMode="auto">
          <a:xfrm>
            <a:off x="5364113" y="3494088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33245" name="AutoShape 61"/>
          <p:cNvCxnSpPr>
            <a:cxnSpLocks noChangeShapeType="1"/>
            <a:stCxn id="733244" idx="0"/>
            <a:endCxn id="733241" idx="2"/>
          </p:cNvCxnSpPr>
          <p:nvPr/>
        </p:nvCxnSpPr>
        <p:spPr bwMode="auto">
          <a:xfrm flipV="1">
            <a:off x="5517874" y="2892485"/>
            <a:ext cx="663092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33248" name="Text Box 64"/>
          <p:cNvSpPr txBox="1">
            <a:spLocks noChangeArrowheads="1"/>
          </p:cNvSpPr>
          <p:nvPr/>
        </p:nvSpPr>
        <p:spPr bwMode="auto">
          <a:xfrm>
            <a:off x="7356047" y="517913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49" name="Text Box 65"/>
          <p:cNvSpPr txBox="1">
            <a:spLocks noChangeArrowheads="1"/>
          </p:cNvSpPr>
          <p:nvPr/>
        </p:nvSpPr>
        <p:spPr bwMode="auto">
          <a:xfrm>
            <a:off x="5925745" y="5913438"/>
            <a:ext cx="1216423" cy="33855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600" dirty="0" smtClean="0">
                <a:latin typeface="+mn-lt"/>
              </a:rPr>
              <a:t>2 temporary</a:t>
            </a:r>
            <a:endParaRPr lang="en-US" sz="1600" dirty="0">
              <a:latin typeface="+mn-lt"/>
            </a:endParaRPr>
          </a:p>
        </p:txBody>
      </p:sp>
      <p:sp>
        <p:nvSpPr>
          <p:cNvPr id="733250" name="Text Box 66"/>
          <p:cNvSpPr txBox="1">
            <a:spLocks noChangeArrowheads="1"/>
          </p:cNvSpPr>
          <p:nvPr/>
        </p:nvSpPr>
        <p:spPr bwMode="auto">
          <a:xfrm>
            <a:off x="6935708" y="435768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1" name="Text Box 67"/>
          <p:cNvSpPr txBox="1">
            <a:spLocks noChangeArrowheads="1"/>
          </p:cNvSpPr>
          <p:nvPr/>
        </p:nvSpPr>
        <p:spPr bwMode="auto">
          <a:xfrm>
            <a:off x="6304127" y="348085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2" name="Text Box 68"/>
          <p:cNvSpPr txBox="1">
            <a:spLocks noChangeArrowheads="1"/>
          </p:cNvSpPr>
          <p:nvPr/>
        </p:nvSpPr>
        <p:spPr bwMode="auto">
          <a:xfrm>
            <a:off x="5111700" y="2097088"/>
            <a:ext cx="169737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right child first</a:t>
            </a:r>
          </a:p>
        </p:txBody>
      </p:sp>
      <p:sp>
        <p:nvSpPr>
          <p:cNvPr id="733253" name="Text Box 69"/>
          <p:cNvSpPr txBox="1">
            <a:spLocks noChangeArrowheads="1"/>
          </p:cNvSpPr>
          <p:nvPr/>
        </p:nvSpPr>
        <p:spPr bwMode="auto">
          <a:xfrm>
            <a:off x="5566457" y="2510074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733254" name="Text Box 70"/>
          <p:cNvSpPr txBox="1">
            <a:spLocks noChangeArrowheads="1"/>
          </p:cNvSpPr>
          <p:nvPr/>
        </p:nvSpPr>
        <p:spPr bwMode="auto">
          <a:xfrm>
            <a:off x="1740700" y="2473561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6" name="Text Box 64"/>
          <p:cNvSpPr txBox="1">
            <a:spLocks noChangeArrowheads="1"/>
          </p:cNvSpPr>
          <p:nvPr/>
        </p:nvSpPr>
        <p:spPr bwMode="auto">
          <a:xfrm>
            <a:off x="6556759" y="5182163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7" name="Text Box 64"/>
          <p:cNvSpPr txBox="1">
            <a:spLocks noChangeArrowheads="1"/>
          </p:cNvSpPr>
          <p:nvPr/>
        </p:nvSpPr>
        <p:spPr bwMode="auto">
          <a:xfrm>
            <a:off x="5733250" y="4346405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4837974" y="3491600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64"/>
          <p:cNvSpPr txBox="1">
            <a:spLocks noChangeArrowheads="1"/>
          </p:cNvSpPr>
          <p:nvPr/>
        </p:nvSpPr>
        <p:spPr bwMode="auto">
          <a:xfrm>
            <a:off x="3769526" y="5176248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_t3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97477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3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3224" grpId="0" animBg="1"/>
      <p:bldP spid="733225" grpId="0" animBg="1"/>
      <p:bldP spid="733226" grpId="0" animBg="1"/>
      <p:bldP spid="733227" grpId="0" animBg="1"/>
      <p:bldP spid="733228" grpId="0" animBg="1"/>
      <p:bldP spid="733231" grpId="0" animBg="1"/>
      <p:bldP spid="733248" grpId="0" animBg="1"/>
      <p:bldP spid="733249" grpId="0" animBg="1"/>
      <p:bldP spid="733250" grpId="0" animBg="1"/>
      <p:bldP spid="733251" grpId="0" animBg="1"/>
      <p:bldP spid="733253" grpId="0" animBg="1"/>
      <p:bldP spid="733254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137;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137;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100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cxnSp>
        <p:nvCxnSpPr>
          <p:cNvPr id="18" name="מחבר חץ ישר 10"/>
          <p:cNvCxnSpPr>
            <a:stCxn id="16" idx="2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029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434878"/>
            <a:ext cx="8229600" cy="778098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37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path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292978" y="3497232"/>
            <a:ext cx="389850" cy="40011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IR</a:t>
            </a:r>
            <a:endParaRPr lang="he-IL" sz="20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2925" y="3358733"/>
            <a:ext cx="1534695" cy="707886"/>
          </a:xfrm>
          <a:prstGeom prst="rect">
            <a:avLst/>
          </a:prstGeom>
          <a:noFill/>
          <a:ln>
            <a:noFill/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Control-Flow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Graph</a:t>
            </a:r>
            <a:endParaRPr lang="he-IL" sz="2000" dirty="0" smtClean="0">
              <a:latin typeface="+mn-lt"/>
            </a:endParaRPr>
          </a:p>
        </p:txBody>
      </p:sp>
      <p:cxnSp>
        <p:nvCxnSpPr>
          <p:cNvPr id="8" name="מחבר חץ ישר 7"/>
          <p:cNvCxnSpPr>
            <a:stCxn id="5" idx="3"/>
            <a:endCxn id="11" idx="1"/>
          </p:cNvCxnSpPr>
          <p:nvPr/>
        </p:nvCxnSpPr>
        <p:spPr>
          <a:xfrm>
            <a:off x="682828" y="3697287"/>
            <a:ext cx="322309" cy="1538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005137" y="3358733"/>
            <a:ext cx="928459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CFG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builder</a:t>
            </a:r>
            <a:endParaRPr lang="he-IL" sz="2000" dirty="0" smtClean="0">
              <a:latin typeface="+mn-lt"/>
            </a:endParaRPr>
          </a:p>
        </p:txBody>
      </p:sp>
      <p:cxnSp>
        <p:nvCxnSpPr>
          <p:cNvPr id="13" name="מחבר חץ ישר 12"/>
          <p:cNvCxnSpPr>
            <a:stCxn id="11" idx="3"/>
            <a:endCxn id="6" idx="1"/>
          </p:cNvCxnSpPr>
          <p:nvPr/>
        </p:nvCxnSpPr>
        <p:spPr>
          <a:xfrm>
            <a:off x="1933596" y="3712676"/>
            <a:ext cx="47932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728672" y="3358733"/>
            <a:ext cx="1079718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Program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Analysis</a:t>
            </a:r>
            <a:endParaRPr lang="he-IL" sz="2000" dirty="0" smtClean="0">
              <a:latin typeface="+mn-lt"/>
            </a:endParaRPr>
          </a:p>
        </p:txBody>
      </p:sp>
      <p:grpSp>
        <p:nvGrpSpPr>
          <p:cNvPr id="3" name="קבוצה 99"/>
          <p:cNvGrpSpPr/>
          <p:nvPr/>
        </p:nvGrpSpPr>
        <p:grpSpPr>
          <a:xfrm>
            <a:off x="6808390" y="3712676"/>
            <a:ext cx="1782734" cy="1290047"/>
            <a:chOff x="6808390" y="3712676"/>
            <a:chExt cx="1782734" cy="1290047"/>
          </a:xfrm>
        </p:grpSpPr>
        <p:sp>
          <p:nvSpPr>
            <p:cNvPr id="24" name="TextBox 23"/>
            <p:cNvSpPr txBox="1"/>
            <p:nvPr/>
          </p:nvSpPr>
          <p:spPr>
            <a:xfrm>
              <a:off x="7296253" y="4294837"/>
              <a:ext cx="1294871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Annotated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CFG</a:t>
              </a:r>
              <a:endParaRPr lang="he-IL" sz="2000" dirty="0" smtClean="0">
                <a:latin typeface="+mn-lt"/>
              </a:endParaRPr>
            </a:p>
          </p:txBody>
        </p:sp>
        <p:cxnSp>
          <p:nvCxnSpPr>
            <p:cNvPr id="25" name="מחבר חץ ישר 24"/>
            <p:cNvCxnSpPr>
              <a:stCxn id="18" idx="3"/>
              <a:endCxn id="24" idx="0"/>
            </p:cNvCxnSpPr>
            <p:nvPr/>
          </p:nvCxnSpPr>
          <p:spPr>
            <a:xfrm>
              <a:off x="6808390" y="3712676"/>
              <a:ext cx="1135299" cy="582161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קבוצה 100"/>
          <p:cNvGrpSpPr/>
          <p:nvPr/>
        </p:nvGrpSpPr>
        <p:grpSpPr>
          <a:xfrm>
            <a:off x="4812404" y="4942909"/>
            <a:ext cx="3131286" cy="707886"/>
            <a:chOff x="4812404" y="4942909"/>
            <a:chExt cx="3131286" cy="707886"/>
          </a:xfrm>
        </p:grpSpPr>
        <p:sp>
          <p:nvSpPr>
            <p:cNvPr id="30" name="TextBox 29"/>
            <p:cNvSpPr txBox="1"/>
            <p:nvPr/>
          </p:nvSpPr>
          <p:spPr>
            <a:xfrm>
              <a:off x="4812404" y="4942909"/>
              <a:ext cx="1800568" cy="70788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Optimizing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Transformation</a:t>
              </a:r>
              <a:endParaRPr lang="he-IL" sz="2000" dirty="0" smtClean="0">
                <a:latin typeface="+mn-lt"/>
              </a:endParaRPr>
            </a:p>
          </p:txBody>
        </p:sp>
        <p:cxnSp>
          <p:nvCxnSpPr>
            <p:cNvPr id="31" name="מחבר חץ ישר 30"/>
            <p:cNvCxnSpPr>
              <a:stCxn id="24" idx="2"/>
              <a:endCxn id="30" idx="3"/>
            </p:cNvCxnSpPr>
            <p:nvPr/>
          </p:nvCxnSpPr>
          <p:spPr>
            <a:xfrm rot="5400000">
              <a:off x="7131267" y="4484429"/>
              <a:ext cx="294129" cy="1330717"/>
            </a:xfrm>
            <a:prstGeom prst="curved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8" name="מחבר חץ ישר 37"/>
          <p:cNvCxnSpPr>
            <a:stCxn id="30" idx="1"/>
            <a:endCxn id="6" idx="2"/>
          </p:cNvCxnSpPr>
          <p:nvPr/>
        </p:nvCxnSpPr>
        <p:spPr>
          <a:xfrm rot="10800000">
            <a:off x="3180274" y="4066620"/>
            <a:ext cx="1632131" cy="1230233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קבוצה 102"/>
          <p:cNvGrpSpPr/>
          <p:nvPr/>
        </p:nvGrpSpPr>
        <p:grpSpPr>
          <a:xfrm>
            <a:off x="6579508" y="1990581"/>
            <a:ext cx="1601618" cy="707886"/>
            <a:chOff x="6579508" y="1992322"/>
            <a:chExt cx="1601618" cy="707886"/>
          </a:xfrm>
        </p:grpSpPr>
        <p:sp>
          <p:nvSpPr>
            <p:cNvPr id="61" name="TextBox 60"/>
            <p:cNvSpPr txBox="1"/>
            <p:nvPr/>
          </p:nvSpPr>
          <p:spPr>
            <a:xfrm>
              <a:off x="7324952" y="1992322"/>
              <a:ext cx="856174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Target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Code</a:t>
              </a:r>
              <a:endParaRPr lang="he-IL" sz="2000" dirty="0" smtClean="0">
                <a:latin typeface="+mn-lt"/>
              </a:endParaRPr>
            </a:p>
          </p:txBody>
        </p:sp>
        <p:cxnSp>
          <p:nvCxnSpPr>
            <p:cNvPr id="62" name="מחבר חץ ישר 61"/>
            <p:cNvCxnSpPr>
              <a:stCxn id="58" idx="3"/>
              <a:endCxn id="61" idx="1"/>
            </p:cNvCxnSpPr>
            <p:nvPr/>
          </p:nvCxnSpPr>
          <p:spPr>
            <a:xfrm flipV="1">
              <a:off x="6579508" y="2346265"/>
              <a:ext cx="745444" cy="987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קבוצה 101"/>
          <p:cNvGrpSpPr/>
          <p:nvPr/>
        </p:nvGrpSpPr>
        <p:grpSpPr>
          <a:xfrm>
            <a:off x="2809686" y="1774557"/>
            <a:ext cx="3769822" cy="1584176"/>
            <a:chOff x="2809686" y="1774557"/>
            <a:chExt cx="3769822" cy="1584176"/>
          </a:xfrm>
        </p:grpSpPr>
        <p:sp>
          <p:nvSpPr>
            <p:cNvPr id="58" name="TextBox 57"/>
            <p:cNvSpPr txBox="1"/>
            <p:nvPr/>
          </p:nvSpPr>
          <p:spPr>
            <a:xfrm>
              <a:off x="4697537" y="1846565"/>
              <a:ext cx="1881971" cy="1015663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dirty="0" smtClean="0">
                  <a:latin typeface="+mn-lt"/>
                </a:rPr>
                <a:t>Code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Generation</a:t>
              </a:r>
              <a:br>
                <a:rPr lang="en-US" sz="2000" dirty="0" smtClean="0">
                  <a:latin typeface="+mn-lt"/>
                </a:rPr>
              </a:br>
              <a:r>
                <a:rPr lang="en-US" sz="2000" dirty="0" smtClean="0">
                  <a:latin typeface="+mn-lt"/>
                </a:rPr>
                <a:t>(+optimizations)</a:t>
              </a:r>
              <a:endParaRPr lang="he-IL" sz="2000" dirty="0" smtClean="0">
                <a:latin typeface="+mn-lt"/>
              </a:endParaRPr>
            </a:p>
          </p:txBody>
        </p:sp>
        <p:grpSp>
          <p:nvGrpSpPr>
            <p:cNvPr id="12" name="קבוצה 97"/>
            <p:cNvGrpSpPr/>
            <p:nvPr/>
          </p:nvGrpSpPr>
          <p:grpSpPr>
            <a:xfrm>
              <a:off x="2809686" y="1774557"/>
              <a:ext cx="1887851" cy="1584176"/>
              <a:chOff x="2809686" y="1556792"/>
              <a:chExt cx="1887851" cy="1584176"/>
            </a:xfrm>
          </p:grpSpPr>
          <p:cxnSp>
            <p:nvCxnSpPr>
              <p:cNvPr id="65" name="מחבר חץ ישר 64"/>
              <p:cNvCxnSpPr>
                <a:stCxn id="6" idx="0"/>
                <a:endCxn id="58" idx="1"/>
              </p:cNvCxnSpPr>
              <p:nvPr/>
            </p:nvCxnSpPr>
            <p:spPr>
              <a:xfrm flipV="1">
                <a:off x="3180273" y="2136632"/>
                <a:ext cx="1517264" cy="100433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TextBox 92"/>
              <p:cNvSpPr txBox="1"/>
              <p:nvPr/>
            </p:nvSpPr>
            <p:spPr>
              <a:xfrm>
                <a:off x="2809686" y="1556792"/>
                <a:ext cx="1665928" cy="10156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1">
                <a:spAutoFit/>
              </a:bodyPr>
              <a:lstStyle/>
              <a:p>
                <a:pPr algn="ctr" rtl="0"/>
                <a:r>
                  <a:rPr lang="en-US" sz="2000" i="1" dirty="0" smtClean="0">
                    <a:latin typeface="+mn-lt"/>
                  </a:rPr>
                  <a:t>done</a:t>
                </a:r>
                <a:br>
                  <a:rPr lang="en-US" sz="2000" i="1" dirty="0" smtClean="0">
                    <a:latin typeface="+mn-lt"/>
                  </a:rPr>
                </a:br>
                <a:r>
                  <a:rPr lang="en-US" sz="2000" i="1" dirty="0" smtClean="0">
                    <a:latin typeface="+mn-lt"/>
                  </a:rPr>
                  <a:t>with IR</a:t>
                </a:r>
                <a:br>
                  <a:rPr lang="en-US" sz="2000" i="1" dirty="0" smtClean="0">
                    <a:latin typeface="+mn-lt"/>
                  </a:rPr>
                </a:br>
                <a:r>
                  <a:rPr lang="en-US" sz="2000" i="1" dirty="0" smtClean="0">
                    <a:latin typeface="+mn-lt"/>
                  </a:rPr>
                  <a:t>optimizations</a:t>
                </a:r>
                <a:endParaRPr lang="he-IL" sz="2000" i="1" dirty="0" smtClean="0">
                  <a:latin typeface="+mn-lt"/>
                </a:endParaRPr>
              </a:p>
            </p:txBody>
          </p:sp>
        </p:grpSp>
      </p:grpSp>
      <p:grpSp>
        <p:nvGrpSpPr>
          <p:cNvPr id="14" name="קבוצה 94"/>
          <p:cNvGrpSpPr/>
          <p:nvPr/>
        </p:nvGrpSpPr>
        <p:grpSpPr>
          <a:xfrm>
            <a:off x="3947620" y="3070701"/>
            <a:ext cx="1781052" cy="707886"/>
            <a:chOff x="3947620" y="2852936"/>
            <a:chExt cx="1781052" cy="707886"/>
          </a:xfrm>
        </p:grpSpPr>
        <p:cxnSp>
          <p:nvCxnSpPr>
            <p:cNvPr id="19" name="מחבר חץ ישר 18"/>
            <p:cNvCxnSpPr>
              <a:stCxn id="6" idx="3"/>
              <a:endCxn id="18" idx="1"/>
            </p:cNvCxnSpPr>
            <p:nvPr/>
          </p:nvCxnSpPr>
          <p:spPr>
            <a:xfrm>
              <a:off x="3947620" y="3494911"/>
              <a:ext cx="1781052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4031514" y="2852936"/>
              <a:ext cx="1665928" cy="707886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sz="2000" i="1" dirty="0" smtClean="0">
                  <a:latin typeface="+mn-lt"/>
                </a:rPr>
                <a:t>IR</a:t>
              </a:r>
              <a:br>
                <a:rPr lang="en-US" sz="2000" i="1" dirty="0" smtClean="0">
                  <a:latin typeface="+mn-lt"/>
                </a:rPr>
              </a:br>
              <a:r>
                <a:rPr lang="en-US" sz="2000" i="1" dirty="0" smtClean="0">
                  <a:latin typeface="+mn-lt"/>
                </a:rPr>
                <a:t>optimizations</a:t>
              </a:r>
              <a:endParaRPr lang="he-IL" sz="2000" i="1" dirty="0" smtClean="0">
                <a:latin typeface="+mn-lt"/>
              </a:endParaRPr>
            </a:p>
          </p:txBody>
        </p:sp>
      </p:grp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35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103</a:t>
            </a:fld>
            <a:endParaRPr lang="en-US"/>
          </a:p>
        </p:txBody>
      </p:sp>
      <p:sp>
        <p:nvSpPr>
          <p:cNvPr id="7" name="Rounded Rectangle 6"/>
          <p:cNvSpPr/>
          <p:nvPr/>
        </p:nvSpPr>
        <p:spPr bwMode="auto">
          <a:xfrm>
            <a:off x="1963351" y="2629243"/>
            <a:ext cx="4963298" cy="1359243"/>
          </a:xfrm>
          <a:prstGeom prst="roundRect">
            <a:avLst/>
          </a:prstGeom>
          <a:solidFill>
            <a:srgbClr val="FFFF00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For brevity: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Simplified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IR for procedure returns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924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104</a:t>
            </a:fld>
            <a:endParaRPr lang="en-US"/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6709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105</a:t>
            </a:fld>
            <a:endParaRPr lang="en-US"/>
          </a:p>
        </p:txBody>
      </p:sp>
      <p:sp>
        <p:nvSpPr>
          <p:cNvPr id="3" name="Rounded Rectangular Callout 2"/>
          <p:cNvSpPr/>
          <p:nvPr/>
        </p:nvSpPr>
        <p:spPr bwMode="auto">
          <a:xfrm>
            <a:off x="7379730" y="933623"/>
            <a:ext cx="1064053" cy="322648"/>
          </a:xfrm>
          <a:prstGeom prst="wedgeRoundRectCallout">
            <a:avLst>
              <a:gd name="adj1" fmla="val -107311"/>
              <a:gd name="adj2" fmla="val 57217"/>
              <a:gd name="adj3" fmla="val 16667"/>
            </a:avLst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Size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of Object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8196650" y="2307969"/>
            <a:ext cx="892431" cy="322648"/>
          </a:xfrm>
          <a:prstGeom prst="wedgeRoundRectCallout">
            <a:avLst>
              <a:gd name="adj1" fmla="val -89892"/>
              <a:gd name="adj2" fmla="val -57676"/>
              <a:gd name="adj3" fmla="val 16667"/>
            </a:avLst>
          </a:prstGeom>
          <a:noFill/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Object Class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3926703" y="906163"/>
            <a:ext cx="1414162" cy="689233"/>
          </a:xfrm>
          <a:prstGeom prst="wedgeRoundRectCallout">
            <a:avLst>
              <a:gd name="adj1" fmla="val 53014"/>
              <a:gd name="adj2" fmla="val 10045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For simplicity, ignore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Popping return value,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parameters etc.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13918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1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106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107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3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/>
          </a:bodyPr>
          <a:lstStyle/>
          <a:p>
            <a:r>
              <a:rPr lang="en-US" dirty="0"/>
              <a:t>Example</a:t>
            </a:r>
            <a:endParaRPr lang="he-IL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  <a:endParaRPr lang="en-US" sz="2000" b="1" dirty="0" smtClean="0">
              <a:solidFill>
                <a:srgbClr val="008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108</a:t>
            </a:fld>
            <a:endParaRPr lang="en-US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3947298" y="4503353"/>
            <a:ext cx="1180756" cy="322648"/>
          </a:xfrm>
          <a:prstGeom prst="wedgeRoundRectCallout">
            <a:avLst>
              <a:gd name="adj1" fmla="val 66256"/>
              <a:gd name="adj2" fmla="val 21047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Points to </a:t>
            </a:r>
            <a:r>
              <a:rPr lang="en-US" sz="1200" dirty="0" err="1" smtClean="0">
                <a:latin typeface="+mn-lt"/>
              </a:rPr>
              <a:t>ObjectC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3948672" y="4950942"/>
            <a:ext cx="1180756" cy="322648"/>
          </a:xfrm>
          <a:prstGeom prst="wedgeRoundRectCallout">
            <a:avLst>
              <a:gd name="adj1" fmla="val 72070"/>
              <a:gd name="adj2" fmla="val -23634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Start of </a:t>
            </a:r>
            <a:r>
              <a:rPr lang="en-US" sz="1200" dirty="0" err="1" smtClean="0">
                <a:latin typeface="Courier"/>
                <a:cs typeface="Courier"/>
              </a:rPr>
              <a:t>fn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ourier"/>
              <a:cs typeface="Courier"/>
            </a:endParaRP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2691027" y="1455352"/>
            <a:ext cx="1235675" cy="933622"/>
          </a:xfrm>
          <a:prstGeom prst="wedgeRoundRectCallout">
            <a:avLst>
              <a:gd name="adj1" fmla="val -109325"/>
              <a:gd name="adj2" fmla="val -45129"/>
              <a:gd name="adj3" fmla="val 16667"/>
            </a:avLst>
          </a:prstGeom>
          <a:solidFill>
            <a:srgbClr val="FFFFFF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Class Object {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  method 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fn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(</a:t>
            </a: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int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);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}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212812" y="6432379"/>
            <a:ext cx="1963350" cy="322649"/>
          </a:xfrm>
          <a:prstGeom prst="roundRect">
            <a:avLst/>
          </a:prstGeom>
          <a:solidFill>
            <a:schemeClr val="bg2">
              <a:lumMod val="9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+mn-lt"/>
              </a:rPr>
              <a:t>Explaining the program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6943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S</a:t>
            </a:r>
            <a:r>
              <a:rPr lang="en-US" dirty="0" smtClean="0"/>
              <a:t>ubexpression </a:t>
            </a:r>
            <a:r>
              <a:rPr lang="en-US" b="1" dirty="0" smtClean="0"/>
              <a:t>E</a:t>
            </a:r>
            <a:r>
              <a:rPr lang="en-US" dirty="0" smtClean="0"/>
              <a:t>limination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two variable assignments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v1 = a op b    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…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v2 = a op b      </a:t>
            </a:r>
          </a:p>
          <a:p>
            <a:r>
              <a:rPr lang="en-US" dirty="0" smtClean="0"/>
              <a:t>and the values of v1, a, and b have not changed between the assignments, rewrite the code as</a:t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v1 = a op b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e-IL" dirty="0" smtClean="0">
                <a:solidFill>
                  <a:srgbClr val="000000"/>
                </a:solidFill>
              </a:rPr>
              <a:t>…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v2 = v1</a:t>
            </a:r>
          </a:p>
          <a:p>
            <a:r>
              <a:rPr lang="en-US" dirty="0" smtClean="0"/>
              <a:t>Eliminates useless recalculation</a:t>
            </a:r>
          </a:p>
          <a:p>
            <a:r>
              <a:rPr lang="en-US" dirty="0" smtClean="0"/>
              <a:t>Paves the way for later optimizations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109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0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Code generation </a:t>
            </a:r>
            <a:br>
              <a:rPr lang="en-US" dirty="0" smtClean="0"/>
            </a:br>
            <a:r>
              <a:rPr lang="en-US" dirty="0" smtClean="0"/>
              <a:t>for procedure calls</a:t>
            </a:r>
            <a:br>
              <a:rPr lang="en-US" dirty="0" smtClean="0"/>
            </a:br>
            <a:r>
              <a:rPr lang="en-US" dirty="0" smtClean="0"/>
              <a:t>(+ a few words on the runtime system)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</a:t>
            </a:fld>
            <a:endParaRPr lang="en-US"/>
          </a:p>
        </p:txBody>
      </p:sp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9901" y="2586354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80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S</a:t>
            </a:r>
            <a:r>
              <a:rPr lang="en-US" dirty="0" smtClean="0"/>
              <a:t>ubexpression </a:t>
            </a:r>
            <a:r>
              <a:rPr lang="en-US" b="1" dirty="0" smtClean="0"/>
              <a:t>E</a:t>
            </a:r>
            <a:r>
              <a:rPr lang="en-US" dirty="0" smtClean="0"/>
              <a:t>limination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If we have two variable assignments</a:t>
            </a:r>
            <a:br>
              <a:rPr lang="en-US" dirty="0" smtClean="0"/>
            </a:br>
            <a:r>
              <a:rPr lang="en-US" dirty="0" smtClean="0"/>
              <a:t>v1 = a op b     </a:t>
            </a:r>
            <a:r>
              <a:rPr lang="en-US" dirty="0" smtClean="0">
                <a:solidFill>
                  <a:srgbClr val="0000FF"/>
                </a:solidFill>
              </a:rPr>
              <a:t>[or:  v1 = a]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he-IL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v2 = a op b     </a:t>
            </a:r>
            <a:r>
              <a:rPr lang="en-US" dirty="0" smtClean="0">
                <a:solidFill>
                  <a:srgbClr val="0000FF"/>
                </a:solidFill>
              </a:rPr>
              <a:t>[or:  v2 = a] </a:t>
            </a:r>
          </a:p>
          <a:p>
            <a:r>
              <a:rPr lang="en-US" dirty="0" smtClean="0"/>
              <a:t>and the values of v1, a, and b have not changed between the assignments, rewrite the code as</a:t>
            </a:r>
            <a:br>
              <a:rPr lang="en-US" dirty="0" smtClean="0"/>
            </a:br>
            <a:r>
              <a:rPr lang="en-US" dirty="0" smtClean="0"/>
              <a:t>v1 = a op </a:t>
            </a:r>
            <a:r>
              <a:rPr lang="en-US" dirty="0"/>
              <a:t>b     </a:t>
            </a:r>
            <a:r>
              <a:rPr lang="en-US" dirty="0">
                <a:solidFill>
                  <a:srgbClr val="0000FF"/>
                </a:solidFill>
              </a:rPr>
              <a:t>[or:  </a:t>
            </a:r>
            <a:r>
              <a:rPr lang="en-US" dirty="0" smtClean="0">
                <a:solidFill>
                  <a:srgbClr val="0000FF"/>
                </a:solidFill>
              </a:rPr>
              <a:t>v1 </a:t>
            </a:r>
            <a:r>
              <a:rPr lang="en-US" dirty="0">
                <a:solidFill>
                  <a:srgbClr val="0000FF"/>
                </a:solidFill>
              </a:rPr>
              <a:t>= a]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he-IL" dirty="0" smtClean="0"/>
              <a:t>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0000FF"/>
                </a:solidFill>
              </a:rPr>
              <a:t>v2 = v1            </a:t>
            </a:r>
          </a:p>
          <a:p>
            <a:r>
              <a:rPr lang="en-US" dirty="0" smtClean="0"/>
              <a:t>Eliminates useless recalculation</a:t>
            </a:r>
          </a:p>
          <a:p>
            <a:r>
              <a:rPr lang="en-US" dirty="0" smtClean="0"/>
              <a:t>Paves the way for later optimizations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52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8" name="מחבר ישר 7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97523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10211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370367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96456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_tmp4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4811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subexpression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6" name="מחבר ישר 5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116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20289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we have a variable assignment</a:t>
            </a:r>
            <a:br>
              <a:rPr lang="en-US" dirty="0" smtClean="0"/>
            </a:br>
            <a:r>
              <a:rPr lang="en-US" dirty="0" smtClean="0"/>
              <a:t>v1 = v2</a:t>
            </a:r>
            <a:br>
              <a:rPr lang="en-US" dirty="0" smtClean="0"/>
            </a:br>
            <a:r>
              <a:rPr lang="en-US" dirty="0" smtClean="0"/>
              <a:t>then as long as v1 and v2 are not reassigned, we can rewrite expressions of the form</a:t>
            </a:r>
            <a:br>
              <a:rPr lang="en-US" dirty="0" smtClean="0"/>
            </a:br>
            <a:r>
              <a:rPr lang="en-US" dirty="0" smtClean="0"/>
              <a:t>a = … v1 …</a:t>
            </a:r>
            <a:br>
              <a:rPr lang="en-US" dirty="0" smtClean="0"/>
            </a:br>
            <a:r>
              <a:rPr lang="en-US" dirty="0" smtClean="0"/>
              <a:t>as</a:t>
            </a:r>
            <a:br>
              <a:rPr lang="en-US" dirty="0" smtClean="0"/>
            </a:br>
            <a:r>
              <a:rPr lang="en-US" dirty="0" smtClean="0"/>
              <a:t>a = … v2 …</a:t>
            </a:r>
            <a:br>
              <a:rPr lang="en-US" dirty="0" smtClean="0"/>
            </a:br>
            <a:r>
              <a:rPr lang="en-US" dirty="0" smtClean="0"/>
              <a:t>provided that such a rewrite is legal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5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_tmp2;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51947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_tmp2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*(x);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x;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119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8739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Code generation </a:t>
            </a:r>
            <a:r>
              <a:rPr lang="en-US" dirty="0" smtClean="0"/>
              <a:t>for </a:t>
            </a:r>
            <a:r>
              <a:rPr lang="en-US" dirty="0"/>
              <a:t>procedure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generation of code for procedure invocations</a:t>
            </a:r>
          </a:p>
          <a:p>
            <a:endParaRPr lang="en-US" dirty="0"/>
          </a:p>
          <a:p>
            <a:r>
              <a:rPr lang="en-US" dirty="0"/>
              <a:t>Activation </a:t>
            </a:r>
            <a:r>
              <a:rPr lang="en-US" dirty="0" smtClean="0"/>
              <a:t>Records (aka Stack Frames)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0812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a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01149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122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6483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_tmp5;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123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19258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124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51276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*(_tmp1);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125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36010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*(_tmp1)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126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5206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6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*(_tmp6);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127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9" name="Rounded Rectangular Callout 8"/>
          <p:cNvSpPr/>
          <p:nvPr/>
        </p:nvSpPr>
        <p:spPr bwMode="auto">
          <a:xfrm>
            <a:off x="2279136" y="4771081"/>
            <a:ext cx="2368378" cy="961081"/>
          </a:xfrm>
          <a:prstGeom prst="wedgeRoundRectCallout">
            <a:avLst>
              <a:gd name="adj1" fmla="val 75109"/>
              <a:gd name="adj2" fmla="val -61786"/>
              <a:gd name="adj3" fmla="val 16667"/>
            </a:avLst>
          </a:prstGeom>
          <a:solidFill>
            <a:srgbClr val="FFFFFF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Is this transformation OK?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n-lt"/>
              </a:rPr>
              <a:t>What do we need to know?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691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128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03369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_tmp3;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_tmp3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129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314828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Supporting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Stack</a:t>
            </a:r>
            <a:r>
              <a:rPr lang="en-US" dirty="0" smtClean="0"/>
              <a:t>: a </a:t>
            </a:r>
            <a:r>
              <a:rPr lang="en-US" dirty="0"/>
              <a:t>n</a:t>
            </a:r>
            <a:r>
              <a:rPr lang="en-US" dirty="0" smtClean="0"/>
              <a:t>ew computing environment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</a:t>
            </a:r>
            <a:r>
              <a:rPr lang="en-US" dirty="0" smtClean="0">
                <a:solidFill>
                  <a:srgbClr val="000000"/>
                </a:solidFill>
              </a:rPr>
              <a:t>.g., </a:t>
            </a:r>
            <a:r>
              <a:rPr lang="en-US" dirty="0" smtClean="0"/>
              <a:t>temporary memory for </a:t>
            </a:r>
            <a:r>
              <a:rPr lang="en-US" b="1" dirty="0" smtClean="0">
                <a:solidFill>
                  <a:srgbClr val="1A8CFF"/>
                </a:solidFill>
              </a:rPr>
              <a:t>local variables</a:t>
            </a:r>
          </a:p>
          <a:p>
            <a:r>
              <a:rPr lang="en-US" dirty="0"/>
              <a:t>P</a:t>
            </a:r>
            <a:r>
              <a:rPr lang="en-US" dirty="0" smtClean="0"/>
              <a:t>assing information into the new environment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Parameters</a:t>
            </a:r>
          </a:p>
          <a:p>
            <a:r>
              <a:rPr lang="en-US" b="1" dirty="0">
                <a:solidFill>
                  <a:srgbClr val="1A8CFF"/>
                </a:solidFill>
              </a:rPr>
              <a:t>T</a:t>
            </a:r>
            <a:r>
              <a:rPr lang="en-US" b="1" dirty="0" smtClean="0">
                <a:solidFill>
                  <a:srgbClr val="1A8CFF"/>
                </a:solidFill>
              </a:rPr>
              <a:t>ransfer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of </a:t>
            </a:r>
            <a:r>
              <a:rPr lang="en-US" b="1" dirty="0" smtClean="0">
                <a:solidFill>
                  <a:srgbClr val="1A8CFF"/>
                </a:solidFill>
              </a:rPr>
              <a:t>control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to/from procedure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andling return values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130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117571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4" y="0"/>
            <a:ext cx="7772400" cy="1143000"/>
          </a:xfrm>
        </p:spPr>
        <p:txBody>
          <a:bodyPr/>
          <a:lstStyle/>
          <a:p>
            <a:r>
              <a:rPr lang="en-US" dirty="0" smtClean="0"/>
              <a:t>Copy Propagation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131</a:t>
            </a:fld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</p:spTree>
    <p:extLst>
      <p:ext uri="{BB962C8B-B14F-4D97-AF65-F5344CB8AC3E}">
        <p14:creationId xmlns:p14="http://schemas.microsoft.com/office/powerpoint/2010/main" val="24571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assignment to a variable v is called </a:t>
            </a:r>
            <a:r>
              <a:rPr lang="en-US" dirty="0" smtClean="0">
                <a:solidFill>
                  <a:srgbClr val="0000FF"/>
                </a:solidFill>
              </a:rPr>
              <a:t>dead</a:t>
            </a:r>
            <a:r>
              <a:rPr lang="en-US" dirty="0" smtClean="0"/>
              <a:t> if the value of that assignment is never read anywhere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Dead code elimination </a:t>
            </a:r>
            <a:r>
              <a:rPr lang="en-US" dirty="0" smtClean="0"/>
              <a:t>removes dead assignments from IR</a:t>
            </a:r>
          </a:p>
          <a:p>
            <a:r>
              <a:rPr lang="en-US" dirty="0" smtClean="0"/>
              <a:t>Determining whether an assignment is dead depends on what variable is being assigned to and when it's being assigned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133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</p:spTree>
    <p:extLst>
      <p:ext uri="{BB962C8B-B14F-4D97-AF65-F5344CB8AC3E}">
        <p14:creationId xmlns:p14="http://schemas.microsoft.com/office/powerpoint/2010/main" val="3815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urved Connector 7"/>
          <p:cNvCxnSpPr/>
          <p:nvPr/>
        </p:nvCxnSpPr>
        <p:spPr bwMode="auto">
          <a:xfrm>
            <a:off x="5999892" y="1173892"/>
            <a:ext cx="940486" cy="377567"/>
          </a:xfrm>
          <a:prstGeom prst="curvedConnector3">
            <a:avLst>
              <a:gd name="adj1" fmla="val 144161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Curved Connector 25"/>
          <p:cNvCxnSpPr>
            <a:stCxn id="38" idx="1"/>
            <a:endCxn id="37" idx="1"/>
          </p:cNvCxnSpPr>
          <p:nvPr/>
        </p:nvCxnSpPr>
        <p:spPr bwMode="auto">
          <a:xfrm rot="10800000" flipH="1" flipV="1">
            <a:off x="5431480" y="1968156"/>
            <a:ext cx="362466" cy="554681"/>
          </a:xfrm>
          <a:prstGeom prst="curvedConnector3">
            <a:avLst>
              <a:gd name="adj1" fmla="val -63068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Curved Connector 48"/>
          <p:cNvCxnSpPr>
            <a:stCxn id="48" idx="3"/>
            <a:endCxn id="47" idx="1"/>
          </p:cNvCxnSpPr>
          <p:nvPr/>
        </p:nvCxnSpPr>
        <p:spPr bwMode="auto">
          <a:xfrm>
            <a:off x="5508367" y="3795585"/>
            <a:ext cx="671384" cy="252626"/>
          </a:xfrm>
          <a:prstGeom prst="curvedConnector3">
            <a:avLst>
              <a:gd name="adj1" fmla="val -7260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Rectangle 46"/>
          <p:cNvSpPr/>
          <p:nvPr/>
        </p:nvSpPr>
        <p:spPr bwMode="auto">
          <a:xfrm>
            <a:off x="6179751" y="3948670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130799" y="3696044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5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134</a:t>
            </a:fld>
            <a:endParaRPr 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971600" y="1124744"/>
            <a:ext cx="299629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5793946" y="2423297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5431480" y="1868616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Curved Connector 58"/>
          <p:cNvCxnSpPr>
            <a:stCxn id="61" idx="3"/>
            <a:endCxn id="60" idx="2"/>
          </p:cNvCxnSpPr>
          <p:nvPr/>
        </p:nvCxnSpPr>
        <p:spPr bwMode="auto">
          <a:xfrm>
            <a:off x="5406767" y="5046364"/>
            <a:ext cx="1100438" cy="1045518"/>
          </a:xfrm>
          <a:prstGeom prst="curvedConnector4">
            <a:avLst>
              <a:gd name="adj1" fmla="val -31566"/>
              <a:gd name="adj2" fmla="val 154695"/>
            </a:avLst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0" name="Rectangle 59"/>
          <p:cNvSpPr/>
          <p:nvPr/>
        </p:nvSpPr>
        <p:spPr bwMode="auto">
          <a:xfrm>
            <a:off x="6318421" y="5892801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029199" y="4946823"/>
            <a:ext cx="377568" cy="199081"/>
          </a:xfrm>
          <a:prstGeom prst="rect">
            <a:avLst/>
          </a:prstGeom>
          <a:noFill/>
          <a:ln w="381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9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_tmp2 = </a:t>
            </a:r>
            <a:r>
              <a:rPr lang="en-US" sz="2000" b="1" dirty="0" err="1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solidFill>
                  <a:srgbClr val="F02E00"/>
                </a:solidFill>
                <a:latin typeface="Courier New" pitchFamily="49" charset="0"/>
                <a:cs typeface="Courier New" pitchFamily="49" charset="0"/>
              </a:rPr>
              <a:t>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_tmp1;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_tmp3 = _tmp0;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_tmp5 = c;</a:t>
            </a:r>
          </a:p>
          <a:p>
            <a:pPr algn="l" rtl="0"/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_tmp6 = </a:t>
            </a:r>
            <a:r>
              <a:rPr lang="en-US" sz="20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הסבר מלבני 8"/>
          <p:cNvSpPr/>
          <p:nvPr/>
        </p:nvSpPr>
        <p:spPr>
          <a:xfrm>
            <a:off x="2867435" y="1822887"/>
            <a:ext cx="1008112" cy="864096"/>
          </a:xfrm>
          <a:prstGeom prst="wedgeRectCallout">
            <a:avLst>
              <a:gd name="adj1" fmla="val 188332"/>
              <a:gd name="adj2" fmla="val 10372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values never read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  <p:sp>
        <p:nvSpPr>
          <p:cNvPr id="10" name="הסבר מלבני 9"/>
          <p:cNvSpPr/>
          <p:nvPr/>
        </p:nvSpPr>
        <p:spPr>
          <a:xfrm>
            <a:off x="2891625" y="4799969"/>
            <a:ext cx="1008112" cy="864096"/>
          </a:xfrm>
          <a:prstGeom prst="wedgeRectCallout">
            <a:avLst>
              <a:gd name="adj1" fmla="val 182933"/>
              <a:gd name="adj2" fmla="val -71385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</a:rPr>
              <a:t>values never read</a:t>
            </a:r>
            <a:endParaRPr lang="he-IL" sz="2000" dirty="0" smtClean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229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Dead Code Elimination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97160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Object x;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c;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 = new Object;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a + b;</a:t>
            </a:r>
          </a:p>
          <a:p>
            <a:pPr algn="l" rtl="0"/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x.fn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(a + b);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1124744"/>
            <a:ext cx="3240360" cy="518457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_tmp0 = 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_tmp0;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Alloc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*(_tmp1)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_tmp4 = _tmp0 + b;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 = _tmp4;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_tmp7 = *(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ObjectC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c;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Push _tmp1;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Call _tmp7;</a:t>
            </a:r>
          </a:p>
        </p:txBody>
      </p:sp>
      <p:cxnSp>
        <p:nvCxnSpPr>
          <p:cNvPr id="7" name="מחבר ישר 6"/>
          <p:cNvCxnSpPr/>
          <p:nvPr/>
        </p:nvCxnSpPr>
        <p:spPr>
          <a:xfrm>
            <a:off x="4355976" y="1124744"/>
            <a:ext cx="0" cy="460851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29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local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different optimizations we've seen so far all take care of just a small piece of the optimization</a:t>
            </a:r>
          </a:p>
          <a:p>
            <a:r>
              <a:rPr lang="en-US" dirty="0" smtClean="0"/>
              <a:t>Common subexpression elimination eliminates unnecessary statements</a:t>
            </a:r>
          </a:p>
          <a:p>
            <a:r>
              <a:rPr lang="en-US" dirty="0" smtClean="0"/>
              <a:t>Copy propagation helps identify dead code</a:t>
            </a:r>
          </a:p>
          <a:p>
            <a:r>
              <a:rPr lang="en-US" dirty="0" smtClean="0"/>
              <a:t>Dead code elimination removes statements that are no longer needed</a:t>
            </a:r>
          </a:p>
          <a:p>
            <a:r>
              <a:rPr lang="en-US" dirty="0" smtClean="0"/>
              <a:t>To get maximum effect, we may have to apply these optimizations numerous times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3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c;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13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* 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* 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c;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general, compiler can use any convention to handle procedures</a:t>
            </a:r>
          </a:p>
          <a:p>
            <a:endParaRPr lang="en-US" dirty="0"/>
          </a:p>
          <a:p>
            <a:r>
              <a:rPr lang="en-US" dirty="0" smtClean="0"/>
              <a:t>In practice, CPUs specify standards</a:t>
            </a:r>
          </a:p>
          <a:p>
            <a:pPr lvl="2"/>
            <a:r>
              <a:rPr lang="en-US" dirty="0" smtClean="0"/>
              <a:t>Aka calling </a:t>
            </a:r>
            <a:r>
              <a:rPr lang="en-US" dirty="0" err="1" smtClean="0"/>
              <a:t>conventios</a:t>
            </a:r>
            <a:endParaRPr lang="en-US" dirty="0" smtClean="0"/>
          </a:p>
          <a:p>
            <a:pPr lvl="1"/>
            <a:r>
              <a:rPr lang="en-US" dirty="0" smtClean="0"/>
              <a:t>Allows for compiler interoperability</a:t>
            </a:r>
          </a:p>
          <a:p>
            <a:pPr lvl="2"/>
            <a:r>
              <a:rPr lang="en-US" dirty="0" smtClean="0"/>
              <a:t>Libraries!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6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73704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* 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c;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03648" y="4653136"/>
            <a:ext cx="551554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Common sub-expression elimination</a:t>
            </a:r>
            <a:endParaRPr lang="he-IL" sz="2800" dirty="0" smtClean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966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58371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19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 =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b +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b + b;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79413" y="4653136"/>
            <a:ext cx="2764026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Copy propagation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1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b;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Applying local optimizations example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3848" y="1556792"/>
            <a:ext cx="2376264" cy="18002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a * a;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c = b;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51848" y="3645024"/>
            <a:ext cx="639194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Which optimization should we apply here?</a:t>
            </a:r>
            <a:endParaRPr lang="he-IL" sz="2800" dirty="0" smtClean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65970" y="4653136"/>
            <a:ext cx="659090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800" dirty="0" smtClean="0">
                <a:latin typeface="+mn-lt"/>
              </a:rPr>
              <a:t>Common sub-expression elimination (again)</a:t>
            </a:r>
            <a:endParaRPr lang="he-IL" sz="28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71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types of local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Arithmetic Simplification</a:t>
            </a:r>
          </a:p>
          <a:p>
            <a:pPr lvl="1"/>
            <a:r>
              <a:rPr lang="en-US" dirty="0" smtClean="0"/>
              <a:t>Replace “hard” operations with easier ones</a:t>
            </a:r>
          </a:p>
          <a:p>
            <a:pPr lvl="1"/>
            <a:r>
              <a:rPr lang="en-US" dirty="0" smtClean="0"/>
              <a:t>e.g.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 * a;</a:t>
            </a:r>
            <a:r>
              <a:rPr lang="en-US" dirty="0" smtClean="0"/>
              <a:t>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a &lt;&lt; 2;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Constant Folding</a:t>
            </a:r>
          </a:p>
          <a:p>
            <a:pPr lvl="1"/>
            <a:r>
              <a:rPr lang="en-US" dirty="0" smtClean="0"/>
              <a:t>Evaluate expressions at compile-time if they have a constant value.</a:t>
            </a:r>
          </a:p>
          <a:p>
            <a:pPr lvl="1"/>
            <a:r>
              <a:rPr lang="en-US" dirty="0" smtClean="0"/>
              <a:t>e.g. rewrite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4 * 5; </a:t>
            </a:r>
            <a:r>
              <a:rPr lang="en-US" dirty="0" smtClean="0"/>
              <a:t>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20;</a:t>
            </a:r>
            <a:endParaRPr lang="he-IL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6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Optimizations and analyses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optimizations are only possible given some analysis of the program's behavior</a:t>
            </a:r>
          </a:p>
          <a:p>
            <a:r>
              <a:rPr lang="en-US" dirty="0" smtClean="0"/>
              <a:t>In order to implement an optimization, we will talk about the corresponding program analyses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1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Both common subexpression elimination and copy propagation depend on an analysis of the </a:t>
            </a:r>
            <a:r>
              <a:rPr lang="en-US" dirty="0" smtClean="0">
                <a:solidFill>
                  <a:srgbClr val="0000FF"/>
                </a:solidFill>
              </a:rPr>
              <a:t>available expressions </a:t>
            </a:r>
            <a:r>
              <a:rPr lang="en-US" dirty="0" smtClean="0"/>
              <a:t>in a program</a:t>
            </a:r>
          </a:p>
          <a:p>
            <a:r>
              <a:rPr lang="en-US" dirty="0" smtClean="0"/>
              <a:t>An expression is called </a:t>
            </a:r>
            <a:r>
              <a:rPr lang="en-US" dirty="0" smtClean="0">
                <a:solidFill>
                  <a:srgbClr val="0000FF"/>
                </a:solidFill>
              </a:rPr>
              <a:t>available</a:t>
            </a:r>
            <a:r>
              <a:rPr lang="en-US" dirty="0" smtClean="0"/>
              <a:t> if some variable in the program holds the value of that expression</a:t>
            </a:r>
          </a:p>
          <a:p>
            <a:r>
              <a:rPr lang="en-US" dirty="0" smtClean="0"/>
              <a:t>In common subexpression elimination, we replace an available expression by the variable holding its value</a:t>
            </a:r>
          </a:p>
          <a:p>
            <a:r>
              <a:rPr lang="en-US" dirty="0" smtClean="0"/>
              <a:t>In copy propagation, we replace the use of a variable by the available expression it holds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147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4170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available expressions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Initially, no expressions are available</a:t>
            </a:r>
          </a:p>
          <a:p>
            <a:r>
              <a:rPr lang="en-US" dirty="0" smtClean="0"/>
              <a:t>Whenever we execute a statement</a:t>
            </a:r>
            <a:br>
              <a:rPr lang="en-US" dirty="0" smtClean="0"/>
            </a:br>
            <a:r>
              <a:rPr lang="en-US" b="1" dirty="0" smtClean="0"/>
              <a:t>a = b </a:t>
            </a:r>
            <a:r>
              <a:rPr lang="en-US" b="1" i="1" dirty="0" smtClean="0"/>
              <a:t>op</a:t>
            </a:r>
            <a:r>
              <a:rPr lang="en-US" b="1" dirty="0" smtClean="0"/>
              <a:t> c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Any expression holding </a:t>
            </a:r>
            <a:r>
              <a:rPr lang="en-US" b="1" dirty="0" smtClean="0"/>
              <a:t>a</a:t>
            </a:r>
            <a:r>
              <a:rPr lang="en-US" dirty="0" smtClean="0"/>
              <a:t> is invalidated</a:t>
            </a:r>
          </a:p>
          <a:p>
            <a:pPr lvl="1"/>
            <a:r>
              <a:rPr lang="en-US" dirty="0" smtClean="0"/>
              <a:t>The expression </a:t>
            </a:r>
            <a:r>
              <a:rPr lang="en-US" b="1" dirty="0" smtClean="0"/>
              <a:t>a = b </a:t>
            </a:r>
            <a:r>
              <a:rPr lang="en-US" b="1" i="1" dirty="0" smtClean="0"/>
              <a:t>op</a:t>
            </a:r>
            <a:r>
              <a:rPr lang="en-US" b="1" dirty="0" smtClean="0"/>
              <a:t> c </a:t>
            </a:r>
            <a:r>
              <a:rPr lang="en-US" dirty="0" smtClean="0"/>
              <a:t>becomes available</a:t>
            </a:r>
          </a:p>
          <a:p>
            <a:r>
              <a:rPr lang="en-US" b="1" dirty="0" smtClean="0"/>
              <a:t>Idea: </a:t>
            </a:r>
            <a:r>
              <a:rPr lang="en-US" dirty="0" smtClean="0"/>
              <a:t>Iterate across the basic block, beginning with the empty set of expressions and updating available expressions at each variable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148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9935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Available expressions example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149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a + b;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x;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a + b;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31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3549119" y="4801240"/>
            <a:ext cx="4166092" cy="1208649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Abstract Register Machine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549119" y="2858898"/>
            <a:ext cx="415511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49119" y="3533706"/>
            <a:ext cx="4151092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85406" y="5456076"/>
            <a:ext cx="243557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49119" y="4279049"/>
            <a:ext cx="4161091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7"/>
            <a:ext cx="1811867" cy="3143532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3549119" y="1651536"/>
            <a:ext cx="4162643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Code</a:t>
            </a:r>
          </a:p>
        </p:txBody>
      </p:sp>
      <p:sp>
        <p:nvSpPr>
          <p:cNvPr id="29" name="Down Arrow 28"/>
          <p:cNvSpPr/>
          <p:nvPr/>
        </p:nvSpPr>
        <p:spPr bwMode="auto">
          <a:xfrm>
            <a:off x="8287987" y="3445636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0" name="Down Arrow 29"/>
          <p:cNvSpPr/>
          <p:nvPr/>
        </p:nvSpPr>
        <p:spPr bwMode="auto">
          <a:xfrm flipV="1">
            <a:off x="8291403" y="4887439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812143" y="2846789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+mn-lt"/>
              </a:rPr>
              <a:t>addresses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389609" y="4354179"/>
            <a:ext cx="1217683" cy="1221019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91201" y="2834850"/>
            <a:ext cx="1005403" cy="1264516"/>
            <a:chOff x="1491201" y="2834850"/>
            <a:chExt cx="1005403" cy="1264516"/>
          </a:xfrm>
        </p:grpSpPr>
        <p:sp>
          <p:nvSpPr>
            <p:cNvPr id="17" name="Rectangle 16"/>
            <p:cNvSpPr/>
            <p:nvPr/>
          </p:nvSpPr>
          <p:spPr bwMode="auto">
            <a:xfrm>
              <a:off x="1491201" y="2834850"/>
              <a:ext cx="1005403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00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492879" y="3232783"/>
              <a:ext cx="1002047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01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504025" y="3791589"/>
              <a:ext cx="979755" cy="307777"/>
            </a:xfrm>
            <a:prstGeom prst="rect">
              <a:avLst/>
            </a:prstGeom>
            <a:solidFill>
              <a:schemeClr val="bg2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+mn-lt"/>
                </a:rPr>
                <a:t>Register xx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25598" y="3327409"/>
              <a:ext cx="72813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+mn-lt"/>
                </a:rPr>
                <a:t>…</a:t>
              </a:r>
            </a:p>
          </p:txBody>
        </p:sp>
      </p:grp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1475049" y="5187936"/>
            <a:ext cx="1060281" cy="276999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+mn-lt"/>
              </a:rPr>
              <a:t>Register </a:t>
            </a:r>
            <a:r>
              <a:rPr lang="en-US" sz="1200" b="1" dirty="0" smtClean="0">
                <a:latin typeface="+mn-lt"/>
              </a:rPr>
              <a:t>Stack</a:t>
            </a: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63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150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37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/>
              <a:t>Common sub-expression elimination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151</a:t>
            </a:fld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5536" y="126876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a = b + 2;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95536" y="2132856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b = x;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95536" y="2996952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a + b;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536" y="3861048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e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95536" y="4725144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d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95536" y="5589240"/>
            <a:ext cx="2376264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 = </a:t>
            </a:r>
            <a:r>
              <a:rPr lang="en-US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576064" y="5157192"/>
            <a:ext cx="7524328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6064" y="4293096"/>
            <a:ext cx="8567936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a + b, e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76063" y="3429000"/>
            <a:ext cx="623355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d = </a:t>
            </a:r>
            <a:r>
              <a:rPr lang="pt-BR" sz="2400" b="1" dirty="0" smtClean="0">
                <a:solidFill>
                  <a:srgbClr val="009900"/>
                </a:solidFill>
                <a:latin typeface="Courier New" pitchFamily="49" charset="0"/>
                <a:cs typeface="Courier New" pitchFamily="49" charset="0"/>
              </a:rPr>
              <a:t>a + b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>
          <a:xfrm>
            <a:off x="576064" y="2564904"/>
            <a:ext cx="316835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576063" y="1700808"/>
            <a:ext cx="2587595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a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+ 2}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576064" y="836712"/>
            <a:ext cx="100811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576064" y="6021288"/>
            <a:ext cx="8460432" cy="43204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pt-BR" sz="2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pt-BR" sz="2400" b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e </a:t>
            </a:r>
            <a:r>
              <a:rPr lang="pt-BR" sz="2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= a + b, f = a + b }</a:t>
            </a:r>
            <a:endParaRPr lang="en-US" sz="24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94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Decisions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Scoping </a:t>
            </a:r>
            <a:r>
              <a:rPr lang="en-US" dirty="0"/>
              <a:t>rules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</a:t>
            </a:r>
            <a:r>
              <a:rPr lang="en-US" dirty="0"/>
              <a:t>scoping vs. dynamic scoping</a:t>
            </a:r>
          </a:p>
          <a:p>
            <a:r>
              <a:rPr lang="en-US" dirty="0"/>
              <a:t>C</a:t>
            </a:r>
            <a:r>
              <a:rPr lang="en-US" dirty="0" smtClean="0"/>
              <a:t>aller/</a:t>
            </a:r>
            <a:r>
              <a:rPr lang="en-US" dirty="0" err="1" smtClean="0"/>
              <a:t>callee</a:t>
            </a:r>
            <a:r>
              <a:rPr lang="en-US" dirty="0" smtClean="0"/>
              <a:t> conventions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ho saves register values?</a:t>
            </a:r>
          </a:p>
          <a:p>
            <a:r>
              <a:rPr lang="en-US" dirty="0"/>
              <a:t>A</a:t>
            </a:r>
            <a:r>
              <a:rPr lang="en-US" dirty="0" smtClean="0"/>
              <a:t>llocating space for local variables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3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Static (lexical) </a:t>
            </a:r>
            <a:r>
              <a:rPr lang="en-US" dirty="0" smtClean="0">
                <a:solidFill>
                  <a:srgbClr val="1A8CFF"/>
                </a:solidFill>
              </a:rPr>
              <a:t>Scoping</a:t>
            </a:r>
            <a:endParaRPr lang="en-US" dirty="0">
              <a:solidFill>
                <a:srgbClr val="1A8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17</a:t>
            </a:fld>
            <a:endParaRPr lang="en-US"/>
          </a:p>
        </p:txBody>
      </p:sp>
      <p:sp>
        <p:nvSpPr>
          <p:cNvPr id="5" name="Rectangle 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17525" y="1219200"/>
            <a:ext cx="498792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main ( 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0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1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a = 2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{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int</a:t>
            </a:r>
            <a:r>
              <a:rPr lang="en-US" sz="1600" dirty="0">
                <a:latin typeface="+mn-lt"/>
              </a:rPr>
              <a:t> b = 3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}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	</a:t>
            </a:r>
            <a:r>
              <a:rPr lang="en-US" sz="1600" dirty="0" err="1">
                <a:latin typeface="+mn-lt"/>
              </a:rPr>
              <a:t>printf</a:t>
            </a:r>
            <a:r>
              <a:rPr lang="en-US" sz="1600" dirty="0">
                <a:latin typeface="+mn-lt"/>
              </a:rPr>
              <a:t> (“%d %d\n”, a, b) ;</a:t>
            </a:r>
          </a:p>
          <a:p>
            <a:pPr indent="87313" algn="l" defTabSz="360363" rtl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sz="1600" dirty="0">
                <a:latin typeface="+mn-lt"/>
              </a:rPr>
              <a:t>}</a:t>
            </a: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719138" y="1831975"/>
            <a:ext cx="0" cy="4419600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1022350" y="2746375"/>
            <a:ext cx="0" cy="2906713"/>
          </a:xfrm>
          <a:prstGeom prst="line">
            <a:avLst/>
          </a:prstGeom>
          <a:noFill/>
          <a:ln w="15875">
            <a:solidFill>
              <a:schemeClr val="accent1"/>
            </a:solidFill>
            <a:prstDash val="sysDot"/>
            <a:round/>
            <a:headEnd/>
            <a:tailEnd type="non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endParaRPr lang="en-US">
              <a:solidFill>
                <a:srgbClr val="92D050"/>
              </a:solidFill>
            </a:endParaRPr>
          </a:p>
        </p:txBody>
      </p:sp>
      <p:grpSp>
        <p:nvGrpSpPr>
          <p:cNvPr id="8" name="Group 7"/>
          <p:cNvGrpSpPr>
            <a:grpSpLocks/>
          </p:cNvGrpSpPr>
          <p:nvPr/>
        </p:nvGrpSpPr>
        <p:grpSpPr bwMode="auto">
          <a:xfrm>
            <a:off x="1368425" y="3317875"/>
            <a:ext cx="0" cy="1720850"/>
            <a:chOff x="633" y="1590"/>
            <a:chExt cx="0" cy="1084"/>
          </a:xfrm>
        </p:grpSpPr>
        <p:sp>
          <p:nvSpPr>
            <p:cNvPr id="15" name="Line 8"/>
            <p:cNvSpPr>
              <a:spLocks noChangeShapeType="1"/>
            </p:cNvSpPr>
            <p:nvPr/>
          </p:nvSpPr>
          <p:spPr bwMode="auto">
            <a:xfrm>
              <a:off x="633" y="1590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  <p:sp>
          <p:nvSpPr>
            <p:cNvPr id="16" name="Line 9"/>
            <p:cNvSpPr>
              <a:spLocks noChangeShapeType="1"/>
            </p:cNvSpPr>
            <p:nvPr/>
          </p:nvSpPr>
          <p:spPr bwMode="auto">
            <a:xfrm>
              <a:off x="633" y="2334"/>
              <a:ext cx="0" cy="340"/>
            </a:xfrm>
            <a:prstGeom prst="line">
              <a:avLst/>
            </a:prstGeom>
            <a:noFill/>
            <a:ln w="15875">
              <a:solidFill>
                <a:schemeClr val="accent1"/>
              </a:solidFill>
              <a:prstDash val="sysDot"/>
              <a:round/>
              <a:headEnd/>
              <a:tailEnd type="none" w="lg" len="lg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wrap="none"/>
            <a:lstStyle>
              <a:defPPr>
                <a:defRPr lang="he-IL"/>
              </a:defPPr>
              <a:lvl1pPr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1pPr>
              <a:lvl2pPr marL="4572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2pPr>
              <a:lvl3pPr marL="9144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3pPr>
              <a:lvl4pPr marL="13716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4pPr>
              <a:lvl5pPr marL="1828800" algn="r" rtl="1" fontAlgn="base">
                <a:spcBef>
                  <a:spcPct val="0"/>
                </a:spcBef>
                <a:spcAft>
                  <a:spcPct val="0"/>
                </a:spcAft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5pPr>
              <a:lvl6pPr marL="22860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6pPr>
              <a:lvl7pPr marL="27432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7pPr>
              <a:lvl8pPr marL="32004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8pPr>
              <a:lvl9pPr marL="3657600" algn="l" defTabSz="914400" rtl="0" eaLnBrk="1" latinLnBrk="0" hangingPunct="1">
                <a:defRPr sz="2000" b="1" kern="1200">
                  <a:solidFill>
                    <a:schemeClr val="tx1"/>
                  </a:solidFill>
                  <a:latin typeface="Arial" charset="0"/>
                  <a:ea typeface="Arial Unicode MS" pitchFamily="34" charset="-128"/>
                  <a:cs typeface="Arial Unicode MS" pitchFamily="34" charset="-128"/>
                </a:defRPr>
              </a:lvl9pPr>
            </a:lstStyle>
            <a:p>
              <a:endParaRPr lang="en-US"/>
            </a:p>
          </p:txBody>
        </p:sp>
      </p:grp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512763" y="3748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0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817563" y="4129088"/>
            <a:ext cx="407987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1</a:t>
            </a:r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1169988" y="4586288"/>
            <a:ext cx="396875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b="0">
                <a:solidFill>
                  <a:srgbClr val="E30127"/>
                </a:solidFill>
              </a:rPr>
              <a:t>B</a:t>
            </a:r>
            <a:r>
              <a:rPr lang="en-US" sz="1600" b="0" baseline="-25000">
                <a:solidFill>
                  <a:srgbClr val="E30127"/>
                </a:solidFill>
              </a:rPr>
              <a:t>3</a:t>
            </a: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165225" y="45862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92D050"/>
                </a:solidFill>
              </a:rPr>
              <a:t>B</a:t>
            </a:r>
            <a:r>
              <a:rPr lang="en-US" sz="1600" baseline="-25000" dirty="0">
                <a:solidFill>
                  <a:srgbClr val="92D050"/>
                </a:solidFill>
              </a:rPr>
              <a:t>3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165225" y="3405188"/>
            <a:ext cx="407988" cy="3365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srgbClr val="92D050"/>
                </a:solidFill>
              </a:rPr>
              <a:t>B</a:t>
            </a:r>
            <a:r>
              <a:rPr lang="en-US" sz="1600" baseline="-25000">
                <a:solidFill>
                  <a:srgbClr val="92D050"/>
                </a:solidFill>
              </a:rPr>
              <a:t>2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>
            <p:extLst/>
          </p:nvPr>
        </p:nvGraphicFramePr>
        <p:xfrm>
          <a:off x="5181600" y="4141931"/>
          <a:ext cx="2453323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375093"/>
                <a:gridCol w="1078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Declaration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Scopes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B0,B1,B3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B1,B2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a=2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b=3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Rounded Rectangle 17"/>
          <p:cNvSpPr/>
          <p:nvPr/>
        </p:nvSpPr>
        <p:spPr>
          <a:xfrm>
            <a:off x="5029200" y="1524000"/>
            <a:ext cx="2667000" cy="24003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name refers to its (closest) enclosing </a:t>
            </a:r>
            <a:r>
              <a:rPr lang="en-US" dirty="0" smtClean="0">
                <a:solidFill>
                  <a:srgbClr val="1A8CFF"/>
                </a:solidFill>
              </a:rPr>
              <a:t>scope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2"/>
                </a:solidFill>
              </a:rPr>
              <a:t>known at compile time</a:t>
            </a:r>
            <a:endParaRPr lang="en-US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identifier is associated with a global stack of bindings</a:t>
            </a:r>
          </a:p>
          <a:p>
            <a:r>
              <a:rPr lang="en-US" dirty="0"/>
              <a:t>W</a:t>
            </a:r>
            <a:r>
              <a:rPr lang="en-US" dirty="0" smtClean="0"/>
              <a:t>hen entering scope where identifier is declared</a:t>
            </a:r>
          </a:p>
          <a:p>
            <a:pPr lvl="1"/>
            <a:r>
              <a:rPr lang="en-US" dirty="0" smtClean="0"/>
              <a:t>push declaration on identifier stack</a:t>
            </a:r>
          </a:p>
          <a:p>
            <a:r>
              <a:rPr lang="en-US" dirty="0"/>
              <a:t>W</a:t>
            </a:r>
            <a:r>
              <a:rPr lang="en-US" dirty="0" smtClean="0"/>
              <a:t>hen exiting scope where identifier is declared</a:t>
            </a:r>
          </a:p>
          <a:p>
            <a:pPr lvl="1"/>
            <a:r>
              <a:rPr lang="en-US" dirty="0" smtClean="0"/>
              <a:t>pop identifier stack</a:t>
            </a:r>
          </a:p>
          <a:p>
            <a:r>
              <a:rPr lang="en-US" b="1" dirty="0"/>
              <a:t>E</a:t>
            </a:r>
            <a:r>
              <a:rPr lang="en-US" b="1" dirty="0" smtClean="0"/>
              <a:t>valuating the identifier in any context binds to the current top of stack</a:t>
            </a:r>
          </a:p>
          <a:p>
            <a:r>
              <a:rPr lang="en-US" dirty="0"/>
              <a:t>D</a:t>
            </a:r>
            <a:r>
              <a:rPr lang="en-US" dirty="0" smtClean="0"/>
              <a:t>etermined </a:t>
            </a:r>
            <a:r>
              <a:rPr lang="en-US" b="1" dirty="0" smtClean="0">
                <a:solidFill>
                  <a:schemeClr val="tx2"/>
                </a:solidFill>
              </a:rPr>
              <a:t>at runtime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5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19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Short Reminder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74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do we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 need to generate code to access variables</a:t>
            </a:r>
          </a:p>
          <a:p>
            <a:endParaRPr lang="en-US" sz="2800" dirty="0" smtClean="0"/>
          </a:p>
          <a:p>
            <a:r>
              <a:rPr lang="en-US" sz="2800" dirty="0" smtClean="0"/>
              <a:t>Static scoping</a:t>
            </a:r>
          </a:p>
          <a:p>
            <a:pPr lvl="1"/>
            <a:r>
              <a:rPr lang="en-US" sz="2400" dirty="0" smtClean="0"/>
              <a:t>Identifier binding is known at compile time</a:t>
            </a:r>
          </a:p>
          <a:p>
            <a:pPr lvl="1"/>
            <a:r>
              <a:rPr lang="en-US" sz="2400" dirty="0" smtClean="0"/>
              <a:t>“Address” of the variable is known at compile time</a:t>
            </a:r>
          </a:p>
          <a:p>
            <a:pPr lvl="1"/>
            <a:r>
              <a:rPr lang="en-US" sz="2400" dirty="0" smtClean="0"/>
              <a:t>Assigning addresses to variables is part of code generation</a:t>
            </a:r>
          </a:p>
          <a:p>
            <a:pPr lvl="1"/>
            <a:r>
              <a:rPr lang="en-US" sz="2400" dirty="0" smtClean="0"/>
              <a:t>No runtime errors of “access to undefined variable”</a:t>
            </a:r>
          </a:p>
          <a:p>
            <a:pPr lvl="1"/>
            <a:r>
              <a:rPr lang="en-US" sz="2400" dirty="0" smtClean="0"/>
              <a:t>Can check types of variables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5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478" y="609600"/>
            <a:ext cx="8991124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21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2438400"/>
            <a:ext cx="40386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5791200" y="2590800"/>
          <a:ext cx="2229485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36980"/>
                <a:gridCol w="9925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(global)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0x42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 (inside g)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0x73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57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143000"/>
          </a:xfrm>
        </p:spPr>
        <p:txBody>
          <a:bodyPr/>
          <a:lstStyle/>
          <a:p>
            <a:r>
              <a:rPr lang="en-US" sz="3200" dirty="0" smtClean="0"/>
              <a:t>Variable addresses for static scoping: first attempt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22</a:t>
            </a:fld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990600" y="1828800"/>
            <a:ext cx="4038600" cy="4495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a [11] ;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void quicksort(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m, 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n)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</a:t>
            </a:r>
            <a:r>
              <a:rPr lang="en-US" sz="2000" dirty="0" err="1">
                <a:solidFill>
                  <a:schemeClr val="tx1"/>
                </a:solidFill>
              </a:rPr>
              <a:t>int</a:t>
            </a:r>
            <a:r>
              <a:rPr lang="en-US" sz="2000" dirty="0">
                <a:solidFill>
                  <a:schemeClr val="tx1"/>
                </a:solidFill>
              </a:rPr>
              <a:t> i;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if (n &gt; m)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i = partition(m, n);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quicksort (m, i-1)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  quicksort (i+1, n)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 }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main() {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...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 quicksort (1, 9) ;</a:t>
            </a:r>
          </a:p>
          <a:p>
            <a:pPr algn="l"/>
            <a:r>
              <a:rPr lang="en-US" sz="2000" dirty="0">
                <a:solidFill>
                  <a:schemeClr val="tx1"/>
                </a:solidFill>
              </a:rPr>
              <a:t>} 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5486400" y="2286000"/>
            <a:ext cx="3048000" cy="2133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what is the address of the variable “i” in the procedure quicksort?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13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Compile-Time Information on Variables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73705" y="1098247"/>
            <a:ext cx="7772400" cy="4114800"/>
          </a:xfrm>
        </p:spPr>
        <p:txBody>
          <a:bodyPr/>
          <a:lstStyle/>
          <a:p>
            <a:r>
              <a:rPr lang="en-US" sz="2800" dirty="0" smtClean="0"/>
              <a:t>Name</a:t>
            </a:r>
          </a:p>
          <a:p>
            <a:r>
              <a:rPr lang="en-US" sz="2800" dirty="0" smtClean="0"/>
              <a:t>Type</a:t>
            </a:r>
          </a:p>
          <a:p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when is it recognized</a:t>
            </a:r>
          </a:p>
          <a:p>
            <a:r>
              <a:rPr lang="en-US" sz="2800" dirty="0" smtClean="0"/>
              <a:t>Duration </a:t>
            </a:r>
          </a:p>
          <a:p>
            <a:pPr lvl="1"/>
            <a:r>
              <a:rPr lang="en-US" sz="2400" dirty="0" smtClean="0"/>
              <a:t>Until when does its value exist</a:t>
            </a:r>
          </a:p>
          <a:p>
            <a:r>
              <a:rPr lang="en-US" sz="2800" dirty="0" smtClean="0"/>
              <a:t>Size </a:t>
            </a:r>
          </a:p>
          <a:p>
            <a:pPr lvl="1"/>
            <a:r>
              <a:rPr lang="en-US" sz="2400" dirty="0" smtClean="0"/>
              <a:t>How many bytes are required at runtime  </a:t>
            </a:r>
          </a:p>
          <a:p>
            <a:r>
              <a:rPr lang="en-US" sz="2800" dirty="0" smtClean="0"/>
              <a:t>Address</a:t>
            </a:r>
          </a:p>
          <a:p>
            <a:pPr lvl="1"/>
            <a:r>
              <a:rPr lang="en-US" sz="2400" dirty="0" smtClean="0"/>
              <a:t>Fixed</a:t>
            </a:r>
          </a:p>
          <a:p>
            <a:pPr lvl="1"/>
            <a:r>
              <a:rPr lang="en-US" sz="2400" dirty="0" smtClean="0"/>
              <a:t>Relative</a:t>
            </a:r>
          </a:p>
          <a:p>
            <a:pPr lvl="1"/>
            <a:r>
              <a:rPr lang="en-US" sz="2400" dirty="0" smtClean="0"/>
              <a:t>Dynamic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 (Stack Frames)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separate space for each procedure </a:t>
            </a:r>
            <a:r>
              <a:rPr lang="en-US" dirty="0" smtClean="0">
                <a:solidFill>
                  <a:schemeClr val="bg1">
                    <a:lumMod val="60000"/>
                    <a:lumOff val="40000"/>
                  </a:schemeClr>
                </a:solidFill>
              </a:rPr>
              <a:t>invocation</a:t>
            </a:r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tx2"/>
                </a:solidFill>
              </a:rPr>
              <a:t>managed at runtime</a:t>
            </a:r>
          </a:p>
          <a:p>
            <a:pPr lvl="1"/>
            <a:r>
              <a:rPr lang="en-US" b="1" dirty="0" smtClean="0">
                <a:solidFill>
                  <a:srgbClr val="1A8CFF"/>
                </a:solidFill>
              </a:rPr>
              <a:t>code for managing it generated by the compiler</a:t>
            </a:r>
          </a:p>
          <a:p>
            <a:pPr lvl="1"/>
            <a:endParaRPr lang="en-US" dirty="0"/>
          </a:p>
          <a:p>
            <a:r>
              <a:rPr lang="en-US" dirty="0" smtClean="0"/>
              <a:t>desired properties </a:t>
            </a:r>
          </a:p>
          <a:p>
            <a:pPr lvl="1"/>
            <a:r>
              <a:rPr lang="en-US" dirty="0" smtClean="0"/>
              <a:t>efficient allocation and </a:t>
            </a:r>
            <a:r>
              <a:rPr lang="en-US" dirty="0" err="1" smtClean="0"/>
              <a:t>deallocation</a:t>
            </a:r>
            <a:endParaRPr lang="en-US" dirty="0" smtClean="0"/>
          </a:p>
          <a:p>
            <a:pPr lvl="2"/>
            <a:r>
              <a:rPr lang="en-US" dirty="0" smtClean="0"/>
              <a:t>procedures are called frequently</a:t>
            </a:r>
          </a:p>
          <a:p>
            <a:pPr lvl="1"/>
            <a:r>
              <a:rPr lang="en-US" dirty="0" smtClean="0"/>
              <a:t>variable size </a:t>
            </a:r>
          </a:p>
          <a:p>
            <a:pPr lvl="2"/>
            <a:r>
              <a:rPr lang="en-US" dirty="0" smtClean="0"/>
              <a:t>different procedures may require different memory sizes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5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867" y="0"/>
            <a:ext cx="7772400" cy="1143000"/>
          </a:xfrm>
        </p:spPr>
        <p:txBody>
          <a:bodyPr/>
          <a:lstStyle/>
          <a:p>
            <a:r>
              <a:rPr lang="en-US" dirty="0" smtClean="0"/>
              <a:t>Semi-Abstract </a:t>
            </a:r>
            <a:r>
              <a:rPr lang="en-US" dirty="0"/>
              <a:t>Register Machine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554119" y="2656665"/>
            <a:ext cx="5136444" cy="116463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554119" y="3843880"/>
            <a:ext cx="5136444" cy="67357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Global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 Variables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54119" y="4513688"/>
            <a:ext cx="5136444" cy="730821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Stack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554119" y="5716224"/>
            <a:ext cx="5136444" cy="637554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9900"/>
                </a:solidFill>
                <a:effectLst/>
                <a:latin typeface="+mn-lt"/>
              </a:rPr>
              <a:t>Heap</a:t>
            </a:r>
          </a:p>
        </p:txBody>
      </p:sp>
      <p:sp>
        <p:nvSpPr>
          <p:cNvPr id="10" name="Down Arrow 9"/>
          <p:cNvSpPr/>
          <p:nvPr/>
        </p:nvSpPr>
        <p:spPr bwMode="auto">
          <a:xfrm>
            <a:off x="8763000" y="4574704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Down Arrow 10"/>
          <p:cNvSpPr/>
          <p:nvPr/>
        </p:nvSpPr>
        <p:spPr bwMode="auto">
          <a:xfrm flipV="1">
            <a:off x="8756415" y="5761511"/>
            <a:ext cx="282222" cy="555037"/>
          </a:xfrm>
          <a:prstGeom prst="downArrow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31933" y="2303887"/>
            <a:ext cx="2966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High addresses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6865" y="6363183"/>
            <a:ext cx="24355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solidFill>
                  <a:schemeClr val="tx2"/>
                </a:solidFill>
                <a:latin typeface="+mn-lt"/>
              </a:rPr>
              <a:t>Low addresses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3554120" y="5184032"/>
            <a:ext cx="5136444" cy="523859"/>
          </a:xfrm>
          <a:prstGeom prst="rect">
            <a:avLst/>
          </a:prstGeom>
          <a:pattFill prst="pct60">
            <a:fgClr>
              <a:schemeClr val="accent3"/>
            </a:fgClr>
            <a:bgClr>
              <a:prstClr val="white"/>
            </a:bgClr>
          </a:pattFill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009900"/>
              </a:solidFill>
              <a:effectLst/>
              <a:latin typeface="+mn-lt"/>
            </a:endParaRPr>
          </a:p>
        </p:txBody>
      </p:sp>
      <p:sp>
        <p:nvSpPr>
          <p:cNvPr id="3" name="Rounded Rectangle 2"/>
          <p:cNvSpPr/>
          <p:nvPr/>
        </p:nvSpPr>
        <p:spPr bwMode="auto">
          <a:xfrm>
            <a:off x="838200" y="2650086"/>
            <a:ext cx="1811867" cy="3700395"/>
          </a:xfrm>
          <a:prstGeom prst="roundRect">
            <a:avLst/>
          </a:prstGeom>
          <a:solidFill>
            <a:schemeClr val="bg2"/>
          </a:solidFill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92859" y="1651962"/>
            <a:ext cx="12229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CPU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1333" y="1651962"/>
            <a:ext cx="3098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1A8CFF"/>
                </a:solidFill>
                <a:latin typeface="+mn-lt"/>
              </a:rPr>
              <a:t>Main Memory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491201" y="2834850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492879" y="3232783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01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504025" y="3791589"/>
            <a:ext cx="979755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xx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625598" y="3327409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1508989" y="4524560"/>
            <a:ext cx="1008534" cy="307777"/>
          </a:xfrm>
          <a:prstGeom prst="rect">
            <a:avLst/>
          </a:prstGeom>
          <a:solidFill>
            <a:srgbClr val="FFE1E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Register PC</a:t>
            </a:r>
          </a:p>
        </p:txBody>
      </p:sp>
      <p:sp>
        <p:nvSpPr>
          <p:cNvPr id="22" name="TextBox 21"/>
          <p:cNvSpPr txBox="1"/>
          <p:nvPr/>
        </p:nvSpPr>
        <p:spPr>
          <a:xfrm rot="16200000">
            <a:off x="431799" y="473287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Control</a:t>
            </a:r>
          </a:p>
        </p:txBody>
      </p:sp>
      <p:sp>
        <p:nvSpPr>
          <p:cNvPr id="23" name="TextBox 22"/>
          <p:cNvSpPr txBox="1"/>
          <p:nvPr/>
        </p:nvSpPr>
        <p:spPr>
          <a:xfrm rot="16200000">
            <a:off x="592664" y="4715940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24" name="TextBox 23"/>
          <p:cNvSpPr txBox="1"/>
          <p:nvPr/>
        </p:nvSpPr>
        <p:spPr>
          <a:xfrm rot="16200000">
            <a:off x="592663" y="3352803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 (data) registers</a:t>
            </a:r>
          </a:p>
        </p:txBody>
      </p:sp>
      <p:sp>
        <p:nvSpPr>
          <p:cNvPr id="25" name="TextBox 24"/>
          <p:cNvSpPr txBox="1"/>
          <p:nvPr/>
        </p:nvSpPr>
        <p:spPr>
          <a:xfrm rot="16200000">
            <a:off x="423333" y="3335867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General purpose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584474" y="4616764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1516737" y="5313021"/>
            <a:ext cx="1005403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ebp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1518415" y="5710954"/>
            <a:ext cx="1002047" cy="307777"/>
          </a:xfrm>
          <a:prstGeom prst="rect">
            <a:avLst/>
          </a:prstGeom>
          <a:solidFill>
            <a:schemeClr val="bg2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err="1" smtClean="0">
                <a:latin typeface="+mn-lt"/>
              </a:rPr>
              <a:t>esp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51134" y="5805580"/>
            <a:ext cx="728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630555" y="553464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registers</a:t>
            </a:r>
          </a:p>
        </p:txBody>
      </p:sp>
      <p:sp>
        <p:nvSpPr>
          <p:cNvPr id="35" name="TextBox 34"/>
          <p:cNvSpPr txBox="1"/>
          <p:nvPr/>
        </p:nvSpPr>
        <p:spPr>
          <a:xfrm rot="16200000">
            <a:off x="469690" y="5499504"/>
            <a:ext cx="139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n-lt"/>
              </a:rPr>
              <a:t>Stack</a:t>
            </a:r>
          </a:p>
        </p:txBody>
      </p:sp>
    </p:spTree>
    <p:extLst>
      <p:ext uri="{BB962C8B-B14F-4D97-AF65-F5344CB8AC3E}">
        <p14:creationId xmlns:p14="http://schemas.microsoft.com/office/powerpoint/2010/main" val="66589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</a:t>
            </a:r>
            <a:r>
              <a:rPr lang="en-US" dirty="0" smtClean="0"/>
              <a:t>ogical </a:t>
            </a:r>
            <a:r>
              <a:rPr lang="en-US" dirty="0"/>
              <a:t>S</a:t>
            </a:r>
            <a:r>
              <a:rPr lang="en-US" dirty="0" smtClean="0"/>
              <a:t>tack Frame (Simplified)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31410" y="198884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</a:t>
            </a:r>
            <a:endParaRPr lang="he-IL" sz="20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31410" y="234888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N-1</a:t>
            </a:r>
            <a:endParaRPr lang="he-IL" sz="20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410" y="270892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410" y="3068960"/>
            <a:ext cx="2952328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err="1" smtClean="0">
                <a:latin typeface="+mn-lt"/>
              </a:rPr>
              <a:t>Param</a:t>
            </a:r>
            <a:r>
              <a:rPr lang="en-US" sz="2000" dirty="0" smtClean="0">
                <a:latin typeface="+mn-lt"/>
              </a:rPr>
              <a:t> 1</a:t>
            </a:r>
            <a:endParaRPr lang="he-IL" sz="20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31410" y="34290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he-IL" sz="2000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31410" y="378904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131410" y="414908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</a:t>
            </a:r>
            <a:r>
              <a:rPr lang="en-US" sz="2000" dirty="0" err="1" smtClean="0">
                <a:latin typeface="+mn-lt"/>
              </a:rPr>
              <a:t>tk</a:t>
            </a:r>
            <a:endParaRPr lang="he-IL" sz="2000" dirty="0"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31410" y="450912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x</a:t>
            </a:r>
            <a:endParaRPr lang="he-IL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131410" y="486916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 rtl="0"/>
            <a:r>
              <a:rPr lang="en-US" sz="2000" dirty="0" smtClean="0">
                <a:latin typeface="+mn-lt"/>
              </a:rPr>
              <a:t>…</a:t>
            </a:r>
            <a:endParaRPr lang="he-IL" sz="2000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31410" y="5229200"/>
            <a:ext cx="2952328" cy="400110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y</a:t>
            </a:r>
            <a:endParaRPr lang="he-IL" sz="2000" dirty="0">
              <a:latin typeface="+mn-lt"/>
            </a:endParaRPr>
          </a:p>
        </p:txBody>
      </p:sp>
      <p:sp>
        <p:nvSpPr>
          <p:cNvPr id="15" name="סוגר מסולסל שמאלי 14"/>
          <p:cNvSpPr/>
          <p:nvPr/>
        </p:nvSpPr>
        <p:spPr>
          <a:xfrm>
            <a:off x="2411330" y="1988840"/>
            <a:ext cx="432048" cy="1368152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467114" y="234888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Parameters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(actual arguments)</a:t>
            </a:r>
            <a:endParaRPr lang="he-IL" dirty="0">
              <a:latin typeface="+mn-lt"/>
            </a:endParaRPr>
          </a:p>
        </p:txBody>
      </p:sp>
      <p:sp>
        <p:nvSpPr>
          <p:cNvPr id="17" name="סוגר מסולסל שמאלי 16"/>
          <p:cNvSpPr/>
          <p:nvPr/>
        </p:nvSpPr>
        <p:spPr>
          <a:xfrm>
            <a:off x="2411330" y="3429000"/>
            <a:ext cx="432048" cy="2160240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TextBox 17"/>
          <p:cNvSpPr txBox="1"/>
          <p:nvPr/>
        </p:nvSpPr>
        <p:spPr>
          <a:xfrm>
            <a:off x="467114" y="4149080"/>
            <a:ext cx="2016654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Locals and temporaries</a:t>
            </a:r>
            <a:endParaRPr lang="he-IL" dirty="0">
              <a:latin typeface="+mn-lt"/>
            </a:endParaRPr>
          </a:p>
        </p:txBody>
      </p:sp>
      <p:sp>
        <p:nvSpPr>
          <p:cNvPr id="19" name="סוגר מסולסל שמאלי 18"/>
          <p:cNvSpPr/>
          <p:nvPr/>
        </p:nvSpPr>
        <p:spPr>
          <a:xfrm rot="10800000">
            <a:off x="6371770" y="1916832"/>
            <a:ext cx="432048" cy="3672408"/>
          </a:xfrm>
          <a:prstGeom prst="leftBrac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0" name="TextBox 19"/>
          <p:cNvSpPr txBox="1"/>
          <p:nvPr/>
        </p:nvSpPr>
        <p:spPr>
          <a:xfrm>
            <a:off x="6947834" y="3429000"/>
            <a:ext cx="2016654" cy="1200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Stack frame for function f(a1,…,</a:t>
            </a:r>
            <a:r>
              <a:rPr lang="en-US" dirty="0" err="1" smtClean="0">
                <a:latin typeface="+mn-lt"/>
              </a:rPr>
              <a:t>aN</a:t>
            </a:r>
            <a:r>
              <a:rPr lang="en-US" dirty="0" smtClean="0">
                <a:latin typeface="+mn-lt"/>
              </a:rPr>
              <a:t>)</a:t>
            </a:r>
            <a:endParaRPr lang="he-I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1006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Stack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Stack of activation records</a:t>
            </a:r>
          </a:p>
          <a:p>
            <a:r>
              <a:rPr lang="en-US"/>
              <a:t>Call = push new activation record</a:t>
            </a:r>
          </a:p>
          <a:p>
            <a:r>
              <a:rPr lang="en-US"/>
              <a:t>Return = pop activation record</a:t>
            </a:r>
          </a:p>
          <a:p>
            <a:r>
              <a:rPr lang="en-US"/>
              <a:t>Only one “active” activation record – top of stack</a:t>
            </a:r>
          </a:p>
          <a:p>
            <a:r>
              <a:rPr lang="en-US"/>
              <a:t>How do we handle recursion?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7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914400"/>
          </a:xfrm>
        </p:spPr>
        <p:txBody>
          <a:bodyPr/>
          <a:lstStyle/>
          <a:p>
            <a:r>
              <a:rPr lang="en-US" dirty="0" smtClean="0"/>
              <a:t>Activation Record (frame)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28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810583" y="1219200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parameter 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810583" y="2133600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parameter 1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810583" y="2645664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return </a:t>
            </a:r>
            <a:r>
              <a:rPr lang="en-US" sz="2000" dirty="0" smtClean="0">
                <a:solidFill>
                  <a:schemeClr val="tx1"/>
                </a:solidFill>
              </a:rPr>
              <a:t>information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810583" y="3157728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tx1"/>
                </a:solidFill>
              </a:rPr>
              <a:t>lexical pointer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810583" y="3669792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dynamic link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810583" y="4181856"/>
            <a:ext cx="3048000" cy="51206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registers &amp; </a:t>
            </a:r>
            <a:r>
              <a:rPr lang="en-US" sz="2000" dirty="0" err="1" smtClean="0">
                <a:solidFill>
                  <a:schemeClr val="tx1"/>
                </a:solidFill>
              </a:rPr>
              <a:t>misc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810583" y="4693920"/>
            <a:ext cx="3048000" cy="94488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local variables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temporaries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810583" y="5638800"/>
            <a:ext cx="3048000" cy="747250"/>
          </a:xfrm>
          <a:prstGeom prst="roundRect">
            <a:avLst/>
          </a:prstGeom>
          <a:noFill/>
          <a:ln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next frame would be here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5400000">
            <a:off x="4130260" y="1714913"/>
            <a:ext cx="36174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…</a:t>
            </a:r>
            <a:endParaRPr lang="en-US" sz="2000" dirty="0">
              <a:latin typeface="+mn-lt"/>
            </a:endParaRPr>
          </a:p>
        </p:txBody>
      </p:sp>
      <p:sp>
        <p:nvSpPr>
          <p:cNvPr id="18" name="Left Brace 17"/>
          <p:cNvSpPr/>
          <p:nvPr/>
        </p:nvSpPr>
        <p:spPr>
          <a:xfrm>
            <a:off x="2438400" y="2645664"/>
            <a:ext cx="304800" cy="2048256"/>
          </a:xfrm>
          <a:prstGeom prst="leftBrace">
            <a:avLst>
              <a:gd name="adj1" fmla="val 8333"/>
              <a:gd name="adj2" fmla="val 5036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9" name="TextBox 18"/>
          <p:cNvSpPr txBox="1"/>
          <p:nvPr/>
        </p:nvSpPr>
        <p:spPr>
          <a:xfrm>
            <a:off x="827477" y="3346626"/>
            <a:ext cx="16844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administrative</a:t>
            </a:r>
          </a:p>
          <a:p>
            <a:pPr algn="ctr"/>
            <a:r>
              <a:rPr lang="en-US" sz="2000" dirty="0" smtClean="0">
                <a:latin typeface="+mn-lt"/>
              </a:rPr>
              <a:t>part</a:t>
            </a:r>
            <a:endParaRPr lang="en-US" sz="2000" dirty="0">
              <a:latin typeface="+mn-lt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2449419" y="1219200"/>
            <a:ext cx="0" cy="6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047390" y="1243918"/>
            <a:ext cx="122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high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addresses</a:t>
            </a:r>
            <a:endParaRPr lang="en-US" sz="2000" dirty="0">
              <a:latin typeface="+mn-lt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449419" y="5690282"/>
            <a:ext cx="0" cy="6957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047390" y="5715000"/>
            <a:ext cx="12226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low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addresses</a:t>
            </a:r>
            <a:endParaRPr lang="en-US" sz="2000" dirty="0">
              <a:latin typeface="+mn-lt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600" y="56388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943600" y="4724400"/>
            <a:ext cx="457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381671" y="4374358"/>
            <a:ext cx="1506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latin typeface="+mn-lt"/>
              </a:rPr>
              <a:t>f</a:t>
            </a:r>
            <a:r>
              <a:rPr lang="en-US" sz="2000" dirty="0" smtClean="0">
                <a:latin typeface="+mn-lt"/>
              </a:rPr>
              <a:t>rame (base)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pointer</a:t>
            </a:r>
            <a:endParaRPr lang="en-US" sz="20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76812" y="5315634"/>
            <a:ext cx="9541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stack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pointer</a:t>
            </a:r>
            <a:endParaRPr lang="en-US" sz="2000" dirty="0">
              <a:latin typeface="+mn-lt"/>
            </a:endParaRPr>
          </a:p>
        </p:txBody>
      </p:sp>
      <p:sp>
        <p:nvSpPr>
          <p:cNvPr id="32" name="Right Brace 31"/>
          <p:cNvSpPr/>
          <p:nvPr/>
        </p:nvSpPr>
        <p:spPr>
          <a:xfrm>
            <a:off x="6096000" y="1219200"/>
            <a:ext cx="304800" cy="14264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33" name="TextBox 32"/>
          <p:cNvSpPr txBox="1"/>
          <p:nvPr/>
        </p:nvSpPr>
        <p:spPr>
          <a:xfrm>
            <a:off x="6597298" y="1609266"/>
            <a:ext cx="13902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latin typeface="+mn-lt"/>
              </a:rPr>
              <a:t>incoming </a:t>
            </a:r>
            <a:br>
              <a:rPr lang="en-US" sz="2000" dirty="0" smtClean="0">
                <a:latin typeface="+mn-lt"/>
              </a:rPr>
            </a:br>
            <a:r>
              <a:rPr lang="en-US" sz="2000" dirty="0" smtClean="0">
                <a:latin typeface="+mn-lt"/>
              </a:rPr>
              <a:t>parameters</a:t>
            </a:r>
            <a:endParaRPr lang="en-US" sz="2000" dirty="0">
              <a:latin typeface="+mn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8077200" y="3242045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101410" y="3171897"/>
            <a:ext cx="828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stack </a:t>
            </a:r>
          </a:p>
          <a:p>
            <a:pPr algn="ctr"/>
            <a:r>
              <a:rPr lang="en-US" sz="2000" b="1" dirty="0" smtClean="0">
                <a:latin typeface="+mn-lt"/>
              </a:rPr>
              <a:t>grows </a:t>
            </a:r>
          </a:p>
          <a:p>
            <a:pPr algn="ctr"/>
            <a:r>
              <a:rPr lang="en-US" sz="2000" b="1" dirty="0" smtClean="0">
                <a:latin typeface="+mn-lt"/>
              </a:rPr>
              <a:t>down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42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Runtime Stack</a:t>
            </a:r>
          </a:p>
        </p:txBody>
      </p:sp>
      <p:sp>
        <p:nvSpPr>
          <p:cNvPr id="588819" name="Rectangle 19"/>
          <p:cNvSpPr>
            <a:spLocks noGrp="1" noChangeArrowheads="1"/>
          </p:cNvSpPr>
          <p:nvPr>
            <p:ph sz="half" idx="1"/>
          </p:nvPr>
        </p:nvSpPr>
        <p:spPr>
          <a:xfrm>
            <a:off x="457200" y="1885950"/>
            <a:ext cx="4419600" cy="4171950"/>
          </a:xfrm>
        </p:spPr>
        <p:txBody>
          <a:bodyPr/>
          <a:lstStyle/>
          <a:p>
            <a:r>
              <a:rPr lang="en-US" sz="2400" dirty="0" smtClean="0"/>
              <a:t>SP </a:t>
            </a:r>
            <a:r>
              <a:rPr lang="en-US" sz="2400" dirty="0"/>
              <a:t>– stack pointer </a:t>
            </a:r>
            <a:br>
              <a:rPr lang="en-US" sz="2400" dirty="0"/>
            </a:br>
            <a:r>
              <a:rPr lang="en-US" sz="2400" dirty="0"/>
              <a:t>– top of current frame</a:t>
            </a:r>
          </a:p>
          <a:p>
            <a:r>
              <a:rPr lang="en-US" sz="2400" dirty="0"/>
              <a:t>FP – frame pointer </a:t>
            </a:r>
            <a:br>
              <a:rPr lang="en-US" sz="2400" dirty="0"/>
            </a:br>
            <a:r>
              <a:rPr lang="en-US" sz="2400" dirty="0"/>
              <a:t>– base of current frame</a:t>
            </a:r>
          </a:p>
          <a:p>
            <a:pPr lvl="1"/>
            <a:r>
              <a:rPr lang="en-US" sz="2000" dirty="0"/>
              <a:t>Sometimes called BP</a:t>
            </a:r>
            <a:br>
              <a:rPr lang="en-US" sz="2000" dirty="0"/>
            </a:br>
            <a:r>
              <a:rPr lang="en-US" sz="2000" dirty="0"/>
              <a:t>(base pointer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Usually points to a “fixed” offset from the “start” of the frame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2BEDF-CE26-D84F-8DEE-6F9199931119}" type="slidenum">
              <a:rPr lang="he-IL" smtClean="0"/>
              <a:pPr/>
              <a:t>29</a:t>
            </a:fld>
            <a:endParaRPr lang="en-US"/>
          </a:p>
        </p:txBody>
      </p:sp>
      <p:grpSp>
        <p:nvGrpSpPr>
          <p:cNvPr id="588818" name="Group 18"/>
          <p:cNvGrpSpPr>
            <a:grpSpLocks/>
          </p:cNvGrpSpPr>
          <p:nvPr/>
        </p:nvGrpSpPr>
        <p:grpSpPr bwMode="auto">
          <a:xfrm>
            <a:off x="5106988" y="1385888"/>
            <a:ext cx="3122612" cy="5014912"/>
            <a:chOff x="2976" y="528"/>
            <a:chExt cx="1967" cy="3159"/>
          </a:xfrm>
        </p:grpSpPr>
        <p:sp>
          <p:nvSpPr>
            <p:cNvPr id="588804" name="Rectangle 4"/>
            <p:cNvSpPr>
              <a:spLocks noChangeArrowheads="1"/>
            </p:cNvSpPr>
            <p:nvPr/>
          </p:nvSpPr>
          <p:spPr bwMode="auto">
            <a:xfrm>
              <a:off x="3648" y="1008"/>
              <a:ext cx="1056" cy="254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88805" name="Rectangle 5"/>
            <p:cNvSpPr>
              <a:spLocks noChangeArrowheads="1"/>
            </p:cNvSpPr>
            <p:nvPr/>
          </p:nvSpPr>
          <p:spPr bwMode="auto">
            <a:xfrm>
              <a:off x="3648" y="2208"/>
              <a:ext cx="1056" cy="1344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</a:rPr>
                <a:t>Current</a:t>
              </a:r>
            </a:p>
            <a:p>
              <a:pPr algn="ctr"/>
              <a:r>
                <a:rPr lang="en-US" sz="1800">
                  <a:latin typeface="Tahoma" pitchFamily="34" charset="0"/>
                </a:rPr>
                <a:t> frame</a:t>
              </a:r>
            </a:p>
          </p:txBody>
        </p:sp>
        <p:sp>
          <p:nvSpPr>
            <p:cNvPr id="588807" name="Line 7"/>
            <p:cNvSpPr>
              <a:spLocks noChangeShapeType="1"/>
            </p:cNvSpPr>
            <p:nvPr/>
          </p:nvSpPr>
          <p:spPr bwMode="auto">
            <a:xfrm>
              <a:off x="3288" y="2511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08" name="Line 8"/>
            <p:cNvSpPr>
              <a:spLocks noChangeShapeType="1"/>
            </p:cNvSpPr>
            <p:nvPr/>
          </p:nvSpPr>
          <p:spPr bwMode="auto">
            <a:xfrm flipV="1">
              <a:off x="4704" y="86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1" name="Line 11"/>
            <p:cNvSpPr>
              <a:spLocks noChangeShapeType="1"/>
            </p:cNvSpPr>
            <p:nvPr/>
          </p:nvSpPr>
          <p:spPr bwMode="auto">
            <a:xfrm flipV="1">
              <a:off x="3648" y="864"/>
              <a:ext cx="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2" name="Text Box 12"/>
            <p:cNvSpPr txBox="1">
              <a:spLocks noChangeArrowheads="1"/>
            </p:cNvSpPr>
            <p:nvPr/>
          </p:nvSpPr>
          <p:spPr bwMode="auto">
            <a:xfrm rot="5400000">
              <a:off x="3562" y="53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88813" name="Text Box 13"/>
            <p:cNvSpPr txBox="1">
              <a:spLocks noChangeArrowheads="1"/>
            </p:cNvSpPr>
            <p:nvPr/>
          </p:nvSpPr>
          <p:spPr bwMode="auto">
            <a:xfrm rot="5400000">
              <a:off x="4610" y="534"/>
              <a:ext cx="3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800"/>
                <a:t>…</a:t>
              </a:r>
            </a:p>
          </p:txBody>
        </p:sp>
        <p:sp>
          <p:nvSpPr>
            <p:cNvPr id="588814" name="Rectangle 14"/>
            <p:cNvSpPr>
              <a:spLocks noChangeArrowheads="1"/>
            </p:cNvSpPr>
            <p:nvPr/>
          </p:nvSpPr>
          <p:spPr bwMode="auto">
            <a:xfrm>
              <a:off x="3648" y="1008"/>
              <a:ext cx="1056" cy="1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800">
                  <a:latin typeface="Tahoma" pitchFamily="34" charset="0"/>
                </a:rPr>
                <a:t>Previous </a:t>
              </a:r>
              <a:br>
                <a:rPr lang="en-US" sz="1800">
                  <a:latin typeface="Tahoma" pitchFamily="34" charset="0"/>
                </a:rPr>
              </a:br>
              <a:r>
                <a:rPr lang="en-US" sz="1800">
                  <a:latin typeface="Tahoma" pitchFamily="34" charset="0"/>
                </a:rPr>
                <a:t>frame</a:t>
              </a:r>
            </a:p>
          </p:txBody>
        </p:sp>
        <p:sp>
          <p:nvSpPr>
            <p:cNvPr id="588815" name="Line 15"/>
            <p:cNvSpPr>
              <a:spLocks noChangeShapeType="1"/>
            </p:cNvSpPr>
            <p:nvPr/>
          </p:nvSpPr>
          <p:spPr bwMode="auto">
            <a:xfrm>
              <a:off x="3288" y="3552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8816" name="Text Box 16"/>
            <p:cNvSpPr txBox="1">
              <a:spLocks noChangeArrowheads="1"/>
            </p:cNvSpPr>
            <p:nvPr/>
          </p:nvSpPr>
          <p:spPr bwMode="auto">
            <a:xfrm>
              <a:off x="2976" y="3456"/>
              <a:ext cx="27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>
                  <a:latin typeface="Tahoma" pitchFamily="34" charset="0"/>
                </a:rPr>
                <a:t>SP</a:t>
              </a:r>
            </a:p>
          </p:txBody>
        </p:sp>
        <p:sp>
          <p:nvSpPr>
            <p:cNvPr id="588817" name="Text Box 17"/>
            <p:cNvSpPr txBox="1">
              <a:spLocks noChangeArrowheads="1"/>
            </p:cNvSpPr>
            <p:nvPr/>
          </p:nvSpPr>
          <p:spPr bwMode="auto">
            <a:xfrm>
              <a:off x="2976" y="2415"/>
              <a:ext cx="27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800" dirty="0">
                  <a:latin typeface="Tahoma" pitchFamily="34" charset="0"/>
                </a:rPr>
                <a:t>FP</a:t>
              </a: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8077200" y="3727748"/>
            <a:ext cx="0" cy="796555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01410" y="3657600"/>
            <a:ext cx="82874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latin typeface="+mn-lt"/>
              </a:rPr>
              <a:t>stack </a:t>
            </a:r>
          </a:p>
          <a:p>
            <a:pPr algn="ctr"/>
            <a:r>
              <a:rPr lang="en-US" sz="2000" b="1" dirty="0" smtClean="0">
                <a:latin typeface="+mn-lt"/>
              </a:rPr>
              <a:t>grows </a:t>
            </a:r>
          </a:p>
          <a:p>
            <a:pPr algn="ctr"/>
            <a:r>
              <a:rPr lang="en-US" sz="2000" b="1" dirty="0" smtClean="0">
                <a:latin typeface="+mn-lt"/>
              </a:rPr>
              <a:t>down</a:t>
            </a:r>
            <a:endParaRPr lang="en-US" sz="2000" b="1" dirty="0">
              <a:latin typeface="+mn-lt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 flipV="1">
            <a:off x="6172679" y="4533659"/>
            <a:ext cx="1653396" cy="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5255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 bwMode="auto">
          <a:xfrm>
            <a:off x="3809850" y="3737447"/>
            <a:ext cx="1154500" cy="1080659"/>
          </a:xfrm>
          <a:prstGeom prst="roundRect">
            <a:avLst/>
          </a:prstGeom>
          <a:solidFill>
            <a:schemeClr val="bg1">
              <a:lumMod val="20000"/>
              <a:lumOff val="80000"/>
            </a:schemeClr>
          </a:solidFill>
          <a:ln w="381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IR Generation</a:t>
            </a:r>
            <a:endParaRPr lang="he-IL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</a:t>
            </a:fld>
            <a:endParaRPr lang="en-US"/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2985188" y="1990961"/>
            <a:ext cx="1727204" cy="1444626"/>
            <a:chOff x="2269" y="3348"/>
            <a:chExt cx="1088" cy="910"/>
          </a:xfrm>
        </p:grpSpPr>
        <p:sp>
          <p:nvSpPr>
            <p:cNvPr id="42" name="Text Box 55"/>
            <p:cNvSpPr txBox="1">
              <a:spLocks noChangeArrowheads="1"/>
            </p:cNvSpPr>
            <p:nvPr/>
          </p:nvSpPr>
          <p:spPr bwMode="auto">
            <a:xfrm>
              <a:off x="2708" y="3348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Op(*)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3" name="Text Box 56"/>
            <p:cNvSpPr txBox="1">
              <a:spLocks noChangeArrowheads="1"/>
            </p:cNvSpPr>
            <p:nvPr/>
          </p:nvSpPr>
          <p:spPr bwMode="auto">
            <a:xfrm>
              <a:off x="3025" y="3735"/>
              <a:ext cx="33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Id(b)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4" name="Rectangle 57"/>
            <p:cNvSpPr>
              <a:spLocks noChangeArrowheads="1"/>
            </p:cNvSpPr>
            <p:nvPr/>
          </p:nvSpPr>
          <p:spPr bwMode="auto">
            <a:xfrm>
              <a:off x="2269" y="4064"/>
              <a:ext cx="522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(23)</a:t>
              </a:r>
              <a:endParaRPr lang="en-US" sz="1400" dirty="0">
                <a:latin typeface="+mn-lt"/>
              </a:endParaRPr>
            </a:p>
          </p:txBody>
        </p:sp>
        <p:sp>
          <p:nvSpPr>
            <p:cNvPr id="45" name="Rectangle 58"/>
            <p:cNvSpPr>
              <a:spLocks noChangeArrowheads="1"/>
            </p:cNvSpPr>
            <p:nvPr/>
          </p:nvSpPr>
          <p:spPr bwMode="auto">
            <a:xfrm>
              <a:off x="2723" y="4064"/>
              <a:ext cx="465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 eaLnBrk="0" hangingPunct="0"/>
              <a:r>
                <a:rPr lang="en-US" sz="1400" dirty="0" err="1" smtClean="0">
                  <a:latin typeface="+mn-lt"/>
                </a:rPr>
                <a:t>Num</a:t>
              </a:r>
              <a:r>
                <a:rPr lang="en-US" sz="1400" dirty="0" smtClean="0">
                  <a:latin typeface="+mn-lt"/>
                </a:rPr>
                <a:t>(</a:t>
              </a:r>
              <a:r>
                <a:rPr lang="en-US" sz="1400" dirty="0">
                  <a:latin typeface="+mn-lt"/>
                </a:rPr>
                <a:t>7</a:t>
              </a:r>
              <a:r>
                <a:rPr lang="en-US" sz="1400" dirty="0" smtClean="0">
                  <a:latin typeface="+mn-lt"/>
                </a:rPr>
                <a:t>)</a:t>
              </a:r>
              <a:endParaRPr lang="en-US" sz="1400" dirty="0">
                <a:latin typeface="+mn-lt"/>
              </a:endParaRPr>
            </a:p>
          </p:txBody>
        </p:sp>
        <p:cxnSp>
          <p:nvCxnSpPr>
            <p:cNvPr id="46" name="AutoShape 59"/>
            <p:cNvCxnSpPr>
              <a:cxnSpLocks noChangeShapeType="1"/>
              <a:stCxn id="42" idx="2"/>
              <a:endCxn id="43" idx="0"/>
            </p:cNvCxnSpPr>
            <p:nvPr/>
          </p:nvCxnSpPr>
          <p:spPr bwMode="auto">
            <a:xfrm>
              <a:off x="2896" y="3542"/>
              <a:ext cx="295" cy="193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7" name="AutoShape 60"/>
            <p:cNvCxnSpPr>
              <a:cxnSpLocks noChangeShapeType="1"/>
              <a:stCxn id="42" idx="2"/>
              <a:endCxn id="50" idx="0"/>
            </p:cNvCxnSpPr>
            <p:nvPr/>
          </p:nvCxnSpPr>
          <p:spPr bwMode="auto">
            <a:xfrm flipH="1">
              <a:off x="2739" y="3542"/>
              <a:ext cx="157" cy="192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8" name="AutoShape 61"/>
            <p:cNvCxnSpPr>
              <a:cxnSpLocks noChangeShapeType="1"/>
              <a:stCxn id="50" idx="2"/>
              <a:endCxn id="44" idx="0"/>
            </p:cNvCxnSpPr>
            <p:nvPr/>
          </p:nvCxnSpPr>
          <p:spPr bwMode="auto">
            <a:xfrm flipH="1">
              <a:off x="2530" y="3928"/>
              <a:ext cx="209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cxnSp>
          <p:nvCxnSpPr>
            <p:cNvPr id="49" name="AutoShape 62"/>
            <p:cNvCxnSpPr>
              <a:cxnSpLocks noChangeShapeType="1"/>
              <a:stCxn id="50" idx="2"/>
              <a:endCxn id="45" idx="0"/>
            </p:cNvCxnSpPr>
            <p:nvPr/>
          </p:nvCxnSpPr>
          <p:spPr bwMode="auto">
            <a:xfrm>
              <a:off x="2739" y="3928"/>
              <a:ext cx="216" cy="136"/>
            </a:xfrm>
            <a:prstGeom prst="straightConnector1">
              <a:avLst/>
            </a:prstGeom>
            <a:noFill/>
            <a:ln w="19050">
              <a:solidFill>
                <a:schemeClr val="accent1"/>
              </a:solidFill>
              <a:round/>
              <a:headEnd/>
              <a:tailEnd/>
            </a:ln>
            <a:effectLst/>
          </p:spPr>
        </p:cxnSp>
        <p:sp>
          <p:nvSpPr>
            <p:cNvPr id="50" name="Text Box 63"/>
            <p:cNvSpPr txBox="1">
              <a:spLocks noChangeArrowheads="1"/>
            </p:cNvSpPr>
            <p:nvPr/>
          </p:nvSpPr>
          <p:spPr bwMode="auto">
            <a:xfrm>
              <a:off x="2551" y="3734"/>
              <a:ext cx="37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rtl="0"/>
              <a:r>
                <a:rPr lang="en-US" sz="1400" dirty="0" smtClean="0">
                  <a:latin typeface="+mn-lt"/>
                </a:rPr>
                <a:t>Op(+)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52" name="Text Box 65"/>
          <p:cNvSpPr txBox="1">
            <a:spLocks noChangeArrowheads="1"/>
          </p:cNvSpPr>
          <p:nvPr/>
        </p:nvSpPr>
        <p:spPr bwMode="auto">
          <a:xfrm>
            <a:off x="4962322" y="2003814"/>
            <a:ext cx="362664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i="1" dirty="0" smtClean="0">
                <a:latin typeface="+mn-lt"/>
              </a:rPr>
              <a:t>Valid Abstract Syntax Tree</a:t>
            </a:r>
          </a:p>
          <a:p>
            <a:pPr algn="l" rtl="0"/>
            <a:r>
              <a:rPr lang="en-US" i="1" dirty="0" smtClean="0">
                <a:latin typeface="+mn-lt"/>
              </a:rPr>
              <a:t>Symbol Table</a:t>
            </a:r>
            <a:endParaRPr lang="en-US" i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29809" y="2177144"/>
            <a:ext cx="2588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…</a:t>
            </a:r>
          </a:p>
        </p:txBody>
      </p:sp>
      <p:sp>
        <p:nvSpPr>
          <p:cNvPr id="40" name="Text Box 70"/>
          <p:cNvSpPr txBox="1">
            <a:spLocks noChangeArrowheads="1"/>
          </p:cNvSpPr>
          <p:nvPr/>
        </p:nvSpPr>
        <p:spPr bwMode="auto">
          <a:xfrm>
            <a:off x="-282221" y="4252723"/>
            <a:ext cx="3358445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Verification (possible runtime)</a:t>
            </a:r>
          </a:p>
          <a:p>
            <a:pPr algn="ctr" rtl="0"/>
            <a:r>
              <a:rPr lang="en-US" sz="1600" dirty="0" smtClean="0">
                <a:solidFill>
                  <a:srgbClr val="FF0000"/>
                </a:solidFill>
                <a:latin typeface="+mn-lt"/>
              </a:rPr>
              <a:t>Errors/Warnings</a:t>
            </a:r>
            <a:endParaRPr lang="en-US" sz="1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41" name="AutoShape 67"/>
          <p:cNvSpPr>
            <a:spLocks noChangeArrowheads="1"/>
          </p:cNvSpPr>
          <p:nvPr/>
        </p:nvSpPr>
        <p:spPr bwMode="auto">
          <a:xfrm rot="5400000" flipV="1">
            <a:off x="2134961" y="6204070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53" name="Text Box 70"/>
          <p:cNvSpPr txBox="1">
            <a:spLocks noChangeArrowheads="1"/>
          </p:cNvSpPr>
          <p:nvPr/>
        </p:nvSpPr>
        <p:spPr bwMode="auto">
          <a:xfrm>
            <a:off x="2215242" y="4754336"/>
            <a:ext cx="5005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Intermediate Representation (IR)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754672" y="6334780"/>
            <a:ext cx="26059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rtl="0"/>
            <a:r>
              <a:rPr lang="en-US" sz="2800" dirty="0" smtClean="0">
                <a:solidFill>
                  <a:srgbClr val="008000"/>
                </a:solidFill>
                <a:latin typeface="+mn-lt"/>
              </a:rPr>
              <a:t>Executable Code</a:t>
            </a:r>
            <a:endParaRPr lang="en-US" sz="2800" dirty="0">
              <a:solidFill>
                <a:srgbClr val="008000"/>
              </a:solidFill>
              <a:latin typeface="+mn-lt"/>
            </a:endParaRPr>
          </a:p>
        </p:txBody>
      </p:sp>
      <p:sp>
        <p:nvSpPr>
          <p:cNvPr id="28" name="AutoShape 67"/>
          <p:cNvSpPr>
            <a:spLocks noChangeArrowheads="1"/>
          </p:cNvSpPr>
          <p:nvPr/>
        </p:nvSpPr>
        <p:spPr bwMode="auto">
          <a:xfrm rot="3033179">
            <a:off x="2911467" y="3685035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29" name="AutoShape 67"/>
          <p:cNvSpPr>
            <a:spLocks noChangeArrowheads="1"/>
          </p:cNvSpPr>
          <p:nvPr/>
        </p:nvSpPr>
        <p:spPr bwMode="auto">
          <a:xfrm rot="10800000" flipV="1">
            <a:off x="4255363" y="3929359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 dirty="0">
              <a:latin typeface="+mn-lt"/>
            </a:endParaRPr>
          </a:p>
        </p:txBody>
      </p:sp>
      <p:sp>
        <p:nvSpPr>
          <p:cNvPr id="30" name="AutoShape 67"/>
          <p:cNvSpPr>
            <a:spLocks noChangeArrowheads="1"/>
          </p:cNvSpPr>
          <p:nvPr/>
        </p:nvSpPr>
        <p:spPr bwMode="auto">
          <a:xfrm rot="5400000" flipV="1">
            <a:off x="5645806" y="6224767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  <p:sp>
        <p:nvSpPr>
          <p:cNvPr id="31" name="Text Box 70"/>
          <p:cNvSpPr txBox="1">
            <a:spLocks noChangeArrowheads="1"/>
          </p:cNvSpPr>
          <p:nvPr/>
        </p:nvSpPr>
        <p:spPr bwMode="auto">
          <a:xfrm>
            <a:off x="0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input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7" name="Text Box 70"/>
          <p:cNvSpPr txBox="1">
            <a:spLocks noChangeArrowheads="1"/>
          </p:cNvSpPr>
          <p:nvPr/>
        </p:nvSpPr>
        <p:spPr bwMode="auto">
          <a:xfrm>
            <a:off x="6709362" y="6334780"/>
            <a:ext cx="1674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rtl="0"/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output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+mn-lt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762000" y="5926667"/>
            <a:ext cx="7911630" cy="9407"/>
          </a:xfrm>
          <a:prstGeom prst="line">
            <a:avLst/>
          </a:prstGeom>
          <a:noFill/>
          <a:ln w="38100" cap="flat" cmpd="sng" algn="ctr">
            <a:solidFill>
              <a:schemeClr val="bg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AutoShape 67"/>
          <p:cNvSpPr>
            <a:spLocks noChangeArrowheads="1"/>
          </p:cNvSpPr>
          <p:nvPr/>
        </p:nvSpPr>
        <p:spPr bwMode="auto">
          <a:xfrm rot="10800000" flipV="1">
            <a:off x="4255363" y="5472174"/>
            <a:ext cx="304044" cy="822824"/>
          </a:xfrm>
          <a:prstGeom prst="downArrow">
            <a:avLst>
              <a:gd name="adj1" fmla="val 50000"/>
              <a:gd name="adj2" fmla="val 375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rtl="0"/>
            <a:endParaRPr lang="he-IL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17200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Code Blocks</a:t>
            </a: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Programming  language provide code blocks </a:t>
            </a:r>
            <a:br>
              <a:rPr lang="en-US" smtClean="0"/>
            </a:br>
            <a:r>
              <a:rPr lang="en-US" smtClean="0"/>
              <a:t>void foo() </a:t>
            </a:r>
            <a:br>
              <a:rPr lang="en-US" smtClean="0"/>
            </a:br>
            <a:r>
              <a:rPr lang="en-US" smtClean="0"/>
              <a:t>{</a:t>
            </a:r>
            <a:br>
              <a:rPr lang="en-US" smtClean="0"/>
            </a:br>
            <a:r>
              <a:rPr lang="en-US" smtClean="0"/>
              <a:t>  int x = 8 ; y=9;//1</a:t>
            </a:r>
            <a:br>
              <a:rPr lang="en-US" smtClean="0"/>
            </a:br>
            <a:r>
              <a:rPr lang="en-US" smtClean="0"/>
              <a:t>    { int x = y * y ;//2 }</a:t>
            </a:r>
            <a:br>
              <a:rPr lang="en-US" smtClean="0"/>
            </a:br>
            <a:r>
              <a:rPr lang="en-US" smtClean="0"/>
              <a:t>    { int x = y * 7 ;//3}     </a:t>
            </a:r>
            <a:br>
              <a:rPr lang="en-US" smtClean="0"/>
            </a:br>
            <a:r>
              <a:rPr lang="en-US" smtClean="0"/>
              <a:t>        x = y + 1;</a:t>
            </a:r>
            <a:br>
              <a:rPr lang="en-US" smtClean="0"/>
            </a:br>
            <a:r>
              <a:rPr lang="en-US" smtClean="0"/>
              <a:t> }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995863" y="3152775"/>
          <a:ext cx="3048000" cy="2223135"/>
        </p:xfrm>
        <a:graphic>
          <a:graphicData uri="http://schemas.openxmlformats.org/drawingml/2006/table">
            <a:tbl>
              <a:tblPr/>
              <a:tblGrid>
                <a:gridCol w="304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adminstrative</a:t>
                      </a: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y1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x3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ＭＳ Ｐゴシック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90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L-Values of Local Variables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offset in the stack is known at compile time</a:t>
            </a:r>
          </a:p>
          <a:p>
            <a:r>
              <a:rPr lang="en-US" smtClean="0"/>
              <a:t>L-val(x) = FP+offset(x)</a:t>
            </a:r>
          </a:p>
          <a:p>
            <a:r>
              <a:rPr lang="en-US" smtClean="0"/>
              <a:t>x = 5 </a:t>
            </a:r>
            <a:r>
              <a:rPr lang="en-US" smtClean="0">
                <a:sym typeface="Symbol" charset="0"/>
              </a:rPr>
              <a:t> Load_Constant 5, R3</a:t>
            </a:r>
            <a:br>
              <a:rPr lang="en-US" smtClean="0">
                <a:sym typeface="Symbol" charset="0"/>
              </a:rPr>
            </a:br>
            <a:r>
              <a:rPr lang="en-US" smtClean="0">
                <a:sym typeface="Symbol" charset="0"/>
              </a:rPr>
              <a:t>              Store R3, offset(x)(FP) </a:t>
            </a:r>
            <a:br>
              <a:rPr lang="en-US" smtClean="0">
                <a:sym typeface="Symbol" charset="0"/>
              </a:rPr>
            </a:br>
            <a:r>
              <a:rPr lang="en-US" smtClean="0">
                <a:sym typeface="Symbol" charset="0"/>
              </a:rPr>
              <a:t>               </a:t>
            </a:r>
            <a:endParaRPr lang="en-US">
              <a:sym typeface="Symbol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5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Pentium Runtime Stack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6D0-30F8-4E29-ADC9-9266C331CD17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90908" name="Text Box 60"/>
          <p:cNvSpPr txBox="1">
            <a:spLocks noChangeArrowheads="1"/>
          </p:cNvSpPr>
          <p:nvPr/>
        </p:nvSpPr>
        <p:spPr bwMode="auto">
          <a:xfrm>
            <a:off x="609600" y="3290888"/>
            <a:ext cx="240591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Pentium stack registers</a:t>
            </a:r>
          </a:p>
        </p:txBody>
      </p:sp>
      <p:sp>
        <p:nvSpPr>
          <p:cNvPr id="590909" name="Text Box 61"/>
          <p:cNvSpPr txBox="1">
            <a:spLocks noChangeArrowheads="1"/>
          </p:cNvSpPr>
          <p:nvPr/>
        </p:nvSpPr>
        <p:spPr bwMode="auto">
          <a:xfrm>
            <a:off x="4191000" y="4114800"/>
            <a:ext cx="38069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tx2"/>
                </a:solidFill>
                <a:latin typeface="+mn-lt"/>
              </a:rPr>
              <a:t>Pentium stack and call/ret instructions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42874" y="2133600"/>
          <a:ext cx="2539366" cy="11125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49973"/>
                <a:gridCol w="148939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Register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Stack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EBP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pointer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3657600" y="2133600"/>
          <a:ext cx="4867911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97343"/>
                <a:gridCol w="32705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push, </a:t>
                      </a:r>
                      <a:r>
                        <a:rPr lang="en-US" dirty="0" err="1" smtClean="0"/>
                        <a:t>pusha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push on runtime stack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pop,popa</a:t>
                      </a:r>
                      <a:r>
                        <a:rPr lang="en-US" dirty="0" smtClean="0"/>
                        <a:t>,…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Base</a:t>
                      </a:r>
                      <a:r>
                        <a:rPr lang="en-US" baseline="0" dirty="0" smtClean="0"/>
                        <a:t> pointer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control</a:t>
                      </a:r>
                      <a:r>
                        <a:rPr lang="en-US" baseline="0" dirty="0" smtClean="0"/>
                        <a:t> to called routine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return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transfer control</a:t>
                      </a:r>
                      <a:r>
                        <a:rPr lang="en-US" baseline="0" dirty="0" smtClean="0"/>
                        <a:t> back to caller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65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Accessing Stack Variables</a:t>
            </a:r>
          </a:p>
        </p:txBody>
      </p:sp>
      <p:sp>
        <p:nvSpPr>
          <p:cNvPr id="5969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Use offset from </a:t>
            </a:r>
            <a:r>
              <a:rPr lang="en-US" dirty="0" smtClean="0"/>
              <a:t>FP (%</a:t>
            </a:r>
            <a:r>
              <a:rPr lang="en-US" dirty="0" err="1" smtClean="0"/>
              <a:t>ebp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Remember:</a:t>
            </a:r>
            <a:r>
              <a:rPr lang="en-US" dirty="0"/>
              <a:t> </a:t>
            </a:r>
            <a:r>
              <a:rPr lang="en-US" dirty="0" smtClean="0"/>
              <a:t>stack </a:t>
            </a:r>
            <a:r>
              <a:rPr lang="en-US" dirty="0"/>
              <a:t>grows </a:t>
            </a:r>
            <a:endParaRPr lang="en-US" dirty="0" smtClean="0"/>
          </a:p>
          <a:p>
            <a:pPr marL="457200" lvl="1" indent="0">
              <a:lnSpc>
                <a:spcPct val="90000"/>
              </a:lnSpc>
              <a:buNone/>
            </a:pPr>
            <a:r>
              <a:rPr lang="en-US" dirty="0"/>
              <a:t> </a:t>
            </a:r>
            <a:r>
              <a:rPr lang="en-US" dirty="0" smtClean="0"/>
              <a:t>      downwards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Above </a:t>
            </a:r>
            <a:r>
              <a:rPr lang="en-US" dirty="0" smtClean="0"/>
              <a:t>FP = </a:t>
            </a:r>
            <a:r>
              <a:rPr lang="en-US" dirty="0"/>
              <a:t>parameters</a:t>
            </a:r>
          </a:p>
          <a:p>
            <a:pPr>
              <a:lnSpc>
                <a:spcPct val="90000"/>
              </a:lnSpc>
            </a:pPr>
            <a:r>
              <a:rPr lang="en-US" dirty="0"/>
              <a:t>Below </a:t>
            </a:r>
            <a:r>
              <a:rPr lang="en-US" dirty="0" smtClean="0"/>
              <a:t>FP = </a:t>
            </a:r>
            <a:r>
              <a:rPr lang="en-US" dirty="0"/>
              <a:t>locals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+ 4 = return address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+ 8 = first parameter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ebp</a:t>
            </a:r>
            <a:r>
              <a:rPr lang="en-US" dirty="0"/>
              <a:t> – 4  = first local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33</a:t>
            </a:fld>
            <a:endParaRPr lang="en-US"/>
          </a:p>
        </p:txBody>
      </p:sp>
      <p:sp>
        <p:nvSpPr>
          <p:cNvPr id="596997" name="Rectangle 5"/>
          <p:cNvSpPr>
            <a:spLocks noChangeArrowheads="1"/>
          </p:cNvSpPr>
          <p:nvPr/>
        </p:nvSpPr>
        <p:spPr bwMode="auto">
          <a:xfrm>
            <a:off x="6783388" y="2147888"/>
            <a:ext cx="1676400" cy="4038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>
              <a:latin typeface="+mn-lt"/>
            </a:endParaRPr>
          </a:p>
        </p:txBody>
      </p:sp>
      <p:sp>
        <p:nvSpPr>
          <p:cNvPr id="596999" name="Line 7"/>
          <p:cNvSpPr>
            <a:spLocks noChangeShapeType="1"/>
          </p:cNvSpPr>
          <p:nvPr/>
        </p:nvSpPr>
        <p:spPr bwMode="auto">
          <a:xfrm>
            <a:off x="6211888" y="37734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00" name="Line 8"/>
          <p:cNvSpPr>
            <a:spLocks noChangeShapeType="1"/>
          </p:cNvSpPr>
          <p:nvPr/>
        </p:nvSpPr>
        <p:spPr bwMode="auto">
          <a:xfrm flipV="1">
            <a:off x="8459788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1" name="Line 9"/>
          <p:cNvSpPr>
            <a:spLocks noChangeShapeType="1"/>
          </p:cNvSpPr>
          <p:nvPr/>
        </p:nvSpPr>
        <p:spPr bwMode="auto">
          <a:xfrm flipV="1">
            <a:off x="6783388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002" name="Text Box 10"/>
          <p:cNvSpPr txBox="1">
            <a:spLocks noChangeArrowheads="1"/>
          </p:cNvSpPr>
          <p:nvPr/>
        </p:nvSpPr>
        <p:spPr bwMode="auto">
          <a:xfrm rot="5400000">
            <a:off x="6646069" y="1153319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</a:t>
            </a:r>
          </a:p>
        </p:txBody>
      </p:sp>
      <p:sp>
        <p:nvSpPr>
          <p:cNvPr id="597003" name="Text Box 11"/>
          <p:cNvSpPr txBox="1">
            <a:spLocks noChangeArrowheads="1"/>
          </p:cNvSpPr>
          <p:nvPr/>
        </p:nvSpPr>
        <p:spPr bwMode="auto">
          <a:xfrm rot="5400000">
            <a:off x="8309769" y="1153319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/>
              <a:t>…</a:t>
            </a:r>
          </a:p>
        </p:txBody>
      </p:sp>
      <p:sp>
        <p:nvSpPr>
          <p:cNvPr id="597005" name="Line 13"/>
          <p:cNvSpPr>
            <a:spLocks noChangeShapeType="1"/>
          </p:cNvSpPr>
          <p:nvPr/>
        </p:nvSpPr>
        <p:spPr bwMode="auto">
          <a:xfrm>
            <a:off x="6211888" y="59959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06" name="Text Box 14"/>
          <p:cNvSpPr txBox="1">
            <a:spLocks noChangeArrowheads="1"/>
          </p:cNvSpPr>
          <p:nvPr/>
        </p:nvSpPr>
        <p:spPr bwMode="auto">
          <a:xfrm>
            <a:off x="5729881" y="5843588"/>
            <a:ext cx="40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+mn-lt"/>
              </a:rPr>
              <a:t>SP</a:t>
            </a:r>
          </a:p>
        </p:txBody>
      </p:sp>
      <p:sp>
        <p:nvSpPr>
          <p:cNvPr id="597007" name="Text Box 15"/>
          <p:cNvSpPr txBox="1">
            <a:spLocks noChangeArrowheads="1"/>
          </p:cNvSpPr>
          <p:nvPr/>
        </p:nvSpPr>
        <p:spPr bwMode="auto">
          <a:xfrm>
            <a:off x="5725912" y="3621088"/>
            <a:ext cx="40997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+mn-lt"/>
              </a:rPr>
              <a:t>FP</a:t>
            </a:r>
          </a:p>
        </p:txBody>
      </p:sp>
      <p:sp>
        <p:nvSpPr>
          <p:cNvPr id="597008" name="Rectangle 16"/>
          <p:cNvSpPr>
            <a:spLocks noChangeArrowheads="1"/>
          </p:cNvSpPr>
          <p:nvPr/>
        </p:nvSpPr>
        <p:spPr bwMode="auto">
          <a:xfrm>
            <a:off x="6781800" y="3200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Return address</a:t>
            </a:r>
          </a:p>
        </p:txBody>
      </p:sp>
      <p:sp>
        <p:nvSpPr>
          <p:cNvPr id="597009" name="Rectangle 17"/>
          <p:cNvSpPr>
            <a:spLocks noChangeArrowheads="1"/>
          </p:cNvSpPr>
          <p:nvPr/>
        </p:nvSpPr>
        <p:spPr bwMode="auto">
          <a:xfrm>
            <a:off x="6781800" y="57912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Return address</a:t>
            </a:r>
          </a:p>
        </p:txBody>
      </p:sp>
      <p:sp>
        <p:nvSpPr>
          <p:cNvPr id="597010" name="Rectangle 18"/>
          <p:cNvSpPr>
            <a:spLocks noChangeArrowheads="1"/>
          </p:cNvSpPr>
          <p:nvPr/>
        </p:nvSpPr>
        <p:spPr bwMode="auto">
          <a:xfrm>
            <a:off x="6781800" y="48768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Param n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param1</a:t>
            </a:r>
          </a:p>
        </p:txBody>
      </p:sp>
      <p:sp>
        <p:nvSpPr>
          <p:cNvPr id="597013" name="Rectangle 21"/>
          <p:cNvSpPr>
            <a:spLocks noChangeArrowheads="1"/>
          </p:cNvSpPr>
          <p:nvPr/>
        </p:nvSpPr>
        <p:spPr bwMode="auto">
          <a:xfrm>
            <a:off x="6781800" y="39624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Local 1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Local n</a:t>
            </a:r>
          </a:p>
        </p:txBody>
      </p:sp>
      <p:sp>
        <p:nvSpPr>
          <p:cNvPr id="597014" name="Rectangle 22"/>
          <p:cNvSpPr>
            <a:spLocks noChangeArrowheads="1"/>
          </p:cNvSpPr>
          <p:nvPr/>
        </p:nvSpPr>
        <p:spPr bwMode="auto">
          <a:xfrm>
            <a:off x="6781800" y="3581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Previous fp</a:t>
            </a:r>
          </a:p>
        </p:txBody>
      </p:sp>
      <p:sp>
        <p:nvSpPr>
          <p:cNvPr id="597015" name="Rectangle 23"/>
          <p:cNvSpPr>
            <a:spLocks noChangeArrowheads="1"/>
          </p:cNvSpPr>
          <p:nvPr/>
        </p:nvSpPr>
        <p:spPr bwMode="auto">
          <a:xfrm>
            <a:off x="6781800" y="2286000"/>
            <a:ext cx="1676400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+mn-lt"/>
                <a:cs typeface="Tahoma" pitchFamily="34" charset="0"/>
              </a:rPr>
              <a:t>Param n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…</a:t>
            </a:r>
          </a:p>
          <a:p>
            <a:pPr algn="ctr"/>
            <a:r>
              <a:rPr lang="en-US" sz="1400">
                <a:latin typeface="+mn-lt"/>
                <a:cs typeface="Tahoma" pitchFamily="34" charset="0"/>
              </a:rPr>
              <a:t>param1</a:t>
            </a:r>
          </a:p>
        </p:txBody>
      </p:sp>
      <p:sp>
        <p:nvSpPr>
          <p:cNvPr id="597016" name="Line 24"/>
          <p:cNvSpPr>
            <a:spLocks noChangeShapeType="1"/>
          </p:cNvSpPr>
          <p:nvPr/>
        </p:nvSpPr>
        <p:spPr bwMode="auto">
          <a:xfrm>
            <a:off x="6172200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17" name="Text Box 25"/>
          <p:cNvSpPr txBox="1">
            <a:spLocks noChangeArrowheads="1"/>
          </p:cNvSpPr>
          <p:nvPr/>
        </p:nvSpPr>
        <p:spPr bwMode="auto">
          <a:xfrm>
            <a:off x="5514072" y="2806700"/>
            <a:ext cx="6463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FP+8</a:t>
            </a:r>
          </a:p>
        </p:txBody>
      </p:sp>
      <p:sp>
        <p:nvSpPr>
          <p:cNvPr id="597018" name="Line 26"/>
          <p:cNvSpPr>
            <a:spLocks noChangeShapeType="1"/>
          </p:cNvSpPr>
          <p:nvPr/>
        </p:nvSpPr>
        <p:spPr bwMode="auto">
          <a:xfrm>
            <a:off x="6207125" y="42037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+mn-lt"/>
            </a:endParaRPr>
          </a:p>
        </p:txBody>
      </p:sp>
      <p:sp>
        <p:nvSpPr>
          <p:cNvPr id="597019" name="Text Box 27"/>
          <p:cNvSpPr txBox="1">
            <a:spLocks noChangeArrowheads="1"/>
          </p:cNvSpPr>
          <p:nvPr/>
        </p:nvSpPr>
        <p:spPr bwMode="auto">
          <a:xfrm>
            <a:off x="5532067" y="4038600"/>
            <a:ext cx="5976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+mn-lt"/>
              </a:rPr>
              <a:t>FP-4 </a:t>
            </a:r>
          </a:p>
        </p:txBody>
      </p:sp>
    </p:spTree>
    <p:extLst>
      <p:ext uri="{BB962C8B-B14F-4D97-AF65-F5344CB8AC3E}">
        <p14:creationId xmlns:p14="http://schemas.microsoft.com/office/powerpoint/2010/main" val="148137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01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762000"/>
          </a:xfrm>
        </p:spPr>
        <p:txBody>
          <a:bodyPr/>
          <a:lstStyle/>
          <a:p>
            <a:r>
              <a:rPr lang="en-US"/>
              <a:t>Factorial – </a:t>
            </a:r>
            <a:r>
              <a:rPr lang="en-US">
                <a:latin typeface="Courier New" pitchFamily="49" charset="0"/>
                <a:cs typeface="Courier New" pitchFamily="49" charset="0"/>
              </a:rPr>
              <a:t>fact(int n)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34</a:t>
            </a:fld>
            <a:endParaRPr lang="en-US"/>
          </a:p>
        </p:txBody>
      </p:sp>
      <p:sp>
        <p:nvSpPr>
          <p:cNvPr id="598022" name="Rectangle 6"/>
          <p:cNvSpPr>
            <a:spLocks noChangeArrowheads="1"/>
          </p:cNvSpPr>
          <p:nvPr/>
        </p:nvSpPr>
        <p:spPr bwMode="auto">
          <a:xfrm>
            <a:off x="457200" y="914400"/>
            <a:ext cx="5486400" cy="557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fact: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save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save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8(%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cmpl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$1,%ebx	   # n = 1 ?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  # then done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leal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-1(%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n-1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pushl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call fact            # fact(n-1)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imull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eax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*n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jmp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   # </a:t>
            </a: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lresult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$1,%eax	   #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retv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lreturn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-4(%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ebx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movl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   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esp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pPr algn="l"/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popl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		   # restore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ebp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8023" name="Rectangle 7"/>
          <p:cNvSpPr>
            <a:spLocks noChangeArrowheads="1"/>
          </p:cNvSpPr>
          <p:nvPr/>
        </p:nvSpPr>
        <p:spPr bwMode="auto">
          <a:xfrm>
            <a:off x="7073900" y="2147888"/>
            <a:ext cx="1689100" cy="333851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98024" name="Line 8"/>
          <p:cNvSpPr>
            <a:spLocks noChangeShapeType="1"/>
          </p:cNvSpPr>
          <p:nvPr/>
        </p:nvSpPr>
        <p:spPr bwMode="auto">
          <a:xfrm>
            <a:off x="6515100" y="3773488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5" name="Line 9"/>
          <p:cNvSpPr>
            <a:spLocks noChangeShapeType="1"/>
          </p:cNvSpPr>
          <p:nvPr/>
        </p:nvSpPr>
        <p:spPr bwMode="auto">
          <a:xfrm flipV="1">
            <a:off x="87630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6" name="Line 10"/>
          <p:cNvSpPr>
            <a:spLocks noChangeShapeType="1"/>
          </p:cNvSpPr>
          <p:nvPr/>
        </p:nvSpPr>
        <p:spPr bwMode="auto">
          <a:xfrm flipV="1">
            <a:off x="7086600" y="167640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7" name="Line 11"/>
          <p:cNvSpPr>
            <a:spLocks noChangeShapeType="1"/>
          </p:cNvSpPr>
          <p:nvPr/>
        </p:nvSpPr>
        <p:spPr bwMode="auto">
          <a:xfrm>
            <a:off x="6515100" y="5334000"/>
            <a:ext cx="5334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28" name="Text Box 12"/>
          <p:cNvSpPr txBox="1">
            <a:spLocks noChangeArrowheads="1"/>
          </p:cNvSpPr>
          <p:nvPr/>
        </p:nvSpPr>
        <p:spPr bwMode="auto">
          <a:xfrm>
            <a:off x="6019800" y="5181600"/>
            <a:ext cx="565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ESP</a:t>
            </a:r>
          </a:p>
        </p:txBody>
      </p:sp>
      <p:sp>
        <p:nvSpPr>
          <p:cNvPr id="598029" name="Text Box 13"/>
          <p:cNvSpPr txBox="1">
            <a:spLocks noChangeArrowheads="1"/>
          </p:cNvSpPr>
          <p:nvPr/>
        </p:nvSpPr>
        <p:spPr bwMode="auto">
          <a:xfrm>
            <a:off x="5956300" y="3621088"/>
            <a:ext cx="573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tx2"/>
                </a:solidFill>
                <a:latin typeface="Tahoma" pitchFamily="34" charset="0"/>
              </a:rPr>
              <a:t>EBP</a:t>
            </a:r>
          </a:p>
        </p:txBody>
      </p:sp>
      <p:sp>
        <p:nvSpPr>
          <p:cNvPr id="598030" name="Rectangle 14"/>
          <p:cNvSpPr>
            <a:spLocks noChangeArrowheads="1"/>
          </p:cNvSpPr>
          <p:nvPr/>
        </p:nvSpPr>
        <p:spPr bwMode="auto">
          <a:xfrm>
            <a:off x="7085013" y="3200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Return address</a:t>
            </a:r>
          </a:p>
        </p:txBody>
      </p:sp>
      <p:sp>
        <p:nvSpPr>
          <p:cNvPr id="598031" name="Rectangle 15"/>
          <p:cNvSpPr>
            <a:spLocks noChangeArrowheads="1"/>
          </p:cNvSpPr>
          <p:nvPr/>
        </p:nvSpPr>
        <p:spPr bwMode="auto">
          <a:xfrm>
            <a:off x="7086600" y="5105400"/>
            <a:ext cx="16637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Return address</a:t>
            </a:r>
          </a:p>
        </p:txBody>
      </p:sp>
      <p:sp>
        <p:nvSpPr>
          <p:cNvPr id="598033" name="Rectangle 17"/>
          <p:cNvSpPr>
            <a:spLocks noChangeArrowheads="1"/>
          </p:cNvSpPr>
          <p:nvPr/>
        </p:nvSpPr>
        <p:spPr bwMode="auto">
          <a:xfrm>
            <a:off x="7085013" y="4343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old %ebx</a:t>
            </a:r>
          </a:p>
        </p:txBody>
      </p:sp>
      <p:sp>
        <p:nvSpPr>
          <p:cNvPr id="598034" name="Rectangle 18"/>
          <p:cNvSpPr>
            <a:spLocks noChangeArrowheads="1"/>
          </p:cNvSpPr>
          <p:nvPr/>
        </p:nvSpPr>
        <p:spPr bwMode="auto">
          <a:xfrm>
            <a:off x="7085013" y="3581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Previous fp</a:t>
            </a:r>
          </a:p>
        </p:txBody>
      </p:sp>
      <p:sp>
        <p:nvSpPr>
          <p:cNvPr id="598035" name="Rectangle 19"/>
          <p:cNvSpPr>
            <a:spLocks noChangeArrowheads="1"/>
          </p:cNvSpPr>
          <p:nvPr/>
        </p:nvSpPr>
        <p:spPr bwMode="auto">
          <a:xfrm>
            <a:off x="7085013" y="2819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n</a:t>
            </a:r>
          </a:p>
        </p:txBody>
      </p:sp>
      <p:sp>
        <p:nvSpPr>
          <p:cNvPr id="598036" name="Line 20"/>
          <p:cNvSpPr>
            <a:spLocks noChangeShapeType="1"/>
          </p:cNvSpPr>
          <p:nvPr/>
        </p:nvSpPr>
        <p:spPr bwMode="auto">
          <a:xfrm>
            <a:off x="6475413" y="2971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37" name="Text Box 21"/>
          <p:cNvSpPr txBox="1">
            <a:spLocks noChangeArrowheads="1"/>
          </p:cNvSpPr>
          <p:nvPr/>
        </p:nvSpPr>
        <p:spPr bwMode="auto">
          <a:xfrm>
            <a:off x="5665788" y="2806700"/>
            <a:ext cx="865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EBP+8</a:t>
            </a:r>
          </a:p>
        </p:txBody>
      </p:sp>
      <p:sp>
        <p:nvSpPr>
          <p:cNvPr id="598038" name="Line 22"/>
          <p:cNvSpPr>
            <a:spLocks noChangeShapeType="1"/>
          </p:cNvSpPr>
          <p:nvPr/>
        </p:nvSpPr>
        <p:spPr bwMode="auto">
          <a:xfrm>
            <a:off x="6510338" y="42037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039" name="Text Box 23"/>
          <p:cNvSpPr txBox="1">
            <a:spLocks noChangeArrowheads="1"/>
          </p:cNvSpPr>
          <p:nvPr/>
        </p:nvSpPr>
        <p:spPr bwMode="auto">
          <a:xfrm>
            <a:off x="5780088" y="4038600"/>
            <a:ext cx="8524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latin typeface="Tahoma" pitchFamily="34" charset="0"/>
              </a:rPr>
              <a:t>EBP-4 </a:t>
            </a:r>
          </a:p>
        </p:txBody>
      </p:sp>
      <p:sp>
        <p:nvSpPr>
          <p:cNvPr id="598040" name="Rectangle 24"/>
          <p:cNvSpPr>
            <a:spLocks noChangeArrowheads="1"/>
          </p:cNvSpPr>
          <p:nvPr/>
        </p:nvSpPr>
        <p:spPr bwMode="auto">
          <a:xfrm>
            <a:off x="7085013" y="3962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>
                <a:latin typeface="Tahoma" pitchFamily="34" charset="0"/>
                <a:cs typeface="Tahoma" pitchFamily="34" charset="0"/>
              </a:rPr>
              <a:t>old %ebp</a:t>
            </a:r>
          </a:p>
        </p:txBody>
      </p:sp>
      <p:sp>
        <p:nvSpPr>
          <p:cNvPr id="598041" name="Rectangle 25"/>
          <p:cNvSpPr>
            <a:spLocks noChangeArrowheads="1"/>
          </p:cNvSpPr>
          <p:nvPr/>
        </p:nvSpPr>
        <p:spPr bwMode="auto">
          <a:xfrm>
            <a:off x="7085013" y="4724400"/>
            <a:ext cx="1676400" cy="381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/>
            <a:r>
              <a:rPr lang="en-US" sz="1400" dirty="0">
                <a:latin typeface="Tahoma" pitchFamily="34" charset="0"/>
                <a:cs typeface="Tahoma" pitchFamily="34" charset="0"/>
              </a:rPr>
              <a:t>old %</a:t>
            </a:r>
            <a:r>
              <a:rPr lang="en-US" sz="1400" dirty="0" err="1" smtClean="0">
                <a:latin typeface="Tahoma" pitchFamily="34" charset="0"/>
                <a:cs typeface="Tahoma" pitchFamily="34" charset="0"/>
              </a:rPr>
              <a:t>eax</a:t>
            </a:r>
            <a:endParaRPr lang="en-US" sz="14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98042" name="Text Box 26"/>
          <p:cNvSpPr txBox="1">
            <a:spLocks noChangeArrowheads="1"/>
          </p:cNvSpPr>
          <p:nvPr/>
        </p:nvSpPr>
        <p:spPr bwMode="auto">
          <a:xfrm>
            <a:off x="6896100" y="5638800"/>
            <a:ext cx="20955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(stack in intermediate point)</a:t>
            </a:r>
          </a:p>
        </p:txBody>
      </p:sp>
      <p:sp>
        <p:nvSpPr>
          <p:cNvPr id="598043" name="Text Box 27"/>
          <p:cNvSpPr txBox="1">
            <a:spLocks noChangeArrowheads="1"/>
          </p:cNvSpPr>
          <p:nvPr/>
        </p:nvSpPr>
        <p:spPr bwMode="auto">
          <a:xfrm>
            <a:off x="2895600" y="6583363"/>
            <a:ext cx="35560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Tahoma" pitchFamily="34" charset="0"/>
                <a:cs typeface="Tahoma" pitchFamily="34" charset="0"/>
              </a:rPr>
              <a:t>(disclaimer: real compiler can do better than that)</a:t>
            </a:r>
          </a:p>
        </p:txBody>
      </p:sp>
    </p:spTree>
    <p:extLst>
      <p:ext uri="{BB962C8B-B14F-4D97-AF65-F5344CB8AC3E}">
        <p14:creationId xmlns:p14="http://schemas.microsoft.com/office/powerpoint/2010/main" val="174466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Call Sequences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solidFill>
                  <a:srgbClr val="1A8CFF"/>
                </a:solidFill>
              </a:rPr>
              <a:t>processor</a:t>
            </a:r>
            <a:r>
              <a:rPr lang="en-US" dirty="0">
                <a:solidFill>
                  <a:srgbClr val="1A8CFF"/>
                </a:solidFill>
              </a:rPr>
              <a:t> </a:t>
            </a:r>
            <a:r>
              <a:rPr lang="en-US" b="1" dirty="0"/>
              <a:t>does not save </a:t>
            </a:r>
            <a:r>
              <a:rPr lang="en-US" dirty="0"/>
              <a:t>the content of </a:t>
            </a:r>
            <a:r>
              <a:rPr lang="en-US" b="1" dirty="0" smtClean="0">
                <a:solidFill>
                  <a:srgbClr val="1A8CFF"/>
                </a:solidFill>
              </a:rPr>
              <a:t>registers</a:t>
            </a:r>
            <a:r>
              <a:rPr lang="en-US" dirty="0" smtClean="0">
                <a:solidFill>
                  <a:srgbClr val="1A8CFF"/>
                </a:solidFill>
              </a:rPr>
              <a:t> </a:t>
            </a:r>
            <a:r>
              <a:rPr lang="en-US" dirty="0" smtClean="0"/>
              <a:t>on </a:t>
            </a:r>
            <a:r>
              <a:rPr lang="en-US" dirty="0"/>
              <a:t>procedure calls</a:t>
            </a:r>
          </a:p>
          <a:p>
            <a:endParaRPr lang="en-US" dirty="0" smtClean="0"/>
          </a:p>
          <a:p>
            <a:r>
              <a:rPr lang="en-US" dirty="0" smtClean="0"/>
              <a:t>So </a:t>
            </a:r>
            <a:r>
              <a:rPr lang="en-US" dirty="0"/>
              <a:t>who will? </a:t>
            </a:r>
          </a:p>
          <a:p>
            <a:pPr lvl="1"/>
            <a:r>
              <a:rPr lang="en-US" dirty="0"/>
              <a:t>Caller saves and restores registers</a:t>
            </a:r>
          </a:p>
          <a:p>
            <a:pPr lvl="1"/>
            <a:r>
              <a:rPr lang="en-US" dirty="0" err="1"/>
              <a:t>Callee</a:t>
            </a:r>
            <a:r>
              <a:rPr lang="en-US" dirty="0"/>
              <a:t> saves and restores registers</a:t>
            </a:r>
          </a:p>
          <a:p>
            <a:pPr lvl="1"/>
            <a:r>
              <a:rPr lang="en-US" dirty="0"/>
              <a:t>But can also have both save/restore some registers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25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8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1524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Call Sequences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36</a:t>
            </a:fld>
            <a:endParaRPr lang="en-US"/>
          </a:p>
        </p:txBody>
      </p:sp>
      <p:sp>
        <p:nvSpPr>
          <p:cNvPr id="594949" name="Text Box 5"/>
          <p:cNvSpPr txBox="1">
            <a:spLocks noChangeArrowheads="1"/>
          </p:cNvSpPr>
          <p:nvPr/>
        </p:nvSpPr>
        <p:spPr bwMode="auto">
          <a:xfrm>
            <a:off x="1600200" y="23622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call</a:t>
            </a:r>
          </a:p>
        </p:txBody>
      </p:sp>
      <p:sp>
        <p:nvSpPr>
          <p:cNvPr id="594950" name="Rectangle 6"/>
          <p:cNvSpPr>
            <a:spLocks noChangeArrowheads="1"/>
          </p:cNvSpPr>
          <p:nvPr/>
        </p:nvSpPr>
        <p:spPr bwMode="auto">
          <a:xfrm>
            <a:off x="940774" y="1021351"/>
            <a:ext cx="2335825" cy="1188449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 dirty="0">
              <a:latin typeface="+mn-lt"/>
            </a:endParaRPr>
          </a:p>
        </p:txBody>
      </p:sp>
      <p:sp>
        <p:nvSpPr>
          <p:cNvPr id="594951" name="Text Box 7"/>
          <p:cNvSpPr txBox="1">
            <a:spLocks noChangeArrowheads="1"/>
          </p:cNvSpPr>
          <p:nvPr/>
        </p:nvSpPr>
        <p:spPr bwMode="auto">
          <a:xfrm rot="16200000">
            <a:off x="106363" y="146208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caller</a:t>
            </a:r>
          </a:p>
        </p:txBody>
      </p:sp>
      <p:sp>
        <p:nvSpPr>
          <p:cNvPr id="594952" name="Rectangle 8"/>
          <p:cNvSpPr>
            <a:spLocks noChangeArrowheads="1"/>
          </p:cNvSpPr>
          <p:nvPr/>
        </p:nvSpPr>
        <p:spPr bwMode="auto">
          <a:xfrm>
            <a:off x="1346200" y="2971800"/>
            <a:ext cx="1930400" cy="1676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94953" name="Text Box 9"/>
          <p:cNvSpPr txBox="1">
            <a:spLocks noChangeArrowheads="1"/>
          </p:cNvSpPr>
          <p:nvPr/>
        </p:nvSpPr>
        <p:spPr bwMode="auto">
          <a:xfrm rot="16200000">
            <a:off x="506413" y="357663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callee</a:t>
            </a:r>
          </a:p>
        </p:txBody>
      </p:sp>
      <p:sp>
        <p:nvSpPr>
          <p:cNvPr id="594954" name="Text Box 10"/>
          <p:cNvSpPr txBox="1">
            <a:spLocks noChangeArrowheads="1"/>
          </p:cNvSpPr>
          <p:nvPr/>
        </p:nvSpPr>
        <p:spPr bwMode="auto">
          <a:xfrm>
            <a:off x="1600200" y="4724400"/>
            <a:ext cx="1279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>
                <a:latin typeface="Courier New" pitchFamily="49" charset="0"/>
                <a:cs typeface="Courier New" pitchFamily="49" charset="0"/>
              </a:rPr>
              <a:t>return</a:t>
            </a:r>
          </a:p>
        </p:txBody>
      </p:sp>
      <p:sp>
        <p:nvSpPr>
          <p:cNvPr id="594955" name="Rectangle 11"/>
          <p:cNvSpPr>
            <a:spLocks noChangeArrowheads="1"/>
          </p:cNvSpPr>
          <p:nvPr/>
        </p:nvSpPr>
        <p:spPr bwMode="auto">
          <a:xfrm>
            <a:off x="940775" y="5410200"/>
            <a:ext cx="2335825" cy="1143000"/>
          </a:xfrm>
          <a:prstGeom prst="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594956" name="Text Box 12"/>
          <p:cNvSpPr txBox="1">
            <a:spLocks noChangeArrowheads="1"/>
          </p:cNvSpPr>
          <p:nvPr/>
        </p:nvSpPr>
        <p:spPr bwMode="auto">
          <a:xfrm rot="16200000">
            <a:off x="106363" y="5805487"/>
            <a:ext cx="1098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latin typeface="Courier New" pitchFamily="49" charset="0"/>
                <a:cs typeface="Courier New" pitchFamily="49" charset="0"/>
              </a:rPr>
              <a:t>caller</a:t>
            </a:r>
          </a:p>
        </p:txBody>
      </p:sp>
      <p:sp>
        <p:nvSpPr>
          <p:cNvPr id="594957" name="Text Box 13"/>
          <p:cNvSpPr txBox="1">
            <a:spLocks noChangeArrowheads="1"/>
          </p:cNvSpPr>
          <p:nvPr/>
        </p:nvSpPr>
        <p:spPr bwMode="auto">
          <a:xfrm>
            <a:off x="939800" y="1524000"/>
            <a:ext cx="2336800" cy="685800"/>
          </a:xfrm>
          <a:prstGeom prst="rect">
            <a:avLst/>
          </a:prstGeom>
          <a:solidFill>
            <a:srgbClr val="ADAD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Tahoma" pitchFamily="34" charset="0"/>
              </a:rPr>
              <a:t>Caller push code</a:t>
            </a:r>
          </a:p>
        </p:txBody>
      </p:sp>
      <p:sp>
        <p:nvSpPr>
          <p:cNvPr id="594958" name="Text Box 14"/>
          <p:cNvSpPr txBox="1">
            <a:spLocks noChangeArrowheads="1"/>
          </p:cNvSpPr>
          <p:nvPr/>
        </p:nvSpPr>
        <p:spPr bwMode="auto">
          <a:xfrm>
            <a:off x="1358900" y="2971800"/>
            <a:ext cx="19177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 push code</a:t>
            </a:r>
          </a:p>
          <a:p>
            <a:pPr>
              <a:spcBef>
                <a:spcPct val="50000"/>
              </a:spcBef>
            </a:pPr>
            <a:r>
              <a:rPr lang="en-US" sz="1600" dirty="0">
                <a:latin typeface="+mn-lt"/>
                <a:cs typeface="Tahoma" pitchFamily="34" charset="0"/>
              </a:rPr>
              <a:t>(prologue)</a:t>
            </a:r>
          </a:p>
        </p:txBody>
      </p:sp>
      <p:sp>
        <p:nvSpPr>
          <p:cNvPr id="594959" name="Text Box 15"/>
          <p:cNvSpPr txBox="1">
            <a:spLocks noChangeArrowheads="1"/>
          </p:cNvSpPr>
          <p:nvPr/>
        </p:nvSpPr>
        <p:spPr bwMode="auto">
          <a:xfrm>
            <a:off x="1358900" y="3962400"/>
            <a:ext cx="1917700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1600">
                <a:latin typeface="+mn-lt"/>
                <a:cs typeface="Tahoma" pitchFamily="34" charset="0"/>
              </a:rPr>
              <a:t>Callee pop code</a:t>
            </a:r>
          </a:p>
          <a:p>
            <a:pPr>
              <a:spcBef>
                <a:spcPct val="50000"/>
              </a:spcBef>
            </a:pPr>
            <a:r>
              <a:rPr lang="en-US" sz="1600">
                <a:latin typeface="+mn-lt"/>
                <a:cs typeface="Tahoma" pitchFamily="34" charset="0"/>
              </a:rPr>
              <a:t>(epilogue)</a:t>
            </a:r>
          </a:p>
        </p:txBody>
      </p:sp>
      <p:sp>
        <p:nvSpPr>
          <p:cNvPr id="594960" name="Text Box 16"/>
          <p:cNvSpPr txBox="1">
            <a:spLocks noChangeArrowheads="1"/>
          </p:cNvSpPr>
          <p:nvPr/>
        </p:nvSpPr>
        <p:spPr bwMode="auto">
          <a:xfrm>
            <a:off x="939800" y="5410200"/>
            <a:ext cx="2336800" cy="533400"/>
          </a:xfrm>
          <a:prstGeom prst="rect">
            <a:avLst/>
          </a:prstGeom>
          <a:solidFill>
            <a:srgbClr val="ADADA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dirty="0">
                <a:latin typeface="+mn-lt"/>
                <a:cs typeface="Tahoma" pitchFamily="34" charset="0"/>
              </a:rPr>
              <a:t>Caller pop code</a:t>
            </a:r>
          </a:p>
        </p:txBody>
      </p:sp>
      <p:sp>
        <p:nvSpPr>
          <p:cNvPr id="594961" name="AutoShape 17"/>
          <p:cNvSpPr>
            <a:spLocks noChangeArrowheads="1"/>
          </p:cNvSpPr>
          <p:nvPr/>
        </p:nvSpPr>
        <p:spPr bwMode="auto">
          <a:xfrm>
            <a:off x="4038600" y="1066800"/>
            <a:ext cx="3810000" cy="609600"/>
          </a:xfrm>
          <a:prstGeom prst="wedgeRoundRectCallout">
            <a:avLst>
              <a:gd name="adj1" fmla="val -66958"/>
              <a:gd name="adj2" fmla="val 54690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caller-save registers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Push actual parameters (in reverse order)</a:t>
            </a:r>
            <a:endParaRPr lang="en-US" sz="2400" dirty="0">
              <a:latin typeface="+mn-lt"/>
            </a:endParaRPr>
          </a:p>
        </p:txBody>
      </p:sp>
      <p:sp>
        <p:nvSpPr>
          <p:cNvPr id="594962" name="AutoShape 18"/>
          <p:cNvSpPr>
            <a:spLocks noChangeArrowheads="1"/>
          </p:cNvSpPr>
          <p:nvPr/>
        </p:nvSpPr>
        <p:spPr bwMode="auto">
          <a:xfrm>
            <a:off x="4038600" y="2057400"/>
            <a:ext cx="3733800" cy="609600"/>
          </a:xfrm>
          <a:prstGeom prst="wedgeRoundRectCallout">
            <a:avLst>
              <a:gd name="adj1" fmla="val -67986"/>
              <a:gd name="adj2" fmla="val 27606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return </a:t>
            </a:r>
            <a:r>
              <a:rPr lang="en-US" sz="1600" dirty="0" smtClean="0">
                <a:latin typeface="+mn-lt"/>
                <a:cs typeface="Tahoma" pitchFamily="34" charset="0"/>
              </a:rPr>
              <a:t>address (+ other admin info)</a:t>
            </a:r>
            <a:endParaRPr lang="en-US" sz="1600" dirty="0">
              <a:latin typeface="+mn-lt"/>
              <a:cs typeface="Tahoma" pitchFamily="34" charset="0"/>
            </a:endParaRPr>
          </a:p>
          <a:p>
            <a:r>
              <a:rPr lang="en-US" sz="1600" dirty="0">
                <a:latin typeface="+mn-lt"/>
                <a:cs typeface="Tahoma" pitchFamily="34" charset="0"/>
              </a:rPr>
              <a:t>Jump to call address</a:t>
            </a:r>
            <a:endParaRPr lang="en-US" sz="2400" dirty="0">
              <a:latin typeface="+mn-lt"/>
            </a:endParaRPr>
          </a:p>
        </p:txBody>
      </p:sp>
      <p:sp>
        <p:nvSpPr>
          <p:cNvPr id="594963" name="AutoShape 19"/>
          <p:cNvSpPr>
            <a:spLocks noChangeArrowheads="1"/>
          </p:cNvSpPr>
          <p:nvPr/>
        </p:nvSpPr>
        <p:spPr bwMode="auto">
          <a:xfrm>
            <a:off x="3962400" y="2819400"/>
            <a:ext cx="3810000" cy="1143000"/>
          </a:xfrm>
          <a:prstGeom prst="wedgeRoundRectCallout">
            <a:avLst>
              <a:gd name="adj1" fmla="val -66625"/>
              <a:gd name="adj2" fmla="val 18269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Push current base-pointer</a:t>
            </a:r>
          </a:p>
          <a:p>
            <a:r>
              <a:rPr lang="en-US" sz="1600" dirty="0" err="1">
                <a:latin typeface="+mn-lt"/>
                <a:cs typeface="Tahoma" pitchFamily="34" charset="0"/>
              </a:rPr>
              <a:t>bp</a:t>
            </a:r>
            <a:r>
              <a:rPr lang="en-US" sz="1600" dirty="0">
                <a:latin typeface="+mn-lt"/>
                <a:cs typeface="Tahoma" pitchFamily="34" charset="0"/>
              </a:rPr>
              <a:t> = </a:t>
            </a:r>
            <a:r>
              <a:rPr lang="en-US" sz="1600" dirty="0" err="1">
                <a:latin typeface="+mn-lt"/>
                <a:cs typeface="Tahoma" pitchFamily="34" charset="0"/>
              </a:rPr>
              <a:t>sp</a:t>
            </a:r>
            <a:endParaRPr lang="en-US" sz="1600" dirty="0">
              <a:latin typeface="+mn-lt"/>
              <a:cs typeface="Tahoma" pitchFamily="34" charset="0"/>
            </a:endParaRPr>
          </a:p>
          <a:p>
            <a:r>
              <a:rPr lang="en-US" sz="1600" dirty="0">
                <a:latin typeface="+mn-lt"/>
                <a:cs typeface="Tahoma" pitchFamily="34" charset="0"/>
              </a:rPr>
              <a:t>Push local variables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Push </a:t>
            </a: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-save registers</a:t>
            </a:r>
            <a:endParaRPr lang="en-US" sz="2400" dirty="0">
              <a:latin typeface="+mn-lt"/>
            </a:endParaRPr>
          </a:p>
        </p:txBody>
      </p:sp>
      <p:sp>
        <p:nvSpPr>
          <p:cNvPr id="594964" name="AutoShape 20"/>
          <p:cNvSpPr>
            <a:spLocks noChangeArrowheads="1"/>
          </p:cNvSpPr>
          <p:nvPr/>
        </p:nvSpPr>
        <p:spPr bwMode="auto">
          <a:xfrm>
            <a:off x="3962400" y="4076700"/>
            <a:ext cx="3810000" cy="838200"/>
          </a:xfrm>
          <a:prstGeom prst="wedgeRoundRectCallout">
            <a:avLst>
              <a:gd name="adj1" fmla="val -67541"/>
              <a:gd name="adj2" fmla="val -20075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>
                <a:latin typeface="+mn-lt"/>
                <a:cs typeface="Tahoma" pitchFamily="34" charset="0"/>
              </a:rPr>
              <a:t>Pop </a:t>
            </a:r>
            <a:r>
              <a:rPr lang="en-US" sz="1600" dirty="0" err="1">
                <a:latin typeface="+mn-lt"/>
                <a:cs typeface="Tahoma" pitchFamily="34" charset="0"/>
              </a:rPr>
              <a:t>callee</a:t>
            </a:r>
            <a:r>
              <a:rPr lang="en-US" sz="1600" dirty="0">
                <a:latin typeface="+mn-lt"/>
                <a:cs typeface="Tahoma" pitchFamily="34" charset="0"/>
              </a:rPr>
              <a:t>-save registers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Pop </a:t>
            </a:r>
            <a:r>
              <a:rPr lang="en-US" sz="1600" dirty="0" err="1" smtClean="0">
                <a:latin typeface="+mn-lt"/>
                <a:cs typeface="Tahoma" pitchFamily="34" charset="0"/>
              </a:rPr>
              <a:t>callee</a:t>
            </a:r>
            <a:r>
              <a:rPr lang="en-US" sz="1600" dirty="0" smtClean="0">
                <a:latin typeface="+mn-lt"/>
                <a:cs typeface="Tahoma" pitchFamily="34" charset="0"/>
              </a:rPr>
              <a:t> </a:t>
            </a:r>
            <a:r>
              <a:rPr lang="en-US" sz="1600" dirty="0">
                <a:latin typeface="+mn-lt"/>
                <a:cs typeface="Tahoma" pitchFamily="34" charset="0"/>
              </a:rPr>
              <a:t>activation record</a:t>
            </a:r>
          </a:p>
          <a:p>
            <a:r>
              <a:rPr lang="en-US" sz="1600" dirty="0">
                <a:latin typeface="+mn-lt"/>
                <a:cs typeface="Tahoma" pitchFamily="34" charset="0"/>
              </a:rPr>
              <a:t>Pop old base-pointer</a:t>
            </a:r>
            <a:endParaRPr lang="en-US" sz="2400" dirty="0">
              <a:latin typeface="+mn-lt"/>
            </a:endParaRPr>
          </a:p>
        </p:txBody>
      </p:sp>
      <p:sp>
        <p:nvSpPr>
          <p:cNvPr id="594965" name="AutoShape 21"/>
          <p:cNvSpPr>
            <a:spLocks noChangeArrowheads="1"/>
          </p:cNvSpPr>
          <p:nvPr/>
        </p:nvSpPr>
        <p:spPr bwMode="auto">
          <a:xfrm>
            <a:off x="4038600" y="5029200"/>
            <a:ext cx="3733800" cy="685800"/>
          </a:xfrm>
          <a:prstGeom prst="wedgeRoundRectCallout">
            <a:avLst>
              <a:gd name="adj1" fmla="val -73088"/>
              <a:gd name="adj2" fmla="val -51389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>
                <a:latin typeface="+mn-lt"/>
                <a:cs typeface="Tahoma" pitchFamily="34" charset="0"/>
              </a:rPr>
              <a:t>pop return address</a:t>
            </a:r>
          </a:p>
          <a:p>
            <a:r>
              <a:rPr lang="en-US" sz="1600">
                <a:latin typeface="+mn-lt"/>
                <a:cs typeface="Tahoma" pitchFamily="34" charset="0"/>
              </a:rPr>
              <a:t>Jump to address</a:t>
            </a:r>
            <a:endParaRPr lang="en-US" sz="2400">
              <a:latin typeface="+mn-lt"/>
            </a:endParaRPr>
          </a:p>
        </p:txBody>
      </p:sp>
      <p:sp>
        <p:nvSpPr>
          <p:cNvPr id="594966" name="AutoShape 22"/>
          <p:cNvSpPr>
            <a:spLocks noChangeArrowheads="1"/>
          </p:cNvSpPr>
          <p:nvPr/>
        </p:nvSpPr>
        <p:spPr bwMode="auto">
          <a:xfrm>
            <a:off x="4038600" y="5867400"/>
            <a:ext cx="3733800" cy="685800"/>
          </a:xfrm>
          <a:prstGeom prst="wedgeRoundRectCallout">
            <a:avLst>
              <a:gd name="adj1" fmla="val -68324"/>
              <a:gd name="adj2" fmla="val -68056"/>
              <a:gd name="adj3" fmla="val 16667"/>
            </a:avLst>
          </a:prstGeom>
          <a:solidFill>
            <a:srgbClr val="B9CDE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/>
          <a:lstStyle/>
          <a:p>
            <a:r>
              <a:rPr lang="en-US" sz="1600" dirty="0" smtClean="0">
                <a:latin typeface="+mn-lt"/>
                <a:cs typeface="Tahoma" pitchFamily="34" charset="0"/>
              </a:rPr>
              <a:t>Pop return value + parameters</a:t>
            </a:r>
            <a:endParaRPr lang="en-US" sz="2400" dirty="0">
              <a:latin typeface="+mn-lt"/>
            </a:endParaRPr>
          </a:p>
          <a:p>
            <a:r>
              <a:rPr lang="en-US" sz="1600" dirty="0" smtClean="0">
                <a:latin typeface="+mn-lt"/>
                <a:cs typeface="Tahoma" pitchFamily="34" charset="0"/>
              </a:rPr>
              <a:t>Pop </a:t>
            </a:r>
            <a:r>
              <a:rPr lang="en-US" sz="1600" dirty="0">
                <a:latin typeface="+mn-lt"/>
                <a:cs typeface="Tahoma" pitchFamily="34" charset="0"/>
              </a:rPr>
              <a:t>caller-save </a:t>
            </a:r>
            <a:r>
              <a:rPr lang="en-US" sz="1600" dirty="0" smtClean="0">
                <a:latin typeface="+mn-lt"/>
                <a:cs typeface="Tahoma" pitchFamily="34" charset="0"/>
              </a:rPr>
              <a:t>registers</a:t>
            </a:r>
          </a:p>
          <a:p>
            <a:endParaRPr lang="en-US" sz="1600" dirty="0">
              <a:latin typeface="+mn-lt"/>
              <a:cs typeface="Tahoma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7792" y="1101984"/>
            <a:ext cx="56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825636" y="6031886"/>
            <a:ext cx="5644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sz="2000" b="1" dirty="0" smtClean="0">
                <a:solidFill>
                  <a:schemeClr val="tx1"/>
                </a:solidFill>
                <a:latin typeface="+mn-lt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973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/>
              <a:t>“To </a:t>
            </a:r>
            <a:r>
              <a:rPr lang="en-US" dirty="0" err="1"/>
              <a:t>Callee</a:t>
            </a:r>
            <a:r>
              <a:rPr lang="en-US" dirty="0"/>
              <a:t>-save or to Caller-save?”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/>
              <a:t>-saved registers need only be saved when </a:t>
            </a:r>
            <a:r>
              <a:rPr lang="en-US" dirty="0" err="1"/>
              <a:t>callee</a:t>
            </a:r>
            <a:r>
              <a:rPr lang="en-US" dirty="0"/>
              <a:t> modifies their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Some heuristics and conventions are followed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Caller-Save and </a:t>
            </a:r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  <a:endParaRPr lang="en-US" dirty="0"/>
          </a:p>
        </p:txBody>
      </p:sp>
      <p:sp>
        <p:nvSpPr>
          <p:cNvPr id="533507" name="Rectangle 3"/>
          <p:cNvSpPr>
            <a:spLocks noGrp="1" noChangeArrowheads="1"/>
          </p:cNvSpPr>
          <p:nvPr>
            <p:ph idx="1"/>
          </p:nvPr>
        </p:nvSpPr>
        <p:spPr>
          <a:xfrm>
            <a:off x="661610" y="1146628"/>
            <a:ext cx="7772400" cy="4114800"/>
          </a:xfrm>
        </p:spPr>
        <p:txBody>
          <a:bodyPr/>
          <a:lstStyle/>
          <a:p>
            <a:r>
              <a:rPr lang="en-US" sz="2400" dirty="0" err="1" smtClean="0"/>
              <a:t>Callee</a:t>
            </a:r>
            <a:r>
              <a:rPr lang="en-US" sz="2400" dirty="0" smtClean="0"/>
              <a:t>-Save Registers</a:t>
            </a:r>
          </a:p>
          <a:p>
            <a:pPr lvl="1"/>
            <a:r>
              <a:rPr lang="en-US" sz="2000" dirty="0" smtClean="0"/>
              <a:t>Saved by the </a:t>
            </a:r>
            <a:r>
              <a:rPr lang="en-US" sz="2000" dirty="0" err="1" smtClean="0"/>
              <a:t>callee</a:t>
            </a:r>
            <a:r>
              <a:rPr lang="en-US" sz="2000" dirty="0" smtClean="0"/>
              <a:t> before modification</a:t>
            </a:r>
          </a:p>
          <a:p>
            <a:pPr lvl="1"/>
            <a:r>
              <a:rPr lang="en-US" sz="2000" dirty="0" smtClean="0"/>
              <a:t>Values are automatically preserved across calls</a:t>
            </a:r>
          </a:p>
          <a:p>
            <a:r>
              <a:rPr lang="en-US" sz="2400" dirty="0" smtClean="0"/>
              <a:t>Caller-Save Registers </a:t>
            </a:r>
          </a:p>
          <a:p>
            <a:pPr lvl="1"/>
            <a:r>
              <a:rPr lang="en-US" sz="2000" dirty="0" smtClean="0"/>
              <a:t>Saved (if needed) by the caller before calls</a:t>
            </a:r>
          </a:p>
          <a:p>
            <a:pPr lvl="1"/>
            <a:r>
              <a:rPr lang="en-US" sz="2000" dirty="0" smtClean="0"/>
              <a:t>Values are not automatically preserved across calls</a:t>
            </a:r>
          </a:p>
          <a:p>
            <a:r>
              <a:rPr lang="en-US" sz="2400" dirty="0" smtClean="0"/>
              <a:t>Usually the architecture defines caller-save and </a:t>
            </a:r>
            <a:r>
              <a:rPr lang="en-US" sz="2400" dirty="0" err="1" smtClean="0"/>
              <a:t>callee</a:t>
            </a:r>
            <a:r>
              <a:rPr lang="en-US" sz="2400" dirty="0" smtClean="0"/>
              <a:t>-save registers</a:t>
            </a:r>
          </a:p>
          <a:p>
            <a:endParaRPr lang="en-US" sz="2400" dirty="0" smtClean="0"/>
          </a:p>
          <a:p>
            <a:r>
              <a:rPr lang="en-US" sz="2400" dirty="0" smtClean="0"/>
              <a:t>Separate compilation</a:t>
            </a:r>
          </a:p>
          <a:p>
            <a:r>
              <a:rPr lang="en-US" sz="2400" dirty="0" smtClean="0"/>
              <a:t>Interoperability between code produced by different compilers/languages </a:t>
            </a:r>
          </a:p>
          <a:p>
            <a:r>
              <a:rPr lang="en-US" sz="2400" dirty="0" smtClean="0"/>
              <a:t>But compiler writers decide when to use caller/</a:t>
            </a:r>
            <a:r>
              <a:rPr lang="en-US" sz="2400" dirty="0" err="1" smtClean="0"/>
              <a:t>callee</a:t>
            </a:r>
            <a:r>
              <a:rPr lang="en-US" sz="2400" dirty="0" smtClean="0"/>
              <a:t> registers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38</a:t>
            </a:fld>
            <a:endParaRPr lang="en-U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940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3507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err="1" smtClean="0"/>
              <a:t>Callee</a:t>
            </a:r>
            <a:r>
              <a:rPr lang="en-US" dirty="0" smtClean="0"/>
              <a:t>-Save Registers</a:t>
            </a:r>
            <a:endParaRPr lang="en-US" dirty="0"/>
          </a:p>
        </p:txBody>
      </p:sp>
      <p:sp>
        <p:nvSpPr>
          <p:cNvPr id="542723" name="Rectangle 3"/>
          <p:cNvSpPr>
            <a:spLocks noGrp="1" noChangeArrowheads="1"/>
          </p:cNvSpPr>
          <p:nvPr>
            <p:ph idx="1"/>
          </p:nvPr>
        </p:nvSpPr>
        <p:spPr>
          <a:xfrm>
            <a:off x="649514" y="1074057"/>
            <a:ext cx="7772400" cy="4114800"/>
          </a:xfrm>
        </p:spPr>
        <p:txBody>
          <a:bodyPr/>
          <a:lstStyle/>
          <a:p>
            <a:r>
              <a:rPr lang="en-US" sz="2800" dirty="0" smtClean="0"/>
              <a:t>Saved by the </a:t>
            </a:r>
            <a:r>
              <a:rPr lang="en-US" sz="2800" dirty="0" err="1" smtClean="0"/>
              <a:t>callee</a:t>
            </a:r>
            <a:r>
              <a:rPr lang="en-US" sz="2800" dirty="0" smtClean="0"/>
              <a:t> before modification</a:t>
            </a:r>
          </a:p>
          <a:p>
            <a:r>
              <a:rPr lang="en-US" sz="2800" dirty="0" smtClean="0"/>
              <a:t>Usually at procedure prolog</a:t>
            </a:r>
          </a:p>
          <a:p>
            <a:r>
              <a:rPr lang="en-US" sz="2800" dirty="0" smtClean="0"/>
              <a:t>Restored at procedure epilog</a:t>
            </a:r>
          </a:p>
          <a:p>
            <a:r>
              <a:rPr lang="en-US" sz="2800" dirty="0" smtClean="0"/>
              <a:t>Hardware support may be available </a:t>
            </a:r>
          </a:p>
          <a:p>
            <a:r>
              <a:rPr lang="en-US" sz="2800" dirty="0" smtClean="0"/>
              <a:t>Values are automatically preserved across calls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39</a:t>
            </a:fld>
            <a:endParaRPr lang="en-U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2725" name="Text Box 5"/>
          <p:cNvSpPr txBox="1">
            <a:spLocks noChangeArrowheads="1"/>
          </p:cNvSpPr>
          <p:nvPr/>
        </p:nvSpPr>
        <p:spPr bwMode="auto">
          <a:xfrm>
            <a:off x="2669040" y="3948642"/>
            <a:ext cx="6474960" cy="2569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.global _foo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-K, SP //allocate space for foo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Store_Local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R5, -14(FP) // save R5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Load_Reg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R5, R0;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1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>
                <a:latin typeface="Courier New"/>
                <a:cs typeface="Courier New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JSR f1 ; JSR g1</a:t>
            </a:r>
            <a:r>
              <a:rPr lang="en-US" sz="1400" dirty="0" smtClean="0">
                <a:solidFill>
                  <a:schemeClr val="tx1"/>
                </a:solidFill>
                <a:latin typeface="Courier New"/>
                <a:cs typeface="Courier New"/>
              </a:rPr>
              <a:t>;</a:t>
            </a:r>
            <a:endParaRPr lang="en-US" sz="1400" dirty="0">
              <a:solidFill>
                <a:schemeClr val="tx1"/>
              </a:solidFill>
              <a:latin typeface="Courier New"/>
              <a:cs typeface="Courier New"/>
            </a:endParaRP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2;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Load_Reg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R5, R0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Load_Local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-14(FP), R5 // restore R5 </a:t>
            </a:r>
          </a:p>
          <a:p>
            <a:pPr algn="l">
              <a:spcBef>
                <a:spcPct val="50000"/>
              </a:spcBef>
            </a:pP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Add_Constant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K, SP; RTS // </a:t>
            </a:r>
            <a:r>
              <a:rPr lang="en-US" sz="1400" dirty="0" err="1">
                <a:solidFill>
                  <a:schemeClr val="tx1"/>
                </a:solidFill>
                <a:latin typeface="Courier New"/>
                <a:cs typeface="Courier New"/>
              </a:rPr>
              <a:t>deallocate</a:t>
            </a:r>
            <a:r>
              <a:rPr lang="en-US" sz="1400" dirty="0">
                <a:solidFill>
                  <a:schemeClr val="tx1"/>
                </a:solidFill>
                <a:latin typeface="Courier New"/>
                <a:cs typeface="Courier New"/>
              </a:rPr>
              <a:t>            </a:t>
            </a:r>
          </a:p>
        </p:txBody>
      </p:sp>
      <p:sp>
        <p:nvSpPr>
          <p:cNvPr id="542727" name="Text Box 7"/>
          <p:cNvSpPr txBox="1">
            <a:spLocks noChangeArrowheads="1"/>
          </p:cNvSpPr>
          <p:nvPr/>
        </p:nvSpPr>
        <p:spPr bwMode="auto">
          <a:xfrm>
            <a:off x="0" y="3913188"/>
            <a:ext cx="377666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foo(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a)	{ 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</a:t>
            </a:r>
            <a:r>
              <a:rPr lang="en-US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 b=a+1; 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f1();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	g1(b);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 	return(b+2);</a:t>
            </a:r>
          </a:p>
          <a:p>
            <a:pPr algn="l">
              <a:spcBef>
                <a:spcPct val="2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 }</a:t>
            </a:r>
            <a:endParaRPr lang="en-US" sz="16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0522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23" grpId="0" build="p"/>
      <p:bldP spid="542725" grpId="0"/>
      <p:bldP spid="5427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 generation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At this stage in compilation, we have</a:t>
            </a:r>
          </a:p>
          <a:p>
            <a:pPr lvl="1"/>
            <a:r>
              <a:rPr lang="en-US" dirty="0" smtClean="0"/>
              <a:t>an AST</a:t>
            </a:r>
          </a:p>
          <a:p>
            <a:pPr lvl="1"/>
            <a:r>
              <a:rPr lang="en-US" dirty="0" smtClean="0"/>
              <a:t>annotated with scope information</a:t>
            </a:r>
          </a:p>
          <a:p>
            <a:pPr lvl="1"/>
            <a:r>
              <a:rPr lang="en-US" dirty="0" smtClean="0"/>
              <a:t>and annotated with type information</a:t>
            </a:r>
          </a:p>
          <a:p>
            <a:r>
              <a:rPr lang="en-US" dirty="0" smtClean="0"/>
              <a:t>To generate TAC for the program, we do recursive tree traversal</a:t>
            </a:r>
          </a:p>
          <a:p>
            <a:pPr lvl="1"/>
            <a:r>
              <a:rPr lang="en-US" dirty="0" smtClean="0"/>
              <a:t>Generate TAC for any </a:t>
            </a:r>
            <a:r>
              <a:rPr lang="en-US" dirty="0" err="1" smtClean="0"/>
              <a:t>subexpressions</a:t>
            </a:r>
            <a:r>
              <a:rPr lang="en-US" dirty="0" smtClean="0"/>
              <a:t> or </a:t>
            </a:r>
            <a:r>
              <a:rPr lang="en-US" dirty="0" err="1" smtClean="0"/>
              <a:t>substatements</a:t>
            </a:r>
            <a:endParaRPr lang="en-US" dirty="0" smtClean="0"/>
          </a:p>
          <a:p>
            <a:pPr lvl="1"/>
            <a:r>
              <a:rPr lang="en-US" dirty="0" smtClean="0"/>
              <a:t>Using the result, generate TAC for the overall expression</a:t>
            </a:r>
            <a:endParaRPr lang="he-IL" dirty="0"/>
          </a:p>
        </p:txBody>
      </p:sp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4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9060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324" y="0"/>
            <a:ext cx="7772400" cy="1143000"/>
          </a:xfrm>
        </p:spPr>
        <p:txBody>
          <a:bodyPr/>
          <a:lstStyle/>
          <a:p>
            <a:r>
              <a:rPr lang="en-US" dirty="0" smtClean="0"/>
              <a:t>Caller-Save Registers</a:t>
            </a:r>
            <a:endParaRPr lang="en-US" dirty="0"/>
          </a:p>
        </p:txBody>
      </p:sp>
      <p:sp>
        <p:nvSpPr>
          <p:cNvPr id="5437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6628"/>
            <a:ext cx="7772400" cy="4114800"/>
          </a:xfrm>
        </p:spPr>
        <p:txBody>
          <a:bodyPr/>
          <a:lstStyle/>
          <a:p>
            <a:r>
              <a:rPr lang="en-US" dirty="0" smtClean="0"/>
              <a:t>Saved by the caller before calls when needed</a:t>
            </a:r>
          </a:p>
          <a:p>
            <a:r>
              <a:rPr lang="en-US" dirty="0" smtClean="0"/>
              <a:t>Values are not automatically preserved across calls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40</a:t>
            </a:fld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998913" y="6927850"/>
            <a:ext cx="3270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20000"/>
              </a:spcBef>
              <a:buFontTx/>
              <a:buChar char="•"/>
            </a:pP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543749" name="Text Box 5"/>
          <p:cNvSpPr txBox="1">
            <a:spLocks noChangeArrowheads="1"/>
          </p:cNvSpPr>
          <p:nvPr/>
        </p:nvSpPr>
        <p:spPr bwMode="auto">
          <a:xfrm>
            <a:off x="3022600" y="3651258"/>
            <a:ext cx="5665788" cy="2923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.global _bar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-K, SP //allocate space for 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R0, 1 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JSR f2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Load_Constant</a:t>
            </a:r>
            <a:r>
              <a:rPr lang="en-US" sz="1600" dirty="0">
                <a:solidFill>
                  <a:schemeClr val="tx1"/>
                </a:solidFill>
              </a:rPr>
              <a:t>  2, R0  ;       JSR g2;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Load_Constant</a:t>
            </a:r>
            <a:r>
              <a:rPr lang="en-US" sz="1600" dirty="0">
                <a:solidFill>
                  <a:schemeClr val="tx1"/>
                </a:solidFill>
              </a:rPr>
              <a:t> 8, R0 ;         JSR g2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</a:t>
            </a:r>
            <a:r>
              <a:rPr lang="en-US" sz="1600" dirty="0" err="1">
                <a:solidFill>
                  <a:schemeClr val="tx1"/>
                </a:solidFill>
              </a:rPr>
              <a:t>Add_Constant</a:t>
            </a:r>
            <a:r>
              <a:rPr lang="en-US" sz="1600" dirty="0">
                <a:solidFill>
                  <a:schemeClr val="tx1"/>
                </a:solidFill>
              </a:rPr>
              <a:t> K, SP // </a:t>
            </a:r>
            <a:r>
              <a:rPr lang="en-US" sz="1600" dirty="0" err="1">
                <a:solidFill>
                  <a:schemeClr val="tx1"/>
                </a:solidFill>
              </a:rPr>
              <a:t>deallocate</a:t>
            </a:r>
            <a:r>
              <a:rPr lang="en-US" sz="1600" dirty="0">
                <a:solidFill>
                  <a:schemeClr val="tx1"/>
                </a:solidFill>
              </a:rPr>
              <a:t> space for bar</a:t>
            </a:r>
          </a:p>
          <a:p>
            <a:pPr algn="l">
              <a:spcBef>
                <a:spcPct val="50000"/>
              </a:spcBef>
            </a:pPr>
            <a:r>
              <a:rPr lang="en-US" sz="1600" dirty="0">
                <a:solidFill>
                  <a:schemeClr val="tx1"/>
                </a:solidFill>
              </a:rPr>
              <a:t>               RTS            </a:t>
            </a:r>
          </a:p>
        </p:txBody>
      </p:sp>
      <p:sp>
        <p:nvSpPr>
          <p:cNvPr id="543751" name="Text Box 7"/>
          <p:cNvSpPr txBox="1">
            <a:spLocks noChangeArrowheads="1"/>
          </p:cNvSpPr>
          <p:nvPr/>
        </p:nvSpPr>
        <p:spPr bwMode="auto">
          <a:xfrm>
            <a:off x="0" y="4141788"/>
            <a:ext cx="373697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void bar (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y) {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</a:t>
            </a:r>
            <a:r>
              <a:rPr lang="en-US" sz="2000" dirty="0" err="1" smtClean="0">
                <a:solidFill>
                  <a:schemeClr val="tx1"/>
                </a:solidFill>
                <a:latin typeface="+mn-lt"/>
              </a:rPr>
              <a:t>int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x=y+1;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        f2(x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);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 g2(2);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        g2(8); </a:t>
            </a:r>
          </a:p>
          <a:p>
            <a:pPr algn="l">
              <a:spcBef>
                <a:spcPct val="2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495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3747" grpId="0" build="p"/>
      <p:bldP spid="543749" grpId="0"/>
      <p:bldP spid="54375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Parameter Passing</a:t>
            </a:r>
            <a:endParaRPr lang="en-US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97895" y="1049867"/>
            <a:ext cx="7772400" cy="4114800"/>
          </a:xfrm>
        </p:spPr>
        <p:txBody>
          <a:bodyPr/>
          <a:lstStyle/>
          <a:p>
            <a:r>
              <a:rPr lang="en-US" sz="2400" dirty="0" smtClean="0"/>
              <a:t>1960s</a:t>
            </a:r>
          </a:p>
          <a:p>
            <a:pPr lvl="1"/>
            <a:r>
              <a:rPr lang="en-US" sz="2000" dirty="0" smtClean="0"/>
              <a:t> In memory </a:t>
            </a:r>
          </a:p>
          <a:p>
            <a:pPr lvl="2"/>
            <a:r>
              <a:rPr lang="en-US" sz="1800" dirty="0" smtClean="0"/>
              <a:t>No recursion is allowed</a:t>
            </a:r>
          </a:p>
          <a:p>
            <a:r>
              <a:rPr lang="en-US" sz="2400" dirty="0" smtClean="0"/>
              <a:t>1970s</a:t>
            </a:r>
          </a:p>
          <a:p>
            <a:pPr lvl="1"/>
            <a:r>
              <a:rPr lang="en-US" sz="2000" dirty="0" smtClean="0"/>
              <a:t> In stack</a:t>
            </a:r>
          </a:p>
          <a:p>
            <a:r>
              <a:rPr lang="en-US" sz="2400" dirty="0" smtClean="0"/>
              <a:t>1980s</a:t>
            </a:r>
          </a:p>
          <a:p>
            <a:pPr lvl="1"/>
            <a:r>
              <a:rPr lang="en-US" sz="2000" dirty="0" smtClean="0"/>
              <a:t> In registers</a:t>
            </a:r>
          </a:p>
          <a:p>
            <a:pPr lvl="1"/>
            <a:r>
              <a:rPr lang="en-US" sz="2000" dirty="0" smtClean="0"/>
              <a:t> First k parameters are passed in registers (k=4 or k=6)</a:t>
            </a:r>
          </a:p>
          <a:p>
            <a:pPr lvl="1"/>
            <a:r>
              <a:rPr lang="en-US" sz="2000" dirty="0" smtClean="0"/>
              <a:t>Where is time saved?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41</a:t>
            </a:fld>
            <a:endParaRPr lang="en-US"/>
          </a:p>
        </p:txBody>
      </p:sp>
      <p:sp>
        <p:nvSpPr>
          <p:cNvPr id="434180" name="Text Box 4"/>
          <p:cNvSpPr txBox="1">
            <a:spLocks noChangeArrowheads="1"/>
          </p:cNvSpPr>
          <p:nvPr/>
        </p:nvSpPr>
        <p:spPr bwMode="auto">
          <a:xfrm>
            <a:off x="641049" y="4623934"/>
            <a:ext cx="8502952" cy="1785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Most procedures are leaf procedures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Interprocedural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 register allocation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Many of the registers may be dead before another invocation</a:t>
            </a:r>
          </a:p>
          <a:p>
            <a:pPr algn="l">
              <a:buFontTx/>
              <a:buChar char="•"/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 Register windows are allocated in some architectures per call (e.g., sun </a:t>
            </a:r>
            <a:r>
              <a:rPr lang="en-US" sz="2000" dirty="0" err="1">
                <a:solidFill>
                  <a:schemeClr val="tx1"/>
                </a:solidFill>
                <a:latin typeface="+mn-lt"/>
              </a:rPr>
              <a:t>Sparc</a:t>
            </a:r>
            <a:r>
              <a:rPr lang="en-US" sz="2000" dirty="0">
                <a:solidFill>
                  <a:schemeClr val="tx1"/>
                </a:solidFill>
                <a:latin typeface="+mn-lt"/>
              </a:rPr>
              <a:t>)</a:t>
            </a:r>
          </a:p>
          <a:p>
            <a:pPr algn="l">
              <a:spcBef>
                <a:spcPct val="50000"/>
              </a:spcBef>
            </a:pPr>
            <a:endParaRPr 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5591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80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521178"/>
          </a:xfrm>
        </p:spPr>
        <p:txBody>
          <a:bodyPr/>
          <a:lstStyle/>
          <a:p>
            <a:r>
              <a:rPr lang="en-US" dirty="0" smtClean="0"/>
              <a:t>Activation Records &amp; </a:t>
            </a:r>
            <a:br>
              <a:rPr lang="en-US" dirty="0" smtClean="0"/>
            </a:br>
            <a:r>
              <a:rPr lang="en-US" dirty="0" smtClean="0"/>
              <a:t>Language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9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Compile-Time Information on Variables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705" y="1098247"/>
            <a:ext cx="7772400" cy="5209420"/>
          </a:xfrm>
        </p:spPr>
        <p:txBody>
          <a:bodyPr/>
          <a:lstStyle/>
          <a:p>
            <a:r>
              <a:rPr lang="en-US" sz="2800" dirty="0" smtClean="0"/>
              <a:t>Name, type, size</a:t>
            </a:r>
            <a:endParaRPr lang="en-US" sz="2800" dirty="0"/>
          </a:p>
          <a:p>
            <a:r>
              <a:rPr lang="en-US" sz="2800" dirty="0" smtClean="0"/>
              <a:t>Address kind </a:t>
            </a:r>
            <a:endParaRPr lang="en-US" sz="2800" dirty="0"/>
          </a:p>
          <a:p>
            <a:pPr lvl="1"/>
            <a:r>
              <a:rPr lang="en-US" sz="2400" dirty="0" smtClean="0"/>
              <a:t>Fixed (global)</a:t>
            </a:r>
            <a:endParaRPr lang="en-US" sz="2400" dirty="0"/>
          </a:p>
          <a:p>
            <a:pPr lvl="1"/>
            <a:r>
              <a:rPr lang="en-US" sz="2400" dirty="0" smtClean="0"/>
              <a:t>Relative (local)</a:t>
            </a:r>
            <a:endParaRPr lang="en-US" sz="2400" dirty="0"/>
          </a:p>
          <a:p>
            <a:pPr lvl="1"/>
            <a:r>
              <a:rPr lang="en-US" sz="2400" dirty="0" smtClean="0"/>
              <a:t>Dynamic (heap)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Scope</a:t>
            </a:r>
          </a:p>
          <a:p>
            <a:pPr lvl="1"/>
            <a:r>
              <a:rPr lang="en-US" sz="2400" dirty="0" smtClean="0"/>
              <a:t>when is it recognized</a:t>
            </a:r>
          </a:p>
          <a:p>
            <a:r>
              <a:rPr lang="en-US" sz="2800" dirty="0" smtClean="0"/>
              <a:t>Duration </a:t>
            </a:r>
          </a:p>
          <a:p>
            <a:pPr lvl="1"/>
            <a:r>
              <a:rPr lang="en-US" sz="2400" dirty="0" smtClean="0"/>
              <a:t>Until when does its value exist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267200"/>
            <a:ext cx="7772400" cy="2088360"/>
          </a:xfrm>
        </p:spPr>
        <p:txBody>
          <a:bodyPr/>
          <a:lstStyle/>
          <a:p>
            <a:r>
              <a:rPr lang="en-US" dirty="0" smtClean="0"/>
              <a:t>What value is returned from main?</a:t>
            </a:r>
          </a:p>
          <a:p>
            <a:r>
              <a:rPr lang="en-US" dirty="0"/>
              <a:t>S</a:t>
            </a:r>
            <a:r>
              <a:rPr lang="en-US" dirty="0" smtClean="0"/>
              <a:t>tatic scoping?</a:t>
            </a:r>
          </a:p>
          <a:p>
            <a:r>
              <a:rPr lang="en-US" dirty="0"/>
              <a:t>D</a:t>
            </a:r>
            <a:r>
              <a:rPr lang="en-US" dirty="0" smtClean="0"/>
              <a:t>ynamic scoping?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52600" y="1752600"/>
            <a:ext cx="57912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x = </a:t>
            </a:r>
            <a:r>
              <a:rPr lang="en-US" sz="2400" dirty="0" smtClean="0">
                <a:solidFill>
                  <a:schemeClr val="tx1"/>
                </a:solidFill>
              </a:rPr>
              <a:t>42; </a:t>
            </a: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f() { return x; } </a:t>
            </a:r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g() { </a:t>
            </a:r>
            <a:r>
              <a:rPr lang="en-US" sz="2400" dirty="0" err="1">
                <a:solidFill>
                  <a:schemeClr val="tx1"/>
                </a:solidFill>
              </a:rPr>
              <a:t>int</a:t>
            </a:r>
            <a:r>
              <a:rPr lang="en-US" sz="2400" dirty="0">
                <a:solidFill>
                  <a:schemeClr val="tx1"/>
                </a:solidFill>
              </a:rPr>
              <a:t> x = 1; return f(); </a:t>
            </a:r>
            <a:r>
              <a:rPr lang="en-US" sz="2400" dirty="0" smtClean="0">
                <a:solidFill>
                  <a:schemeClr val="tx1"/>
                </a:solidFill>
              </a:rPr>
              <a:t>}</a:t>
            </a:r>
          </a:p>
          <a:p>
            <a:pPr algn="l"/>
            <a:r>
              <a:rPr lang="en-US" sz="2400" dirty="0" err="1" smtClean="0">
                <a:solidFill>
                  <a:schemeClr val="tx1"/>
                </a:solidFill>
              </a:rPr>
              <a:t>int</a:t>
            </a:r>
            <a:r>
              <a:rPr lang="en-US" sz="2400" dirty="0" smtClean="0">
                <a:solidFill>
                  <a:schemeClr val="tx1"/>
                </a:solidFill>
              </a:rPr>
              <a:t> main() { return g(); }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example – Pascal</a:t>
            </a:r>
          </a:p>
          <a:p>
            <a:r>
              <a:rPr lang="en-US" dirty="0" smtClean="0"/>
              <a:t>Any routine can have sub-routines</a:t>
            </a:r>
          </a:p>
          <a:p>
            <a:r>
              <a:rPr lang="en-US" dirty="0"/>
              <a:t>A</a:t>
            </a:r>
            <a:r>
              <a:rPr lang="en-US" dirty="0" smtClean="0"/>
              <a:t>ny sub-routine can access anything that is defined in its containing scope or inside the sub-routine itself</a:t>
            </a:r>
          </a:p>
          <a:p>
            <a:pPr lvl="1"/>
            <a:r>
              <a:rPr lang="en-US" dirty="0" smtClean="0"/>
              <a:t>“non-local”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3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56084"/>
            <a:ext cx="7772400" cy="1143000"/>
          </a:xfrm>
        </p:spPr>
        <p:txBody>
          <a:bodyPr/>
          <a:lstStyle/>
          <a:p>
            <a:r>
              <a:rPr lang="en-US" dirty="0" smtClean="0"/>
              <a:t>Example: 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172" y="586792"/>
            <a:ext cx="5701862" cy="5544213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program </a:t>
            </a:r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procedure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None/>
            </a:pP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</a:t>
            </a:r>
            <a:r>
              <a:rPr lang="en-US" sz="2000" b="1" dirty="0" smtClean="0">
                <a:latin typeface="Courier New"/>
                <a:cs typeface="Courier New"/>
              </a:rPr>
              <a:t>procedure b(){</a:t>
            </a:r>
            <a:r>
              <a:rPr lang="en-US" sz="2000" dirty="0" smtClean="0">
                <a:latin typeface="Courier New"/>
                <a:cs typeface="Courier New"/>
              </a:rPr>
              <a:t> … </a:t>
            </a:r>
            <a:r>
              <a:rPr lang="en-US" sz="2000" b="1" dirty="0" smtClean="0">
                <a:latin typeface="Courier New"/>
                <a:cs typeface="Courier New"/>
              </a:rPr>
              <a:t>c()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… </a:t>
            </a:r>
            <a:r>
              <a:rPr lang="en-US" sz="2000" b="1" dirty="0" smtClean="0"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b="1" dirty="0" smtClean="0">
                <a:latin typeface="Courier New"/>
                <a:cs typeface="Courier New"/>
              </a:rPr>
              <a:t>procedure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  <a:endParaRPr lang="en-US" sz="2000" b="1" dirty="0">
              <a:solidFill>
                <a:srgbClr val="009900"/>
              </a:solidFill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2000" dirty="0" smtClean="0">
                <a:latin typeface="Courier New"/>
                <a:cs typeface="Courier New"/>
              </a:rPr>
              <a:t>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latin typeface="Courier New"/>
                <a:cs typeface="Courier New"/>
              </a:rPr>
              <a:t>procedure d</a:t>
            </a:r>
            <a:r>
              <a:rPr lang="en-US" sz="2000" dirty="0" smtClean="0">
                <a:latin typeface="Courier New"/>
                <a:cs typeface="Courier New"/>
              </a:rPr>
              <a:t>(){ </a:t>
            </a:r>
          </a:p>
          <a:p>
            <a:pPr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y </a:t>
            </a:r>
            <a:r>
              <a:rPr lang="en-US" sz="2000" dirty="0" smtClean="0">
                <a:latin typeface="Courier New"/>
                <a:cs typeface="Courier New"/>
              </a:rPr>
              <a:t>:= </a:t>
            </a:r>
            <a:r>
              <a:rPr lang="en-US" sz="20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2000" dirty="0" smtClean="0">
                <a:latin typeface="Courier New"/>
                <a:cs typeface="Courier New"/>
              </a:rPr>
              <a:t>+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None/>
            </a:pPr>
            <a:r>
              <a:rPr lang="en-US" sz="2000" b="1" dirty="0">
                <a:solidFill>
                  <a:srgbClr val="0099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</a:t>
            </a:r>
            <a:r>
              <a:rPr lang="en-US" sz="2000" dirty="0" smtClean="0">
                <a:latin typeface="Courier New"/>
                <a:cs typeface="Courier New"/>
              </a:rPr>
              <a:t>};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	</a:t>
            </a:r>
            <a:r>
              <a:rPr lang="en-US" sz="2000" dirty="0" smtClean="0">
                <a:latin typeface="Courier New"/>
                <a:cs typeface="Courier New"/>
              </a:rPr>
              <a:t>    … </a:t>
            </a:r>
            <a:r>
              <a:rPr lang="en-US" sz="2000" b="1" dirty="0" smtClean="0">
                <a:latin typeface="Courier New"/>
                <a:cs typeface="Courier New"/>
              </a:rPr>
              <a:t>b()</a:t>
            </a:r>
            <a:r>
              <a:rPr lang="en-US" sz="2000" dirty="0" smtClean="0">
                <a:latin typeface="Courier New"/>
                <a:cs typeface="Courier New"/>
              </a:rPr>
              <a:t> … </a:t>
            </a:r>
            <a:r>
              <a:rPr lang="en-US" sz="2000" b="1" dirty="0" smtClean="0">
                <a:latin typeface="Courier New"/>
                <a:cs typeface="Courier New"/>
              </a:rPr>
              <a:t>d() … 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endParaRPr lang="en-US" sz="2000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2000" dirty="0" smtClean="0">
                <a:latin typeface="Courier New"/>
                <a:cs typeface="Courier New"/>
              </a:rPr>
              <a:t>    … </a:t>
            </a:r>
            <a:r>
              <a:rPr lang="en-US" sz="2000" b="1" dirty="0" smtClean="0">
                <a:latin typeface="Courier New"/>
                <a:cs typeface="Courier New"/>
              </a:rPr>
              <a:t>a()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>
                <a:latin typeface="Courier New"/>
                <a:cs typeface="Courier New"/>
              </a:rPr>
              <a:t>… </a:t>
            </a:r>
            <a:r>
              <a:rPr lang="en-US" sz="2000" b="1" dirty="0">
                <a:latin typeface="Courier New"/>
                <a:cs typeface="Courier New"/>
              </a:rPr>
              <a:t>c() </a:t>
            </a:r>
            <a:r>
              <a:rPr lang="en-US" sz="2000" dirty="0" smtClean="0">
                <a:latin typeface="Courier New"/>
                <a:cs typeface="Courier New"/>
              </a:rPr>
              <a:t>…</a:t>
            </a:r>
          </a:p>
          <a:p>
            <a:pPr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None/>
            </a:pPr>
            <a:r>
              <a:rPr lang="en-US" sz="2000" b="1" dirty="0" smtClean="0">
                <a:latin typeface="Courier New"/>
                <a:cs typeface="Courier New"/>
              </a:rPr>
              <a:t>  a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smtClean="0"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600" b="1" dirty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46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544207" y="1472291"/>
            <a:ext cx="3538483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r>
              <a:rPr lang="en-US" sz="2000" dirty="0" err="1" smtClean="0">
                <a:solidFill>
                  <a:schemeClr val="tx1"/>
                </a:solidFill>
              </a:rPr>
              <a:t>P</a:t>
            </a:r>
            <a:r>
              <a:rPr lang="en-US" sz="2000" dirty="0" err="1" smtClean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000" dirty="0" err="1" smtClean="0">
                <a:solidFill>
                  <a:schemeClr val="tx1"/>
                </a:solidFill>
                <a:sym typeface="Math C"/>
              </a:rPr>
              <a:t>a</a:t>
            </a:r>
            <a:r>
              <a:rPr lang="en-US" sz="2000" dirty="0" smtClean="0">
                <a:solidFill>
                  <a:schemeClr val="tx1"/>
                </a:solidFill>
                <a:sym typeface="Math C"/>
              </a:rPr>
              <a:t>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chemeClr val="tx1"/>
                </a:solidFill>
                <a:sym typeface="Math C"/>
              </a:rPr>
              <a:t> a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chemeClr val="tx1"/>
                </a:solidFill>
                <a:sym typeface="Math C"/>
              </a:rPr>
              <a:t> c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chemeClr val="tx1"/>
                </a:solidFill>
                <a:sym typeface="Math C"/>
              </a:rPr>
              <a:t> b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chemeClr val="tx1"/>
                </a:solidFill>
                <a:sym typeface="Math C"/>
              </a:rPr>
              <a:t> c </a:t>
            </a:r>
            <a:r>
              <a:rPr lang="en-US" sz="2000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chemeClr val="tx1"/>
                </a:solidFill>
                <a:sym typeface="Math C"/>
              </a:rPr>
              <a:t> d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544207" y="3069864"/>
            <a:ext cx="3538483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are the addresses of variables “</a:t>
            </a:r>
            <a:r>
              <a:rPr lang="en-US" b="1" dirty="0" smtClean="0">
                <a:solidFill>
                  <a:srgbClr val="3366FF"/>
                </a:solidFill>
                <a:latin typeface="Courier New"/>
                <a:cs typeface="Courier New"/>
              </a:rPr>
              <a:t>x</a:t>
            </a:r>
            <a:r>
              <a:rPr lang="en-US" dirty="0" smtClean="0">
                <a:solidFill>
                  <a:schemeClr val="tx1"/>
                </a:solidFill>
              </a:rPr>
              <a:t>,” “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dirty="0" smtClean="0">
                <a:solidFill>
                  <a:schemeClr val="tx1"/>
                </a:solidFill>
              </a:rPr>
              <a:t>” and “</a:t>
            </a:r>
            <a:r>
              <a:rPr lang="en-US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dirty="0" smtClean="0">
                <a:solidFill>
                  <a:schemeClr val="tx1"/>
                </a:solidFill>
              </a:rPr>
              <a:t>” in procedure d?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Left Bracket 11"/>
          <p:cNvSpPr/>
          <p:nvPr/>
        </p:nvSpPr>
        <p:spPr bwMode="auto">
          <a:xfrm>
            <a:off x="105097" y="1199936"/>
            <a:ext cx="96352" cy="546537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Left Bracket 12"/>
          <p:cNvSpPr/>
          <p:nvPr/>
        </p:nvSpPr>
        <p:spPr bwMode="auto">
          <a:xfrm>
            <a:off x="380115" y="1947927"/>
            <a:ext cx="136644" cy="4025452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Left Bracket 15"/>
          <p:cNvSpPr/>
          <p:nvPr/>
        </p:nvSpPr>
        <p:spPr bwMode="auto">
          <a:xfrm>
            <a:off x="691932" y="2970934"/>
            <a:ext cx="105103" cy="1566038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Left Bracket 16"/>
          <p:cNvSpPr/>
          <p:nvPr/>
        </p:nvSpPr>
        <p:spPr bwMode="auto">
          <a:xfrm>
            <a:off x="695436" y="2594314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Left Bracket 17"/>
          <p:cNvSpPr/>
          <p:nvPr/>
        </p:nvSpPr>
        <p:spPr bwMode="auto">
          <a:xfrm>
            <a:off x="1075559" y="3683886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1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419600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can call a sibling, ancestor</a:t>
            </a:r>
          </a:p>
          <a:p>
            <a:r>
              <a:rPr lang="en-US" sz="2400" dirty="0" smtClean="0"/>
              <a:t>when “c” uses (non-local) variables from “a”, which instance of “a” is it?</a:t>
            </a:r>
          </a:p>
          <a:p>
            <a:endParaRPr lang="en-US" sz="2400" dirty="0" smtClean="0"/>
          </a:p>
          <a:p>
            <a:r>
              <a:rPr lang="en-US" sz="2400" dirty="0" smtClean="0"/>
              <a:t>how do you find the right activation record at runtime?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47</a:t>
            </a:fld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4800600" y="2971799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4965700" y="3327023"/>
            <a:ext cx="3524250" cy="2976562"/>
            <a:chOff x="4965700" y="3195638"/>
            <a:chExt cx="3524250" cy="2976562"/>
          </a:xfrm>
        </p:grpSpPr>
        <p:cxnSp>
          <p:nvCxnSpPr>
            <p:cNvPr id="29" name="Straight Arrow Connector 28"/>
            <p:cNvCxnSpPr>
              <a:cxnSpLocks noChangeShapeType="1"/>
              <a:stCxn id="28" idx="4"/>
              <a:endCxn id="31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48" name="Group 4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" name="Oval 6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" name="Straight Arrow Connector 7"/>
              <p:cNvCxnSpPr>
                <a:cxnSpLocks noChangeShapeType="1"/>
                <a:stCxn id="7" idx="6"/>
                <a:endCxn id="36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9" name="Oval 8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10" name="Straight Arrow Connector 9"/>
              <p:cNvCxnSpPr>
                <a:cxnSpLocks noChangeShapeType="1"/>
                <a:stCxn id="36" idx="4"/>
                <a:endCxn id="1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1" name="Oval 10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12" name="Straight Arrow Connector 11"/>
              <p:cNvCxnSpPr>
                <a:cxnSpLocks noChangeShapeType="1"/>
                <a:stCxn id="11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15" name="Oval 1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16" name="Straight Arrow Connector 15"/>
              <p:cNvCxnSpPr>
                <a:cxnSpLocks noChangeShapeType="1"/>
                <a:stCxn id="15" idx="6"/>
                <a:endCxn id="9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5" name="Straight Arrow Connector 24"/>
              <p:cNvCxnSpPr>
                <a:cxnSpLocks noChangeShapeType="1"/>
                <a:stCxn id="9" idx="6"/>
                <a:endCxn id="2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8" name="Oval 2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31" name="Oval 30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36" name="Oval 35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4" name="Rounded Rectangle 33"/>
          <p:cNvSpPr/>
          <p:nvPr/>
        </p:nvSpPr>
        <p:spPr>
          <a:xfrm>
            <a:off x="4799723" y="1682503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 err="1">
                <a:solidFill>
                  <a:schemeClr val="tx1"/>
                </a:solidFill>
                <a:sym typeface="Math C"/>
              </a:rPr>
              <a:t>a</a:t>
            </a:r>
            <a:r>
              <a:rPr lang="en-US" dirty="0">
                <a:solidFill>
                  <a:schemeClr val="tx1"/>
                </a:solidFill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a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b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d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42672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goal: </a:t>
            </a:r>
            <a:r>
              <a:rPr lang="en-US" sz="2400" b="1" dirty="0"/>
              <a:t>find the closest routine in the stack from a given nesting level </a:t>
            </a:r>
          </a:p>
          <a:p>
            <a:r>
              <a:rPr lang="en-US" sz="2400" dirty="0" smtClean="0"/>
              <a:t>if we reached the same routine in a sequence of calls</a:t>
            </a:r>
          </a:p>
          <a:p>
            <a:pPr lvl="1"/>
            <a:r>
              <a:rPr lang="en-US" sz="2000" dirty="0" smtClean="0"/>
              <a:t>routine of level k uses variables of the same nesting level, it uses its own variables</a:t>
            </a:r>
          </a:p>
          <a:p>
            <a:pPr lvl="1"/>
            <a:r>
              <a:rPr lang="en-US" sz="2000" dirty="0" smtClean="0"/>
              <a:t>if it uses variables of nesting level j &lt; k then it must be the last routine called at level j</a:t>
            </a:r>
          </a:p>
          <a:p>
            <a:r>
              <a:rPr lang="en-US" sz="2400" dirty="0" smtClean="0"/>
              <a:t>If a procedure is last at level j on the stack, then it must be ancestor of the current routine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48</a:t>
            </a:fld>
            <a:endParaRPr lang="en-US"/>
          </a:p>
        </p:txBody>
      </p:sp>
      <p:sp>
        <p:nvSpPr>
          <p:cNvPr id="71" name="Rounded Rectangle 70"/>
          <p:cNvSpPr/>
          <p:nvPr/>
        </p:nvSpPr>
        <p:spPr>
          <a:xfrm>
            <a:off x="4800600" y="2971799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Rounded Rectangle 71"/>
          <p:cNvSpPr/>
          <p:nvPr/>
        </p:nvSpPr>
        <p:spPr>
          <a:xfrm>
            <a:off x="4799723" y="1682503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 err="1">
                <a:solidFill>
                  <a:schemeClr val="tx1"/>
                </a:solidFill>
                <a:sym typeface="Math C"/>
              </a:rPr>
              <a:t>a</a:t>
            </a:r>
            <a:r>
              <a:rPr lang="en-US" dirty="0">
                <a:solidFill>
                  <a:schemeClr val="tx1"/>
                </a:solidFill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a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b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4965700" y="3327023"/>
            <a:ext cx="3524250" cy="2976562"/>
            <a:chOff x="4965700" y="3195638"/>
            <a:chExt cx="3524250" cy="2976562"/>
          </a:xfrm>
        </p:grpSpPr>
        <p:cxnSp>
          <p:nvCxnSpPr>
            <p:cNvPr id="74" name="Straight Arrow Connector 73"/>
            <p:cNvCxnSpPr>
              <a:cxnSpLocks noChangeShapeType="1"/>
              <a:stCxn id="85" idx="4"/>
              <a:endCxn id="86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5" name="Group 74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6" name="Oval 75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77" name="Straight Arrow Connector 76"/>
              <p:cNvCxnSpPr>
                <a:cxnSpLocks noChangeShapeType="1"/>
                <a:stCxn id="76" idx="6"/>
                <a:endCxn id="87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78" name="Oval 77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79" name="Straight Arrow Connector 78"/>
              <p:cNvCxnSpPr>
                <a:cxnSpLocks noChangeShapeType="1"/>
                <a:stCxn id="87" idx="4"/>
                <a:endCxn id="82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0" name="Oval 79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1" name="Straight Arrow Connector 80"/>
              <p:cNvCxnSpPr>
                <a:cxnSpLocks noChangeShapeType="1"/>
                <a:stCxn id="80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2" name="Oval 81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3" name="Straight Arrow Connector 82"/>
              <p:cNvCxnSpPr>
                <a:cxnSpLocks noChangeShapeType="1"/>
                <a:stCxn id="82" idx="6"/>
                <a:endCxn id="78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4" name="Straight Arrow Connector 83"/>
              <p:cNvCxnSpPr>
                <a:cxnSpLocks noChangeShapeType="1"/>
                <a:stCxn id="78" idx="6"/>
                <a:endCxn id="85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6" name="Oval 85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87" name="Oval 86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19965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</a:t>
            </a:r>
            <a:r>
              <a:rPr lang="en-US" dirty="0"/>
              <a:t>P</a:t>
            </a:r>
            <a:r>
              <a:rPr lang="en-US" dirty="0" smtClean="0"/>
              <a:t>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problem: a routine may need to access variables of another routine that contains it statically</a:t>
            </a:r>
          </a:p>
          <a:p>
            <a:r>
              <a:rPr lang="en-US" dirty="0" smtClean="0"/>
              <a:t>solution: </a:t>
            </a:r>
            <a:r>
              <a:rPr lang="en-US" b="1" dirty="0" smtClean="0"/>
              <a:t>lexical pointer </a:t>
            </a:r>
            <a:r>
              <a:rPr lang="en-US" dirty="0" smtClean="0"/>
              <a:t>(a.k.a. </a:t>
            </a:r>
            <a:r>
              <a:rPr lang="en-US" b="1" dirty="0" smtClean="0"/>
              <a:t>access link</a:t>
            </a:r>
            <a:r>
              <a:rPr lang="en-US" dirty="0" smtClean="0"/>
              <a:t>) in the activation record</a:t>
            </a:r>
          </a:p>
          <a:p>
            <a:r>
              <a:rPr lang="en-US" dirty="0" smtClean="0"/>
              <a:t>lexical pointer points to the last activation record of the nesting level above it</a:t>
            </a:r>
          </a:p>
          <a:p>
            <a:pPr lvl="1"/>
            <a:r>
              <a:rPr lang="en-US" dirty="0" smtClean="0"/>
              <a:t>in our example, lexical pointer of d points to activation records of c</a:t>
            </a:r>
          </a:p>
          <a:p>
            <a:r>
              <a:rPr lang="en-US" dirty="0" smtClean="0"/>
              <a:t>lexical pointers created at runtime</a:t>
            </a:r>
          </a:p>
          <a:p>
            <a:r>
              <a:rPr lang="en-US" dirty="0" smtClean="0"/>
              <a:t>number of links to be traversed is known at compile time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55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48170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binary operators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5</a:t>
            </a:fld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1340768"/>
            <a:ext cx="4464496" cy="31085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l" rtl="0"/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(e</a:t>
            </a:r>
            <a:r>
              <a:rPr lang="en-US" sz="2800" baseline="-25000" dirty="0" smtClean="0">
                <a:latin typeface="+mn-lt"/>
              </a:rPr>
              <a:t>1</a:t>
            </a:r>
            <a:r>
              <a:rPr lang="en-US" sz="2800" dirty="0" smtClean="0">
                <a:latin typeface="+mn-lt"/>
              </a:rPr>
              <a:t> + e</a:t>
            </a:r>
            <a:r>
              <a:rPr lang="en-US" sz="2800" baseline="-25000" dirty="0" smtClean="0">
                <a:latin typeface="+mn-lt"/>
              </a:rPr>
              <a:t>2</a:t>
            </a:r>
            <a:r>
              <a:rPr lang="en-US" sz="2800" dirty="0" smtClean="0">
                <a:latin typeface="+mn-lt"/>
              </a:rPr>
              <a:t>) = {</a:t>
            </a:r>
          </a:p>
          <a:p>
            <a:pPr algn="l" rtl="0"/>
            <a:r>
              <a:rPr lang="en-US" sz="2800" dirty="0" smtClean="0">
                <a:latin typeface="+mn-lt"/>
              </a:rPr>
              <a:t>    Choose a new temporary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    Let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 =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i="1" dirty="0" smtClean="0">
                <a:latin typeface="+mn-lt"/>
              </a:rPr>
              <a:t>(e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 algn="l" rtl="0"/>
            <a:r>
              <a:rPr lang="en-US" sz="2800" dirty="0" smtClean="0">
                <a:latin typeface="+mn-lt"/>
              </a:rPr>
              <a:t>    Let </a:t>
            </a:r>
            <a:r>
              <a:rPr lang="en-US" sz="2800" i="1" dirty="0" smtClean="0">
                <a:latin typeface="+mn-lt"/>
              </a:rPr>
              <a:t>t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 = </a:t>
            </a: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i="1" dirty="0" smtClean="0">
                <a:latin typeface="+mn-lt"/>
              </a:rPr>
              <a:t>(e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)</a:t>
            </a:r>
          </a:p>
          <a:p>
            <a:pPr algn="l" rtl="0"/>
            <a:r>
              <a:rPr lang="en-US" sz="2800" dirty="0" smtClean="0">
                <a:latin typeface="+mn-lt"/>
              </a:rPr>
              <a:t>    Emit( </a:t>
            </a:r>
            <a:r>
              <a:rPr lang="en-US" sz="2800" i="1" dirty="0" smtClean="0">
                <a:latin typeface="+mn-lt"/>
              </a:rPr>
              <a:t>t = t</a:t>
            </a:r>
            <a:r>
              <a:rPr lang="en-US" sz="2800" i="1" baseline="-25000" dirty="0" smtClean="0">
                <a:latin typeface="+mn-lt"/>
              </a:rPr>
              <a:t>1</a:t>
            </a:r>
            <a:r>
              <a:rPr lang="en-US" sz="2800" i="1" dirty="0" smtClean="0">
                <a:latin typeface="+mn-lt"/>
              </a:rPr>
              <a:t> + t</a:t>
            </a:r>
            <a:r>
              <a:rPr lang="en-US" sz="2800" i="1" baseline="-25000" dirty="0" smtClean="0">
                <a:latin typeface="+mn-lt"/>
              </a:rPr>
              <a:t>2</a:t>
            </a:r>
            <a:r>
              <a:rPr lang="en-US" sz="2800" i="1" dirty="0" smtClean="0">
                <a:latin typeface="+mn-lt"/>
              </a:rPr>
              <a:t> )</a:t>
            </a:r>
          </a:p>
          <a:p>
            <a:pPr algn="l" rtl="0"/>
            <a:r>
              <a:rPr lang="en-US" sz="2800" dirty="0" smtClean="0">
                <a:latin typeface="+mn-lt"/>
              </a:rPr>
              <a:t>    Return </a:t>
            </a:r>
            <a:r>
              <a:rPr lang="en-US" sz="2800" i="1" dirty="0" smtClean="0">
                <a:latin typeface="+mn-lt"/>
              </a:rPr>
              <a:t>t</a:t>
            </a:r>
          </a:p>
          <a:p>
            <a:pPr algn="l" rtl="0"/>
            <a:r>
              <a:rPr lang="en-US" sz="2800" dirty="0" smtClean="0">
                <a:latin typeface="+mn-lt"/>
              </a:rPr>
              <a:t>}</a:t>
            </a:r>
            <a:endParaRPr lang="he-I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97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531"/>
            <a:ext cx="7772400" cy="1143000"/>
          </a:xfrm>
        </p:spPr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P</a:t>
            </a:r>
            <a:r>
              <a:rPr lang="en-US" dirty="0" smtClean="0"/>
              <a:t>ointers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50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6821" y="1967373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76821" y="26753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234" y="33818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76821" y="4089861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75234" y="47962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75234" y="55027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d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3"/>
          </p:cNvCxnSpPr>
          <p:nvPr/>
        </p:nvCxnSpPr>
        <p:spPr bwMode="auto">
          <a:xfrm flipV="1">
            <a:off x="8367446" y="5159836"/>
            <a:ext cx="1588" cy="706437"/>
          </a:xfrm>
          <a:prstGeom prst="curvedConnector3">
            <a:avLst>
              <a:gd name="adj1" fmla="val 38900014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endCxn id="6" idx="3"/>
          </p:cNvCxnSpPr>
          <p:nvPr/>
        </p:nvCxnSpPr>
        <p:spPr bwMode="auto">
          <a:xfrm flipH="1" flipV="1">
            <a:off x="8369034" y="3038936"/>
            <a:ext cx="1587" cy="1939925"/>
          </a:xfrm>
          <a:prstGeom prst="curvedConnector3">
            <a:avLst>
              <a:gd name="adj1" fmla="val -42377190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8" idx="3"/>
            <a:endCxn id="6" idx="3"/>
          </p:cNvCxnSpPr>
          <p:nvPr/>
        </p:nvCxnSpPr>
        <p:spPr bwMode="auto">
          <a:xfrm flipV="1">
            <a:off x="8369034" y="3038936"/>
            <a:ext cx="1587" cy="1414462"/>
          </a:xfrm>
          <a:prstGeom prst="curvedConnector3">
            <a:avLst>
              <a:gd name="adj1" fmla="val 32100009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3"/>
            <a:endCxn id="6" idx="3"/>
          </p:cNvCxnSpPr>
          <p:nvPr/>
        </p:nvCxnSpPr>
        <p:spPr bwMode="auto">
          <a:xfrm flipV="1">
            <a:off x="8367446" y="3038936"/>
            <a:ext cx="1588" cy="706437"/>
          </a:xfrm>
          <a:prstGeom prst="curvedConnector3">
            <a:avLst>
              <a:gd name="adj1" fmla="val 14000005"/>
            </a:avLst>
          </a:prstGeom>
          <a:noFill/>
          <a:ln w="15875">
            <a:solidFill>
              <a:schemeClr val="accent4">
                <a:lumMod val="75000"/>
              </a:schemeClr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54609" y="22451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54609" y="2945273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54609" y="34643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3021" y="4839161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092669" y="2840415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91792" y="1551119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 err="1">
                <a:solidFill>
                  <a:schemeClr val="tx1"/>
                </a:solidFill>
                <a:sym typeface="Math C"/>
              </a:rPr>
              <a:t>a</a:t>
            </a:r>
            <a:r>
              <a:rPr lang="en-US" dirty="0">
                <a:solidFill>
                  <a:schemeClr val="tx1"/>
                </a:solidFill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a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b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257769" y="3195639"/>
            <a:ext cx="3524250" cy="2976562"/>
            <a:chOff x="4965700" y="3195638"/>
            <a:chExt cx="3524250" cy="2976562"/>
          </a:xfrm>
        </p:grpSpPr>
        <p:cxnSp>
          <p:nvCxnSpPr>
            <p:cNvPr id="77" name="Straight Arrow Connector 76"/>
            <p:cNvCxnSpPr>
              <a:cxnSpLocks noChangeShapeType="1"/>
              <a:stCxn id="88" idx="4"/>
              <a:endCxn id="89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8" name="Group 7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0" name="Straight Arrow Connector 79"/>
              <p:cNvCxnSpPr>
                <a:cxnSpLocks noChangeShapeType="1"/>
                <a:stCxn id="79" idx="6"/>
                <a:endCxn id="90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82" name="Straight Arrow Connector 81"/>
              <p:cNvCxnSpPr>
                <a:cxnSpLocks noChangeShapeType="1"/>
                <a:stCxn id="90" idx="4"/>
                <a:endCxn id="8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4" name="Straight Arrow Connector 83"/>
              <p:cNvCxnSpPr>
                <a:cxnSpLocks noChangeShapeType="1"/>
                <a:stCxn id="83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6" name="Straight Arrow Connector 85"/>
              <p:cNvCxnSpPr>
                <a:cxnSpLocks noChangeShapeType="1"/>
                <a:stCxn id="85" idx="6"/>
                <a:endCxn id="81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cxnSpLocks noChangeShapeType="1"/>
                <a:stCxn id="81" idx="6"/>
                <a:endCxn id="8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87581" y="1103551"/>
            <a:ext cx="5701862" cy="55442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program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procedure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latin typeface="Courier New"/>
                <a:cs typeface="Courier New"/>
              </a:rPr>
              <a:t>procedure b(){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c()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</a:t>
            </a:r>
            <a:r>
              <a:rPr lang="en-US" sz="1600" b="1" dirty="0" smtClean="0">
                <a:latin typeface="Courier New"/>
                <a:cs typeface="Courier New"/>
              </a:rPr>
              <a:t>procedure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b="1" dirty="0" smtClean="0">
                <a:latin typeface="Courier New"/>
                <a:cs typeface="Courier New"/>
              </a:rPr>
              <a:t>procedure d</a:t>
            </a:r>
            <a:r>
              <a:rPr lang="en-US" sz="1600" dirty="0" smtClean="0">
                <a:latin typeface="Courier New"/>
                <a:cs typeface="Courier New"/>
              </a:rPr>
              <a:t>(){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y </a:t>
            </a:r>
            <a:r>
              <a:rPr lang="en-US" sz="1600" dirty="0" smtClean="0">
                <a:latin typeface="Courier New"/>
                <a:cs typeface="Courier New"/>
              </a:rPr>
              <a:t>:= </a:t>
            </a: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1600" dirty="0" smtClean="0">
                <a:latin typeface="Courier New"/>
                <a:cs typeface="Courier New"/>
              </a:rPr>
              <a:t>+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… </a:t>
            </a:r>
            <a:r>
              <a:rPr lang="en-US" sz="1600" b="1" dirty="0" smtClean="0">
                <a:latin typeface="Courier New"/>
                <a:cs typeface="Courier New"/>
              </a:rPr>
              <a:t>b()</a:t>
            </a:r>
            <a:r>
              <a:rPr lang="en-US" sz="1600" dirty="0" smtClean="0">
                <a:latin typeface="Courier New"/>
                <a:cs typeface="Courier New"/>
              </a:rPr>
              <a:t> … </a:t>
            </a:r>
            <a:r>
              <a:rPr lang="en-US" sz="1600" b="1" dirty="0" smtClean="0">
                <a:latin typeface="Courier New"/>
                <a:cs typeface="Courier New"/>
              </a:rPr>
              <a:t>d() …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… </a:t>
            </a:r>
            <a:r>
              <a:rPr lang="en-US" sz="1600" b="1" dirty="0" smtClean="0">
                <a:latin typeface="Courier New"/>
                <a:cs typeface="Courier New"/>
              </a:rPr>
              <a:t>a() </a:t>
            </a:r>
            <a:r>
              <a:rPr lang="en-US" sz="1600" dirty="0" smtClean="0">
                <a:latin typeface="Courier New"/>
                <a:cs typeface="Courier New"/>
              </a:rPr>
              <a:t>… </a:t>
            </a:r>
            <a:r>
              <a:rPr lang="en-US" sz="1600" b="1" dirty="0" smtClean="0">
                <a:latin typeface="Courier New"/>
                <a:cs typeface="Courier New"/>
              </a:rPr>
              <a:t>c() </a:t>
            </a: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a()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200" b="1" dirty="0" smtClean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US" sz="1200" dirty="0"/>
          </a:p>
        </p:txBody>
      </p:sp>
      <p:sp>
        <p:nvSpPr>
          <p:cNvPr id="38" name="Left Bracket 37"/>
          <p:cNvSpPr/>
          <p:nvPr/>
        </p:nvSpPr>
        <p:spPr bwMode="auto">
          <a:xfrm>
            <a:off x="43781" y="1629109"/>
            <a:ext cx="96355" cy="438806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257490" y="2219445"/>
            <a:ext cx="84096" cy="3210900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ft Bracket 39"/>
          <p:cNvSpPr/>
          <p:nvPr/>
        </p:nvSpPr>
        <p:spPr bwMode="auto">
          <a:xfrm>
            <a:off x="529017" y="3049761"/>
            <a:ext cx="110362" cy="1758721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 bwMode="auto">
          <a:xfrm>
            <a:off x="529017" y="2716935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 Bracket 41"/>
          <p:cNvSpPr/>
          <p:nvPr/>
        </p:nvSpPr>
        <p:spPr bwMode="auto">
          <a:xfrm>
            <a:off x="874107" y="3578783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5" name="AutoShape 20"/>
          <p:cNvCxnSpPr>
            <a:cxnSpLocks noChangeShapeType="1"/>
          </p:cNvCxnSpPr>
          <p:nvPr/>
        </p:nvCxnSpPr>
        <p:spPr bwMode="auto">
          <a:xfrm flipV="1">
            <a:off x="8361096" y="5163011"/>
            <a:ext cx="1588" cy="706437"/>
          </a:xfrm>
          <a:prstGeom prst="curvedConnector3">
            <a:avLst>
              <a:gd name="adj1" fmla="val 38900014"/>
            </a:avLst>
          </a:prstGeom>
          <a:noFill/>
          <a:ln w="38100">
            <a:solidFill>
              <a:srgbClr val="E30127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46" name="AutoShape 21"/>
          <p:cNvCxnSpPr>
            <a:cxnSpLocks noChangeShapeType="1"/>
          </p:cNvCxnSpPr>
          <p:nvPr/>
        </p:nvCxnSpPr>
        <p:spPr bwMode="auto">
          <a:xfrm flipH="1" flipV="1">
            <a:off x="8353159" y="3042111"/>
            <a:ext cx="1587" cy="1939925"/>
          </a:xfrm>
          <a:prstGeom prst="curvedConnector3">
            <a:avLst>
              <a:gd name="adj1" fmla="val -42377253"/>
            </a:avLst>
          </a:prstGeom>
          <a:noFill/>
          <a:ln w="38100">
            <a:solidFill>
              <a:srgbClr val="E30127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1837222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5531"/>
            <a:ext cx="7772400" cy="1143000"/>
          </a:xfrm>
        </p:spPr>
        <p:txBody>
          <a:bodyPr/>
          <a:lstStyle/>
          <a:p>
            <a:r>
              <a:rPr lang="en-US" dirty="0" smtClean="0"/>
              <a:t>Lexical </a:t>
            </a:r>
            <a:r>
              <a:rPr lang="en-US" dirty="0"/>
              <a:t>P</a:t>
            </a:r>
            <a:r>
              <a:rPr lang="en-US" dirty="0" smtClean="0"/>
              <a:t>ointers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51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7176821" y="1967373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76821" y="26753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a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175234" y="33818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76821" y="4089861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b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175234" y="4796298"/>
            <a:ext cx="1184275" cy="7254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c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75234" y="5502736"/>
            <a:ext cx="1184275" cy="72548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d</a:t>
            </a:r>
          </a:p>
        </p:txBody>
      </p:sp>
      <p:cxnSp>
        <p:nvCxnSpPr>
          <p:cNvPr id="11" name="AutoShape 10"/>
          <p:cNvCxnSpPr>
            <a:cxnSpLocks noChangeShapeType="1"/>
            <a:stCxn id="10" idx="3"/>
            <a:endCxn id="9" idx="3"/>
          </p:cNvCxnSpPr>
          <p:nvPr/>
        </p:nvCxnSpPr>
        <p:spPr bwMode="auto">
          <a:xfrm flipV="1">
            <a:off x="8367446" y="5159836"/>
            <a:ext cx="1588" cy="706437"/>
          </a:xfrm>
          <a:prstGeom prst="curvedConnector3">
            <a:avLst>
              <a:gd name="adj1" fmla="val 38900014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11"/>
          <p:cNvCxnSpPr>
            <a:cxnSpLocks noChangeShapeType="1"/>
            <a:endCxn id="6" idx="3"/>
          </p:cNvCxnSpPr>
          <p:nvPr/>
        </p:nvCxnSpPr>
        <p:spPr bwMode="auto">
          <a:xfrm flipH="1" flipV="1">
            <a:off x="8369034" y="3038936"/>
            <a:ext cx="1587" cy="1939925"/>
          </a:xfrm>
          <a:prstGeom prst="curvedConnector3">
            <a:avLst>
              <a:gd name="adj1" fmla="val -42377190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2"/>
          <p:cNvCxnSpPr>
            <a:cxnSpLocks noChangeShapeType="1"/>
            <a:stCxn id="8" idx="3"/>
            <a:endCxn id="6" idx="3"/>
          </p:cNvCxnSpPr>
          <p:nvPr/>
        </p:nvCxnSpPr>
        <p:spPr bwMode="auto">
          <a:xfrm flipV="1">
            <a:off x="8369034" y="3038936"/>
            <a:ext cx="1587" cy="1414462"/>
          </a:xfrm>
          <a:prstGeom prst="curvedConnector3">
            <a:avLst>
              <a:gd name="adj1" fmla="val 32100009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3"/>
          <p:cNvCxnSpPr>
            <a:cxnSpLocks noChangeShapeType="1"/>
            <a:stCxn id="7" idx="3"/>
            <a:endCxn id="6" idx="3"/>
          </p:cNvCxnSpPr>
          <p:nvPr/>
        </p:nvCxnSpPr>
        <p:spPr bwMode="auto">
          <a:xfrm flipV="1">
            <a:off x="8367446" y="3038936"/>
            <a:ext cx="1588" cy="706437"/>
          </a:xfrm>
          <a:prstGeom prst="curvedConnector3">
            <a:avLst>
              <a:gd name="adj1" fmla="val 14000005"/>
            </a:avLst>
          </a:prstGeom>
          <a:noFill/>
          <a:ln w="15875">
            <a:solidFill>
              <a:srgbClr val="604A7B"/>
            </a:solidFill>
            <a:round/>
            <a:headEnd/>
            <a:tailEnd type="triangle" w="lg" len="lg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7254609" y="22451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254609" y="2945273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y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254609" y="3464386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253021" y="4839161"/>
            <a:ext cx="247650" cy="358775"/>
          </a:xfrm>
          <a:prstGeom prst="rect">
            <a:avLst/>
          </a:prstGeom>
          <a:solidFill>
            <a:schemeClr val="accent1"/>
          </a:solidFill>
          <a:ln w="15875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anchor="ctr"/>
          <a:lstStyle>
            <a:defPPr>
              <a:defRPr lang="he-IL"/>
            </a:defPPr>
            <a:lvl1pPr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4572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9144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3716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1828800" algn="r" rtl="1" fontAlgn="base">
              <a:spcBef>
                <a:spcPct val="0"/>
              </a:spcBef>
              <a:spcAft>
                <a:spcPct val="0"/>
              </a:spcAft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2860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7432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2004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657600" algn="l" defTabSz="914400" rtl="0" eaLnBrk="1" latinLnBrk="0" hangingPunct="1">
              <a:defRPr sz="2000" b="1" kern="120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algn="ctr"/>
            <a:r>
              <a:rPr lang="en-US"/>
              <a:t>z</a:t>
            </a:r>
          </a:p>
        </p:txBody>
      </p:sp>
      <p:sp>
        <p:nvSpPr>
          <p:cNvPr id="74" name="Rounded Rectangle 73"/>
          <p:cNvSpPr/>
          <p:nvPr/>
        </p:nvSpPr>
        <p:spPr>
          <a:xfrm>
            <a:off x="3092669" y="2840415"/>
            <a:ext cx="3962400" cy="360592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ounded Rectangle 74"/>
          <p:cNvSpPr/>
          <p:nvPr/>
        </p:nvSpPr>
        <p:spPr>
          <a:xfrm>
            <a:off x="3091792" y="1551119"/>
            <a:ext cx="3958897" cy="10668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Possible call sequence:</a:t>
            </a:r>
          </a:p>
          <a:p>
            <a:r>
              <a:rPr lang="en-US" dirty="0" err="1">
                <a:solidFill>
                  <a:schemeClr val="tx1"/>
                </a:solidFill>
              </a:rPr>
              <a:t>P</a:t>
            </a:r>
            <a:r>
              <a:rPr lang="en-US" dirty="0" err="1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 err="1">
                <a:solidFill>
                  <a:schemeClr val="tx1"/>
                </a:solidFill>
                <a:sym typeface="Math C"/>
              </a:rPr>
              <a:t>a</a:t>
            </a:r>
            <a:r>
              <a:rPr lang="en-US" dirty="0">
                <a:solidFill>
                  <a:schemeClr val="tx1"/>
                </a:solidFill>
                <a:sym typeface="Math C"/>
              </a:rPr>
              <a:t>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a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b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c </a:t>
            </a:r>
            <a:r>
              <a:rPr lang="en-US" dirty="0">
                <a:solidFill>
                  <a:schemeClr val="tx1"/>
                </a:solidFill>
                <a:sym typeface="Wingdings"/>
              </a:rPr>
              <a:t></a:t>
            </a:r>
            <a:r>
              <a:rPr lang="en-US" dirty="0">
                <a:solidFill>
                  <a:schemeClr val="tx1"/>
                </a:solidFill>
                <a:sym typeface="Math C"/>
              </a:rPr>
              <a:t> d</a:t>
            </a:r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76" name="Group 75"/>
          <p:cNvGrpSpPr/>
          <p:nvPr/>
        </p:nvGrpSpPr>
        <p:grpSpPr>
          <a:xfrm>
            <a:off x="3257769" y="3195639"/>
            <a:ext cx="3524250" cy="2976562"/>
            <a:chOff x="4965700" y="3195638"/>
            <a:chExt cx="3524250" cy="2976562"/>
          </a:xfrm>
        </p:grpSpPr>
        <p:cxnSp>
          <p:nvCxnSpPr>
            <p:cNvPr id="77" name="Straight Arrow Connector 76"/>
            <p:cNvCxnSpPr>
              <a:cxnSpLocks noChangeShapeType="1"/>
              <a:stCxn id="88" idx="4"/>
              <a:endCxn id="89" idx="0"/>
            </p:cNvCxnSpPr>
            <p:nvPr/>
          </p:nvCxnSpPr>
          <p:spPr bwMode="auto">
            <a:xfrm>
              <a:off x="8239125" y="5216033"/>
              <a:ext cx="0" cy="498967"/>
            </a:xfrm>
            <a:prstGeom prst="straightConnector1">
              <a:avLst/>
            </a:prstGeom>
            <a:noFill/>
            <a:ln w="38100" algn="ctr">
              <a:solidFill>
                <a:schemeClr val="accent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grpSp>
          <p:nvGrpSpPr>
            <p:cNvPr id="78" name="Group 77"/>
            <p:cNvGrpSpPr/>
            <p:nvPr/>
          </p:nvGrpSpPr>
          <p:grpSpPr>
            <a:xfrm>
              <a:off x="4965700" y="3195638"/>
              <a:ext cx="3524250" cy="2976562"/>
              <a:chOff x="4965700" y="3195638"/>
              <a:chExt cx="3524250" cy="2976562"/>
            </a:xfrm>
          </p:grpSpPr>
          <p:sp>
            <p:nvSpPr>
              <p:cNvPr id="79" name="Oval 78"/>
              <p:cNvSpPr>
                <a:spLocks noChangeArrowheads="1"/>
              </p:cNvSpPr>
              <p:nvPr/>
            </p:nvSpPr>
            <p:spPr bwMode="auto">
              <a:xfrm>
                <a:off x="4965700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a</a:t>
                </a:r>
              </a:p>
            </p:txBody>
          </p:sp>
          <p:cxnSp>
            <p:nvCxnSpPr>
              <p:cNvPr id="80" name="Straight Arrow Connector 79"/>
              <p:cNvCxnSpPr>
                <a:cxnSpLocks noChangeShapeType="1"/>
                <a:stCxn id="79" idx="6"/>
                <a:endCxn id="90" idx="2"/>
              </p:cNvCxnSpPr>
              <p:nvPr/>
            </p:nvCxnSpPr>
            <p:spPr bwMode="auto">
              <a:xfrm>
                <a:off x="5468937" y="4201999"/>
                <a:ext cx="421481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1" name="Oval 80"/>
              <p:cNvSpPr>
                <a:spLocks noChangeArrowheads="1"/>
              </p:cNvSpPr>
              <p:nvPr/>
            </p:nvSpPr>
            <p:spPr bwMode="auto">
              <a:xfrm>
                <a:off x="7011863" y="4750780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b</a:t>
                </a:r>
              </a:p>
            </p:txBody>
          </p:sp>
          <p:cxnSp>
            <p:nvCxnSpPr>
              <p:cNvPr id="82" name="Straight Arrow Connector 81"/>
              <p:cNvCxnSpPr>
                <a:cxnSpLocks noChangeShapeType="1"/>
                <a:stCxn id="90" idx="4"/>
                <a:endCxn id="85" idx="0"/>
              </p:cNvCxnSpPr>
              <p:nvPr/>
            </p:nvCxnSpPr>
            <p:spPr bwMode="auto">
              <a:xfrm flipH="1">
                <a:off x="6133339" y="4430599"/>
                <a:ext cx="8698" cy="323964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3" name="Oval 82"/>
              <p:cNvSpPr>
                <a:spLocks noChangeArrowheads="1"/>
              </p:cNvSpPr>
              <p:nvPr/>
            </p:nvSpPr>
            <p:spPr bwMode="auto">
              <a:xfrm>
                <a:off x="4984750" y="3195638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P</a:t>
                </a:r>
              </a:p>
            </p:txBody>
          </p:sp>
          <p:cxnSp>
            <p:nvCxnSpPr>
              <p:cNvPr id="84" name="Straight Arrow Connector 83"/>
              <p:cNvCxnSpPr>
                <a:cxnSpLocks noChangeShapeType="1"/>
                <a:stCxn id="83" idx="4"/>
              </p:cNvCxnSpPr>
              <p:nvPr/>
            </p:nvCxnSpPr>
            <p:spPr bwMode="auto">
              <a:xfrm rot="5400000">
                <a:off x="5065712" y="3822701"/>
                <a:ext cx="339725" cy="0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5" name="Oval 84"/>
              <p:cNvSpPr>
                <a:spLocks noChangeArrowheads="1"/>
              </p:cNvSpPr>
              <p:nvPr/>
            </p:nvSpPr>
            <p:spPr bwMode="auto">
              <a:xfrm>
                <a:off x="5882514" y="475456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c</a:t>
                </a:r>
              </a:p>
            </p:txBody>
          </p:sp>
          <p:cxnSp>
            <p:nvCxnSpPr>
              <p:cNvPr id="86" name="Straight Arrow Connector 85"/>
              <p:cNvCxnSpPr>
                <a:cxnSpLocks noChangeShapeType="1"/>
                <a:stCxn id="85" idx="6"/>
                <a:endCxn id="81" idx="2"/>
              </p:cNvCxnSpPr>
              <p:nvPr/>
            </p:nvCxnSpPr>
            <p:spPr bwMode="auto">
              <a:xfrm flipV="1">
                <a:off x="6384164" y="4979380"/>
                <a:ext cx="627699" cy="378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87" name="Straight Arrow Connector 86"/>
              <p:cNvCxnSpPr>
                <a:cxnSpLocks noChangeShapeType="1"/>
                <a:stCxn id="81" idx="6"/>
                <a:endCxn id="88" idx="2"/>
              </p:cNvCxnSpPr>
              <p:nvPr/>
            </p:nvCxnSpPr>
            <p:spPr bwMode="auto">
              <a:xfrm>
                <a:off x="7515100" y="4979380"/>
                <a:ext cx="473200" cy="8053"/>
              </a:xfrm>
              <a:prstGeom prst="straightConnector1">
                <a:avLst/>
              </a:prstGeom>
              <a:noFill/>
              <a:ln w="38100" algn="ctr">
                <a:solidFill>
                  <a:schemeClr val="accent1"/>
                </a:solidFill>
                <a:round/>
                <a:headEnd/>
                <a:tailEnd type="arrow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88" name="Oval 87"/>
              <p:cNvSpPr>
                <a:spLocks noChangeArrowheads="1"/>
              </p:cNvSpPr>
              <p:nvPr/>
            </p:nvSpPr>
            <p:spPr bwMode="auto">
              <a:xfrm>
                <a:off x="7988300" y="4758833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c</a:t>
                </a:r>
              </a:p>
            </p:txBody>
          </p:sp>
          <p:sp>
            <p:nvSpPr>
              <p:cNvPr id="89" name="Oval 88"/>
              <p:cNvSpPr>
                <a:spLocks noChangeArrowheads="1"/>
              </p:cNvSpPr>
              <p:nvPr/>
            </p:nvSpPr>
            <p:spPr bwMode="auto">
              <a:xfrm>
                <a:off x="7988300" y="5715000"/>
                <a:ext cx="501650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>
                    <a:cs typeface="Arial" charset="0"/>
                  </a:rPr>
                  <a:t>d</a:t>
                </a:r>
              </a:p>
            </p:txBody>
          </p:sp>
          <p:sp>
            <p:nvSpPr>
              <p:cNvPr id="90" name="Oval 89"/>
              <p:cNvSpPr>
                <a:spLocks noChangeArrowheads="1"/>
              </p:cNvSpPr>
              <p:nvPr/>
            </p:nvSpPr>
            <p:spPr bwMode="auto">
              <a:xfrm>
                <a:off x="5890418" y="3973399"/>
                <a:ext cx="503237" cy="457200"/>
              </a:xfrm>
              <a:prstGeom prst="ellipse">
                <a:avLst/>
              </a:prstGeom>
              <a:solidFill>
                <a:schemeClr val="accent1"/>
              </a:solidFill>
              <a:ln w="15875" algn="ctr">
                <a:solidFill>
                  <a:schemeClr val="tx1"/>
                </a:solidFill>
                <a:round/>
                <a:headEnd/>
                <a:tailEnd type="triangle" w="lg" len="lg"/>
              </a:ln>
            </p:spPr>
            <p:txBody>
              <a:bodyPr wrap="none" anchor="ctr"/>
              <a:lstStyle>
                <a:defPPr>
                  <a:defRPr lang="he-IL"/>
                </a:defPPr>
                <a:lvl1pPr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1pPr>
                <a:lvl2pPr marL="4572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2pPr>
                <a:lvl3pPr marL="9144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3pPr>
                <a:lvl4pPr marL="13716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4pPr>
                <a:lvl5pPr marL="1828800" algn="r" rtl="1" fontAlgn="base">
                  <a:spcBef>
                    <a:spcPct val="0"/>
                  </a:spcBef>
                  <a:spcAft>
                    <a:spcPct val="0"/>
                  </a:spcAft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5pPr>
                <a:lvl6pPr marL="22860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6pPr>
                <a:lvl7pPr marL="27432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7pPr>
                <a:lvl8pPr marL="32004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8pPr>
                <a:lvl9pPr marL="3657600" algn="l" defTabSz="914400" rtl="0" eaLnBrk="1" latinLnBrk="0" hangingPunct="1">
                  <a:defRPr sz="2000" b="1" kern="1200">
                    <a:solidFill>
                      <a:schemeClr val="tx1"/>
                    </a:solidFill>
                    <a:latin typeface="Arial" charset="0"/>
                    <a:ea typeface="Arial Unicode MS" pitchFamily="34" charset="-128"/>
                    <a:cs typeface="Arial Unicode MS" pitchFamily="34" charset="-128"/>
                  </a:defRPr>
                </a:lvl9pPr>
              </a:lstStyle>
              <a:p>
                <a:pPr algn="ctr" rtl="0"/>
                <a:r>
                  <a:rPr lang="en-US" dirty="0">
                    <a:cs typeface="Arial" charset="0"/>
                  </a:rPr>
                  <a:t>a</a:t>
                </a:r>
              </a:p>
            </p:txBody>
          </p:sp>
        </p:grpSp>
      </p:grpSp>
      <p:sp>
        <p:nvSpPr>
          <p:cNvPr id="37" name="Content Placeholder 2"/>
          <p:cNvSpPr txBox="1">
            <a:spLocks/>
          </p:cNvSpPr>
          <p:nvPr/>
        </p:nvSpPr>
        <p:spPr>
          <a:xfrm>
            <a:off x="87581" y="1103551"/>
            <a:ext cx="5701862" cy="554421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Tx/>
              <a:buNone/>
            </a:pPr>
            <a:endParaRPr lang="en-US" sz="1600" b="1" dirty="0" smtClean="0"/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program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p(){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Courier New"/>
                <a:cs typeface="Courier New"/>
              </a:rPr>
              <a:t>x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procedure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a(){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y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latin typeface="Courier New"/>
                <a:cs typeface="Courier New"/>
              </a:rPr>
              <a:t>procedure b(){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c()</a:t>
            </a:r>
            <a:r>
              <a:rPr lang="en-US" sz="800" b="1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</a:t>
            </a:r>
            <a:r>
              <a:rPr lang="en-US" sz="1600" b="1" dirty="0" smtClean="0">
                <a:latin typeface="Courier New"/>
                <a:cs typeface="Courier New"/>
              </a:rPr>
              <a:t>procedure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c(){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dirty="0" err="1" smtClean="0">
                <a:latin typeface="Courier New"/>
                <a:cs typeface="Courier New"/>
              </a:rPr>
              <a:t>int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</a:t>
            </a:r>
            <a:r>
              <a:rPr lang="en-US" sz="1600" dirty="0" smtClean="0">
                <a:latin typeface="Courier New"/>
                <a:cs typeface="Courier New"/>
              </a:rPr>
              <a:t>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</a:t>
            </a:r>
            <a:r>
              <a:rPr lang="en-US" sz="1600" b="1" dirty="0" smtClean="0">
                <a:latin typeface="Courier New"/>
                <a:cs typeface="Courier New"/>
              </a:rPr>
              <a:t>procedure d</a:t>
            </a:r>
            <a:r>
              <a:rPr lang="en-US" sz="1600" dirty="0" smtClean="0">
                <a:latin typeface="Courier New"/>
                <a:cs typeface="Courier New"/>
              </a:rPr>
              <a:t>(){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        y </a:t>
            </a:r>
            <a:r>
              <a:rPr lang="en-US" sz="1600" dirty="0" smtClean="0">
                <a:latin typeface="Courier New"/>
                <a:cs typeface="Courier New"/>
              </a:rPr>
              <a:t>:= </a:t>
            </a:r>
            <a:r>
              <a:rPr lang="en-US" sz="1600" b="1" dirty="0" smtClean="0">
                <a:solidFill>
                  <a:srgbClr val="3366FF"/>
                </a:solidFill>
                <a:latin typeface="Courier New"/>
                <a:cs typeface="Courier New"/>
              </a:rPr>
              <a:t>x </a:t>
            </a:r>
            <a:r>
              <a:rPr lang="en-US" sz="1600" dirty="0" smtClean="0">
                <a:latin typeface="Courier New"/>
                <a:cs typeface="Courier New"/>
              </a:rPr>
              <a:t>+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z 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      </a:t>
            </a:r>
            <a:r>
              <a:rPr lang="en-US" sz="1600" dirty="0" smtClean="0">
                <a:latin typeface="Courier New"/>
                <a:cs typeface="Courier New"/>
              </a:rPr>
              <a:t>};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	    … </a:t>
            </a:r>
            <a:r>
              <a:rPr lang="en-US" sz="1600" b="1" dirty="0" smtClean="0">
                <a:latin typeface="Courier New"/>
                <a:cs typeface="Courier New"/>
              </a:rPr>
              <a:t>b()</a:t>
            </a:r>
            <a:r>
              <a:rPr lang="en-US" sz="1600" dirty="0" smtClean="0">
                <a:latin typeface="Courier New"/>
                <a:cs typeface="Courier New"/>
              </a:rPr>
              <a:t> … </a:t>
            </a:r>
            <a:r>
              <a:rPr lang="en-US" sz="1600" b="1" dirty="0" smtClean="0">
                <a:latin typeface="Courier New"/>
                <a:cs typeface="Courier New"/>
              </a:rPr>
              <a:t>d() … </a:t>
            </a:r>
            <a:endParaRPr lang="en-US" sz="1600" dirty="0" smtClean="0">
              <a:latin typeface="Courier New"/>
              <a:cs typeface="Courier New"/>
            </a:endParaRP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</a:t>
            </a:r>
            <a:r>
              <a:rPr lang="en-US" sz="1600" b="1" dirty="0" smtClean="0">
                <a:solidFill>
                  <a:srgbClr val="009900"/>
                </a:solidFill>
                <a:latin typeface="Courier New"/>
                <a:cs typeface="Courier New"/>
              </a:rPr>
              <a:t>}</a:t>
            </a:r>
            <a:r>
              <a:rPr lang="en-US" sz="1600" dirty="0" smtClean="0">
                <a:latin typeface="Courier New"/>
                <a:cs typeface="Courier New"/>
              </a:rPr>
              <a:t> 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  … </a:t>
            </a:r>
            <a:r>
              <a:rPr lang="en-US" sz="1600" b="1" dirty="0" smtClean="0">
                <a:latin typeface="Courier New"/>
                <a:cs typeface="Courier New"/>
              </a:rPr>
              <a:t>a() </a:t>
            </a:r>
            <a:r>
              <a:rPr lang="en-US" sz="1600" dirty="0" smtClean="0">
                <a:latin typeface="Courier New"/>
                <a:cs typeface="Courier New"/>
              </a:rPr>
              <a:t>… </a:t>
            </a:r>
            <a:r>
              <a:rPr lang="en-US" sz="1600" b="1" dirty="0" smtClean="0">
                <a:latin typeface="Courier New"/>
                <a:cs typeface="Courier New"/>
              </a:rPr>
              <a:t>c() </a:t>
            </a:r>
            <a:r>
              <a:rPr lang="en-US" sz="1600" dirty="0" smtClean="0">
                <a:latin typeface="Courier New"/>
                <a:cs typeface="Courier New"/>
              </a:rPr>
              <a:t>…</a:t>
            </a:r>
          </a:p>
          <a:p>
            <a:pPr>
              <a:buFontTx/>
              <a:buNone/>
            </a:pPr>
            <a:r>
              <a:rPr lang="en-US" sz="1600" dirty="0" smtClean="0">
                <a:latin typeface="Courier New"/>
                <a:cs typeface="Courier New"/>
              </a:rPr>
              <a:t>  </a:t>
            </a:r>
            <a:r>
              <a:rPr lang="en-US" sz="1600" b="1" dirty="0" smtClean="0">
                <a:solidFill>
                  <a:srgbClr val="FF0000"/>
                </a:solidFill>
                <a:latin typeface="Courier New"/>
                <a:cs typeface="Courier New"/>
              </a:rPr>
              <a:t>}</a:t>
            </a:r>
          </a:p>
          <a:p>
            <a:pPr>
              <a:buFontTx/>
              <a:buNone/>
            </a:pPr>
            <a:r>
              <a:rPr lang="en-US" sz="1600" b="1" dirty="0" smtClean="0">
                <a:latin typeface="Courier New"/>
                <a:cs typeface="Courier New"/>
              </a:rPr>
              <a:t>  a()</a:t>
            </a:r>
          </a:p>
          <a:p>
            <a:pPr>
              <a:buFontTx/>
              <a:buNone/>
            </a:pPr>
            <a:r>
              <a:rPr lang="en-US" sz="1600" b="1" dirty="0" smtClean="0">
                <a:solidFill>
                  <a:srgbClr val="1A8CFF"/>
                </a:solidFill>
                <a:latin typeface="Courier New"/>
                <a:cs typeface="Courier New"/>
              </a:rPr>
              <a:t>}</a:t>
            </a:r>
            <a:endParaRPr lang="en-US" sz="1200" b="1" dirty="0" smtClean="0">
              <a:solidFill>
                <a:srgbClr val="1A8CFF"/>
              </a:solidFill>
              <a:latin typeface="Courier New"/>
              <a:cs typeface="Courier New"/>
            </a:endParaRPr>
          </a:p>
          <a:p>
            <a:pPr>
              <a:buFontTx/>
              <a:buNone/>
            </a:pPr>
            <a:endParaRPr lang="en-US" sz="1200" dirty="0"/>
          </a:p>
        </p:txBody>
      </p:sp>
      <p:sp>
        <p:nvSpPr>
          <p:cNvPr id="38" name="Left Bracket 37"/>
          <p:cNvSpPr/>
          <p:nvPr/>
        </p:nvSpPr>
        <p:spPr bwMode="auto">
          <a:xfrm>
            <a:off x="43781" y="1629109"/>
            <a:ext cx="96355" cy="4388063"/>
          </a:xfrm>
          <a:prstGeom prst="leftBracket">
            <a:avLst/>
          </a:prstGeom>
          <a:noFill/>
          <a:ln w="38100" cap="flat" cmpd="sng" algn="ctr">
            <a:solidFill>
              <a:schemeClr val="bg1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Left Bracket 38"/>
          <p:cNvSpPr/>
          <p:nvPr/>
        </p:nvSpPr>
        <p:spPr bwMode="auto">
          <a:xfrm>
            <a:off x="257490" y="2219445"/>
            <a:ext cx="84096" cy="3210900"/>
          </a:xfrm>
          <a:prstGeom prst="leftBracke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Left Bracket 39"/>
          <p:cNvSpPr/>
          <p:nvPr/>
        </p:nvSpPr>
        <p:spPr bwMode="auto">
          <a:xfrm>
            <a:off x="529017" y="3049761"/>
            <a:ext cx="110362" cy="1758721"/>
          </a:xfrm>
          <a:prstGeom prst="leftBracket">
            <a:avLst/>
          </a:prstGeom>
          <a:noFill/>
          <a:ln w="38100" cap="flat" cmpd="sng" algn="ctr">
            <a:solidFill>
              <a:srgbClr val="00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Left Bracket 40"/>
          <p:cNvSpPr/>
          <p:nvPr/>
        </p:nvSpPr>
        <p:spPr bwMode="auto">
          <a:xfrm>
            <a:off x="529017" y="2716935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Left Bracket 41"/>
          <p:cNvSpPr/>
          <p:nvPr/>
        </p:nvSpPr>
        <p:spPr bwMode="auto">
          <a:xfrm>
            <a:off x="874107" y="3578783"/>
            <a:ext cx="75325" cy="138381"/>
          </a:xfrm>
          <a:prstGeom prst="leftBracket">
            <a:avLst/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Straight Arrow Connector 42"/>
          <p:cNvCxnSpPr>
            <a:cxnSpLocks noChangeShapeType="1"/>
          </p:cNvCxnSpPr>
          <p:nvPr/>
        </p:nvCxnSpPr>
        <p:spPr bwMode="auto">
          <a:xfrm>
            <a:off x="3577415" y="5933461"/>
            <a:ext cx="421481" cy="0"/>
          </a:xfrm>
          <a:prstGeom prst="straightConnector1">
            <a:avLst/>
          </a:prstGeom>
          <a:noFill/>
          <a:ln w="38100" algn="ctr">
            <a:solidFill>
              <a:schemeClr val="accent1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3" name="TextBox 2"/>
          <p:cNvSpPr txBox="1"/>
          <p:nvPr/>
        </p:nvSpPr>
        <p:spPr>
          <a:xfrm>
            <a:off x="4045334" y="5711500"/>
            <a:ext cx="127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dirty="0" smtClean="0">
                <a:solidFill>
                  <a:schemeClr val="tx1"/>
                </a:solidFill>
                <a:latin typeface="+mn-lt"/>
              </a:rPr>
              <a:t>invokes</a:t>
            </a:r>
          </a:p>
        </p:txBody>
      </p:sp>
      <p:cxnSp>
        <p:nvCxnSpPr>
          <p:cNvPr id="22" name="Curved Connector 21"/>
          <p:cNvCxnSpPr>
            <a:stCxn id="79" idx="7"/>
            <a:endCxn id="83" idx="6"/>
          </p:cNvCxnSpPr>
          <p:nvPr/>
        </p:nvCxnSpPr>
        <p:spPr bwMode="auto">
          <a:xfrm rot="5400000" flipH="1" flipV="1">
            <a:off x="3424831" y="3686717"/>
            <a:ext cx="616116" cy="91160"/>
          </a:xfrm>
          <a:prstGeom prst="curvedConnector4">
            <a:avLst>
              <a:gd name="adj1" fmla="val 66367"/>
              <a:gd name="adj2" fmla="val 387625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Curved Connector 56"/>
          <p:cNvCxnSpPr>
            <a:stCxn id="90" idx="0"/>
            <a:endCxn id="83" idx="7"/>
          </p:cNvCxnSpPr>
          <p:nvPr/>
        </p:nvCxnSpPr>
        <p:spPr bwMode="auto">
          <a:xfrm rot="16200000" flipV="1">
            <a:off x="3714152" y="3253446"/>
            <a:ext cx="710806" cy="729102"/>
          </a:xfrm>
          <a:prstGeom prst="curvedConnector3">
            <a:avLst>
              <a:gd name="adj1" fmla="val 100931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2" name="Curved Connector 61"/>
          <p:cNvCxnSpPr>
            <a:stCxn id="85" idx="7"/>
            <a:endCxn id="90" idx="6"/>
          </p:cNvCxnSpPr>
          <p:nvPr/>
        </p:nvCxnSpPr>
        <p:spPr bwMode="auto">
          <a:xfrm rot="5400000" flipH="1" flipV="1">
            <a:off x="4334487" y="4470282"/>
            <a:ext cx="619519" cy="82956"/>
          </a:xfrm>
          <a:prstGeom prst="curvedConnector4">
            <a:avLst>
              <a:gd name="adj1" fmla="val 68446"/>
              <a:gd name="adj2" fmla="val 488976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Curved Connector 90"/>
          <p:cNvCxnSpPr>
            <a:stCxn id="81" idx="0"/>
            <a:endCxn id="90" idx="7"/>
          </p:cNvCxnSpPr>
          <p:nvPr/>
        </p:nvCxnSpPr>
        <p:spPr bwMode="auto">
          <a:xfrm rot="16200000" flipV="1">
            <a:off x="4728576" y="3923806"/>
            <a:ext cx="710426" cy="943524"/>
          </a:xfrm>
          <a:prstGeom prst="curvedConnector3">
            <a:avLst>
              <a:gd name="adj1" fmla="val 100932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2" name="Curved Connector 91"/>
          <p:cNvCxnSpPr>
            <a:stCxn id="88" idx="0"/>
            <a:endCxn id="90" idx="7"/>
          </p:cNvCxnSpPr>
          <p:nvPr/>
        </p:nvCxnSpPr>
        <p:spPr bwMode="auto">
          <a:xfrm rot="16200000" flipV="1">
            <a:off x="5212372" y="3440011"/>
            <a:ext cx="718479" cy="1919167"/>
          </a:xfrm>
          <a:prstGeom prst="curvedConnector3">
            <a:avLst>
              <a:gd name="adj1" fmla="val 100921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3" name="Curved Connector 92"/>
          <p:cNvCxnSpPr>
            <a:stCxn id="89" idx="7"/>
            <a:endCxn id="88" idx="7"/>
          </p:cNvCxnSpPr>
          <p:nvPr/>
        </p:nvCxnSpPr>
        <p:spPr bwMode="auto">
          <a:xfrm rot="5400000" flipH="1" flipV="1">
            <a:off x="6230471" y="5303873"/>
            <a:ext cx="956167" cy="12700"/>
          </a:xfrm>
          <a:prstGeom prst="curvedConnector5">
            <a:avLst>
              <a:gd name="adj1" fmla="val 22578"/>
              <a:gd name="adj2" fmla="val 2066142"/>
              <a:gd name="adj3" fmla="val 134449"/>
            </a:avLst>
          </a:prstGeom>
          <a:noFill/>
          <a:ln w="38100" cap="flat" cmpd="sng" algn="ctr">
            <a:solidFill>
              <a:srgbClr val="604A7B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8" name="Straight Arrow Connector 97"/>
          <p:cNvCxnSpPr>
            <a:cxnSpLocks noChangeShapeType="1"/>
          </p:cNvCxnSpPr>
          <p:nvPr/>
        </p:nvCxnSpPr>
        <p:spPr bwMode="auto">
          <a:xfrm>
            <a:off x="3581979" y="6200091"/>
            <a:ext cx="421481" cy="0"/>
          </a:xfrm>
          <a:prstGeom prst="straightConnector1">
            <a:avLst/>
          </a:prstGeom>
          <a:noFill/>
          <a:ln w="38100" algn="ctr">
            <a:solidFill>
              <a:srgbClr val="7030A0"/>
            </a:solidFill>
            <a:round/>
            <a:headEnd/>
            <a:tailEnd type="arrow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99" name="TextBox 98"/>
          <p:cNvSpPr txBox="1"/>
          <p:nvPr/>
        </p:nvSpPr>
        <p:spPr>
          <a:xfrm>
            <a:off x="4049898" y="5978130"/>
            <a:ext cx="12767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n-US" sz="2000" smtClean="0">
                <a:solidFill>
                  <a:schemeClr val="tx1"/>
                </a:solidFill>
                <a:latin typeface="+mn-lt"/>
              </a:rPr>
              <a:t>nested in</a:t>
            </a:r>
            <a:endParaRPr lang="en-US" sz="2000" dirty="0" smtClean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4495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Records: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6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Stack Frames</a:t>
            </a:r>
            <a:endParaRPr lang="en-US" dirty="0"/>
          </a:p>
        </p:txBody>
      </p:sp>
      <p:sp>
        <p:nvSpPr>
          <p:cNvPr id="407555" name="Rectangle 3"/>
          <p:cNvSpPr>
            <a:spLocks noGrp="1" noChangeArrowheads="1"/>
          </p:cNvSpPr>
          <p:nvPr>
            <p:ph idx="1"/>
          </p:nvPr>
        </p:nvSpPr>
        <p:spPr>
          <a:xfrm>
            <a:off x="661610" y="1146629"/>
            <a:ext cx="7772400" cy="4114800"/>
          </a:xfrm>
        </p:spPr>
        <p:txBody>
          <a:bodyPr/>
          <a:lstStyle/>
          <a:p>
            <a:r>
              <a:rPr lang="en-US" sz="2400" dirty="0" smtClean="0"/>
              <a:t>Allocate a separate space for every procedure incarnation</a:t>
            </a:r>
          </a:p>
          <a:p>
            <a:r>
              <a:rPr lang="en-US" sz="2400" dirty="0" smtClean="0"/>
              <a:t>Relative addresses</a:t>
            </a:r>
          </a:p>
          <a:p>
            <a:r>
              <a:rPr lang="en-US" sz="2400" dirty="0" smtClean="0"/>
              <a:t>Provide a simple mean to achieve modularity</a:t>
            </a:r>
          </a:p>
          <a:p>
            <a:r>
              <a:rPr lang="en-US" sz="2400" dirty="0" smtClean="0"/>
              <a:t>Supports separate code generation of procedures</a:t>
            </a:r>
          </a:p>
          <a:p>
            <a:r>
              <a:rPr lang="en-US" sz="2400" dirty="0" smtClean="0"/>
              <a:t>Naturally supports recursion</a:t>
            </a:r>
          </a:p>
          <a:p>
            <a:r>
              <a:rPr lang="en-US" sz="2400" dirty="0" smtClean="0"/>
              <a:t>Efficient memory allocation policy</a:t>
            </a:r>
          </a:p>
          <a:p>
            <a:pPr lvl="1"/>
            <a:r>
              <a:rPr lang="en-US" sz="2000" dirty="0" smtClean="0"/>
              <a:t>Low overhead</a:t>
            </a:r>
          </a:p>
          <a:p>
            <a:pPr lvl="1"/>
            <a:r>
              <a:rPr lang="en-US" sz="2000" dirty="0" smtClean="0"/>
              <a:t>Hardware support may be available</a:t>
            </a:r>
          </a:p>
          <a:p>
            <a:r>
              <a:rPr lang="en-US" sz="2400" dirty="0" smtClean="0"/>
              <a:t>LIFO policy</a:t>
            </a:r>
          </a:p>
          <a:p>
            <a:r>
              <a:rPr lang="en-US" sz="2400" dirty="0" smtClean="0"/>
              <a:t>Not a pure stack</a:t>
            </a:r>
          </a:p>
          <a:p>
            <a:pPr lvl="1"/>
            <a:r>
              <a:rPr lang="en-US" sz="2000" dirty="0" smtClean="0"/>
              <a:t>Non local references</a:t>
            </a:r>
          </a:p>
          <a:p>
            <a:pPr lvl="1"/>
            <a:r>
              <a:rPr lang="en-US" sz="2000" dirty="0" smtClean="0"/>
              <a:t>Updated using arithmetic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97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 in C syntax</a:t>
            </a:r>
            <a:endParaRPr lang="en-US"/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" b="23"/>
          <a:stretch>
            <a:fillRect/>
          </a:stretch>
        </p:blipFill>
        <p:spPr/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77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Non-local gotos in C</a:t>
            </a: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setjmp remembers the current location and the stack frame</a:t>
            </a:r>
          </a:p>
          <a:p>
            <a:r>
              <a:rPr lang="en-US" smtClean="0"/>
              <a:t>longjmp jumps to the current location (popping many activation records)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r>
              <a:rPr lang="en-US" dirty="0" smtClean="0"/>
              <a:t>Non-Local Transfer of Control in C</a:t>
            </a:r>
            <a:endParaRPr lang="en-US" dirty="0"/>
          </a:p>
        </p:txBody>
      </p:sp>
      <p:pic>
        <p:nvPicPr>
          <p:cNvPr id="8195" name="Picture 5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7" b="2097"/>
          <a:stretch/>
        </p:blipFill>
        <p:spPr>
          <a:xfrm>
            <a:off x="685800" y="1752600"/>
            <a:ext cx="7772400" cy="4343400"/>
          </a:xfr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25324" y="0"/>
            <a:ext cx="7772400" cy="1143000"/>
          </a:xfrm>
        </p:spPr>
        <p:txBody>
          <a:bodyPr/>
          <a:lstStyle/>
          <a:p>
            <a:r>
              <a:rPr lang="en-US" dirty="0" smtClean="0"/>
              <a:t>Variable Length Frame Size</a:t>
            </a:r>
            <a:endParaRPr lang="en-US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637419" y="1086152"/>
            <a:ext cx="7772400" cy="4114800"/>
          </a:xfrm>
        </p:spPr>
        <p:txBody>
          <a:bodyPr/>
          <a:lstStyle/>
          <a:p>
            <a:r>
              <a:rPr lang="en-US" dirty="0" smtClean="0"/>
              <a:t>C allows allocating objects of unbounded size in the stack</a:t>
            </a:r>
            <a:br>
              <a:rPr lang="en-US" dirty="0" smtClean="0"/>
            </a:br>
            <a:r>
              <a:rPr lang="en-US" dirty="0" smtClean="0"/>
              <a:t> void p() {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    char *p;</a:t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err="1" smtClean="0"/>
              <a:t>scanf</a:t>
            </a:r>
            <a:r>
              <a:rPr lang="en-US" dirty="0" smtClean="0"/>
              <a:t>(“%d”, &amp;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>    p = (char *) </a:t>
            </a:r>
            <a:r>
              <a:rPr lang="en-US" dirty="0" err="1" smtClean="0"/>
              <a:t>alloca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*</a:t>
            </a:r>
            <a:r>
              <a:rPr lang="en-US" dirty="0" err="1" smtClean="0"/>
              <a:t>sizeof</a:t>
            </a:r>
            <a:r>
              <a:rPr lang="en-US" dirty="0" smtClean="0"/>
              <a:t>(</a:t>
            </a:r>
            <a:r>
              <a:rPr lang="en-US" dirty="0" err="1" smtClean="0"/>
              <a:t>int</a:t>
            </a:r>
            <a:r>
              <a:rPr lang="en-US" dirty="0" smtClean="0"/>
              <a:t>));</a:t>
            </a:r>
            <a:br>
              <a:rPr lang="en-US" dirty="0" smtClean="0"/>
            </a:br>
            <a:r>
              <a:rPr lang="en-US" dirty="0" smtClean="0"/>
              <a:t>  }</a:t>
            </a:r>
            <a:br>
              <a:rPr lang="en-US" dirty="0" smtClean="0"/>
            </a:br>
            <a:r>
              <a:rPr lang="en-US" dirty="0" smtClean="0"/>
              <a:t>    </a:t>
            </a:r>
          </a:p>
          <a:p>
            <a:r>
              <a:rPr lang="en-US" dirty="0" smtClean="0"/>
              <a:t>Some versions of Pascal allows conformant array value parameters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1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Limitations</a:t>
            </a: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compiler may be forced to store a value on a stack instead of registers</a:t>
            </a:r>
          </a:p>
          <a:p>
            <a:r>
              <a:rPr lang="en-US" smtClean="0"/>
              <a:t>The stack may not suffice to handle some language features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4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3705" y="36285"/>
            <a:ext cx="7772400" cy="1143000"/>
          </a:xfrm>
        </p:spPr>
        <p:txBody>
          <a:bodyPr/>
          <a:lstStyle/>
          <a:p>
            <a:r>
              <a:rPr lang="en-US" dirty="0" smtClean="0"/>
              <a:t>Frame-Resident Variables</a:t>
            </a:r>
            <a:endParaRPr lang="en-US" dirty="0"/>
          </a:p>
        </p:txBody>
      </p:sp>
      <p:sp>
        <p:nvSpPr>
          <p:cNvPr id="437251" name="Rectangle 3"/>
          <p:cNvSpPr>
            <a:spLocks noGrp="1" noChangeArrowheads="1"/>
          </p:cNvSpPr>
          <p:nvPr>
            <p:ph idx="1"/>
          </p:nvPr>
        </p:nvSpPr>
        <p:spPr>
          <a:xfrm>
            <a:off x="613228" y="1243391"/>
            <a:ext cx="7772400" cy="4114800"/>
          </a:xfrm>
        </p:spPr>
        <p:txBody>
          <a:bodyPr/>
          <a:lstStyle/>
          <a:p>
            <a:r>
              <a:rPr lang="en-US" sz="2400" dirty="0" smtClean="0"/>
              <a:t>A variable x cannot be stored in register when: </a:t>
            </a:r>
          </a:p>
          <a:p>
            <a:pPr lvl="1"/>
            <a:r>
              <a:rPr lang="en-US" sz="2000" dirty="0" smtClean="0"/>
              <a:t>x is passed by reference</a:t>
            </a:r>
          </a:p>
          <a:p>
            <a:pPr lvl="1"/>
            <a:r>
              <a:rPr lang="en-US" sz="2000" dirty="0" smtClean="0"/>
              <a:t> Address of x is taken (&amp;x)</a:t>
            </a:r>
          </a:p>
          <a:p>
            <a:pPr lvl="1"/>
            <a:r>
              <a:rPr lang="en-US" sz="2000" dirty="0" smtClean="0"/>
              <a:t> is addressed via pointer arithmetic on the stack-frame </a:t>
            </a:r>
            <a:br>
              <a:rPr lang="en-US" sz="2000" dirty="0" smtClean="0"/>
            </a:br>
            <a:r>
              <a:rPr lang="en-US" sz="2000" dirty="0" smtClean="0"/>
              <a:t>(C </a:t>
            </a:r>
            <a:r>
              <a:rPr lang="en-US" sz="2000" dirty="0" err="1" smtClean="0"/>
              <a:t>varags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smtClean="0"/>
              <a:t>x is accessed from a nested procedure</a:t>
            </a:r>
          </a:p>
          <a:p>
            <a:pPr lvl="1"/>
            <a:r>
              <a:rPr lang="en-US" sz="2000" dirty="0" smtClean="0"/>
              <a:t> The value is too big to fit into a single register</a:t>
            </a:r>
          </a:p>
          <a:p>
            <a:pPr lvl="1"/>
            <a:r>
              <a:rPr lang="en-US" sz="2000" dirty="0" smtClean="0"/>
              <a:t> The variable is an array</a:t>
            </a:r>
          </a:p>
          <a:p>
            <a:pPr lvl="1"/>
            <a:r>
              <a:rPr lang="en-US" sz="2000" dirty="0" smtClean="0"/>
              <a:t> The register of x is needed for other purposes</a:t>
            </a:r>
          </a:p>
          <a:p>
            <a:pPr lvl="1"/>
            <a:r>
              <a:rPr lang="en-US" sz="2000" dirty="0" smtClean="0"/>
              <a:t> Too many local variables</a:t>
            </a:r>
          </a:p>
          <a:p>
            <a:r>
              <a:rPr lang="en-US" sz="2400" dirty="0" smtClean="0"/>
              <a:t>An  escape variable:</a:t>
            </a:r>
          </a:p>
          <a:p>
            <a:pPr lvl="1"/>
            <a:r>
              <a:rPr lang="en-US" sz="2000" dirty="0" smtClean="0"/>
              <a:t>Passed by reference</a:t>
            </a:r>
          </a:p>
          <a:p>
            <a:pPr lvl="1"/>
            <a:r>
              <a:rPr lang="en-US" sz="2000" dirty="0" smtClean="0"/>
              <a:t>Address is taken</a:t>
            </a:r>
          </a:p>
          <a:p>
            <a:pPr lvl="1"/>
            <a:r>
              <a:rPr lang="en-US" sz="2000" dirty="0" smtClean="0"/>
              <a:t>Addressed via pointer arithmetic on the stack-frame</a:t>
            </a:r>
          </a:p>
          <a:p>
            <a:pPr lvl="1"/>
            <a:r>
              <a:rPr lang="en-US" sz="2000" dirty="0" smtClean="0"/>
              <a:t>Accessed from a nested procedure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2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2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725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statements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extend the </a:t>
            </a:r>
            <a:r>
              <a:rPr lang="en-US" b="1" dirty="0" err="1" smtClean="0"/>
              <a:t>cgen</a:t>
            </a:r>
            <a:r>
              <a:rPr lang="en-US" dirty="0" smtClean="0"/>
              <a:t> function to operate over statements as well</a:t>
            </a:r>
          </a:p>
          <a:p>
            <a:r>
              <a:rPr lang="en-US" dirty="0" smtClean="0"/>
              <a:t>Unlike </a:t>
            </a:r>
            <a:r>
              <a:rPr lang="en-US" b="1" dirty="0" err="1" smtClean="0"/>
              <a:t>cgen</a:t>
            </a:r>
            <a:r>
              <a:rPr lang="en-US" dirty="0" smtClean="0"/>
              <a:t> for expressions, </a:t>
            </a:r>
            <a:r>
              <a:rPr lang="en-US" b="1" dirty="0" err="1" smtClean="0"/>
              <a:t>cgen</a:t>
            </a:r>
            <a:r>
              <a:rPr lang="en-US" dirty="0" smtClean="0"/>
              <a:t> for statements does not return the name of a temporary holding a value.</a:t>
            </a:r>
          </a:p>
          <a:p>
            <a:pPr lvl="1"/>
            <a:r>
              <a:rPr lang="en-US" i="1" dirty="0" smtClean="0"/>
              <a:t>(Why?)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F22AC9-109E-4E4D-92F9-530E51D9A3A2}" type="slidenum">
              <a:rPr lang="he-IL" smtClean="0"/>
              <a:pPr/>
              <a:t>6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55084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45142"/>
            <a:ext cx="9143999" cy="1143000"/>
          </a:xfrm>
        </p:spPr>
        <p:txBody>
          <a:bodyPr/>
          <a:lstStyle/>
          <a:p>
            <a:r>
              <a:rPr lang="en-US" dirty="0" smtClean="0"/>
              <a:t>The Frames in Different Architectures</a:t>
            </a:r>
            <a:endParaRPr lang="en-US" dirty="0"/>
          </a:p>
        </p:txBody>
      </p:sp>
      <p:graphicFrame>
        <p:nvGraphicFramePr>
          <p:cNvPr id="536579" name="Group 3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1302660" y="1642233"/>
          <a:ext cx="6970484" cy="4937577"/>
        </p:xfrm>
        <a:graphic>
          <a:graphicData uri="http://schemas.openxmlformats.org/drawingml/2006/table">
            <a:tbl>
              <a:tblPr/>
              <a:tblGrid>
                <a:gridCol w="2323495"/>
                <a:gridCol w="2400374"/>
                <a:gridCol w="2246615"/>
              </a:tblGrid>
              <a:tr h="735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Pentium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MIPS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Sparc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InFrame(8)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InFrame(0)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(68)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58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InFrame(12)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InReg(X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7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InFrame(16)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InReg(X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InReg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9116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M[sp+0]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fp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fp sp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sp sp-K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-K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M[sp+K+0]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r4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r5</a:t>
                      </a:r>
                      <a:endParaRPr kumimoji="0" lang="en-US" sz="18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save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, -K, %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M[fp+68]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0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157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1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X</a:t>
                      </a:r>
                      <a:r>
                        <a:rPr kumimoji="0" lang="en-US" sz="18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158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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i</a:t>
                      </a:r>
                      <a:r>
                        <a:rPr kumimoji="0" lang="en-US" sz="20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sym typeface="Symbol" pitchFamily="18" charset="2"/>
                        </a:rPr>
                        <a:t>2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sym typeface="Symbol" pitchFamily="18" charset="2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BC06D0-30F8-4E29-ADC9-9266C331CD17}" type="slidenum">
              <a:rPr lang="en-US" altLang="en-US" smtClean="0"/>
              <a:pPr/>
              <a:t>60</a:t>
            </a:fld>
            <a:endParaRPr lang="en-US" altLang="en-US"/>
          </a:p>
        </p:txBody>
      </p:sp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199647" y="674763"/>
            <a:ext cx="543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g(x, y, z) where x escapes</a:t>
            </a:r>
          </a:p>
        </p:txBody>
      </p:sp>
      <p:sp>
        <p:nvSpPr>
          <p:cNvPr id="39966" name="Text Box 30"/>
          <p:cNvSpPr txBox="1">
            <a:spLocks noChangeArrowheads="1"/>
          </p:cNvSpPr>
          <p:nvPr/>
        </p:nvSpPr>
        <p:spPr bwMode="auto">
          <a:xfrm>
            <a:off x="651631" y="2401501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x</a:t>
            </a:r>
          </a:p>
        </p:txBody>
      </p:sp>
      <p:sp>
        <p:nvSpPr>
          <p:cNvPr id="39967" name="Text Box 31"/>
          <p:cNvSpPr txBox="1">
            <a:spLocks noChangeArrowheads="1"/>
          </p:cNvSpPr>
          <p:nvPr/>
        </p:nvSpPr>
        <p:spPr bwMode="auto">
          <a:xfrm>
            <a:off x="651631" y="3148759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y</a:t>
            </a:r>
          </a:p>
        </p:txBody>
      </p:sp>
      <p:sp>
        <p:nvSpPr>
          <p:cNvPr id="39968" name="Text Box 32"/>
          <p:cNvSpPr txBox="1">
            <a:spLocks noChangeArrowheads="1"/>
          </p:cNvSpPr>
          <p:nvPr/>
        </p:nvSpPr>
        <p:spPr bwMode="auto">
          <a:xfrm>
            <a:off x="651631" y="3888384"/>
            <a:ext cx="3254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z</a:t>
            </a:r>
          </a:p>
        </p:txBody>
      </p:sp>
      <p:sp>
        <p:nvSpPr>
          <p:cNvPr id="39969" name="Text Box 33"/>
          <p:cNvSpPr txBox="1">
            <a:spLocks noChangeArrowheads="1"/>
          </p:cNvSpPr>
          <p:nvPr/>
        </p:nvSpPr>
        <p:spPr bwMode="auto">
          <a:xfrm>
            <a:off x="314476" y="4868108"/>
            <a:ext cx="1050925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View</a:t>
            </a:r>
          </a:p>
          <a:p>
            <a:pPr algn="l">
              <a:spcBef>
                <a:spcPct val="50000"/>
              </a:spcBef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Change</a:t>
            </a:r>
          </a:p>
        </p:txBody>
      </p:sp>
    </p:spTree>
    <p:extLst>
      <p:ext uri="{BB962C8B-B14F-4D97-AF65-F5344CB8AC3E}">
        <p14:creationId xmlns:p14="http://schemas.microsoft.com/office/powerpoint/2010/main" val="58865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9515" y="0"/>
            <a:ext cx="7772400" cy="1143000"/>
          </a:xfrm>
        </p:spPr>
        <p:txBody>
          <a:bodyPr/>
          <a:lstStyle/>
          <a:p>
            <a:r>
              <a:rPr lang="en-US" dirty="0" smtClean="0"/>
              <a:t>Limitations of Stack Frames</a:t>
            </a:r>
            <a:endParaRPr lang="en-US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637419" y="1086153"/>
            <a:ext cx="7772400" cy="4114800"/>
          </a:xfrm>
        </p:spPr>
        <p:txBody>
          <a:bodyPr/>
          <a:lstStyle/>
          <a:p>
            <a:r>
              <a:rPr lang="en-US" sz="2000" dirty="0" smtClean="0"/>
              <a:t>A local variable of P cannot be stored in the activation record of P if its duration exceeds the duration of P</a:t>
            </a:r>
          </a:p>
          <a:p>
            <a:r>
              <a:rPr lang="en-US" sz="2000" dirty="0" smtClean="0"/>
              <a:t>Example 1: Static variables in C</a:t>
            </a:r>
            <a:br>
              <a:rPr lang="en-US" sz="2000" dirty="0" smtClean="0"/>
            </a:br>
            <a:r>
              <a:rPr lang="en-US" sz="2000" dirty="0" smtClean="0"/>
              <a:t> (own variables in </a:t>
            </a:r>
            <a:r>
              <a:rPr lang="en-US" sz="2000" dirty="0" err="1" smtClean="0"/>
              <a:t>Algol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>
                <a:latin typeface="Courier New"/>
                <a:cs typeface="Courier New"/>
              </a:rPr>
              <a:t>void p(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x)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{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static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y = 6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y += x;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}</a:t>
            </a:r>
          </a:p>
          <a:p>
            <a:r>
              <a:rPr lang="en-US" sz="2000" dirty="0" smtClean="0"/>
              <a:t>Example 2: Features of the C language</a:t>
            </a:r>
            <a:br>
              <a:rPr lang="en-US" sz="2000" dirty="0" smtClean="0"/>
            </a:b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 f() 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{ 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x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   return &amp;x ;</a:t>
            </a:r>
            <a:br>
              <a:rPr lang="en-US" sz="2000" dirty="0" smtClean="0">
                <a:latin typeface="Courier New"/>
                <a:cs typeface="Courier New"/>
              </a:rPr>
            </a:br>
            <a:r>
              <a:rPr lang="en-US" sz="2000" dirty="0" smtClean="0">
                <a:latin typeface="Courier New"/>
                <a:cs typeface="Courier New"/>
              </a:rPr>
              <a:t>}</a:t>
            </a:r>
          </a:p>
          <a:p>
            <a:r>
              <a:rPr lang="en-US" sz="2000" dirty="0" smtClean="0"/>
              <a:t>Example 3: Dynamic allocation</a:t>
            </a:r>
            <a:br>
              <a:rPr lang="en-US" sz="2000" dirty="0" smtClean="0"/>
            </a:b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 f()  { return 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 *) </a:t>
            </a:r>
            <a:r>
              <a:rPr lang="en-US" sz="2000" dirty="0" err="1" smtClean="0">
                <a:latin typeface="Courier New"/>
                <a:cs typeface="Courier New"/>
              </a:rPr>
              <a:t>malloc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sizeof</a:t>
            </a:r>
            <a:r>
              <a:rPr lang="en-US" sz="2000" dirty="0" smtClean="0">
                <a:latin typeface="Courier New"/>
                <a:cs typeface="Courier New"/>
              </a:rPr>
              <a:t>(</a:t>
            </a:r>
            <a:r>
              <a:rPr lang="en-US" sz="2000" dirty="0" err="1" smtClean="0">
                <a:latin typeface="Courier New"/>
                <a:cs typeface="Courier New"/>
              </a:rPr>
              <a:t>int</a:t>
            </a:r>
            <a:r>
              <a:rPr lang="en-US" sz="2000" dirty="0" smtClean="0">
                <a:latin typeface="Courier New"/>
                <a:cs typeface="Courier New"/>
              </a:rPr>
              <a:t>)); }</a:t>
            </a:r>
            <a:endParaRPr lang="en-US" sz="2000" dirty="0">
              <a:latin typeface="Courier New"/>
              <a:cs typeface="Courier New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2675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Compiler Implementation</a:t>
            </a: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Hide machine dependent parts</a:t>
            </a:r>
          </a:p>
          <a:p>
            <a:r>
              <a:rPr lang="en-US" smtClean="0"/>
              <a:t>Hide language dependent part</a:t>
            </a:r>
          </a:p>
          <a:p>
            <a:r>
              <a:rPr lang="en-US" smtClean="0"/>
              <a:t>Use special modules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67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Basic Compiler Phases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63</a:t>
            </a:fld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56277" y="1526789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Source program (string)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91672" y="6304035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.EXE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38666" y="1404879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lexical analysis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38666" y="236075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  <a:latin typeface="+mn-lt"/>
              </a:rPr>
              <a:t>syntax analysis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38666" y="321344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semantic analysis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738666" y="406613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rtl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Code generation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738666" y="5046231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Assembler/Linker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2338" y="1964787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Tokens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42338" y="2793009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Abstract syntax tree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110902" y="4524902"/>
            <a:ext cx="359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Assembly</a:t>
            </a:r>
          </a:p>
        </p:txBody>
      </p:sp>
      <p:sp>
        <p:nvSpPr>
          <p:cNvPr id="45069" name="Line 15"/>
          <p:cNvSpPr>
            <a:spLocks noChangeShapeType="1"/>
          </p:cNvSpPr>
          <p:nvPr/>
        </p:nvSpPr>
        <p:spPr bwMode="auto">
          <a:xfrm flipH="1">
            <a:off x="3959303" y="1103153"/>
            <a:ext cx="0" cy="3222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6"/>
          <p:cNvSpPr>
            <a:spLocks noChangeShapeType="1"/>
          </p:cNvSpPr>
          <p:nvPr/>
        </p:nvSpPr>
        <p:spPr bwMode="auto">
          <a:xfrm flipH="1">
            <a:off x="3959303" y="1923141"/>
            <a:ext cx="0" cy="45815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1" name="Line 17"/>
          <p:cNvSpPr>
            <a:spLocks noChangeShapeType="1"/>
          </p:cNvSpPr>
          <p:nvPr/>
        </p:nvSpPr>
        <p:spPr bwMode="auto">
          <a:xfrm flipH="1">
            <a:off x="3959303" y="283552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2" name="Line 18"/>
          <p:cNvSpPr>
            <a:spLocks noChangeShapeType="1"/>
          </p:cNvSpPr>
          <p:nvPr/>
        </p:nvSpPr>
        <p:spPr bwMode="auto">
          <a:xfrm>
            <a:off x="3959303" y="368821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>
            <a:off x="3959303" y="4565091"/>
            <a:ext cx="0" cy="476250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4" name="Line 21"/>
          <p:cNvSpPr>
            <a:spLocks noChangeShapeType="1"/>
          </p:cNvSpPr>
          <p:nvPr/>
        </p:nvSpPr>
        <p:spPr bwMode="auto">
          <a:xfrm>
            <a:off x="3971399" y="5581471"/>
            <a:ext cx="0" cy="682625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6334730" y="3653963"/>
            <a:ext cx="2333625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Frame manager</a:t>
            </a:r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 flipV="1">
            <a:off x="5140477" y="3894666"/>
            <a:ext cx="1185334" cy="471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45077" name="AutoShape 27"/>
          <p:cNvCxnSpPr>
            <a:cxnSpLocks noChangeShapeType="1"/>
            <a:stCxn id="45063" idx="3"/>
            <a:endCxn id="45075" idx="1"/>
          </p:cNvCxnSpPr>
          <p:nvPr/>
        </p:nvCxnSpPr>
        <p:spPr bwMode="auto">
          <a:xfrm>
            <a:off x="5150666" y="3465447"/>
            <a:ext cx="1184064" cy="41934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38" y="3586457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Control Flow Graph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651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Hidden in the frame ADT</a:t>
            </a: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Word size</a:t>
            </a:r>
          </a:p>
          <a:p>
            <a:r>
              <a:rPr lang="en-US" smtClean="0"/>
              <a:t>The location of the formals</a:t>
            </a:r>
          </a:p>
          <a:p>
            <a:r>
              <a:rPr lang="en-US" smtClean="0"/>
              <a:t>Frame resident variables</a:t>
            </a:r>
          </a:p>
          <a:p>
            <a:r>
              <a:rPr lang="en-US" smtClean="0"/>
              <a:t>Machine instructions to implement “shift-of-view” (prologue/epilogue)</a:t>
            </a:r>
          </a:p>
          <a:p>
            <a:r>
              <a:rPr lang="en-US" smtClean="0"/>
              <a:t>The number of locals “allocated” so far</a:t>
            </a:r>
          </a:p>
          <a:p>
            <a:r>
              <a:rPr lang="en-US" smtClean="0"/>
              <a:t>The label in which the machine code starts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1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Activation Records: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compile time memory management for procedure data</a:t>
            </a:r>
          </a:p>
          <a:p>
            <a:r>
              <a:rPr lang="en-US" dirty="0" smtClean="0"/>
              <a:t>works well for data with well-scoped lifetime</a:t>
            </a:r>
          </a:p>
          <a:p>
            <a:pPr lvl="1"/>
            <a:r>
              <a:rPr lang="en-US" dirty="0" err="1" smtClean="0"/>
              <a:t>deallocation</a:t>
            </a:r>
            <a:r>
              <a:rPr lang="en-US" dirty="0" smtClean="0"/>
              <a:t> when procedure returns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7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5217" y="-1"/>
            <a:ext cx="7772400" cy="2293471"/>
          </a:xfrm>
        </p:spPr>
        <p:txBody>
          <a:bodyPr/>
          <a:lstStyle/>
          <a:p>
            <a:r>
              <a:rPr lang="en-US" sz="7200" dirty="0" smtClean="0"/>
              <a:t>Compilation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smtClean="0"/>
              <a:t>Lecture 8b</a:t>
            </a:r>
            <a:endParaRPr lang="en-US" sz="3200" dirty="0"/>
          </a:p>
        </p:txBody>
      </p:sp>
      <p:sp>
        <p:nvSpPr>
          <p:cNvPr id="15" name="Subtitle 8"/>
          <p:cNvSpPr>
            <a:spLocks noGrp="1"/>
          </p:cNvSpPr>
          <p:nvPr>
            <p:ph type="subTitle" idx="1"/>
          </p:nvPr>
        </p:nvSpPr>
        <p:spPr>
          <a:xfrm>
            <a:off x="0" y="5322047"/>
            <a:ext cx="9144000" cy="130436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Optimizations</a:t>
            </a:r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Noam Rinetzky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4BA82-A5E5-8544-88A7-D3F1A0A472A7}" type="slidenum">
              <a:rPr lang="he-IL" smtClean="0"/>
              <a:pPr/>
              <a:t>66</a:t>
            </a:fld>
            <a:endParaRPr lang="en-US"/>
          </a:p>
        </p:txBody>
      </p:sp>
      <p:pic>
        <p:nvPicPr>
          <p:cNvPr id="4" name="Picture 3" descr="sales-back-end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916" y="2308955"/>
            <a:ext cx="1880029" cy="2820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21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Basic Compiler Phases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67</a:t>
            </a:fld>
            <a:endParaRPr lang="en-US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156277" y="1526789"/>
            <a:ext cx="3890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Source program (string)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2291672" y="6304035"/>
            <a:ext cx="323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.EXE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2738666" y="1404879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lexical analysis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738666" y="236075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/>
            <a:r>
              <a:rPr lang="en-US">
                <a:solidFill>
                  <a:schemeClr val="tx1"/>
                </a:solidFill>
                <a:latin typeface="+mn-lt"/>
              </a:rPr>
              <a:t>syntax analysis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2738666" y="321344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semantic analysis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2738666" y="4066137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 rtl="1"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Code generation</a:t>
            </a:r>
          </a:p>
        </p:txBody>
      </p:sp>
      <p:sp>
        <p:nvSpPr>
          <p:cNvPr id="45065" name="Text Box 10"/>
          <p:cNvSpPr txBox="1">
            <a:spLocks noChangeArrowheads="1"/>
          </p:cNvSpPr>
          <p:nvPr/>
        </p:nvSpPr>
        <p:spPr bwMode="auto">
          <a:xfrm>
            <a:off x="2738666" y="5046231"/>
            <a:ext cx="2412000" cy="504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>
            <a:no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Assembler/Linker</a:t>
            </a:r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42338" y="1964787"/>
            <a:ext cx="1093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Tokens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42338" y="2793009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Abstract syntax tree</a:t>
            </a:r>
          </a:p>
        </p:txBody>
      </p:sp>
      <p:sp>
        <p:nvSpPr>
          <p:cNvPr id="45068" name="Text Box 14"/>
          <p:cNvSpPr txBox="1">
            <a:spLocks noChangeArrowheads="1"/>
          </p:cNvSpPr>
          <p:nvPr/>
        </p:nvSpPr>
        <p:spPr bwMode="auto">
          <a:xfrm>
            <a:off x="110902" y="4524902"/>
            <a:ext cx="3598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>
                <a:solidFill>
                  <a:schemeClr val="tx1"/>
                </a:solidFill>
                <a:latin typeface="+mn-lt"/>
              </a:rPr>
              <a:t>Assembly</a:t>
            </a:r>
          </a:p>
        </p:txBody>
      </p:sp>
      <p:sp>
        <p:nvSpPr>
          <p:cNvPr id="45069" name="Line 15"/>
          <p:cNvSpPr>
            <a:spLocks noChangeShapeType="1"/>
          </p:cNvSpPr>
          <p:nvPr/>
        </p:nvSpPr>
        <p:spPr bwMode="auto">
          <a:xfrm flipH="1">
            <a:off x="3959303" y="1103153"/>
            <a:ext cx="0" cy="3222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6"/>
          <p:cNvSpPr>
            <a:spLocks noChangeShapeType="1"/>
          </p:cNvSpPr>
          <p:nvPr/>
        </p:nvSpPr>
        <p:spPr bwMode="auto">
          <a:xfrm flipH="1">
            <a:off x="3959303" y="1923141"/>
            <a:ext cx="0" cy="45815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1" name="Line 17"/>
          <p:cNvSpPr>
            <a:spLocks noChangeShapeType="1"/>
          </p:cNvSpPr>
          <p:nvPr/>
        </p:nvSpPr>
        <p:spPr bwMode="auto">
          <a:xfrm flipH="1">
            <a:off x="3959303" y="283552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2" name="Line 18"/>
          <p:cNvSpPr>
            <a:spLocks noChangeShapeType="1"/>
          </p:cNvSpPr>
          <p:nvPr/>
        </p:nvSpPr>
        <p:spPr bwMode="auto">
          <a:xfrm>
            <a:off x="3959303" y="3688211"/>
            <a:ext cx="0" cy="398462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3" name="Line 19"/>
          <p:cNvSpPr>
            <a:spLocks noChangeShapeType="1"/>
          </p:cNvSpPr>
          <p:nvPr/>
        </p:nvSpPr>
        <p:spPr bwMode="auto">
          <a:xfrm>
            <a:off x="3959303" y="4565091"/>
            <a:ext cx="0" cy="476250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4" name="Line 21"/>
          <p:cNvSpPr>
            <a:spLocks noChangeShapeType="1"/>
          </p:cNvSpPr>
          <p:nvPr/>
        </p:nvSpPr>
        <p:spPr bwMode="auto">
          <a:xfrm>
            <a:off x="3971399" y="5581471"/>
            <a:ext cx="0" cy="682625"/>
          </a:xfrm>
          <a:prstGeom prst="line">
            <a:avLst/>
          </a:prstGeom>
          <a:noFill/>
          <a:ln w="57150" cmpd="sng">
            <a:solidFill>
              <a:schemeClr val="tx2">
                <a:lumMod val="75000"/>
                <a:lumOff val="25000"/>
              </a:schemeClr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sp>
        <p:nvSpPr>
          <p:cNvPr id="45075" name="Text Box 22"/>
          <p:cNvSpPr txBox="1">
            <a:spLocks noChangeArrowheads="1"/>
          </p:cNvSpPr>
          <p:nvPr/>
        </p:nvSpPr>
        <p:spPr bwMode="auto">
          <a:xfrm>
            <a:off x="6334730" y="3653963"/>
            <a:ext cx="2333625" cy="461665"/>
          </a:xfrm>
          <a:prstGeom prst="rect">
            <a:avLst/>
          </a:prstGeom>
          <a:solidFill>
            <a:schemeClr val="bg1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solidFill>
                  <a:schemeClr val="tx1"/>
                </a:solidFill>
                <a:latin typeface="+mn-lt"/>
              </a:rPr>
              <a:t>Frame manager</a:t>
            </a:r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 flipV="1">
            <a:off x="5140477" y="3894666"/>
            <a:ext cx="1185334" cy="4717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>
              <a:latin typeface="+mn-lt"/>
            </a:endParaRPr>
          </a:p>
        </p:txBody>
      </p:sp>
      <p:cxnSp>
        <p:nvCxnSpPr>
          <p:cNvPr id="45077" name="AutoShape 27"/>
          <p:cNvCxnSpPr>
            <a:cxnSpLocks noChangeShapeType="1"/>
            <a:stCxn id="45063" idx="3"/>
            <a:endCxn id="45075" idx="1"/>
          </p:cNvCxnSpPr>
          <p:nvPr/>
        </p:nvCxnSpPr>
        <p:spPr bwMode="auto">
          <a:xfrm>
            <a:off x="5150666" y="3465447"/>
            <a:ext cx="1184064" cy="419349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 Box 12"/>
          <p:cNvSpPr txBox="1">
            <a:spLocks noChangeArrowheads="1"/>
          </p:cNvSpPr>
          <p:nvPr/>
        </p:nvSpPr>
        <p:spPr bwMode="auto">
          <a:xfrm>
            <a:off x="42338" y="3586457"/>
            <a:ext cx="3028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l">
              <a:spcBef>
                <a:spcPct val="50000"/>
              </a:spcBef>
            </a:pPr>
            <a:r>
              <a:rPr lang="en-US" dirty="0" smtClean="0">
                <a:solidFill>
                  <a:schemeClr val="tx1"/>
                </a:solidFill>
                <a:latin typeface="+mn-lt"/>
              </a:rPr>
              <a:t>Control Flow Graph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671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68</a:t>
            </a:fld>
            <a:endParaRPr lang="en-US"/>
          </a:p>
        </p:txBody>
      </p:sp>
      <p:pic>
        <p:nvPicPr>
          <p:cNvPr id="4" name="Picture 3" descr="facebook-optimization.jp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6051" y="1849765"/>
            <a:ext cx="46863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56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points</a:t>
            </a:r>
            <a:endParaRPr lang="he-IL" dirty="0"/>
          </a:p>
        </p:txBody>
      </p:sp>
      <p:sp>
        <p:nvSpPr>
          <p:cNvPr id="5" name="TextBox 4"/>
          <p:cNvSpPr txBox="1"/>
          <p:nvPr/>
        </p:nvSpPr>
        <p:spPr>
          <a:xfrm>
            <a:off x="616485" y="2060848"/>
            <a:ext cx="1019630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source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code</a:t>
            </a:r>
            <a:endParaRPr lang="he-IL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4605" y="2060848"/>
            <a:ext cx="860482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Front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end</a:t>
            </a:r>
            <a:endParaRPr lang="he-IL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4699" y="2247727"/>
            <a:ext cx="429324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IR</a:t>
            </a:r>
            <a:endParaRPr lang="he-IL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1207" y="2060848"/>
            <a:ext cx="1424939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Code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generator</a:t>
            </a:r>
            <a:endParaRPr lang="he-IL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40618" y="2060848"/>
            <a:ext cx="943588" cy="83099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dirty="0" smtClean="0">
                <a:latin typeface="+mn-lt"/>
              </a:rPr>
              <a:t>target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code</a:t>
            </a:r>
            <a:endParaRPr lang="he-IL" dirty="0">
              <a:latin typeface="+mn-lt"/>
            </a:endParaRPr>
          </a:p>
        </p:txBody>
      </p:sp>
      <p:cxnSp>
        <p:nvCxnSpPr>
          <p:cNvPr id="11" name="מחבר חץ ישר 10"/>
          <p:cNvCxnSpPr>
            <a:stCxn id="5" idx="3"/>
            <a:endCxn id="6" idx="1"/>
          </p:cNvCxnSpPr>
          <p:nvPr/>
        </p:nvCxnSpPr>
        <p:spPr>
          <a:xfrm>
            <a:off x="1636115" y="2476347"/>
            <a:ext cx="6484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6" idx="3"/>
            <a:endCxn id="7" idx="1"/>
          </p:cNvCxnSpPr>
          <p:nvPr/>
        </p:nvCxnSpPr>
        <p:spPr>
          <a:xfrm>
            <a:off x="3145087" y="2476347"/>
            <a:ext cx="759612" cy="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7" idx="3"/>
            <a:endCxn id="8" idx="1"/>
          </p:cNvCxnSpPr>
          <p:nvPr/>
        </p:nvCxnSpPr>
        <p:spPr>
          <a:xfrm flipV="1">
            <a:off x="4334023" y="2476347"/>
            <a:ext cx="687184" cy="22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/>
          <p:cNvCxnSpPr>
            <a:stCxn id="8" idx="3"/>
            <a:endCxn id="9" idx="1"/>
          </p:cNvCxnSpPr>
          <p:nvPr/>
        </p:nvCxnSpPr>
        <p:spPr>
          <a:xfrm>
            <a:off x="6446146" y="2476347"/>
            <a:ext cx="5944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-56264" y="3452807"/>
            <a:ext cx="2367054" cy="1200328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User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profile program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change algorithm</a:t>
            </a:r>
            <a:endParaRPr lang="he-IL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870905" y="3452807"/>
            <a:ext cx="2487430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Compiler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err="1" smtClean="0">
                <a:latin typeface="+mn-lt"/>
              </a:rPr>
              <a:t>intraprocedural</a:t>
            </a:r>
            <a:r>
              <a:rPr lang="en-US" dirty="0" smtClean="0">
                <a:latin typeface="+mn-lt"/>
              </a:rPr>
              <a:t> IR</a:t>
            </a:r>
          </a:p>
          <a:p>
            <a:pPr algn="ctr" rtl="0"/>
            <a:r>
              <a:rPr lang="en-US" dirty="0" err="1" smtClean="0">
                <a:latin typeface="+mn-lt"/>
              </a:rPr>
              <a:t>Interprocedural</a:t>
            </a:r>
            <a:r>
              <a:rPr lang="en-US" dirty="0" smtClean="0">
                <a:latin typeface="+mn-lt"/>
              </a:rPr>
              <a:t> IR</a:t>
            </a:r>
          </a:p>
          <a:p>
            <a:pPr algn="ctr" rtl="0"/>
            <a:r>
              <a:rPr lang="en-US" b="1" dirty="0" smtClean="0">
                <a:solidFill>
                  <a:schemeClr val="bg1">
                    <a:lumMod val="60000"/>
                    <a:lumOff val="40000"/>
                  </a:schemeClr>
                </a:solidFill>
                <a:latin typeface="+mn-lt"/>
              </a:rPr>
              <a:t>IR optimizations</a:t>
            </a:r>
            <a:endParaRPr lang="he-IL" b="1" dirty="0">
              <a:solidFill>
                <a:schemeClr val="bg1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961" y="3452807"/>
            <a:ext cx="3444272" cy="156966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b="1" dirty="0" smtClean="0">
                <a:latin typeface="+mn-lt"/>
              </a:rPr>
              <a:t>Compiler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register allocation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instruction selection</a:t>
            </a:r>
            <a:br>
              <a:rPr lang="en-US" dirty="0" smtClean="0">
                <a:latin typeface="+mn-lt"/>
              </a:rPr>
            </a:br>
            <a:r>
              <a:rPr lang="en-US" dirty="0" smtClean="0">
                <a:latin typeface="+mn-lt"/>
              </a:rPr>
              <a:t>peephole transformations</a:t>
            </a:r>
            <a:endParaRPr lang="he-IL" dirty="0">
              <a:latin typeface="+mn-lt"/>
            </a:endParaRPr>
          </a:p>
        </p:txBody>
      </p:sp>
      <p:cxnSp>
        <p:nvCxnSpPr>
          <p:cNvPr id="26" name="מחבר ישר 25"/>
          <p:cNvCxnSpPr>
            <a:stCxn id="5" idx="2"/>
            <a:endCxn id="22" idx="0"/>
          </p:cNvCxnSpPr>
          <p:nvPr/>
        </p:nvCxnSpPr>
        <p:spPr>
          <a:xfrm>
            <a:off x="1126300" y="2891845"/>
            <a:ext cx="963" cy="560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מחבר ישר 26"/>
          <p:cNvCxnSpPr>
            <a:stCxn id="7" idx="2"/>
            <a:endCxn id="23" idx="0"/>
          </p:cNvCxnSpPr>
          <p:nvPr/>
        </p:nvCxnSpPr>
        <p:spPr>
          <a:xfrm flipH="1">
            <a:off x="4114620" y="2709392"/>
            <a:ext cx="4741" cy="74341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מחבר ישר 29"/>
          <p:cNvCxnSpPr>
            <a:stCxn id="9" idx="2"/>
            <a:endCxn id="24" idx="0"/>
          </p:cNvCxnSpPr>
          <p:nvPr/>
        </p:nvCxnSpPr>
        <p:spPr>
          <a:xfrm>
            <a:off x="7512412" y="2891845"/>
            <a:ext cx="1685" cy="5609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37"/>
          <p:cNvGrpSpPr/>
          <p:nvPr/>
        </p:nvGrpSpPr>
        <p:grpSpPr>
          <a:xfrm>
            <a:off x="3770438" y="5417927"/>
            <a:ext cx="744615" cy="1440073"/>
            <a:chOff x="3793419" y="4322800"/>
            <a:chExt cx="744615" cy="1440073"/>
          </a:xfrm>
        </p:grpSpPr>
        <p:sp>
          <p:nvSpPr>
            <p:cNvPr id="36" name="חץ למעלה 35"/>
            <p:cNvSpPr/>
            <p:nvPr/>
          </p:nvSpPr>
          <p:spPr>
            <a:xfrm>
              <a:off x="3923928" y="4322800"/>
              <a:ext cx="484632" cy="978408"/>
            </a:xfrm>
            <a:prstGeom prst="upArrow">
              <a:avLst/>
            </a:prstGeom>
            <a:solidFill>
              <a:schemeClr val="accent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l" rtl="0"/>
              <a:endParaRPr lang="he-IL" dirty="0" smtClean="0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3793419" y="5301208"/>
              <a:ext cx="744615" cy="461665"/>
            </a:xfrm>
            <a:prstGeom prst="rect">
              <a:avLst/>
            </a:prstGeom>
            <a:noFill/>
          </p:spPr>
          <p:txBody>
            <a:bodyPr wrap="none" rtlCol="1">
              <a:spAutoFit/>
            </a:bodyPr>
            <a:lstStyle/>
            <a:p>
              <a:pPr algn="ctr" rtl="0"/>
              <a:r>
                <a:rPr lang="en-US" b="1" dirty="0" smtClean="0">
                  <a:solidFill>
                    <a:schemeClr val="accent1"/>
                  </a:solidFill>
                  <a:latin typeface="+mn-lt"/>
                </a:rPr>
                <a:t>now</a:t>
              </a:r>
              <a:endParaRPr lang="he-IL" b="1" dirty="0" smtClean="0">
                <a:solidFill>
                  <a:schemeClr val="accent1"/>
                </a:solidFill>
                <a:latin typeface="+mn-lt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4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if-then-else</a:t>
            </a:r>
          </a:p>
        </p:txBody>
      </p:sp>
      <p:sp>
        <p:nvSpPr>
          <p:cNvPr id="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7</a:t>
            </a:fld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412776"/>
            <a:ext cx="3384376" cy="2952328"/>
          </a:xfrm>
          <a:prstGeom prst="rect">
            <a:avLst/>
          </a:prstGeom>
          <a:noFill/>
          <a:ln/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cgen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(if (e)</a:t>
            </a:r>
            <a:r>
              <a:rPr lang="en-US" sz="2800" dirty="0" smtClean="0">
                <a:cs typeface="Courier New" pitchFamily="49" charset="0"/>
              </a:rPr>
              <a:t> s</a:t>
            </a:r>
            <a:r>
              <a:rPr lang="en-US" sz="2800" baseline="-25000" dirty="0" smtClean="0">
                <a:cs typeface="Courier New" pitchFamily="49" charset="0"/>
              </a:rPr>
              <a:t>1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 else </a:t>
            </a:r>
            <a:r>
              <a:rPr lang="en-US" sz="2800" dirty="0" smtClean="0">
                <a:cs typeface="Courier New" pitchFamily="49" charset="0"/>
              </a:rPr>
              <a:t>s</a:t>
            </a:r>
            <a:r>
              <a:rPr lang="en-US" sz="2800" baseline="-25000" dirty="0" smtClean="0">
                <a:cs typeface="Courier New" pitchFamily="49" charset="0"/>
              </a:rPr>
              <a:t>2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Courier New" pitchFamily="49" charset="0"/>
              </a:rPr>
              <a:t>)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5976" y="1268760"/>
            <a:ext cx="45006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_t = </a:t>
            </a: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(e)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true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 be a new label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IfZ</a:t>
            </a:r>
            <a:r>
              <a:rPr lang="en-US" sz="2400" dirty="0" smtClean="0">
                <a:latin typeface="+mn-lt"/>
                <a:cs typeface="Courier New" pitchFamily="49" charset="0"/>
              </a:rPr>
              <a:t> _t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(s</a:t>
            </a:r>
            <a:r>
              <a:rPr lang="en-US" sz="2400" baseline="-25000" dirty="0" smtClean="0">
                <a:latin typeface="+mn-lt"/>
                <a:cs typeface="Courier New" pitchFamily="49" charset="0"/>
              </a:rPr>
              <a:t>1</a:t>
            </a:r>
            <a:r>
              <a:rPr lang="en-US" sz="2400" dirty="0" smtClean="0">
                <a:latin typeface="+mn-lt"/>
                <a:cs typeface="Courier New" pitchFamily="49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;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false</a:t>
            </a:r>
            <a:r>
              <a:rPr lang="en-US" sz="2400" dirty="0" smtClean="0">
                <a:latin typeface="+mn-lt"/>
                <a:cs typeface="Courier New" pitchFamily="49" charset="0"/>
              </a:rPr>
              <a:t>: 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b="1" dirty="0" err="1" smtClean="0">
                <a:latin typeface="+mn-lt"/>
                <a:cs typeface="Courier New" pitchFamily="49" charset="0"/>
              </a:rPr>
              <a:t>cgen</a:t>
            </a:r>
            <a:r>
              <a:rPr lang="en-US" sz="2400" dirty="0" smtClean="0">
                <a:latin typeface="+mn-lt"/>
                <a:cs typeface="Courier New" pitchFamily="49" charset="0"/>
              </a:rPr>
              <a:t>(s</a:t>
            </a:r>
            <a:r>
              <a:rPr lang="en-US" sz="2400" baseline="-25000" dirty="0" smtClean="0">
                <a:latin typeface="+mn-lt"/>
                <a:cs typeface="Courier New" pitchFamily="49" charset="0"/>
              </a:rPr>
              <a:t>2</a:t>
            </a:r>
            <a:r>
              <a:rPr lang="en-US" sz="2400" dirty="0" smtClean="0">
                <a:latin typeface="+mn-lt"/>
                <a:cs typeface="Courier New" pitchFamily="49" charset="0"/>
              </a:rPr>
              <a:t>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Goto</a:t>
            </a:r>
            <a:r>
              <a:rPr lang="en-US" sz="2400" dirty="0" smtClean="0">
                <a:latin typeface="+mn-lt"/>
                <a:cs typeface="Courier New" pitchFamily="49" charset="0"/>
              </a:rPr>
              <a:t>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;)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sz="2400" dirty="0" smtClean="0">
                <a:latin typeface="+mn-lt"/>
                <a:cs typeface="Courier New" pitchFamily="49" charset="0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  <a:cs typeface="Courier New" pitchFamily="49" charset="0"/>
              </a:rPr>
              <a:t>: )</a:t>
            </a:r>
            <a:endParaRPr lang="en-US" sz="24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9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code better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859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Making code “better”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751652" y="0"/>
            <a:ext cx="7772400" cy="1143000"/>
          </a:xfrm>
        </p:spPr>
        <p:txBody>
          <a:bodyPr/>
          <a:lstStyle/>
          <a:p>
            <a:r>
              <a:rPr lang="en-US" dirty="0" smtClean="0"/>
              <a:t>“Optimized” evaluation</a:t>
            </a:r>
            <a:endParaRPr lang="en-US" dirty="0"/>
          </a:p>
        </p:txBody>
      </p:sp>
      <p:sp>
        <p:nvSpPr>
          <p:cNvPr id="754691" name="Text Box 3"/>
          <p:cNvSpPr txBox="1">
            <a:spLocks noChangeArrowheads="1"/>
          </p:cNvSpPr>
          <p:nvPr/>
        </p:nvSpPr>
        <p:spPr bwMode="auto">
          <a:xfrm>
            <a:off x="3941763" y="4678641"/>
            <a:ext cx="319418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b</a:t>
            </a:r>
          </a:p>
        </p:txBody>
      </p:sp>
      <p:sp>
        <p:nvSpPr>
          <p:cNvPr id="754692" name="Text Box 4"/>
          <p:cNvSpPr txBox="1">
            <a:spLocks noChangeArrowheads="1"/>
          </p:cNvSpPr>
          <p:nvPr/>
        </p:nvSpPr>
        <p:spPr bwMode="auto">
          <a:xfrm>
            <a:off x="5291138" y="5542241"/>
            <a:ext cx="31465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5</a:t>
            </a:r>
          </a:p>
        </p:txBody>
      </p:sp>
      <p:sp>
        <p:nvSpPr>
          <p:cNvPr id="754693" name="Text Box 5"/>
          <p:cNvSpPr txBox="1">
            <a:spLocks noChangeArrowheads="1"/>
          </p:cNvSpPr>
          <p:nvPr/>
        </p:nvSpPr>
        <p:spPr bwMode="auto">
          <a:xfrm>
            <a:off x="6034088" y="5542241"/>
            <a:ext cx="293119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c</a:t>
            </a:r>
          </a:p>
        </p:txBody>
      </p:sp>
      <p:sp>
        <p:nvSpPr>
          <p:cNvPr id="754694" name="Text Box 6"/>
          <p:cNvSpPr txBox="1">
            <a:spLocks noChangeArrowheads="1"/>
          </p:cNvSpPr>
          <p:nvPr/>
        </p:nvSpPr>
        <p:spPr bwMode="auto">
          <a:xfrm>
            <a:off x="5638800" y="4721504"/>
            <a:ext cx="312405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*</a:t>
            </a:r>
          </a:p>
        </p:txBody>
      </p:sp>
      <p:cxnSp>
        <p:nvCxnSpPr>
          <p:cNvPr id="754695" name="AutoShape 7"/>
          <p:cNvCxnSpPr>
            <a:cxnSpLocks noChangeShapeType="1"/>
            <a:stCxn id="754692" idx="0"/>
            <a:endCxn id="754694" idx="2"/>
          </p:cNvCxnSpPr>
          <p:nvPr/>
        </p:nvCxnSpPr>
        <p:spPr bwMode="auto">
          <a:xfrm flipV="1">
            <a:off x="5448468" y="5121614"/>
            <a:ext cx="34653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696" name="AutoShape 8"/>
          <p:cNvCxnSpPr>
            <a:cxnSpLocks noChangeShapeType="1"/>
            <a:stCxn id="754693" idx="0"/>
            <a:endCxn id="754694" idx="2"/>
          </p:cNvCxnSpPr>
          <p:nvPr/>
        </p:nvCxnSpPr>
        <p:spPr bwMode="auto">
          <a:xfrm flipH="1" flipV="1">
            <a:off x="5795003" y="5121614"/>
            <a:ext cx="385645" cy="42062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7" name="Text Box 9"/>
          <p:cNvSpPr txBox="1">
            <a:spLocks noChangeArrowheads="1"/>
          </p:cNvSpPr>
          <p:nvPr/>
        </p:nvSpPr>
        <p:spPr bwMode="auto">
          <a:xfrm>
            <a:off x="3995738" y="3886479"/>
            <a:ext cx="1704613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  <a:cs typeface="Courier New" pitchFamily="49" charset="0"/>
              </a:rPr>
              <a:t>array access</a:t>
            </a:r>
          </a:p>
        </p:txBody>
      </p:sp>
      <p:cxnSp>
        <p:nvCxnSpPr>
          <p:cNvPr id="754698" name="AutoShape 10"/>
          <p:cNvCxnSpPr>
            <a:cxnSpLocks noChangeShapeType="1"/>
            <a:stCxn id="754691" idx="0"/>
            <a:endCxn id="754697" idx="2"/>
          </p:cNvCxnSpPr>
          <p:nvPr/>
        </p:nvCxnSpPr>
        <p:spPr bwMode="auto">
          <a:xfrm flipV="1">
            <a:off x="4101472" y="4348144"/>
            <a:ext cx="746573" cy="330497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699" name="Text Box 11"/>
          <p:cNvSpPr txBox="1">
            <a:spLocks noChangeArrowheads="1"/>
          </p:cNvSpPr>
          <p:nvPr/>
        </p:nvSpPr>
        <p:spPr bwMode="auto">
          <a:xfrm>
            <a:off x="3678238" y="2849841"/>
            <a:ext cx="312906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+</a:t>
            </a:r>
          </a:p>
        </p:txBody>
      </p:sp>
      <p:cxnSp>
        <p:nvCxnSpPr>
          <p:cNvPr id="754700" name="AutoShape 12"/>
          <p:cNvCxnSpPr>
            <a:cxnSpLocks noChangeShapeType="1"/>
            <a:stCxn id="754697" idx="0"/>
            <a:endCxn id="754699" idx="2"/>
          </p:cNvCxnSpPr>
          <p:nvPr/>
        </p:nvCxnSpPr>
        <p:spPr bwMode="auto">
          <a:xfrm flipH="1" flipV="1">
            <a:off x="3834691" y="3249951"/>
            <a:ext cx="1013354" cy="63652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cxnSp>
        <p:nvCxnSpPr>
          <p:cNvPr id="754701" name="AutoShape 13"/>
          <p:cNvCxnSpPr>
            <a:cxnSpLocks noChangeShapeType="1"/>
            <a:stCxn id="754694" idx="0"/>
            <a:endCxn id="754697" idx="2"/>
          </p:cNvCxnSpPr>
          <p:nvPr/>
        </p:nvCxnSpPr>
        <p:spPr bwMode="auto">
          <a:xfrm flipH="1" flipV="1">
            <a:off x="4848045" y="4348144"/>
            <a:ext cx="946958" cy="37336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2" name="Text Box 14"/>
          <p:cNvSpPr txBox="1">
            <a:spLocks noChangeArrowheads="1"/>
          </p:cNvSpPr>
          <p:nvPr/>
        </p:nvSpPr>
        <p:spPr bwMode="auto">
          <a:xfrm>
            <a:off x="2519363" y="3851554"/>
            <a:ext cx="307521" cy="40011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>
                <a:latin typeface="+mn-lt"/>
                <a:cs typeface="Courier New" pitchFamily="49" charset="0"/>
              </a:rPr>
              <a:t>a</a:t>
            </a:r>
          </a:p>
        </p:txBody>
      </p:sp>
      <p:cxnSp>
        <p:nvCxnSpPr>
          <p:cNvPr id="754703" name="AutoShape 15"/>
          <p:cNvCxnSpPr>
            <a:cxnSpLocks noChangeShapeType="1"/>
            <a:stCxn id="754702" idx="0"/>
            <a:endCxn id="754699" idx="2"/>
          </p:cNvCxnSpPr>
          <p:nvPr/>
        </p:nvCxnSpPr>
        <p:spPr bwMode="auto">
          <a:xfrm flipV="1">
            <a:off x="2673124" y="3249951"/>
            <a:ext cx="1161567" cy="601603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754704" name="Text Box 16"/>
          <p:cNvSpPr txBox="1">
            <a:spLocks noChangeArrowheads="1"/>
          </p:cNvSpPr>
          <p:nvPr/>
        </p:nvSpPr>
        <p:spPr bwMode="auto">
          <a:xfrm>
            <a:off x="3509258" y="4244250"/>
            <a:ext cx="62164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base</a:t>
            </a:r>
          </a:p>
        </p:txBody>
      </p:sp>
      <p:sp>
        <p:nvSpPr>
          <p:cNvPr id="754705" name="Text Box 17"/>
          <p:cNvSpPr txBox="1">
            <a:spLocks noChangeArrowheads="1"/>
          </p:cNvSpPr>
          <p:nvPr/>
        </p:nvSpPr>
        <p:spPr bwMode="auto">
          <a:xfrm>
            <a:off x="5323006" y="4263065"/>
            <a:ext cx="69762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1800" dirty="0">
                <a:latin typeface="+mn-lt"/>
                <a:cs typeface="Courier New" pitchFamily="49" charset="0"/>
              </a:rPr>
              <a:t>index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1825044" y="3711857"/>
            <a:ext cx="1006594" cy="649287"/>
            <a:chOff x="1292" y="2113"/>
            <a:chExt cx="189" cy="409"/>
          </a:xfrm>
        </p:grpSpPr>
        <p:sp>
          <p:nvSpPr>
            <p:cNvPr id="754707" name="Oval 19"/>
            <p:cNvSpPr>
              <a:spLocks noChangeArrowheads="1"/>
            </p:cNvSpPr>
            <p:nvPr/>
          </p:nvSpPr>
          <p:spPr bwMode="auto">
            <a:xfrm>
              <a:off x="1305" y="2113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08" name="Text Box 20"/>
            <p:cNvSpPr txBox="1">
              <a:spLocks noChangeArrowheads="1"/>
            </p:cNvSpPr>
            <p:nvPr/>
          </p:nvSpPr>
          <p:spPr bwMode="auto">
            <a:xfrm>
              <a:off x="1292" y="2228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4590816" y="5404135"/>
            <a:ext cx="1006592" cy="649287"/>
            <a:chOff x="3039" y="3179"/>
            <a:chExt cx="189" cy="409"/>
          </a:xfrm>
        </p:grpSpPr>
        <p:sp>
          <p:nvSpPr>
            <p:cNvPr id="754710" name="Oval 22"/>
            <p:cNvSpPr>
              <a:spLocks noChangeArrowheads="1"/>
            </p:cNvSpPr>
            <p:nvPr/>
          </p:nvSpPr>
          <p:spPr bwMode="auto">
            <a:xfrm>
              <a:off x="305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1" name="Text Box 23"/>
            <p:cNvSpPr txBox="1">
              <a:spLocks noChangeArrowheads="1"/>
            </p:cNvSpPr>
            <p:nvPr/>
          </p:nvSpPr>
          <p:spPr bwMode="auto">
            <a:xfrm>
              <a:off x="303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6300766" y="5404135"/>
            <a:ext cx="1121677" cy="649287"/>
            <a:chOff x="3969" y="3179"/>
            <a:chExt cx="189" cy="409"/>
          </a:xfrm>
        </p:grpSpPr>
        <p:sp>
          <p:nvSpPr>
            <p:cNvPr id="754713" name="Oval 25"/>
            <p:cNvSpPr>
              <a:spLocks noChangeArrowheads="1"/>
            </p:cNvSpPr>
            <p:nvPr/>
          </p:nvSpPr>
          <p:spPr bwMode="auto">
            <a:xfrm>
              <a:off x="3982" y="3179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4" name="Text Box 26"/>
            <p:cNvSpPr txBox="1">
              <a:spLocks noChangeArrowheads="1"/>
            </p:cNvSpPr>
            <p:nvPr/>
          </p:nvSpPr>
          <p:spPr bwMode="auto">
            <a:xfrm>
              <a:off x="3969" y="3294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w=0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5903913" y="4540533"/>
            <a:ext cx="1057568" cy="649287"/>
            <a:chOff x="3719" y="2635"/>
            <a:chExt cx="189" cy="409"/>
          </a:xfrm>
        </p:grpSpPr>
        <p:sp>
          <p:nvSpPr>
            <p:cNvPr id="754716" name="Oval 28"/>
            <p:cNvSpPr>
              <a:spLocks noChangeArrowheads="1"/>
            </p:cNvSpPr>
            <p:nvPr/>
          </p:nvSpPr>
          <p:spPr bwMode="auto">
            <a:xfrm>
              <a:off x="3732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17" name="Text Box 29"/>
            <p:cNvSpPr txBox="1">
              <a:spLocks noChangeArrowheads="1"/>
            </p:cNvSpPr>
            <p:nvPr/>
          </p:nvSpPr>
          <p:spPr bwMode="auto">
            <a:xfrm>
              <a:off x="3719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4206097" y="4540533"/>
            <a:ext cx="1127903" cy="649287"/>
            <a:chOff x="2691" y="2635"/>
            <a:chExt cx="189" cy="409"/>
          </a:xfrm>
        </p:grpSpPr>
        <p:sp>
          <p:nvSpPr>
            <p:cNvPr id="754719" name="Oval 31"/>
            <p:cNvSpPr>
              <a:spLocks noChangeArrowheads="1"/>
            </p:cNvSpPr>
            <p:nvPr/>
          </p:nvSpPr>
          <p:spPr bwMode="auto">
            <a:xfrm>
              <a:off x="2704" y="2635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0" name="Text Box 32"/>
            <p:cNvSpPr txBox="1">
              <a:spLocks noChangeArrowheads="1"/>
            </p:cNvSpPr>
            <p:nvPr/>
          </p:nvSpPr>
          <p:spPr bwMode="auto">
            <a:xfrm>
              <a:off x="2691" y="2750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  w=0 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7" name="Group 33"/>
          <p:cNvGrpSpPr>
            <a:grpSpLocks/>
          </p:cNvGrpSpPr>
          <p:nvPr/>
        </p:nvGrpSpPr>
        <p:grpSpPr bwMode="auto">
          <a:xfrm>
            <a:off x="5835852" y="3736251"/>
            <a:ext cx="1173897" cy="649288"/>
            <a:chOff x="3765" y="2158"/>
            <a:chExt cx="232" cy="409"/>
          </a:xfrm>
        </p:grpSpPr>
        <p:sp>
          <p:nvSpPr>
            <p:cNvPr id="754722" name="Oval 34"/>
            <p:cNvSpPr>
              <a:spLocks noChangeArrowheads="1"/>
            </p:cNvSpPr>
            <p:nvPr/>
          </p:nvSpPr>
          <p:spPr bwMode="auto">
            <a:xfrm>
              <a:off x="3778" y="2158"/>
              <a:ext cx="120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3" name="Text Box 35"/>
            <p:cNvSpPr txBox="1">
              <a:spLocks noChangeArrowheads="1"/>
            </p:cNvSpPr>
            <p:nvPr/>
          </p:nvSpPr>
          <p:spPr bwMode="auto">
            <a:xfrm>
              <a:off x="3765" y="2273"/>
              <a:ext cx="232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3930997" y="2703788"/>
            <a:ext cx="932634" cy="649288"/>
            <a:chOff x="2494" y="1478"/>
            <a:chExt cx="189" cy="409"/>
          </a:xfrm>
        </p:grpSpPr>
        <p:sp>
          <p:nvSpPr>
            <p:cNvPr id="754725" name="Oval 37"/>
            <p:cNvSpPr>
              <a:spLocks noChangeArrowheads="1"/>
            </p:cNvSpPr>
            <p:nvPr/>
          </p:nvSpPr>
          <p:spPr bwMode="auto">
            <a:xfrm>
              <a:off x="2507" y="1478"/>
              <a:ext cx="109" cy="409"/>
            </a:xfrm>
            <a:prstGeom prst="ellipse">
              <a:avLst/>
            </a:prstGeom>
            <a:solidFill>
              <a:srgbClr val="FFFF99"/>
            </a:solidFill>
            <a:ln w="12700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noAutofit/>
            </a:bodyPr>
            <a:lstStyle/>
            <a:p>
              <a:pPr algn="l" rtl="0"/>
              <a:endParaRPr lang="he-IL" sz="1400">
                <a:latin typeface="+mn-lt"/>
              </a:endParaRPr>
            </a:p>
          </p:txBody>
        </p:sp>
        <p:sp>
          <p:nvSpPr>
            <p:cNvPr id="754726" name="Text Box 38"/>
            <p:cNvSpPr txBox="1">
              <a:spLocks noChangeArrowheads="1"/>
            </p:cNvSpPr>
            <p:nvPr/>
          </p:nvSpPr>
          <p:spPr bwMode="auto">
            <a:xfrm>
              <a:off x="2494" y="1593"/>
              <a:ext cx="189" cy="17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noAutofit/>
            </a:bodyPr>
            <a:lstStyle/>
            <a:p>
              <a:pPr algn="l" rtl="0"/>
              <a:r>
                <a:rPr lang="en-US" sz="1400" dirty="0" smtClean="0">
                  <a:latin typeface="+mn-lt"/>
                </a:rPr>
                <a:t>  w=1</a:t>
              </a:r>
              <a:endParaRPr lang="en-US" sz="1400" dirty="0">
                <a:latin typeface="+mn-lt"/>
              </a:endParaRPr>
            </a:p>
          </p:txBody>
        </p:sp>
      </p:grp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2374011" y="980728"/>
            <a:ext cx="3809441" cy="5847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3200" dirty="0" smtClean="0">
                <a:latin typeface="+mn-lt"/>
                <a:cs typeface="Courier New" pitchFamily="49" charset="0"/>
              </a:rPr>
              <a:t>_t0 </a:t>
            </a:r>
            <a:r>
              <a:rPr lang="en-US" sz="3200" dirty="0" smtClean="0">
                <a:latin typeface="+mn-lt"/>
              </a:rPr>
              <a:t>=</a:t>
            </a:r>
            <a:r>
              <a:rPr lang="en-US" sz="3200" dirty="0" smtClean="0">
                <a:latin typeface="+mn-lt"/>
                <a:cs typeface="Courier New" pitchFamily="49" charset="0"/>
              </a:rPr>
              <a:t> </a:t>
            </a:r>
            <a:r>
              <a:rPr lang="en-US" sz="3200" b="1" dirty="0" err="1" smtClean="0">
                <a:latin typeface="+mn-lt"/>
              </a:rPr>
              <a:t>cgen</a:t>
            </a:r>
            <a:r>
              <a:rPr lang="en-US" sz="3200" dirty="0" smtClean="0">
                <a:latin typeface="+mn-lt"/>
              </a:rPr>
              <a:t>(</a:t>
            </a:r>
            <a:r>
              <a:rPr lang="en-US" sz="3200" b="1" dirty="0" smtClean="0">
                <a:latin typeface="+mn-lt"/>
              </a:rPr>
              <a:t> </a:t>
            </a:r>
            <a:r>
              <a:rPr lang="en-US" sz="3200" dirty="0" err="1" smtClean="0">
                <a:latin typeface="+mn-lt"/>
                <a:cs typeface="Courier New" pitchFamily="49" charset="0"/>
              </a:rPr>
              <a:t>a+b</a:t>
            </a:r>
            <a:r>
              <a:rPr lang="en-US" sz="3200" dirty="0" smtClean="0">
                <a:latin typeface="+mn-lt"/>
                <a:cs typeface="Courier New" pitchFamily="49" charset="0"/>
              </a:rPr>
              <a:t>[5*c] </a:t>
            </a:r>
            <a:r>
              <a:rPr lang="en-US" sz="3200" dirty="0" smtClean="0">
                <a:latin typeface="+mn-lt"/>
              </a:rPr>
              <a:t>)</a:t>
            </a:r>
            <a:endParaRPr lang="en-US" sz="3200" dirty="0">
              <a:latin typeface="+mn-lt"/>
            </a:endParaRPr>
          </a:p>
        </p:txBody>
      </p:sp>
      <p:sp>
        <p:nvSpPr>
          <p:cNvPr id="47" name="Text Box 38"/>
          <p:cNvSpPr txBox="1">
            <a:spLocks noChangeArrowheads="1"/>
          </p:cNvSpPr>
          <p:nvPr/>
        </p:nvSpPr>
        <p:spPr bwMode="auto">
          <a:xfrm>
            <a:off x="1481478" y="1631711"/>
            <a:ext cx="7084992" cy="46166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dirty="0">
                <a:latin typeface="+mn-lt"/>
              </a:rPr>
              <a:t>Phase 2: </a:t>
            </a:r>
            <a:r>
              <a:rPr lang="en-US" dirty="0" smtClean="0">
                <a:latin typeface="+mn-lt"/>
              </a:rPr>
              <a:t>- use </a:t>
            </a:r>
            <a:r>
              <a:rPr lang="en-US" dirty="0">
                <a:latin typeface="+mn-lt"/>
              </a:rPr>
              <a:t>weights to decide on order of translation</a:t>
            </a:r>
          </a:p>
        </p:txBody>
      </p:sp>
      <p:sp>
        <p:nvSpPr>
          <p:cNvPr id="48" name="Text Box 19"/>
          <p:cNvSpPr txBox="1">
            <a:spLocks noChangeArrowheads="1"/>
          </p:cNvSpPr>
          <p:nvPr/>
        </p:nvSpPr>
        <p:spPr bwMode="auto">
          <a:xfrm>
            <a:off x="5095550" y="46963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49" name="Text Box 20"/>
          <p:cNvSpPr txBox="1">
            <a:spLocks noChangeArrowheads="1"/>
          </p:cNvSpPr>
          <p:nvPr/>
        </p:nvSpPr>
        <p:spPr bwMode="auto">
          <a:xfrm>
            <a:off x="3552676" y="390417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50" name="Text Box 21"/>
          <p:cNvSpPr txBox="1">
            <a:spLocks noChangeArrowheads="1"/>
          </p:cNvSpPr>
          <p:nvPr/>
        </p:nvSpPr>
        <p:spPr bwMode="auto">
          <a:xfrm>
            <a:off x="3115937" y="2867540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grpSp>
        <p:nvGrpSpPr>
          <p:cNvPr id="51" name="Group 39"/>
          <p:cNvGrpSpPr>
            <a:grpSpLocks/>
          </p:cNvGrpSpPr>
          <p:nvPr/>
        </p:nvGrpSpPr>
        <p:grpSpPr bwMode="auto">
          <a:xfrm>
            <a:off x="4864283" y="3198798"/>
            <a:ext cx="1651000" cy="522287"/>
            <a:chOff x="2993" y="1695"/>
            <a:chExt cx="1040" cy="329"/>
          </a:xfrm>
        </p:grpSpPr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3" name="Text Box 41"/>
            <p:cNvSpPr txBox="1">
              <a:spLocks noChangeArrowheads="1"/>
            </p:cNvSpPr>
            <p:nvPr/>
          </p:nvSpPr>
          <p:spPr bwMode="auto">
            <a:xfrm>
              <a:off x="3149" y="1695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grpSp>
        <p:nvGrpSpPr>
          <p:cNvPr id="54" name="Group 42"/>
          <p:cNvGrpSpPr>
            <a:grpSpLocks/>
          </p:cNvGrpSpPr>
          <p:nvPr/>
        </p:nvGrpSpPr>
        <p:grpSpPr bwMode="auto">
          <a:xfrm>
            <a:off x="6521634" y="4264949"/>
            <a:ext cx="1631950" cy="530224"/>
            <a:chOff x="2993" y="1690"/>
            <a:chExt cx="1028" cy="334"/>
          </a:xfrm>
        </p:grpSpPr>
        <p:sp>
          <p:nvSpPr>
            <p:cNvPr id="55" name="Line 43"/>
            <p:cNvSpPr>
              <a:spLocks noChangeShapeType="1"/>
            </p:cNvSpPr>
            <p:nvPr/>
          </p:nvSpPr>
          <p:spPr bwMode="auto">
            <a:xfrm>
              <a:off x="2993" y="1774"/>
              <a:ext cx="409" cy="250"/>
            </a:xfrm>
            <a:prstGeom prst="line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pPr algn="l" rtl="0"/>
              <a:endParaRPr lang="he-IL" sz="2000">
                <a:latin typeface="+mn-lt"/>
              </a:endParaRPr>
            </a:p>
          </p:txBody>
        </p:sp>
        <p:sp>
          <p:nvSpPr>
            <p:cNvPr id="56" name="Text Box 44"/>
            <p:cNvSpPr txBox="1">
              <a:spLocks noChangeArrowheads="1"/>
            </p:cNvSpPr>
            <p:nvPr/>
          </p:nvSpPr>
          <p:spPr bwMode="auto">
            <a:xfrm>
              <a:off x="3137" y="1690"/>
              <a:ext cx="884" cy="194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rtl="0"/>
              <a:r>
                <a:rPr lang="en-US" sz="1400" dirty="0">
                  <a:latin typeface="+mn-lt"/>
                </a:rPr>
                <a:t>Heavier sub-tree</a:t>
              </a:r>
            </a:p>
          </p:txBody>
        </p:sp>
      </p:grpSp>
      <p:sp>
        <p:nvSpPr>
          <p:cNvPr id="57" name="Text Box 46"/>
          <p:cNvSpPr txBox="1">
            <a:spLocks noChangeArrowheads="1"/>
          </p:cNvSpPr>
          <p:nvPr/>
        </p:nvSpPr>
        <p:spPr bwMode="auto">
          <a:xfrm>
            <a:off x="451640" y="5110450"/>
            <a:ext cx="2737477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*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451641" y="5805176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_t1[_t0]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" name="Text Box 49"/>
          <p:cNvSpPr txBox="1">
            <a:spLocks noChangeArrowheads="1"/>
          </p:cNvSpPr>
          <p:nvPr/>
        </p:nvSpPr>
        <p:spPr bwMode="auto">
          <a:xfrm>
            <a:off x="451641" y="6497284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_t1 + _t0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0" name="Text Box 19"/>
          <p:cNvSpPr txBox="1">
            <a:spLocks noChangeArrowheads="1"/>
          </p:cNvSpPr>
          <p:nvPr/>
        </p:nvSpPr>
        <p:spPr bwMode="auto">
          <a:xfrm>
            <a:off x="5901144" y="5878297"/>
            <a:ext cx="528310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_t0</a:t>
            </a:r>
            <a:endParaRPr lang="en-US" sz="2000" dirty="0">
              <a:latin typeface="+mn-lt"/>
            </a:endParaRPr>
          </a:p>
        </p:txBody>
      </p:sp>
      <p:sp>
        <p:nvSpPr>
          <p:cNvPr id="61" name="Text Box 19"/>
          <p:cNvSpPr txBox="1">
            <a:spLocks noChangeArrowheads="1"/>
          </p:cNvSpPr>
          <p:nvPr/>
        </p:nvSpPr>
        <p:spPr bwMode="auto">
          <a:xfrm>
            <a:off x="5232046" y="587829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2" name="Text Box 19"/>
          <p:cNvSpPr txBox="1">
            <a:spLocks noChangeArrowheads="1"/>
          </p:cNvSpPr>
          <p:nvPr/>
        </p:nvSpPr>
        <p:spPr bwMode="auto">
          <a:xfrm>
            <a:off x="3802332" y="5036266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3" name="Text Box 19"/>
          <p:cNvSpPr txBox="1">
            <a:spLocks noChangeArrowheads="1"/>
          </p:cNvSpPr>
          <p:nvPr/>
        </p:nvSpPr>
        <p:spPr bwMode="auto">
          <a:xfrm>
            <a:off x="2376696" y="4212704"/>
            <a:ext cx="530915" cy="400110"/>
          </a:xfrm>
          <a:prstGeom prst="rect">
            <a:avLst/>
          </a:prstGeom>
          <a:solidFill>
            <a:srgbClr val="CCFF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rtl="0"/>
            <a:r>
              <a:rPr lang="en-US" sz="2000" dirty="0" smtClean="0">
                <a:latin typeface="+mn-lt"/>
              </a:rPr>
              <a:t>_t1</a:t>
            </a:r>
            <a:endParaRPr lang="en-US" sz="2000" dirty="0">
              <a:latin typeface="+mn-lt"/>
            </a:endParaRPr>
          </a:p>
        </p:txBody>
      </p:sp>
      <p:sp>
        <p:nvSpPr>
          <p:cNvPr id="64" name="Text Box 46"/>
          <p:cNvSpPr txBox="1">
            <a:spLocks noChangeArrowheads="1"/>
          </p:cNvSpPr>
          <p:nvPr/>
        </p:nvSpPr>
        <p:spPr bwMode="auto">
          <a:xfrm>
            <a:off x="451641" y="4415724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c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5" name="Text Box 46"/>
          <p:cNvSpPr txBox="1">
            <a:spLocks noChangeArrowheads="1"/>
          </p:cNvSpPr>
          <p:nvPr/>
        </p:nvSpPr>
        <p:spPr bwMode="auto">
          <a:xfrm>
            <a:off x="451641" y="4763087"/>
            <a:ext cx="21241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5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6" name="Text Box 48"/>
          <p:cNvSpPr txBox="1">
            <a:spLocks noChangeArrowheads="1"/>
          </p:cNvSpPr>
          <p:nvPr/>
        </p:nvSpPr>
        <p:spPr bwMode="auto">
          <a:xfrm>
            <a:off x="451641" y="5457813"/>
            <a:ext cx="295275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b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7" name="Text Box 49"/>
          <p:cNvSpPr txBox="1">
            <a:spLocks noChangeArrowheads="1"/>
          </p:cNvSpPr>
          <p:nvPr/>
        </p:nvSpPr>
        <p:spPr bwMode="auto">
          <a:xfrm>
            <a:off x="451641" y="6152539"/>
            <a:ext cx="2952750" cy="3667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a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12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what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:= 1 + 2;</a:t>
            </a:r>
          </a:p>
          <a:p>
            <a:pPr marL="0" indent="0">
              <a:buNone/>
            </a:pPr>
            <a:r>
              <a:rPr lang="en-US" dirty="0" smtClean="0"/>
              <a:t>y := a + b;</a:t>
            </a:r>
          </a:p>
          <a:p>
            <a:pPr marL="0" indent="0">
              <a:buNone/>
            </a:pPr>
            <a:r>
              <a:rPr lang="en-US" dirty="0" smtClean="0"/>
              <a:t>x := a + b  + 8;</a:t>
            </a:r>
          </a:p>
          <a:p>
            <a:pPr marL="0" indent="0">
              <a:buNone/>
            </a:pPr>
            <a:r>
              <a:rPr lang="en-US" dirty="0" smtClean="0"/>
              <a:t>z := b + a;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:= a + 1;</a:t>
            </a:r>
          </a:p>
          <a:p>
            <a:pPr marL="0" indent="0">
              <a:buNone/>
            </a:pPr>
            <a:r>
              <a:rPr lang="en-US" dirty="0" smtClean="0"/>
              <a:t>w:= a + b;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92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IR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Formalisms and Terminology</a:t>
            </a:r>
          </a:p>
          <a:p>
            <a:pPr lvl="1"/>
            <a:r>
              <a:rPr lang="en-US" dirty="0" smtClean="0"/>
              <a:t>Control-flow graphs</a:t>
            </a:r>
          </a:p>
          <a:p>
            <a:pPr lvl="1"/>
            <a:r>
              <a:rPr lang="en-US" dirty="0" smtClean="0"/>
              <a:t>Basic blocks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Local optimizations</a:t>
            </a:r>
          </a:p>
          <a:p>
            <a:pPr lvl="1"/>
            <a:r>
              <a:rPr lang="en-US" dirty="0" smtClean="0"/>
              <a:t>Speeding up small pieces of a procedure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Global optimizations</a:t>
            </a:r>
          </a:p>
          <a:p>
            <a:pPr lvl="1"/>
            <a:r>
              <a:rPr lang="en-US" dirty="0" smtClean="0"/>
              <a:t>Speeding up procedure as a whole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The dataflow framework</a:t>
            </a:r>
          </a:p>
          <a:p>
            <a:pPr lvl="1"/>
            <a:r>
              <a:rPr lang="en-US" dirty="0" smtClean="0"/>
              <a:t>Defining and implementing a wide class of optimizations</a:t>
            </a:r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6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Analysis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order to optimize a program, the compiler has to be able to reason about the properties of that program</a:t>
            </a:r>
          </a:p>
          <a:p>
            <a:r>
              <a:rPr lang="en-US" dirty="0" smtClean="0"/>
              <a:t>An analysis is called </a:t>
            </a:r>
            <a:r>
              <a:rPr lang="en-US" b="1" dirty="0" smtClean="0"/>
              <a:t>sound</a:t>
            </a:r>
            <a:r>
              <a:rPr lang="en-US" dirty="0" smtClean="0"/>
              <a:t> if it never asserts an incorrect fact about a program</a:t>
            </a:r>
          </a:p>
          <a:p>
            <a:r>
              <a:rPr lang="en-US" dirty="0" smtClean="0"/>
              <a:t>All the analyses we will discuss in this class are sound</a:t>
            </a:r>
          </a:p>
          <a:p>
            <a:pPr lvl="1"/>
            <a:r>
              <a:rPr lang="en-US" i="1" dirty="0" smtClean="0"/>
              <a:t>(Why?)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3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240360" cy="1224136"/>
          </a:xfrm>
          <a:prstGeom prst="wedgeRectCallout">
            <a:avLst>
              <a:gd name="adj1" fmla="val -127326"/>
              <a:gd name="adj2" fmla="val 1158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holds some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integer value”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240360" cy="1224136"/>
          </a:xfrm>
          <a:prstGeom prst="wedgeRectCallout">
            <a:avLst>
              <a:gd name="adj1" fmla="val -127326"/>
              <a:gd name="adj2" fmla="val 1158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either 137 or 42”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390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(Un)Soundness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240360" cy="1224136"/>
          </a:xfrm>
          <a:prstGeom prst="wedgeRectCallout">
            <a:avLst>
              <a:gd name="adj1" fmla="val -127326"/>
              <a:gd name="adj2" fmla="val 11585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137”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1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Soundness &amp; Precision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755576" y="1340768"/>
            <a:ext cx="3384376" cy="4320480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x;</a:t>
            </a:r>
          </a:p>
          <a:p>
            <a:pPr algn="l" rtl="0"/>
            <a:r>
              <a:rPr lang="en-US" sz="28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if (y &lt; 5)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137;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   x = 42;</a:t>
            </a:r>
          </a:p>
          <a:p>
            <a:pPr algn="l" rtl="0"/>
            <a:endParaRPr lang="en-US" sz="28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הסבר מלבני 6"/>
          <p:cNvSpPr/>
          <p:nvPr/>
        </p:nvSpPr>
        <p:spPr>
          <a:xfrm>
            <a:off x="4788024" y="2780928"/>
            <a:ext cx="3618166" cy="1500786"/>
          </a:xfrm>
          <a:prstGeom prst="wedgeRectCallout">
            <a:avLst>
              <a:gd name="adj1" fmla="val -112283"/>
              <a:gd name="adj2" fmla="val 9087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“At this point in the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</a:rPr>
              <a:t>program,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is either 137,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42, or 271”</a:t>
            </a:r>
            <a:endParaRPr lang="he-IL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B1EF06-0F36-334D-B89B-0543A99EB4F8}" type="slidenum">
              <a:rPr lang="he-IL" smtClean="0"/>
              <a:pPr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13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95207" y="0"/>
            <a:ext cx="7772400" cy="1143000"/>
          </a:xfrm>
        </p:spPr>
        <p:txBody>
          <a:bodyPr/>
          <a:lstStyle/>
          <a:p>
            <a:r>
              <a:rPr lang="en-US" b="1" dirty="0" err="1" smtClean="0"/>
              <a:t>cgen</a:t>
            </a:r>
            <a:r>
              <a:rPr lang="en-US" dirty="0" smtClean="0"/>
              <a:t>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8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8</a:t>
            </a:fld>
            <a:endParaRPr lang="he-IL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467544" y="1271665"/>
            <a:ext cx="3600400" cy="2952328"/>
          </a:xfrm>
          <a:prstGeom prst="rect">
            <a:avLst/>
          </a:prstGeom>
          <a:noFill/>
          <a:ln/>
        </p:spPr>
        <p:txBody>
          <a:bodyPr vert="horz" lIns="91440" tIns="45720" rIns="91440" bIns="45720" rtlCol="1">
            <a:normAutofit/>
          </a:bodyPr>
          <a:lstStyle/>
          <a:p>
            <a:pPr marL="342900" lvl="0" indent="-342900" algn="l" rtl="0">
              <a:spcBef>
                <a:spcPct val="20000"/>
              </a:spcBef>
            </a:pPr>
            <a:r>
              <a:rPr lang="en-US" sz="2800" b="1" dirty="0" err="1" smtClean="0">
                <a:latin typeface="+mn-lt"/>
              </a:rPr>
              <a:t>cgen</a:t>
            </a:r>
            <a:r>
              <a:rPr lang="en-US" sz="2800" dirty="0" smtClean="0">
                <a:latin typeface="+mn-lt"/>
              </a:rPr>
              <a:t>(while (</a:t>
            </a:r>
            <a:r>
              <a:rPr lang="en-US" sz="2800" i="1" dirty="0" err="1" smtClean="0">
                <a:latin typeface="+mn-lt"/>
              </a:rPr>
              <a:t>expr</a:t>
            </a:r>
            <a:r>
              <a:rPr lang="en-US" sz="2800" i="1" dirty="0" smtClean="0">
                <a:latin typeface="+mn-lt"/>
              </a:rPr>
              <a:t>) stmt)</a:t>
            </a:r>
            <a:endParaRPr kumimoji="0" lang="en-US" sz="28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Courier New" pitchFamily="49" charset="0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4355976" y="1268760"/>
            <a:ext cx="4500687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rtl="0"/>
            <a:r>
              <a:rPr lang="en-US" sz="2400" dirty="0" smtClean="0">
                <a:latin typeface="+mn-lt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 be a new label.</a:t>
            </a:r>
          </a:p>
          <a:p>
            <a:pPr algn="l" rtl="0"/>
            <a:r>
              <a:rPr lang="en-US" sz="2400" dirty="0" smtClean="0">
                <a:latin typeface="+mn-lt"/>
              </a:rPr>
              <a:t>Let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</a:rPr>
              <a:t> be a new label.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: )</a:t>
            </a:r>
          </a:p>
          <a:p>
            <a:pPr algn="l" rtl="0"/>
            <a:r>
              <a:rPr lang="en-US" sz="2400" dirty="0" smtClean="0">
                <a:latin typeface="+mn-lt"/>
              </a:rPr>
              <a:t>Let t = </a:t>
            </a:r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</a:t>
            </a:r>
            <a:r>
              <a:rPr lang="en-US" sz="2400" dirty="0" err="1" smtClean="0">
                <a:latin typeface="+mn-lt"/>
              </a:rPr>
              <a:t>expr</a:t>
            </a:r>
            <a:r>
              <a:rPr lang="en-US" sz="2400" dirty="0" smtClean="0">
                <a:latin typeface="+mn-lt"/>
              </a:rPr>
              <a:t>)</a:t>
            </a:r>
          </a:p>
          <a:p>
            <a:pPr algn="l" rtl="0"/>
            <a:r>
              <a:rPr lang="de-DE" sz="2400" dirty="0" smtClean="0">
                <a:latin typeface="+mn-lt"/>
              </a:rPr>
              <a:t>Emit( IfZ t Goto Lafter; )</a:t>
            </a:r>
          </a:p>
          <a:p>
            <a:pPr algn="l" rtl="0"/>
            <a:r>
              <a:rPr lang="en-US" sz="2400" b="1" dirty="0" err="1" smtClean="0">
                <a:latin typeface="+mn-lt"/>
              </a:rPr>
              <a:t>cgen</a:t>
            </a:r>
            <a:r>
              <a:rPr lang="en-US" sz="2400" dirty="0" smtClean="0">
                <a:latin typeface="+mn-lt"/>
              </a:rPr>
              <a:t>(stmt)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</a:rPr>
              <a:t>Goto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</a:t>
            </a:r>
            <a:r>
              <a:rPr lang="en-US" sz="2400" baseline="-25000" dirty="0" err="1" smtClean="0">
                <a:latin typeface="+mn-lt"/>
              </a:rPr>
              <a:t>before</a:t>
            </a:r>
            <a:r>
              <a:rPr lang="en-US" sz="2400" dirty="0" smtClean="0">
                <a:latin typeface="+mn-lt"/>
              </a:rPr>
              <a:t>; )</a:t>
            </a:r>
          </a:p>
          <a:p>
            <a:pPr algn="l" rtl="0"/>
            <a:r>
              <a:rPr lang="en-US" sz="2400" dirty="0" smtClean="0">
                <a:latin typeface="+mn-lt"/>
              </a:rPr>
              <a:t>Emit( </a:t>
            </a:r>
            <a:r>
              <a:rPr lang="en-US" sz="2400" dirty="0" err="1" smtClean="0">
                <a:latin typeface="+mn-lt"/>
                <a:cs typeface="Courier New" pitchFamily="49" charset="0"/>
              </a:rPr>
              <a:t>L</a:t>
            </a:r>
            <a:r>
              <a:rPr lang="en-US" sz="2400" baseline="-25000" dirty="0" err="1" smtClean="0">
                <a:latin typeface="+mn-lt"/>
              </a:rPr>
              <a:t>after</a:t>
            </a:r>
            <a:r>
              <a:rPr lang="en-US" sz="2400" dirty="0" smtClean="0">
                <a:latin typeface="+mn-lt"/>
              </a:rPr>
              <a:t>: )</a:t>
            </a:r>
            <a:endParaRPr lang="en-US" sz="2400" dirty="0">
              <a:latin typeface="+mn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562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כותרת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Semantics-preserving optimizations</a:t>
            </a:r>
            <a:endParaRPr lang="he-IL" dirty="0"/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semantics-preserving</a:t>
            </a:r>
            <a:r>
              <a:rPr lang="en-US" dirty="0" smtClean="0"/>
              <a:t> if it does not alter the semantics of the original program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Eliminating unnecessary temporary variables</a:t>
            </a:r>
          </a:p>
          <a:p>
            <a:pPr lvl="1"/>
            <a:r>
              <a:rPr lang="en-US" dirty="0" smtClean="0"/>
              <a:t>Computing values that are known statically at compile-time instead of runtime</a:t>
            </a:r>
          </a:p>
          <a:p>
            <a:pPr lvl="1"/>
            <a:r>
              <a:rPr lang="en-US" dirty="0" smtClean="0"/>
              <a:t>Evaluating constant expressions outside of a loop instead of inside</a:t>
            </a:r>
          </a:p>
          <a:p>
            <a:r>
              <a:rPr lang="en-US" dirty="0" smtClean="0"/>
              <a:t>Non-examples:</a:t>
            </a:r>
          </a:p>
          <a:p>
            <a:pPr lvl="1"/>
            <a:r>
              <a:rPr lang="en-US" dirty="0" smtClean="0"/>
              <a:t>Replacing bubble sort with </a:t>
            </a:r>
            <a:r>
              <a:rPr lang="en-US" dirty="0" err="1" smtClean="0"/>
              <a:t>quicksort</a:t>
            </a:r>
            <a:r>
              <a:rPr lang="en-US" dirty="0" smtClean="0"/>
              <a:t> (why?)</a:t>
            </a:r>
          </a:p>
          <a:p>
            <a:pPr lvl="1"/>
            <a:r>
              <a:rPr lang="en-US" dirty="0" smtClean="0"/>
              <a:t>The optimizations we will consider in this class are all semantics-preserving</a:t>
            </a:r>
            <a:endParaRPr lang="he-IL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1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formalism for IR optimization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Every phase of the compiler uses some new abstraction:</a:t>
            </a:r>
          </a:p>
          <a:p>
            <a:pPr lvl="1"/>
            <a:r>
              <a:rPr lang="en-US" dirty="0" smtClean="0"/>
              <a:t>Scanning uses regular expressions</a:t>
            </a:r>
          </a:p>
          <a:p>
            <a:pPr lvl="1"/>
            <a:r>
              <a:rPr lang="en-US" dirty="0" smtClean="0"/>
              <a:t>Parsing uses CFGs</a:t>
            </a:r>
          </a:p>
          <a:p>
            <a:pPr lvl="1"/>
            <a:r>
              <a:rPr lang="en-US" dirty="0" smtClean="0"/>
              <a:t>Semantic analysis uses proof systems and symbol tables</a:t>
            </a:r>
          </a:p>
          <a:p>
            <a:pPr lvl="1"/>
            <a:r>
              <a:rPr lang="en-US" dirty="0" smtClean="0"/>
              <a:t>IR generation uses ASTs</a:t>
            </a:r>
          </a:p>
          <a:p>
            <a:r>
              <a:rPr lang="en-US" dirty="0" smtClean="0"/>
              <a:t>In optimization, we need a formalism that captures the structure of a program in a way amenable to optimization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3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485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19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61610" y="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40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09990" y="0"/>
            <a:ext cx="7772400" cy="1143000"/>
          </a:xfrm>
        </p:spPr>
        <p:txBody>
          <a:bodyPr/>
          <a:lstStyle/>
          <a:p>
            <a:r>
              <a:rPr lang="en-US" dirty="0" smtClean="0"/>
              <a:t>Visualizing IR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3888432" cy="5112568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main: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lvl="1" algn="l" rtl="0"/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lvl="1" algn="l" rtl="0"/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lvl="1" algn="l" rtl="0"/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lvl="1" algn="l" rtl="0"/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lvl="1" algn="l" rtl="0"/>
            <a:r>
              <a:rPr lang="en-US" sz="16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algn="l" rtl="0"/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_L1: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lvl="1" algn="l" rtl="0"/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644008" y="1350060"/>
            <a:ext cx="3888432" cy="1080120"/>
          </a:xfrm>
          <a:prstGeom prst="rect">
            <a:avLst/>
          </a:prstGeom>
          <a:solidFill>
            <a:srgbClr val="FF0000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_tmp0 = Call _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= _tmp0;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_tmp1 = Call _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ReadInteger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 = _tmp1;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44008" y="2718212"/>
            <a:ext cx="3888432" cy="1440160"/>
          </a:xfrm>
          <a:prstGeom prst="rect">
            <a:avLst/>
          </a:prstGeom>
          <a:solidFill>
            <a:srgbClr val="006600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_tmp2 = 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_tmp3 = b == _tmp2;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_tmp4 = 0;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_tmp5 = _tmp3 == _tmp4;</a:t>
            </a:r>
          </a:p>
          <a:p>
            <a:pPr algn="l" rtl="0"/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_tmp5 </a:t>
            </a:r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_L1;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283968" y="4590420"/>
            <a:ext cx="2016224" cy="1368152"/>
          </a:xfrm>
          <a:prstGeom prst="rect">
            <a:avLst/>
          </a:prstGeom>
          <a:solidFill>
            <a:srgbClr val="0000FF">
              <a:alpha val="75000"/>
            </a:srgb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c = a;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a = b;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_tmp6 = c % a;</a:t>
            </a:r>
          </a:p>
          <a:p>
            <a:pPr algn="l" rtl="0"/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b = _tmp6;</a:t>
            </a:r>
          </a:p>
          <a:p>
            <a:pPr algn="l" rtl="0"/>
            <a:r>
              <a:rPr lang="en-US" sz="16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660232" y="4590420"/>
            <a:ext cx="2088232" cy="1368152"/>
          </a:xfrm>
          <a:prstGeom prst="rect">
            <a:avLst/>
          </a:prstGeom>
          <a:solidFill>
            <a:schemeClr val="bg1">
              <a:lumMod val="50000"/>
              <a:alpha val="75000"/>
            </a:schemeClr>
          </a:solidFill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Push a;</a:t>
            </a:r>
          </a:p>
          <a:p>
            <a:pPr algn="l" rtl="0"/>
            <a:r>
              <a:rPr lang="en-US" sz="1600" b="1" dirty="0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Call _</a:t>
            </a:r>
            <a:r>
              <a:rPr lang="en-US" sz="1600" b="1" dirty="0" err="1" smtClean="0">
                <a:solidFill>
                  <a:schemeClr val="bg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PrintInt</a:t>
            </a:r>
            <a:r>
              <a:rPr lang="en-US" sz="16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1600" b="1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1" name="מחבר חץ ישר 10"/>
          <p:cNvCxnSpPr>
            <a:stCxn id="6" idx="2"/>
            <a:endCxn id="7" idx="0"/>
          </p:cNvCxnSpPr>
          <p:nvPr/>
        </p:nvCxnSpPr>
        <p:spPr>
          <a:xfrm>
            <a:off x="6588224" y="2430180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מחבר חץ ישר 11"/>
          <p:cNvCxnSpPr>
            <a:stCxn id="7" idx="2"/>
            <a:endCxn id="8" idx="0"/>
          </p:cNvCxnSpPr>
          <p:nvPr/>
        </p:nvCxnSpPr>
        <p:spPr>
          <a:xfrm flipH="1">
            <a:off x="5292080" y="4158372"/>
            <a:ext cx="1296144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מחבר חץ ישר 14"/>
          <p:cNvCxnSpPr>
            <a:stCxn id="7" idx="2"/>
            <a:endCxn id="9" idx="0"/>
          </p:cNvCxnSpPr>
          <p:nvPr/>
        </p:nvCxnSpPr>
        <p:spPr>
          <a:xfrm>
            <a:off x="6588224" y="4158372"/>
            <a:ext cx="1116124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1"/>
            <a:endCxn id="7" idx="1"/>
          </p:cNvCxnSpPr>
          <p:nvPr/>
        </p:nvCxnSpPr>
        <p:spPr>
          <a:xfrm rot="10800000" flipH="1">
            <a:off x="4283968" y="3438292"/>
            <a:ext cx="360040" cy="1836204"/>
          </a:xfrm>
          <a:prstGeom prst="curvedConnector3">
            <a:avLst>
              <a:gd name="adj1" fmla="val -63493"/>
            </a:avLst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קבוצה 23"/>
          <p:cNvGrpSpPr/>
          <p:nvPr/>
        </p:nvGrpSpPr>
        <p:grpSpPr>
          <a:xfrm>
            <a:off x="6257222" y="692696"/>
            <a:ext cx="1782405" cy="6078289"/>
            <a:chOff x="6257222" y="692696"/>
            <a:chExt cx="1782405" cy="6078289"/>
          </a:xfrm>
        </p:grpSpPr>
        <p:sp>
          <p:nvSpPr>
            <p:cNvPr id="13" name="TextBox 12"/>
            <p:cNvSpPr txBox="1"/>
            <p:nvPr/>
          </p:nvSpPr>
          <p:spPr>
            <a:xfrm>
              <a:off x="6257222" y="692696"/>
              <a:ext cx="66608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sz="2000" dirty="0" smtClean="0">
                  <a:latin typeface="+mn-lt"/>
                </a:rPr>
                <a:t>start</a:t>
              </a:r>
              <a:endParaRPr lang="he-IL" sz="2000" dirty="0">
                <a:latin typeface="+mn-l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377266" y="6309320"/>
              <a:ext cx="66236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1">
              <a:spAutoFit/>
            </a:bodyPr>
            <a:lstStyle/>
            <a:p>
              <a:pPr algn="l" rtl="0"/>
              <a:r>
                <a:rPr lang="en-US" dirty="0" smtClean="0">
                  <a:latin typeface="+mn-lt"/>
                </a:rPr>
                <a:t>end</a:t>
              </a:r>
              <a:endParaRPr lang="he-IL" dirty="0">
                <a:latin typeface="+mn-lt"/>
              </a:endParaRPr>
            </a:p>
          </p:txBody>
        </p:sp>
        <p:cxnSp>
          <p:nvCxnSpPr>
            <p:cNvPr id="16" name="מחבר חץ ישר 15"/>
            <p:cNvCxnSpPr>
              <a:stCxn id="13" idx="2"/>
              <a:endCxn id="6" idx="0"/>
            </p:cNvCxnSpPr>
            <p:nvPr/>
          </p:nvCxnSpPr>
          <p:spPr>
            <a:xfrm flipH="1">
              <a:off x="6588224" y="1092806"/>
              <a:ext cx="2038" cy="2572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מחבר חץ ישר 20"/>
            <p:cNvCxnSpPr>
              <a:stCxn id="9" idx="2"/>
              <a:endCxn id="14" idx="0"/>
            </p:cNvCxnSpPr>
            <p:nvPr/>
          </p:nvCxnSpPr>
          <p:spPr>
            <a:xfrm>
              <a:off x="7704348" y="5958572"/>
              <a:ext cx="4099" cy="350748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5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blocks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basic block</a:t>
            </a:r>
            <a:r>
              <a:rPr lang="en-US" dirty="0" smtClean="0"/>
              <a:t> is a sequence of IR instructions where</a:t>
            </a:r>
          </a:p>
          <a:p>
            <a:pPr lvl="1"/>
            <a:r>
              <a:rPr lang="en-US" dirty="0" smtClean="0"/>
              <a:t>There is exactly one spot where control enters the sequence, which must be at the start of the sequence</a:t>
            </a:r>
          </a:p>
          <a:p>
            <a:pPr lvl="1"/>
            <a:r>
              <a:rPr lang="en-US" dirty="0" smtClean="0"/>
              <a:t>There is exactly one spot where control leaves the sequence, which must be at the end of the sequence</a:t>
            </a:r>
          </a:p>
          <a:p>
            <a:r>
              <a:rPr lang="en-US" dirty="0" smtClean="0"/>
              <a:t>Informally, a sequence of instructions that always execute as a group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74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Control-Flow Graphs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control-flow graph </a:t>
            </a:r>
            <a:r>
              <a:rPr lang="en-US" dirty="0" smtClean="0"/>
              <a:t>(CFG) is a graph of the basic blocks in a function</a:t>
            </a:r>
          </a:p>
          <a:p>
            <a:r>
              <a:rPr lang="en-US" dirty="0" smtClean="0"/>
              <a:t>The term CFG is overloaded – from here on out, we'll mean “control-flow graph” and not “context free grammar”</a:t>
            </a:r>
          </a:p>
          <a:p>
            <a:r>
              <a:rPr lang="en-US" dirty="0" smtClean="0"/>
              <a:t>Each edge from one basic block to another indicates that control can flow from the end of the first block to the start of the second block</a:t>
            </a:r>
          </a:p>
          <a:p>
            <a:r>
              <a:rPr lang="en-US" dirty="0" smtClean="0"/>
              <a:t>There is a dedicated node for the start and end of a function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93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optimizations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local</a:t>
            </a:r>
            <a:r>
              <a:rPr lang="en-US" dirty="0" smtClean="0"/>
              <a:t> if it works on just a single basic block</a:t>
            </a:r>
          </a:p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global</a:t>
            </a:r>
            <a:r>
              <a:rPr lang="en-US" dirty="0" smtClean="0"/>
              <a:t> if it works on an entire control-flow graph</a:t>
            </a:r>
          </a:p>
          <a:p>
            <a:r>
              <a:rPr lang="en-US" dirty="0" smtClean="0"/>
              <a:t>An optimization is </a:t>
            </a:r>
            <a:r>
              <a:rPr lang="en-US" dirty="0" smtClean="0">
                <a:solidFill>
                  <a:srgbClr val="0000FF"/>
                </a:solidFill>
              </a:rPr>
              <a:t>interprocedural</a:t>
            </a:r>
            <a:r>
              <a:rPr lang="en-US" dirty="0" smtClean="0"/>
              <a:t> if it works across the control-flow graphs of multiple functions</a:t>
            </a:r>
          </a:p>
          <a:p>
            <a:pPr lvl="1"/>
            <a:r>
              <a:rPr lang="en-US" dirty="0" smtClean="0"/>
              <a:t>We won't talk about this in this course</a:t>
            </a:r>
            <a:endParaRPr lang="he-I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90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Basic blocks exercise</a:t>
            </a:r>
            <a:endParaRPr lang="he-IL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0" y="1124744"/>
            <a:ext cx="39604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START: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_t0 = 137;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y = _t0;</a:t>
            </a:r>
          </a:p>
          <a:p>
            <a:pPr lvl="2" algn="l" rtl="0"/>
            <a:r>
              <a:rPr lang="en-US" sz="2000" b="1" dirty="0" err="1" smtClean="0">
                <a:latin typeface="Courier New"/>
                <a:cs typeface="Courier New"/>
              </a:rPr>
              <a:t>IfZ</a:t>
            </a:r>
            <a:r>
              <a:rPr lang="en-US" sz="2000" b="1" dirty="0" smtClean="0">
                <a:latin typeface="Courier New"/>
                <a:cs typeface="Courier New"/>
              </a:rPr>
              <a:t> x </a:t>
            </a:r>
            <a:r>
              <a:rPr lang="en-US" sz="2000" b="1" dirty="0" err="1" smtClean="0">
                <a:latin typeface="Courier New"/>
                <a:cs typeface="Courier New"/>
              </a:rPr>
              <a:t>Goto</a:t>
            </a:r>
            <a:r>
              <a:rPr lang="en-US" sz="2000" b="1" dirty="0" smtClean="0">
                <a:latin typeface="Courier New"/>
                <a:cs typeface="Courier New"/>
              </a:rPr>
              <a:t> _L0;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t1 = y;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z = _t1;</a:t>
            </a:r>
          </a:p>
          <a:p>
            <a:pPr lvl="2" algn="l" rtl="0"/>
            <a:r>
              <a:rPr lang="en-US" sz="2000" b="1" dirty="0" err="1" smtClean="0">
                <a:latin typeface="Courier New"/>
                <a:cs typeface="Courier New"/>
              </a:rPr>
              <a:t>Goto</a:t>
            </a:r>
            <a:r>
              <a:rPr lang="en-US" sz="2000" b="1" dirty="0" smtClean="0">
                <a:latin typeface="Courier New"/>
                <a:cs typeface="Courier New"/>
              </a:rPr>
              <a:t> END: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_L0: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_t2 = y;</a:t>
            </a:r>
          </a:p>
          <a:p>
            <a:pPr lvl="2" algn="l" rtl="0"/>
            <a:r>
              <a:rPr lang="en-US" sz="2000" b="1" dirty="0" smtClean="0">
                <a:latin typeface="Courier New"/>
                <a:cs typeface="Courier New"/>
              </a:rPr>
              <a:t>x = _t2;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END:</a:t>
            </a:r>
          </a:p>
          <a:p>
            <a:pPr algn="l" rtl="0"/>
            <a:endParaRPr lang="en-US" sz="2000" b="1" dirty="0" smtClean="0">
              <a:latin typeface="Courier New"/>
              <a:cs typeface="Courier New"/>
            </a:endParaRPr>
          </a:p>
          <a:p>
            <a:pPr algn="l" rtl="0"/>
            <a:endParaRPr lang="en-US" sz="2000" b="1" dirty="0" smtClean="0">
              <a:latin typeface="Courier New"/>
              <a:cs typeface="Courier Ne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88208" y="5895565"/>
            <a:ext cx="5603842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3200" dirty="0" smtClean="0">
                <a:latin typeface="+mn-lt"/>
              </a:rPr>
              <a:t>Divide the code into basic blocks</a:t>
            </a:r>
            <a:endParaRPr lang="he-IL" sz="3200" dirty="0" smtClean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8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34181" y="0"/>
            <a:ext cx="7772400" cy="1143000"/>
          </a:xfrm>
        </p:spPr>
        <p:txBody>
          <a:bodyPr/>
          <a:lstStyle/>
          <a:p>
            <a:r>
              <a:rPr lang="en-US" dirty="0" smtClean="0"/>
              <a:t>Control-flow graph exercise</a:t>
            </a:r>
            <a:endParaRPr lang="he-IL" dirty="0"/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0" y="1124744"/>
            <a:ext cx="396044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START:</a:t>
            </a:r>
          </a:p>
          <a:p>
            <a:pPr lvl="2"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lvl="2" algn="l" rtl="0"/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lvl="2" algn="l" rtl="0"/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20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  <a:p>
            <a:pPr lvl="2" algn="l" rtl="0"/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t1 = y;</a:t>
            </a:r>
          </a:p>
          <a:p>
            <a:pPr lvl="2" algn="l" rtl="0"/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z = _t1;</a:t>
            </a:r>
          </a:p>
          <a:p>
            <a:pPr lvl="2" algn="l" rtl="0"/>
            <a:r>
              <a:rPr lang="en-US" sz="2000" b="1" dirty="0" err="1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20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 END: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_L0:</a:t>
            </a:r>
          </a:p>
          <a:p>
            <a:pPr lvl="2" algn="l" rtl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lvl="2" algn="l" rtl="0"/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 = _t2;</a:t>
            </a:r>
          </a:p>
          <a:p>
            <a:pPr algn="l" rtl="0"/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END:</a:t>
            </a: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algn="l" rtl="0"/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2084" y="6052803"/>
            <a:ext cx="4891339" cy="584775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txBody>
          <a:bodyPr wrap="none" rtlCol="1">
            <a:spAutoFit/>
          </a:bodyPr>
          <a:lstStyle/>
          <a:p>
            <a:pPr algn="ctr" rtl="0"/>
            <a:r>
              <a:rPr lang="en-US" sz="3200" dirty="0" smtClean="0">
                <a:latin typeface="+mn-lt"/>
              </a:rPr>
              <a:t>Draw the control-flow graph</a:t>
            </a:r>
            <a:endParaRPr lang="he-IL" sz="3200" dirty="0" smtClean="0">
              <a:latin typeface="+mn-lt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9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Weighted register allocation</a:t>
            </a:r>
          </a:p>
        </p:txBody>
      </p:sp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Suppose we have expression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baseline="-25000" dirty="0"/>
              <a:t>2</a:t>
            </a:r>
          </a:p>
          <a:p>
            <a:pPr lvl="1"/>
            <a:r>
              <a:rPr lang="en-US" dirty="0"/>
              <a:t>e</a:t>
            </a:r>
            <a:r>
              <a:rPr lang="en-US" baseline="-25000" dirty="0"/>
              <a:t>1</a:t>
            </a:r>
            <a:r>
              <a:rPr lang="en-US" dirty="0" smtClean="0"/>
              <a:t>, 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without </a:t>
            </a:r>
            <a:r>
              <a:rPr lang="en-US" dirty="0" smtClean="0"/>
              <a:t>side-effects</a:t>
            </a:r>
          </a:p>
          <a:p>
            <a:pPr lvl="2"/>
            <a:r>
              <a:rPr lang="en-US" dirty="0" smtClean="0"/>
              <a:t>That is, no function calls, memory accesses, ++x</a:t>
            </a:r>
            <a:endParaRPr lang="en-US" dirty="0"/>
          </a:p>
          <a:p>
            <a:pPr lvl="1"/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= </a:t>
            </a:r>
            <a:r>
              <a:rPr lang="en-US" b="1" dirty="0" err="1" smtClean="0"/>
              <a:t>cgen</a:t>
            </a:r>
            <a:r>
              <a:rPr lang="en-US" dirty="0" smtClean="0"/>
              <a:t>(e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i="1" dirty="0" smtClean="0"/>
              <a:t>op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i="1" dirty="0"/>
              <a:t>Does order of translation matter? </a:t>
            </a:r>
            <a:endParaRPr lang="en-US" i="1" dirty="0" smtClean="0"/>
          </a:p>
          <a:p>
            <a:r>
              <a:rPr lang="en-US" dirty="0" err="1" smtClean="0"/>
              <a:t>Sethi</a:t>
            </a:r>
            <a:r>
              <a:rPr lang="en-US" dirty="0" smtClean="0"/>
              <a:t> &amp; Ullman’s algorithm translates heavier sub-tree first</a:t>
            </a:r>
          </a:p>
          <a:p>
            <a:pPr lvl="1"/>
            <a:r>
              <a:rPr lang="en-US" dirty="0" smtClean="0"/>
              <a:t>Optimal </a:t>
            </a:r>
            <a:r>
              <a:rPr lang="en-US" dirty="0"/>
              <a:t>local (per-statement) allocation for side-effect-free statements</a:t>
            </a:r>
          </a:p>
        </p:txBody>
      </p:sp>
      <p:sp>
        <p:nvSpPr>
          <p:cNvPr id="5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676456" y="6492875"/>
            <a:ext cx="467544" cy="365125"/>
          </a:xfrm>
        </p:spPr>
        <p:txBody>
          <a:bodyPr/>
          <a:lstStyle/>
          <a:p>
            <a:fld id="{DAF22AC9-109E-4E4D-92F9-530E51D9A3A2}" type="slidenum">
              <a:rPr lang="he-IL" smtClean="0"/>
              <a:pPr/>
              <a:t>9</a:t>
            </a:fld>
            <a:endParaRPr lang="he-IL"/>
          </a:p>
        </p:txBody>
      </p:sp>
      <p:sp>
        <p:nvSpPr>
          <p:cNvPr id="2" name="Rounded Rectangular Callout 1"/>
          <p:cNvSpPr/>
          <p:nvPr/>
        </p:nvSpPr>
        <p:spPr bwMode="auto">
          <a:xfrm>
            <a:off x="4377765" y="224118"/>
            <a:ext cx="1792941" cy="582706"/>
          </a:xfrm>
          <a:prstGeom prst="wedgeRoundRectCallout">
            <a:avLst>
              <a:gd name="adj1" fmla="val -43333"/>
              <a:gd name="adj2" fmla="val 80449"/>
              <a:gd name="adj3" fmla="val 16667"/>
            </a:avLst>
          </a:prstGeom>
          <a:noFill/>
          <a:ln w="381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+mn-lt"/>
              </a:rPr>
              <a:t>Temporaries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992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13229" y="0"/>
            <a:ext cx="7772400" cy="1143000"/>
          </a:xfrm>
        </p:spPr>
        <p:txBody>
          <a:bodyPr/>
          <a:lstStyle/>
          <a:p>
            <a:r>
              <a:rPr lang="en-US" dirty="0" smtClean="0"/>
              <a:t>Control-flow graph exercise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algn="l" rtl="0"/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US" sz="2000" dirty="0">
                <a:cs typeface="Courier New" pitchFamily="49" charset="0"/>
              </a:rPr>
              <a:t>start</a:t>
            </a:r>
          </a:p>
          <a:p>
            <a:pPr algn="ctr" rtl="0"/>
            <a:endParaRPr lang="en-US" sz="2000" dirty="0" smtClean="0">
              <a:latin typeface="+mn-lt"/>
              <a:cs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solidFill>
                  <a:srgbClr val="006600"/>
                </a:solidFill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20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7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89038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_t0 = 137;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_t0;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27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97895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69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_t1 = y;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_t1;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93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37419" y="137886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_t2 = y;</a:t>
            </a: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_t2;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1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086" y="0"/>
            <a:ext cx="7772400" cy="1143000"/>
          </a:xfrm>
        </p:spPr>
        <p:txBody>
          <a:bodyPr/>
          <a:lstStyle/>
          <a:p>
            <a:r>
              <a:rPr lang="en-US" dirty="0" smtClean="0"/>
              <a:t>Local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y;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1" name="מחבר חץ ישר 10"/>
          <p:cNvCxnSpPr>
            <a:stCxn id="7" idx="2"/>
            <a:endCxn id="6" idx="0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52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6276" y="0"/>
            <a:ext cx="7772400" cy="1143000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x = y;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98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cxnSp>
        <p:nvCxnSpPr>
          <p:cNvPr id="18" name="מחבר חץ ישר 10"/>
          <p:cNvCxnSpPr>
            <a:stCxn id="16" idx="2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86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06752" y="0"/>
            <a:ext cx="7772400" cy="1143000"/>
          </a:xfrm>
        </p:spPr>
        <p:txBody>
          <a:bodyPr/>
          <a:lstStyle/>
          <a:p>
            <a:r>
              <a:rPr lang="en-US" dirty="0" smtClean="0"/>
              <a:t>Global optimizations</a:t>
            </a:r>
            <a:endParaRPr lang="he-IL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292080" y="2132856"/>
            <a:ext cx="2448272" cy="936104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y = 137;</a:t>
            </a:r>
          </a:p>
          <a:p>
            <a:pPr algn="l" rtl="0"/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IfZ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x </a:t>
            </a:r>
            <a:r>
              <a:rPr lang="en-US" sz="1800" b="1" dirty="0" err="1" smtClean="0">
                <a:latin typeface="Courier New" pitchFamily="49" charset="0"/>
                <a:cs typeface="Courier New" pitchFamily="49" charset="0"/>
              </a:rPr>
              <a:t>Goto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_L0;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716016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z = y;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7020272" y="3789040"/>
            <a:ext cx="1368152" cy="64807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 rtl="0"/>
            <a:endParaRPr lang="en-US" sz="1800" b="1" dirty="0" smtClean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x = y;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012160" y="5085184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End</a:t>
            </a:r>
          </a:p>
        </p:txBody>
      </p:sp>
      <p:cxnSp>
        <p:nvCxnSpPr>
          <p:cNvPr id="14" name="מחבר חץ ישר 13"/>
          <p:cNvCxnSpPr>
            <a:stCxn id="6" idx="2"/>
            <a:endCxn id="8" idx="0"/>
          </p:cNvCxnSpPr>
          <p:nvPr/>
        </p:nvCxnSpPr>
        <p:spPr>
          <a:xfrm flipH="1">
            <a:off x="5400092" y="3068960"/>
            <a:ext cx="1116124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מחבר חץ ישר 16"/>
          <p:cNvCxnSpPr>
            <a:stCxn id="6" idx="2"/>
            <a:endCxn id="9" idx="0"/>
          </p:cNvCxnSpPr>
          <p:nvPr/>
        </p:nvCxnSpPr>
        <p:spPr>
          <a:xfrm>
            <a:off x="6516216" y="3068960"/>
            <a:ext cx="1188132" cy="720080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מחבר חץ ישר 19"/>
          <p:cNvCxnSpPr>
            <a:stCxn id="8" idx="2"/>
            <a:endCxn id="10" idx="0"/>
          </p:cNvCxnSpPr>
          <p:nvPr/>
        </p:nvCxnSpPr>
        <p:spPr>
          <a:xfrm>
            <a:off x="5400092" y="4437112"/>
            <a:ext cx="1116124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מחבר חץ ישר 22"/>
          <p:cNvCxnSpPr>
            <a:stCxn id="9" idx="2"/>
            <a:endCxn id="10" idx="0"/>
          </p:cNvCxnSpPr>
          <p:nvPr/>
        </p:nvCxnSpPr>
        <p:spPr>
          <a:xfrm flipH="1">
            <a:off x="6516216" y="4437112"/>
            <a:ext cx="1188132" cy="648072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251520" y="1124744"/>
            <a:ext cx="2448272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main() {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x;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y;</a:t>
            </a:r>
          </a:p>
          <a:p>
            <a:pPr lvl="1" algn="l" rtl="0"/>
            <a:r>
              <a:rPr lang="en-US" sz="2000" b="1" dirty="0" err="1" smtClean="0">
                <a:latin typeface="Courier New"/>
                <a:cs typeface="Courier New"/>
              </a:rPr>
              <a:t>int</a:t>
            </a:r>
            <a:r>
              <a:rPr lang="en-US" sz="2000" b="1" dirty="0" smtClean="0">
                <a:latin typeface="Courier New"/>
                <a:cs typeface="Courier New"/>
              </a:rPr>
              <a:t> z;</a:t>
            </a:r>
          </a:p>
          <a:p>
            <a:pPr lvl="1" algn="l" rtl="0"/>
            <a:endParaRPr lang="en-US" sz="2000" b="1" dirty="0" smtClean="0">
              <a:latin typeface="Courier New"/>
              <a:cs typeface="Courier New"/>
            </a:endParaRP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y = 137;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if (x == 0)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z = y;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else</a:t>
            </a:r>
          </a:p>
          <a:p>
            <a:pPr lvl="1" algn="l" rtl="0"/>
            <a:r>
              <a:rPr lang="en-US" sz="2000" b="1" dirty="0" smtClean="0">
                <a:latin typeface="Courier New"/>
                <a:cs typeface="Courier New"/>
              </a:rPr>
              <a:t>	x = y;</a:t>
            </a:r>
          </a:p>
          <a:p>
            <a:pPr algn="l" rtl="0"/>
            <a:r>
              <a:rPr lang="en-US" sz="2000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C04B3-BE37-5347-9FEA-5675243893B5}" type="slidenum">
              <a:rPr lang="he-IL" smtClean="0"/>
              <a:pPr/>
              <a:t>99</a:t>
            </a:fld>
            <a:endParaRPr lang="en-US"/>
          </a:p>
        </p:txBody>
      </p:sp>
      <p:sp>
        <p:nvSpPr>
          <p:cNvPr id="16" name="Rectangle 3"/>
          <p:cNvSpPr txBox="1">
            <a:spLocks noChangeArrowheads="1"/>
          </p:cNvSpPr>
          <p:nvPr/>
        </p:nvSpPr>
        <p:spPr>
          <a:xfrm>
            <a:off x="6012160" y="1340768"/>
            <a:ext cx="1008112" cy="36004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 rtl="0"/>
            <a:r>
              <a:rPr lang="en-US" sz="1800" dirty="0" smtClean="0">
                <a:latin typeface="+mn-lt"/>
                <a:cs typeface="Courier New" pitchFamily="49" charset="0"/>
              </a:rPr>
              <a:t>start</a:t>
            </a:r>
          </a:p>
        </p:txBody>
      </p:sp>
      <p:cxnSp>
        <p:nvCxnSpPr>
          <p:cNvPr id="18" name="מחבר חץ ישר 10"/>
          <p:cNvCxnSpPr>
            <a:stCxn id="16" idx="2"/>
          </p:cNvCxnSpPr>
          <p:nvPr/>
        </p:nvCxnSpPr>
        <p:spPr>
          <a:xfrm>
            <a:off x="6516216" y="1700808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90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am-Teaching">
  <a:themeElements>
    <a:clrScheme name="Custom 4">
      <a:dk1>
        <a:srgbClr val="004080"/>
      </a:dk1>
      <a:lt1>
        <a:srgbClr val="000000"/>
      </a:lt1>
      <a:dk2>
        <a:srgbClr val="E6E6E6"/>
      </a:dk2>
      <a:lt2>
        <a:srgbClr val="000000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FF"/>
      </a:hlink>
      <a:folHlink>
        <a:srgbClr val="66666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bg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l" rtl="0">
          <a:defRPr sz="2000" b="1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Noam-Teaching.thmx</Template>
  <TotalTime>15660</TotalTime>
  <Words>7392</Words>
  <Application>Microsoft Macintosh PowerPoint</Application>
  <PresentationFormat>On-screen Show (4:3)</PresentationFormat>
  <Paragraphs>2403</Paragraphs>
  <Slides>151</Slides>
  <Notes>3</Notes>
  <HiddenSlides>1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151</vt:i4>
      </vt:variant>
      <vt:variant>
        <vt:lpstr>Custom Shows</vt:lpstr>
      </vt:variant>
      <vt:variant>
        <vt:i4>1</vt:i4>
      </vt:variant>
    </vt:vector>
  </HeadingPairs>
  <TitlesOfParts>
    <vt:vector size="165" baseType="lpstr">
      <vt:lpstr>Arial Unicode MS</vt:lpstr>
      <vt:lpstr>Calibri</vt:lpstr>
      <vt:lpstr>Calibri Light</vt:lpstr>
      <vt:lpstr>Courier</vt:lpstr>
      <vt:lpstr>Courier New</vt:lpstr>
      <vt:lpstr>Math C</vt:lpstr>
      <vt:lpstr>ＭＳ Ｐゴシック</vt:lpstr>
      <vt:lpstr>Symbol</vt:lpstr>
      <vt:lpstr>Tahoma</vt:lpstr>
      <vt:lpstr>Times New Roman</vt:lpstr>
      <vt:lpstr>Wingdings</vt:lpstr>
      <vt:lpstr>Arial</vt:lpstr>
      <vt:lpstr>Noam-Teaching</vt:lpstr>
      <vt:lpstr>Compilation Lecture 8a</vt:lpstr>
      <vt:lpstr>A Short Reminder</vt:lpstr>
      <vt:lpstr>IR Generation</vt:lpstr>
      <vt:lpstr>TAC generation</vt:lpstr>
      <vt:lpstr>cgen for binary operators</vt:lpstr>
      <vt:lpstr>cgen for statements</vt:lpstr>
      <vt:lpstr>cgen for if-then-else</vt:lpstr>
      <vt:lpstr>cgen for while loops</vt:lpstr>
      <vt:lpstr>Weighted register allocation</vt:lpstr>
      <vt:lpstr>Example</vt:lpstr>
      <vt:lpstr>Code generation  for procedure calls (+ a few words on the runtime system)</vt:lpstr>
      <vt:lpstr>Code generation for procedure calls</vt:lpstr>
      <vt:lpstr>Supporting Procedures</vt:lpstr>
      <vt:lpstr>Calling Conventions</vt:lpstr>
      <vt:lpstr>Abstract Register Machine</vt:lpstr>
      <vt:lpstr>Design Decisions</vt:lpstr>
      <vt:lpstr>Static (lexical) Scoping</vt:lpstr>
      <vt:lpstr>Dynamic Scoping</vt:lpstr>
      <vt:lpstr>Example</vt:lpstr>
      <vt:lpstr>Why do we care?</vt:lpstr>
      <vt:lpstr>Variable addresses for static scoping: first attempt</vt:lpstr>
      <vt:lpstr>Variable addresses for static scoping: first attempt</vt:lpstr>
      <vt:lpstr>Compile-Time Information on Variables</vt:lpstr>
      <vt:lpstr>Activation Record (Stack Frames)</vt:lpstr>
      <vt:lpstr>Semi-Abstract Register Machine</vt:lpstr>
      <vt:lpstr>A Logical Stack Frame (Simplified)</vt:lpstr>
      <vt:lpstr>Runtime Stack</vt:lpstr>
      <vt:lpstr>Activation Record (frame)</vt:lpstr>
      <vt:lpstr>Runtime Stack</vt:lpstr>
      <vt:lpstr>Code Blocks</vt:lpstr>
      <vt:lpstr>L-Values of Local Variables</vt:lpstr>
      <vt:lpstr>Pentium Runtime Stack</vt:lpstr>
      <vt:lpstr>Accessing Stack Variables</vt:lpstr>
      <vt:lpstr>Factorial – fact(int n)</vt:lpstr>
      <vt:lpstr>Call Sequences</vt:lpstr>
      <vt:lpstr>Call Sequences</vt:lpstr>
      <vt:lpstr>“To Callee-save or to Caller-save?”</vt:lpstr>
      <vt:lpstr>Caller-Save and Callee-Save Registers</vt:lpstr>
      <vt:lpstr>Callee-Save Registers</vt:lpstr>
      <vt:lpstr>Caller-Save Registers</vt:lpstr>
      <vt:lpstr>Parameter Passing</vt:lpstr>
      <vt:lpstr>Activation Records &amp;  Language Design</vt:lpstr>
      <vt:lpstr>Compile-Time Information on Variables</vt:lpstr>
      <vt:lpstr>Scoping</vt:lpstr>
      <vt:lpstr>Nested Procedures</vt:lpstr>
      <vt:lpstr>Example: Nested Procedures</vt:lpstr>
      <vt:lpstr>Nested Procedures</vt:lpstr>
      <vt:lpstr>Nested Procedures</vt:lpstr>
      <vt:lpstr>Nested Procedures</vt:lpstr>
      <vt:lpstr>Lexical Pointers </vt:lpstr>
      <vt:lpstr>Lexical Pointers </vt:lpstr>
      <vt:lpstr>Activation Records: Remarks</vt:lpstr>
      <vt:lpstr>Stack Frames</vt:lpstr>
      <vt:lpstr>Non-Local goto in C syntax</vt:lpstr>
      <vt:lpstr>Non-local gotos in C</vt:lpstr>
      <vt:lpstr>Non-Local Transfer of Control in C</vt:lpstr>
      <vt:lpstr>Variable Length Frame Size</vt:lpstr>
      <vt:lpstr>Limitations</vt:lpstr>
      <vt:lpstr>Frame-Resident Variables</vt:lpstr>
      <vt:lpstr>The Frames in Different Architectures</vt:lpstr>
      <vt:lpstr>Limitations of Stack Frames</vt:lpstr>
      <vt:lpstr>Compiler Implementation</vt:lpstr>
      <vt:lpstr>Basic Compiler Phases</vt:lpstr>
      <vt:lpstr>Hidden in the frame ADT</vt:lpstr>
      <vt:lpstr>Activation Records: Summary</vt:lpstr>
      <vt:lpstr>Compilation Lecture 8b</vt:lpstr>
      <vt:lpstr>Basic Compiler Phases</vt:lpstr>
      <vt:lpstr>IR Optimization</vt:lpstr>
      <vt:lpstr>Optimization points</vt:lpstr>
      <vt:lpstr>IR Optimization</vt:lpstr>
      <vt:lpstr>IR Optimization</vt:lpstr>
      <vt:lpstr>“Optimized” evaluation</vt:lpstr>
      <vt:lpstr>But what about…</vt:lpstr>
      <vt:lpstr>Overview of IR optimization</vt:lpstr>
      <vt:lpstr>Program Analysis</vt:lpstr>
      <vt:lpstr>Soundness</vt:lpstr>
      <vt:lpstr>Soundness</vt:lpstr>
      <vt:lpstr>(Un)Soundness</vt:lpstr>
      <vt:lpstr>Soundness &amp; Precision</vt:lpstr>
      <vt:lpstr>Semantics-preserving optimizations</vt:lpstr>
      <vt:lpstr>A formalism for IR optimization</vt:lpstr>
      <vt:lpstr>Visualizing IR</vt:lpstr>
      <vt:lpstr>Visualizing IR</vt:lpstr>
      <vt:lpstr>Visualizing IR</vt:lpstr>
      <vt:lpstr>Basic blocks</vt:lpstr>
      <vt:lpstr>Control-Flow Graphs</vt:lpstr>
      <vt:lpstr>Types of optimizations</vt:lpstr>
      <vt:lpstr>Basic blocks exercise</vt:lpstr>
      <vt:lpstr>Control-flow graph exercise</vt:lpstr>
      <vt:lpstr>Control-flow graph exercise</vt:lpstr>
      <vt:lpstr>Local optimizations</vt:lpstr>
      <vt:lpstr>Local optimizations</vt:lpstr>
      <vt:lpstr>Local optimizations</vt:lpstr>
      <vt:lpstr>Local optimizations</vt:lpstr>
      <vt:lpstr>Local optimizations</vt:lpstr>
      <vt:lpstr>Local optimizations</vt:lpstr>
      <vt:lpstr>Local optimizations</vt:lpstr>
      <vt:lpstr>Global optimizations</vt:lpstr>
      <vt:lpstr>Global optimizations</vt:lpstr>
      <vt:lpstr>Global optimizations</vt:lpstr>
      <vt:lpstr>Local Optimizations</vt:lpstr>
      <vt:lpstr>Optimization path</vt:lpstr>
      <vt:lpstr>Example</vt:lpstr>
      <vt:lpstr>Example</vt:lpstr>
      <vt:lpstr>Example</vt:lpstr>
      <vt:lpstr>Example</vt:lpstr>
      <vt:lpstr>Example</vt:lpstr>
      <vt:lpstr>Example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Common subexpression elimination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Copy Propagation</vt:lpstr>
      <vt:lpstr>Dead Code Elimination</vt:lpstr>
      <vt:lpstr>Dead Code Elimination</vt:lpstr>
      <vt:lpstr>Dead Code Elimination</vt:lpstr>
      <vt:lpstr>Dead Code Elimination</vt:lpstr>
      <vt:lpstr>Dead Code Elimination</vt:lpstr>
      <vt:lpstr>Applying local optimizations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Applying local optimizations example</vt:lpstr>
      <vt:lpstr>Other types of local optimizations</vt:lpstr>
      <vt:lpstr>Optimizations and analyses</vt:lpstr>
      <vt:lpstr>Available expressions</vt:lpstr>
      <vt:lpstr>Finding available expressions</vt:lpstr>
      <vt:lpstr>Available expressions example</vt:lpstr>
      <vt:lpstr>Common sub-expression elimination</vt:lpstr>
      <vt:lpstr>Common sub-expression elimination</vt:lpstr>
      <vt:lpstr>Custom Show 1</vt:lpstr>
    </vt:vector>
  </TitlesOfParts>
  <Company>University of Wisconsin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Parametric Shape Analysis via 3-Valued Logic</dc:title>
  <dc:creator>Thomas Reps</dc:creator>
  <cp:lastModifiedBy>Noam Rinetzky</cp:lastModifiedBy>
  <cp:revision>2202</cp:revision>
  <cp:lastPrinted>2017-12-12T06:00:14Z</cp:lastPrinted>
  <dcterms:created xsi:type="dcterms:W3CDTF">1998-04-16T20:54:14Z</dcterms:created>
  <dcterms:modified xsi:type="dcterms:W3CDTF">2017-12-19T09:29:31Z</dcterms:modified>
</cp:coreProperties>
</file>