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102"/>
  </p:notesMasterIdLst>
  <p:handoutMasterIdLst>
    <p:handoutMasterId r:id="rId103"/>
  </p:handoutMasterIdLst>
  <p:sldIdLst>
    <p:sldId id="1263" r:id="rId2"/>
    <p:sldId id="1406" r:id="rId3"/>
    <p:sldId id="1264" r:id="rId4"/>
    <p:sldId id="1265" r:id="rId5"/>
    <p:sldId id="1266" r:id="rId6"/>
    <p:sldId id="1267" r:id="rId7"/>
    <p:sldId id="1268" r:id="rId8"/>
    <p:sldId id="1269" r:id="rId9"/>
    <p:sldId id="1270" r:id="rId10"/>
    <p:sldId id="1271" r:id="rId11"/>
    <p:sldId id="1272" r:id="rId12"/>
    <p:sldId id="1273" r:id="rId13"/>
    <p:sldId id="1274" r:id="rId14"/>
    <p:sldId id="1275" r:id="rId15"/>
    <p:sldId id="1276" r:id="rId16"/>
    <p:sldId id="1277" r:id="rId17"/>
    <p:sldId id="1278" r:id="rId18"/>
    <p:sldId id="1279" r:id="rId19"/>
    <p:sldId id="1280" r:id="rId20"/>
    <p:sldId id="1281" r:id="rId21"/>
    <p:sldId id="1282" r:id="rId22"/>
    <p:sldId id="1283" r:id="rId23"/>
    <p:sldId id="1284" r:id="rId24"/>
    <p:sldId id="1285" r:id="rId25"/>
    <p:sldId id="1286" r:id="rId26"/>
    <p:sldId id="1287" r:id="rId27"/>
    <p:sldId id="1288" r:id="rId28"/>
    <p:sldId id="1289" r:id="rId29"/>
    <p:sldId id="1290" r:id="rId30"/>
    <p:sldId id="1291" r:id="rId31"/>
    <p:sldId id="1292" r:id="rId32"/>
    <p:sldId id="1293" r:id="rId33"/>
    <p:sldId id="1294" r:id="rId34"/>
    <p:sldId id="1295" r:id="rId35"/>
    <p:sldId id="1296" r:id="rId36"/>
    <p:sldId id="1297" r:id="rId37"/>
    <p:sldId id="1298" r:id="rId38"/>
    <p:sldId id="1299" r:id="rId39"/>
    <p:sldId id="1300" r:id="rId40"/>
    <p:sldId id="1301" r:id="rId41"/>
    <p:sldId id="1302" r:id="rId42"/>
    <p:sldId id="1303" r:id="rId43"/>
    <p:sldId id="1304" r:id="rId44"/>
    <p:sldId id="1305" r:id="rId45"/>
    <p:sldId id="1306" r:id="rId46"/>
    <p:sldId id="1307" r:id="rId47"/>
    <p:sldId id="1308" r:id="rId48"/>
    <p:sldId id="1309" r:id="rId49"/>
    <p:sldId id="1310" r:id="rId50"/>
    <p:sldId id="1311" r:id="rId51"/>
    <p:sldId id="1312" r:id="rId52"/>
    <p:sldId id="1313" r:id="rId53"/>
    <p:sldId id="1314" r:id="rId54"/>
    <p:sldId id="1315" r:id="rId55"/>
    <p:sldId id="1316" r:id="rId56"/>
    <p:sldId id="1317" r:id="rId57"/>
    <p:sldId id="1318" r:id="rId58"/>
    <p:sldId id="1319" r:id="rId59"/>
    <p:sldId id="1320" r:id="rId60"/>
    <p:sldId id="1321" r:id="rId61"/>
    <p:sldId id="1322" r:id="rId62"/>
    <p:sldId id="1323" r:id="rId63"/>
    <p:sldId id="1324" r:id="rId64"/>
    <p:sldId id="1325" r:id="rId65"/>
    <p:sldId id="1326" r:id="rId66"/>
    <p:sldId id="1327" r:id="rId67"/>
    <p:sldId id="1328" r:id="rId68"/>
    <p:sldId id="1329" r:id="rId69"/>
    <p:sldId id="1330" r:id="rId70"/>
    <p:sldId id="1331" r:id="rId71"/>
    <p:sldId id="1332" r:id="rId72"/>
    <p:sldId id="1333" r:id="rId73"/>
    <p:sldId id="1334" r:id="rId74"/>
    <p:sldId id="1335" r:id="rId75"/>
    <p:sldId id="1336" r:id="rId76"/>
    <p:sldId id="1337" r:id="rId77"/>
    <p:sldId id="1338" r:id="rId78"/>
    <p:sldId id="1339" r:id="rId79"/>
    <p:sldId id="1340" r:id="rId80"/>
    <p:sldId id="1341" r:id="rId81"/>
    <p:sldId id="1342" r:id="rId82"/>
    <p:sldId id="1343" r:id="rId83"/>
    <p:sldId id="1344" r:id="rId84"/>
    <p:sldId id="1345" r:id="rId85"/>
    <p:sldId id="1346" r:id="rId86"/>
    <p:sldId id="1347" r:id="rId87"/>
    <p:sldId id="1348" r:id="rId88"/>
    <p:sldId id="1349" r:id="rId89"/>
    <p:sldId id="1350" r:id="rId90"/>
    <p:sldId id="1351" r:id="rId91"/>
    <p:sldId id="1352" r:id="rId92"/>
    <p:sldId id="1353" r:id="rId93"/>
    <p:sldId id="1354" r:id="rId94"/>
    <p:sldId id="1355" r:id="rId95"/>
    <p:sldId id="1356" r:id="rId96"/>
    <p:sldId id="1357" r:id="rId97"/>
    <p:sldId id="1358" r:id="rId98"/>
    <p:sldId id="1359" r:id="rId99"/>
    <p:sldId id="1360" r:id="rId100"/>
    <p:sldId id="1361" r:id="rId101"/>
  </p:sldIdLst>
  <p:sldSz cx="9144000" cy="6858000" type="screen4x3"/>
  <p:notesSz cx="6769100" cy="9906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E1E1"/>
    <a:srgbClr val="008000"/>
    <a:srgbClr val="009900"/>
    <a:srgbClr val="FF0000"/>
    <a:srgbClr val="F0F0F0"/>
    <a:srgbClr val="F02E00"/>
    <a:srgbClr val="FFC76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2" autoAdjust="0"/>
    <p:restoredTop sz="80907" autoAdjust="0"/>
  </p:normalViewPr>
  <p:slideViewPr>
    <p:cSldViewPr snapToGrid="0">
      <p:cViewPr>
        <p:scale>
          <a:sx n="90" d="100"/>
          <a:sy n="90" d="100"/>
        </p:scale>
        <p:origin x="1416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4" d="100"/>
        <a:sy n="114" d="100"/>
      </p:scale>
      <p:origin x="0" y="9664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notesMaster" Target="notesMasters/notesMaster1.xml"/><Relationship Id="rId103" Type="http://schemas.openxmlformats.org/officeDocument/2006/relationships/handoutMaster" Target="handoutMasters/handoutMaster1.xml"/><Relationship Id="rId104" Type="http://schemas.openxmlformats.org/officeDocument/2006/relationships/presProps" Target="presProps.xml"/><Relationship Id="rId105" Type="http://schemas.openxmlformats.org/officeDocument/2006/relationships/viewProps" Target="viewProps.xml"/><Relationship Id="rId106" Type="http://schemas.openxmlformats.org/officeDocument/2006/relationships/theme" Target="theme/theme1.xml"/><Relationship Id="rId10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047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01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3774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3560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0739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55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BA82-A5E5-8544-88A7-D3F1A0A472A7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43D78-6F27-E442-9A66-FF7A6BDADD5F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61A0F-8ADF-6141-BC58-52601DEB801A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800" baseline="0"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B84F-729B-D24B-AB2E-131A744FFA7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800" baseline="0"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A942-C96B-2E4F-B549-E60F2F57FFE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B2E6-218A-5A4D-B41C-184A52BBA7F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0" i="0" baseline="0">
                <a:solidFill>
                  <a:schemeClr val="tx1"/>
                </a:solidFill>
                <a:latin typeface="Calibri Ligh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217" y="-1"/>
            <a:ext cx="7772400" cy="2293471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7</a:t>
            </a:r>
            <a:endParaRPr lang="en-US" sz="3200" dirty="0"/>
          </a:p>
        </p:txBody>
      </p:sp>
      <p:sp>
        <p:nvSpPr>
          <p:cNvPr id="15" name="Subtitle 8"/>
          <p:cNvSpPr>
            <a:spLocks noGrp="1"/>
          </p:cNvSpPr>
          <p:nvPr>
            <p:ph type="subTitle" idx="1"/>
          </p:nvPr>
        </p:nvSpPr>
        <p:spPr>
          <a:xfrm>
            <a:off x="0" y="5322047"/>
            <a:ext cx="9144000" cy="13043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Getting into the back-end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194" y="2395430"/>
            <a:ext cx="1875217" cy="269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8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07" y="0"/>
            <a:ext cx="7772400" cy="1143000"/>
          </a:xfrm>
        </p:spPr>
        <p:txBody>
          <a:bodyPr/>
          <a:lstStyle/>
          <a:p>
            <a:r>
              <a:rPr lang="en-US" dirty="0"/>
              <a:t>What is a compiler?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9513" y="129964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1600" dirty="0" smtClean="0">
                <a:latin typeface="+mn-lt"/>
              </a:rPr>
              <a:t>“A </a:t>
            </a:r>
            <a:r>
              <a:rPr lang="en-US" sz="16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rPr>
              <a:t>compiler</a:t>
            </a:r>
            <a:r>
              <a:rPr lang="en-US" sz="1600" dirty="0" smtClean="0">
                <a:latin typeface="+mn-lt"/>
              </a:rPr>
              <a:t> is a computer program that </a:t>
            </a:r>
            <a:r>
              <a:rPr lang="en-US" sz="1600" b="1" dirty="0" smtClean="0">
                <a:solidFill>
                  <a:srgbClr val="66B3FF"/>
                </a:solidFill>
                <a:latin typeface="+mn-lt"/>
              </a:rPr>
              <a:t>transforms</a:t>
            </a:r>
            <a:r>
              <a:rPr lang="en-US" sz="1600" dirty="0" smtClean="0">
                <a:solidFill>
                  <a:srgbClr val="66B3FF"/>
                </a:solidFill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source </a:t>
            </a:r>
            <a:r>
              <a:rPr lang="en-US" sz="1600" b="1" dirty="0" smtClean="0">
                <a:solidFill>
                  <a:srgbClr val="66B3FF"/>
                </a:solidFill>
                <a:latin typeface="+mn-lt"/>
              </a:rPr>
              <a:t>code</a:t>
            </a:r>
            <a:r>
              <a:rPr lang="en-US" sz="1600" dirty="0" smtClean="0">
                <a:solidFill>
                  <a:srgbClr val="66B3FF"/>
                </a:solidFill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written in a programming language (source language) into another language (target language).</a:t>
            </a:r>
          </a:p>
          <a:p>
            <a:pPr marL="0" indent="0" algn="l">
              <a:buNone/>
            </a:pP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The most common reason for wanting to transform source code is to create an </a:t>
            </a:r>
            <a:r>
              <a:rPr lang="en-US" sz="1600" b="1" dirty="0">
                <a:solidFill>
                  <a:srgbClr val="008000"/>
                </a:solidFill>
                <a:latin typeface="+mn-lt"/>
              </a:rPr>
              <a:t>executable</a:t>
            </a:r>
            <a:r>
              <a:rPr lang="en-US" sz="1600" dirty="0">
                <a:latin typeface="+mn-lt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+mn-lt"/>
              </a:rPr>
              <a:t>program</a:t>
            </a:r>
            <a:r>
              <a:rPr lang="en-US" sz="1600" dirty="0">
                <a:latin typeface="+mn-lt"/>
              </a:rPr>
              <a:t>.</a:t>
            </a:r>
            <a:r>
              <a:rPr lang="en-US" sz="1600" dirty="0" smtClean="0">
                <a:latin typeface="+mn-lt"/>
              </a:rPr>
              <a:t>”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57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78" y="609600"/>
            <a:ext cx="8991124" cy="1143000"/>
          </a:xfrm>
        </p:spPr>
        <p:txBody>
          <a:bodyPr/>
          <a:lstStyle/>
          <a:p>
            <a:r>
              <a:rPr lang="en-US" sz="3200" dirty="0" smtClean="0"/>
              <a:t>Variable addresses for static scoping: first attempt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100</a:t>
            </a:fld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90600" y="2438400"/>
            <a:ext cx="40386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5791200" y="2590800"/>
          <a:ext cx="2229485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6980"/>
                <a:gridCol w="9925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(global)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(inside 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0x73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02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02" y="0"/>
            <a:ext cx="7772400" cy="1143000"/>
          </a:xfrm>
        </p:spPr>
        <p:txBody>
          <a:bodyPr/>
          <a:lstStyle/>
          <a:p>
            <a:r>
              <a:rPr lang="en-US" dirty="0" smtClean="0"/>
              <a:t>A CPU is (a sort of) an </a:t>
            </a:r>
            <a:r>
              <a:rPr lang="en-US" b="1" i="1" dirty="0" smtClean="0"/>
              <a:t>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080" y="3379863"/>
            <a:ext cx="7772400" cy="3238757"/>
          </a:xfrm>
        </p:spPr>
        <p:txBody>
          <a:bodyPr/>
          <a:lstStyle/>
          <a:p>
            <a:r>
              <a:rPr lang="en-US" sz="2800" dirty="0" smtClean="0"/>
              <a:t>Interprets machine code …</a:t>
            </a:r>
          </a:p>
          <a:p>
            <a:pPr lvl="1"/>
            <a:r>
              <a:rPr lang="en-US" sz="2400" dirty="0" smtClean="0"/>
              <a:t>Why not AST?</a:t>
            </a:r>
          </a:p>
          <a:p>
            <a:endParaRPr lang="en-US" sz="1200" dirty="0" smtClean="0"/>
          </a:p>
          <a:p>
            <a:r>
              <a:rPr lang="en-US" sz="2800" dirty="0"/>
              <a:t>D</a:t>
            </a:r>
            <a:r>
              <a:rPr lang="en-US" sz="2800" dirty="0" smtClean="0"/>
              <a:t>o we want to go from AST directly to MC?</a:t>
            </a:r>
          </a:p>
          <a:p>
            <a:pPr lvl="1"/>
            <a:r>
              <a:rPr lang="en-US" sz="2400" dirty="0" smtClean="0"/>
              <a:t>We can, but …</a:t>
            </a:r>
          </a:p>
          <a:p>
            <a:pPr lvl="2"/>
            <a:r>
              <a:rPr lang="en-US" sz="2000" dirty="0"/>
              <a:t>Machine specific</a:t>
            </a:r>
          </a:p>
          <a:p>
            <a:pPr lvl="2"/>
            <a:r>
              <a:rPr lang="en-US" sz="2000" dirty="0" smtClean="0"/>
              <a:t>Very low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9513" y="129964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1600" dirty="0" smtClean="0">
                <a:latin typeface="+mn-lt"/>
              </a:rPr>
              <a:t>“A </a:t>
            </a:r>
            <a:r>
              <a:rPr lang="en-US" sz="16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rPr>
              <a:t>compiler</a:t>
            </a:r>
            <a:r>
              <a:rPr lang="en-US" sz="1600" dirty="0" smtClean="0">
                <a:latin typeface="+mn-lt"/>
              </a:rPr>
              <a:t> is a computer program that </a:t>
            </a:r>
            <a:r>
              <a:rPr lang="en-US" sz="1600" b="1" dirty="0" smtClean="0">
                <a:solidFill>
                  <a:srgbClr val="66B3FF"/>
                </a:solidFill>
                <a:latin typeface="+mn-lt"/>
              </a:rPr>
              <a:t>transforms</a:t>
            </a:r>
            <a:r>
              <a:rPr lang="en-US" sz="1600" dirty="0" smtClean="0">
                <a:solidFill>
                  <a:srgbClr val="66B3FF"/>
                </a:solidFill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source </a:t>
            </a:r>
            <a:r>
              <a:rPr lang="en-US" sz="1600" b="1" dirty="0" smtClean="0">
                <a:solidFill>
                  <a:srgbClr val="66B3FF"/>
                </a:solidFill>
                <a:latin typeface="+mn-lt"/>
              </a:rPr>
              <a:t>code</a:t>
            </a:r>
            <a:r>
              <a:rPr lang="en-US" sz="1600" dirty="0" smtClean="0">
                <a:solidFill>
                  <a:srgbClr val="66B3FF"/>
                </a:solidFill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written in a programming language (source language) into another language (target language).</a:t>
            </a:r>
          </a:p>
          <a:p>
            <a:pPr marL="0" indent="0" algn="l">
              <a:buNone/>
            </a:pP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The most common reason for wanting to transform source code is to create an </a:t>
            </a:r>
            <a:r>
              <a:rPr lang="en-US" sz="1600" b="1" dirty="0">
                <a:solidFill>
                  <a:srgbClr val="008000"/>
                </a:solidFill>
                <a:latin typeface="+mn-lt"/>
              </a:rPr>
              <a:t>executable</a:t>
            </a:r>
            <a:r>
              <a:rPr lang="en-US" sz="1600" dirty="0">
                <a:latin typeface="+mn-lt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+mn-lt"/>
              </a:rPr>
              <a:t>program</a:t>
            </a:r>
            <a:r>
              <a:rPr lang="en-US" sz="1600" dirty="0">
                <a:latin typeface="+mn-lt"/>
              </a:rPr>
              <a:t>.</a:t>
            </a:r>
            <a:r>
              <a:rPr lang="en-US" sz="1600" dirty="0" smtClean="0">
                <a:latin typeface="+mn-lt"/>
              </a:rPr>
              <a:t>”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973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2143582" y="4512701"/>
            <a:ext cx="5106770" cy="127223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Code Generation in Stages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</a:t>
            </a:fld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5188" y="1990961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4962322" y="2003814"/>
            <a:ext cx="36266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i="1" dirty="0" smtClean="0">
                <a:latin typeface="+mn-lt"/>
              </a:rPr>
              <a:t>Valid Abstract Syntax Tree</a:t>
            </a:r>
          </a:p>
          <a:p>
            <a:pPr algn="l" rtl="0"/>
            <a:r>
              <a:rPr lang="en-US" i="1" dirty="0" smtClean="0">
                <a:latin typeface="+mn-lt"/>
              </a:rPr>
              <a:t>Symbol Table</a:t>
            </a:r>
            <a:endParaRPr lang="en-US" i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9" y="2177144"/>
            <a:ext cx="258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-282221" y="4252723"/>
            <a:ext cx="33584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Verification (possible runtime)</a:t>
            </a:r>
          </a:p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Errors/Warnings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AutoShape 67"/>
          <p:cNvSpPr>
            <a:spLocks noChangeArrowheads="1"/>
          </p:cNvSpPr>
          <p:nvPr/>
        </p:nvSpPr>
        <p:spPr bwMode="auto">
          <a:xfrm rot="5400000" flipV="1">
            <a:off x="2134961" y="6204070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3" name="Text Box 70"/>
          <p:cNvSpPr txBox="1">
            <a:spLocks noChangeArrowheads="1"/>
          </p:cNvSpPr>
          <p:nvPr/>
        </p:nvSpPr>
        <p:spPr bwMode="auto">
          <a:xfrm>
            <a:off x="2215242" y="4754336"/>
            <a:ext cx="5005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Intermediate Representation (IR)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2754672" y="6334780"/>
            <a:ext cx="2605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Executable Code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8" name="AutoShape 67"/>
          <p:cNvSpPr>
            <a:spLocks noChangeArrowheads="1"/>
          </p:cNvSpPr>
          <p:nvPr/>
        </p:nvSpPr>
        <p:spPr bwMode="auto">
          <a:xfrm rot="3033179">
            <a:off x="2911467" y="3685035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29" name="AutoShape 67"/>
          <p:cNvSpPr>
            <a:spLocks noChangeArrowheads="1"/>
          </p:cNvSpPr>
          <p:nvPr/>
        </p:nvSpPr>
        <p:spPr bwMode="auto">
          <a:xfrm rot="10800000" flipV="1">
            <a:off x="4255363" y="3929359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 dirty="0">
              <a:latin typeface="+mn-lt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 rot="5400000" flipV="1">
            <a:off x="5645806" y="6224767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auto">
          <a:xfrm>
            <a:off x="0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input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" name="Text Box 70"/>
          <p:cNvSpPr txBox="1">
            <a:spLocks noChangeArrowheads="1"/>
          </p:cNvSpPr>
          <p:nvPr/>
        </p:nvSpPr>
        <p:spPr bwMode="auto">
          <a:xfrm>
            <a:off x="6709362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output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5926667"/>
            <a:ext cx="7911630" cy="9407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AutoShape 67"/>
          <p:cNvSpPr>
            <a:spLocks noChangeArrowheads="1"/>
          </p:cNvSpPr>
          <p:nvPr/>
        </p:nvSpPr>
        <p:spPr bwMode="auto">
          <a:xfrm rot="10800000" flipV="1">
            <a:off x="4255363" y="5472174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994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7951619" y="2135685"/>
            <a:ext cx="1236887" cy="40011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Front-End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-72155" y="4314655"/>
            <a:ext cx="1164376" cy="400110"/>
          </a:xfrm>
          <a:prstGeom prst="rect">
            <a:avLst/>
          </a:prstGeom>
          <a:solidFill>
            <a:srgbClr val="B3D9FF"/>
          </a:solidFill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Back-End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461177" y="2188518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847487" y="2169777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764744" y="2192303"/>
            <a:ext cx="153746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we are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</a:t>
            </a:fld>
            <a:endParaRPr lang="en-US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727493" y="4931242"/>
            <a:ext cx="1067087" cy="954088"/>
            <a:chOff x="4566" y="1503"/>
            <a:chExt cx="964" cy="601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566" y="1503"/>
              <a:ext cx="964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Tahoma" pitchFamily="34" charset="0"/>
                </a:rPr>
                <a:t>code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070" y="1514"/>
              <a:ext cx="460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exe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52400" y="1761565"/>
            <a:ext cx="990600" cy="1046163"/>
            <a:chOff x="149" y="1503"/>
            <a:chExt cx="877" cy="659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itchFamily="34" charset="0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latin typeface="Tahoma" pitchFamily="34" charset="0"/>
                </a:rPr>
                <a:t>text 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2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>
                  <a:latin typeface="Tahoma" pitchFamily="34" charset="0"/>
                </a:rPr>
                <a:t>txt</a:t>
              </a:r>
            </a:p>
          </p:txBody>
        </p:sp>
      </p:grpSp>
      <p:cxnSp>
        <p:nvCxnSpPr>
          <p:cNvPr id="11" name="AutoShape 9"/>
          <p:cNvCxnSpPr>
            <a:cxnSpLocks noChangeShapeType="1"/>
            <a:stCxn id="9" idx="3"/>
            <a:endCxn id="25" idx="1"/>
          </p:cNvCxnSpPr>
          <p:nvPr/>
        </p:nvCxnSpPr>
        <p:spPr bwMode="auto">
          <a:xfrm flipV="1">
            <a:off x="1143000" y="2284646"/>
            <a:ext cx="542365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"/>
          <p:cNvCxnSpPr>
            <a:cxnSpLocks noChangeShapeType="1"/>
            <a:stCxn id="94" idx="3"/>
            <a:endCxn id="6" idx="1"/>
          </p:cNvCxnSpPr>
          <p:nvPr/>
        </p:nvCxnSpPr>
        <p:spPr bwMode="auto">
          <a:xfrm>
            <a:off x="6925255" y="5404598"/>
            <a:ext cx="802238" cy="36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15" idx="1"/>
            <a:endCxn id="15" idx="1"/>
          </p:cNvCxnSpPr>
          <p:nvPr/>
        </p:nvCxnSpPr>
        <p:spPr bwMode="auto">
          <a:xfrm>
            <a:off x="1349191" y="3835773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349191" y="1602440"/>
            <a:ext cx="6073594" cy="44666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968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202023" y="1922696"/>
            <a:ext cx="82867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Sem.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Analysis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685365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Process text input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26" name="AutoShape 9"/>
          <p:cNvCxnSpPr>
            <a:cxnSpLocks noChangeShapeType="1"/>
            <a:stCxn id="25" idx="3"/>
            <a:endCxn id="16" idx="1"/>
          </p:cNvCxnSpPr>
          <p:nvPr/>
        </p:nvCxnSpPr>
        <p:spPr bwMode="auto">
          <a:xfrm>
            <a:off x="2447365" y="2284646"/>
            <a:ext cx="84953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382498" y="1991669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characters</a:t>
            </a:r>
            <a:endParaRPr lang="en-US" sz="1400" dirty="0"/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7446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Syntax</a:t>
            </a:r>
            <a:r>
              <a:rPr lang="en-US" sz="1200" dirty="0">
                <a:latin typeface="Tahoma" pitchFamily="34" charset="0"/>
              </a:rPr>
              <a:t/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cxnSp>
        <p:nvCxnSpPr>
          <p:cNvPr id="33" name="AutoShape 9"/>
          <p:cNvCxnSpPr>
            <a:cxnSpLocks noChangeShapeType="1"/>
            <a:stCxn id="16" idx="3"/>
            <a:endCxn id="32" idx="1"/>
          </p:cNvCxnSpPr>
          <p:nvPr/>
        </p:nvCxnSpPr>
        <p:spPr bwMode="auto">
          <a:xfrm>
            <a:off x="4058898" y="2284646"/>
            <a:ext cx="685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4067863" y="1989428"/>
            <a:ext cx="684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tokens</a:t>
            </a:r>
            <a:endParaRPr lang="en-US" sz="1400" dirty="0"/>
          </a:p>
        </p:txBody>
      </p:sp>
      <p:cxnSp>
        <p:nvCxnSpPr>
          <p:cNvPr id="44" name="AutoShape 9"/>
          <p:cNvCxnSpPr>
            <a:cxnSpLocks noChangeShapeType="1"/>
            <a:stCxn id="32" idx="3"/>
            <a:endCxn id="18" idx="1"/>
          </p:cNvCxnSpPr>
          <p:nvPr/>
        </p:nvCxnSpPr>
        <p:spPr bwMode="auto">
          <a:xfrm>
            <a:off x="5506698" y="2284646"/>
            <a:ext cx="6953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5619046" y="1994646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AST</a:t>
            </a:r>
            <a:endParaRPr lang="en-US" sz="1400" dirty="0"/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2196360" y="3440206"/>
            <a:ext cx="1120595" cy="7239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Intermediate code generation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63" name="Curved Connector 62"/>
          <p:cNvCxnSpPr>
            <a:stCxn id="18" idx="3"/>
            <a:endCxn id="61" idx="1"/>
          </p:cNvCxnSpPr>
          <p:nvPr/>
        </p:nvCxnSpPr>
        <p:spPr>
          <a:xfrm flipH="1">
            <a:off x="2196360" y="2284646"/>
            <a:ext cx="4834338" cy="1517510"/>
          </a:xfrm>
          <a:prstGeom prst="curvedConnector5">
            <a:avLst>
              <a:gd name="adj1" fmla="val -4729"/>
              <a:gd name="adj2" fmla="val 50000"/>
              <a:gd name="adj3" fmla="val 10472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72760" y="2741727"/>
            <a:ext cx="1322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Annotated AST</a:t>
            </a:r>
            <a:endParaRPr lang="en-US" sz="1400" dirty="0"/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3926555" y="343796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Intermediate code optimization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69" name="AutoShape 9"/>
          <p:cNvCxnSpPr>
            <a:cxnSpLocks noChangeShapeType="1"/>
            <a:stCxn id="61" idx="3"/>
            <a:endCxn id="68" idx="1"/>
          </p:cNvCxnSpPr>
          <p:nvPr/>
        </p:nvCxnSpPr>
        <p:spPr bwMode="auto">
          <a:xfrm flipV="1">
            <a:off x="3316955" y="3799916"/>
            <a:ext cx="609600" cy="224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3469355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IR</a:t>
            </a:r>
            <a:endParaRPr lang="en-US" sz="1400" dirty="0"/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5549160" y="3435725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Code</a:t>
            </a:r>
            <a:br>
              <a:rPr lang="en-US" sz="1200" dirty="0" smtClean="0">
                <a:latin typeface="Tahoma" pitchFamily="34" charset="0"/>
              </a:rPr>
            </a:br>
            <a:r>
              <a:rPr lang="en-US" sz="1200" dirty="0" smtClean="0">
                <a:latin typeface="Tahoma" pitchFamily="34" charset="0"/>
              </a:rPr>
              <a:t>generation</a:t>
            </a:r>
          </a:p>
        </p:txBody>
      </p:sp>
      <p:cxnSp>
        <p:nvCxnSpPr>
          <p:cNvPr id="75" name="AutoShape 9"/>
          <p:cNvCxnSpPr>
            <a:cxnSpLocks noChangeShapeType="1"/>
            <a:stCxn id="68" idx="3"/>
            <a:endCxn id="74" idx="1"/>
          </p:cNvCxnSpPr>
          <p:nvPr/>
        </p:nvCxnSpPr>
        <p:spPr bwMode="auto">
          <a:xfrm flipV="1">
            <a:off x="5047150" y="3797675"/>
            <a:ext cx="502010" cy="224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5114380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IR</a:t>
            </a:r>
            <a:endParaRPr lang="en-US" sz="1400" dirty="0"/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2176303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Target code optimization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82" name="Curved Connector 81"/>
          <p:cNvCxnSpPr>
            <a:stCxn id="74" idx="3"/>
            <a:endCxn id="81" idx="1"/>
          </p:cNvCxnSpPr>
          <p:nvPr/>
        </p:nvCxnSpPr>
        <p:spPr>
          <a:xfrm flipH="1">
            <a:off x="2176303" y="3797675"/>
            <a:ext cx="4493452" cy="1606923"/>
          </a:xfrm>
          <a:prstGeom prst="curvedConnector5">
            <a:avLst>
              <a:gd name="adj1" fmla="val -5087"/>
              <a:gd name="adj2" fmla="val 50000"/>
              <a:gd name="adj3" fmla="val 10508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20360" y="4304564"/>
            <a:ext cx="1782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Symbolic Instructions</a:t>
            </a:r>
            <a:endParaRPr lang="en-US" sz="1400" dirty="0"/>
          </a:p>
        </p:txBody>
      </p:sp>
      <p:cxnSp>
        <p:nvCxnSpPr>
          <p:cNvPr id="88" name="AutoShape 9"/>
          <p:cNvCxnSpPr>
            <a:cxnSpLocks noChangeShapeType="1"/>
            <a:stCxn id="81" idx="3"/>
            <a:endCxn id="93" idx="1"/>
          </p:cNvCxnSpPr>
          <p:nvPr/>
        </p:nvCxnSpPr>
        <p:spPr bwMode="auto">
          <a:xfrm>
            <a:off x="3296898" y="5404598"/>
            <a:ext cx="6789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/>
          <p:cNvSpPr txBox="1"/>
          <p:nvPr/>
        </p:nvSpPr>
        <p:spPr>
          <a:xfrm>
            <a:off x="3469355" y="5078506"/>
            <a:ext cx="328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</a:t>
            </a:r>
            <a:endParaRPr lang="en-US" sz="1400" dirty="0"/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39758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Machine code generation</a:t>
            </a:r>
            <a:endParaRPr lang="en-US" sz="1200" dirty="0">
              <a:latin typeface="Tahoma" pitchFamily="34" charset="0"/>
            </a:endParaRPr>
          </a:p>
        </p:txBody>
      </p:sp>
      <p:sp>
        <p:nvSpPr>
          <p:cNvPr id="94" name="Text Box 25"/>
          <p:cNvSpPr txBox="1">
            <a:spLocks noChangeArrowheads="1"/>
          </p:cNvSpPr>
          <p:nvPr/>
        </p:nvSpPr>
        <p:spPr bwMode="auto">
          <a:xfrm>
            <a:off x="58046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Write executable output</a:t>
            </a:r>
            <a:endParaRPr lang="en-US" sz="1200" dirty="0">
              <a:latin typeface="Tahoma" pitchFamily="34" charset="0"/>
            </a:endParaRPr>
          </a:p>
        </p:txBody>
      </p:sp>
      <p:cxnSp>
        <p:nvCxnSpPr>
          <p:cNvPr id="99" name="AutoShape 9"/>
          <p:cNvCxnSpPr>
            <a:cxnSpLocks noChangeShapeType="1"/>
            <a:stCxn id="93" idx="3"/>
            <a:endCxn id="94" idx="1"/>
          </p:cNvCxnSpPr>
          <p:nvPr/>
        </p:nvCxnSpPr>
        <p:spPr bwMode="auto">
          <a:xfrm>
            <a:off x="5096455" y="5404598"/>
            <a:ext cx="70820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5275234" y="5078506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</a:t>
            </a:r>
            <a:endParaRPr lang="en-US" sz="1400" dirty="0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3291869" y="1928149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ahoma" pitchFamily="34" charset="0"/>
              </a:rPr>
              <a:t>Lexical</a:t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4750165" y="1928149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latin typeface="Tahoma" pitchFamily="34" charset="0"/>
              </a:rPr>
              <a:t>Syntax</a:t>
            </a:r>
            <a:r>
              <a:rPr lang="en-US" sz="1200" dirty="0">
                <a:latin typeface="Tahoma" pitchFamily="34" charset="0"/>
              </a:rPr>
              <a:t/>
            </a:r>
            <a:br>
              <a:rPr lang="en-US" sz="1200" dirty="0">
                <a:latin typeface="Tahoma" pitchFamily="34" charset="0"/>
              </a:rPr>
            </a:br>
            <a:r>
              <a:rPr lang="en-US" sz="1200" dirty="0">
                <a:latin typeface="Tahoma" pitchFamily="34" charset="0"/>
              </a:rPr>
              <a:t>Analysis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445637" y="1673915"/>
            <a:ext cx="5914301" cy="1096704"/>
          </a:xfrm>
          <a:prstGeom prst="rect">
            <a:avLst/>
          </a:prstGeom>
          <a:solidFill>
            <a:schemeClr val="bg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0" name="Right Brace 49"/>
          <p:cNvSpPr/>
          <p:nvPr/>
        </p:nvSpPr>
        <p:spPr bwMode="auto">
          <a:xfrm rot="10800000">
            <a:off x="1039045" y="3290105"/>
            <a:ext cx="259767" cy="2510871"/>
          </a:xfrm>
          <a:prstGeom prst="rightBrace">
            <a:avLst>
              <a:gd name="adj1" fmla="val 54483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ight Brace 51"/>
          <p:cNvSpPr/>
          <p:nvPr/>
        </p:nvSpPr>
        <p:spPr bwMode="auto">
          <a:xfrm>
            <a:off x="7605268" y="1645054"/>
            <a:ext cx="375213" cy="1399739"/>
          </a:xfrm>
          <a:prstGeom prst="rightBrace">
            <a:avLst>
              <a:gd name="adj1" fmla="val 54483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Note: Compile Time </a:t>
            </a:r>
            <a:r>
              <a:rPr lang="en-US" dirty="0" err="1" smtClean="0"/>
              <a:t>vs</a:t>
            </a:r>
            <a:r>
              <a:rPr lang="en-US" dirty="0" smtClean="0"/>
              <a:t>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Compile time: Data structures used during program compilation</a:t>
            </a:r>
          </a:p>
          <a:p>
            <a:endParaRPr lang="en-US" sz="1400" dirty="0"/>
          </a:p>
          <a:p>
            <a:r>
              <a:rPr lang="en-US" sz="2800" dirty="0" smtClean="0"/>
              <a:t>Runtime: </a:t>
            </a:r>
            <a:r>
              <a:rPr lang="en-US" sz="2800" dirty="0"/>
              <a:t>Data structures used during program </a:t>
            </a:r>
            <a:r>
              <a:rPr lang="en-US" sz="2800" dirty="0" smtClean="0"/>
              <a:t>execution</a:t>
            </a:r>
          </a:p>
          <a:p>
            <a:pPr lvl="1"/>
            <a:r>
              <a:rPr lang="en-US" sz="2400" dirty="0" smtClean="0"/>
              <a:t>Activation record stack</a:t>
            </a:r>
          </a:p>
          <a:p>
            <a:pPr lvl="1"/>
            <a:r>
              <a:rPr lang="en-US" sz="2400" dirty="0" smtClean="0"/>
              <a:t>Memory management </a:t>
            </a:r>
          </a:p>
          <a:p>
            <a:pPr lvl="1"/>
            <a:endParaRPr lang="en-US" sz="1600" dirty="0"/>
          </a:p>
          <a:p>
            <a:r>
              <a:rPr lang="en-US" sz="2800" dirty="0" smtClean="0"/>
              <a:t>The compiler generates code that allows the program to interact with the runtime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15</a:t>
            </a:fld>
            <a:endParaRPr lang="en-US"/>
          </a:p>
        </p:txBody>
      </p:sp>
      <p:pic>
        <p:nvPicPr>
          <p:cNvPr id="7" name="Picture 6" descr="parlimentary_paper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81" y="1740296"/>
            <a:ext cx="7366000" cy="254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01676" y="5381977"/>
            <a:ext cx="74465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  <a:latin typeface="+mn-lt"/>
              </a:rPr>
              <a:t>Intermediate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0449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2245" y="0"/>
            <a:ext cx="7772400" cy="1143000"/>
          </a:xfrm>
        </p:spPr>
        <p:txBody>
          <a:bodyPr/>
          <a:lstStyle/>
          <a:p>
            <a:r>
              <a:rPr lang="en-US" dirty="0" smtClean="0"/>
              <a:t>Code Generation: IR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334513"/>
            <a:ext cx="8229600" cy="3417243"/>
          </a:xfrm>
        </p:spPr>
        <p:txBody>
          <a:bodyPr>
            <a:normAutofit/>
          </a:bodyPr>
          <a:lstStyle/>
          <a:p>
            <a:r>
              <a:rPr lang="en-US" dirty="0" smtClean="0"/>
              <a:t>Translating from abstract syntax (AST) to intermediate representation (IR)</a:t>
            </a:r>
          </a:p>
          <a:p>
            <a:pPr lvl="1"/>
            <a:r>
              <a:rPr lang="en-US" b="1" dirty="0" smtClean="0"/>
              <a:t>T</a:t>
            </a:r>
            <a:r>
              <a:rPr lang="en-US" dirty="0" smtClean="0"/>
              <a:t>hree-</a:t>
            </a:r>
            <a:r>
              <a:rPr lang="en-US" b="1" dirty="0" smtClean="0"/>
              <a:t>A</a:t>
            </a:r>
            <a:r>
              <a:rPr lang="en-US" dirty="0" smtClean="0"/>
              <a:t>ddress </a:t>
            </a:r>
            <a:r>
              <a:rPr lang="en-US" b="1" dirty="0" smtClean="0"/>
              <a:t>C</a:t>
            </a:r>
            <a:r>
              <a:rPr lang="en-US" dirty="0" smtClean="0"/>
              <a:t>ode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/>
          </a:p>
        </p:txBody>
      </p:sp>
      <p:grpSp>
        <p:nvGrpSpPr>
          <p:cNvPr id="14" name="קבוצה 13"/>
          <p:cNvGrpSpPr/>
          <p:nvPr/>
        </p:nvGrpSpPr>
        <p:grpSpPr>
          <a:xfrm>
            <a:off x="179513" y="1159583"/>
            <a:ext cx="7080265" cy="1620305"/>
            <a:chOff x="-60377" y="2023679"/>
            <a:chExt cx="7080265" cy="1620305"/>
          </a:xfrm>
        </p:grpSpPr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-60377" y="2023680"/>
              <a:ext cx="1392238" cy="159208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noAutofit/>
            </a:bodyPr>
            <a:lstStyle/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latin typeface="+mn-lt"/>
                  <a:cs typeface="Tahoma" pitchFamily="34" charset="0"/>
                </a:rPr>
                <a:t>Source code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kumimoji="1" lang="en-US" sz="2000" dirty="0" smtClean="0">
                  <a:latin typeface="+mn-lt"/>
                  <a:cs typeface="Tahoma" pitchFamily="34" charset="0"/>
                </a:rPr>
                <a:t>(program)</a:t>
              </a:r>
              <a:endParaRPr kumimoji="1" lang="en-US" sz="2000" dirty="0">
                <a:latin typeface="+mn-lt"/>
                <a:cs typeface="Tahoma" pitchFamily="34" charset="0"/>
              </a:endParaRPr>
            </a:p>
            <a:p>
              <a:pPr algn="ctr" rtl="0" eaLnBrk="0" hangingPunct="0">
                <a:spcBef>
                  <a:spcPct val="50000"/>
                </a:spcBef>
              </a:pPr>
              <a:endParaRPr kumimoji="1" lang="en-US" sz="2000" dirty="0">
                <a:latin typeface="+mn-lt"/>
                <a:cs typeface="Tahoma" pitchFamily="34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1809688" y="2023679"/>
              <a:ext cx="762000" cy="162030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>
                  <a:latin typeface="+mn-lt"/>
                </a:rPr>
                <a:t>Lexical</a:t>
              </a:r>
              <a:br>
                <a:rPr lang="en-US" sz="1200" dirty="0">
                  <a:latin typeface="+mn-lt"/>
                </a:rPr>
              </a:br>
              <a:r>
                <a:rPr lang="en-US" sz="1200" dirty="0">
                  <a:latin typeface="+mn-lt"/>
                </a:rPr>
                <a:t>Analysis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2673784" y="2023680"/>
              <a:ext cx="779463" cy="1606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latin typeface="+mn-lt"/>
                </a:rPr>
                <a:t>Syntax Analysis</a:t>
              </a:r>
            </a:p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latin typeface="+mn-lt"/>
                </a:rPr>
                <a:t>Parsing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3573884" y="2023680"/>
              <a:ext cx="590550" cy="1606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latin typeface="+mn-lt"/>
                </a:rPr>
                <a:t>AST</a:t>
              </a: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4271094" y="2023680"/>
              <a:ext cx="742950" cy="1606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 dirty="0">
                  <a:latin typeface="+mn-lt"/>
                </a:rPr>
                <a:t>Symbol</a:t>
              </a:r>
              <a:br>
                <a:rPr lang="en-US" sz="1200" dirty="0">
                  <a:latin typeface="+mn-lt"/>
                </a:rPr>
              </a:br>
              <a:r>
                <a:rPr lang="en-US" sz="1200" dirty="0">
                  <a:latin typeface="+mn-lt"/>
                </a:rPr>
                <a:t>Table</a:t>
              </a:r>
              <a:br>
                <a:rPr lang="en-US" sz="1200" dirty="0">
                  <a:latin typeface="+mn-lt"/>
                </a:rPr>
              </a:br>
              <a:r>
                <a:rPr lang="en-US" sz="1200" dirty="0">
                  <a:latin typeface="+mn-lt"/>
                </a:rPr>
                <a:t>etc.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5137286" y="2023679"/>
              <a:ext cx="704850" cy="1592083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chemeClr val="tx2"/>
                  </a:solidFill>
                  <a:latin typeface="+mn-lt"/>
                </a:rPr>
                <a:t>Inter.</a:t>
              </a:r>
              <a:br>
                <a:rPr lang="en-US" sz="1800" dirty="0">
                  <a:solidFill>
                    <a:schemeClr val="tx2"/>
                  </a:solidFill>
                  <a:latin typeface="+mn-lt"/>
                </a:rPr>
              </a:br>
              <a:r>
                <a:rPr lang="en-US" sz="1800" dirty="0">
                  <a:solidFill>
                    <a:schemeClr val="tx2"/>
                  </a:solidFill>
                  <a:latin typeface="+mn-lt"/>
                </a:rPr>
                <a:t>Rep.</a:t>
              </a:r>
              <a:br>
                <a:rPr lang="en-US" sz="1800" dirty="0">
                  <a:solidFill>
                    <a:schemeClr val="tx2"/>
                  </a:solidFill>
                  <a:latin typeface="+mn-lt"/>
                </a:rPr>
              </a:br>
              <a:r>
                <a:rPr lang="en-US" sz="1800" dirty="0">
                  <a:solidFill>
                    <a:schemeClr val="tx2"/>
                  </a:solidFill>
                  <a:latin typeface="+mn-lt"/>
                </a:rPr>
                <a:t>(IR)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5953088" y="2023679"/>
              <a:ext cx="1066800" cy="159208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0" eaLnBrk="0" hangingPunct="0">
                <a:spcBef>
                  <a:spcPct val="50000"/>
                </a:spcBef>
              </a:pPr>
              <a:r>
                <a:rPr lang="en-US" sz="1200">
                  <a:latin typeface="+mn-lt"/>
                </a:rPr>
                <a:t>Code</a:t>
              </a:r>
              <a:br>
                <a:rPr lang="en-US" sz="1200">
                  <a:latin typeface="+mn-lt"/>
                </a:rPr>
              </a:br>
              <a:r>
                <a:rPr lang="en-US" sz="1200">
                  <a:latin typeface="+mn-lt"/>
                </a:rPr>
                <a:t>Generation</a:t>
              </a:r>
            </a:p>
          </p:txBody>
        </p:sp>
      </p:grp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507111" y="1128540"/>
            <a:ext cx="1470150" cy="1637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latin typeface="+mn-lt"/>
                <a:cs typeface="Tahoma" pitchFamily="34" charset="0"/>
              </a:rPr>
              <a:t>Source code</a:t>
            </a:r>
          </a:p>
          <a:p>
            <a:pPr algn="ctr" rtl="0" eaLnBrk="0" hangingPunct="0">
              <a:spcBef>
                <a:spcPct val="50000"/>
              </a:spcBef>
            </a:pPr>
            <a:r>
              <a:rPr kumimoji="1" lang="en-US" sz="2000" dirty="0" smtClean="0">
                <a:latin typeface="+mn-lt"/>
                <a:cs typeface="Tahoma" pitchFamily="34" charset="0"/>
              </a:rPr>
              <a:t>(executable)</a:t>
            </a:r>
          </a:p>
          <a:p>
            <a:pPr algn="ctr" rtl="0" eaLnBrk="0" hangingPunct="0">
              <a:spcBef>
                <a:spcPct val="50000"/>
              </a:spcBef>
            </a:pPr>
            <a:endParaRPr kumimoji="1" lang="en-US" sz="2000" dirty="0"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9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n-US" dirty="0" smtClean="0"/>
              <a:t>hree-</a:t>
            </a:r>
            <a:r>
              <a:rPr lang="en-US" b="1" dirty="0" smtClean="0"/>
              <a:t>A</a:t>
            </a:r>
            <a:r>
              <a:rPr lang="en-US" dirty="0" smtClean="0"/>
              <a:t>ddress </a:t>
            </a:r>
            <a:r>
              <a:rPr lang="en-US" b="1" dirty="0" smtClean="0"/>
              <a:t>C</a:t>
            </a:r>
            <a:r>
              <a:rPr lang="en-US" dirty="0" smtClean="0"/>
              <a:t>ode IR</a:t>
            </a:r>
            <a:endParaRPr lang="he-IL" dirty="0"/>
          </a:p>
        </p:txBody>
      </p:sp>
      <p:sp>
        <p:nvSpPr>
          <p:cNvPr id="9" name="מציין מיקום תוכן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popular form of IR</a:t>
            </a:r>
          </a:p>
          <a:p>
            <a:r>
              <a:rPr lang="en-US" dirty="0" smtClean="0"/>
              <a:t>High-level assembly where instructions have at most three operands</a:t>
            </a:r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 dirty="0"/>
          </a:p>
        </p:txBody>
      </p:sp>
      <p:pic>
        <p:nvPicPr>
          <p:cNvPr id="10" name="Picture 4" descr="https://encrypted-tbn1.gstatic.com/images?q=tbn:ANd9GcT_NfumM0CT3olSnj8P0F5INlshvqY2YBtmbQ6uuo4WHSpnX_f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4940" y="134146"/>
            <a:ext cx="1152128" cy="149465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920372" y="1556792"/>
            <a:ext cx="110126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/>
              <a:t>Chapter 8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11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by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207" y="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Sub-expressions example</a:t>
            </a:r>
            <a:endParaRPr lang="en-US" dirty="0">
              <a:latin typeface="+mn-lt"/>
            </a:endParaRPr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16124"/>
            <a:ext cx="3096344" cy="23329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c;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d;</a:t>
            </a:r>
          </a:p>
          <a:p>
            <a:pPr>
              <a:buNone/>
            </a:pPr>
            <a:r>
              <a:rPr lang="en-US" sz="2000" b="1" dirty="0" smtClean="0">
                <a:cs typeface="Courier New" pitchFamily="49" charset="0"/>
              </a:rPr>
              <a:t>a = b + c + d;</a:t>
            </a:r>
          </a:p>
          <a:p>
            <a:pPr>
              <a:buNone/>
            </a:pPr>
            <a:r>
              <a:rPr lang="pt-BR" sz="2000" b="1" dirty="0" smtClean="0">
                <a:cs typeface="Courier New" pitchFamily="49" charset="0"/>
              </a:rPr>
              <a:t>b = a * a + b * b;</a:t>
            </a:r>
            <a:endParaRPr lang="en-US" sz="2000" b="1" dirty="0">
              <a:cs typeface="Courier New" pitchFamily="49" charset="0"/>
            </a:endParaRP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1196752"/>
            <a:ext cx="104913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latin typeface="+mn-lt"/>
              </a:rPr>
              <a:t>Source</a:t>
            </a:r>
            <a:endParaRPr lang="he-IL" sz="24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6681" y="1196752"/>
            <a:ext cx="43999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latin typeface="+mn-lt"/>
              </a:rPr>
              <a:t>IR</a:t>
            </a:r>
            <a:endParaRPr lang="he-IL" sz="2400" b="1" dirty="0">
              <a:latin typeface="+mn-lt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706680" y="1772816"/>
            <a:ext cx="38257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smtClean="0">
                <a:latin typeface="+mn-lt"/>
                <a:cs typeface="Courier New" pitchFamily="49" charset="0"/>
              </a:rPr>
              <a:t>_t0 = b + c;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a = _t0 + d;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_t1 = a * a;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_t2 = b * b;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b = _t1 + _t2;</a:t>
            </a:r>
            <a:endParaRPr lang="en-US" sz="2000" b="1" dirty="0">
              <a:latin typeface="+mn-lt"/>
              <a:cs typeface="Courier New" pitchFamily="49" charset="0"/>
            </a:endParaRPr>
          </a:p>
        </p:txBody>
      </p:sp>
      <p:cxnSp>
        <p:nvCxnSpPr>
          <p:cNvPr id="19" name="מחבר ישר 18"/>
          <p:cNvCxnSpPr/>
          <p:nvPr/>
        </p:nvCxnSpPr>
        <p:spPr>
          <a:xfrm>
            <a:off x="4139952" y="1268760"/>
            <a:ext cx="0" cy="360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2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217" y="-1"/>
            <a:ext cx="7772400" cy="2293471"/>
          </a:xfrm>
        </p:spPr>
        <p:txBody>
          <a:bodyPr/>
          <a:lstStyle/>
          <a:p>
            <a:r>
              <a:rPr lang="en-US" sz="7200" dirty="0"/>
              <a:t>Compilation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Lecture 7</a:t>
            </a:r>
          </a:p>
        </p:txBody>
      </p:sp>
      <p:sp>
        <p:nvSpPr>
          <p:cNvPr id="15" name="Subtitle 8"/>
          <p:cNvSpPr>
            <a:spLocks noGrp="1"/>
          </p:cNvSpPr>
          <p:nvPr>
            <p:ph type="subTitle" idx="1"/>
          </p:nvPr>
        </p:nvSpPr>
        <p:spPr>
          <a:xfrm>
            <a:off x="0" y="5322047"/>
            <a:ext cx="9144000" cy="130436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Intermediate Representation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194" y="2395430"/>
            <a:ext cx="1875217" cy="269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7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Sub-expressions example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16124"/>
            <a:ext cx="3096344" cy="23329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b;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c;</a:t>
            </a:r>
          </a:p>
          <a:p>
            <a:pPr>
              <a:buNone/>
            </a:pPr>
            <a:r>
              <a:rPr lang="en-US" sz="2000" b="1" dirty="0" err="1" smtClean="0">
                <a:cs typeface="Courier New" pitchFamily="49" charset="0"/>
              </a:rPr>
              <a:t>int</a:t>
            </a:r>
            <a:r>
              <a:rPr lang="en-US" sz="2000" b="1" dirty="0" smtClean="0">
                <a:cs typeface="Courier New" pitchFamily="49" charset="0"/>
              </a:rPr>
              <a:t> d;</a:t>
            </a:r>
          </a:p>
          <a:p>
            <a:pPr>
              <a:buNone/>
            </a:pPr>
            <a:r>
              <a:rPr lang="en-US" sz="2000" b="1" dirty="0" smtClean="0">
                <a:cs typeface="Courier New" pitchFamily="49" charset="0"/>
              </a:rPr>
              <a:t>a = b + c + d;</a:t>
            </a:r>
          </a:p>
          <a:p>
            <a:pPr>
              <a:buNone/>
            </a:pPr>
            <a:r>
              <a:rPr lang="pt-BR" sz="2000" b="1" dirty="0" smtClean="0">
                <a:cs typeface="Courier New" pitchFamily="49" charset="0"/>
              </a:rPr>
              <a:t>b = a * a + b * b;</a:t>
            </a:r>
            <a:endParaRPr lang="en-US" sz="2000" b="1" dirty="0">
              <a:cs typeface="Courier New" pitchFamily="49" charset="0"/>
            </a:endParaRP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 dirty="0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4706680" y="1772816"/>
            <a:ext cx="382576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_t0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 = b + c;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a =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_t0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 + d;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_t1 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= a * a;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_t2 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= b * b;</a:t>
            </a:r>
          </a:p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>b =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_t1 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+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_t2</a:t>
            </a:r>
            <a:r>
              <a:rPr lang="en-US" sz="2000" b="1" dirty="0" smtClean="0">
                <a:latin typeface="+mn-lt"/>
                <a:cs typeface="Courier New" pitchFamily="49" charset="0"/>
              </a:rPr>
              <a:t>;</a:t>
            </a:r>
            <a:endParaRPr lang="en-US" sz="2000" b="1" dirty="0">
              <a:latin typeface="+mn-lt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1196752"/>
            <a:ext cx="104913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latin typeface="+mn-lt"/>
              </a:rPr>
              <a:t>Source</a:t>
            </a:r>
            <a:endParaRPr lang="he-IL" sz="24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6681" y="1196752"/>
            <a:ext cx="248177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b="1" dirty="0" smtClean="0">
                <a:latin typeface="+mn-lt"/>
              </a:rPr>
              <a:t>IR (not optimized)</a:t>
            </a:r>
            <a:endParaRPr lang="he-IL" sz="2400" b="1" dirty="0">
              <a:latin typeface="+mn-lt"/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4427984" y="5320022"/>
            <a:ext cx="2520280" cy="1152128"/>
          </a:xfrm>
          <a:prstGeom prst="wedgeRectCallout">
            <a:avLst>
              <a:gd name="adj1" fmla="val -100"/>
              <a:gd name="adj2" fmla="val -856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Temporaries explicitly store intermediate values resulting from sub-expressions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cxnSp>
        <p:nvCxnSpPr>
          <p:cNvPr id="11" name="מחבר ישר 10"/>
          <p:cNvCxnSpPr/>
          <p:nvPr/>
        </p:nvCxnSpPr>
        <p:spPr>
          <a:xfrm>
            <a:off x="4139952" y="1268760"/>
            <a:ext cx="0" cy="360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3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Variable assignments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320480"/>
          </a:xfrm>
        </p:spPr>
        <p:txBody>
          <a:bodyPr>
            <a:norm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= 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r>
              <a:rPr lang="en-US" dirty="0" smtClean="0"/>
              <a:t>var</a:t>
            </a:r>
            <a:r>
              <a:rPr lang="en-US" baseline="-25000" dirty="0" smtClean="0"/>
              <a:t>1</a:t>
            </a:r>
            <a:r>
              <a:rPr lang="en-US" dirty="0" smtClean="0"/>
              <a:t> = var</a:t>
            </a:r>
            <a:r>
              <a:rPr lang="en-US" baseline="-25000" dirty="0" smtClean="0"/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aseline="-25000" dirty="0" smtClean="0"/>
          </a:p>
          <a:p>
            <a:r>
              <a:rPr lang="en-US" dirty="0" smtClean="0"/>
              <a:t>var</a:t>
            </a:r>
            <a:r>
              <a:rPr lang="en-US" baseline="-25000" dirty="0" smtClean="0"/>
              <a:t>1</a:t>
            </a:r>
            <a:r>
              <a:rPr lang="en-US" dirty="0" smtClean="0"/>
              <a:t> = var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op</a:t>
            </a:r>
            <a:r>
              <a:rPr lang="en-US" dirty="0" smtClean="0"/>
              <a:t> var</a:t>
            </a:r>
            <a:r>
              <a:rPr lang="en-US" baseline="-25000" dirty="0" smtClean="0"/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aseline="-25000" dirty="0" smtClean="0"/>
          </a:p>
          <a:p>
            <a:r>
              <a:rPr lang="en-US" dirty="0" smtClean="0"/>
              <a:t>var</a:t>
            </a:r>
            <a:r>
              <a:rPr lang="en-US" baseline="-25000" dirty="0" smtClean="0"/>
              <a:t>1</a:t>
            </a:r>
            <a:r>
              <a:rPr lang="en-US" dirty="0" smtClean="0"/>
              <a:t> = constant </a:t>
            </a:r>
            <a:r>
              <a:rPr lang="en-US" b="1" dirty="0" smtClean="0"/>
              <a:t>op</a:t>
            </a:r>
            <a:r>
              <a:rPr lang="en-US" dirty="0" smtClean="0"/>
              <a:t> var</a:t>
            </a:r>
            <a:r>
              <a:rPr lang="en-US" baseline="-25000" dirty="0" smtClean="0"/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aseline="-25000" dirty="0" smtClean="0"/>
          </a:p>
          <a:p>
            <a:r>
              <a:rPr lang="en-US" dirty="0" smtClean="0"/>
              <a:t>var</a:t>
            </a:r>
            <a:r>
              <a:rPr lang="en-US" baseline="-25000" dirty="0" smtClean="0"/>
              <a:t>1</a:t>
            </a:r>
            <a:r>
              <a:rPr lang="en-US" dirty="0" smtClean="0"/>
              <a:t> = var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op</a:t>
            </a:r>
            <a:r>
              <a:rPr lang="en-US" dirty="0" smtClean="0"/>
              <a:t> 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r>
              <a:rPr lang="en-US" dirty="0" err="1" smtClean="0"/>
              <a:t>var</a:t>
            </a:r>
            <a:r>
              <a:rPr lang="en-US" dirty="0" smtClean="0"/>
              <a:t> = constant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b="1" dirty="0" smtClean="0"/>
              <a:t>op</a:t>
            </a:r>
            <a:r>
              <a:rPr lang="en-US" dirty="0" smtClean="0"/>
              <a:t> constant</a:t>
            </a:r>
            <a:r>
              <a:rPr lang="en-US" baseline="-25000" dirty="0" smtClean="0"/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aseline="-25000" dirty="0" smtClean="0"/>
          </a:p>
          <a:p>
            <a:r>
              <a:rPr lang="en-US" dirty="0" smtClean="0"/>
              <a:t>Permitted operators are </a:t>
            </a:r>
            <a:r>
              <a:rPr lang="en-US" b="1" dirty="0" smtClean="0"/>
              <a:t>+, -, *, /, %</a:t>
            </a:r>
            <a:endParaRPr lang="he-IL" baseline="-250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823857" y="1236030"/>
            <a:ext cx="3156857" cy="1328023"/>
          </a:xfrm>
          <a:prstGeom prst="wedgeRoundRectCallout">
            <a:avLst>
              <a:gd name="adj1" fmla="val -40298"/>
              <a:gd name="adj2" fmla="val 66006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In the </a:t>
            </a:r>
            <a:r>
              <a:rPr lang="en-US" dirty="0" err="1" smtClean="0">
                <a:latin typeface="+mn-lt"/>
              </a:rPr>
              <a:t>impl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var</a:t>
            </a:r>
            <a:r>
              <a:rPr lang="en-US" dirty="0" smtClean="0">
                <a:latin typeface="+mn-lt"/>
              </a:rPr>
              <a:t> is replaced by a pointer to the symbol table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823856" y="2928257"/>
            <a:ext cx="3156857" cy="1328023"/>
          </a:xfrm>
          <a:prstGeom prst="wedgeRoundRectCallout">
            <a:avLst>
              <a:gd name="adj1" fmla="val -38919"/>
              <a:gd name="adj2" fmla="val 66006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 </a:t>
            </a:r>
            <a:r>
              <a:rPr lang="en-US" smtClean="0">
                <a:latin typeface="+mn-lt"/>
              </a:rPr>
              <a:t>compiler-generated temporary </a:t>
            </a:r>
            <a:r>
              <a:rPr lang="en-US" dirty="0" smtClean="0">
                <a:latin typeface="+mn-lt"/>
              </a:rPr>
              <a:t>can be </a:t>
            </a:r>
            <a:r>
              <a:rPr lang="en-US" smtClean="0">
                <a:latin typeface="+mn-lt"/>
              </a:rPr>
              <a:t>used instead of a </a:t>
            </a:r>
            <a:r>
              <a:rPr lang="en-US" dirty="0" err="1" smtClean="0">
                <a:latin typeface="+mn-lt"/>
              </a:rPr>
              <a:t>var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4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8171" y="0"/>
            <a:ext cx="7772400" cy="1143000"/>
          </a:xfrm>
        </p:spPr>
        <p:txBody>
          <a:bodyPr/>
          <a:lstStyle/>
          <a:p>
            <a:r>
              <a:rPr lang="en-US" dirty="0" smtClean="0"/>
              <a:t>Booleans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880319"/>
          </a:xfrm>
        </p:spPr>
        <p:txBody>
          <a:bodyPr/>
          <a:lstStyle/>
          <a:p>
            <a:r>
              <a:rPr lang="en-US" dirty="0" smtClean="0"/>
              <a:t>Boolean variables are represented as integers that have zero or nonzero values</a:t>
            </a:r>
          </a:p>
          <a:p>
            <a:r>
              <a:rPr lang="en-US" dirty="0" smtClean="0"/>
              <a:t>In addition to the arithmetic operator, TAC supports &lt;, ==, ||, and &amp;&amp;</a:t>
            </a:r>
          </a:p>
          <a:p>
            <a:r>
              <a:rPr lang="en-US" dirty="0" smtClean="0"/>
              <a:t>How might you compile the following?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</a:t>
            </a:fld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221088"/>
            <a:ext cx="338437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b = (x &lt;= y);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ישר 9"/>
          <p:cNvCxnSpPr/>
          <p:nvPr/>
        </p:nvCxnSpPr>
        <p:spPr>
          <a:xfrm>
            <a:off x="4283968" y="4221088"/>
            <a:ext cx="0" cy="1728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4008" y="4221088"/>
            <a:ext cx="439248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_t0 = x &lt; y;</a:t>
            </a:r>
          </a:p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_t1 = x == y;</a:t>
            </a:r>
          </a:p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b = _t0 || _t1;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8170" y="0"/>
            <a:ext cx="7772400" cy="1143000"/>
          </a:xfrm>
        </p:spPr>
        <p:txBody>
          <a:bodyPr/>
          <a:lstStyle/>
          <a:p>
            <a:r>
              <a:rPr lang="en-US" sz="4000" dirty="0" smtClean="0"/>
              <a:t>Unary operators</a:t>
            </a:r>
            <a:endParaRPr lang="en-US" sz="4000" dirty="0"/>
          </a:p>
        </p:txBody>
      </p:sp>
      <p:sp>
        <p:nvSpPr>
          <p:cNvPr id="64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3"/>
            <a:ext cx="8229600" cy="15841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might you compile the following assignments from unary statements?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1403648" y="2852936"/>
            <a:ext cx="22322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y = -x;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284385"/>
            <a:ext cx="22322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z := !w;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2636912"/>
            <a:ext cx="26642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y = 0 - x;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4284385"/>
            <a:ext cx="28803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z = w == 0;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מחבר ישר 9"/>
          <p:cNvCxnSpPr/>
          <p:nvPr/>
        </p:nvCxnSpPr>
        <p:spPr>
          <a:xfrm>
            <a:off x="4427984" y="2636912"/>
            <a:ext cx="0" cy="2448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0072" y="3212976"/>
            <a:ext cx="29523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y = -1 * x;</a:t>
            </a:r>
            <a:endParaRPr lang="he-IL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0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9355" y="0"/>
            <a:ext cx="7772400" cy="1143000"/>
          </a:xfrm>
        </p:spPr>
        <p:txBody>
          <a:bodyPr/>
          <a:lstStyle/>
          <a:p>
            <a:r>
              <a:rPr lang="en-US" dirty="0" smtClean="0"/>
              <a:t>Control flow </a:t>
            </a:r>
            <a:r>
              <a:rPr lang="en-US" dirty="0"/>
              <a:t>instructions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idx="1"/>
          </p:nvPr>
        </p:nvSpPr>
        <p:spPr>
          <a:xfrm>
            <a:off x="395111" y="1238015"/>
            <a:ext cx="8551333" cy="4114800"/>
          </a:xfrm>
        </p:spPr>
        <p:txBody>
          <a:bodyPr>
            <a:noAutofit/>
          </a:bodyPr>
          <a:lstStyle/>
          <a:p>
            <a:r>
              <a:rPr lang="en-US" sz="2800" dirty="0"/>
              <a:t>Label </a:t>
            </a:r>
            <a:r>
              <a:rPr lang="en-US" sz="2800" dirty="0" smtClean="0"/>
              <a:t>introduction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label_name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: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/>
              <a:t>Indicates a point in the code that can be jumped to</a:t>
            </a:r>
          </a:p>
          <a:p>
            <a:r>
              <a:rPr lang="en-US" sz="2800" dirty="0" smtClean="0"/>
              <a:t>Unconditional </a:t>
            </a:r>
            <a:r>
              <a:rPr lang="en-US" sz="2800" dirty="0"/>
              <a:t>jump: go to </a:t>
            </a:r>
            <a:r>
              <a:rPr lang="en-US" sz="2800" dirty="0" smtClean="0"/>
              <a:t>instruction following label </a:t>
            </a:r>
            <a:r>
              <a:rPr lang="en-US" sz="2800" dirty="0"/>
              <a:t>L</a:t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/>
              <a:t>Conditional jump: test condition variable </a:t>
            </a:r>
            <a:r>
              <a:rPr lang="en-US" sz="2800" dirty="0" smtClean="0"/>
              <a:t>t;</a:t>
            </a:r>
            <a:br>
              <a:rPr lang="en-US" sz="2800" dirty="0" smtClean="0"/>
            </a:br>
            <a:r>
              <a:rPr lang="en-US" sz="2800" dirty="0" smtClean="0"/>
              <a:t>if 0, </a:t>
            </a:r>
            <a:r>
              <a:rPr lang="en-US" sz="2800" dirty="0"/>
              <a:t>jump to label L</a:t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L;</a:t>
            </a:r>
          </a:p>
          <a:p>
            <a:r>
              <a:rPr lang="en-US" sz="2800" dirty="0" smtClean="0">
                <a:cs typeface="Courier New" pitchFamily="49" charset="0"/>
              </a:rPr>
              <a:t>Similarly</a:t>
            </a:r>
            <a:r>
              <a:rPr lang="en-US" sz="2800" dirty="0" smtClean="0"/>
              <a:t> : test condition variable t;</a:t>
            </a:r>
            <a:br>
              <a:rPr lang="en-US" sz="2800" dirty="0" smtClean="0"/>
            </a:br>
            <a:r>
              <a:rPr lang="en-US" sz="2800" dirty="0" smtClean="0"/>
              <a:t>if not zero, jump to label L</a:t>
            </a:r>
            <a:br>
              <a:rPr lang="en-US" sz="2800" dirty="0" smtClean="0"/>
            </a:br>
            <a:r>
              <a:rPr lang="en-US" sz="2800" dirty="0" smtClean="0"/>
              <a:t>	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IfNZ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L;</a:t>
            </a: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8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Control-flow example – conditions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268760"/>
            <a:ext cx="2619375" cy="34130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z;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(x &lt; y)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z = x;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z = y;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z * z;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25</a:t>
            </a:fld>
            <a:endParaRPr lang="he-IL" dirty="0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4706680" y="2665612"/>
            <a:ext cx="39697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x &lt; y;</a:t>
            </a:r>
          </a:p>
          <a:p>
            <a:pPr lvl="2" algn="l" rtl="0"/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_t0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x;</a:t>
            </a:r>
          </a:p>
          <a:p>
            <a:pPr lvl="2" algn="l" rtl="0"/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 = z * z;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4139952" y="1268760"/>
            <a:ext cx="0" cy="4032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2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615" y="0"/>
            <a:ext cx="7772400" cy="1143000"/>
          </a:xfrm>
        </p:spPr>
        <p:txBody>
          <a:bodyPr/>
          <a:lstStyle/>
          <a:p>
            <a:r>
              <a:rPr lang="en-US" dirty="0" smtClean="0"/>
              <a:t>Control-flow example – loops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2907407" cy="302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 (x &lt; y)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x = x * 2;</a:t>
            </a:r>
          </a:p>
          <a:p>
            <a:pPr>
              <a:buNone/>
            </a:pPr>
            <a:r>
              <a:rPr lang="he-IL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x;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4706680" y="1340768"/>
            <a:ext cx="3969776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x &lt; y;</a:t>
            </a:r>
          </a:p>
          <a:p>
            <a:pPr lvl="2" algn="l" rtl="0"/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_t0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lvl="2"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x * 2;</a:t>
            </a:r>
          </a:p>
          <a:p>
            <a:pPr lvl="2" algn="l" rtl="0"/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y = x;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מחבר ישר 11"/>
          <p:cNvCxnSpPr/>
          <p:nvPr/>
        </p:nvCxnSpPr>
        <p:spPr>
          <a:xfrm>
            <a:off x="4139952" y="1268760"/>
            <a:ext cx="0" cy="4392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Procedures / Functions 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732837" y="1247423"/>
            <a:ext cx="77724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(){ 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y=1, x=0;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=f(a</a:t>
            </a:r>
            <a:r>
              <a:rPr lang="en-US" sz="28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b="1" baseline="-25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print(x)</a:t>
            </a:r>
            <a:r>
              <a:rPr lang="en-US" sz="28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}</a:t>
            </a:r>
            <a:endParaRPr lang="en-US" sz="2800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What happens in runtime?</a:t>
            </a:r>
            <a:endParaRPr lang="en-US" sz="2400" dirty="0" smtClean="0"/>
          </a:p>
          <a:p>
            <a:pPr marL="457200" lvl="1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27</a:t>
            </a:fld>
            <a:endParaRPr lang="he-IL"/>
          </a:p>
        </p:txBody>
      </p:sp>
      <p:sp>
        <p:nvSpPr>
          <p:cNvPr id="2" name="Rectangle 1"/>
          <p:cNvSpPr/>
          <p:nvPr/>
        </p:nvSpPr>
        <p:spPr bwMode="auto">
          <a:xfrm>
            <a:off x="4052992" y="4909028"/>
            <a:ext cx="783579" cy="936768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51566" y="5844345"/>
            <a:ext cx="783579" cy="936768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277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0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Layout </a:t>
            </a:r>
            <a:br>
              <a:rPr lang="en-US" dirty="0" smtClean="0"/>
            </a:br>
            <a:r>
              <a:rPr lang="en-US" sz="3200" dirty="0" smtClean="0"/>
              <a:t>(popular convention)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1962386" y="1996251"/>
            <a:ext cx="5136444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62386" y="3183466"/>
            <a:ext cx="513644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62386" y="3853274"/>
            <a:ext cx="5136444" cy="916282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2386" y="4777082"/>
            <a:ext cx="5136444" cy="916282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1439333" y="4054592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Down Arrow 10"/>
          <p:cNvSpPr/>
          <p:nvPr/>
        </p:nvSpPr>
        <p:spPr bwMode="auto">
          <a:xfrm flipV="1">
            <a:off x="1441214" y="4959585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5926" y="1872074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37215" y="5110104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</p:spTree>
    <p:extLst>
      <p:ext uri="{BB962C8B-B14F-4D97-AF65-F5344CB8AC3E}">
        <p14:creationId xmlns:p14="http://schemas.microsoft.com/office/powerpoint/2010/main" val="11887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logical stack frame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131410" y="198884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</a:t>
            </a:r>
            <a:endParaRPr lang="he-IL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410" y="234888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N-1</a:t>
            </a:r>
            <a:endParaRPr lang="he-IL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410" y="270892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410" y="306896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1</a:t>
            </a:r>
            <a:endParaRPr lang="he-IL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410" y="34290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he-IL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410" y="378904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410" y="414908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</a:t>
            </a:r>
            <a:r>
              <a:rPr lang="en-US" sz="2000" dirty="0" err="1" smtClean="0">
                <a:latin typeface="+mn-lt"/>
              </a:rPr>
              <a:t>tk</a:t>
            </a:r>
            <a:endParaRPr lang="he-IL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410" y="450912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x</a:t>
            </a:r>
            <a:endParaRPr lang="he-IL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410" y="486916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410" y="52292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y</a:t>
            </a:r>
            <a:endParaRPr lang="he-IL" sz="2000" dirty="0">
              <a:latin typeface="+mn-lt"/>
            </a:endParaRPr>
          </a:p>
        </p:txBody>
      </p:sp>
      <p:sp>
        <p:nvSpPr>
          <p:cNvPr id="15" name="סוגר מסולסל שמאלי 14"/>
          <p:cNvSpPr/>
          <p:nvPr/>
        </p:nvSpPr>
        <p:spPr>
          <a:xfrm>
            <a:off x="2411330" y="1988840"/>
            <a:ext cx="432048" cy="1368152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467114" y="234888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Parameters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(actual arguments)</a:t>
            </a:r>
            <a:endParaRPr lang="he-IL" dirty="0">
              <a:latin typeface="+mn-lt"/>
            </a:endParaRPr>
          </a:p>
        </p:txBody>
      </p:sp>
      <p:sp>
        <p:nvSpPr>
          <p:cNvPr id="17" name="סוגר מסולסל שמאלי 16"/>
          <p:cNvSpPr/>
          <p:nvPr/>
        </p:nvSpPr>
        <p:spPr>
          <a:xfrm>
            <a:off x="2411330" y="3429000"/>
            <a:ext cx="432048" cy="216024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467114" y="4149080"/>
            <a:ext cx="20166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Locals and temporaries</a:t>
            </a:r>
            <a:endParaRPr lang="he-IL" dirty="0">
              <a:latin typeface="+mn-lt"/>
            </a:endParaRPr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371770" y="1916832"/>
            <a:ext cx="432048" cy="367240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6947834" y="342900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function f(a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,…,a</a:t>
            </a:r>
            <a:r>
              <a:rPr lang="en-US" baseline="-25000" dirty="0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87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first, a </a:t>
            </a:r>
            <a:r>
              <a:rPr lang="en-US" dirty="0"/>
              <a:t>s</a:t>
            </a:r>
            <a:r>
              <a:rPr lang="en-US" dirty="0" smtClean="0"/>
              <a:t>hort </a:t>
            </a:r>
            <a:r>
              <a:rPr lang="en-US" dirty="0"/>
              <a:t>r</a:t>
            </a:r>
            <a:r>
              <a:rPr lang="en-US" dirty="0" smtClean="0"/>
              <a:t>eminder</a:t>
            </a:r>
            <a:endParaRPr lang="en-US" dirty="0"/>
          </a:p>
        </p:txBody>
      </p:sp>
      <p:pic>
        <p:nvPicPr>
          <p:cNvPr id="5" name="Content Placeholder 4" descr="7509899looking-backward-380x2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" r="292"/>
          <a:stretch>
            <a:fillRect/>
          </a:stretch>
        </p:blipFill>
        <p:spPr>
          <a:xfrm>
            <a:off x="2419515" y="2639702"/>
            <a:ext cx="4304602" cy="227890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1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Procedures / Functions 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732837" y="1247423"/>
            <a:ext cx="7772400" cy="411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procedure call instruction </a:t>
            </a:r>
            <a:r>
              <a:rPr lang="en-US" sz="28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pushes</a:t>
            </a:r>
            <a:r>
              <a:rPr lang="en-US" sz="28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/>
              <a:t>arguments to stack and </a:t>
            </a:r>
            <a:r>
              <a:rPr lang="en-US" sz="2800" b="1" dirty="0" smtClean="0">
                <a:solidFill>
                  <a:srgbClr val="1A8CFF"/>
                </a:solidFill>
              </a:rPr>
              <a:t>jumps</a:t>
            </a:r>
            <a:r>
              <a:rPr lang="en-US" sz="2800" dirty="0" smtClean="0"/>
              <a:t> to the function label</a:t>
            </a:r>
            <a:br>
              <a:rPr lang="en-US" sz="2800" dirty="0" smtClean="0"/>
            </a:br>
            <a:r>
              <a:rPr lang="en-US" sz="2800" dirty="0" smtClean="0"/>
              <a:t>A statement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x=f(a1,…,an); </a:t>
            </a:r>
            <a:r>
              <a:rPr lang="en-US" sz="2800" dirty="0" smtClean="0"/>
              <a:t>looks like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a1; …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an;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Call f;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Pop x;</a:t>
            </a:r>
            <a:r>
              <a:rPr lang="en-US" sz="2800" dirty="0" smtClean="0"/>
              <a:t> // </a:t>
            </a:r>
            <a:r>
              <a:rPr lang="en-US" sz="2800" b="1" dirty="0" smtClean="0">
                <a:solidFill>
                  <a:srgbClr val="1A8CFF"/>
                </a:solidFill>
              </a:rPr>
              <a:t>pop</a:t>
            </a:r>
            <a:r>
              <a:rPr lang="en-US" sz="2800" dirty="0" smtClean="0">
                <a:solidFill>
                  <a:srgbClr val="1A8CFF"/>
                </a:solidFill>
              </a:rPr>
              <a:t> </a:t>
            </a:r>
            <a:r>
              <a:rPr lang="en-US" sz="2800" dirty="0" smtClean="0"/>
              <a:t>returned value, and copy to it</a:t>
            </a:r>
            <a:endParaRPr lang="en-US" sz="2800" dirty="0"/>
          </a:p>
          <a:p>
            <a:r>
              <a:rPr lang="en-US" sz="2800" dirty="0" smtClean="0"/>
              <a:t>Returning a value is done by </a:t>
            </a:r>
            <a:r>
              <a:rPr lang="en-US" sz="2800" b="1" dirty="0" smtClean="0">
                <a:solidFill>
                  <a:srgbClr val="1A8CFF"/>
                </a:solidFill>
              </a:rPr>
              <a:t>pushing</a:t>
            </a:r>
            <a:r>
              <a:rPr lang="en-US" sz="2800" dirty="0" smtClean="0"/>
              <a:t> it to the stack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 x;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r>
              <a:rPr lang="en-US" sz="2800" b="1" dirty="0" smtClean="0">
                <a:solidFill>
                  <a:srgbClr val="1A8CFF"/>
                </a:solidFill>
                <a:cs typeface="Courier New" pitchFamily="49" charset="0"/>
              </a:rPr>
              <a:t>Return control </a:t>
            </a:r>
            <a:r>
              <a:rPr lang="en-US" sz="2800" dirty="0" smtClean="0">
                <a:cs typeface="Courier New" pitchFamily="49" charset="0"/>
              </a:rPr>
              <a:t>to caller (and </a:t>
            </a:r>
            <a:r>
              <a:rPr lang="en-US" sz="2800" b="1" dirty="0" smtClean="0">
                <a:solidFill>
                  <a:srgbClr val="1A8CFF"/>
                </a:solidFill>
                <a:cs typeface="Courier New" pitchFamily="49" charset="0"/>
              </a:rPr>
              <a:t>roll up stack</a:t>
            </a:r>
            <a:r>
              <a:rPr lang="en-US" sz="2800" dirty="0" smtClean="0">
                <a:cs typeface="Courier New" pitchFamily="49" charset="0"/>
              </a:rPr>
              <a:t>)</a:t>
            </a:r>
            <a:br>
              <a:rPr lang="en-US" sz="2800" dirty="0" smtClean="0">
                <a:cs typeface="Courier New" pitchFamily="49" charset="0"/>
              </a:rPr>
            </a:br>
            <a:r>
              <a:rPr lang="en-US" sz="2800" dirty="0" smtClean="0">
                <a:cs typeface="Courier New" pitchFamily="49" charset="0"/>
              </a:rPr>
              <a:t>   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36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Functions example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432048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x * y * z;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x;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w;	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SimpleFunction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(137);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31</a:t>
            </a:fld>
            <a:endParaRPr lang="he-IL" dirty="0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5570776" y="1340768"/>
            <a:ext cx="274564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x * y;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_t1 = _t0 * z;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_t1;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Pop w;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5076056" y="1268760"/>
            <a:ext cx="0" cy="4032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0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access instructions</a:t>
            </a:r>
            <a:endParaRPr lang="en-US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Copy</a:t>
            </a:r>
            <a:r>
              <a:rPr lang="en-US" dirty="0"/>
              <a:t> instruction: a = b</a:t>
            </a:r>
          </a:p>
          <a:p>
            <a:r>
              <a:rPr lang="en-US" b="1" dirty="0"/>
              <a:t>Load/store </a:t>
            </a:r>
            <a:r>
              <a:rPr lang="en-US" dirty="0"/>
              <a:t>instructions:</a:t>
            </a:r>
            <a:br>
              <a:rPr lang="en-US" dirty="0"/>
            </a:br>
            <a:r>
              <a:rPr lang="en-US" dirty="0"/>
              <a:t>	a = *b		*a = b</a:t>
            </a:r>
          </a:p>
          <a:p>
            <a:r>
              <a:rPr lang="en-US" b="1" dirty="0"/>
              <a:t>Address of </a:t>
            </a:r>
            <a:r>
              <a:rPr lang="en-US" dirty="0"/>
              <a:t>instruction a=&amp;b</a:t>
            </a:r>
          </a:p>
          <a:p>
            <a:r>
              <a:rPr lang="en-US" b="1" dirty="0" smtClean="0"/>
              <a:t>Array </a:t>
            </a:r>
            <a:r>
              <a:rPr lang="en-US" b="1" dirty="0"/>
              <a:t>accesses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a = b[</a:t>
            </a:r>
            <a:r>
              <a:rPr lang="en-US" dirty="0" err="1"/>
              <a:t>i</a:t>
            </a:r>
            <a:r>
              <a:rPr lang="en-US" dirty="0"/>
              <a:t>]		a[</a:t>
            </a:r>
            <a:r>
              <a:rPr lang="en-US" dirty="0" err="1"/>
              <a:t>i</a:t>
            </a:r>
            <a:r>
              <a:rPr lang="en-US" dirty="0"/>
              <a:t>] = b</a:t>
            </a:r>
          </a:p>
          <a:p>
            <a:r>
              <a:rPr lang="en-US" b="1" dirty="0"/>
              <a:t>Field accesses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a = </a:t>
            </a:r>
            <a:r>
              <a:rPr lang="en-US" dirty="0" smtClean="0"/>
              <a:t>b[f]	</a:t>
            </a:r>
            <a:r>
              <a:rPr lang="en-US" dirty="0"/>
              <a:t>	</a:t>
            </a:r>
            <a:r>
              <a:rPr lang="en-US" dirty="0" smtClean="0"/>
              <a:t>a[f] </a:t>
            </a:r>
            <a:r>
              <a:rPr lang="en-US" dirty="0"/>
              <a:t>= </a:t>
            </a:r>
            <a:r>
              <a:rPr lang="en-US" dirty="0" smtClean="0"/>
              <a:t>b</a:t>
            </a:r>
          </a:p>
          <a:p>
            <a:r>
              <a:rPr lang="en-US" b="1" dirty="0" smtClean="0"/>
              <a:t>Memory allocation</a:t>
            </a:r>
            <a:r>
              <a:rPr lang="en-US" dirty="0" smtClean="0"/>
              <a:t> instruction: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a = </a:t>
            </a:r>
            <a:r>
              <a:rPr lang="en-US" dirty="0" err="1" smtClean="0"/>
              <a:t>alloc</a:t>
            </a:r>
            <a:r>
              <a:rPr lang="en-US" dirty="0" smtClean="0"/>
              <a:t>(size)</a:t>
            </a:r>
          </a:p>
          <a:p>
            <a:pPr lvl="1"/>
            <a:r>
              <a:rPr lang="en-US" dirty="0" smtClean="0"/>
              <a:t>Sometimes left out (e.g., </a:t>
            </a:r>
            <a:r>
              <a:rPr lang="en-US" dirty="0" err="1" smtClean="0"/>
              <a:t>malloc</a:t>
            </a:r>
            <a:r>
              <a:rPr lang="en-US" dirty="0" smtClean="0"/>
              <a:t> is a procedure in C)</a:t>
            </a:r>
            <a:endParaRPr lang="en-US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32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368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access instructions</a:t>
            </a:r>
            <a:endParaRPr lang="en-US" dirty="0"/>
          </a:p>
        </p:txBody>
      </p:sp>
      <p:sp>
        <p:nvSpPr>
          <p:cNvPr id="64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Copy</a:t>
            </a:r>
            <a:r>
              <a:rPr lang="en-US" dirty="0"/>
              <a:t> instruction: a = b</a:t>
            </a:r>
          </a:p>
          <a:p>
            <a:r>
              <a:rPr lang="en-US" b="1" dirty="0"/>
              <a:t>Load/store </a:t>
            </a:r>
            <a:r>
              <a:rPr lang="en-US" dirty="0"/>
              <a:t>instructions: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1A8CFF"/>
                </a:solidFill>
              </a:rPr>
              <a:t>a = *b		*a = b</a:t>
            </a:r>
          </a:p>
          <a:p>
            <a:r>
              <a:rPr lang="en-US" b="1" dirty="0"/>
              <a:t>Address of </a:t>
            </a:r>
            <a:r>
              <a:rPr lang="en-US" dirty="0"/>
              <a:t>instruction a=&amp;b</a:t>
            </a:r>
          </a:p>
          <a:p>
            <a:r>
              <a:rPr lang="en-US" b="1" dirty="0" smtClean="0"/>
              <a:t>Array </a:t>
            </a:r>
            <a:r>
              <a:rPr lang="en-US" b="1" dirty="0"/>
              <a:t>accesses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a = b[</a:t>
            </a:r>
            <a:r>
              <a:rPr lang="en-US" dirty="0" err="1"/>
              <a:t>i</a:t>
            </a:r>
            <a:r>
              <a:rPr lang="en-US" dirty="0"/>
              <a:t>]		a[</a:t>
            </a:r>
            <a:r>
              <a:rPr lang="en-US" dirty="0" err="1"/>
              <a:t>i</a:t>
            </a:r>
            <a:r>
              <a:rPr lang="en-US" dirty="0"/>
              <a:t>] = b</a:t>
            </a:r>
          </a:p>
          <a:p>
            <a:r>
              <a:rPr lang="en-US" b="1" dirty="0"/>
              <a:t>Field accesses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a = </a:t>
            </a:r>
            <a:r>
              <a:rPr lang="en-US" dirty="0" smtClean="0"/>
              <a:t>b[f]	</a:t>
            </a:r>
            <a:r>
              <a:rPr lang="en-US" dirty="0"/>
              <a:t>	</a:t>
            </a:r>
            <a:r>
              <a:rPr lang="en-US" dirty="0" smtClean="0"/>
              <a:t>a[f] </a:t>
            </a:r>
            <a:r>
              <a:rPr lang="en-US" dirty="0"/>
              <a:t>= </a:t>
            </a:r>
            <a:r>
              <a:rPr lang="en-US" dirty="0" smtClean="0"/>
              <a:t>b</a:t>
            </a:r>
          </a:p>
          <a:p>
            <a:r>
              <a:rPr lang="en-US" b="1" dirty="0" smtClean="0"/>
              <a:t>Memory allocation</a:t>
            </a:r>
            <a:r>
              <a:rPr lang="en-US" dirty="0" smtClean="0"/>
              <a:t> instruction: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a = </a:t>
            </a:r>
            <a:r>
              <a:rPr lang="en-US" dirty="0" err="1" smtClean="0"/>
              <a:t>alloc</a:t>
            </a:r>
            <a:r>
              <a:rPr lang="en-US" dirty="0" smtClean="0"/>
              <a:t>(size)</a:t>
            </a:r>
          </a:p>
          <a:p>
            <a:pPr lvl="1"/>
            <a:r>
              <a:rPr lang="en-US" dirty="0" smtClean="0"/>
              <a:t>Sometimes left out (e.g., </a:t>
            </a:r>
            <a:r>
              <a:rPr lang="en-US" dirty="0" err="1" smtClean="0"/>
              <a:t>malloc</a:t>
            </a:r>
            <a:r>
              <a:rPr lang="en-US" dirty="0" smtClean="0"/>
              <a:t> is a procedure in C)</a:t>
            </a:r>
            <a:endParaRPr lang="en-US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33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616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Array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05000" y="2488418"/>
            <a:ext cx="4876800" cy="12308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t1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:=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&amp;y      ; t1 = address-of y</a:t>
            </a:r>
            <a:endParaRPr lang="en-US" sz="2000" dirty="0">
              <a:solidFill>
                <a:schemeClr val="tx1"/>
              </a:solidFill>
              <a:cs typeface="Courier New" pitchFamily="49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t2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:= t1 + i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; t2 =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address of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y[i]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x  := *t2      ; loads the value located at y[i]</a:t>
            </a:r>
            <a:endParaRPr lang="en-US" sz="2000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13238" y="5036035"/>
            <a:ext cx="4876800" cy="12123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t1   :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&amp;x      ; t1 = address-of x</a:t>
            </a:r>
            <a:endParaRPr lang="en-US" sz="2000" dirty="0">
              <a:solidFill>
                <a:schemeClr val="tx1"/>
              </a:solidFill>
              <a:cs typeface="Courier New" pitchFamily="49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t2   :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= t1 + i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 ; t2 =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address of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x[i]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*t2 := y         ; </a:t>
            </a:r>
            <a:r>
              <a:rPr lang="en-US" sz="2000" dirty="0">
                <a:solidFill>
                  <a:schemeClr val="tx1"/>
                </a:solidFill>
                <a:cs typeface="Courier New" pitchFamily="49" charset="0"/>
              </a:rPr>
              <a:t>store through </a:t>
            </a:r>
            <a:r>
              <a:rPr lang="en-US" sz="2000" dirty="0" smtClean="0">
                <a:solidFill>
                  <a:schemeClr val="tx1"/>
                </a:solidFill>
                <a:cs typeface="Courier New" pitchFamily="49" charset="0"/>
              </a:rPr>
              <a:t>pointer</a:t>
            </a:r>
            <a:endParaRPr lang="en-US" sz="2000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1897746"/>
            <a:ext cx="139373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t"/>
            <a:r>
              <a:rPr lang="en-US" sz="3200" dirty="0">
                <a:latin typeface="+mn-lt"/>
              </a:rPr>
              <a:t>x := y[i]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4439870"/>
            <a:ext cx="139373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t"/>
            <a:r>
              <a:rPr lang="en-US" sz="3200" dirty="0">
                <a:latin typeface="+mn-lt"/>
              </a:rPr>
              <a:t>x[i] := y</a:t>
            </a:r>
          </a:p>
        </p:txBody>
      </p:sp>
    </p:spTree>
    <p:extLst>
      <p:ext uri="{BB962C8B-B14F-4D97-AF65-F5344CB8AC3E}">
        <p14:creationId xmlns:p14="http://schemas.microsoft.com/office/powerpoint/2010/main" val="109210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392" y="0"/>
            <a:ext cx="7772400" cy="1143000"/>
          </a:xfrm>
        </p:spPr>
        <p:txBody>
          <a:bodyPr/>
          <a:lstStyle/>
          <a:p>
            <a:r>
              <a:rPr lang="en-US" dirty="0">
                <a:latin typeface="+mn-lt"/>
              </a:rPr>
              <a:t>Intermediate representation</a:t>
            </a:r>
          </a:p>
        </p:txBody>
      </p:sp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7891409-A450-4575-92F6-46F4255F2D66}" type="slidenum">
              <a:rPr lang="he-IL">
                <a:latin typeface="+mn-lt"/>
              </a:rPr>
              <a:pPr/>
              <a:t>36</a:t>
            </a:fld>
            <a:endParaRPr lang="en-US">
              <a:latin typeface="+mn-lt"/>
              <a:cs typeface="Tahoma" pitchFamily="34" charset="0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67544" y="1052736"/>
            <a:ext cx="8229600" cy="223224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A language that is between the source language and the target language – not specific to any machine</a:t>
            </a:r>
          </a:p>
          <a:p>
            <a:pPr marL="342900" lvl="0" indent="-342900" algn="l" rt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Goal 1: </a:t>
            </a:r>
            <a:r>
              <a:rPr lang="en-US" sz="2800" dirty="0" smtClean="0">
                <a:latin typeface="+mn-lt"/>
              </a:rPr>
              <a:t>retargeting  compiler components for different source languages/target machines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2092724" y="5575880"/>
            <a:ext cx="543739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smtClean="0">
                <a:latin typeface="+mn-lt"/>
                <a:cs typeface="Tahoma" pitchFamily="34" charset="0"/>
              </a:rPr>
              <a:t>C++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4103688" y="5577190"/>
            <a:ext cx="377026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>
                <a:latin typeface="+mn-lt"/>
                <a:cs typeface="Tahoma" pitchFamily="34" charset="0"/>
              </a:rPr>
              <a:t>IR</a:t>
            </a:r>
          </a:p>
        </p:txBody>
      </p:sp>
      <p:cxnSp>
        <p:nvCxnSpPr>
          <p:cNvPr id="47" name="AutoShape 6"/>
          <p:cNvCxnSpPr>
            <a:cxnSpLocks noChangeShapeType="1"/>
            <a:stCxn id="45" idx="3"/>
            <a:endCxn id="46" idx="1"/>
          </p:cNvCxnSpPr>
          <p:nvPr/>
        </p:nvCxnSpPr>
        <p:spPr bwMode="auto">
          <a:xfrm>
            <a:off x="2636463" y="5760546"/>
            <a:ext cx="1467225" cy="131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707063" y="4643844"/>
            <a:ext cx="100488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>
                <a:latin typeface="+mn-lt"/>
                <a:cs typeface="Tahoma" pitchFamily="34" charset="0"/>
              </a:rPr>
              <a:t>Pentium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399088" y="5577190"/>
            <a:ext cx="150924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>
                <a:latin typeface="+mn-lt"/>
                <a:cs typeface="Tahoma" pitchFamily="34" charset="0"/>
              </a:rPr>
              <a:t>Java </a:t>
            </a:r>
            <a:r>
              <a:rPr lang="en-US" sz="1800" b="0" dirty="0" err="1">
                <a:latin typeface="+mn-lt"/>
                <a:cs typeface="Tahoma" pitchFamily="34" charset="0"/>
              </a:rPr>
              <a:t>bytecode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5836444" y="6302648"/>
            <a:ext cx="700658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err="1">
                <a:latin typeface="+mn-lt"/>
                <a:cs typeface="Tahoma" pitchFamily="34" charset="0"/>
              </a:rPr>
              <a:t>Sparc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cxnSp>
        <p:nvCxnSpPr>
          <p:cNvPr id="51" name="AutoShape 11"/>
          <p:cNvCxnSpPr>
            <a:cxnSpLocks noChangeShapeType="1"/>
            <a:stCxn id="46" idx="3"/>
            <a:endCxn id="48" idx="1"/>
          </p:cNvCxnSpPr>
          <p:nvPr/>
        </p:nvCxnSpPr>
        <p:spPr bwMode="auto">
          <a:xfrm flipV="1">
            <a:off x="4480714" y="4827201"/>
            <a:ext cx="1226349" cy="93465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52" name="AutoShape 12"/>
          <p:cNvCxnSpPr>
            <a:cxnSpLocks noChangeShapeType="1"/>
            <a:stCxn id="46" idx="3"/>
            <a:endCxn id="49" idx="1"/>
          </p:cNvCxnSpPr>
          <p:nvPr/>
        </p:nvCxnSpPr>
        <p:spPr bwMode="auto">
          <a:xfrm>
            <a:off x="4480714" y="5761856"/>
            <a:ext cx="91837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53" name="AutoShape 13"/>
          <p:cNvCxnSpPr>
            <a:cxnSpLocks noChangeShapeType="1"/>
            <a:stCxn id="46" idx="3"/>
            <a:endCxn id="50" idx="1"/>
          </p:cNvCxnSpPr>
          <p:nvPr/>
        </p:nvCxnSpPr>
        <p:spPr bwMode="auto">
          <a:xfrm>
            <a:off x="4480714" y="5761856"/>
            <a:ext cx="1355730" cy="72545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979712" y="6300028"/>
            <a:ext cx="8500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err="1" smtClean="0">
                <a:latin typeface="+mn-lt"/>
                <a:cs typeface="Tahoma" pitchFamily="34" charset="0"/>
              </a:rPr>
              <a:t>Pyhton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2105356" y="4643844"/>
            <a:ext cx="583663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smtClean="0">
                <a:latin typeface="+mn-lt"/>
                <a:cs typeface="Tahoma" pitchFamily="34" charset="0"/>
              </a:rPr>
              <a:t>Java</a:t>
            </a:r>
            <a:endParaRPr lang="en-US" sz="1800" b="0" dirty="0">
              <a:latin typeface="+mn-lt"/>
              <a:cs typeface="Tahoma" pitchFamily="34" charset="0"/>
            </a:endParaRPr>
          </a:p>
        </p:txBody>
      </p:sp>
      <p:cxnSp>
        <p:nvCxnSpPr>
          <p:cNvPr id="56" name="AutoShape 6"/>
          <p:cNvCxnSpPr>
            <a:cxnSpLocks noChangeShapeType="1"/>
            <a:stCxn id="55" idx="3"/>
            <a:endCxn id="46" idx="1"/>
          </p:cNvCxnSpPr>
          <p:nvPr/>
        </p:nvCxnSpPr>
        <p:spPr bwMode="auto">
          <a:xfrm>
            <a:off x="2689019" y="4828510"/>
            <a:ext cx="1414669" cy="93334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57" name="AutoShape 6"/>
          <p:cNvCxnSpPr>
            <a:cxnSpLocks noChangeShapeType="1"/>
            <a:stCxn id="54" idx="3"/>
            <a:endCxn id="46" idx="1"/>
          </p:cNvCxnSpPr>
          <p:nvPr/>
        </p:nvCxnSpPr>
        <p:spPr bwMode="auto">
          <a:xfrm flipV="1">
            <a:off x="2829712" y="5761856"/>
            <a:ext cx="1273976" cy="7228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859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57891409-A450-4575-92F6-46F4255F2D66}" type="slidenum">
              <a:rPr lang="he-IL"/>
              <a:pPr/>
              <a:t>37</a:t>
            </a:fld>
            <a:endParaRPr lang="en-US">
              <a:cs typeface="Tahoma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092724" y="5575880"/>
            <a:ext cx="659155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smtClean="0">
                <a:latin typeface="Tahoma" pitchFamily="34" charset="0"/>
                <a:cs typeface="Tahoma" pitchFamily="34" charset="0"/>
              </a:rPr>
              <a:t>C++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103688" y="5577190"/>
            <a:ext cx="411162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IR</a:t>
            </a:r>
          </a:p>
        </p:txBody>
      </p:sp>
      <p:cxnSp>
        <p:nvCxnSpPr>
          <p:cNvPr id="18" name="AutoShape 6"/>
          <p:cNvCxnSpPr>
            <a:cxnSpLocks noChangeShapeType="1"/>
            <a:stCxn id="16" idx="3"/>
            <a:endCxn id="17" idx="1"/>
          </p:cNvCxnSpPr>
          <p:nvPr/>
        </p:nvCxnSpPr>
        <p:spPr bwMode="auto">
          <a:xfrm>
            <a:off x="2751879" y="5760546"/>
            <a:ext cx="1351809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707063" y="4643844"/>
            <a:ext cx="100488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Pentium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5399088" y="5577190"/>
            <a:ext cx="162083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>
                <a:latin typeface="Tahoma" pitchFamily="34" charset="0"/>
                <a:cs typeface="Tahoma" pitchFamily="34" charset="0"/>
              </a:rPr>
              <a:t>Java </a:t>
            </a:r>
            <a:r>
              <a:rPr lang="en-US" sz="1800" b="0" dirty="0" err="1">
                <a:latin typeface="Tahoma" pitchFamily="34" charset="0"/>
                <a:cs typeface="Tahoma" pitchFamily="34" charset="0"/>
              </a:rPr>
              <a:t>bytecode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836444" y="6302648"/>
            <a:ext cx="746125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err="1">
                <a:latin typeface="Tahoma" pitchFamily="34" charset="0"/>
                <a:cs typeface="Tahoma" pitchFamily="34" charset="0"/>
              </a:rPr>
              <a:t>Sparc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AutoShape 11"/>
          <p:cNvCxnSpPr>
            <a:cxnSpLocks noChangeShapeType="1"/>
            <a:stCxn id="17" idx="3"/>
            <a:endCxn id="20" idx="1"/>
          </p:cNvCxnSpPr>
          <p:nvPr/>
        </p:nvCxnSpPr>
        <p:spPr bwMode="auto">
          <a:xfrm flipV="1">
            <a:off x="4514850" y="4827201"/>
            <a:ext cx="1192213" cy="93334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24" name="AutoShape 12"/>
          <p:cNvCxnSpPr>
            <a:cxnSpLocks noChangeShapeType="1"/>
            <a:stCxn id="17" idx="3"/>
            <a:endCxn id="21" idx="1"/>
          </p:cNvCxnSpPr>
          <p:nvPr/>
        </p:nvCxnSpPr>
        <p:spPr bwMode="auto">
          <a:xfrm>
            <a:off x="4514850" y="5760546"/>
            <a:ext cx="884238" cy="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25" name="AutoShape 13"/>
          <p:cNvCxnSpPr>
            <a:cxnSpLocks noChangeShapeType="1"/>
            <a:stCxn id="17" idx="3"/>
            <a:endCxn id="22" idx="1"/>
          </p:cNvCxnSpPr>
          <p:nvPr/>
        </p:nvCxnSpPr>
        <p:spPr bwMode="auto">
          <a:xfrm>
            <a:off x="4514850" y="5760546"/>
            <a:ext cx="1321594" cy="72545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979712" y="6300028"/>
            <a:ext cx="885179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err="1" smtClean="0">
                <a:latin typeface="Tahoma" pitchFamily="34" charset="0"/>
                <a:cs typeface="Tahoma" pitchFamily="34" charset="0"/>
              </a:rPr>
              <a:t>Pyhton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105356" y="4643844"/>
            <a:ext cx="633891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buClrTx/>
              <a:buSzTx/>
              <a:buFontTx/>
              <a:buNone/>
            </a:pPr>
            <a:r>
              <a:rPr lang="en-US" sz="1800" b="0" dirty="0" smtClean="0">
                <a:latin typeface="Tahoma" pitchFamily="34" charset="0"/>
                <a:cs typeface="Tahoma" pitchFamily="34" charset="0"/>
              </a:rPr>
              <a:t>Java</a:t>
            </a:r>
            <a:endParaRPr lang="en-US" sz="1800" b="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0" name="AutoShape 6"/>
          <p:cNvCxnSpPr>
            <a:cxnSpLocks noChangeShapeType="1"/>
            <a:stCxn id="29" idx="3"/>
            <a:endCxn id="17" idx="1"/>
          </p:cNvCxnSpPr>
          <p:nvPr/>
        </p:nvCxnSpPr>
        <p:spPr bwMode="auto">
          <a:xfrm>
            <a:off x="2739247" y="4828510"/>
            <a:ext cx="1364441" cy="93203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33" name="AutoShape 6"/>
          <p:cNvCxnSpPr>
            <a:cxnSpLocks noChangeShapeType="1"/>
            <a:stCxn id="28" idx="3"/>
            <a:endCxn id="17" idx="1"/>
          </p:cNvCxnSpPr>
          <p:nvPr/>
        </p:nvCxnSpPr>
        <p:spPr bwMode="auto">
          <a:xfrm flipV="1">
            <a:off x="2864891" y="5760546"/>
            <a:ext cx="1238797" cy="72414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sm"/>
          </a:ln>
          <a:effectLst/>
        </p:spPr>
      </p:cxnSp>
      <p:cxnSp>
        <p:nvCxnSpPr>
          <p:cNvPr id="19" name="AutoShape 7"/>
          <p:cNvCxnSpPr>
            <a:cxnSpLocks noChangeShapeType="1"/>
          </p:cNvCxnSpPr>
          <p:nvPr/>
        </p:nvCxnSpPr>
        <p:spPr bwMode="auto">
          <a:xfrm rot="10800000" flipH="1" flipV="1">
            <a:off x="4103688" y="5762412"/>
            <a:ext cx="411162" cy="1587"/>
          </a:xfrm>
          <a:prstGeom prst="curvedConnector5">
            <a:avLst>
              <a:gd name="adj1" fmla="val -55597"/>
              <a:gd name="adj2" fmla="val -32700000"/>
              <a:gd name="adj3" fmla="val 155213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lg" len="sm"/>
          </a:ln>
          <a:effectLst/>
        </p:spPr>
      </p:cxn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3743325" y="4897224"/>
            <a:ext cx="1030288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optimize</a:t>
            </a:r>
          </a:p>
        </p:txBody>
      </p:sp>
      <p:sp>
        <p:nvSpPr>
          <p:cNvPr id="38" name="חץ ימינה 26"/>
          <p:cNvSpPr/>
          <p:nvPr/>
        </p:nvSpPr>
        <p:spPr>
          <a:xfrm>
            <a:off x="2828244" y="4507667"/>
            <a:ext cx="1224136" cy="288032"/>
          </a:xfrm>
          <a:prstGeom prst="rightArrow">
            <a:avLst/>
          </a:prstGeom>
          <a:solidFill>
            <a:srgbClr val="66B3FF"/>
          </a:solidFill>
          <a:ln>
            <a:solidFill>
              <a:srgbClr val="1A8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43808" y="4191413"/>
            <a:ext cx="114246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Lowering</a:t>
            </a:r>
            <a:endParaRPr lang="he-IL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חץ ימינה 30"/>
          <p:cNvSpPr/>
          <p:nvPr/>
        </p:nvSpPr>
        <p:spPr>
          <a:xfrm>
            <a:off x="4556436" y="4507667"/>
            <a:ext cx="1224136" cy="288032"/>
          </a:xfrm>
          <a:prstGeom prst="rightArrow">
            <a:avLst/>
          </a:prstGeom>
          <a:solidFill>
            <a:srgbClr val="66B3FF"/>
          </a:solidFill>
          <a:ln>
            <a:solidFill>
              <a:srgbClr val="1A8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29437" y="4191413"/>
            <a:ext cx="126594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2"/>
                </a:solidFill>
                <a:latin typeface="+mn-lt"/>
              </a:rPr>
              <a:t>Code Gen.</a:t>
            </a:r>
            <a:endParaRPr lang="he-IL" sz="2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 bwMode="auto">
          <a:xfrm>
            <a:off x="685800" y="1694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+mn-lt"/>
              </a:rPr>
              <a:t>Intermediate representation</a:t>
            </a:r>
            <a:endParaRPr lang="en-US" dirty="0">
              <a:latin typeface="+mn-lt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472271" y="1052513"/>
            <a:ext cx="8229600" cy="34559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 smtClean="0"/>
              <a:t>A language that is between the source language and the target language – not specific to any machine</a:t>
            </a:r>
          </a:p>
          <a:p>
            <a:r>
              <a:rPr lang="en-US" sz="2800" dirty="0" smtClean="0"/>
              <a:t>Goal 1: retargeting  compiler components for different source languages/target machines</a:t>
            </a:r>
          </a:p>
          <a:p>
            <a:r>
              <a:rPr lang="en-US" sz="2800" dirty="0" smtClean="0"/>
              <a:t>Goal 2: machine-independent optimizer</a:t>
            </a:r>
          </a:p>
          <a:p>
            <a:pPr lvl="1"/>
            <a:r>
              <a:rPr lang="en-US" sz="2400" dirty="0" smtClean="0"/>
              <a:t>Narrow interface: small number of instruction types</a:t>
            </a:r>
          </a:p>
        </p:txBody>
      </p:sp>
    </p:spTree>
    <p:extLst>
      <p:ext uri="{BB962C8B-B14F-4D97-AF65-F5344CB8AC3E}">
        <p14:creationId xmlns:p14="http://schemas.microsoft.com/office/powerpoint/2010/main" val="3256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57578" y="0"/>
            <a:ext cx="7772400" cy="1143000"/>
          </a:xfrm>
        </p:spPr>
        <p:txBody>
          <a:bodyPr/>
          <a:lstStyle/>
          <a:p>
            <a:r>
              <a:rPr lang="en-US" dirty="0"/>
              <a:t>Multiple IRs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353425" cy="3348038"/>
          </a:xfrm>
        </p:spPr>
        <p:txBody>
          <a:bodyPr/>
          <a:lstStyle/>
          <a:p>
            <a:r>
              <a:rPr lang="en-US" dirty="0"/>
              <a:t>Some optimizations require high-level structure</a:t>
            </a:r>
          </a:p>
          <a:p>
            <a:r>
              <a:rPr lang="en-US" dirty="0"/>
              <a:t>Others more appropriate on low-level code</a:t>
            </a:r>
          </a:p>
          <a:p>
            <a:r>
              <a:rPr lang="en-US" dirty="0"/>
              <a:t>Solution: use multiple IR stages</a:t>
            </a:r>
          </a:p>
        </p:txBody>
      </p:sp>
      <p:sp>
        <p:nvSpPr>
          <p:cNvPr id="20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38</a:t>
            </a:fld>
            <a:endParaRPr lang="he-IL"/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1871663" y="5588273"/>
            <a:ext cx="581025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AST</a:t>
            </a:r>
          </a:p>
        </p:txBody>
      </p:sp>
      <p:sp>
        <p:nvSpPr>
          <p:cNvPr id="619525" name="Text Box 5"/>
          <p:cNvSpPr txBox="1">
            <a:spLocks noChangeArrowheads="1"/>
          </p:cNvSpPr>
          <p:nvPr/>
        </p:nvSpPr>
        <p:spPr bwMode="auto">
          <a:xfrm>
            <a:off x="4103688" y="5588273"/>
            <a:ext cx="525462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LIR</a:t>
            </a:r>
          </a:p>
        </p:txBody>
      </p:sp>
      <p:cxnSp>
        <p:nvCxnSpPr>
          <p:cNvPr id="619526" name="AutoShape 6"/>
          <p:cNvCxnSpPr>
            <a:cxnSpLocks noChangeShapeType="1"/>
            <a:stCxn id="619535" idx="3"/>
            <a:endCxn id="619525" idx="1"/>
          </p:cNvCxnSpPr>
          <p:nvPr/>
        </p:nvCxnSpPr>
        <p:spPr bwMode="auto">
          <a:xfrm flipV="1">
            <a:off x="3517900" y="5772423"/>
            <a:ext cx="585788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cxnSp>
        <p:nvCxnSpPr>
          <p:cNvPr id="619527" name="AutoShape 7"/>
          <p:cNvCxnSpPr>
            <a:cxnSpLocks noChangeShapeType="1"/>
            <a:stCxn id="619525" idx="1"/>
            <a:endCxn id="619525" idx="3"/>
          </p:cNvCxnSpPr>
          <p:nvPr/>
        </p:nvCxnSpPr>
        <p:spPr bwMode="auto">
          <a:xfrm rot="10800000" flipH="1" flipV="1">
            <a:off x="4103688" y="5772423"/>
            <a:ext cx="525462" cy="1587"/>
          </a:xfrm>
          <a:prstGeom prst="curvedConnector5">
            <a:avLst>
              <a:gd name="adj1" fmla="val -43505"/>
              <a:gd name="adj2" fmla="val -32100000"/>
              <a:gd name="adj3" fmla="val 143204"/>
            </a:avLst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sp>
        <p:nvSpPr>
          <p:cNvPr id="619528" name="Text Box 8"/>
          <p:cNvSpPr txBox="1">
            <a:spLocks noChangeArrowheads="1"/>
          </p:cNvSpPr>
          <p:nvPr/>
        </p:nvSpPr>
        <p:spPr bwMode="auto">
          <a:xfrm>
            <a:off x="5399088" y="4827860"/>
            <a:ext cx="100488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Pentium</a:t>
            </a:r>
          </a:p>
        </p:txBody>
      </p:sp>
      <p:sp>
        <p:nvSpPr>
          <p:cNvPr id="619529" name="Text Box 9"/>
          <p:cNvSpPr txBox="1">
            <a:spLocks noChangeArrowheads="1"/>
          </p:cNvSpPr>
          <p:nvPr/>
        </p:nvSpPr>
        <p:spPr bwMode="auto">
          <a:xfrm>
            <a:off x="5399088" y="5583510"/>
            <a:ext cx="1620837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Java bytecode</a:t>
            </a:r>
          </a:p>
        </p:txBody>
      </p:sp>
      <p:sp>
        <p:nvSpPr>
          <p:cNvPr id="619530" name="Text Box 10"/>
          <p:cNvSpPr txBox="1">
            <a:spLocks noChangeArrowheads="1"/>
          </p:cNvSpPr>
          <p:nvPr/>
        </p:nvSpPr>
        <p:spPr bwMode="auto">
          <a:xfrm>
            <a:off x="5435600" y="6302648"/>
            <a:ext cx="746125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Sparc</a:t>
            </a:r>
          </a:p>
        </p:txBody>
      </p:sp>
      <p:cxnSp>
        <p:nvCxnSpPr>
          <p:cNvPr id="619531" name="AutoShape 11"/>
          <p:cNvCxnSpPr>
            <a:cxnSpLocks noChangeShapeType="1"/>
            <a:stCxn id="619525" idx="3"/>
            <a:endCxn id="619528" idx="1"/>
          </p:cNvCxnSpPr>
          <p:nvPr/>
        </p:nvCxnSpPr>
        <p:spPr bwMode="auto">
          <a:xfrm flipV="1">
            <a:off x="4629150" y="5012010"/>
            <a:ext cx="769938" cy="760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cxnSp>
        <p:nvCxnSpPr>
          <p:cNvPr id="619532" name="AutoShape 12"/>
          <p:cNvCxnSpPr>
            <a:cxnSpLocks noChangeShapeType="1"/>
            <a:stCxn id="619525" idx="3"/>
            <a:endCxn id="619529" idx="1"/>
          </p:cNvCxnSpPr>
          <p:nvPr/>
        </p:nvCxnSpPr>
        <p:spPr bwMode="auto">
          <a:xfrm flipV="1">
            <a:off x="4629150" y="5767660"/>
            <a:ext cx="769938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cxnSp>
        <p:nvCxnSpPr>
          <p:cNvPr id="619533" name="AutoShape 13"/>
          <p:cNvCxnSpPr>
            <a:cxnSpLocks noChangeShapeType="1"/>
            <a:stCxn id="619525" idx="3"/>
            <a:endCxn id="619530" idx="1"/>
          </p:cNvCxnSpPr>
          <p:nvPr/>
        </p:nvCxnSpPr>
        <p:spPr bwMode="auto">
          <a:xfrm>
            <a:off x="4629150" y="5772423"/>
            <a:ext cx="806450" cy="714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sp>
        <p:nvSpPr>
          <p:cNvPr id="619534" name="Text Box 14"/>
          <p:cNvSpPr txBox="1">
            <a:spLocks noChangeArrowheads="1"/>
          </p:cNvSpPr>
          <p:nvPr/>
        </p:nvSpPr>
        <p:spPr bwMode="auto">
          <a:xfrm>
            <a:off x="3816350" y="4905648"/>
            <a:ext cx="1030288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optimize</a:t>
            </a:r>
          </a:p>
        </p:txBody>
      </p:sp>
      <p:sp>
        <p:nvSpPr>
          <p:cNvPr id="619535" name="Text Box 15"/>
          <p:cNvSpPr txBox="1">
            <a:spLocks noChangeArrowheads="1"/>
          </p:cNvSpPr>
          <p:nvPr/>
        </p:nvSpPr>
        <p:spPr bwMode="auto">
          <a:xfrm>
            <a:off x="2952750" y="5589860"/>
            <a:ext cx="5651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HIR</a:t>
            </a:r>
          </a:p>
        </p:txBody>
      </p:sp>
      <p:cxnSp>
        <p:nvCxnSpPr>
          <p:cNvPr id="619536" name="AutoShape 16"/>
          <p:cNvCxnSpPr>
            <a:cxnSpLocks noChangeShapeType="1"/>
            <a:stCxn id="619524" idx="3"/>
            <a:endCxn id="619535" idx="1"/>
          </p:cNvCxnSpPr>
          <p:nvPr/>
        </p:nvCxnSpPr>
        <p:spPr bwMode="auto">
          <a:xfrm>
            <a:off x="2452688" y="5772423"/>
            <a:ext cx="500062" cy="15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cxnSp>
        <p:nvCxnSpPr>
          <p:cNvPr id="619537" name="AutoShape 17"/>
          <p:cNvCxnSpPr>
            <a:cxnSpLocks noChangeShapeType="1"/>
            <a:stCxn id="619535" idx="1"/>
            <a:endCxn id="619535" idx="3"/>
          </p:cNvCxnSpPr>
          <p:nvPr/>
        </p:nvCxnSpPr>
        <p:spPr bwMode="auto">
          <a:xfrm rot="10800000" flipH="1" flipV="1">
            <a:off x="2952750" y="5774010"/>
            <a:ext cx="565150" cy="1588"/>
          </a:xfrm>
          <a:prstGeom prst="curvedConnector5">
            <a:avLst>
              <a:gd name="adj1" fmla="val -40449"/>
              <a:gd name="adj2" fmla="val -32200000"/>
              <a:gd name="adj3" fmla="val 140449"/>
            </a:avLst>
          </a:prstGeom>
          <a:noFill/>
          <a:ln w="28575">
            <a:solidFill>
              <a:schemeClr val="tx1"/>
            </a:solidFill>
            <a:round/>
            <a:headEnd/>
            <a:tailEnd type="arrow" w="lg" len="sm"/>
          </a:ln>
          <a:effectLst/>
        </p:spPr>
      </p:cxnSp>
      <p:sp>
        <p:nvSpPr>
          <p:cNvPr id="619538" name="Text Box 18"/>
          <p:cNvSpPr txBox="1">
            <a:spLocks noChangeArrowheads="1"/>
          </p:cNvSpPr>
          <p:nvPr/>
        </p:nvSpPr>
        <p:spPr bwMode="auto">
          <a:xfrm>
            <a:off x="2700338" y="4905648"/>
            <a:ext cx="1030287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ClrTx/>
              <a:buSzTx/>
              <a:buFontTx/>
              <a:buNone/>
            </a:pPr>
            <a:r>
              <a:rPr lang="en-US" sz="1800" b="0">
                <a:latin typeface="Tahoma" pitchFamily="34" charset="0"/>
                <a:cs typeface="Tahoma" pitchFamily="34" charset="0"/>
              </a:rPr>
              <a:t>optimize</a:t>
            </a:r>
          </a:p>
        </p:txBody>
      </p:sp>
    </p:spTree>
    <p:extLst>
      <p:ext uri="{BB962C8B-B14F-4D97-AF65-F5344CB8AC3E}">
        <p14:creationId xmlns:p14="http://schemas.microsoft.com/office/powerpoint/2010/main" val="6855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AST vs. LIR for imperative languages</a:t>
            </a:r>
            <a:endParaRPr lang="he-IL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559965" y="1184233"/>
          <a:ext cx="7772400" cy="5853602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3877811"/>
                <a:gridCol w="3894589"/>
              </a:tblGrid>
              <a:tr h="640238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FFFF"/>
                          </a:solidFill>
                        </a:rPr>
                        <a:t>AST</a:t>
                      </a:r>
                      <a:endParaRPr lang="en-US" sz="3600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FFFF"/>
                          </a:solidFill>
                        </a:rPr>
                        <a:t>LIR</a:t>
                      </a:r>
                      <a:endParaRPr lang="en-US" sz="3600" dirty="0">
                        <a:solidFill>
                          <a:srgbClr val="FFFFFF"/>
                        </a:solidFill>
                      </a:endParaRPr>
                    </a:p>
                  </a:txBody>
                  <a:tcPr marL="45720" marR="45720"/>
                </a:tc>
              </a:tr>
              <a:tr h="640238">
                <a:tc>
                  <a:txBody>
                    <a:bodyPr/>
                    <a:lstStyle/>
                    <a:p>
                      <a:r>
                        <a:rPr lang="en-US" dirty="0" smtClean="0"/>
                        <a:t>Rich set of language constructs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 abstract machine language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640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Rich type system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Very limited type system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914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Declarations: types (classes, interfaces), functions, variables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Only computation-related code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914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Control flow statements: if-then-else, while-do, break-continue, switch, exceptions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Labels and conditional/ unconditional jumps, no looping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914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statements: assignments, array access, field access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Data movements, generic memory access statements</a:t>
                      </a:r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  <a:tr h="1189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Expressions: variables, constants, arithmetic operators, logical operators, function calls</a:t>
                      </a:r>
                      <a:endParaRPr lang="he-IL" dirty="0" smtClean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sub-expressions, logical as numeric, temporaries, constants, function calls – explicit argument passing</a:t>
                      </a:r>
                      <a:endParaRPr lang="he-IL" dirty="0" smtClean="0"/>
                    </a:p>
                    <a:p>
                      <a:endParaRPr lang="en-US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304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“A compiler is a computer program that transforms source code written in a programming language (source language) into another language (target language).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most common reason for wanting to transform source code is to create an executable program.”</a:t>
            </a:r>
            <a:br>
              <a:rPr lang="en-US" dirty="0" smtClean="0"/>
            </a:br>
            <a:r>
              <a:rPr lang="en-US" dirty="0" smtClean="0"/>
              <a:t>					--Wikipedia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7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57200" y="778694"/>
            <a:ext cx="8229600" cy="778098"/>
          </a:xfrm>
        </p:spPr>
        <p:txBody>
          <a:bodyPr/>
          <a:lstStyle/>
          <a:p>
            <a:r>
              <a:rPr lang="en-US" dirty="0" smtClean="0"/>
              <a:t>Lowering AST to TAC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40</a:t>
            </a:fld>
            <a:endParaRPr lang="he-IL" dirty="0"/>
          </a:p>
        </p:txBody>
      </p:sp>
      <p:pic>
        <p:nvPicPr>
          <p:cNvPr id="78850" name="Picture 2" descr="https://encrypted-tbn0.gstatic.com/images?q=tbn:ANd9GcReUyxavw2RNz8wRbOEFBua_MQmlRuVOQhomSDQm7m07aTq1_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72816"/>
            <a:ext cx="3096344" cy="43974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0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3809850" y="3737447"/>
            <a:ext cx="1154500" cy="1080659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IR Generation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41</a:t>
            </a:fld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5188" y="1990961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4962322" y="2003814"/>
            <a:ext cx="36266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i="1" dirty="0" smtClean="0">
                <a:latin typeface="+mn-lt"/>
              </a:rPr>
              <a:t>Valid Abstract Syntax Tree</a:t>
            </a:r>
          </a:p>
          <a:p>
            <a:pPr algn="l" rtl="0"/>
            <a:r>
              <a:rPr lang="en-US" i="1" dirty="0" smtClean="0">
                <a:latin typeface="+mn-lt"/>
              </a:rPr>
              <a:t>Symbol Table</a:t>
            </a:r>
            <a:endParaRPr lang="en-US" i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9" y="2177144"/>
            <a:ext cx="258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-282221" y="4252723"/>
            <a:ext cx="33584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Verification (possible runtime)</a:t>
            </a:r>
          </a:p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Errors/Warnings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AutoShape 67"/>
          <p:cNvSpPr>
            <a:spLocks noChangeArrowheads="1"/>
          </p:cNvSpPr>
          <p:nvPr/>
        </p:nvSpPr>
        <p:spPr bwMode="auto">
          <a:xfrm rot="5400000" flipV="1">
            <a:off x="2134961" y="6204070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3" name="Text Box 70"/>
          <p:cNvSpPr txBox="1">
            <a:spLocks noChangeArrowheads="1"/>
          </p:cNvSpPr>
          <p:nvPr/>
        </p:nvSpPr>
        <p:spPr bwMode="auto">
          <a:xfrm>
            <a:off x="2215242" y="4754336"/>
            <a:ext cx="5005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Intermediate Representation (IR)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2754672" y="6334780"/>
            <a:ext cx="2605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Executable Code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8" name="AutoShape 67"/>
          <p:cNvSpPr>
            <a:spLocks noChangeArrowheads="1"/>
          </p:cNvSpPr>
          <p:nvPr/>
        </p:nvSpPr>
        <p:spPr bwMode="auto">
          <a:xfrm rot="3033179">
            <a:off x="2911467" y="3685035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29" name="AutoShape 67"/>
          <p:cNvSpPr>
            <a:spLocks noChangeArrowheads="1"/>
          </p:cNvSpPr>
          <p:nvPr/>
        </p:nvSpPr>
        <p:spPr bwMode="auto">
          <a:xfrm rot="10800000" flipV="1">
            <a:off x="4255363" y="3929359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 dirty="0">
              <a:latin typeface="+mn-lt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 rot="5400000" flipV="1">
            <a:off x="5645806" y="6224767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auto">
          <a:xfrm>
            <a:off x="0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input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" name="Text Box 70"/>
          <p:cNvSpPr txBox="1">
            <a:spLocks noChangeArrowheads="1"/>
          </p:cNvSpPr>
          <p:nvPr/>
        </p:nvSpPr>
        <p:spPr bwMode="auto">
          <a:xfrm>
            <a:off x="6709362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output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5926667"/>
            <a:ext cx="7911630" cy="9407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AutoShape 67"/>
          <p:cNvSpPr>
            <a:spLocks noChangeArrowheads="1"/>
          </p:cNvSpPr>
          <p:nvPr/>
        </p:nvSpPr>
        <p:spPr bwMode="auto">
          <a:xfrm rot="10800000" flipV="1">
            <a:off x="4255363" y="5472174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099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generation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this stage in compilation, we have</a:t>
            </a:r>
          </a:p>
          <a:p>
            <a:pPr lvl="1"/>
            <a:r>
              <a:rPr lang="en-US" dirty="0" smtClean="0"/>
              <a:t>an AST</a:t>
            </a:r>
          </a:p>
          <a:p>
            <a:pPr lvl="1"/>
            <a:r>
              <a:rPr lang="en-US" dirty="0" smtClean="0"/>
              <a:t>annotated with scope information</a:t>
            </a:r>
          </a:p>
          <a:p>
            <a:pPr lvl="1"/>
            <a:r>
              <a:rPr lang="en-US" dirty="0" smtClean="0"/>
              <a:t>and annotated with type information</a:t>
            </a:r>
          </a:p>
          <a:p>
            <a:r>
              <a:rPr lang="en-US" dirty="0" smtClean="0"/>
              <a:t>To generate TAC for the program, we do recursive tree traversal</a:t>
            </a:r>
          </a:p>
          <a:p>
            <a:pPr lvl="1"/>
            <a:r>
              <a:rPr lang="en-US" dirty="0" smtClean="0"/>
              <a:t>Generate TAC for any </a:t>
            </a:r>
            <a:r>
              <a:rPr lang="en-US" dirty="0" err="1" smtClean="0"/>
              <a:t>subexpressions</a:t>
            </a:r>
            <a:r>
              <a:rPr lang="en-US" dirty="0" smtClean="0"/>
              <a:t> or </a:t>
            </a:r>
            <a:r>
              <a:rPr lang="en-US" dirty="0" err="1" smtClean="0"/>
              <a:t>substatements</a:t>
            </a:r>
            <a:endParaRPr lang="en-US" dirty="0" smtClean="0"/>
          </a:p>
          <a:p>
            <a:pPr lvl="1"/>
            <a:r>
              <a:rPr lang="en-US" dirty="0" smtClean="0"/>
              <a:t>Using the result, generate TAC for the overall expression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280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generation for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a function </a:t>
            </a:r>
            <a:r>
              <a:rPr lang="en-US" b="1" dirty="0" err="1" smtClean="0"/>
              <a:t>cgen</a:t>
            </a:r>
            <a:r>
              <a:rPr lang="en-US" dirty="0" smtClean="0"/>
              <a:t>(</a:t>
            </a:r>
            <a:r>
              <a:rPr lang="en-US" i="1" dirty="0" err="1" smtClean="0"/>
              <a:t>expr</a:t>
            </a:r>
            <a:r>
              <a:rPr lang="en-US" i="1" dirty="0" smtClean="0"/>
              <a:t>) that generates </a:t>
            </a:r>
            <a:r>
              <a:rPr lang="en-US" dirty="0" smtClean="0"/>
              <a:t>TAC that computes an expression, stores it in a temporary variable, then hands back the name of that temporary</a:t>
            </a:r>
          </a:p>
          <a:p>
            <a:pPr lvl="1"/>
            <a:r>
              <a:rPr lang="en-US" dirty="0" smtClean="0"/>
              <a:t>Define </a:t>
            </a:r>
            <a:r>
              <a:rPr lang="en-US" b="1" dirty="0" err="1" smtClean="0"/>
              <a:t>cgen</a:t>
            </a:r>
            <a:r>
              <a:rPr lang="en-US" dirty="0" smtClean="0"/>
              <a:t> directly for atomic expressions (constants, this, identifiers, etc.)</a:t>
            </a:r>
          </a:p>
          <a:p>
            <a:r>
              <a:rPr lang="en-US" dirty="0" smtClean="0"/>
              <a:t>Define </a:t>
            </a:r>
            <a:r>
              <a:rPr lang="en-US" b="1" dirty="0" err="1" smtClean="0"/>
              <a:t>cgen</a:t>
            </a:r>
            <a:r>
              <a:rPr lang="en-US" dirty="0" smtClean="0"/>
              <a:t> recursively for compound expressions (binary operators, function calls, etc.)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43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57578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basic expressions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340768"/>
            <a:ext cx="4464496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i="1" dirty="0" smtClean="0">
                <a:latin typeface="+mn-lt"/>
              </a:rPr>
              <a:t>k) = { // k is a constant</a:t>
            </a:r>
          </a:p>
          <a:p>
            <a:pPr algn="l" rtl="0"/>
            <a:r>
              <a:rPr lang="en-US" sz="2800" dirty="0" smtClean="0">
                <a:latin typeface="+mn-lt"/>
              </a:rPr>
              <a:t>    Choose a new temporary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Emit</a:t>
            </a:r>
            <a:r>
              <a:rPr lang="en-US" sz="2800" dirty="0" smtClean="0">
                <a:latin typeface="+mn-lt"/>
              </a:rPr>
              <a:t>( </a:t>
            </a:r>
            <a:r>
              <a:rPr lang="en-US" sz="2800" i="1" dirty="0" smtClean="0">
                <a:latin typeface="+mn-lt"/>
              </a:rPr>
              <a:t>t = k )</a:t>
            </a:r>
          </a:p>
          <a:p>
            <a:pPr algn="l" rtl="0"/>
            <a:r>
              <a:rPr lang="en-US" sz="2800" dirty="0" smtClean="0">
                <a:latin typeface="+mn-lt"/>
              </a:rPr>
              <a:t>    Return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}</a:t>
            </a:r>
            <a:endParaRPr lang="he-IL" sz="28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3861048"/>
            <a:ext cx="511256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i="1" dirty="0" smtClean="0">
                <a:latin typeface="+mn-lt"/>
              </a:rPr>
              <a:t>id) = { // id is an identifier</a:t>
            </a:r>
          </a:p>
          <a:p>
            <a:pPr algn="l" rtl="0"/>
            <a:r>
              <a:rPr lang="en-US" sz="2800" dirty="0" smtClean="0">
                <a:latin typeface="+mn-lt"/>
              </a:rPr>
              <a:t>    Choose a new temporary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Emit</a:t>
            </a:r>
            <a:r>
              <a:rPr lang="en-US" sz="2800" dirty="0" smtClean="0">
                <a:latin typeface="+mn-lt"/>
              </a:rPr>
              <a:t>( </a:t>
            </a:r>
            <a:r>
              <a:rPr lang="en-US" sz="2800" i="1" dirty="0" smtClean="0">
                <a:latin typeface="+mn-lt"/>
              </a:rPr>
              <a:t>t = id )</a:t>
            </a:r>
          </a:p>
          <a:p>
            <a:pPr algn="l" rtl="0"/>
            <a:r>
              <a:rPr lang="en-US" sz="2800" dirty="0" smtClean="0">
                <a:latin typeface="+mn-lt"/>
              </a:rPr>
              <a:t>    Return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}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71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8170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binary operators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340768"/>
            <a:ext cx="4464496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(e</a:t>
            </a:r>
            <a:r>
              <a:rPr lang="en-US" sz="2800" baseline="-25000" dirty="0" smtClean="0">
                <a:latin typeface="+mn-lt"/>
              </a:rPr>
              <a:t>1</a:t>
            </a:r>
            <a:r>
              <a:rPr lang="en-US" sz="2800" dirty="0" smtClean="0">
                <a:latin typeface="+mn-lt"/>
              </a:rPr>
              <a:t> + e</a:t>
            </a:r>
            <a:r>
              <a:rPr lang="en-US" sz="2800" baseline="-25000" dirty="0" smtClean="0">
                <a:latin typeface="+mn-lt"/>
              </a:rPr>
              <a:t>2</a:t>
            </a:r>
            <a:r>
              <a:rPr lang="en-US" sz="2800" dirty="0" smtClean="0">
                <a:latin typeface="+mn-lt"/>
              </a:rPr>
              <a:t>) = {</a:t>
            </a:r>
          </a:p>
          <a:p>
            <a:pPr algn="l" rtl="0"/>
            <a:r>
              <a:rPr lang="en-US" sz="2800" dirty="0" smtClean="0">
                <a:latin typeface="+mn-lt"/>
              </a:rPr>
              <a:t>    Choose a new temporary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    Let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i="1" baseline="-25000" dirty="0" smtClean="0">
                <a:latin typeface="+mn-lt"/>
              </a:rPr>
              <a:t>1</a:t>
            </a:r>
            <a:r>
              <a:rPr lang="en-US" sz="2800" i="1" dirty="0" smtClean="0">
                <a:latin typeface="+mn-lt"/>
              </a:rPr>
              <a:t> = </a:t>
            </a: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i="1" dirty="0" smtClean="0">
                <a:latin typeface="+mn-lt"/>
              </a:rPr>
              <a:t>(e</a:t>
            </a:r>
            <a:r>
              <a:rPr lang="en-US" sz="2800" i="1" baseline="-25000" dirty="0" smtClean="0">
                <a:latin typeface="+mn-lt"/>
              </a:rPr>
              <a:t>1</a:t>
            </a:r>
            <a:r>
              <a:rPr lang="en-US" sz="2800" i="1" dirty="0" smtClean="0">
                <a:latin typeface="+mn-lt"/>
              </a:rPr>
              <a:t>)</a:t>
            </a:r>
          </a:p>
          <a:p>
            <a:pPr algn="l" rtl="0"/>
            <a:r>
              <a:rPr lang="en-US" sz="2800" dirty="0" smtClean="0">
                <a:latin typeface="+mn-lt"/>
              </a:rPr>
              <a:t>    Let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i="1" baseline="-25000" dirty="0" smtClean="0">
                <a:latin typeface="+mn-lt"/>
              </a:rPr>
              <a:t>2</a:t>
            </a:r>
            <a:r>
              <a:rPr lang="en-US" sz="2800" i="1" dirty="0" smtClean="0">
                <a:latin typeface="+mn-lt"/>
              </a:rPr>
              <a:t> = </a:t>
            </a: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i="1" dirty="0" smtClean="0">
                <a:latin typeface="+mn-lt"/>
              </a:rPr>
              <a:t>(e</a:t>
            </a:r>
            <a:r>
              <a:rPr lang="en-US" sz="2800" i="1" baseline="-25000" dirty="0" smtClean="0">
                <a:latin typeface="+mn-lt"/>
              </a:rPr>
              <a:t>2</a:t>
            </a:r>
            <a:r>
              <a:rPr lang="en-US" sz="2800" i="1" dirty="0" smtClean="0">
                <a:latin typeface="+mn-lt"/>
              </a:rPr>
              <a:t>)</a:t>
            </a:r>
          </a:p>
          <a:p>
            <a:pPr algn="l" rtl="0"/>
            <a:r>
              <a:rPr lang="en-US" sz="2800" dirty="0" smtClean="0">
                <a:latin typeface="+mn-lt"/>
              </a:rPr>
              <a:t>    Emit( </a:t>
            </a:r>
            <a:r>
              <a:rPr lang="en-US" sz="2800" i="1" dirty="0" smtClean="0">
                <a:latin typeface="+mn-lt"/>
              </a:rPr>
              <a:t>t = t</a:t>
            </a:r>
            <a:r>
              <a:rPr lang="en-US" sz="2800" i="1" baseline="-25000" dirty="0" smtClean="0">
                <a:latin typeface="+mn-lt"/>
              </a:rPr>
              <a:t>1</a:t>
            </a:r>
            <a:r>
              <a:rPr lang="en-US" sz="2800" i="1" dirty="0" smtClean="0">
                <a:latin typeface="+mn-lt"/>
              </a:rPr>
              <a:t> + t</a:t>
            </a:r>
            <a:r>
              <a:rPr lang="en-US" sz="2800" i="1" baseline="-25000" dirty="0" smtClean="0">
                <a:latin typeface="+mn-lt"/>
              </a:rPr>
              <a:t>2</a:t>
            </a:r>
            <a:r>
              <a:rPr lang="en-US" sz="2800" i="1" dirty="0" smtClean="0">
                <a:latin typeface="+mn-lt"/>
              </a:rPr>
              <a:t> )</a:t>
            </a:r>
          </a:p>
          <a:p>
            <a:pPr algn="l" rtl="0"/>
            <a:r>
              <a:rPr lang="en-US" sz="2800" dirty="0" smtClean="0">
                <a:latin typeface="+mn-lt"/>
              </a:rPr>
              <a:t>    Return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}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63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6392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597666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 + x) = {</a:t>
            </a:r>
          </a:p>
          <a:p>
            <a:pPr algn="l" rtl="0"/>
            <a:r>
              <a:rPr lang="en-US" sz="2400" dirty="0" smtClean="0">
                <a:latin typeface="+mn-lt"/>
              </a:rPr>
              <a:t>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(5)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(x)</a:t>
            </a:r>
          </a:p>
          <a:p>
            <a:pPr algn="l" rtl="0"/>
            <a:r>
              <a:rPr lang="en-US" sz="2400" dirty="0" smtClean="0">
                <a:latin typeface="+mn-lt"/>
              </a:rPr>
              <a:t>    Emit( </a:t>
            </a:r>
            <a:r>
              <a:rPr lang="en-US" sz="2400" i="1" dirty="0" smtClean="0">
                <a:latin typeface="+mn-lt"/>
              </a:rPr>
              <a:t>t = 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+ 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)</a:t>
            </a:r>
          </a:p>
          <a:p>
            <a:pPr algn="l" rtl="0"/>
            <a:r>
              <a:rPr lang="en-US" sz="2400" dirty="0" smtClean="0">
                <a:latin typeface="+mn-lt"/>
              </a:rPr>
              <a:t>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dirty="0">
                <a:latin typeface="+mn-lt"/>
              </a:rPr>
              <a:t>}</a:t>
            </a:r>
            <a:endParaRPr lang="he-I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40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57578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47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052736"/>
            <a:ext cx="5976664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 + x) = {</a:t>
            </a:r>
          </a:p>
          <a:p>
            <a:pPr algn="l" rtl="0"/>
            <a:r>
              <a:rPr lang="en-US" sz="2400" dirty="0" smtClean="0">
                <a:latin typeface="+mn-lt"/>
              </a:rPr>
              <a:t>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5;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(x)</a:t>
            </a:r>
          </a:p>
          <a:p>
            <a:pPr algn="l" rtl="0"/>
            <a:r>
              <a:rPr lang="en-US" sz="2400" dirty="0" smtClean="0">
                <a:latin typeface="+mn-lt"/>
              </a:rPr>
              <a:t>    Emit( </a:t>
            </a:r>
            <a:r>
              <a:rPr lang="en-US" sz="2400" i="1" dirty="0" smtClean="0">
                <a:latin typeface="+mn-lt"/>
              </a:rPr>
              <a:t>t = 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+ 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)</a:t>
            </a:r>
          </a:p>
          <a:p>
            <a:pPr algn="l" rtl="0"/>
            <a:r>
              <a:rPr lang="en-US" sz="2400" dirty="0" smtClean="0">
                <a:latin typeface="+mn-lt"/>
              </a:rPr>
              <a:t>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}</a:t>
            </a:r>
            <a:endParaRPr lang="he-IL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39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1133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48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052736"/>
            <a:ext cx="5976664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 + x) = {</a:t>
            </a:r>
          </a:p>
          <a:p>
            <a:pPr algn="l" rtl="0"/>
            <a:r>
              <a:rPr lang="en-US" sz="2400" dirty="0" smtClean="0">
                <a:latin typeface="+mn-lt"/>
              </a:rPr>
              <a:t>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5;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x;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Emit( </a:t>
            </a:r>
            <a:r>
              <a:rPr lang="en-US" sz="2400" i="1" dirty="0" smtClean="0">
                <a:latin typeface="+mn-lt"/>
              </a:rPr>
              <a:t>t = 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+ 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; )</a:t>
            </a:r>
          </a:p>
          <a:p>
            <a:pPr algn="l" rtl="0"/>
            <a:r>
              <a:rPr lang="en-US" sz="2400" dirty="0" smtClean="0">
                <a:latin typeface="+mn-lt"/>
              </a:rPr>
              <a:t>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}</a:t>
            </a:r>
            <a:endParaRPr lang="he-IL" sz="2400" dirty="0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570776" y="2780928"/>
            <a:ext cx="317768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400" b="1" dirty="0" smtClean="0">
                <a:latin typeface="Courier New"/>
                <a:cs typeface="Courier New"/>
              </a:rPr>
              <a:t>t1 = 5;</a:t>
            </a:r>
          </a:p>
          <a:p>
            <a:pPr algn="l" rtl="0"/>
            <a:r>
              <a:rPr lang="en-US" sz="2400" b="1" dirty="0" smtClean="0">
                <a:latin typeface="Courier New"/>
                <a:cs typeface="Courier New"/>
              </a:rPr>
              <a:t>t2 = x;</a:t>
            </a:r>
          </a:p>
          <a:p>
            <a:pPr algn="l" rtl="0"/>
            <a:r>
              <a:rPr lang="en-US" sz="2400" b="1" dirty="0" smtClean="0">
                <a:latin typeface="Courier New"/>
                <a:cs typeface="Courier New"/>
              </a:rPr>
              <a:t>t = t1 + t2;</a:t>
            </a:r>
          </a:p>
        </p:txBody>
      </p:sp>
      <p:sp>
        <p:nvSpPr>
          <p:cNvPr id="8" name="הסבר מלבני 6"/>
          <p:cNvSpPr/>
          <p:nvPr/>
        </p:nvSpPr>
        <p:spPr>
          <a:xfrm>
            <a:off x="5155114" y="1385698"/>
            <a:ext cx="2232248" cy="1008112"/>
          </a:xfrm>
          <a:prstGeom prst="wedgeRectCallout">
            <a:avLst>
              <a:gd name="adj1" fmla="val -90876"/>
              <a:gd name="adj2" fmla="val -214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Returns an </a:t>
            </a:r>
            <a:r>
              <a:rPr lang="en-US" sz="1800" b="1" dirty="0" smtClean="0">
                <a:solidFill>
                  <a:schemeClr val="tx1"/>
                </a:solidFill>
              </a:rPr>
              <a:t>arbitrary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fresh</a:t>
            </a:r>
            <a:r>
              <a:rPr lang="en-US" sz="1800" dirty="0" smtClean="0">
                <a:solidFill>
                  <a:schemeClr val="tx1"/>
                </a:solidFill>
              </a:rPr>
              <a:t> name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8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1133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49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052736"/>
            <a:ext cx="5976664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(5 + x) = {</a:t>
            </a:r>
          </a:p>
          <a:p>
            <a:pPr algn="l" rtl="0"/>
            <a:r>
              <a:rPr lang="en-US" sz="2400" dirty="0" smtClean="0">
                <a:latin typeface="+mn-lt"/>
              </a:rPr>
              <a:t>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5;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Let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 = </a:t>
            </a:r>
            <a:r>
              <a:rPr lang="en-US" sz="2400" dirty="0" smtClean="0">
                <a:latin typeface="+mn-lt"/>
              </a:rPr>
              <a:t>{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    Choose a new temporary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        Emit( </a:t>
            </a:r>
            <a:r>
              <a:rPr lang="en-US" sz="2400" i="1" dirty="0" smtClean="0">
                <a:latin typeface="+mn-lt"/>
              </a:rPr>
              <a:t>t = x; )</a:t>
            </a:r>
          </a:p>
          <a:p>
            <a:pPr algn="l" rtl="0"/>
            <a:r>
              <a:rPr lang="en-US" sz="2400" dirty="0" smtClean="0">
                <a:latin typeface="+mn-lt"/>
              </a:rPr>
              <a:t>        Return </a:t>
            </a:r>
            <a:r>
              <a:rPr lang="en-US" sz="2400" i="1" dirty="0" smtClean="0">
                <a:latin typeface="+mn-lt"/>
              </a:rPr>
              <a:t>t</a:t>
            </a: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    }</a:t>
            </a:r>
          </a:p>
          <a:p>
            <a:pPr algn="l" rtl="0"/>
            <a:r>
              <a:rPr lang="en-US" sz="2400" dirty="0" smtClean="0">
                <a:latin typeface="+mn-lt"/>
              </a:rPr>
              <a:t>    Emit( </a:t>
            </a:r>
            <a:r>
              <a:rPr lang="en-US" sz="2400" i="1" dirty="0" smtClean="0">
                <a:latin typeface="+mn-lt"/>
              </a:rPr>
              <a:t>t = t</a:t>
            </a:r>
            <a:r>
              <a:rPr lang="en-US" sz="2400" i="1" baseline="-25000" dirty="0" smtClean="0">
                <a:latin typeface="+mn-lt"/>
              </a:rPr>
              <a:t>1</a:t>
            </a:r>
            <a:r>
              <a:rPr lang="en-US" sz="2400" i="1" dirty="0" smtClean="0">
                <a:latin typeface="+mn-lt"/>
              </a:rPr>
              <a:t> + t</a:t>
            </a:r>
            <a:r>
              <a:rPr lang="en-US" sz="2400" i="1" baseline="-25000" dirty="0" smtClean="0">
                <a:latin typeface="+mn-lt"/>
              </a:rPr>
              <a:t>2</a:t>
            </a:r>
            <a:r>
              <a:rPr lang="en-US" sz="2400" i="1" dirty="0" smtClean="0">
                <a:latin typeface="+mn-lt"/>
              </a:rPr>
              <a:t>; )</a:t>
            </a:r>
          </a:p>
          <a:p>
            <a:pPr algn="l" rtl="0"/>
            <a:r>
              <a:rPr lang="en-US" sz="2400" dirty="0" smtClean="0">
                <a:latin typeface="+mn-lt"/>
              </a:rPr>
              <a:t>    Return </a:t>
            </a:r>
            <a:r>
              <a:rPr lang="en-US" sz="2400" i="1" dirty="0" smtClean="0">
                <a:latin typeface="+mn-lt"/>
              </a:rPr>
              <a:t>t</a:t>
            </a:r>
          </a:p>
          <a:p>
            <a:pPr algn="l" rtl="0"/>
            <a:r>
              <a:rPr lang="en-US" sz="2400" dirty="0" smtClean="0">
                <a:latin typeface="+mn-lt"/>
              </a:rPr>
              <a:t>}</a:t>
            </a:r>
            <a:endParaRPr lang="he-IL" sz="2400" dirty="0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570776" y="2780928"/>
            <a:ext cx="357322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t1</a:t>
            </a:r>
            <a:r>
              <a:rPr lang="he-IL" sz="2400" b="1" dirty="0" smtClean="0">
                <a:latin typeface="Courier New"/>
                <a:cs typeface="Courier New"/>
              </a:rPr>
              <a:t>8</a:t>
            </a:r>
            <a:r>
              <a:rPr lang="en-US" sz="2400" b="1" dirty="0" smtClean="0">
                <a:latin typeface="Courier New"/>
                <a:cs typeface="Courier New"/>
              </a:rPr>
              <a:t> = 5;</a:t>
            </a:r>
          </a:p>
          <a:p>
            <a:pPr algn="l" rtl="0"/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t2</a:t>
            </a:r>
            <a:r>
              <a:rPr lang="he-IL" sz="2400" b="1" dirty="0" smtClean="0">
                <a:latin typeface="Courier New"/>
                <a:cs typeface="Courier New"/>
              </a:rPr>
              <a:t>9</a:t>
            </a:r>
            <a:r>
              <a:rPr lang="en-US" sz="2400" b="1" dirty="0" smtClean="0">
                <a:latin typeface="Courier New"/>
                <a:cs typeface="Courier New"/>
              </a:rPr>
              <a:t> = x;</a:t>
            </a:r>
          </a:p>
          <a:p>
            <a:pPr algn="l" rtl="0"/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</a:t>
            </a:r>
            <a:r>
              <a:rPr lang="he-IL" sz="2400" b="1" dirty="0" smtClean="0">
                <a:latin typeface="Courier New"/>
                <a:cs typeface="Courier New"/>
              </a:rPr>
              <a:t>6</a:t>
            </a:r>
            <a:r>
              <a:rPr lang="en-US" sz="2400" b="1" dirty="0" smtClean="0">
                <a:latin typeface="Courier New"/>
                <a:cs typeface="Courier New"/>
              </a:rPr>
              <a:t> = </a:t>
            </a:r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t1</a:t>
            </a:r>
            <a:r>
              <a:rPr lang="he-IL" b="1" dirty="0">
                <a:latin typeface="Courier New"/>
                <a:cs typeface="Courier New"/>
              </a:rPr>
              <a:t>8</a:t>
            </a:r>
            <a:r>
              <a:rPr lang="en-US" sz="2400" b="1" dirty="0" smtClean="0">
                <a:latin typeface="Courier New"/>
                <a:cs typeface="Courier New"/>
              </a:rPr>
              <a:t> + </a:t>
            </a:r>
            <a:r>
              <a:rPr lang="he-IL" sz="2400" b="1" dirty="0" smtClean="0">
                <a:latin typeface="Courier New"/>
                <a:cs typeface="Courier New"/>
              </a:rPr>
              <a:t>_</a:t>
            </a:r>
            <a:r>
              <a:rPr lang="en-US" sz="2400" b="1" dirty="0" smtClean="0">
                <a:latin typeface="Courier New"/>
                <a:cs typeface="Courier New"/>
              </a:rPr>
              <a:t>t2</a:t>
            </a:r>
            <a:r>
              <a:rPr lang="he-IL" sz="2400" b="1" dirty="0" smtClean="0">
                <a:latin typeface="Courier New"/>
                <a:cs typeface="Courier New"/>
              </a:rPr>
              <a:t>9</a:t>
            </a:r>
            <a:r>
              <a:rPr lang="en-US" sz="2400" b="1" dirty="0" smtClean="0">
                <a:latin typeface="Courier New"/>
                <a:cs typeface="Courier New"/>
              </a:rPr>
              <a:t>;</a:t>
            </a:r>
          </a:p>
        </p:txBody>
      </p:sp>
      <p:sp>
        <p:nvSpPr>
          <p:cNvPr id="7" name="הסבר מלבני 6"/>
          <p:cNvSpPr/>
          <p:nvPr/>
        </p:nvSpPr>
        <p:spPr>
          <a:xfrm>
            <a:off x="5652120" y="4581128"/>
            <a:ext cx="2232248" cy="1008112"/>
          </a:xfrm>
          <a:prstGeom prst="wedgeRectCallout">
            <a:avLst>
              <a:gd name="adj1" fmla="val -11358"/>
              <a:gd name="adj2" fmla="val -944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Inefficient translation, but we will improve this later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8" name="הסבר מלבני 6"/>
          <p:cNvSpPr/>
          <p:nvPr/>
        </p:nvSpPr>
        <p:spPr>
          <a:xfrm>
            <a:off x="5155114" y="1385698"/>
            <a:ext cx="2232248" cy="1008112"/>
          </a:xfrm>
          <a:prstGeom prst="wedgeRectCallout">
            <a:avLst>
              <a:gd name="adj1" fmla="val -90876"/>
              <a:gd name="adj2" fmla="val -214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Returns an </a:t>
            </a:r>
            <a:r>
              <a:rPr lang="en-US" sz="1800" b="1" dirty="0" smtClean="0">
                <a:solidFill>
                  <a:schemeClr val="tx1"/>
                </a:solidFill>
              </a:rPr>
              <a:t>arbitrary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fresh</a:t>
            </a:r>
            <a:r>
              <a:rPr lang="en-US" sz="1800" dirty="0" smtClean="0">
                <a:solidFill>
                  <a:schemeClr val="tx1"/>
                </a:solidFill>
              </a:rPr>
              <a:t> name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6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951619" y="2135685"/>
            <a:ext cx="1236887" cy="40011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Front-End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Where we were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  <a:latin typeface="+mn-lt"/>
              </a:rPr>
              <a:pPr/>
              <a:t>5</a:t>
            </a:fld>
            <a:endParaRPr lang="en-US">
              <a:solidFill>
                <a:srgbClr val="D6ECFF"/>
              </a:solidFill>
              <a:latin typeface="+mn-lt"/>
            </a:endParaRP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727493" y="4931242"/>
            <a:ext cx="1067087" cy="954088"/>
            <a:chOff x="4566" y="1503"/>
            <a:chExt cx="964" cy="601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566" y="1503"/>
              <a:ext cx="964" cy="60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prstClr val="white"/>
                </a:solidFill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Executable </a:t>
              </a:r>
            </a:p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code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5070" y="1514"/>
              <a:ext cx="460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exe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52400" y="1761565"/>
            <a:ext cx="990600" cy="1046163"/>
            <a:chOff x="149" y="1503"/>
            <a:chExt cx="877" cy="659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49" y="1503"/>
              <a:ext cx="877" cy="6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dirty="0">
                <a:solidFill>
                  <a:srgbClr val="000000"/>
                </a:solidFill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+mn-lt"/>
                </a:rPr>
                <a:t>Source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+mn-lt"/>
                </a:rPr>
                <a:t>text 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64" y="1503"/>
              <a:ext cx="458" cy="1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+mn-lt"/>
                </a:rPr>
                <a:t>txt</a:t>
              </a:r>
            </a:p>
          </p:txBody>
        </p:sp>
      </p:grpSp>
      <p:cxnSp>
        <p:nvCxnSpPr>
          <p:cNvPr id="11" name="AutoShape 9"/>
          <p:cNvCxnSpPr>
            <a:cxnSpLocks noChangeShapeType="1"/>
            <a:stCxn id="9" idx="3"/>
            <a:endCxn id="25" idx="1"/>
          </p:cNvCxnSpPr>
          <p:nvPr/>
        </p:nvCxnSpPr>
        <p:spPr bwMode="auto">
          <a:xfrm flipV="1">
            <a:off x="1143000" y="2284646"/>
            <a:ext cx="542365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0"/>
          <p:cNvCxnSpPr>
            <a:cxnSpLocks noChangeShapeType="1"/>
            <a:stCxn id="94" idx="3"/>
            <a:endCxn id="6" idx="1"/>
          </p:cNvCxnSpPr>
          <p:nvPr/>
        </p:nvCxnSpPr>
        <p:spPr bwMode="auto">
          <a:xfrm>
            <a:off x="6925255" y="5404598"/>
            <a:ext cx="802238" cy="36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15" idx="1"/>
            <a:endCxn id="15" idx="1"/>
          </p:cNvCxnSpPr>
          <p:nvPr/>
        </p:nvCxnSpPr>
        <p:spPr bwMode="auto">
          <a:xfrm>
            <a:off x="1349191" y="3835773"/>
            <a:ext cx="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349191" y="1602440"/>
            <a:ext cx="6073594" cy="446666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968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Lexical</a:t>
            </a:r>
            <a:br>
              <a:rPr lang="en-US" sz="1200" dirty="0">
                <a:solidFill>
                  <a:schemeClr val="tx1"/>
                </a:solidFill>
                <a:latin typeface="+mn-lt"/>
              </a:rPr>
            </a:br>
            <a:r>
              <a:rPr lang="en-US" sz="1200" dirty="0">
                <a:solidFill>
                  <a:schemeClr val="tx1"/>
                </a:solidFill>
                <a:latin typeface="+mn-lt"/>
              </a:rPr>
              <a:t>Analysis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202023" y="1922696"/>
            <a:ext cx="828675" cy="7239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err="1" smtClean="0">
                <a:solidFill>
                  <a:srgbClr val="7030A0"/>
                </a:solidFill>
                <a:latin typeface="+mn-lt"/>
              </a:rPr>
              <a:t>SemanticAnalysis</a:t>
            </a:r>
            <a:endParaRPr lang="en-US" sz="12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685365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Process text input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6" name="AutoShape 9"/>
          <p:cNvCxnSpPr>
            <a:cxnSpLocks noChangeShapeType="1"/>
            <a:stCxn id="25" idx="3"/>
            <a:endCxn id="16" idx="1"/>
          </p:cNvCxnSpPr>
          <p:nvPr/>
        </p:nvCxnSpPr>
        <p:spPr bwMode="auto">
          <a:xfrm>
            <a:off x="2447365" y="2284646"/>
            <a:ext cx="84953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2388910" y="1991669"/>
            <a:ext cx="947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characters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4744698" y="1922696"/>
            <a:ext cx="762000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Syntax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+mn-lt"/>
              </a:rPr>
            </a:br>
            <a:r>
              <a:rPr lang="en-US" sz="1200" dirty="0">
                <a:solidFill>
                  <a:schemeClr val="tx1"/>
                </a:solidFill>
                <a:latin typeface="+mn-lt"/>
              </a:rPr>
              <a:t>Analysis</a:t>
            </a:r>
          </a:p>
        </p:txBody>
      </p:sp>
      <p:cxnSp>
        <p:nvCxnSpPr>
          <p:cNvPr id="33" name="AutoShape 9"/>
          <p:cNvCxnSpPr>
            <a:cxnSpLocks noChangeShapeType="1"/>
            <a:stCxn id="16" idx="3"/>
            <a:endCxn id="32" idx="1"/>
          </p:cNvCxnSpPr>
          <p:nvPr/>
        </p:nvCxnSpPr>
        <p:spPr bwMode="auto">
          <a:xfrm>
            <a:off x="4058898" y="2284646"/>
            <a:ext cx="6858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4072619" y="1989428"/>
            <a:ext cx="6749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tokens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4" name="AutoShape 9"/>
          <p:cNvCxnSpPr>
            <a:cxnSpLocks noChangeShapeType="1"/>
            <a:stCxn id="32" idx="3"/>
            <a:endCxn id="18" idx="1"/>
          </p:cNvCxnSpPr>
          <p:nvPr/>
        </p:nvCxnSpPr>
        <p:spPr bwMode="auto">
          <a:xfrm>
            <a:off x="5506698" y="2284646"/>
            <a:ext cx="69532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5614429" y="1994646"/>
            <a:ext cx="466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AST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" name="Text Box 25"/>
          <p:cNvSpPr txBox="1">
            <a:spLocks noChangeArrowheads="1"/>
          </p:cNvSpPr>
          <p:nvPr/>
        </p:nvSpPr>
        <p:spPr bwMode="auto">
          <a:xfrm>
            <a:off x="2196360" y="344020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Intermediate code generation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63" name="Curved Connector 62"/>
          <p:cNvCxnSpPr>
            <a:stCxn id="18" idx="3"/>
            <a:endCxn id="61" idx="1"/>
          </p:cNvCxnSpPr>
          <p:nvPr/>
        </p:nvCxnSpPr>
        <p:spPr>
          <a:xfrm flipH="1">
            <a:off x="2196360" y="2284646"/>
            <a:ext cx="4834338" cy="1517510"/>
          </a:xfrm>
          <a:prstGeom prst="curvedConnector5">
            <a:avLst>
              <a:gd name="adj1" fmla="val -4729"/>
              <a:gd name="adj2" fmla="val 50000"/>
              <a:gd name="adj3" fmla="val 10472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72760" y="2741727"/>
            <a:ext cx="1322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Annotated AST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8" name="Text Box 25"/>
          <p:cNvSpPr txBox="1">
            <a:spLocks noChangeArrowheads="1"/>
          </p:cNvSpPr>
          <p:nvPr/>
        </p:nvSpPr>
        <p:spPr bwMode="auto">
          <a:xfrm>
            <a:off x="3926555" y="3437966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Intermediate code optimization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69" name="AutoShape 9"/>
          <p:cNvCxnSpPr>
            <a:cxnSpLocks noChangeShapeType="1"/>
            <a:stCxn id="61" idx="3"/>
            <a:endCxn id="68" idx="1"/>
          </p:cNvCxnSpPr>
          <p:nvPr/>
        </p:nvCxnSpPr>
        <p:spPr bwMode="auto">
          <a:xfrm flipV="1">
            <a:off x="3316955" y="3799916"/>
            <a:ext cx="609600" cy="224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69"/>
          <p:cNvSpPr txBox="1"/>
          <p:nvPr/>
        </p:nvSpPr>
        <p:spPr>
          <a:xfrm>
            <a:off x="3469355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IR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74" name="Text Box 25"/>
          <p:cNvSpPr txBox="1">
            <a:spLocks noChangeArrowheads="1"/>
          </p:cNvSpPr>
          <p:nvPr/>
        </p:nvSpPr>
        <p:spPr bwMode="auto">
          <a:xfrm>
            <a:off x="5549160" y="3435725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Code</a:t>
            </a:r>
            <a:br>
              <a:rPr lang="en-US" sz="1200" dirty="0" smtClean="0">
                <a:solidFill>
                  <a:prstClr val="white"/>
                </a:solidFill>
                <a:latin typeface="+mn-lt"/>
              </a:rPr>
            </a:b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generation</a:t>
            </a:r>
          </a:p>
        </p:txBody>
      </p:sp>
      <p:cxnSp>
        <p:nvCxnSpPr>
          <p:cNvPr id="75" name="AutoShape 9"/>
          <p:cNvCxnSpPr>
            <a:cxnSpLocks noChangeShapeType="1"/>
            <a:stCxn id="68" idx="3"/>
            <a:endCxn id="74" idx="1"/>
          </p:cNvCxnSpPr>
          <p:nvPr/>
        </p:nvCxnSpPr>
        <p:spPr bwMode="auto">
          <a:xfrm flipV="1">
            <a:off x="5047150" y="3797675"/>
            <a:ext cx="502010" cy="224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5114380" y="350894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IR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2176303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Target code optimization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82" name="Curved Connector 81"/>
          <p:cNvCxnSpPr>
            <a:stCxn id="74" idx="3"/>
            <a:endCxn id="81" idx="1"/>
          </p:cNvCxnSpPr>
          <p:nvPr/>
        </p:nvCxnSpPr>
        <p:spPr>
          <a:xfrm flipH="1">
            <a:off x="2176303" y="3797675"/>
            <a:ext cx="4493452" cy="1606923"/>
          </a:xfrm>
          <a:prstGeom prst="curvedConnector5">
            <a:avLst>
              <a:gd name="adj1" fmla="val -5087"/>
              <a:gd name="adj2" fmla="val 50000"/>
              <a:gd name="adj3" fmla="val 105087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20360" y="4304564"/>
            <a:ext cx="1782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Symbolic Instructions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88" name="AutoShape 9"/>
          <p:cNvCxnSpPr>
            <a:cxnSpLocks noChangeShapeType="1"/>
            <a:stCxn id="81" idx="3"/>
            <a:endCxn id="93" idx="1"/>
          </p:cNvCxnSpPr>
          <p:nvPr/>
        </p:nvCxnSpPr>
        <p:spPr bwMode="auto">
          <a:xfrm>
            <a:off x="3296898" y="5404598"/>
            <a:ext cx="6789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/>
          <p:cNvSpPr txBox="1"/>
          <p:nvPr/>
        </p:nvSpPr>
        <p:spPr>
          <a:xfrm>
            <a:off x="3477626" y="5078506"/>
            <a:ext cx="312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SI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39758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Machine code generation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94" name="Text Box 25"/>
          <p:cNvSpPr txBox="1">
            <a:spLocks noChangeArrowheads="1"/>
          </p:cNvSpPr>
          <p:nvPr/>
        </p:nvSpPr>
        <p:spPr bwMode="auto">
          <a:xfrm>
            <a:off x="5804660" y="5042648"/>
            <a:ext cx="1120595" cy="723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200" dirty="0" smtClean="0">
                <a:solidFill>
                  <a:prstClr val="white"/>
                </a:solidFill>
                <a:latin typeface="+mn-lt"/>
              </a:rPr>
              <a:t>Write executable output</a:t>
            </a:r>
            <a:endParaRPr lang="en-US" sz="1200" dirty="0">
              <a:solidFill>
                <a:prstClr val="white"/>
              </a:solidFill>
              <a:latin typeface="+mn-lt"/>
            </a:endParaRPr>
          </a:p>
        </p:txBody>
      </p:sp>
      <p:cxnSp>
        <p:nvCxnSpPr>
          <p:cNvPr id="99" name="AutoShape 9"/>
          <p:cNvCxnSpPr>
            <a:cxnSpLocks noChangeShapeType="1"/>
            <a:stCxn id="93" idx="3"/>
            <a:endCxn id="94" idx="1"/>
          </p:cNvCxnSpPr>
          <p:nvPr/>
        </p:nvCxnSpPr>
        <p:spPr bwMode="auto">
          <a:xfrm>
            <a:off x="5096455" y="5404598"/>
            <a:ext cx="70820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5272047" y="5078506"/>
            <a:ext cx="3834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+mn-lt"/>
              </a:rPr>
              <a:t>MI</a:t>
            </a:r>
            <a:endParaRPr lang="en-US" sz="14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2342" y="3200400"/>
            <a:ext cx="5977183" cy="2684930"/>
          </a:xfrm>
          <a:prstGeom prst="rect">
            <a:avLst/>
          </a:prstGeom>
          <a:solidFill>
            <a:schemeClr val="bg2">
              <a:lumMod val="5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461177" y="2188518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47487" y="2169777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64744" y="2177873"/>
            <a:ext cx="153746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3366FF"/>
                </a:solidFill>
                <a:effectLst>
                  <a:glow rad="101600">
                    <a:srgbClr val="CCFFCC">
                      <a:alpha val="75000"/>
                    </a:srgb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effectLst>
                <a:glow rad="101600">
                  <a:srgbClr val="CCFFCC">
                    <a:alpha val="75000"/>
                  </a:srgb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7605268" y="1645054"/>
            <a:ext cx="375213" cy="1399739"/>
          </a:xfrm>
          <a:prstGeom prst="rightBrace">
            <a:avLst>
              <a:gd name="adj1" fmla="val 54483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2155" y="4314655"/>
            <a:ext cx="1164376" cy="400110"/>
          </a:xfrm>
          <a:prstGeom prst="rect">
            <a:avLst/>
          </a:prstGeom>
          <a:solidFill>
            <a:srgbClr val="B3D9FF"/>
          </a:solidFill>
        </p:spPr>
        <p:txBody>
          <a:bodyPr wrap="non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Back-End</a:t>
            </a:r>
          </a:p>
        </p:txBody>
      </p:sp>
      <p:sp>
        <p:nvSpPr>
          <p:cNvPr id="49" name="Right Brace 48"/>
          <p:cNvSpPr/>
          <p:nvPr/>
        </p:nvSpPr>
        <p:spPr bwMode="auto">
          <a:xfrm rot="10800000">
            <a:off x="1039045" y="3290105"/>
            <a:ext cx="259767" cy="2510871"/>
          </a:xfrm>
          <a:prstGeom prst="rightBrace">
            <a:avLst>
              <a:gd name="adj1" fmla="val 54483"/>
              <a:gd name="adj2" fmla="val 50000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6386" name="AutoShape 2"/>
          <p:cNvCxnSpPr>
            <a:cxnSpLocks noChangeShapeType="1"/>
            <a:stCxn id="656399" idx="6"/>
            <a:endCxn id="656390" idx="0"/>
          </p:cNvCxnSpPr>
          <p:nvPr/>
        </p:nvCxnSpPr>
        <p:spPr bwMode="auto">
          <a:xfrm flipH="1">
            <a:off x="1542058" y="4019550"/>
            <a:ext cx="496292" cy="949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56387" name="AutoShape 3"/>
          <p:cNvCxnSpPr>
            <a:cxnSpLocks noChangeShapeType="1"/>
            <a:stCxn id="656400" idx="5"/>
            <a:endCxn id="656403" idx="0"/>
          </p:cNvCxnSpPr>
          <p:nvPr/>
        </p:nvCxnSpPr>
        <p:spPr bwMode="auto">
          <a:xfrm>
            <a:off x="2417716" y="4048079"/>
            <a:ext cx="563091" cy="92079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4968877"/>
            <a:ext cx="914400" cy="519113"/>
            <a:chOff x="4176" y="1075"/>
            <a:chExt cx="576" cy="327"/>
          </a:xfrm>
        </p:grpSpPr>
        <p:sp>
          <p:nvSpPr>
            <p:cNvPr id="656389" name="AutoShape 5"/>
            <p:cNvSpPr>
              <a:spLocks noChangeArrowheads="1"/>
            </p:cNvSpPr>
            <p:nvPr/>
          </p:nvSpPr>
          <p:spPr bwMode="auto">
            <a:xfrm>
              <a:off x="4176" y="110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656390" name="Text Box 6"/>
            <p:cNvSpPr txBox="1">
              <a:spLocks noChangeArrowheads="1"/>
            </p:cNvSpPr>
            <p:nvPr/>
          </p:nvSpPr>
          <p:spPr bwMode="auto">
            <a:xfrm>
              <a:off x="4317" y="1075"/>
              <a:ext cx="31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smtClean="0">
                  <a:latin typeface="Tahoma" pitchFamily="34" charset="0"/>
                  <a:cs typeface="Arial" pitchFamily="34" charset="0"/>
                </a:rPr>
                <a:t>Num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656391" name="Line 7"/>
            <p:cNvSpPr>
              <a:spLocks noChangeShapeType="1"/>
            </p:cNvSpPr>
            <p:nvPr/>
          </p:nvSpPr>
          <p:spPr bwMode="auto">
            <a:xfrm>
              <a:off x="4176" y="12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  <p:sp>
          <p:nvSpPr>
            <p:cNvPr id="656392" name="Text Box 8"/>
            <p:cNvSpPr txBox="1">
              <a:spLocks noChangeArrowheads="1"/>
            </p:cNvSpPr>
            <p:nvPr/>
          </p:nvSpPr>
          <p:spPr bwMode="auto">
            <a:xfrm>
              <a:off x="4248" y="1228"/>
              <a:ext cx="41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err="1" smtClean="0">
                  <a:latin typeface="Tahoma" pitchFamily="34" charset="0"/>
                  <a:cs typeface="Arial" pitchFamily="34" charset="0"/>
                </a:rPr>
                <a:t>val</a:t>
              </a:r>
              <a:r>
                <a:rPr lang="en-US" sz="1200" b="0" dirty="0" smtClean="0">
                  <a:latin typeface="Tahoma" pitchFamily="34" charset="0"/>
                  <a:cs typeface="Arial" pitchFamily="34" charset="0"/>
                </a:rPr>
                <a:t> </a:t>
              </a:r>
              <a:r>
                <a:rPr lang="en-US" sz="1200" b="0" dirty="0">
                  <a:latin typeface="Tahoma" pitchFamily="34" charset="0"/>
                  <a:cs typeface="Arial" pitchFamily="34" charset="0"/>
                </a:rPr>
                <a:t>= </a:t>
              </a:r>
              <a:r>
                <a:rPr lang="en-US" sz="1200" b="0" dirty="0" smtClean="0">
                  <a:latin typeface="Tahoma" pitchFamily="34" charset="0"/>
                  <a:cs typeface="Arial" pitchFamily="34" charset="0"/>
                </a:rPr>
                <a:t>5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52600" y="3521075"/>
            <a:ext cx="914400" cy="538163"/>
            <a:chOff x="4176" y="1498"/>
            <a:chExt cx="576" cy="339"/>
          </a:xfrm>
        </p:grpSpPr>
        <p:sp>
          <p:nvSpPr>
            <p:cNvPr id="656394" name="AutoShape 10"/>
            <p:cNvSpPr>
              <a:spLocks noChangeArrowheads="1"/>
            </p:cNvSpPr>
            <p:nvPr/>
          </p:nvSpPr>
          <p:spPr bwMode="auto">
            <a:xfrm>
              <a:off x="4176" y="1527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656395" name="Text Box 11"/>
            <p:cNvSpPr txBox="1">
              <a:spLocks noChangeArrowheads="1"/>
            </p:cNvSpPr>
            <p:nvPr/>
          </p:nvSpPr>
          <p:spPr bwMode="auto">
            <a:xfrm>
              <a:off x="4212" y="1498"/>
              <a:ext cx="4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err="1">
                  <a:latin typeface="Tahoma" pitchFamily="34" charset="0"/>
                  <a:cs typeface="Arial" pitchFamily="34" charset="0"/>
                </a:rPr>
                <a:t>AddExpr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656396" name="Line 12"/>
            <p:cNvSpPr>
              <a:spLocks noChangeShapeType="1"/>
            </p:cNvSpPr>
            <p:nvPr/>
          </p:nvSpPr>
          <p:spPr bwMode="auto">
            <a:xfrm>
              <a:off x="4176" y="1647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  <p:sp>
          <p:nvSpPr>
            <p:cNvPr id="656397" name="Text Box 13"/>
            <p:cNvSpPr txBox="1">
              <a:spLocks noChangeArrowheads="1"/>
            </p:cNvSpPr>
            <p:nvPr/>
          </p:nvSpPr>
          <p:spPr bwMode="auto">
            <a:xfrm>
              <a:off x="4212" y="1632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>
                  <a:latin typeface="Tahoma" pitchFamily="34" charset="0"/>
                  <a:cs typeface="Arial" pitchFamily="34" charset="0"/>
                </a:rPr>
                <a:t>left</a:t>
              </a:r>
            </a:p>
          </p:txBody>
        </p:sp>
        <p:sp>
          <p:nvSpPr>
            <p:cNvPr id="656398" name="Text Box 14"/>
            <p:cNvSpPr txBox="1">
              <a:spLocks noChangeArrowheads="1"/>
            </p:cNvSpPr>
            <p:nvPr/>
          </p:nvSpPr>
          <p:spPr bwMode="auto">
            <a:xfrm>
              <a:off x="4440" y="1632"/>
              <a:ext cx="3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>
                  <a:latin typeface="Tahoma" pitchFamily="34" charset="0"/>
                  <a:cs typeface="Arial" pitchFamily="34" charset="0"/>
                </a:rPr>
                <a:t>right</a:t>
              </a:r>
            </a:p>
          </p:txBody>
        </p:sp>
        <p:sp>
          <p:nvSpPr>
            <p:cNvPr id="656399" name="Oval 15"/>
            <p:cNvSpPr>
              <a:spLocks noChangeArrowheads="1"/>
            </p:cNvSpPr>
            <p:nvPr/>
          </p:nvSpPr>
          <p:spPr bwMode="auto">
            <a:xfrm>
              <a:off x="4308" y="1788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656400" name="Oval 16"/>
            <p:cNvSpPr>
              <a:spLocks noChangeArrowheads="1"/>
            </p:cNvSpPr>
            <p:nvPr/>
          </p:nvSpPr>
          <p:spPr bwMode="auto">
            <a:xfrm>
              <a:off x="4554" y="1789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514600" y="4968877"/>
            <a:ext cx="962025" cy="519113"/>
            <a:chOff x="4176" y="1075"/>
            <a:chExt cx="606" cy="327"/>
          </a:xfrm>
        </p:grpSpPr>
        <p:sp>
          <p:nvSpPr>
            <p:cNvPr id="656402" name="AutoShape 18"/>
            <p:cNvSpPr>
              <a:spLocks noChangeArrowheads="1"/>
            </p:cNvSpPr>
            <p:nvPr/>
          </p:nvSpPr>
          <p:spPr bwMode="auto">
            <a:xfrm>
              <a:off x="4176" y="1104"/>
              <a:ext cx="576" cy="28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656403" name="Text Box 19"/>
            <p:cNvSpPr txBox="1">
              <a:spLocks noChangeArrowheads="1"/>
            </p:cNvSpPr>
            <p:nvPr/>
          </p:nvSpPr>
          <p:spPr bwMode="auto">
            <a:xfrm>
              <a:off x="4298" y="1075"/>
              <a:ext cx="34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err="1" smtClean="0">
                  <a:latin typeface="Tahoma" pitchFamily="34" charset="0"/>
                  <a:cs typeface="Arial" pitchFamily="34" charset="0"/>
                </a:rPr>
                <a:t>Ident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656404" name="Line 20"/>
            <p:cNvSpPr>
              <a:spLocks noChangeShapeType="1"/>
            </p:cNvSpPr>
            <p:nvPr/>
          </p:nvSpPr>
          <p:spPr bwMode="auto">
            <a:xfrm>
              <a:off x="4176" y="12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  <p:sp>
          <p:nvSpPr>
            <p:cNvPr id="656405" name="Text Box 21"/>
            <p:cNvSpPr txBox="1">
              <a:spLocks noChangeArrowheads="1"/>
            </p:cNvSpPr>
            <p:nvPr/>
          </p:nvSpPr>
          <p:spPr bwMode="auto">
            <a:xfrm>
              <a:off x="4248" y="1228"/>
              <a:ext cx="53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b="0" dirty="0" smtClean="0">
                  <a:latin typeface="Tahoma" pitchFamily="34" charset="0"/>
                  <a:cs typeface="Arial" pitchFamily="34" charset="0"/>
                </a:rPr>
                <a:t>name = x</a:t>
              </a:r>
              <a:endParaRPr lang="en-US" sz="1200" b="0" dirty="0">
                <a:latin typeface="Tahoma" pitchFamily="34" charset="0"/>
                <a:cs typeface="Arial" pitchFamily="34" charset="0"/>
              </a:endParaRPr>
            </a:p>
          </p:txBody>
        </p:sp>
      </p:grpSp>
      <p:sp>
        <p:nvSpPr>
          <p:cNvPr id="656406" name="Rectangle 22"/>
          <p:cNvSpPr>
            <a:spLocks noChangeArrowheads="1"/>
          </p:cNvSpPr>
          <p:nvPr/>
        </p:nvSpPr>
        <p:spPr bwMode="auto">
          <a:xfrm>
            <a:off x="1676400" y="2743200"/>
            <a:ext cx="393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visit</a:t>
            </a:r>
            <a:br>
              <a:rPr lang="en-US" sz="1000"/>
            </a:br>
            <a:endParaRPr lang="en-US" sz="1000"/>
          </a:p>
        </p:txBody>
      </p:sp>
      <p:cxnSp>
        <p:nvCxnSpPr>
          <p:cNvPr id="656407" name="AutoShape 23"/>
          <p:cNvCxnSpPr>
            <a:cxnSpLocks noChangeShapeType="1"/>
            <a:endCxn id="656395" idx="0"/>
          </p:cNvCxnSpPr>
          <p:nvPr/>
        </p:nvCxnSpPr>
        <p:spPr bwMode="auto">
          <a:xfrm flipH="1">
            <a:off x="2182813" y="3140075"/>
            <a:ext cx="1587" cy="381000"/>
          </a:xfrm>
          <a:prstGeom prst="straightConnector1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sp>
        <p:nvSpPr>
          <p:cNvPr id="656408" name="Rectangle 24"/>
          <p:cNvSpPr>
            <a:spLocks noChangeArrowheads="1"/>
          </p:cNvSpPr>
          <p:nvPr/>
        </p:nvSpPr>
        <p:spPr bwMode="auto">
          <a:xfrm>
            <a:off x="962025" y="4135438"/>
            <a:ext cx="436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visit</a:t>
            </a:r>
            <a:br>
              <a:rPr lang="en-US" sz="1000"/>
            </a:br>
            <a:r>
              <a:rPr lang="en-US" sz="1000"/>
              <a:t>(left)</a:t>
            </a:r>
          </a:p>
        </p:txBody>
      </p:sp>
      <p:cxnSp>
        <p:nvCxnSpPr>
          <p:cNvPr id="656409" name="AutoShape 25"/>
          <p:cNvCxnSpPr>
            <a:cxnSpLocks noChangeShapeType="1"/>
            <a:stCxn id="656394" idx="1"/>
            <a:endCxn id="656390" idx="0"/>
          </p:cNvCxnSpPr>
          <p:nvPr/>
        </p:nvCxnSpPr>
        <p:spPr bwMode="auto">
          <a:xfrm rot="10800000" flipV="1">
            <a:off x="1542058" y="3795713"/>
            <a:ext cx="210542" cy="1173162"/>
          </a:xfrm>
          <a:prstGeom prst="curvedConnector2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sp>
        <p:nvSpPr>
          <p:cNvPr id="656410" name="Rectangle 26"/>
          <p:cNvSpPr>
            <a:spLocks noChangeArrowheads="1"/>
          </p:cNvSpPr>
          <p:nvPr/>
        </p:nvSpPr>
        <p:spPr bwMode="auto">
          <a:xfrm>
            <a:off x="2863850" y="4114800"/>
            <a:ext cx="5068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1000"/>
              <a:t>visit</a:t>
            </a:r>
            <a:br>
              <a:rPr lang="en-US" sz="1000"/>
            </a:br>
            <a:r>
              <a:rPr lang="en-US" sz="1000"/>
              <a:t>(right)</a:t>
            </a:r>
          </a:p>
        </p:txBody>
      </p:sp>
      <p:cxnSp>
        <p:nvCxnSpPr>
          <p:cNvPr id="656411" name="AutoShape 27"/>
          <p:cNvCxnSpPr>
            <a:cxnSpLocks noChangeShapeType="1"/>
            <a:stCxn id="656389" idx="1"/>
            <a:endCxn id="656394" idx="1"/>
          </p:cNvCxnSpPr>
          <p:nvPr/>
        </p:nvCxnSpPr>
        <p:spPr bwMode="auto">
          <a:xfrm rot="10800000" flipH="1">
            <a:off x="1066800" y="3795713"/>
            <a:ext cx="685800" cy="1447800"/>
          </a:xfrm>
          <a:prstGeom prst="curvedConnector3">
            <a:avLst>
              <a:gd name="adj1" fmla="val -33333"/>
            </a:avLst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656412" name="AutoShape 28"/>
          <p:cNvCxnSpPr>
            <a:cxnSpLocks noChangeShapeType="1"/>
            <a:stCxn id="656394" idx="1"/>
          </p:cNvCxnSpPr>
          <p:nvPr/>
        </p:nvCxnSpPr>
        <p:spPr bwMode="auto">
          <a:xfrm rot="10800000" flipH="1">
            <a:off x="1752600" y="2438400"/>
            <a:ext cx="31750" cy="1357313"/>
          </a:xfrm>
          <a:prstGeom prst="curvedConnector4">
            <a:avLst>
              <a:gd name="adj1" fmla="val -720000"/>
              <a:gd name="adj2" fmla="val 58361"/>
            </a:avLst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656413" name="AutoShape 29"/>
          <p:cNvCxnSpPr>
            <a:cxnSpLocks noChangeShapeType="1"/>
            <a:stCxn id="656398" idx="3"/>
            <a:endCxn id="656403" idx="0"/>
          </p:cNvCxnSpPr>
          <p:nvPr/>
        </p:nvCxnSpPr>
        <p:spPr bwMode="auto">
          <a:xfrm>
            <a:off x="2667000" y="3871119"/>
            <a:ext cx="313807" cy="1097756"/>
          </a:xfrm>
          <a:prstGeom prst="curvedConnector2">
            <a:avLst/>
          </a:prstGeom>
          <a:noFill/>
          <a:ln w="2540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cxnSp>
        <p:nvCxnSpPr>
          <p:cNvPr id="656414" name="AutoShape 30"/>
          <p:cNvCxnSpPr>
            <a:cxnSpLocks noChangeShapeType="1"/>
            <a:stCxn id="656402" idx="3"/>
            <a:endCxn id="656394" idx="3"/>
          </p:cNvCxnSpPr>
          <p:nvPr/>
        </p:nvCxnSpPr>
        <p:spPr bwMode="auto">
          <a:xfrm flipH="1" flipV="1">
            <a:off x="2667000" y="3795713"/>
            <a:ext cx="762000" cy="1447800"/>
          </a:xfrm>
          <a:prstGeom prst="curvedConnector3">
            <a:avLst>
              <a:gd name="adj1" fmla="val -30000"/>
            </a:avLst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656422" name="Rectangle 38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sz="3700" b="1" dirty="0" err="1" smtClean="0"/>
              <a:t>cgen</a:t>
            </a:r>
            <a:r>
              <a:rPr lang="en-US" sz="3700" dirty="0" smtClean="0"/>
              <a:t> as recursive AST traversal</a:t>
            </a:r>
            <a:endParaRPr lang="en-US" sz="3700" dirty="0"/>
          </a:p>
        </p:txBody>
      </p:sp>
      <p:sp>
        <p:nvSpPr>
          <p:cNvPr id="656415" name="Rectangle 31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3124200" cy="47625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/>
              <a:t>cgen</a:t>
            </a:r>
            <a:r>
              <a:rPr lang="en-US" dirty="0" smtClean="0"/>
              <a:t>(5 + x)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50</a:t>
            </a:fld>
            <a:endParaRPr lang="he-IL"/>
          </a:p>
        </p:txBody>
      </p:sp>
      <p:sp>
        <p:nvSpPr>
          <p:cNvPr id="656416" name="Rectangle 32"/>
          <p:cNvSpPr>
            <a:spLocks noChangeArrowheads="1"/>
          </p:cNvSpPr>
          <p:nvPr/>
        </p:nvSpPr>
        <p:spPr bwMode="auto">
          <a:xfrm>
            <a:off x="5512867" y="3352800"/>
            <a:ext cx="14750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sz="2400" b="1" dirty="0" smtClean="0">
                <a:latin typeface="Courier New" pitchFamily="49" charset="0"/>
                <a:cs typeface="Courier New" pitchFamily="49" charset="0"/>
              </a:rPr>
              <a:t>t1 = 5;</a:t>
            </a:r>
            <a:endParaRPr kumimoji="1"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17" name="Rectangle 33"/>
          <p:cNvSpPr>
            <a:spLocks noChangeArrowheads="1"/>
          </p:cNvSpPr>
          <p:nvPr/>
        </p:nvSpPr>
        <p:spPr bwMode="auto">
          <a:xfrm>
            <a:off x="5508104" y="3962400"/>
            <a:ext cx="14750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sz="2400" b="1" dirty="0" smtClean="0">
                <a:latin typeface="Courier New" pitchFamily="49" charset="0"/>
                <a:cs typeface="Courier New" pitchFamily="49" charset="0"/>
              </a:rPr>
              <a:t>t2 = x;</a:t>
            </a:r>
            <a:endParaRPr kumimoji="1"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18" name="Rectangle 34"/>
          <p:cNvSpPr>
            <a:spLocks noChangeArrowheads="1"/>
          </p:cNvSpPr>
          <p:nvPr/>
        </p:nvSpPr>
        <p:spPr bwMode="auto">
          <a:xfrm>
            <a:off x="5550967" y="4572000"/>
            <a:ext cx="23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sz="2400" b="1" dirty="0" smtClean="0">
                <a:latin typeface="Courier New" pitchFamily="49" charset="0"/>
                <a:cs typeface="Courier New" pitchFamily="49" charset="0"/>
              </a:rPr>
              <a:t>t = t1 + t2;</a:t>
            </a:r>
            <a:endParaRPr kumimoji="1"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19" name="Rectangle 35"/>
          <p:cNvSpPr>
            <a:spLocks noChangeArrowheads="1"/>
          </p:cNvSpPr>
          <p:nvPr/>
        </p:nvSpPr>
        <p:spPr bwMode="auto">
          <a:xfrm>
            <a:off x="1043608" y="5562600"/>
            <a:ext cx="1292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b="1" dirty="0" smtClean="0">
                <a:latin typeface="Courier New" pitchFamily="49" charset="0"/>
                <a:cs typeface="Courier New" pitchFamily="49" charset="0"/>
              </a:rPr>
              <a:t>t1 = 5</a:t>
            </a:r>
            <a:endParaRPr kumimoji="1"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20" name="Rectangle 36"/>
          <p:cNvSpPr>
            <a:spLocks noChangeArrowheads="1"/>
          </p:cNvSpPr>
          <p:nvPr/>
        </p:nvSpPr>
        <p:spPr bwMode="auto">
          <a:xfrm>
            <a:off x="2483768" y="5562600"/>
            <a:ext cx="1292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b="1" dirty="0" smtClean="0">
                <a:latin typeface="Courier New" pitchFamily="49" charset="0"/>
                <a:cs typeface="Courier New" pitchFamily="49" charset="0"/>
              </a:rPr>
              <a:t>t2 = x</a:t>
            </a:r>
            <a:endParaRPr kumimoji="1"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6421" name="Rectangle 37"/>
          <p:cNvSpPr>
            <a:spLocks noChangeArrowheads="1"/>
          </p:cNvSpPr>
          <p:nvPr/>
        </p:nvSpPr>
        <p:spPr bwMode="auto">
          <a:xfrm>
            <a:off x="2627313" y="3389313"/>
            <a:ext cx="2216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20000"/>
              </a:spcBef>
              <a:buClr>
                <a:schemeClr val="accent2"/>
              </a:buClr>
              <a:buSzTx/>
            </a:pPr>
            <a:r>
              <a:rPr kumimoji="1" lang="en-US" b="1" dirty="0" smtClean="0">
                <a:latin typeface="Courier New"/>
                <a:cs typeface="Courier New"/>
              </a:rPr>
              <a:t>t = t1 + t2</a:t>
            </a:r>
            <a:endParaRPr kumimoji="1"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15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5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5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5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6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56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5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5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5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56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56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5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56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5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5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56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5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5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406" grpId="0"/>
      <p:bldP spid="656408" grpId="0"/>
      <p:bldP spid="656410" grpId="0"/>
      <p:bldP spid="656416" grpId="0"/>
      <p:bldP spid="656417" grpId="0"/>
      <p:bldP spid="656418" grpId="0"/>
      <p:bldP spid="656419" grpId="0"/>
      <p:bldP spid="656420" grpId="0"/>
      <p:bldP spid="65642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Naive </a:t>
            </a:r>
            <a:r>
              <a:rPr lang="en-US" b="1" dirty="0" err="1" smtClean="0"/>
              <a:t>cgen</a:t>
            </a:r>
            <a:r>
              <a:rPr lang="en-US" dirty="0" smtClean="0"/>
              <a:t> for expressions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Maintain a counter for temporaries in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</a:p>
          <a:p>
            <a:r>
              <a:rPr lang="en-US" dirty="0" smtClean="0"/>
              <a:t>Initially: </a:t>
            </a:r>
            <a:r>
              <a:rPr lang="en-US" dirty="0" smtClean="0">
                <a:solidFill>
                  <a:srgbClr val="0000FF"/>
                </a:solidFill>
              </a:rPr>
              <a:t>c = 0</a:t>
            </a:r>
            <a:endParaRPr lang="en-US" dirty="0" smtClean="0"/>
          </a:p>
          <a:p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= {</a:t>
            </a:r>
            <a:br>
              <a:rPr lang="en-US" dirty="0" smtClean="0"/>
            </a:br>
            <a:r>
              <a:rPr lang="en-US" dirty="0" smtClean="0"/>
              <a:t>    Let A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Let B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Emit(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= A </a:t>
            </a:r>
            <a:r>
              <a:rPr lang="en-US" i="1" dirty="0" smtClean="0"/>
              <a:t>op</a:t>
            </a:r>
            <a:r>
              <a:rPr lang="en-US" dirty="0" smtClean="0"/>
              <a:t> B; )</a:t>
            </a:r>
            <a:br>
              <a:rPr lang="en-US" dirty="0" smtClean="0"/>
            </a:br>
            <a:r>
              <a:rPr lang="en-US" dirty="0" smtClean="0"/>
              <a:t>    Return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80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52</a:t>
            </a:fld>
            <a:endParaRPr lang="he-IL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3312368" cy="7078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b="1" dirty="0" smtClean="0">
                <a:latin typeface="+mn-lt"/>
                <a:cs typeface="Courier New" pitchFamily="49" charset="0"/>
              </a:rPr>
              <a:t/>
            </a:r>
            <a:br>
              <a:rPr lang="en-US" sz="2000" b="1" dirty="0" smtClean="0">
                <a:latin typeface="+mn-lt"/>
                <a:cs typeface="Courier New" pitchFamily="49" charset="0"/>
              </a:rPr>
            </a:br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13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53</a:t>
            </a:fld>
            <a:endParaRPr lang="he-IL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3312368" cy="70788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7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54</a:t>
            </a:fld>
            <a:endParaRPr lang="he-IL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3312368" cy="28623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Let A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(a*b)</a:t>
            </a:r>
            <a:r>
              <a:rPr lang="en-US" sz="2000" dirty="0" smtClean="0">
                <a:latin typeface="+mn-lt"/>
                <a:cs typeface="Courier New" pitchFamily="49" charset="0"/>
              </a:rPr>
              <a:t>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(d)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3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55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3312368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(a)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(b)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</a:t>
            </a:r>
            <a:r>
              <a:rPr lang="en-US" sz="2000" b="1" dirty="0" err="1" smtClean="0">
                <a:latin typeface="+mn-lt"/>
              </a:rPr>
              <a:t>cgen</a:t>
            </a:r>
            <a:r>
              <a:rPr lang="en-US" sz="2000" dirty="0" smtClean="0">
                <a:latin typeface="+mn-lt"/>
              </a:rPr>
              <a:t>(d)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56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1988840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1124744"/>
            <a:ext cx="92345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8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57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2564904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1124744"/>
            <a:ext cx="1292842" cy="1200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4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58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3212976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1124744"/>
            <a:ext cx="129284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59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</a:t>
            </a:r>
            <a:r>
              <a:rPr lang="en-US" sz="2000" dirty="0" smtClean="0">
                <a:latin typeface="+mn-lt"/>
              </a:rPr>
              <a:t>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3501008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678" y="1105929"/>
            <a:ext cx="2216322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_t2=_t0*_t1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110798" y="1034716"/>
            <a:ext cx="8808064" cy="2774883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3229" y="0"/>
            <a:ext cx="7772400" cy="1143000"/>
          </a:xfrm>
        </p:spPr>
        <p:txBody>
          <a:bodyPr/>
          <a:lstStyle/>
          <a:p>
            <a:r>
              <a:rPr lang="en-US" dirty="0" smtClean="0"/>
              <a:t>Lexical Analysis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239000" y="6073741"/>
            <a:ext cx="1905000" cy="277090"/>
          </a:xfrm>
        </p:spPr>
        <p:txBody>
          <a:bodyPr/>
          <a:lstStyle/>
          <a:p>
            <a:fld id="{91DC04B3-BE37-5347-9FEA-5675243893B5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22559" y="1286947"/>
            <a:ext cx="29689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 smtClean="0">
                <a:latin typeface="Consolas"/>
                <a:cs typeface="Consolas"/>
              </a:rPr>
              <a:t>((23 + 7) </a:t>
            </a:r>
            <a:r>
              <a:rPr lang="en-US" b="1" dirty="0">
                <a:latin typeface="Consolas"/>
                <a:cs typeface="Consolas"/>
              </a:rPr>
              <a:t>* </a:t>
            </a:r>
            <a:r>
              <a:rPr lang="en-US" b="1" dirty="0" smtClean="0">
                <a:latin typeface="Consolas"/>
                <a:cs typeface="Consolas"/>
              </a:rPr>
              <a:t>x)</a:t>
            </a:r>
            <a:endParaRPr lang="en-US" b="1" dirty="0">
              <a:latin typeface="Consolas"/>
              <a:cs typeface="Consolas"/>
            </a:endParaRPr>
          </a:p>
        </p:txBody>
      </p:sp>
      <p:graphicFrame>
        <p:nvGraphicFramePr>
          <p:cNvPr id="6" name="Group 76"/>
          <p:cNvGraphicFramePr>
            <a:graphicFrameLocks noGrp="1"/>
          </p:cNvGraphicFramePr>
          <p:nvPr>
            <p:extLst/>
          </p:nvPr>
        </p:nvGraphicFramePr>
        <p:xfrm>
          <a:off x="2007799" y="3099740"/>
          <a:ext cx="6627015" cy="548640"/>
        </p:xfrm>
        <a:graphic>
          <a:graphicData uri="http://schemas.openxmlformats.org/drawingml/2006/table">
            <a:tbl>
              <a:tblPr rtl="1"/>
              <a:tblGrid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</a:tblGrid>
              <a:tr h="182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Num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Num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4041775" y="2082162"/>
            <a:ext cx="1143000" cy="61877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en-US" sz="1600">
                <a:latin typeface="+mn-lt"/>
              </a:rPr>
              <a:t>Lexical 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Analyzer</a:t>
            </a: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4500563" y="1758040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142414" y="1249237"/>
            <a:ext cx="190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program text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42414" y="3070965"/>
            <a:ext cx="1911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token stream</a:t>
            </a:r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auto">
          <a:xfrm>
            <a:off x="4498975" y="2724405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725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60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61914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4365104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678" y="1124744"/>
            <a:ext cx="2216322" cy="193899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_t2=_t0*_t1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37978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3131840" y="1033922"/>
            <a:ext cx="1224136" cy="360040"/>
          </a:xfrm>
          <a:prstGeom prst="wedgeRectCallout">
            <a:avLst>
              <a:gd name="adj1" fmla="val -166299"/>
              <a:gd name="adj2" fmla="val 13185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A=_t2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6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61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5013176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678" y="1115337"/>
            <a:ext cx="2216322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_t2=_t0*_t1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_t3=d;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3131840" y="1052736"/>
            <a:ext cx="1224136" cy="360040"/>
          </a:xfrm>
          <a:prstGeom prst="wedgeRectCallout">
            <a:avLst>
              <a:gd name="adj1" fmla="val -166299"/>
              <a:gd name="adj2" fmla="val 13185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A=_t2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7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62</a:t>
            </a:fld>
            <a:endParaRPr lang="he-IL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980728"/>
            <a:ext cx="5688632" cy="50167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0</a:t>
            </a:r>
            <a:endParaRPr lang="en-US" sz="2000" b="1" dirty="0" smtClean="0">
              <a:latin typeface="+mn-lt"/>
              <a:cs typeface="Courier New" pitchFamily="49" charset="0"/>
            </a:endParaRPr>
          </a:p>
          <a:p>
            <a:pPr algn="l" rtl="0"/>
            <a:r>
              <a:rPr lang="en-US" sz="20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000" dirty="0" smtClean="0">
                <a:latin typeface="+mn-lt"/>
                <a:cs typeface="Courier New" pitchFamily="49" charset="0"/>
              </a:rPr>
              <a:t>( (a*b)-d) = 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Let A = </a:t>
            </a:r>
            <a:r>
              <a:rPr lang="en-US" sz="2000" dirty="0" smtClean="0">
                <a:latin typeface="+mn-lt"/>
                <a:cs typeface="Courier New" pitchFamily="49" charset="0"/>
              </a:rPr>
              <a:t>{</a:t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</a:rPr>
              <a:t>     Let A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b;),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*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    }   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Let B = { Emit(_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d;),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}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c = c + 1</a:t>
            </a:r>
            <a:r>
              <a:rPr lang="en-US" sz="2000" dirty="0" smtClean="0">
                <a:latin typeface="+mn-lt"/>
              </a:rPr>
              <a:t/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Emit(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latin typeface="+mn-lt"/>
              </a:rPr>
              <a:t> = A </a:t>
            </a:r>
            <a:r>
              <a:rPr lang="en-US" sz="2000" i="1" dirty="0" smtClean="0">
                <a:latin typeface="+mn-lt"/>
              </a:rPr>
              <a:t>-</a:t>
            </a:r>
            <a:r>
              <a:rPr lang="en-US" sz="2000" dirty="0" smtClean="0">
                <a:latin typeface="+mn-lt"/>
              </a:rPr>
              <a:t> B; 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    Return _</a:t>
            </a:r>
            <a:r>
              <a:rPr lang="en-US" sz="2000" dirty="0" err="1" smtClean="0">
                <a:latin typeface="+mn-lt"/>
              </a:rPr>
              <a:t>t</a:t>
            </a:r>
            <a:r>
              <a:rPr lang="en-US" sz="2000" dirty="0" err="1" smtClean="0">
                <a:solidFill>
                  <a:srgbClr val="0000FF"/>
                </a:solidFill>
                <a:latin typeface="+mn-lt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sz="2000" dirty="0" smtClean="0">
                <a:latin typeface="+mn-lt"/>
                <a:cs typeface="Courier New" pitchFamily="49" charset="0"/>
              </a:rPr>
              <a:t/>
            </a:r>
            <a:br>
              <a:rPr lang="en-US" sz="2000" dirty="0" smtClean="0">
                <a:latin typeface="+mn-lt"/>
                <a:cs typeface="Courier New" pitchFamily="49" charset="0"/>
              </a:rPr>
            </a:br>
            <a:r>
              <a:rPr lang="en-US" sz="2000" dirty="0" smtClean="0">
                <a:latin typeface="+mn-lt"/>
                <a:cs typeface="Courier New" pitchFamily="49" charset="0"/>
              </a:rPr>
              <a:t>}</a:t>
            </a:r>
            <a:endParaRPr lang="en-US" sz="2000" dirty="0">
              <a:latin typeface="+mn-lt"/>
              <a:cs typeface="Courier New" pitchFamily="49" charset="0"/>
            </a:endParaRPr>
          </a:p>
        </p:txBody>
      </p:sp>
      <p:sp>
        <p:nvSpPr>
          <p:cNvPr id="6" name="חץ ימינה מחורץ 5"/>
          <p:cNvSpPr/>
          <p:nvPr/>
        </p:nvSpPr>
        <p:spPr>
          <a:xfrm>
            <a:off x="251520" y="5373216"/>
            <a:ext cx="648072" cy="288032"/>
          </a:xfrm>
          <a:prstGeom prst="notchedRightArrow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678" y="1134151"/>
            <a:ext cx="2216322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dirty="0" smtClean="0">
                <a:latin typeface="Courier New"/>
                <a:cs typeface="Courier New"/>
              </a:rPr>
              <a:t>Code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_t0=a;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_t1=b;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_t2=_t0*_t1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_t3=d;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_t4=_t2-_t3</a:t>
            </a:r>
            <a:br>
              <a:rPr lang="en-US" dirty="0" smtClean="0">
                <a:latin typeface="Courier New"/>
                <a:cs typeface="Courier New"/>
              </a:rPr>
            </a:br>
            <a:endParaRPr lang="he-IL" dirty="0" smtClean="0">
              <a:latin typeface="Courier New"/>
              <a:cs typeface="Courier New"/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3059832" y="1556792"/>
            <a:ext cx="1224136" cy="360040"/>
          </a:xfrm>
          <a:prstGeom prst="wedgeRectCallout">
            <a:avLst>
              <a:gd name="adj1" fmla="val -141400"/>
              <a:gd name="adj2" fmla="val 68361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A=_t0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3131840" y="1052736"/>
            <a:ext cx="1224136" cy="360040"/>
          </a:xfrm>
          <a:prstGeom prst="wedgeRectCallout">
            <a:avLst>
              <a:gd name="adj1" fmla="val -166299"/>
              <a:gd name="adj2" fmla="val 13185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1800" dirty="0" smtClean="0">
                <a:solidFill>
                  <a:schemeClr val="tx1"/>
                </a:solidFill>
              </a:rPr>
              <a:t>here A=_t2</a:t>
            </a:r>
            <a:endParaRPr lang="he-IL" sz="1800" dirty="0" smtClean="0">
              <a:solidFill>
                <a:schemeClr val="tx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2074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0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statements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extend the </a:t>
            </a:r>
            <a:r>
              <a:rPr lang="en-US" b="1" dirty="0" err="1" smtClean="0"/>
              <a:t>cgen</a:t>
            </a:r>
            <a:r>
              <a:rPr lang="en-US" dirty="0" smtClean="0"/>
              <a:t> function to operate over statements as well</a:t>
            </a:r>
          </a:p>
          <a:p>
            <a:r>
              <a:rPr lang="en-US" dirty="0" smtClean="0"/>
              <a:t>Unlike </a:t>
            </a:r>
            <a:r>
              <a:rPr lang="en-US" b="1" dirty="0" err="1" smtClean="0"/>
              <a:t>cgen</a:t>
            </a:r>
            <a:r>
              <a:rPr lang="en-US" dirty="0" smtClean="0"/>
              <a:t> for expressions, </a:t>
            </a:r>
            <a:r>
              <a:rPr lang="en-US" b="1" dirty="0" err="1" smtClean="0"/>
              <a:t>cgen</a:t>
            </a:r>
            <a:r>
              <a:rPr lang="en-US" dirty="0" smtClean="0"/>
              <a:t> for statements does not return the name of a temporary holding a value.</a:t>
            </a:r>
          </a:p>
          <a:p>
            <a:pPr lvl="1"/>
            <a:r>
              <a:rPr lang="en-US" i="1" dirty="0" smtClean="0"/>
              <a:t>(Why?)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454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simple statements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537564" y="2140398"/>
            <a:ext cx="446449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expr</a:t>
            </a:r>
            <a:r>
              <a:rPr lang="en-US" sz="2800" dirty="0" smtClean="0">
                <a:latin typeface="+mn-lt"/>
              </a:rPr>
              <a:t>;) = {</a:t>
            </a:r>
          </a:p>
          <a:p>
            <a:pPr algn="l" rtl="0"/>
            <a:r>
              <a:rPr lang="en-US" sz="2800" b="1" dirty="0" smtClean="0">
                <a:latin typeface="+mn-lt"/>
              </a:rPr>
              <a:t>    </a:t>
            </a: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expr</a:t>
            </a:r>
            <a:r>
              <a:rPr lang="en-US" sz="2800" dirty="0" smtClean="0">
                <a:latin typeface="+mn-lt"/>
              </a:rPr>
              <a:t>)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}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396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2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if-then-else</a:t>
            </a:r>
          </a:p>
        </p:txBody>
      </p:sp>
      <p:sp>
        <p:nvSpPr>
          <p:cNvPr id="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65</a:t>
            </a:fld>
            <a:endParaRPr lang="he-IL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1412776"/>
            <a:ext cx="3384376" cy="2952328"/>
          </a:xfrm>
          <a:prstGeom prst="rect">
            <a:avLst/>
          </a:prstGeom>
          <a:noFill/>
          <a:ln/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cgen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(if (e)</a:t>
            </a:r>
            <a:r>
              <a:rPr lang="en-US" sz="2800" dirty="0" smtClean="0">
                <a:cs typeface="Courier New" pitchFamily="49" charset="0"/>
              </a:rPr>
              <a:t> s</a:t>
            </a:r>
            <a:r>
              <a:rPr lang="en-US" sz="2800" baseline="-25000" dirty="0" smtClean="0">
                <a:cs typeface="Courier New" pitchFamily="49" charset="0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else </a:t>
            </a:r>
            <a:r>
              <a:rPr lang="en-US" sz="2800" dirty="0" smtClean="0">
                <a:cs typeface="Courier New" pitchFamily="49" charset="0"/>
              </a:rPr>
              <a:t>s</a:t>
            </a:r>
            <a:r>
              <a:rPr lang="en-US" sz="2800" baseline="-25000" dirty="0" smtClean="0">
                <a:cs typeface="Courier New" pitchFamily="49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355976" y="1268760"/>
            <a:ext cx="450068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_t = </a:t>
            </a:r>
            <a:r>
              <a:rPr lang="en-US" sz="24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400" dirty="0" smtClean="0">
                <a:latin typeface="+mn-lt"/>
                <a:cs typeface="Courier New" pitchFamily="49" charset="0"/>
              </a:rPr>
              <a:t>(e)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true</a:t>
            </a:r>
            <a:r>
              <a:rPr lang="en-US" sz="2400" dirty="0" smtClean="0">
                <a:latin typeface="+mn-lt"/>
                <a:cs typeface="Courier New" pitchFamily="49" charset="0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false</a:t>
            </a:r>
            <a:r>
              <a:rPr lang="en-US" sz="2400" dirty="0" smtClean="0">
                <a:latin typeface="+mn-lt"/>
                <a:cs typeface="Courier New" pitchFamily="49" charset="0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IfZ</a:t>
            </a:r>
            <a:r>
              <a:rPr lang="en-US" sz="2400" dirty="0" smtClean="0">
                <a:latin typeface="+mn-lt"/>
                <a:cs typeface="Courier New" pitchFamily="49" charset="0"/>
              </a:rPr>
              <a:t> _t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Goto</a:t>
            </a:r>
            <a:r>
              <a:rPr lang="en-US" sz="2400" dirty="0" smtClean="0">
                <a:latin typeface="+mn-lt"/>
                <a:cs typeface="Courier New" pitchFamily="49" charset="0"/>
              </a:rPr>
              <a:t>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false</a:t>
            </a:r>
            <a:r>
              <a:rPr lang="en-US" sz="2400" dirty="0" smtClean="0">
                <a:latin typeface="+mn-lt"/>
                <a:cs typeface="Courier New" pitchFamily="49" charset="0"/>
              </a:rPr>
              <a:t>;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400" dirty="0" smtClean="0">
                <a:latin typeface="+mn-lt"/>
                <a:cs typeface="Courier New" pitchFamily="49" charset="0"/>
              </a:rPr>
              <a:t>(s</a:t>
            </a:r>
            <a:r>
              <a:rPr lang="en-US" sz="2400" baseline="-25000" dirty="0" smtClean="0">
                <a:latin typeface="+mn-lt"/>
                <a:cs typeface="Courier New" pitchFamily="49" charset="0"/>
              </a:rPr>
              <a:t>1</a:t>
            </a:r>
            <a:r>
              <a:rPr lang="en-US" sz="2400" dirty="0" smtClean="0">
                <a:latin typeface="+mn-lt"/>
                <a:cs typeface="Courier New" pitchFamily="49" charset="0"/>
              </a:rPr>
              <a:t>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Goto</a:t>
            </a:r>
            <a:r>
              <a:rPr lang="en-US" sz="2400" dirty="0" smtClean="0">
                <a:latin typeface="+mn-lt"/>
                <a:cs typeface="Courier New" pitchFamily="49" charset="0"/>
              </a:rPr>
              <a:t>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;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false</a:t>
            </a:r>
            <a:r>
              <a:rPr lang="en-US" sz="2400" dirty="0" smtClean="0">
                <a:latin typeface="+mn-lt"/>
                <a:cs typeface="Courier New" pitchFamily="49" charset="0"/>
              </a:rPr>
              <a:t>: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400" dirty="0" smtClean="0">
                <a:latin typeface="+mn-lt"/>
                <a:cs typeface="Courier New" pitchFamily="49" charset="0"/>
              </a:rPr>
              <a:t>(s</a:t>
            </a:r>
            <a:r>
              <a:rPr lang="en-US" sz="2400" baseline="-25000" dirty="0" smtClean="0">
                <a:latin typeface="+mn-lt"/>
                <a:cs typeface="Courier New" pitchFamily="49" charset="0"/>
              </a:rPr>
              <a:t>2</a:t>
            </a:r>
            <a:r>
              <a:rPr lang="en-US" sz="2400" dirty="0" smtClean="0">
                <a:latin typeface="+mn-lt"/>
                <a:cs typeface="Courier New" pitchFamily="49" charset="0"/>
              </a:rPr>
              <a:t>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Goto</a:t>
            </a:r>
            <a:r>
              <a:rPr lang="en-US" sz="2400" dirty="0" smtClean="0">
                <a:latin typeface="+mn-lt"/>
                <a:cs typeface="Courier New" pitchFamily="49" charset="0"/>
              </a:rPr>
              <a:t>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;)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: )</a:t>
            </a:r>
            <a:endParaRPr lang="en-US" sz="24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207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66</a:t>
            </a:fld>
            <a:endParaRPr lang="he-IL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1271665"/>
            <a:ext cx="3600400" cy="2952328"/>
          </a:xfrm>
          <a:prstGeom prst="rect">
            <a:avLst/>
          </a:prstGeom>
          <a:noFill/>
          <a:ln/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 algn="l" rtl="0">
              <a:spcBef>
                <a:spcPct val="20000"/>
              </a:spcBef>
            </a:pP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(while (</a:t>
            </a:r>
            <a:r>
              <a:rPr lang="en-US" sz="2800" i="1" dirty="0" err="1" smtClean="0">
                <a:latin typeface="+mn-lt"/>
              </a:rPr>
              <a:t>expr</a:t>
            </a:r>
            <a:r>
              <a:rPr lang="en-US" sz="2800" i="1" dirty="0" smtClean="0">
                <a:latin typeface="+mn-lt"/>
              </a:rPr>
              <a:t>) stmt)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355976" y="1268760"/>
            <a:ext cx="450068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400" dirty="0" smtClean="0">
                <a:latin typeface="+mn-lt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before</a:t>
            </a:r>
            <a:r>
              <a:rPr lang="en-US" sz="2400" dirty="0" smtClean="0">
                <a:latin typeface="+mn-lt"/>
              </a:rPr>
              <a:t> be a new label.</a:t>
            </a:r>
          </a:p>
          <a:p>
            <a:pPr algn="l" rtl="0"/>
            <a:r>
              <a:rPr lang="en-US" sz="2400" dirty="0" smtClean="0">
                <a:latin typeface="+mn-lt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</a:rPr>
              <a:t> be a new label.</a:t>
            </a:r>
          </a:p>
          <a:p>
            <a:pPr algn="l" rtl="0"/>
            <a:r>
              <a:rPr lang="en-US" sz="2400" dirty="0" smtClean="0">
                <a:latin typeface="+mn-lt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before</a:t>
            </a:r>
            <a:r>
              <a:rPr lang="en-US" sz="2400" dirty="0" smtClean="0">
                <a:latin typeface="+mn-lt"/>
              </a:rPr>
              <a:t>: )</a:t>
            </a:r>
          </a:p>
          <a:p>
            <a:pPr algn="l" rtl="0"/>
            <a:r>
              <a:rPr lang="en-US" sz="2400" dirty="0" smtClean="0">
                <a:latin typeface="+mn-lt"/>
              </a:rPr>
              <a:t>Let t = </a:t>
            </a:r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 err="1" smtClean="0">
                <a:latin typeface="+mn-lt"/>
              </a:rPr>
              <a:t>expr</a:t>
            </a:r>
            <a:r>
              <a:rPr lang="en-US" sz="2400" dirty="0" smtClean="0">
                <a:latin typeface="+mn-lt"/>
              </a:rPr>
              <a:t>)</a:t>
            </a:r>
          </a:p>
          <a:p>
            <a:pPr algn="l" rtl="0"/>
            <a:r>
              <a:rPr lang="de-DE" sz="2400" dirty="0" smtClean="0">
                <a:latin typeface="+mn-lt"/>
              </a:rPr>
              <a:t>Emit( IfZ t Goto Lafter; )</a:t>
            </a:r>
          </a:p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(stmt)</a:t>
            </a:r>
          </a:p>
          <a:p>
            <a:pPr algn="l" rtl="0"/>
            <a:r>
              <a:rPr lang="en-US" sz="2400" dirty="0" smtClean="0">
                <a:latin typeface="+mn-lt"/>
              </a:rPr>
              <a:t>Emit( </a:t>
            </a:r>
            <a:r>
              <a:rPr lang="en-US" sz="2400" dirty="0" err="1" smtClean="0">
                <a:latin typeface="+mn-lt"/>
              </a:rPr>
              <a:t>Goto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</a:t>
            </a:r>
            <a:r>
              <a:rPr lang="en-US" sz="2400" baseline="-25000" dirty="0" err="1" smtClean="0">
                <a:latin typeface="+mn-lt"/>
              </a:rPr>
              <a:t>before</a:t>
            </a:r>
            <a:r>
              <a:rPr lang="en-US" sz="2400" dirty="0" smtClean="0">
                <a:latin typeface="+mn-lt"/>
              </a:rPr>
              <a:t>; )</a:t>
            </a:r>
          </a:p>
          <a:p>
            <a:pPr algn="l" rtl="0"/>
            <a:r>
              <a:rPr lang="en-US" sz="2400" dirty="0" smtClean="0">
                <a:latin typeface="+mn-lt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</a:rPr>
              <a:t>: )</a:t>
            </a:r>
            <a:endParaRPr lang="en-US" sz="24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022" y="0"/>
            <a:ext cx="7772400" cy="1143000"/>
          </a:xfrm>
        </p:spPr>
        <p:txBody>
          <a:bodyPr/>
          <a:lstStyle/>
          <a:p>
            <a:r>
              <a:rPr lang="en-US" sz="4000" b="1" dirty="0" err="1" smtClean="0"/>
              <a:t>cgen</a:t>
            </a:r>
            <a:r>
              <a:rPr lang="en-US" sz="4000" dirty="0" smtClean="0"/>
              <a:t> for short-circuit disjunction</a:t>
            </a:r>
            <a:endParaRPr lang="en-US" sz="4000" dirty="0"/>
          </a:p>
        </p:txBody>
      </p:sp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>
          <a:xfrm>
            <a:off x="862013" y="1916113"/>
            <a:ext cx="3190875" cy="620712"/>
          </a:xfrm>
          <a:noFill/>
          <a:ln/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b="1" dirty="0" err="1" smtClean="0">
                <a:cs typeface="Courier New" pitchFamily="49" charset="0"/>
              </a:rPr>
              <a:t>cgen</a:t>
            </a:r>
            <a:r>
              <a:rPr lang="en-US" sz="2800" dirty="0" smtClean="0">
                <a:cs typeface="Courier New" pitchFamily="49" charset="0"/>
              </a:rPr>
              <a:t>(e1 || e2)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7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67</a:t>
            </a:fld>
            <a:endParaRPr lang="he-IL"/>
          </a:p>
        </p:txBody>
      </p:sp>
      <p:sp>
        <p:nvSpPr>
          <p:cNvPr id="666628" name="Rectangle 4"/>
          <p:cNvSpPr>
            <a:spLocks noChangeArrowheads="1"/>
          </p:cNvSpPr>
          <p:nvPr/>
        </p:nvSpPr>
        <p:spPr bwMode="auto">
          <a:xfrm>
            <a:off x="3995738" y="1412776"/>
            <a:ext cx="486092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Emit(_t1 = 0; _t2 = 0;)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Let </a:t>
            </a:r>
            <a:r>
              <a:rPr lang="en-US" sz="2800" dirty="0" err="1" smtClean="0">
                <a:latin typeface="+mn-lt"/>
                <a:cs typeface="Courier New"/>
              </a:rPr>
              <a:t>L</a:t>
            </a:r>
            <a:r>
              <a:rPr lang="en-US" sz="2800" baseline="-25000" dirty="0" err="1" smtClean="0">
                <a:latin typeface="+mn-lt"/>
                <a:cs typeface="Courier New"/>
              </a:rPr>
              <a:t>after</a:t>
            </a:r>
            <a:r>
              <a:rPr lang="en-US" sz="2800" dirty="0" smtClean="0">
                <a:latin typeface="+mn-lt"/>
                <a:cs typeface="Courier New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Let _t1 = </a:t>
            </a:r>
            <a:r>
              <a:rPr lang="en-US" sz="2800" b="1" dirty="0" err="1" smtClean="0">
                <a:latin typeface="+mn-lt"/>
                <a:cs typeface="Courier New"/>
              </a:rPr>
              <a:t>cgen</a:t>
            </a:r>
            <a:r>
              <a:rPr lang="en-US" sz="2800" dirty="0" smtClean="0">
                <a:latin typeface="+mn-lt"/>
                <a:cs typeface="Courier New"/>
              </a:rPr>
              <a:t>(e1)</a:t>
            </a:r>
            <a:endParaRPr lang="en-US" sz="2800" dirty="0">
              <a:latin typeface="+mn-lt"/>
              <a:cs typeface="Courier New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Emit( </a:t>
            </a:r>
            <a:r>
              <a:rPr lang="en-US" sz="2800" dirty="0" err="1" smtClean="0">
                <a:latin typeface="+mn-lt"/>
                <a:cs typeface="Courier New"/>
              </a:rPr>
              <a:t>IfNZ</a:t>
            </a:r>
            <a:r>
              <a:rPr lang="en-US" sz="2800" dirty="0" smtClean="0">
                <a:latin typeface="+mn-lt"/>
                <a:cs typeface="Courier New"/>
              </a:rPr>
              <a:t> _t1 </a:t>
            </a:r>
            <a:r>
              <a:rPr lang="en-US" sz="2800" dirty="0" err="1" smtClean="0">
                <a:latin typeface="+mn-lt"/>
                <a:cs typeface="Courier New"/>
              </a:rPr>
              <a:t>Goto</a:t>
            </a:r>
            <a:r>
              <a:rPr lang="en-US" sz="2800" dirty="0" smtClean="0">
                <a:latin typeface="+mn-lt"/>
                <a:cs typeface="Courier New"/>
              </a:rPr>
              <a:t> </a:t>
            </a:r>
            <a:r>
              <a:rPr lang="en-US" sz="2800" dirty="0" err="1" smtClean="0">
                <a:latin typeface="+mn-lt"/>
                <a:cs typeface="Courier New"/>
              </a:rPr>
              <a:t>L</a:t>
            </a:r>
            <a:r>
              <a:rPr lang="en-US" sz="2800" baseline="-25000" dirty="0" err="1" smtClean="0">
                <a:latin typeface="+mn-lt"/>
                <a:cs typeface="Courier New"/>
              </a:rPr>
              <a:t>after</a:t>
            </a:r>
            <a:r>
              <a:rPr lang="en-US" sz="2800" dirty="0" smtClean="0">
                <a:latin typeface="+mn-lt"/>
                <a:cs typeface="Courier New"/>
              </a:rPr>
              <a:t>)</a:t>
            </a:r>
            <a:endParaRPr lang="en-US" sz="2800" dirty="0">
              <a:latin typeface="+mn-lt"/>
              <a:cs typeface="Courier New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Let _t2 = </a:t>
            </a:r>
            <a:r>
              <a:rPr lang="en-US" sz="2800" b="1" dirty="0" err="1" smtClean="0">
                <a:latin typeface="+mn-lt"/>
                <a:cs typeface="Courier New"/>
              </a:rPr>
              <a:t>cgen</a:t>
            </a:r>
            <a:r>
              <a:rPr lang="en-US" sz="2800" dirty="0" smtClean="0">
                <a:latin typeface="+mn-lt"/>
                <a:cs typeface="Courier New"/>
              </a:rPr>
              <a:t>(e2)</a:t>
            </a:r>
            <a:endParaRPr lang="en-US" sz="2800" dirty="0">
              <a:latin typeface="+mn-lt"/>
              <a:cs typeface="Courier New"/>
            </a:endParaRP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</a:rPr>
              <a:t>Emit( </a:t>
            </a:r>
            <a:r>
              <a:rPr lang="en-US" sz="2800" dirty="0" err="1" smtClean="0">
                <a:latin typeface="+mn-lt"/>
                <a:cs typeface="Courier New"/>
              </a:rPr>
              <a:t>L</a:t>
            </a:r>
            <a:r>
              <a:rPr lang="en-US" sz="2800" baseline="-25000" dirty="0" err="1" smtClean="0">
                <a:latin typeface="+mn-lt"/>
                <a:cs typeface="Courier New"/>
              </a:rPr>
              <a:t>after</a:t>
            </a:r>
            <a:r>
              <a:rPr lang="en-US" sz="2800" dirty="0" smtClean="0">
                <a:latin typeface="+mn-lt"/>
                <a:cs typeface="Courier New"/>
              </a:rPr>
              <a:t>: </a:t>
            </a:r>
            <a:r>
              <a:rPr lang="en-US" sz="2800" dirty="0" smtClean="0">
                <a:latin typeface="+mn-lt"/>
                <a:cs typeface="Courier New"/>
                <a:sym typeface="Wingdings" pitchFamily="2" charset="2"/>
              </a:rPr>
              <a:t>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  <a:sym typeface="Wingdings" pitchFamily="2" charset="2"/>
              </a:rPr>
              <a:t>Emit( _t = _t1 || _t2;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 smtClean="0">
                <a:latin typeface="+mn-lt"/>
                <a:cs typeface="Courier New"/>
                <a:sym typeface="Wingdings" pitchFamily="2" charset="2"/>
              </a:rPr>
              <a:t>Return _t</a:t>
            </a:r>
            <a:br>
              <a:rPr lang="en-US" sz="2800" dirty="0" smtClean="0">
                <a:latin typeface="+mn-lt"/>
                <a:cs typeface="Courier New"/>
                <a:sym typeface="Wingdings" pitchFamily="2" charset="2"/>
              </a:rPr>
            </a:br>
            <a:endParaRPr lang="en-US" sz="2800" dirty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3797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first optimization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68</a:t>
            </a:fld>
            <a:endParaRPr lang="en-US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299" y="2676411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Naive </a:t>
            </a:r>
            <a:r>
              <a:rPr lang="en-US" b="1" dirty="0" err="1" smtClean="0"/>
              <a:t>cgen</a:t>
            </a:r>
            <a:r>
              <a:rPr lang="en-US" dirty="0" smtClean="0"/>
              <a:t> for expressions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Maintain a counter for temporaries in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</a:p>
          <a:p>
            <a:r>
              <a:rPr lang="en-US" dirty="0" smtClean="0"/>
              <a:t>Initially: </a:t>
            </a:r>
            <a:r>
              <a:rPr lang="en-US" dirty="0" smtClean="0">
                <a:solidFill>
                  <a:srgbClr val="0000FF"/>
                </a:solidFill>
              </a:rPr>
              <a:t>c = 0</a:t>
            </a:r>
            <a:endParaRPr lang="en-US" dirty="0" smtClean="0"/>
          </a:p>
          <a:p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= {</a:t>
            </a:r>
            <a:br>
              <a:rPr lang="en-US" dirty="0" smtClean="0"/>
            </a:br>
            <a:r>
              <a:rPr lang="en-US" dirty="0" smtClean="0"/>
              <a:t>    Let A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Let B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Emit(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= A </a:t>
            </a:r>
            <a:r>
              <a:rPr lang="en-US" i="1" dirty="0" smtClean="0"/>
              <a:t>op</a:t>
            </a:r>
            <a:r>
              <a:rPr lang="en-US" dirty="0" smtClean="0"/>
              <a:t> B; )</a:t>
            </a:r>
            <a:br>
              <a:rPr lang="en-US" dirty="0" smtClean="0"/>
            </a:br>
            <a:r>
              <a:rPr lang="en-US" dirty="0" smtClean="0"/>
              <a:t>    Return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820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81936" y="2881794"/>
            <a:ext cx="8808064" cy="36133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3229" y="0"/>
            <a:ext cx="7772400" cy="1143000"/>
          </a:xfrm>
        </p:spPr>
        <p:txBody>
          <a:bodyPr/>
          <a:lstStyle/>
          <a:p>
            <a:r>
              <a:rPr lang="en-US" dirty="0" smtClean="0"/>
              <a:t>From scanning to parsing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239000" y="6073741"/>
            <a:ext cx="1905000" cy="277090"/>
          </a:xfrm>
        </p:spPr>
        <p:txBody>
          <a:bodyPr/>
          <a:lstStyle/>
          <a:p>
            <a:fld id="{91DC04B3-BE37-5347-9FEA-5675243893B5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22559" y="1286947"/>
            <a:ext cx="29689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 dirty="0" smtClean="0">
                <a:latin typeface="Consolas"/>
                <a:cs typeface="Consolas"/>
              </a:rPr>
              <a:t>((23 + 7) </a:t>
            </a:r>
            <a:r>
              <a:rPr lang="en-US" b="1" dirty="0">
                <a:latin typeface="Consolas"/>
                <a:cs typeface="Consolas"/>
              </a:rPr>
              <a:t>* </a:t>
            </a:r>
            <a:r>
              <a:rPr lang="en-US" b="1" dirty="0" smtClean="0">
                <a:latin typeface="Consolas"/>
                <a:cs typeface="Consolas"/>
              </a:rPr>
              <a:t>x)</a:t>
            </a:r>
            <a:endParaRPr lang="en-US" b="1" dirty="0">
              <a:latin typeface="Consolas"/>
              <a:cs typeface="Consolas"/>
            </a:endParaRPr>
          </a:p>
        </p:txBody>
      </p:sp>
      <p:graphicFrame>
        <p:nvGraphicFramePr>
          <p:cNvPr id="6" name="Group 76"/>
          <p:cNvGraphicFramePr>
            <a:graphicFrameLocks noGrp="1"/>
          </p:cNvGraphicFramePr>
          <p:nvPr>
            <p:extLst/>
          </p:nvPr>
        </p:nvGraphicFramePr>
        <p:xfrm>
          <a:off x="2007799" y="3099740"/>
          <a:ext cx="6627015" cy="548640"/>
        </p:xfrm>
        <a:graphic>
          <a:graphicData uri="http://schemas.openxmlformats.org/drawingml/2006/table">
            <a:tbl>
              <a:tblPr rtl="1"/>
              <a:tblGrid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  <a:gridCol w="736335"/>
              </a:tblGrid>
              <a:tr h="1829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(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RP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Num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Num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20"/>
          <p:cNvSpPr>
            <a:spLocks noChangeArrowheads="1"/>
          </p:cNvSpPr>
          <p:nvPr/>
        </p:nvSpPr>
        <p:spPr bwMode="auto">
          <a:xfrm>
            <a:off x="4041775" y="2082162"/>
            <a:ext cx="1143000" cy="61877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en-US" sz="1600">
                <a:latin typeface="+mn-lt"/>
              </a:rPr>
              <a:t>Lexical </a:t>
            </a: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Analyzer</a:t>
            </a:r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4500563" y="1758040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142414" y="1249237"/>
            <a:ext cx="190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program text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42414" y="3070965"/>
            <a:ext cx="1911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token stream</a:t>
            </a:r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auto">
          <a:xfrm>
            <a:off x="4498975" y="2724405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12" name="Oval 25"/>
          <p:cNvSpPr>
            <a:spLocks noChangeArrowheads="1"/>
          </p:cNvSpPr>
          <p:nvPr/>
        </p:nvSpPr>
        <p:spPr bwMode="auto">
          <a:xfrm>
            <a:off x="4040188" y="4049035"/>
            <a:ext cx="1143000" cy="59245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 eaLnBrk="0" hangingPunct="0"/>
            <a:r>
              <a:rPr lang="en-US" sz="1600">
                <a:latin typeface="+mn-lt"/>
              </a:rPr>
              <a:t>Parser</a:t>
            </a:r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>
            <a:off x="4517639" y="3717129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142413" y="3914995"/>
            <a:ext cx="2735833" cy="1200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 eaLnBrk="0" hangingPunct="0"/>
            <a:r>
              <a:rPr lang="pt-BR" dirty="0">
                <a:latin typeface="+mn-lt"/>
                <a:cs typeface="Times New Roman" pitchFamily="18" charset="0"/>
              </a:rPr>
              <a:t>Grammar:</a:t>
            </a:r>
            <a:br>
              <a:rPr lang="pt-BR" dirty="0">
                <a:latin typeface="+mn-lt"/>
                <a:cs typeface="Times New Roman" pitchFamily="18" charset="0"/>
              </a:rPr>
            </a:br>
            <a:r>
              <a:rPr lang="pt-BR" dirty="0" smtClean="0">
                <a:latin typeface="+mn-lt"/>
                <a:cs typeface="Times New Roman" pitchFamily="18" charset="0"/>
              </a:rPr>
              <a:t>  E </a:t>
            </a:r>
            <a:r>
              <a:rPr lang="pt-BR" dirty="0">
                <a:latin typeface="+mn-lt"/>
                <a:cs typeface="Times New Roman" pitchFamily="18" charset="0"/>
                <a:sym typeface="Symbol" pitchFamily="18" charset="2"/>
              </a:rPr>
              <a:t></a:t>
            </a:r>
            <a:r>
              <a:rPr lang="pt-BR" dirty="0">
                <a:latin typeface="+mn-lt"/>
                <a:cs typeface="Times New Roman" pitchFamily="18" charset="0"/>
              </a:rPr>
              <a:t> </a:t>
            </a:r>
            <a:r>
              <a:rPr lang="pt-BR" dirty="0" smtClean="0">
                <a:latin typeface="+mn-lt"/>
                <a:cs typeface="Times New Roman" pitchFamily="18" charset="0"/>
              </a:rPr>
              <a:t>... | </a:t>
            </a: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itchFamily="18" charset="0"/>
              </a:rPr>
              <a:t>Id</a:t>
            </a:r>
            <a:endParaRPr lang="pt-BR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itchFamily="18" charset="0"/>
              <a:sym typeface="Symbol" pitchFamily="18" charset="2"/>
            </a:endParaRPr>
          </a:p>
          <a:p>
            <a:pPr algn="l"/>
            <a:r>
              <a:rPr lang="pt-BR" b="1" dirty="0" smtClean="0">
                <a:solidFill>
                  <a:schemeClr val="folHlink"/>
                </a:solidFill>
                <a:latin typeface="+mn-lt"/>
                <a:cs typeface="Times New Roman" pitchFamily="18" charset="0"/>
              </a:rPr>
              <a:t>  Id </a:t>
            </a:r>
            <a:r>
              <a:rPr lang="pt-BR" dirty="0" smtClean="0">
                <a:latin typeface="+mn-lt"/>
                <a:cs typeface="Times New Roman" pitchFamily="18" charset="0"/>
                <a:sym typeface="Symbol" pitchFamily="18" charset="2"/>
              </a:rPr>
              <a:t> ‘a’ | ... | ‘</a:t>
            </a:r>
            <a:r>
              <a:rPr lang="pt-BR" dirty="0" err="1" smtClean="0">
                <a:latin typeface="+mn-lt"/>
                <a:cs typeface="Times New Roman" pitchFamily="18" charset="0"/>
                <a:sym typeface="Symbol" pitchFamily="18" charset="2"/>
              </a:rPr>
              <a:t>z</a:t>
            </a:r>
            <a:r>
              <a:rPr lang="pt-BR" dirty="0" smtClean="0">
                <a:latin typeface="+mn-lt"/>
                <a:cs typeface="Times New Roman" pitchFamily="18" charset="0"/>
                <a:sym typeface="Symbol" pitchFamily="18" charset="2"/>
              </a:rPr>
              <a:t>’</a:t>
            </a:r>
            <a:r>
              <a:rPr lang="pt-BR" dirty="0" smtClean="0">
                <a:solidFill>
                  <a:srgbClr val="F02E00"/>
                </a:solidFill>
                <a:latin typeface="+mn-lt"/>
                <a:cs typeface="Times New Roman" pitchFamily="18" charset="0"/>
              </a:rPr>
              <a:t> </a:t>
            </a:r>
            <a:endParaRPr lang="pt-BR" dirty="0">
              <a:solidFill>
                <a:srgbClr val="F02E00"/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3602045" y="5051066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1" name="AutoShape 64"/>
          <p:cNvSpPr>
            <a:spLocks noChangeArrowheads="1"/>
          </p:cNvSpPr>
          <p:nvPr/>
        </p:nvSpPr>
        <p:spPr bwMode="auto">
          <a:xfrm>
            <a:off x="4498975" y="4712927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5184068" y="5073326"/>
            <a:ext cx="2831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Abstract </a:t>
            </a:r>
            <a:r>
              <a:rPr lang="en-US" i="1" dirty="0" smtClean="0">
                <a:latin typeface="+mn-lt"/>
              </a:rPr>
              <a:t>Syntax Tree</a:t>
            </a:r>
            <a:endParaRPr lang="en-US" i="1" dirty="0">
              <a:latin typeface="+mn-lt"/>
            </a:endParaRPr>
          </a:p>
        </p:txBody>
      </p:sp>
      <p:sp>
        <p:nvSpPr>
          <p:cNvPr id="54" name="AutoShape 67"/>
          <p:cNvSpPr>
            <a:spLocks noChangeArrowheads="1"/>
          </p:cNvSpPr>
          <p:nvPr/>
        </p:nvSpPr>
        <p:spPr bwMode="auto">
          <a:xfrm rot="3033179">
            <a:off x="3833813" y="4516077"/>
            <a:ext cx="215900" cy="32385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5" name="Text Box 68"/>
          <p:cNvSpPr txBox="1">
            <a:spLocks noChangeArrowheads="1"/>
          </p:cNvSpPr>
          <p:nvPr/>
        </p:nvSpPr>
        <p:spPr bwMode="auto">
          <a:xfrm>
            <a:off x="4659313" y="4697052"/>
            <a:ext cx="4937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200" dirty="0">
                <a:solidFill>
                  <a:srgbClr val="008000"/>
                </a:solidFill>
                <a:latin typeface="+mn-lt"/>
              </a:rPr>
              <a:t>valid</a:t>
            </a:r>
          </a:p>
        </p:txBody>
      </p:sp>
      <p:sp>
        <p:nvSpPr>
          <p:cNvPr id="56" name="Text Box 70"/>
          <p:cNvSpPr txBox="1">
            <a:spLocks noChangeArrowheads="1"/>
          </p:cNvSpPr>
          <p:nvPr/>
        </p:nvSpPr>
        <p:spPr bwMode="auto">
          <a:xfrm>
            <a:off x="3256809" y="4749439"/>
            <a:ext cx="587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1200" dirty="0">
                <a:solidFill>
                  <a:srgbClr val="FF0000"/>
                </a:solidFill>
                <a:latin typeface="+mn-lt"/>
              </a:rPr>
              <a:t>syntax</a:t>
            </a:r>
            <a:br>
              <a:rPr lang="en-US" sz="1200" dirty="0">
                <a:solidFill>
                  <a:srgbClr val="FF0000"/>
                </a:solidFill>
                <a:latin typeface="+mn-lt"/>
              </a:rPr>
            </a:br>
            <a:r>
              <a:rPr lang="en-US" sz="1200" dirty="0">
                <a:solidFill>
                  <a:srgbClr val="FF0000"/>
                </a:solidFill>
                <a:latin typeface="+mn-lt"/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158717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translation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/>
              <a:t>cgen</a:t>
            </a:r>
            <a:r>
              <a:rPr lang="en-US" sz="2800" dirty="0" smtClean="0"/>
              <a:t> translation shown so far very inefficient</a:t>
            </a:r>
          </a:p>
          <a:p>
            <a:pPr lvl="1"/>
            <a:r>
              <a:rPr lang="en-US" sz="2400" dirty="0" smtClean="0"/>
              <a:t>Generates (too) many temporaries – one per sub-expression</a:t>
            </a:r>
          </a:p>
          <a:p>
            <a:pPr lvl="1"/>
            <a:r>
              <a:rPr lang="en-US" sz="2400" dirty="0" smtClean="0"/>
              <a:t>Generates many instructions – at least one per sub-expression</a:t>
            </a:r>
          </a:p>
          <a:p>
            <a:r>
              <a:rPr lang="en-US" sz="2800" dirty="0" smtClean="0"/>
              <a:t>Expensive in terms of running time and space</a:t>
            </a:r>
          </a:p>
          <a:p>
            <a:r>
              <a:rPr lang="en-US" sz="2800" dirty="0" smtClean="0"/>
              <a:t>Code bloat</a:t>
            </a:r>
          </a:p>
          <a:p>
            <a:endParaRPr lang="en-US" sz="2800" dirty="0" smtClean="0"/>
          </a:p>
          <a:p>
            <a:r>
              <a:rPr lang="en-US" sz="2800" dirty="0" smtClean="0"/>
              <a:t>We can do much better … </a:t>
            </a:r>
            <a:endParaRPr lang="he-IL" sz="2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48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Naive </a:t>
            </a:r>
            <a:r>
              <a:rPr lang="en-US" b="1" dirty="0" err="1" smtClean="0"/>
              <a:t>cgen</a:t>
            </a:r>
            <a:r>
              <a:rPr lang="en-US" dirty="0" smtClean="0"/>
              <a:t> for expressions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Maintain a counter for temporaries in 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</a:p>
          <a:p>
            <a:r>
              <a:rPr lang="en-US" dirty="0" smtClean="0"/>
              <a:t>Initially: </a:t>
            </a:r>
            <a:r>
              <a:rPr lang="en-US" dirty="0" smtClean="0">
                <a:solidFill>
                  <a:srgbClr val="0000FF"/>
                </a:solidFill>
              </a:rPr>
              <a:t>c = 0</a:t>
            </a:r>
            <a:endParaRPr lang="en-US" dirty="0" smtClean="0"/>
          </a:p>
          <a:p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= {</a:t>
            </a:r>
            <a:br>
              <a:rPr lang="en-US" dirty="0" smtClean="0"/>
            </a:br>
            <a:r>
              <a:rPr lang="en-US" dirty="0" smtClean="0"/>
              <a:t>    Let A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Let B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c = c + 1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Emit(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= A </a:t>
            </a:r>
            <a:r>
              <a:rPr lang="en-US" i="1" dirty="0" smtClean="0"/>
              <a:t>op</a:t>
            </a:r>
            <a:r>
              <a:rPr lang="en-US" dirty="0" smtClean="0"/>
              <a:t> B; )</a:t>
            </a:r>
            <a:br>
              <a:rPr lang="en-US" dirty="0" smtClean="0"/>
            </a:br>
            <a:r>
              <a:rPr lang="en-US" dirty="0" smtClean="0"/>
              <a:t>    Return _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b="1" dirty="0" smtClean="0">
                <a:solidFill>
                  <a:srgbClr val="1A8CFF"/>
                </a:solidFill>
              </a:rPr>
              <a:t>Observation: temporaries in </a:t>
            </a:r>
            <a:r>
              <a:rPr lang="en-US" b="1" dirty="0" err="1" smtClean="0">
                <a:solidFill>
                  <a:srgbClr val="1A8CFF"/>
                </a:solidFill>
              </a:rPr>
              <a:t>cgen</a:t>
            </a:r>
            <a:r>
              <a:rPr lang="en-US" b="1" dirty="0" smtClean="0">
                <a:solidFill>
                  <a:srgbClr val="1A8CFF"/>
                </a:solidFill>
              </a:rPr>
              <a:t>(e</a:t>
            </a:r>
            <a:r>
              <a:rPr lang="en-US" b="1" baseline="-25000" dirty="0" smtClean="0">
                <a:solidFill>
                  <a:srgbClr val="1A8CFF"/>
                </a:solidFill>
              </a:rPr>
              <a:t>1</a:t>
            </a:r>
            <a:r>
              <a:rPr lang="en-US" b="1" dirty="0" smtClean="0">
                <a:solidFill>
                  <a:srgbClr val="1A8CFF"/>
                </a:solidFill>
              </a:rPr>
              <a:t>) can be reused in </a:t>
            </a:r>
            <a:r>
              <a:rPr lang="en-US" b="1" dirty="0" err="1" smtClean="0">
                <a:solidFill>
                  <a:srgbClr val="1A8CFF"/>
                </a:solidFill>
              </a:rPr>
              <a:t>cgen</a:t>
            </a:r>
            <a:r>
              <a:rPr lang="en-US" b="1" dirty="0" smtClean="0">
                <a:solidFill>
                  <a:srgbClr val="1A8CFF"/>
                </a:solidFill>
              </a:rPr>
              <a:t>(e</a:t>
            </a:r>
            <a:r>
              <a:rPr lang="en-US" b="1" baseline="-25000" dirty="0" smtClean="0">
                <a:solidFill>
                  <a:srgbClr val="1A8CFF"/>
                </a:solidFill>
              </a:rPr>
              <a:t>2</a:t>
            </a:r>
            <a:r>
              <a:rPr lang="en-US" b="1" dirty="0" smtClean="0">
                <a:solidFill>
                  <a:srgbClr val="1A8CFF"/>
                </a:solidFill>
              </a:rPr>
              <a:t>)</a:t>
            </a:r>
            <a:endParaRPr lang="he-IL" b="1" dirty="0">
              <a:solidFill>
                <a:srgbClr val="1A8CFF"/>
              </a:solidFill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8249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</a:t>
            </a:r>
            <a:r>
              <a:rPr lang="en-US" b="1" dirty="0" err="1" smtClean="0"/>
              <a:t>cgen</a:t>
            </a:r>
            <a:r>
              <a:rPr lang="en-US" dirty="0" smtClean="0"/>
              <a:t> for expressions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Observation – naïve translation needlessly generates temporaries for leaf expressions</a:t>
            </a:r>
          </a:p>
          <a:p>
            <a:r>
              <a:rPr lang="en-US" b="1" dirty="0" smtClean="0">
                <a:solidFill>
                  <a:srgbClr val="1A8CFF"/>
                </a:solidFill>
              </a:rPr>
              <a:t>Observation – temporaries used exactly once</a:t>
            </a:r>
          </a:p>
          <a:p>
            <a:pPr lvl="1"/>
            <a:r>
              <a:rPr lang="en-US" b="1" dirty="0" smtClean="0">
                <a:solidFill>
                  <a:srgbClr val="1A8CFF"/>
                </a:solidFill>
              </a:rPr>
              <a:t>Once a temporary has been read it can be reused for another sub-expression</a:t>
            </a:r>
          </a:p>
          <a:p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= {</a:t>
            </a:r>
            <a:br>
              <a:rPr lang="en-US" dirty="0" smtClean="0"/>
            </a:br>
            <a:r>
              <a:rPr lang="en-US" dirty="0" smtClean="0"/>
              <a:t>    Let _t1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Let _t2 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Emit( _t =_t1 </a:t>
            </a:r>
            <a:r>
              <a:rPr lang="en-US" i="1" dirty="0" smtClean="0"/>
              <a:t>op</a:t>
            </a:r>
            <a:r>
              <a:rPr lang="en-US" dirty="0" smtClean="0"/>
              <a:t> _t2; )</a:t>
            </a:r>
            <a:br>
              <a:rPr lang="en-US" dirty="0" smtClean="0"/>
            </a:br>
            <a:r>
              <a:rPr lang="en-US" dirty="0" smtClean="0"/>
              <a:t>    Return t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r>
              <a:rPr lang="en-US" dirty="0" smtClean="0"/>
              <a:t>Temporaries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) can be reused in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90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Sethi-Ullman</a:t>
            </a:r>
            <a:r>
              <a:rPr lang="en-US" dirty="0" smtClean="0"/>
              <a:t> translation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799" y="1981200"/>
            <a:ext cx="8213607" cy="4114800"/>
          </a:xfrm>
        </p:spPr>
        <p:txBody>
          <a:bodyPr/>
          <a:lstStyle/>
          <a:p>
            <a:r>
              <a:rPr lang="en-US" dirty="0" smtClean="0"/>
              <a:t>Algorithm by Ravi </a:t>
            </a:r>
            <a:r>
              <a:rPr lang="en-US" dirty="0" err="1" smtClean="0"/>
              <a:t>Sethi</a:t>
            </a:r>
            <a:r>
              <a:rPr lang="en-US" dirty="0" smtClean="0"/>
              <a:t> and Jeffrey D. </a:t>
            </a:r>
            <a:r>
              <a:rPr lang="en-US" dirty="0" err="1" smtClean="0"/>
              <a:t>Ullman</a:t>
            </a:r>
            <a:r>
              <a:rPr lang="en-US" dirty="0" smtClean="0"/>
              <a:t> to emit optimal TAC</a:t>
            </a:r>
          </a:p>
          <a:p>
            <a:pPr lvl="1"/>
            <a:r>
              <a:rPr lang="en-US" dirty="0" smtClean="0"/>
              <a:t>Minimizes number of temporaries</a:t>
            </a:r>
          </a:p>
          <a:p>
            <a:r>
              <a:rPr lang="en-US" sz="2800" dirty="0" smtClean="0"/>
              <a:t>Main data structure in algorithm is a stack of temporaries</a:t>
            </a:r>
          </a:p>
          <a:p>
            <a:pPr lvl="1"/>
            <a:r>
              <a:rPr lang="en-US" sz="2400" dirty="0" smtClean="0"/>
              <a:t>Stack corresponds to recursive invocations of _t = </a:t>
            </a:r>
            <a:r>
              <a:rPr lang="en-US" sz="2400" b="1" dirty="0" err="1" smtClean="0"/>
              <a:t>cgen</a:t>
            </a:r>
            <a:r>
              <a:rPr lang="en-US" sz="2400" dirty="0" smtClean="0"/>
              <a:t>(e)</a:t>
            </a:r>
          </a:p>
          <a:p>
            <a:pPr lvl="1"/>
            <a:r>
              <a:rPr lang="en-US" sz="2400" dirty="0" smtClean="0"/>
              <a:t>All the temporaries on the stack are live</a:t>
            </a:r>
          </a:p>
          <a:p>
            <a:pPr lvl="2"/>
            <a:r>
              <a:rPr lang="en-US" dirty="0" smtClean="0"/>
              <a:t>Live = contain a value that is needed later on 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819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7578" y="0"/>
            <a:ext cx="7772400" cy="1143000"/>
          </a:xfrm>
        </p:spPr>
        <p:txBody>
          <a:bodyPr/>
          <a:lstStyle/>
          <a:p>
            <a:r>
              <a:rPr lang="en-US" dirty="0"/>
              <a:t>Live </a:t>
            </a:r>
            <a:r>
              <a:rPr lang="en-US" dirty="0" smtClean="0"/>
              <a:t>temporaries stack</a:t>
            </a:r>
            <a:endParaRPr lang="en-US" dirty="0"/>
          </a:p>
        </p:txBody>
      </p:sp>
      <p:sp>
        <p:nvSpPr>
          <p:cNvPr id="7280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353425" cy="3527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Implementation: use counter </a:t>
            </a:r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/>
              <a:t> to implement live </a:t>
            </a:r>
            <a:r>
              <a:rPr lang="en-US" dirty="0" smtClean="0"/>
              <a:t>temporaries stack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Temporaries _t(0), … , _t(c</a:t>
            </a:r>
            <a:r>
              <a:rPr lang="en-US" dirty="0"/>
              <a:t>) are alive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Temporaries _t(c+1), _t(c+2</a:t>
            </a:r>
            <a:r>
              <a:rPr lang="en-US" dirty="0"/>
              <a:t>)… can be </a:t>
            </a:r>
            <a:r>
              <a:rPr lang="en-US" dirty="0" smtClean="0"/>
              <a:t>(re)used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Push means increment c, pop means decrement c</a:t>
            </a:r>
          </a:p>
          <a:p>
            <a:pPr>
              <a:lnSpc>
                <a:spcPct val="90000"/>
              </a:lnSpc>
            </a:pPr>
            <a:r>
              <a:rPr lang="en-US" dirty="0"/>
              <a:t>In the translation of </a:t>
            </a:r>
            <a:r>
              <a:rPr lang="en-US" dirty="0" smtClean="0"/>
              <a:t>_t(c)=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74</a:t>
            </a:fld>
            <a:endParaRPr lang="he-IL"/>
          </a:p>
        </p:txBody>
      </p:sp>
      <p:sp>
        <p:nvSpPr>
          <p:cNvPr id="728068" name="Text Box 4"/>
          <p:cNvSpPr txBox="1">
            <a:spLocks noChangeArrowheads="1"/>
          </p:cNvSpPr>
          <p:nvPr/>
        </p:nvSpPr>
        <p:spPr bwMode="auto">
          <a:xfrm>
            <a:off x="1547813" y="4437112"/>
            <a:ext cx="4185761" cy="16312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_t(</a:t>
            </a:r>
            <a:r>
              <a:rPr lang="en-US" sz="2000" dirty="0" smtClean="0">
                <a:solidFill>
                  <a:srgbClr val="66B3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(e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_t(</a:t>
            </a:r>
            <a:r>
              <a:rPr lang="en-US" sz="20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(e</a:t>
            </a:r>
            <a:r>
              <a:rPr lang="en-US" sz="2000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_t(</a:t>
            </a:r>
            <a:r>
              <a:rPr lang="en-US" sz="2000" dirty="0" smtClean="0">
                <a:solidFill>
                  <a:srgbClr val="66B3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_t(</a:t>
            </a:r>
            <a:r>
              <a:rPr lang="en-US" sz="2000" dirty="0" smtClean="0">
                <a:solidFill>
                  <a:srgbClr val="66B3FF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_t(</a:t>
            </a:r>
            <a:r>
              <a:rPr lang="en-US" sz="2000" dirty="0" smtClean="0">
                <a:solidFill>
                  <a:srgbClr val="66B3FF"/>
                </a:solidFill>
                <a:latin typeface="Courier New" pitchFamily="49" charset="0"/>
                <a:cs typeface="Courier New" pitchFamily="49" charset="0"/>
              </a:rPr>
              <a:t>c+1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28069" name="Line 5"/>
          <p:cNvSpPr>
            <a:spLocks noChangeShapeType="1"/>
          </p:cNvSpPr>
          <p:nvPr/>
        </p:nvSpPr>
        <p:spPr bwMode="auto">
          <a:xfrm>
            <a:off x="3563938" y="4976862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28070" name="Line 6"/>
          <p:cNvSpPr>
            <a:spLocks noChangeShapeType="1"/>
          </p:cNvSpPr>
          <p:nvPr/>
        </p:nvSpPr>
        <p:spPr bwMode="auto">
          <a:xfrm>
            <a:off x="3563938" y="5553124"/>
            <a:ext cx="22320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728071" name="Text Box 7"/>
          <p:cNvSpPr txBox="1">
            <a:spLocks noChangeArrowheads="1"/>
          </p:cNvSpPr>
          <p:nvPr/>
        </p:nvSpPr>
        <p:spPr bwMode="auto">
          <a:xfrm>
            <a:off x="5903913" y="4760962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 = c + 1</a:t>
            </a:r>
          </a:p>
        </p:txBody>
      </p:sp>
      <p:sp>
        <p:nvSpPr>
          <p:cNvPr id="728072" name="Text Box 8"/>
          <p:cNvSpPr txBox="1">
            <a:spLocks noChangeArrowheads="1"/>
          </p:cNvSpPr>
          <p:nvPr/>
        </p:nvSpPr>
        <p:spPr bwMode="auto">
          <a:xfrm>
            <a:off x="5903913" y="5337224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 = c - 1</a:t>
            </a:r>
          </a:p>
        </p:txBody>
      </p:sp>
    </p:spTree>
    <p:extLst>
      <p:ext uri="{BB962C8B-B14F-4D97-AF65-F5344CB8AC3E}">
        <p14:creationId xmlns:p14="http://schemas.microsoft.com/office/powerpoint/2010/main" val="20850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91726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stack of temporaries example</a:t>
            </a:r>
            <a:endParaRPr lang="en-US" dirty="0"/>
          </a:p>
        </p:txBody>
      </p:sp>
      <p:sp>
        <p:nvSpPr>
          <p:cNvPr id="2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75</a:t>
            </a:fld>
            <a:endParaRPr lang="he-IL"/>
          </a:p>
        </p:txBody>
      </p:sp>
      <p:sp>
        <p:nvSpPr>
          <p:cNvPr id="729092" name="Text Box 4"/>
          <p:cNvSpPr txBox="1">
            <a:spLocks noChangeArrowheads="1"/>
          </p:cNvSpPr>
          <p:nvPr/>
        </p:nvSpPr>
        <p:spPr bwMode="auto">
          <a:xfrm>
            <a:off x="1763688" y="1340768"/>
            <a:ext cx="4777077" cy="52322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800" dirty="0" smtClean="0">
                <a:latin typeface="+mn-lt"/>
                <a:cs typeface="Courier New" pitchFamily="49" charset="0"/>
              </a:rPr>
              <a:t>_t0 = </a:t>
            </a:r>
            <a:r>
              <a:rPr lang="en-US" sz="28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800" dirty="0" smtClean="0">
                <a:latin typeface="+mn-lt"/>
                <a:cs typeface="Courier New" pitchFamily="49" charset="0"/>
              </a:rPr>
              <a:t>( ((</a:t>
            </a:r>
            <a:r>
              <a:rPr lang="en-US" sz="2800" dirty="0">
                <a:latin typeface="+mn-lt"/>
                <a:cs typeface="Courier New" pitchFamily="49" charset="0"/>
              </a:rPr>
              <a:t>c*d)-(e*f))+(a*b</a:t>
            </a:r>
            <a:r>
              <a:rPr lang="en-US" sz="2800" dirty="0" smtClean="0">
                <a:latin typeface="+mn-lt"/>
                <a:cs typeface="Courier New" pitchFamily="49" charset="0"/>
              </a:rPr>
              <a:t>) )</a:t>
            </a:r>
            <a:endParaRPr lang="en-US" sz="2800" dirty="0">
              <a:latin typeface="+mn-lt"/>
              <a:cs typeface="Courier New" pitchFamily="49" charset="0"/>
            </a:endParaRPr>
          </a:p>
        </p:txBody>
      </p:sp>
      <p:sp>
        <p:nvSpPr>
          <p:cNvPr id="729094" name="Text Box 6"/>
          <p:cNvSpPr txBox="1">
            <a:spLocks noChangeArrowheads="1"/>
          </p:cNvSpPr>
          <p:nvPr/>
        </p:nvSpPr>
        <p:spPr bwMode="auto">
          <a:xfrm>
            <a:off x="4427538" y="2889250"/>
            <a:ext cx="2339102" cy="16312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_t0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c*d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_t1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e*f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_t0 = _t0 -_t1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9096" name="Line 8"/>
          <p:cNvSpPr>
            <a:spLocks noChangeShapeType="1"/>
          </p:cNvSpPr>
          <p:nvPr/>
        </p:nvSpPr>
        <p:spPr bwMode="auto">
          <a:xfrm>
            <a:off x="6300192" y="4005263"/>
            <a:ext cx="10080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729097" name="Text Box 9"/>
          <p:cNvSpPr txBox="1">
            <a:spLocks noChangeArrowheads="1"/>
          </p:cNvSpPr>
          <p:nvPr/>
        </p:nvSpPr>
        <p:spPr bwMode="auto">
          <a:xfrm>
            <a:off x="7386638" y="3186113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c + 1</a:t>
            </a:r>
          </a:p>
        </p:txBody>
      </p:sp>
      <p:sp>
        <p:nvSpPr>
          <p:cNvPr id="729098" name="Text Box 10"/>
          <p:cNvSpPr txBox="1">
            <a:spLocks noChangeArrowheads="1"/>
          </p:cNvSpPr>
          <p:nvPr/>
        </p:nvSpPr>
        <p:spPr bwMode="auto">
          <a:xfrm>
            <a:off x="7394575" y="3787775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c - 1</a:t>
            </a:r>
          </a:p>
        </p:txBody>
      </p:sp>
      <p:sp>
        <p:nvSpPr>
          <p:cNvPr id="729099" name="Line 11"/>
          <p:cNvSpPr>
            <a:spLocks noChangeShapeType="1"/>
          </p:cNvSpPr>
          <p:nvPr/>
        </p:nvSpPr>
        <p:spPr bwMode="auto">
          <a:xfrm>
            <a:off x="6300192" y="3394075"/>
            <a:ext cx="10080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729101" name="Text Box 13"/>
          <p:cNvSpPr txBox="1">
            <a:spLocks noChangeArrowheads="1"/>
          </p:cNvSpPr>
          <p:nvPr/>
        </p:nvSpPr>
        <p:spPr bwMode="auto">
          <a:xfrm>
            <a:off x="3671888" y="2205038"/>
            <a:ext cx="9461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0</a:t>
            </a:r>
          </a:p>
        </p:txBody>
      </p:sp>
      <p:sp>
        <p:nvSpPr>
          <p:cNvPr id="729102" name="Line 14"/>
          <p:cNvSpPr>
            <a:spLocks noChangeShapeType="1"/>
          </p:cNvSpPr>
          <p:nvPr/>
        </p:nvSpPr>
        <p:spPr bwMode="auto">
          <a:xfrm>
            <a:off x="2627784" y="2413000"/>
            <a:ext cx="10080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729104" name="Text Box 16"/>
          <p:cNvSpPr txBox="1">
            <a:spLocks noChangeArrowheads="1"/>
          </p:cNvSpPr>
          <p:nvPr/>
        </p:nvSpPr>
        <p:spPr bwMode="auto">
          <a:xfrm>
            <a:off x="287338" y="3608388"/>
            <a:ext cx="357020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_t0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(c*d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)-(e*f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708400" y="2852738"/>
            <a:ext cx="5292725" cy="1692275"/>
            <a:chOff x="2336" y="1797"/>
            <a:chExt cx="3334" cy="1066"/>
          </a:xfrm>
        </p:grpSpPr>
        <p:sp>
          <p:nvSpPr>
            <p:cNvPr id="729100" name="Rectangle 12"/>
            <p:cNvSpPr>
              <a:spLocks noChangeArrowheads="1"/>
            </p:cNvSpPr>
            <p:nvPr/>
          </p:nvSpPr>
          <p:spPr bwMode="auto">
            <a:xfrm>
              <a:off x="2789" y="1797"/>
              <a:ext cx="2881" cy="106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/>
              <a:endParaRPr lang="he-IL"/>
            </a:p>
          </p:txBody>
        </p:sp>
        <p:sp>
          <p:nvSpPr>
            <p:cNvPr id="729107" name="Line 19"/>
            <p:cNvSpPr>
              <a:spLocks noChangeShapeType="1"/>
            </p:cNvSpPr>
            <p:nvPr/>
          </p:nvSpPr>
          <p:spPr bwMode="auto">
            <a:xfrm flipV="1">
              <a:off x="2336" y="1797"/>
              <a:ext cx="453" cy="5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  <p:sp>
          <p:nvSpPr>
            <p:cNvPr id="729108" name="Line 20"/>
            <p:cNvSpPr>
              <a:spLocks noChangeShapeType="1"/>
            </p:cNvSpPr>
            <p:nvPr/>
          </p:nvSpPr>
          <p:spPr bwMode="auto">
            <a:xfrm>
              <a:off x="2336" y="2387"/>
              <a:ext cx="453" cy="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/>
              <a:endParaRPr lang="he-IL"/>
            </a:p>
          </p:txBody>
        </p:sp>
      </p:grpSp>
      <p:sp>
        <p:nvSpPr>
          <p:cNvPr id="729109" name="Text Box 21"/>
          <p:cNvSpPr txBox="1">
            <a:spLocks noChangeArrowheads="1"/>
          </p:cNvSpPr>
          <p:nvPr/>
        </p:nvSpPr>
        <p:spPr bwMode="auto">
          <a:xfrm>
            <a:off x="438428" y="5121275"/>
            <a:ext cx="156966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_t1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a*b</a:t>
            </a:r>
          </a:p>
        </p:txBody>
      </p:sp>
      <p:sp>
        <p:nvSpPr>
          <p:cNvPr id="729110" name="Text Box 22"/>
          <p:cNvSpPr txBox="1">
            <a:spLocks noChangeArrowheads="1"/>
          </p:cNvSpPr>
          <p:nvPr/>
        </p:nvSpPr>
        <p:spPr bwMode="auto">
          <a:xfrm>
            <a:off x="3635375" y="4797425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c + 1</a:t>
            </a:r>
          </a:p>
        </p:txBody>
      </p:sp>
      <p:sp>
        <p:nvSpPr>
          <p:cNvPr id="729111" name="Line 23"/>
          <p:cNvSpPr>
            <a:spLocks noChangeShapeType="1"/>
          </p:cNvSpPr>
          <p:nvPr/>
        </p:nvSpPr>
        <p:spPr bwMode="auto">
          <a:xfrm>
            <a:off x="2590701" y="5005388"/>
            <a:ext cx="100806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729112" name="Text Box 24"/>
          <p:cNvSpPr txBox="1">
            <a:spLocks noChangeArrowheads="1"/>
          </p:cNvSpPr>
          <p:nvPr/>
        </p:nvSpPr>
        <p:spPr bwMode="auto">
          <a:xfrm>
            <a:off x="421363" y="6165850"/>
            <a:ext cx="2492990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_t0 = _t0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_t1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29116" name="Text Box 28"/>
          <p:cNvSpPr txBox="1">
            <a:spLocks noChangeArrowheads="1"/>
          </p:cNvSpPr>
          <p:nvPr/>
        </p:nvSpPr>
        <p:spPr bwMode="auto">
          <a:xfrm>
            <a:off x="3600450" y="5661025"/>
            <a:ext cx="1555750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Courier New" pitchFamily="49" charset="0"/>
                <a:cs typeface="Courier New" pitchFamily="49" charset="0"/>
              </a:rPr>
              <a:t>c = c - 1</a:t>
            </a:r>
          </a:p>
        </p:txBody>
      </p:sp>
      <p:sp>
        <p:nvSpPr>
          <p:cNvPr id="729117" name="Line 29"/>
          <p:cNvSpPr>
            <a:spLocks noChangeShapeType="1"/>
          </p:cNvSpPr>
          <p:nvPr/>
        </p:nvSpPr>
        <p:spPr bwMode="auto">
          <a:xfrm>
            <a:off x="2555776" y="5868988"/>
            <a:ext cx="100806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9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2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4" grpId="0"/>
      <p:bldP spid="729096" grpId="0" animBg="1"/>
      <p:bldP spid="729097" grpId="0"/>
      <p:bldP spid="729098" grpId="0"/>
      <p:bldP spid="729099" grpId="0" animBg="1"/>
      <p:bldP spid="729101" grpId="0"/>
      <p:bldP spid="729102" grpId="0" animBg="1"/>
      <p:bldP spid="729104" grpId="0"/>
      <p:bldP spid="729109" grpId="0"/>
      <p:bldP spid="729110" grpId="0"/>
      <p:bldP spid="729111" grpId="0" animBg="1"/>
      <p:bldP spid="729112" grpId="0"/>
      <p:bldP spid="729116" grpId="0"/>
      <p:bldP spid="72911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register allocation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Suppose we have expression </a:t>
            </a:r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without </a:t>
            </a:r>
            <a:r>
              <a:rPr lang="en-US" dirty="0" smtClean="0"/>
              <a:t>side-effects</a:t>
            </a:r>
          </a:p>
          <a:p>
            <a:pPr lvl="2"/>
            <a:r>
              <a:rPr lang="en-US" dirty="0" smtClean="0"/>
              <a:t>That is, no function calls, memory accesses, ++x</a:t>
            </a:r>
            <a:endParaRPr lang="en-US" dirty="0"/>
          </a:p>
          <a:p>
            <a:pPr lvl="1"/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i="1" dirty="0"/>
              <a:t>Does order of translation matter? </a:t>
            </a:r>
            <a:endParaRPr lang="en-US" i="1" dirty="0" smtClean="0"/>
          </a:p>
          <a:p>
            <a:r>
              <a:rPr lang="en-US" dirty="0" err="1" smtClean="0"/>
              <a:t>Sethi</a:t>
            </a:r>
            <a:r>
              <a:rPr lang="en-US" dirty="0" smtClean="0"/>
              <a:t> &amp; Ullman’s algorithm translates heavier sub-tree first</a:t>
            </a:r>
          </a:p>
          <a:p>
            <a:pPr lvl="1"/>
            <a:r>
              <a:rPr lang="en-US" dirty="0" smtClean="0"/>
              <a:t>Optimal </a:t>
            </a:r>
            <a:r>
              <a:rPr lang="en-US" dirty="0"/>
              <a:t>local (per-statement) allocation for side-effect-free statements</a:t>
            </a: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76</a:t>
            </a:fld>
            <a:endParaRPr lang="he-IL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4377765" y="224118"/>
            <a:ext cx="1792941" cy="582706"/>
          </a:xfrm>
          <a:prstGeom prst="wedgeRoundRectCallout">
            <a:avLst>
              <a:gd name="adj1" fmla="val -43333"/>
              <a:gd name="adj2" fmla="val 80449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Temporaries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69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6985" y="0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77</a:t>
            </a:fld>
            <a:endParaRPr lang="he-IL"/>
          </a:p>
        </p:txBody>
      </p:sp>
      <p:sp>
        <p:nvSpPr>
          <p:cNvPr id="733188" name="Text Box 4"/>
          <p:cNvSpPr txBox="1">
            <a:spLocks noChangeArrowheads="1"/>
          </p:cNvSpPr>
          <p:nvPr/>
        </p:nvSpPr>
        <p:spPr bwMode="auto">
          <a:xfrm>
            <a:off x="1835696" y="980728"/>
            <a:ext cx="5543946" cy="95410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latin typeface="+mn-lt"/>
                <a:cs typeface="Courier New" pitchFamily="49" charset="0"/>
              </a:rPr>
              <a:t>_t0 = </a:t>
            </a:r>
            <a:r>
              <a:rPr lang="en-US" sz="28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800" dirty="0" smtClean="0">
                <a:latin typeface="+mn-lt"/>
                <a:cs typeface="Courier New" pitchFamily="49" charset="0"/>
              </a:rPr>
              <a:t>( a</a:t>
            </a:r>
            <a:r>
              <a:rPr lang="en-US" sz="2800" dirty="0">
                <a:latin typeface="+mn-lt"/>
                <a:cs typeface="Courier New" pitchFamily="49" charset="0"/>
              </a:rPr>
              <a:t>+(b+(c*d</a:t>
            </a:r>
            <a:r>
              <a:rPr lang="en-US" sz="2800" dirty="0" smtClean="0">
                <a:latin typeface="+mn-lt"/>
                <a:cs typeface="Courier New" pitchFamily="49" charset="0"/>
              </a:rPr>
              <a:t>)) )</a:t>
            </a:r>
            <a:br>
              <a:rPr lang="en-US" sz="2800" dirty="0" smtClean="0">
                <a:latin typeface="+mn-lt"/>
                <a:cs typeface="Courier New" pitchFamily="49" charset="0"/>
              </a:rPr>
            </a:br>
            <a:r>
              <a:rPr lang="en-US" sz="2800" i="1" dirty="0" smtClean="0">
                <a:solidFill>
                  <a:schemeClr val="accent1"/>
                </a:solidFill>
                <a:latin typeface="+mn-lt"/>
                <a:cs typeface="Courier New" pitchFamily="49" charset="0"/>
              </a:rPr>
              <a:t>+ and * are commutative operators</a:t>
            </a:r>
            <a:endParaRPr lang="en-US" sz="2800" i="1" dirty="0">
              <a:solidFill>
                <a:schemeClr val="accent1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33190" name="Text Box 6"/>
          <p:cNvSpPr txBox="1">
            <a:spLocks noChangeArrowheads="1"/>
          </p:cNvSpPr>
          <p:nvPr/>
        </p:nvSpPr>
        <p:spPr bwMode="auto">
          <a:xfrm>
            <a:off x="2476450" y="4292600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33199" name="Text Box 15"/>
          <p:cNvSpPr txBox="1">
            <a:spLocks noChangeArrowheads="1"/>
          </p:cNvSpPr>
          <p:nvPr/>
        </p:nvSpPr>
        <p:spPr bwMode="auto">
          <a:xfrm>
            <a:off x="3281313" y="5156200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33200" name="Text Box 16"/>
          <p:cNvSpPr txBox="1">
            <a:spLocks noChangeArrowheads="1"/>
          </p:cNvSpPr>
          <p:nvPr/>
        </p:nvSpPr>
        <p:spPr bwMode="auto">
          <a:xfrm>
            <a:off x="4024263" y="5156200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d</a:t>
            </a:r>
          </a:p>
        </p:txBody>
      </p:sp>
      <p:sp>
        <p:nvSpPr>
          <p:cNvPr id="733201" name="Text Box 17"/>
          <p:cNvSpPr txBox="1">
            <a:spLocks noChangeArrowheads="1"/>
          </p:cNvSpPr>
          <p:nvPr/>
        </p:nvSpPr>
        <p:spPr bwMode="auto">
          <a:xfrm>
            <a:off x="3628975" y="4335463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33202" name="AutoShape 18"/>
          <p:cNvCxnSpPr>
            <a:cxnSpLocks noChangeShapeType="1"/>
            <a:stCxn id="733199" idx="0"/>
            <a:endCxn id="733201" idx="2"/>
          </p:cNvCxnSpPr>
          <p:nvPr/>
        </p:nvCxnSpPr>
        <p:spPr bwMode="auto">
          <a:xfrm flipV="1">
            <a:off x="3427873" y="4735573"/>
            <a:ext cx="35730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03" name="AutoShape 19"/>
          <p:cNvCxnSpPr>
            <a:cxnSpLocks noChangeShapeType="1"/>
            <a:stCxn id="733200" idx="0"/>
            <a:endCxn id="733201" idx="2"/>
          </p:cNvCxnSpPr>
          <p:nvPr/>
        </p:nvCxnSpPr>
        <p:spPr bwMode="auto">
          <a:xfrm flipH="1" flipV="1">
            <a:off x="3785178" y="4735573"/>
            <a:ext cx="398794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04" name="Text Box 20"/>
          <p:cNvSpPr txBox="1">
            <a:spLocks noChangeArrowheads="1"/>
          </p:cNvSpPr>
          <p:nvPr/>
        </p:nvSpPr>
        <p:spPr bwMode="auto">
          <a:xfrm>
            <a:off x="3028900" y="3500438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06" name="AutoShape 22"/>
          <p:cNvCxnSpPr>
            <a:cxnSpLocks noChangeShapeType="1"/>
            <a:stCxn id="733190" idx="0"/>
            <a:endCxn id="733204" idx="2"/>
          </p:cNvCxnSpPr>
          <p:nvPr/>
        </p:nvCxnSpPr>
        <p:spPr bwMode="auto">
          <a:xfrm flipV="1">
            <a:off x="2636159" y="3900548"/>
            <a:ext cx="549194" cy="39205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07" name="Text Box 23"/>
          <p:cNvSpPr txBox="1">
            <a:spLocks noChangeArrowheads="1"/>
          </p:cNvSpPr>
          <p:nvPr/>
        </p:nvSpPr>
        <p:spPr bwMode="auto">
          <a:xfrm>
            <a:off x="2212925" y="2463800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08" name="AutoShape 24"/>
          <p:cNvCxnSpPr>
            <a:cxnSpLocks noChangeShapeType="1"/>
            <a:stCxn id="733204" idx="0"/>
            <a:endCxn id="733207" idx="2"/>
          </p:cNvCxnSpPr>
          <p:nvPr/>
        </p:nvCxnSpPr>
        <p:spPr bwMode="auto">
          <a:xfrm flipH="1" flipV="1">
            <a:off x="2369378" y="2863910"/>
            <a:ext cx="815975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19" name="AutoShape 35"/>
          <p:cNvCxnSpPr>
            <a:cxnSpLocks noChangeShapeType="1"/>
            <a:stCxn id="733201" idx="0"/>
            <a:endCxn id="733204" idx="2"/>
          </p:cNvCxnSpPr>
          <p:nvPr/>
        </p:nvCxnSpPr>
        <p:spPr bwMode="auto">
          <a:xfrm flipH="1" flipV="1">
            <a:off x="3185353" y="3900548"/>
            <a:ext cx="599825" cy="4349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22" name="Text Box 38"/>
          <p:cNvSpPr txBox="1">
            <a:spLocks noChangeArrowheads="1"/>
          </p:cNvSpPr>
          <p:nvPr/>
        </p:nvSpPr>
        <p:spPr bwMode="auto">
          <a:xfrm>
            <a:off x="1552525" y="3465513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33223" name="AutoShape 39"/>
          <p:cNvCxnSpPr>
            <a:cxnSpLocks noChangeShapeType="1"/>
            <a:stCxn id="733222" idx="0"/>
            <a:endCxn id="733207" idx="2"/>
          </p:cNvCxnSpPr>
          <p:nvPr/>
        </p:nvCxnSpPr>
        <p:spPr bwMode="auto">
          <a:xfrm flipV="1">
            <a:off x="1706286" y="2863910"/>
            <a:ext cx="663092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24" name="Text Box 40"/>
          <p:cNvSpPr txBox="1">
            <a:spLocks noChangeArrowheads="1"/>
          </p:cNvSpPr>
          <p:nvPr/>
        </p:nvSpPr>
        <p:spPr bwMode="auto">
          <a:xfrm>
            <a:off x="990643" y="349103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25" name="Text Box 41"/>
          <p:cNvSpPr txBox="1">
            <a:spLocks noChangeArrowheads="1"/>
          </p:cNvSpPr>
          <p:nvPr/>
        </p:nvSpPr>
        <p:spPr bwMode="auto">
          <a:xfrm>
            <a:off x="1991532" y="4310298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733226" name="Text Box 42"/>
          <p:cNvSpPr txBox="1">
            <a:spLocks noChangeArrowheads="1"/>
          </p:cNvSpPr>
          <p:nvPr/>
        </p:nvSpPr>
        <p:spPr bwMode="auto">
          <a:xfrm>
            <a:off x="2763763" y="516684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_t2</a:t>
            </a:r>
            <a:endParaRPr lang="en-US" sz="2000" dirty="0">
              <a:latin typeface="+mn-lt"/>
            </a:endParaRPr>
          </a:p>
        </p:txBody>
      </p:sp>
      <p:sp>
        <p:nvSpPr>
          <p:cNvPr id="733227" name="Text Box 43"/>
          <p:cNvSpPr txBox="1">
            <a:spLocks noChangeArrowheads="1"/>
          </p:cNvSpPr>
          <p:nvPr/>
        </p:nvSpPr>
        <p:spPr bwMode="auto">
          <a:xfrm>
            <a:off x="1709168" y="5913438"/>
            <a:ext cx="1351652" cy="338554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600" dirty="0" smtClean="0">
                <a:latin typeface="+mn-lt"/>
              </a:rPr>
              <a:t>4 temporaries</a:t>
            </a:r>
            <a:endParaRPr lang="en-US" sz="1600" dirty="0">
              <a:latin typeface="+mn-lt"/>
            </a:endParaRPr>
          </a:p>
        </p:txBody>
      </p:sp>
      <p:sp>
        <p:nvSpPr>
          <p:cNvPr id="733228" name="Text Box 44"/>
          <p:cNvSpPr txBox="1">
            <a:spLocks noChangeArrowheads="1"/>
          </p:cNvSpPr>
          <p:nvPr/>
        </p:nvSpPr>
        <p:spPr bwMode="auto">
          <a:xfrm>
            <a:off x="3114722" y="4300892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_t2</a:t>
            </a:r>
            <a:endParaRPr lang="en-US" sz="2000" dirty="0">
              <a:latin typeface="+mn-lt"/>
            </a:endParaRPr>
          </a:p>
        </p:txBody>
      </p:sp>
      <p:sp>
        <p:nvSpPr>
          <p:cNvPr id="733231" name="Text Box 47"/>
          <p:cNvSpPr txBox="1">
            <a:spLocks noChangeArrowheads="1"/>
          </p:cNvSpPr>
          <p:nvPr/>
        </p:nvSpPr>
        <p:spPr bwMode="auto">
          <a:xfrm>
            <a:off x="2492540" y="3480507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733232" name="Text Box 48"/>
          <p:cNvSpPr txBox="1">
            <a:spLocks noChangeArrowheads="1"/>
          </p:cNvSpPr>
          <p:nvPr/>
        </p:nvSpPr>
        <p:spPr bwMode="auto">
          <a:xfrm>
            <a:off x="1265188" y="2095500"/>
            <a:ext cx="1552103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left child first</a:t>
            </a:r>
          </a:p>
        </p:txBody>
      </p:sp>
      <p:sp>
        <p:nvSpPr>
          <p:cNvPr id="733233" name="Text Box 49"/>
          <p:cNvSpPr txBox="1">
            <a:spLocks noChangeArrowheads="1"/>
          </p:cNvSpPr>
          <p:nvPr/>
        </p:nvSpPr>
        <p:spPr bwMode="auto">
          <a:xfrm>
            <a:off x="6288038" y="4321175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33234" name="Text Box 50"/>
          <p:cNvSpPr txBox="1">
            <a:spLocks noChangeArrowheads="1"/>
          </p:cNvSpPr>
          <p:nvPr/>
        </p:nvSpPr>
        <p:spPr bwMode="auto">
          <a:xfrm>
            <a:off x="7045865" y="5184775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33235" name="Text Box 51"/>
          <p:cNvSpPr txBox="1">
            <a:spLocks noChangeArrowheads="1"/>
          </p:cNvSpPr>
          <p:nvPr/>
        </p:nvSpPr>
        <p:spPr bwMode="auto">
          <a:xfrm>
            <a:off x="7835850" y="5184775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d</a:t>
            </a:r>
          </a:p>
        </p:txBody>
      </p:sp>
      <p:sp>
        <p:nvSpPr>
          <p:cNvPr id="733236" name="Text Box 52"/>
          <p:cNvSpPr txBox="1">
            <a:spLocks noChangeArrowheads="1"/>
          </p:cNvSpPr>
          <p:nvPr/>
        </p:nvSpPr>
        <p:spPr bwMode="auto">
          <a:xfrm>
            <a:off x="7440563" y="4364038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33237" name="AutoShape 53"/>
          <p:cNvCxnSpPr>
            <a:cxnSpLocks noChangeShapeType="1"/>
            <a:stCxn id="733234" idx="0"/>
            <a:endCxn id="733236" idx="2"/>
          </p:cNvCxnSpPr>
          <p:nvPr/>
        </p:nvCxnSpPr>
        <p:spPr bwMode="auto">
          <a:xfrm flipV="1">
            <a:off x="7192425" y="4764148"/>
            <a:ext cx="404341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38" name="AutoShape 54"/>
          <p:cNvCxnSpPr>
            <a:cxnSpLocks noChangeShapeType="1"/>
            <a:stCxn id="733235" idx="0"/>
            <a:endCxn id="733236" idx="2"/>
          </p:cNvCxnSpPr>
          <p:nvPr/>
        </p:nvCxnSpPr>
        <p:spPr bwMode="auto">
          <a:xfrm flipH="1" flipV="1">
            <a:off x="7596766" y="4764148"/>
            <a:ext cx="398793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39" name="Text Box 55"/>
          <p:cNvSpPr txBox="1">
            <a:spLocks noChangeArrowheads="1"/>
          </p:cNvSpPr>
          <p:nvPr/>
        </p:nvSpPr>
        <p:spPr bwMode="auto">
          <a:xfrm>
            <a:off x="6840488" y="3529013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40" name="AutoShape 56"/>
          <p:cNvCxnSpPr>
            <a:cxnSpLocks noChangeShapeType="1"/>
            <a:stCxn id="733233" idx="0"/>
            <a:endCxn id="733239" idx="2"/>
          </p:cNvCxnSpPr>
          <p:nvPr/>
        </p:nvCxnSpPr>
        <p:spPr bwMode="auto">
          <a:xfrm flipV="1">
            <a:off x="6447747" y="3929123"/>
            <a:ext cx="549194" cy="39205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41" name="Text Box 57"/>
          <p:cNvSpPr txBox="1">
            <a:spLocks noChangeArrowheads="1"/>
          </p:cNvSpPr>
          <p:nvPr/>
        </p:nvSpPr>
        <p:spPr bwMode="auto">
          <a:xfrm>
            <a:off x="6024513" y="2492375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42" name="AutoShape 58"/>
          <p:cNvCxnSpPr>
            <a:cxnSpLocks noChangeShapeType="1"/>
            <a:stCxn id="733239" idx="0"/>
            <a:endCxn id="733241" idx="2"/>
          </p:cNvCxnSpPr>
          <p:nvPr/>
        </p:nvCxnSpPr>
        <p:spPr bwMode="auto">
          <a:xfrm flipH="1" flipV="1">
            <a:off x="6180966" y="2892485"/>
            <a:ext cx="815975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43" name="AutoShape 59"/>
          <p:cNvCxnSpPr>
            <a:cxnSpLocks noChangeShapeType="1"/>
            <a:stCxn id="733236" idx="0"/>
            <a:endCxn id="733239" idx="2"/>
          </p:cNvCxnSpPr>
          <p:nvPr/>
        </p:nvCxnSpPr>
        <p:spPr bwMode="auto">
          <a:xfrm flipH="1" flipV="1">
            <a:off x="6996941" y="3929123"/>
            <a:ext cx="599825" cy="4349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44" name="Text Box 60"/>
          <p:cNvSpPr txBox="1">
            <a:spLocks noChangeArrowheads="1"/>
          </p:cNvSpPr>
          <p:nvPr/>
        </p:nvSpPr>
        <p:spPr bwMode="auto">
          <a:xfrm>
            <a:off x="5364113" y="3494088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33245" name="AutoShape 61"/>
          <p:cNvCxnSpPr>
            <a:cxnSpLocks noChangeShapeType="1"/>
            <a:stCxn id="733244" idx="0"/>
            <a:endCxn id="733241" idx="2"/>
          </p:cNvCxnSpPr>
          <p:nvPr/>
        </p:nvCxnSpPr>
        <p:spPr bwMode="auto">
          <a:xfrm flipV="1">
            <a:off x="5517874" y="2892485"/>
            <a:ext cx="663092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48" name="Text Box 64"/>
          <p:cNvSpPr txBox="1">
            <a:spLocks noChangeArrowheads="1"/>
          </p:cNvSpPr>
          <p:nvPr/>
        </p:nvSpPr>
        <p:spPr bwMode="auto">
          <a:xfrm>
            <a:off x="7356047" y="517913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49" name="Text Box 65"/>
          <p:cNvSpPr txBox="1">
            <a:spLocks noChangeArrowheads="1"/>
          </p:cNvSpPr>
          <p:nvPr/>
        </p:nvSpPr>
        <p:spPr bwMode="auto">
          <a:xfrm>
            <a:off x="5925745" y="5913438"/>
            <a:ext cx="1216423" cy="338554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600" dirty="0" smtClean="0">
                <a:latin typeface="+mn-lt"/>
              </a:rPr>
              <a:t>2 temporary</a:t>
            </a:r>
            <a:endParaRPr lang="en-US" sz="1600" dirty="0">
              <a:latin typeface="+mn-lt"/>
            </a:endParaRPr>
          </a:p>
        </p:txBody>
      </p:sp>
      <p:sp>
        <p:nvSpPr>
          <p:cNvPr id="733250" name="Text Box 66"/>
          <p:cNvSpPr txBox="1">
            <a:spLocks noChangeArrowheads="1"/>
          </p:cNvSpPr>
          <p:nvPr/>
        </p:nvSpPr>
        <p:spPr bwMode="auto">
          <a:xfrm>
            <a:off x="6935708" y="4357688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51" name="Text Box 67"/>
          <p:cNvSpPr txBox="1">
            <a:spLocks noChangeArrowheads="1"/>
          </p:cNvSpPr>
          <p:nvPr/>
        </p:nvSpPr>
        <p:spPr bwMode="auto">
          <a:xfrm>
            <a:off x="6304127" y="3480858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52" name="Text Box 68"/>
          <p:cNvSpPr txBox="1">
            <a:spLocks noChangeArrowheads="1"/>
          </p:cNvSpPr>
          <p:nvPr/>
        </p:nvSpPr>
        <p:spPr bwMode="auto">
          <a:xfrm>
            <a:off x="5111700" y="2097088"/>
            <a:ext cx="169737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right child first</a:t>
            </a:r>
          </a:p>
        </p:txBody>
      </p:sp>
      <p:sp>
        <p:nvSpPr>
          <p:cNvPr id="733253" name="Text Box 69"/>
          <p:cNvSpPr txBox="1">
            <a:spLocks noChangeArrowheads="1"/>
          </p:cNvSpPr>
          <p:nvPr/>
        </p:nvSpPr>
        <p:spPr bwMode="auto">
          <a:xfrm>
            <a:off x="5566457" y="2510074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54" name="Text Box 70"/>
          <p:cNvSpPr txBox="1">
            <a:spLocks noChangeArrowheads="1"/>
          </p:cNvSpPr>
          <p:nvPr/>
        </p:nvSpPr>
        <p:spPr bwMode="auto">
          <a:xfrm>
            <a:off x="1740700" y="247356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46" name="Text Box 64"/>
          <p:cNvSpPr txBox="1">
            <a:spLocks noChangeArrowheads="1"/>
          </p:cNvSpPr>
          <p:nvPr/>
        </p:nvSpPr>
        <p:spPr bwMode="auto">
          <a:xfrm>
            <a:off x="6556759" y="5182163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5733250" y="4346405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48" name="Text Box 64"/>
          <p:cNvSpPr txBox="1">
            <a:spLocks noChangeArrowheads="1"/>
          </p:cNvSpPr>
          <p:nvPr/>
        </p:nvSpPr>
        <p:spPr bwMode="auto">
          <a:xfrm>
            <a:off x="4837974" y="3491600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3769526" y="5176248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_t3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905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224" grpId="0" animBg="1"/>
      <p:bldP spid="733225" grpId="0" animBg="1"/>
      <p:bldP spid="733226" grpId="0" animBg="1"/>
      <p:bldP spid="733227" grpId="0" animBg="1"/>
      <p:bldP spid="733228" grpId="0" animBg="1"/>
      <p:bldP spid="733231" grpId="0" animBg="1"/>
      <p:bldP spid="733248" grpId="0" animBg="1"/>
      <p:bldP spid="733249" grpId="0" animBg="1"/>
      <p:bldP spid="733250" grpId="0" animBg="1"/>
      <p:bldP spid="733251" grpId="0" animBg="1"/>
      <p:bldP spid="733253" grpId="0" animBg="1"/>
      <p:bldP spid="733254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4614" y="0"/>
            <a:ext cx="7772400" cy="1143000"/>
          </a:xfrm>
        </p:spPr>
        <p:txBody>
          <a:bodyPr/>
          <a:lstStyle/>
          <a:p>
            <a:r>
              <a:rPr lang="en-US" dirty="0" smtClean="0"/>
              <a:t>Weighted register allocation</a:t>
            </a:r>
            <a:endParaRPr lang="en-US" dirty="0"/>
          </a:p>
        </p:txBody>
      </p:sp>
      <p:sp>
        <p:nvSpPr>
          <p:cNvPr id="735235" name="Rectangle 3"/>
          <p:cNvSpPr>
            <a:spLocks noGrp="1" noChangeArrowheads="1"/>
          </p:cNvSpPr>
          <p:nvPr>
            <p:ph idx="1"/>
          </p:nvPr>
        </p:nvSpPr>
        <p:spPr>
          <a:xfrm>
            <a:off x="676392" y="1294459"/>
            <a:ext cx="7772400" cy="4114800"/>
          </a:xfrm>
        </p:spPr>
        <p:txBody>
          <a:bodyPr/>
          <a:lstStyle/>
          <a:p>
            <a:r>
              <a:rPr lang="en-US" sz="2400" dirty="0" smtClean="0"/>
              <a:t>Can save registers by </a:t>
            </a:r>
            <a:r>
              <a:rPr lang="en-US" sz="2400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re-ordering </a:t>
            </a:r>
            <a:r>
              <a:rPr lang="en-US" sz="2400" dirty="0" err="1" smtClean="0"/>
              <a:t>subtree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1A8CFF"/>
                </a:solidFill>
              </a:rPr>
              <a:t>computations</a:t>
            </a:r>
          </a:p>
          <a:p>
            <a:r>
              <a:rPr lang="en-US" sz="2400" dirty="0" smtClean="0"/>
              <a:t>Label each node with its </a:t>
            </a:r>
            <a:r>
              <a:rPr lang="en-US" sz="2400" b="1" dirty="0" smtClean="0"/>
              <a:t>weight</a:t>
            </a:r>
          </a:p>
          <a:p>
            <a:pPr lvl="1"/>
            <a:r>
              <a:rPr lang="en-US" sz="2000" dirty="0" smtClean="0"/>
              <a:t>Weight = number of registers needed</a:t>
            </a:r>
          </a:p>
          <a:p>
            <a:pPr lvl="1"/>
            <a:r>
              <a:rPr lang="en-US" sz="2000" dirty="0" smtClean="0"/>
              <a:t>Leaf weight known</a:t>
            </a:r>
          </a:p>
          <a:p>
            <a:pPr lvl="1"/>
            <a:r>
              <a:rPr lang="en-US" sz="2000" dirty="0" smtClean="0"/>
              <a:t>Internal node weight</a:t>
            </a:r>
          </a:p>
          <a:p>
            <a:pPr lvl="2"/>
            <a:r>
              <a:rPr lang="en-US" sz="1800" dirty="0" smtClean="0"/>
              <a:t>w(left) &gt; w(right) then w = left</a:t>
            </a:r>
          </a:p>
          <a:p>
            <a:pPr lvl="2"/>
            <a:r>
              <a:rPr lang="en-US" sz="1800" dirty="0" smtClean="0"/>
              <a:t>w(right) &gt; w(left) then w = right</a:t>
            </a:r>
          </a:p>
          <a:p>
            <a:pPr lvl="2"/>
            <a:r>
              <a:rPr lang="en-US" sz="1800" dirty="0" smtClean="0"/>
              <a:t>w(right) = w(left) then w = left + 1</a:t>
            </a:r>
          </a:p>
          <a:p>
            <a:r>
              <a:rPr lang="en-US" sz="2400" dirty="0" smtClean="0"/>
              <a:t>Choose </a:t>
            </a:r>
            <a:r>
              <a:rPr lang="en-US" sz="2400" b="1" dirty="0" smtClean="0"/>
              <a:t>heavier</a:t>
            </a:r>
            <a:r>
              <a:rPr lang="en-US" sz="2400" dirty="0" smtClean="0"/>
              <a:t> child as first to be translated</a:t>
            </a:r>
          </a:p>
          <a:p>
            <a:r>
              <a:rPr lang="en-US" sz="2400" dirty="0" smtClean="0"/>
              <a:t>WARNING: have to check that no side-effects exist before attempting to apply this optimization</a:t>
            </a:r>
          </a:p>
          <a:p>
            <a:pPr lvl="1"/>
            <a:r>
              <a:rPr lang="en-US" sz="2000" dirty="0" smtClean="0"/>
              <a:t>pre-pass on the tree</a:t>
            </a:r>
            <a:endParaRPr lang="en-US" sz="2000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82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2" y="0"/>
            <a:ext cx="7772400" cy="1143000"/>
          </a:xfrm>
        </p:spPr>
        <p:txBody>
          <a:bodyPr/>
          <a:lstStyle/>
          <a:p>
            <a:r>
              <a:rPr lang="en-US" dirty="0"/>
              <a:t>Weighted reg. </a:t>
            </a:r>
            <a:r>
              <a:rPr lang="en-US" dirty="0" err="1"/>
              <a:t>alloc</a:t>
            </a:r>
            <a:r>
              <a:rPr lang="en-US" dirty="0"/>
              <a:t>. example</a:t>
            </a:r>
          </a:p>
        </p:txBody>
      </p:sp>
      <p:sp>
        <p:nvSpPr>
          <p:cNvPr id="4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79</a:t>
            </a:fld>
            <a:endParaRPr lang="he-IL"/>
          </a:p>
        </p:txBody>
      </p:sp>
      <p:sp>
        <p:nvSpPr>
          <p:cNvPr id="754691" name="Text Box 3"/>
          <p:cNvSpPr txBox="1">
            <a:spLocks noChangeArrowheads="1"/>
          </p:cNvSpPr>
          <p:nvPr/>
        </p:nvSpPr>
        <p:spPr bwMode="auto">
          <a:xfrm>
            <a:off x="3941763" y="4678641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5291138" y="5542241"/>
            <a:ext cx="31465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5</a:t>
            </a:r>
          </a:p>
        </p:txBody>
      </p:sp>
      <p:sp>
        <p:nvSpPr>
          <p:cNvPr id="754693" name="Text Box 5"/>
          <p:cNvSpPr txBox="1">
            <a:spLocks noChangeArrowheads="1"/>
          </p:cNvSpPr>
          <p:nvPr/>
        </p:nvSpPr>
        <p:spPr bwMode="auto">
          <a:xfrm>
            <a:off x="6034088" y="5542241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54694" name="Text Box 6"/>
          <p:cNvSpPr txBox="1">
            <a:spLocks noChangeArrowheads="1"/>
          </p:cNvSpPr>
          <p:nvPr/>
        </p:nvSpPr>
        <p:spPr bwMode="auto">
          <a:xfrm>
            <a:off x="5638800" y="4721504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54695" name="AutoShape 7"/>
          <p:cNvCxnSpPr>
            <a:cxnSpLocks noChangeShapeType="1"/>
            <a:stCxn id="754692" idx="0"/>
            <a:endCxn id="754694" idx="2"/>
          </p:cNvCxnSpPr>
          <p:nvPr/>
        </p:nvCxnSpPr>
        <p:spPr bwMode="auto">
          <a:xfrm flipV="1">
            <a:off x="5448468" y="5121614"/>
            <a:ext cx="34653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696" name="AutoShape 8"/>
          <p:cNvCxnSpPr>
            <a:cxnSpLocks noChangeShapeType="1"/>
            <a:stCxn id="754693" idx="0"/>
            <a:endCxn id="754694" idx="2"/>
          </p:cNvCxnSpPr>
          <p:nvPr/>
        </p:nvCxnSpPr>
        <p:spPr bwMode="auto">
          <a:xfrm flipH="1" flipV="1">
            <a:off x="5795003" y="5121614"/>
            <a:ext cx="38564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7" name="Text Box 9"/>
          <p:cNvSpPr txBox="1">
            <a:spLocks noChangeArrowheads="1"/>
          </p:cNvSpPr>
          <p:nvPr/>
        </p:nvSpPr>
        <p:spPr bwMode="auto">
          <a:xfrm>
            <a:off x="3995738" y="3886479"/>
            <a:ext cx="170461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  <a:cs typeface="Courier New" pitchFamily="49" charset="0"/>
              </a:rPr>
              <a:t>array access</a:t>
            </a:r>
          </a:p>
        </p:txBody>
      </p:sp>
      <p:cxnSp>
        <p:nvCxnSpPr>
          <p:cNvPr id="754698" name="AutoShape 10"/>
          <p:cNvCxnSpPr>
            <a:cxnSpLocks noChangeShapeType="1"/>
            <a:stCxn id="754691" idx="0"/>
            <a:endCxn id="754697" idx="2"/>
          </p:cNvCxnSpPr>
          <p:nvPr/>
        </p:nvCxnSpPr>
        <p:spPr bwMode="auto">
          <a:xfrm flipV="1">
            <a:off x="4101472" y="4348144"/>
            <a:ext cx="746573" cy="33049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9" name="Text Box 11"/>
          <p:cNvSpPr txBox="1">
            <a:spLocks noChangeArrowheads="1"/>
          </p:cNvSpPr>
          <p:nvPr/>
        </p:nvSpPr>
        <p:spPr bwMode="auto">
          <a:xfrm>
            <a:off x="3678238" y="2849841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54700" name="AutoShape 12"/>
          <p:cNvCxnSpPr>
            <a:cxnSpLocks noChangeShapeType="1"/>
            <a:stCxn id="754697" idx="0"/>
            <a:endCxn id="754699" idx="2"/>
          </p:cNvCxnSpPr>
          <p:nvPr/>
        </p:nvCxnSpPr>
        <p:spPr bwMode="auto">
          <a:xfrm flipH="1" flipV="1">
            <a:off x="3834691" y="3249951"/>
            <a:ext cx="1013354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701" name="AutoShape 13"/>
          <p:cNvCxnSpPr>
            <a:cxnSpLocks noChangeShapeType="1"/>
            <a:stCxn id="754694" idx="0"/>
            <a:endCxn id="754697" idx="2"/>
          </p:cNvCxnSpPr>
          <p:nvPr/>
        </p:nvCxnSpPr>
        <p:spPr bwMode="auto">
          <a:xfrm flipH="1" flipV="1">
            <a:off x="4848045" y="4348144"/>
            <a:ext cx="946958" cy="3733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2" name="Text Box 14"/>
          <p:cNvSpPr txBox="1">
            <a:spLocks noChangeArrowheads="1"/>
          </p:cNvSpPr>
          <p:nvPr/>
        </p:nvSpPr>
        <p:spPr bwMode="auto">
          <a:xfrm>
            <a:off x="2519363" y="3851554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54703" name="AutoShape 15"/>
          <p:cNvCxnSpPr>
            <a:cxnSpLocks noChangeShapeType="1"/>
            <a:stCxn id="754702" idx="0"/>
            <a:endCxn id="754699" idx="2"/>
          </p:cNvCxnSpPr>
          <p:nvPr/>
        </p:nvCxnSpPr>
        <p:spPr bwMode="auto">
          <a:xfrm flipV="1">
            <a:off x="2673124" y="3249951"/>
            <a:ext cx="1161567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825044" y="3711857"/>
            <a:ext cx="1006594" cy="649287"/>
            <a:chOff x="1292" y="2113"/>
            <a:chExt cx="189" cy="409"/>
          </a:xfrm>
        </p:grpSpPr>
        <p:sp>
          <p:nvSpPr>
            <p:cNvPr id="754707" name="Oval 19"/>
            <p:cNvSpPr>
              <a:spLocks noChangeArrowheads="1"/>
            </p:cNvSpPr>
            <p:nvPr/>
          </p:nvSpPr>
          <p:spPr bwMode="auto">
            <a:xfrm>
              <a:off x="1305" y="2113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08" name="Text Box 20"/>
            <p:cNvSpPr txBox="1">
              <a:spLocks noChangeArrowheads="1"/>
            </p:cNvSpPr>
            <p:nvPr/>
          </p:nvSpPr>
          <p:spPr bwMode="auto">
            <a:xfrm>
              <a:off x="1292" y="2228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90816" y="5404135"/>
            <a:ext cx="1006592" cy="649287"/>
            <a:chOff x="3039" y="3179"/>
            <a:chExt cx="189" cy="409"/>
          </a:xfrm>
        </p:grpSpPr>
        <p:sp>
          <p:nvSpPr>
            <p:cNvPr id="754710" name="Oval 22"/>
            <p:cNvSpPr>
              <a:spLocks noChangeArrowheads="1"/>
            </p:cNvSpPr>
            <p:nvPr/>
          </p:nvSpPr>
          <p:spPr bwMode="auto">
            <a:xfrm>
              <a:off x="305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1" name="Text Box 23"/>
            <p:cNvSpPr txBox="1">
              <a:spLocks noChangeArrowheads="1"/>
            </p:cNvSpPr>
            <p:nvPr/>
          </p:nvSpPr>
          <p:spPr bwMode="auto">
            <a:xfrm>
              <a:off x="303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300766" y="5404135"/>
            <a:ext cx="1121677" cy="649287"/>
            <a:chOff x="3969" y="3179"/>
            <a:chExt cx="189" cy="409"/>
          </a:xfrm>
        </p:grpSpPr>
        <p:sp>
          <p:nvSpPr>
            <p:cNvPr id="754713" name="Oval 25"/>
            <p:cNvSpPr>
              <a:spLocks noChangeArrowheads="1"/>
            </p:cNvSpPr>
            <p:nvPr/>
          </p:nvSpPr>
          <p:spPr bwMode="auto">
            <a:xfrm>
              <a:off x="398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4" name="Text Box 26"/>
            <p:cNvSpPr txBox="1">
              <a:spLocks noChangeArrowheads="1"/>
            </p:cNvSpPr>
            <p:nvPr/>
          </p:nvSpPr>
          <p:spPr bwMode="auto">
            <a:xfrm>
              <a:off x="396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903913" y="4540533"/>
            <a:ext cx="1057568" cy="649287"/>
            <a:chOff x="3719" y="2635"/>
            <a:chExt cx="189" cy="409"/>
          </a:xfrm>
        </p:grpSpPr>
        <p:sp>
          <p:nvSpPr>
            <p:cNvPr id="754716" name="Oval 28"/>
            <p:cNvSpPr>
              <a:spLocks noChangeArrowheads="1"/>
            </p:cNvSpPr>
            <p:nvPr/>
          </p:nvSpPr>
          <p:spPr bwMode="auto">
            <a:xfrm>
              <a:off x="3732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7" name="Text Box 29"/>
            <p:cNvSpPr txBox="1">
              <a:spLocks noChangeArrowheads="1"/>
            </p:cNvSpPr>
            <p:nvPr/>
          </p:nvSpPr>
          <p:spPr bwMode="auto">
            <a:xfrm>
              <a:off x="3719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06097" y="4540533"/>
            <a:ext cx="1127903" cy="649287"/>
            <a:chOff x="2691" y="2635"/>
            <a:chExt cx="189" cy="409"/>
          </a:xfrm>
        </p:grpSpPr>
        <p:sp>
          <p:nvSpPr>
            <p:cNvPr id="754719" name="Oval 31"/>
            <p:cNvSpPr>
              <a:spLocks noChangeArrowheads="1"/>
            </p:cNvSpPr>
            <p:nvPr/>
          </p:nvSpPr>
          <p:spPr bwMode="auto">
            <a:xfrm>
              <a:off x="2704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0" name="Text Box 32"/>
            <p:cNvSpPr txBox="1">
              <a:spLocks noChangeArrowheads="1"/>
            </p:cNvSpPr>
            <p:nvPr/>
          </p:nvSpPr>
          <p:spPr bwMode="auto">
            <a:xfrm>
              <a:off x="2691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 w=0 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835852" y="3736251"/>
            <a:ext cx="1173897" cy="649288"/>
            <a:chOff x="3765" y="2158"/>
            <a:chExt cx="232" cy="409"/>
          </a:xfrm>
        </p:grpSpPr>
        <p:sp>
          <p:nvSpPr>
            <p:cNvPr id="754722" name="Oval 34"/>
            <p:cNvSpPr>
              <a:spLocks noChangeArrowheads="1"/>
            </p:cNvSpPr>
            <p:nvPr/>
          </p:nvSpPr>
          <p:spPr bwMode="auto">
            <a:xfrm>
              <a:off x="3778" y="2158"/>
              <a:ext cx="120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3" name="Text Box 35"/>
            <p:cNvSpPr txBox="1">
              <a:spLocks noChangeArrowheads="1"/>
            </p:cNvSpPr>
            <p:nvPr/>
          </p:nvSpPr>
          <p:spPr bwMode="auto">
            <a:xfrm>
              <a:off x="3765" y="2273"/>
              <a:ext cx="232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930997" y="2703788"/>
            <a:ext cx="932634" cy="649288"/>
            <a:chOff x="2494" y="1478"/>
            <a:chExt cx="189" cy="409"/>
          </a:xfrm>
        </p:grpSpPr>
        <p:sp>
          <p:nvSpPr>
            <p:cNvPr id="754725" name="Oval 37"/>
            <p:cNvSpPr>
              <a:spLocks noChangeArrowheads="1"/>
            </p:cNvSpPr>
            <p:nvPr/>
          </p:nvSpPr>
          <p:spPr bwMode="auto">
            <a:xfrm>
              <a:off x="2507" y="1478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6" name="Text Box 38"/>
            <p:cNvSpPr txBox="1">
              <a:spLocks noChangeArrowheads="1"/>
            </p:cNvSpPr>
            <p:nvPr/>
          </p:nvSpPr>
          <p:spPr bwMode="auto">
            <a:xfrm>
              <a:off x="2494" y="1593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754727" name="Text Box 39"/>
          <p:cNvSpPr txBox="1">
            <a:spLocks noChangeArrowheads="1"/>
          </p:cNvSpPr>
          <p:nvPr/>
        </p:nvSpPr>
        <p:spPr bwMode="auto">
          <a:xfrm>
            <a:off x="1475656" y="1628800"/>
            <a:ext cx="7416513" cy="83099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</a:rPr>
              <a:t>Phase 1: - check absence of side-effects in expression tree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             </a:t>
            </a:r>
            <a:r>
              <a:rPr lang="en-US" dirty="0" smtClean="0">
                <a:latin typeface="+mn-lt"/>
              </a:rPr>
              <a:t>   - </a:t>
            </a:r>
            <a:r>
              <a:rPr lang="en-US" dirty="0">
                <a:latin typeface="+mn-lt"/>
              </a:rPr>
              <a:t>assign weight to each AST node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2374011" y="980728"/>
            <a:ext cx="3809441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3200" dirty="0" smtClean="0">
                <a:latin typeface="+mn-lt"/>
                <a:cs typeface="Courier New" pitchFamily="49" charset="0"/>
              </a:rPr>
              <a:t>_t0 </a:t>
            </a:r>
            <a:r>
              <a:rPr lang="en-US" sz="3200" dirty="0" smtClean="0">
                <a:latin typeface="+mn-lt"/>
              </a:rPr>
              <a:t>=</a:t>
            </a:r>
            <a:r>
              <a:rPr lang="en-US" sz="3200" dirty="0" smtClean="0">
                <a:latin typeface="+mn-lt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+mn-lt"/>
              </a:rPr>
              <a:t>cgen</a:t>
            </a:r>
            <a:r>
              <a:rPr lang="en-US" sz="3200" dirty="0" smtClean="0">
                <a:latin typeface="+mn-lt"/>
              </a:rPr>
              <a:t>(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  <a:cs typeface="Courier New" pitchFamily="49" charset="0"/>
              </a:rPr>
              <a:t>a+b</a:t>
            </a:r>
            <a:r>
              <a:rPr lang="en-US" sz="3200" dirty="0" smtClean="0">
                <a:latin typeface="+mn-lt"/>
                <a:cs typeface="Courier New" pitchFamily="49" charset="0"/>
              </a:rPr>
              <a:t>[5*c] </a:t>
            </a:r>
            <a:r>
              <a:rPr lang="en-US" sz="3200" dirty="0" smtClean="0">
                <a:latin typeface="+mn-lt"/>
              </a:rPr>
              <a:t>)</a:t>
            </a:r>
            <a:endParaRPr lang="en-US" sz="3200" dirty="0">
              <a:latin typeface="+mn-lt"/>
            </a:endParaRP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3509258" y="4244250"/>
            <a:ext cx="62164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base</a:t>
            </a:r>
          </a:p>
        </p:txBody>
      </p:sp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323006" y="4263065"/>
            <a:ext cx="69762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99093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130317" y="1623882"/>
            <a:ext cx="8808064" cy="20893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Context Analysis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</a:t>
            </a:fld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5188" y="1990961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4567211" y="2013221"/>
            <a:ext cx="2831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 dirty="0">
                <a:latin typeface="+mn-lt"/>
              </a:rPr>
              <a:t>Abstract </a:t>
            </a:r>
            <a:r>
              <a:rPr lang="en-US" i="1" dirty="0" smtClean="0">
                <a:latin typeface="+mn-lt"/>
              </a:rPr>
              <a:t>Syntax Tree</a:t>
            </a:r>
            <a:endParaRPr lang="en-US" i="1" dirty="0">
              <a:latin typeface="+mn-lt"/>
            </a:endParaRPr>
          </a:p>
        </p:txBody>
      </p:sp>
      <p:grpSp>
        <p:nvGrpSpPr>
          <p:cNvPr id="32" name="Group 9"/>
          <p:cNvGrpSpPr>
            <a:grpSpLocks/>
          </p:cNvGrpSpPr>
          <p:nvPr/>
        </p:nvGrpSpPr>
        <p:grpSpPr bwMode="auto">
          <a:xfrm>
            <a:off x="547611" y="2633135"/>
            <a:ext cx="1946275" cy="858838"/>
            <a:chOff x="1668" y="2208"/>
            <a:chExt cx="1226" cy="541"/>
          </a:xfrm>
        </p:grpSpPr>
        <p:sp>
          <p:nvSpPr>
            <p:cNvPr id="33" name="Line 5"/>
            <p:cNvSpPr>
              <a:spLocks noChangeShapeType="1"/>
            </p:cNvSpPr>
            <p:nvPr/>
          </p:nvSpPr>
          <p:spPr bwMode="auto">
            <a:xfrm>
              <a:off x="1704" y="2496"/>
              <a:ext cx="1120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1668" y="2208"/>
              <a:ext cx="53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>
                  <a:latin typeface="Tahoma" pitchFamily="34" charset="0"/>
                </a:rPr>
                <a:t>E1 : int</a:t>
              </a:r>
            </a:p>
          </p:txBody>
        </p:sp>
        <p:sp>
          <p:nvSpPr>
            <p:cNvPr id="35" name="Rectangle 7"/>
            <p:cNvSpPr>
              <a:spLocks noChangeArrowheads="1"/>
            </p:cNvSpPr>
            <p:nvPr/>
          </p:nvSpPr>
          <p:spPr bwMode="auto">
            <a:xfrm>
              <a:off x="2363" y="2223"/>
              <a:ext cx="53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latin typeface="Tahoma" pitchFamily="34" charset="0"/>
                </a:rPr>
                <a:t>E2 : </a:t>
              </a:r>
              <a:r>
                <a:rPr lang="en-US" sz="1600" dirty="0" err="1">
                  <a:latin typeface="Tahoma" pitchFamily="34" charset="0"/>
                </a:rPr>
                <a:t>int</a:t>
              </a:r>
              <a:endParaRPr lang="en-US" sz="1600" dirty="0">
                <a:latin typeface="Tahoma" pitchFamily="34" charset="0"/>
              </a:endParaRPr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1820" y="2536"/>
              <a:ext cx="84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latin typeface="Tahoma" pitchFamily="34" charset="0"/>
                </a:rPr>
                <a:t>E1 + E2 : </a:t>
              </a:r>
              <a:r>
                <a:rPr lang="en-US" sz="1600" dirty="0" err="1">
                  <a:latin typeface="Tahoma" pitchFamily="34" charset="0"/>
                </a:rPr>
                <a:t>int</a:t>
              </a:r>
              <a:endParaRPr lang="en-US" sz="1600" dirty="0">
                <a:latin typeface="Tahoma" pitchFamily="34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29809" y="2177144"/>
            <a:ext cx="258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Type rules</a:t>
            </a:r>
          </a:p>
        </p:txBody>
      </p:sp>
      <p:sp>
        <p:nvSpPr>
          <p:cNvPr id="39" name="AutoShape 67"/>
          <p:cNvSpPr>
            <a:spLocks noChangeArrowheads="1"/>
          </p:cNvSpPr>
          <p:nvPr/>
        </p:nvSpPr>
        <p:spPr bwMode="auto">
          <a:xfrm rot="3033179">
            <a:off x="2911467" y="3685035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604762" y="4393834"/>
            <a:ext cx="30684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Semantic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Error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AutoShape 67"/>
          <p:cNvSpPr>
            <a:spLocks noChangeArrowheads="1"/>
          </p:cNvSpPr>
          <p:nvPr/>
        </p:nvSpPr>
        <p:spPr bwMode="auto">
          <a:xfrm rot="7766821" flipV="1">
            <a:off x="4392739" y="3692293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3" name="Text Box 70"/>
          <p:cNvSpPr txBox="1">
            <a:spLocks noChangeArrowheads="1"/>
          </p:cNvSpPr>
          <p:nvPr/>
        </p:nvSpPr>
        <p:spPr bwMode="auto">
          <a:xfrm>
            <a:off x="4880915" y="4393834"/>
            <a:ext cx="32076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Valid + Symbol Table 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936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2" y="0"/>
            <a:ext cx="7772400" cy="1143000"/>
          </a:xfrm>
        </p:spPr>
        <p:txBody>
          <a:bodyPr/>
          <a:lstStyle/>
          <a:p>
            <a:r>
              <a:rPr lang="en-US" dirty="0"/>
              <a:t>Weighted reg. </a:t>
            </a:r>
            <a:r>
              <a:rPr lang="en-US" dirty="0" err="1"/>
              <a:t>alloc</a:t>
            </a:r>
            <a:r>
              <a:rPr lang="en-US" dirty="0"/>
              <a:t>. example</a:t>
            </a:r>
          </a:p>
        </p:txBody>
      </p:sp>
      <p:sp>
        <p:nvSpPr>
          <p:cNvPr id="4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80</a:t>
            </a:fld>
            <a:endParaRPr lang="he-IL"/>
          </a:p>
        </p:txBody>
      </p:sp>
      <p:sp>
        <p:nvSpPr>
          <p:cNvPr id="754691" name="Text Box 3"/>
          <p:cNvSpPr txBox="1">
            <a:spLocks noChangeArrowheads="1"/>
          </p:cNvSpPr>
          <p:nvPr/>
        </p:nvSpPr>
        <p:spPr bwMode="auto">
          <a:xfrm>
            <a:off x="3941763" y="4678641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5291138" y="5542241"/>
            <a:ext cx="31465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5</a:t>
            </a:r>
          </a:p>
        </p:txBody>
      </p:sp>
      <p:sp>
        <p:nvSpPr>
          <p:cNvPr id="754693" name="Text Box 5"/>
          <p:cNvSpPr txBox="1">
            <a:spLocks noChangeArrowheads="1"/>
          </p:cNvSpPr>
          <p:nvPr/>
        </p:nvSpPr>
        <p:spPr bwMode="auto">
          <a:xfrm>
            <a:off x="6034088" y="5542241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54694" name="Text Box 6"/>
          <p:cNvSpPr txBox="1">
            <a:spLocks noChangeArrowheads="1"/>
          </p:cNvSpPr>
          <p:nvPr/>
        </p:nvSpPr>
        <p:spPr bwMode="auto">
          <a:xfrm>
            <a:off x="5638800" y="4721504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54695" name="AutoShape 7"/>
          <p:cNvCxnSpPr>
            <a:cxnSpLocks noChangeShapeType="1"/>
            <a:stCxn id="754692" idx="0"/>
            <a:endCxn id="754694" idx="2"/>
          </p:cNvCxnSpPr>
          <p:nvPr/>
        </p:nvCxnSpPr>
        <p:spPr bwMode="auto">
          <a:xfrm flipV="1">
            <a:off x="5448468" y="5121614"/>
            <a:ext cx="34653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696" name="AutoShape 8"/>
          <p:cNvCxnSpPr>
            <a:cxnSpLocks noChangeShapeType="1"/>
            <a:stCxn id="754693" idx="0"/>
            <a:endCxn id="754694" idx="2"/>
          </p:cNvCxnSpPr>
          <p:nvPr/>
        </p:nvCxnSpPr>
        <p:spPr bwMode="auto">
          <a:xfrm flipH="1" flipV="1">
            <a:off x="5795003" y="5121614"/>
            <a:ext cx="38564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7" name="Text Box 9"/>
          <p:cNvSpPr txBox="1">
            <a:spLocks noChangeArrowheads="1"/>
          </p:cNvSpPr>
          <p:nvPr/>
        </p:nvSpPr>
        <p:spPr bwMode="auto">
          <a:xfrm>
            <a:off x="3995738" y="3886479"/>
            <a:ext cx="170461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  <a:cs typeface="Courier New" pitchFamily="49" charset="0"/>
              </a:rPr>
              <a:t>array access</a:t>
            </a:r>
          </a:p>
        </p:txBody>
      </p:sp>
      <p:cxnSp>
        <p:nvCxnSpPr>
          <p:cNvPr id="754698" name="AutoShape 10"/>
          <p:cNvCxnSpPr>
            <a:cxnSpLocks noChangeShapeType="1"/>
            <a:stCxn id="754691" idx="0"/>
            <a:endCxn id="754697" idx="2"/>
          </p:cNvCxnSpPr>
          <p:nvPr/>
        </p:nvCxnSpPr>
        <p:spPr bwMode="auto">
          <a:xfrm flipV="1">
            <a:off x="4101472" y="4348144"/>
            <a:ext cx="746573" cy="33049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9" name="Text Box 11"/>
          <p:cNvSpPr txBox="1">
            <a:spLocks noChangeArrowheads="1"/>
          </p:cNvSpPr>
          <p:nvPr/>
        </p:nvSpPr>
        <p:spPr bwMode="auto">
          <a:xfrm>
            <a:off x="3678238" y="2849841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54700" name="AutoShape 12"/>
          <p:cNvCxnSpPr>
            <a:cxnSpLocks noChangeShapeType="1"/>
            <a:stCxn id="754697" idx="0"/>
            <a:endCxn id="754699" idx="2"/>
          </p:cNvCxnSpPr>
          <p:nvPr/>
        </p:nvCxnSpPr>
        <p:spPr bwMode="auto">
          <a:xfrm flipH="1" flipV="1">
            <a:off x="3834691" y="3249951"/>
            <a:ext cx="1013354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701" name="AutoShape 13"/>
          <p:cNvCxnSpPr>
            <a:cxnSpLocks noChangeShapeType="1"/>
            <a:stCxn id="754694" idx="0"/>
            <a:endCxn id="754697" idx="2"/>
          </p:cNvCxnSpPr>
          <p:nvPr/>
        </p:nvCxnSpPr>
        <p:spPr bwMode="auto">
          <a:xfrm flipH="1" flipV="1">
            <a:off x="4848045" y="4348144"/>
            <a:ext cx="946958" cy="3733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2" name="Text Box 14"/>
          <p:cNvSpPr txBox="1">
            <a:spLocks noChangeArrowheads="1"/>
          </p:cNvSpPr>
          <p:nvPr/>
        </p:nvSpPr>
        <p:spPr bwMode="auto">
          <a:xfrm>
            <a:off x="2519363" y="3851554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54703" name="AutoShape 15"/>
          <p:cNvCxnSpPr>
            <a:cxnSpLocks noChangeShapeType="1"/>
            <a:stCxn id="754702" idx="0"/>
            <a:endCxn id="754699" idx="2"/>
          </p:cNvCxnSpPr>
          <p:nvPr/>
        </p:nvCxnSpPr>
        <p:spPr bwMode="auto">
          <a:xfrm flipV="1">
            <a:off x="2673124" y="3249951"/>
            <a:ext cx="1161567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4" name="Text Box 16"/>
          <p:cNvSpPr txBox="1">
            <a:spLocks noChangeArrowheads="1"/>
          </p:cNvSpPr>
          <p:nvPr/>
        </p:nvSpPr>
        <p:spPr bwMode="auto">
          <a:xfrm>
            <a:off x="3509258" y="4244250"/>
            <a:ext cx="62164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base</a:t>
            </a:r>
          </a:p>
        </p:txBody>
      </p:sp>
      <p:sp>
        <p:nvSpPr>
          <p:cNvPr id="754705" name="Text Box 17"/>
          <p:cNvSpPr txBox="1">
            <a:spLocks noChangeArrowheads="1"/>
          </p:cNvSpPr>
          <p:nvPr/>
        </p:nvSpPr>
        <p:spPr bwMode="auto">
          <a:xfrm>
            <a:off x="5323006" y="4263065"/>
            <a:ext cx="69762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index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825044" y="3711857"/>
            <a:ext cx="1006594" cy="649287"/>
            <a:chOff x="1292" y="2113"/>
            <a:chExt cx="189" cy="409"/>
          </a:xfrm>
        </p:grpSpPr>
        <p:sp>
          <p:nvSpPr>
            <p:cNvPr id="754707" name="Oval 19"/>
            <p:cNvSpPr>
              <a:spLocks noChangeArrowheads="1"/>
            </p:cNvSpPr>
            <p:nvPr/>
          </p:nvSpPr>
          <p:spPr bwMode="auto">
            <a:xfrm>
              <a:off x="1305" y="2113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08" name="Text Box 20"/>
            <p:cNvSpPr txBox="1">
              <a:spLocks noChangeArrowheads="1"/>
            </p:cNvSpPr>
            <p:nvPr/>
          </p:nvSpPr>
          <p:spPr bwMode="auto">
            <a:xfrm>
              <a:off x="1292" y="2228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90816" y="5404135"/>
            <a:ext cx="1006592" cy="649287"/>
            <a:chOff x="3039" y="3179"/>
            <a:chExt cx="189" cy="409"/>
          </a:xfrm>
        </p:grpSpPr>
        <p:sp>
          <p:nvSpPr>
            <p:cNvPr id="754710" name="Oval 22"/>
            <p:cNvSpPr>
              <a:spLocks noChangeArrowheads="1"/>
            </p:cNvSpPr>
            <p:nvPr/>
          </p:nvSpPr>
          <p:spPr bwMode="auto">
            <a:xfrm>
              <a:off x="305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1" name="Text Box 23"/>
            <p:cNvSpPr txBox="1">
              <a:spLocks noChangeArrowheads="1"/>
            </p:cNvSpPr>
            <p:nvPr/>
          </p:nvSpPr>
          <p:spPr bwMode="auto">
            <a:xfrm>
              <a:off x="303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300766" y="5404135"/>
            <a:ext cx="1121677" cy="649287"/>
            <a:chOff x="3969" y="3179"/>
            <a:chExt cx="189" cy="409"/>
          </a:xfrm>
        </p:grpSpPr>
        <p:sp>
          <p:nvSpPr>
            <p:cNvPr id="754713" name="Oval 25"/>
            <p:cNvSpPr>
              <a:spLocks noChangeArrowheads="1"/>
            </p:cNvSpPr>
            <p:nvPr/>
          </p:nvSpPr>
          <p:spPr bwMode="auto">
            <a:xfrm>
              <a:off x="398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4" name="Text Box 26"/>
            <p:cNvSpPr txBox="1">
              <a:spLocks noChangeArrowheads="1"/>
            </p:cNvSpPr>
            <p:nvPr/>
          </p:nvSpPr>
          <p:spPr bwMode="auto">
            <a:xfrm>
              <a:off x="396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903913" y="4540533"/>
            <a:ext cx="1057568" cy="649287"/>
            <a:chOff x="3719" y="2635"/>
            <a:chExt cx="189" cy="409"/>
          </a:xfrm>
        </p:grpSpPr>
        <p:sp>
          <p:nvSpPr>
            <p:cNvPr id="754716" name="Oval 28"/>
            <p:cNvSpPr>
              <a:spLocks noChangeArrowheads="1"/>
            </p:cNvSpPr>
            <p:nvPr/>
          </p:nvSpPr>
          <p:spPr bwMode="auto">
            <a:xfrm>
              <a:off x="3732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7" name="Text Box 29"/>
            <p:cNvSpPr txBox="1">
              <a:spLocks noChangeArrowheads="1"/>
            </p:cNvSpPr>
            <p:nvPr/>
          </p:nvSpPr>
          <p:spPr bwMode="auto">
            <a:xfrm>
              <a:off x="3719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06097" y="4540533"/>
            <a:ext cx="1127903" cy="649287"/>
            <a:chOff x="2691" y="2635"/>
            <a:chExt cx="189" cy="409"/>
          </a:xfrm>
        </p:grpSpPr>
        <p:sp>
          <p:nvSpPr>
            <p:cNvPr id="754719" name="Oval 31"/>
            <p:cNvSpPr>
              <a:spLocks noChangeArrowheads="1"/>
            </p:cNvSpPr>
            <p:nvPr/>
          </p:nvSpPr>
          <p:spPr bwMode="auto">
            <a:xfrm>
              <a:off x="2704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0" name="Text Box 32"/>
            <p:cNvSpPr txBox="1">
              <a:spLocks noChangeArrowheads="1"/>
            </p:cNvSpPr>
            <p:nvPr/>
          </p:nvSpPr>
          <p:spPr bwMode="auto">
            <a:xfrm>
              <a:off x="2691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 w=0 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835852" y="3736251"/>
            <a:ext cx="1173897" cy="649288"/>
            <a:chOff x="3765" y="2158"/>
            <a:chExt cx="232" cy="409"/>
          </a:xfrm>
        </p:grpSpPr>
        <p:sp>
          <p:nvSpPr>
            <p:cNvPr id="754722" name="Oval 34"/>
            <p:cNvSpPr>
              <a:spLocks noChangeArrowheads="1"/>
            </p:cNvSpPr>
            <p:nvPr/>
          </p:nvSpPr>
          <p:spPr bwMode="auto">
            <a:xfrm>
              <a:off x="3778" y="2158"/>
              <a:ext cx="120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3" name="Text Box 35"/>
            <p:cNvSpPr txBox="1">
              <a:spLocks noChangeArrowheads="1"/>
            </p:cNvSpPr>
            <p:nvPr/>
          </p:nvSpPr>
          <p:spPr bwMode="auto">
            <a:xfrm>
              <a:off x="3765" y="2273"/>
              <a:ext cx="232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930997" y="2703788"/>
            <a:ext cx="932634" cy="649288"/>
            <a:chOff x="2494" y="1478"/>
            <a:chExt cx="189" cy="409"/>
          </a:xfrm>
        </p:grpSpPr>
        <p:sp>
          <p:nvSpPr>
            <p:cNvPr id="754725" name="Oval 37"/>
            <p:cNvSpPr>
              <a:spLocks noChangeArrowheads="1"/>
            </p:cNvSpPr>
            <p:nvPr/>
          </p:nvSpPr>
          <p:spPr bwMode="auto">
            <a:xfrm>
              <a:off x="2507" y="1478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6" name="Text Box 38"/>
            <p:cNvSpPr txBox="1">
              <a:spLocks noChangeArrowheads="1"/>
            </p:cNvSpPr>
            <p:nvPr/>
          </p:nvSpPr>
          <p:spPr bwMode="auto">
            <a:xfrm>
              <a:off x="2494" y="1593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2374011" y="980728"/>
            <a:ext cx="3809441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3200" dirty="0" smtClean="0">
                <a:latin typeface="+mn-lt"/>
                <a:cs typeface="Courier New" pitchFamily="49" charset="0"/>
              </a:rPr>
              <a:t>_t0 </a:t>
            </a:r>
            <a:r>
              <a:rPr lang="en-US" sz="3200" dirty="0" smtClean="0">
                <a:latin typeface="+mn-lt"/>
              </a:rPr>
              <a:t>=</a:t>
            </a:r>
            <a:r>
              <a:rPr lang="en-US" sz="3200" dirty="0" smtClean="0">
                <a:latin typeface="+mn-lt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+mn-lt"/>
              </a:rPr>
              <a:t>cgen</a:t>
            </a:r>
            <a:r>
              <a:rPr lang="en-US" sz="3200" dirty="0" smtClean="0">
                <a:latin typeface="+mn-lt"/>
              </a:rPr>
              <a:t>(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  <a:cs typeface="Courier New" pitchFamily="49" charset="0"/>
              </a:rPr>
              <a:t>a+b</a:t>
            </a:r>
            <a:r>
              <a:rPr lang="en-US" sz="3200" dirty="0" smtClean="0">
                <a:latin typeface="+mn-lt"/>
                <a:cs typeface="Courier New" pitchFamily="49" charset="0"/>
              </a:rPr>
              <a:t>[5*c] </a:t>
            </a:r>
            <a:r>
              <a:rPr lang="en-US" sz="3200" dirty="0" smtClean="0">
                <a:latin typeface="+mn-lt"/>
              </a:rPr>
              <a:t>)</a:t>
            </a:r>
            <a:endParaRPr lang="en-US" sz="3200" dirty="0">
              <a:latin typeface="+mn-lt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1481478" y="1631711"/>
            <a:ext cx="7084992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</a:rPr>
              <a:t>Phase 2: </a:t>
            </a:r>
            <a:r>
              <a:rPr lang="en-US" dirty="0" smtClean="0">
                <a:latin typeface="+mn-lt"/>
              </a:rPr>
              <a:t>- use </a:t>
            </a:r>
            <a:r>
              <a:rPr lang="en-US" dirty="0">
                <a:latin typeface="+mn-lt"/>
              </a:rPr>
              <a:t>weights to decide on order of translation</a:t>
            </a: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095550" y="4696340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552676" y="3904177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3115937" y="2867540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grpSp>
        <p:nvGrpSpPr>
          <p:cNvPr id="51" name="Group 39"/>
          <p:cNvGrpSpPr>
            <a:grpSpLocks/>
          </p:cNvGrpSpPr>
          <p:nvPr/>
        </p:nvGrpSpPr>
        <p:grpSpPr bwMode="auto">
          <a:xfrm>
            <a:off x="4864283" y="3198798"/>
            <a:ext cx="1651000" cy="522287"/>
            <a:chOff x="2993" y="1695"/>
            <a:chExt cx="1040" cy="329"/>
          </a:xfrm>
        </p:grpSpPr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2993" y="1774"/>
              <a:ext cx="409" cy="2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 rtl="0"/>
              <a:endParaRPr lang="he-IL" sz="2000">
                <a:latin typeface="+mn-lt"/>
              </a:endParaRPr>
            </a:p>
          </p:txBody>
        </p: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49" y="1695"/>
              <a:ext cx="884" cy="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sz="1400" dirty="0">
                  <a:latin typeface="+mn-lt"/>
                </a:rPr>
                <a:t>Heavier sub-tree</a:t>
              </a:r>
            </a:p>
          </p:txBody>
        </p:sp>
      </p:grpSp>
      <p:grpSp>
        <p:nvGrpSpPr>
          <p:cNvPr id="54" name="Group 42"/>
          <p:cNvGrpSpPr>
            <a:grpSpLocks/>
          </p:cNvGrpSpPr>
          <p:nvPr/>
        </p:nvGrpSpPr>
        <p:grpSpPr bwMode="auto">
          <a:xfrm>
            <a:off x="6521634" y="4264949"/>
            <a:ext cx="1631950" cy="530224"/>
            <a:chOff x="2993" y="1690"/>
            <a:chExt cx="1028" cy="334"/>
          </a:xfrm>
        </p:grpSpPr>
        <p:sp>
          <p:nvSpPr>
            <p:cNvPr id="55" name="Line 43"/>
            <p:cNvSpPr>
              <a:spLocks noChangeShapeType="1"/>
            </p:cNvSpPr>
            <p:nvPr/>
          </p:nvSpPr>
          <p:spPr bwMode="auto">
            <a:xfrm>
              <a:off x="2993" y="1774"/>
              <a:ext cx="409" cy="2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 rtl="0"/>
              <a:endParaRPr lang="he-IL" sz="2000">
                <a:latin typeface="+mn-lt"/>
              </a:endParaRPr>
            </a:p>
          </p:txBody>
        </p:sp>
        <p:sp>
          <p:nvSpPr>
            <p:cNvPr id="56" name="Text Box 44"/>
            <p:cNvSpPr txBox="1">
              <a:spLocks noChangeArrowheads="1"/>
            </p:cNvSpPr>
            <p:nvPr/>
          </p:nvSpPr>
          <p:spPr bwMode="auto">
            <a:xfrm>
              <a:off x="3137" y="1690"/>
              <a:ext cx="884" cy="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sz="1400" dirty="0">
                  <a:latin typeface="+mn-lt"/>
                </a:rPr>
                <a:t>Heavier sub-tree</a:t>
              </a:r>
            </a:p>
          </p:txBody>
        </p:sp>
      </p:grp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451640" y="5110450"/>
            <a:ext cx="273747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 * _t0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 Box 48"/>
          <p:cNvSpPr txBox="1">
            <a:spLocks noChangeArrowheads="1"/>
          </p:cNvSpPr>
          <p:nvPr/>
        </p:nvSpPr>
        <p:spPr bwMode="auto">
          <a:xfrm>
            <a:off x="451641" y="5805176"/>
            <a:ext cx="295275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_t1[_t0]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 Box 49"/>
          <p:cNvSpPr txBox="1">
            <a:spLocks noChangeArrowheads="1"/>
          </p:cNvSpPr>
          <p:nvPr/>
        </p:nvSpPr>
        <p:spPr bwMode="auto">
          <a:xfrm>
            <a:off x="451641" y="6497284"/>
            <a:ext cx="2952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 + _t0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5901144" y="5878297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5232046" y="5878296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3802332" y="5036266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2376696" y="4212704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451641" y="4415724"/>
            <a:ext cx="21241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c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Text Box 46"/>
          <p:cNvSpPr txBox="1">
            <a:spLocks noChangeArrowheads="1"/>
          </p:cNvSpPr>
          <p:nvPr/>
        </p:nvSpPr>
        <p:spPr bwMode="auto">
          <a:xfrm>
            <a:off x="451641" y="4763087"/>
            <a:ext cx="21241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5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451641" y="5457813"/>
            <a:ext cx="295275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451641" y="6152539"/>
            <a:ext cx="2952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a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7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/>
      <p:bldP spid="66" grpId="0"/>
      <p:bldP spid="67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Note on weighted register allocation</a:t>
            </a:r>
            <a:endParaRPr lang="en-US" dirty="0"/>
          </a:p>
        </p:txBody>
      </p:sp>
      <p:sp>
        <p:nvSpPr>
          <p:cNvPr id="756739" name="Rectangle 3"/>
          <p:cNvSpPr>
            <a:spLocks noGrp="1" noChangeArrowheads="1"/>
          </p:cNvSpPr>
          <p:nvPr>
            <p:ph idx="1"/>
          </p:nvPr>
        </p:nvSpPr>
        <p:spPr>
          <a:xfrm>
            <a:off x="394169" y="1247423"/>
            <a:ext cx="8420571" cy="5460058"/>
          </a:xfrm>
        </p:spPr>
        <p:txBody>
          <a:bodyPr/>
          <a:lstStyle/>
          <a:p>
            <a:r>
              <a:rPr lang="en-US" sz="2800" b="1" dirty="0" smtClean="0"/>
              <a:t>Must</a:t>
            </a:r>
            <a:r>
              <a:rPr lang="en-US" sz="2800" dirty="0" smtClean="0"/>
              <a:t> reset temporaries counter after every  statement: </a:t>
            </a:r>
            <a:r>
              <a:rPr lang="en-US" sz="2800" b="1" dirty="0">
                <a:solidFill>
                  <a:srgbClr val="1A8CFF"/>
                </a:solidFill>
              </a:rPr>
              <a:t>x=y;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90"/>
                </a:solidFill>
              </a:rPr>
              <a:t>y=</a:t>
            </a:r>
            <a:r>
              <a:rPr lang="en-US" sz="2800" b="1" dirty="0" smtClean="0">
                <a:solidFill>
                  <a:srgbClr val="000090"/>
                </a:solidFill>
              </a:rPr>
              <a:t>z</a:t>
            </a:r>
            <a:endParaRPr lang="en-US" sz="2800" dirty="0" smtClean="0"/>
          </a:p>
          <a:p>
            <a:pPr lvl="1"/>
            <a:r>
              <a:rPr lang="en-US" sz="2400" dirty="0" smtClean="0"/>
              <a:t>should </a:t>
            </a:r>
            <a:r>
              <a:rPr lang="en-US" sz="2400" b="1" dirty="0" smtClean="0"/>
              <a:t>not</a:t>
            </a:r>
            <a:r>
              <a:rPr lang="en-US" sz="2400" dirty="0" smtClean="0"/>
              <a:t> be translated to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1A8CFF"/>
                </a:solidFill>
                <a:latin typeface="Courier New"/>
                <a:cs typeface="Courier New"/>
              </a:rPr>
              <a:t>_t0 = y;</a:t>
            </a:r>
            <a:br>
              <a:rPr lang="en-US" sz="2400" b="1" dirty="0" smtClean="0">
                <a:solidFill>
                  <a:srgbClr val="1A8CFF"/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rgbClr val="1A8CFF"/>
                </a:solidFill>
                <a:latin typeface="Courier New"/>
                <a:cs typeface="Courier New"/>
              </a:rPr>
              <a:t>x = _t0;</a:t>
            </a:r>
            <a:br>
              <a:rPr lang="en-US" sz="2400" b="1" dirty="0" smtClean="0">
                <a:solidFill>
                  <a:srgbClr val="1A8CFF"/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  <a:t>_t1 = z;</a:t>
            </a:r>
            <a:b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  <a:t>y = _t1;</a:t>
            </a:r>
          </a:p>
          <a:p>
            <a:pPr lvl="1"/>
            <a:r>
              <a:rPr lang="en-US" sz="2400" dirty="0" smtClean="0"/>
              <a:t>But rather to</a:t>
            </a:r>
            <a:br>
              <a:rPr lang="en-US" sz="2400" dirty="0" smtClean="0"/>
            </a:br>
            <a:r>
              <a:rPr lang="en-US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_t0 = y;</a:t>
            </a:r>
            <a:br>
              <a:rPr lang="en-US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x = _t0; </a:t>
            </a:r>
            <a:r>
              <a:rPr lang="en-US" sz="2400" dirty="0" smtClean="0"/>
              <a:t># Finished translating statement. Set c=0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  <a:t>_t0 = z;</a:t>
            </a:r>
            <a:b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rgbClr val="000090"/>
                </a:solidFill>
                <a:latin typeface="Courier New"/>
                <a:cs typeface="Courier New"/>
              </a:rPr>
              <a:t>y= _t0;</a:t>
            </a:r>
            <a:endParaRPr lang="en-US" sz="2400" b="1" dirty="0">
              <a:solidFill>
                <a:srgbClr val="000090"/>
              </a:solidFill>
              <a:latin typeface="Courier New"/>
              <a:cs typeface="Courier New"/>
            </a:endParaRP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81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Code generation </a:t>
            </a:r>
            <a:br>
              <a:rPr lang="en-US" dirty="0" smtClean="0"/>
            </a:br>
            <a:r>
              <a:rPr lang="en-US" dirty="0" smtClean="0"/>
              <a:t>for procedure calls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(+ a few words on </a:t>
            </a:r>
            <a:r>
              <a:rPr lang="en-US" dirty="0" smtClean="0"/>
              <a:t>the runtime system)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82</a:t>
            </a:fld>
            <a:endParaRPr lang="en-US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01" y="2586354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Code generation </a:t>
            </a:r>
            <a:r>
              <a:rPr lang="en-US" dirty="0" smtClean="0"/>
              <a:t>for </a:t>
            </a:r>
            <a:r>
              <a:rPr lang="en-US" dirty="0"/>
              <a:t>procedure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 generation of code for procedure invocations</a:t>
            </a:r>
          </a:p>
          <a:p>
            <a:endParaRPr lang="en-US" dirty="0"/>
          </a:p>
          <a:p>
            <a:r>
              <a:rPr lang="en-US" dirty="0"/>
              <a:t>Activation </a:t>
            </a:r>
            <a:r>
              <a:rPr lang="en-US" dirty="0" smtClean="0"/>
              <a:t>Records (aka Stack Frames)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3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Stack</a:t>
            </a:r>
            <a:r>
              <a:rPr lang="en-US" dirty="0" smtClean="0"/>
              <a:t>: a </a:t>
            </a:r>
            <a:r>
              <a:rPr lang="en-US" dirty="0"/>
              <a:t>n</a:t>
            </a:r>
            <a:r>
              <a:rPr lang="en-US" dirty="0" smtClean="0"/>
              <a:t>ew computing environment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.g., </a:t>
            </a:r>
            <a:r>
              <a:rPr lang="en-US" dirty="0" smtClean="0"/>
              <a:t>temporary memory for </a:t>
            </a:r>
            <a:r>
              <a:rPr lang="en-US" b="1" dirty="0" smtClean="0">
                <a:solidFill>
                  <a:srgbClr val="1A8CFF"/>
                </a:solidFill>
              </a:rPr>
              <a:t>local variables</a:t>
            </a:r>
          </a:p>
          <a:p>
            <a:r>
              <a:rPr lang="en-US" dirty="0"/>
              <a:t>P</a:t>
            </a:r>
            <a:r>
              <a:rPr lang="en-US" dirty="0" smtClean="0"/>
              <a:t>assing information into the new environment</a:t>
            </a:r>
          </a:p>
          <a:p>
            <a:pPr lvl="1"/>
            <a:r>
              <a:rPr lang="en-US" b="1" dirty="0" smtClean="0">
                <a:solidFill>
                  <a:srgbClr val="1A8CFF"/>
                </a:solidFill>
              </a:rPr>
              <a:t>Parameters</a:t>
            </a:r>
          </a:p>
          <a:p>
            <a:r>
              <a:rPr lang="en-US" b="1" dirty="0">
                <a:solidFill>
                  <a:srgbClr val="1A8CFF"/>
                </a:solidFill>
              </a:rPr>
              <a:t>T</a:t>
            </a:r>
            <a:r>
              <a:rPr lang="en-US" b="1" dirty="0" smtClean="0">
                <a:solidFill>
                  <a:srgbClr val="1A8CFF"/>
                </a:solidFill>
              </a:rPr>
              <a:t>ransfer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1A8CFF"/>
                </a:solidFill>
              </a:rPr>
              <a:t>control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to/from procedure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andling return values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compiler can use any convention to handle procedures</a:t>
            </a:r>
          </a:p>
          <a:p>
            <a:endParaRPr lang="en-US" dirty="0"/>
          </a:p>
          <a:p>
            <a:r>
              <a:rPr lang="en-US" dirty="0" smtClean="0"/>
              <a:t>In practice, CPUs specify standards</a:t>
            </a:r>
          </a:p>
          <a:p>
            <a:pPr lvl="2"/>
            <a:r>
              <a:rPr lang="en-US" dirty="0" smtClean="0"/>
              <a:t>Aka calling </a:t>
            </a:r>
            <a:r>
              <a:rPr lang="en-US" dirty="0" err="1" smtClean="0"/>
              <a:t>conventios</a:t>
            </a:r>
            <a:endParaRPr lang="en-US" dirty="0" smtClean="0"/>
          </a:p>
          <a:p>
            <a:pPr lvl="1"/>
            <a:r>
              <a:rPr lang="en-US" dirty="0" smtClean="0"/>
              <a:t>Allows for compiler interoperability</a:t>
            </a:r>
          </a:p>
          <a:p>
            <a:pPr lvl="2"/>
            <a:r>
              <a:rPr lang="en-US" dirty="0" smtClean="0"/>
              <a:t>Libraries!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/>
              <a:t>Abstract Register </a:t>
            </a:r>
            <a:r>
              <a:rPr lang="en-US" dirty="0" smtClean="0"/>
              <a:t>Machine</a:t>
            </a:r>
            <a:br>
              <a:rPr lang="en-US" dirty="0" smtClean="0"/>
            </a:br>
            <a:r>
              <a:rPr lang="en-US" sz="3200" dirty="0" smtClean="0"/>
              <a:t>(High Level View)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86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54118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554119" y="2835286"/>
            <a:ext cx="4161600" cy="3168952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Data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Down Arrow 10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0290" y="5429916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1367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/>
              <a:t>Abstract Register Machine</a:t>
            </a:r>
            <a:br>
              <a:rPr lang="en-US" dirty="0"/>
            </a:br>
            <a:r>
              <a:rPr lang="en-US" sz="3200" dirty="0"/>
              <a:t>(High Level 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87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42312"/>
            <a:ext cx="4155114" cy="690158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00231" y="3944295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475049" y="5187936"/>
            <a:ext cx="1060281" cy="276999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Register </a:t>
            </a:r>
            <a:r>
              <a:rPr lang="en-US" sz="1200" b="1" dirty="0" smtClean="0">
                <a:latin typeface="+mn-lt"/>
              </a:rPr>
              <a:t>Stack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863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023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Activation Record Stack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88</a:t>
            </a:fld>
            <a:endParaRPr lang="en-US"/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402230" y="2138126"/>
            <a:ext cx="401587" cy="354876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6807200" y="3329100"/>
            <a:ext cx="2336800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procedure</a:t>
            </a:r>
          </a:p>
          <a:p>
            <a:pPr algn="ctr" rtl="0"/>
            <a:r>
              <a:rPr lang="en-US" dirty="0" smtClean="0">
                <a:latin typeface="+mn-lt"/>
              </a:rPr>
              <a:t>Proc</a:t>
            </a:r>
            <a:r>
              <a:rPr lang="en-US" baseline="-25000" dirty="0" smtClean="0">
                <a:latin typeface="+mn-lt"/>
              </a:rPr>
              <a:t>k+1</a:t>
            </a:r>
            <a:r>
              <a:rPr lang="en-US" dirty="0" smtClean="0">
                <a:latin typeface="+mn-lt"/>
              </a:rPr>
              <a:t>(a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,…,</a:t>
            </a:r>
            <a:r>
              <a:rPr lang="en-US" dirty="0" err="1" smtClean="0">
                <a:latin typeface="+mn-lt"/>
              </a:rPr>
              <a:t>a</a:t>
            </a:r>
            <a:r>
              <a:rPr lang="en-US" baseline="-25000" dirty="0" err="1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4836" y="1440615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err="1" smtClean="0">
                <a:latin typeface="+mn-lt"/>
              </a:rPr>
              <a:t>Proc</a:t>
            </a:r>
            <a:r>
              <a:rPr lang="en-US" sz="2000" baseline="-25000" dirty="0" err="1" smtClean="0">
                <a:latin typeface="+mn-lt"/>
              </a:rPr>
              <a:t>k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836" y="5769904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k+2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836" y="1016001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124836" y="6410548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124836" y="2086493"/>
            <a:ext cx="2952328" cy="36426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noAutofit/>
          </a:bodyPr>
          <a:lstStyle/>
          <a:p>
            <a:pPr rtl="0"/>
            <a:endParaRPr lang="en-US" sz="2000" dirty="0" smtClean="0">
              <a:latin typeface="+mn-lt"/>
            </a:endParaRPr>
          </a:p>
          <a:p>
            <a:pPr rtl="0"/>
            <a:endParaRPr lang="en-US" sz="2000" dirty="0">
              <a:latin typeface="+mn-lt"/>
            </a:endParaRPr>
          </a:p>
          <a:p>
            <a:pPr rtl="0"/>
            <a:endParaRPr lang="en-US" sz="2000" dirty="0" smtClean="0">
              <a:latin typeface="+mn-lt"/>
            </a:endParaRPr>
          </a:p>
          <a:p>
            <a:pPr rtl="0"/>
            <a:endParaRPr lang="en-US" sz="2000" dirty="0">
              <a:latin typeface="+mn-lt"/>
            </a:endParaRPr>
          </a:p>
          <a:p>
            <a:pPr rtl="0"/>
            <a:endParaRPr lang="en-US" sz="2000" dirty="0" smtClean="0">
              <a:latin typeface="+mn-lt"/>
            </a:endParaRPr>
          </a:p>
          <a:p>
            <a:pPr rtl="0"/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k+1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936463" y="987754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main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36463" y="1630671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>
                <a:latin typeface="+mn-lt"/>
              </a:rPr>
              <a:t>1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36463" y="2280309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>
                <a:latin typeface="+mn-lt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36463" y="3091212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+mn-lt"/>
              </a:rPr>
              <a:t>Proc</a:t>
            </a:r>
            <a:r>
              <a:rPr lang="en-US" sz="2000" baseline="-25000" dirty="0" err="1">
                <a:latin typeface="+mn-lt"/>
              </a:rPr>
              <a:t>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36463" y="3740849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k+1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36463" y="4383766"/>
            <a:ext cx="786220" cy="645063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4" name="Down Arrow 33"/>
          <p:cNvSpPr/>
          <p:nvPr/>
        </p:nvSpPr>
        <p:spPr bwMode="auto">
          <a:xfrm>
            <a:off x="304838" y="1867997"/>
            <a:ext cx="293225" cy="1165080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57566" y="951914"/>
            <a:ext cx="1222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Stack 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grows this way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5648" y="2734801"/>
            <a:ext cx="33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67093" y="4829111"/>
            <a:ext cx="335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614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023" y="0"/>
            <a:ext cx="7772400" cy="1143000"/>
          </a:xfrm>
        </p:spPr>
        <p:txBody>
          <a:bodyPr/>
          <a:lstStyle/>
          <a:p>
            <a:r>
              <a:rPr lang="en-US" dirty="0"/>
              <a:t>Abstract </a:t>
            </a:r>
            <a:r>
              <a:rPr lang="en-US" dirty="0" smtClean="0"/>
              <a:t>Stack Frame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24836" y="208649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</a:t>
            </a:r>
            <a:endParaRPr lang="he-IL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836" y="244653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N-1</a:t>
            </a:r>
            <a:endParaRPr lang="he-IL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836" y="280657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836" y="3166614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1</a:t>
            </a:r>
            <a:endParaRPr lang="he-IL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836" y="352665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he-IL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836" y="388669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836" y="424673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</a:t>
            </a:r>
            <a:r>
              <a:rPr lang="en-US" sz="2000" dirty="0" err="1" smtClean="0">
                <a:latin typeface="+mn-lt"/>
              </a:rPr>
              <a:t>tk</a:t>
            </a:r>
            <a:endParaRPr lang="he-IL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836" y="460677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x</a:t>
            </a:r>
            <a:endParaRPr lang="he-IL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836" y="496681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836" y="5326854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y</a:t>
            </a:r>
            <a:endParaRPr lang="he-IL" sz="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114" y="2446534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Parameters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(actual arguments)</a:t>
            </a:r>
            <a:endParaRPr lang="he-IL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114" y="4246734"/>
            <a:ext cx="20166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Locals and temporaries</a:t>
            </a:r>
            <a:endParaRPr lang="he-IL" dirty="0">
              <a:latin typeface="+mn-lt"/>
            </a:endParaRPr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402230" y="2138126"/>
            <a:ext cx="401587" cy="354876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TextBox 20"/>
          <p:cNvSpPr txBox="1"/>
          <p:nvPr/>
        </p:nvSpPr>
        <p:spPr>
          <a:xfrm>
            <a:off x="3124836" y="1440615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err="1" smtClean="0">
                <a:latin typeface="+mn-lt"/>
              </a:rPr>
              <a:t>Proc</a:t>
            </a:r>
            <a:r>
              <a:rPr lang="en-US" sz="2000" baseline="-25000" dirty="0" err="1" smtClean="0">
                <a:latin typeface="+mn-lt"/>
              </a:rPr>
              <a:t>k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836" y="5769904"/>
            <a:ext cx="2952328" cy="61422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pPr rtl="0"/>
            <a:r>
              <a:rPr lang="en-US" sz="2000" dirty="0" smtClean="0">
                <a:latin typeface="+mn-lt"/>
              </a:rPr>
              <a:t>Proc</a:t>
            </a:r>
            <a:r>
              <a:rPr lang="en-US" sz="2000" baseline="-25000" dirty="0" smtClean="0">
                <a:latin typeface="+mn-lt"/>
              </a:rPr>
              <a:t>k+2</a:t>
            </a:r>
            <a:endParaRPr lang="he-IL" sz="2000" baseline="-250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836" y="1016001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124836" y="6410548"/>
            <a:ext cx="2952328" cy="3869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1">
            <a:noAutofit/>
          </a:bodyPr>
          <a:lstStyle/>
          <a:p>
            <a:r>
              <a:rPr lang="en-US" sz="2000" b="1" dirty="0"/>
              <a:t>…</a:t>
            </a:r>
            <a:endParaRPr lang="he-IL" sz="2000" b="1" baseline="-25000" dirty="0"/>
          </a:p>
        </p:txBody>
      </p:sp>
      <p:sp>
        <p:nvSpPr>
          <p:cNvPr id="25" name="סוגר מסולסל שמאלי 14"/>
          <p:cNvSpPr/>
          <p:nvPr/>
        </p:nvSpPr>
        <p:spPr>
          <a:xfrm>
            <a:off x="2411330" y="2138126"/>
            <a:ext cx="420226" cy="1316519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סוגר מסולסל שמאלי 16"/>
          <p:cNvSpPr/>
          <p:nvPr/>
        </p:nvSpPr>
        <p:spPr>
          <a:xfrm>
            <a:off x="2411330" y="3526654"/>
            <a:ext cx="432048" cy="216024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6807200" y="3329100"/>
            <a:ext cx="2336800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procedure</a:t>
            </a:r>
          </a:p>
          <a:p>
            <a:pPr algn="ctr" rtl="0"/>
            <a:r>
              <a:rPr lang="en-US" dirty="0" smtClean="0">
                <a:latin typeface="+mn-lt"/>
              </a:rPr>
              <a:t>Proc</a:t>
            </a:r>
            <a:r>
              <a:rPr lang="en-US" baseline="-25000" dirty="0" smtClean="0">
                <a:latin typeface="+mn-lt"/>
              </a:rPr>
              <a:t>k+1</a:t>
            </a:r>
            <a:r>
              <a:rPr lang="en-US" dirty="0" smtClean="0">
                <a:latin typeface="+mn-lt"/>
              </a:rPr>
              <a:t>(a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,…,</a:t>
            </a:r>
            <a:r>
              <a:rPr lang="en-US" dirty="0" err="1" smtClean="0">
                <a:latin typeface="+mn-lt"/>
              </a:rPr>
              <a:t>a</a:t>
            </a:r>
            <a:r>
              <a:rPr lang="en-US" baseline="-25000" dirty="0" err="1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46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130317" y="1623882"/>
            <a:ext cx="8808064" cy="2089356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Code Generation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</a:t>
            </a:fld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5188" y="1990961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4962322" y="2003814"/>
            <a:ext cx="36266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i="1" dirty="0" smtClean="0">
                <a:latin typeface="+mn-lt"/>
              </a:rPr>
              <a:t>Valid Abstract Syntax Tree</a:t>
            </a:r>
          </a:p>
          <a:p>
            <a:pPr algn="l" rtl="0"/>
            <a:r>
              <a:rPr lang="en-US" i="1" dirty="0" smtClean="0">
                <a:latin typeface="+mn-lt"/>
              </a:rPr>
              <a:t>Symbol Table</a:t>
            </a:r>
            <a:endParaRPr lang="en-US" i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9" y="2177144"/>
            <a:ext cx="258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-282221" y="4252723"/>
            <a:ext cx="33584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Verification (possible runtime)</a:t>
            </a:r>
          </a:p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Errors/Warnings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AutoShape 67"/>
          <p:cNvSpPr>
            <a:spLocks noChangeArrowheads="1"/>
          </p:cNvSpPr>
          <p:nvPr/>
        </p:nvSpPr>
        <p:spPr bwMode="auto">
          <a:xfrm rot="5400000" flipV="1">
            <a:off x="2134961" y="6204070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2754672" y="6334780"/>
            <a:ext cx="2605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Executable Code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8" name="AutoShape 67"/>
          <p:cNvSpPr>
            <a:spLocks noChangeArrowheads="1"/>
          </p:cNvSpPr>
          <p:nvPr/>
        </p:nvSpPr>
        <p:spPr bwMode="auto">
          <a:xfrm rot="3033179">
            <a:off x="2911467" y="3685035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 rot="5400000" flipV="1">
            <a:off x="5645806" y="6224767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auto">
          <a:xfrm>
            <a:off x="0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input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" name="Text Box 70"/>
          <p:cNvSpPr txBox="1">
            <a:spLocks noChangeArrowheads="1"/>
          </p:cNvSpPr>
          <p:nvPr/>
        </p:nvSpPr>
        <p:spPr bwMode="auto">
          <a:xfrm>
            <a:off x="6709362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output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5926667"/>
            <a:ext cx="7911630" cy="9407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AutoShape 67"/>
          <p:cNvSpPr>
            <a:spLocks noChangeArrowheads="1"/>
          </p:cNvSpPr>
          <p:nvPr/>
        </p:nvSpPr>
        <p:spPr bwMode="auto">
          <a:xfrm rot="10800000" flipV="1">
            <a:off x="4255363" y="3863662"/>
            <a:ext cx="304044" cy="2431336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065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 smtClean="0"/>
              <a:t>Handling Procedures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>
          <a:xfrm>
            <a:off x="732837" y="1247423"/>
            <a:ext cx="7772400" cy="4114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Store local variables/temporaries in a </a:t>
            </a:r>
            <a:r>
              <a:rPr lang="en-US" sz="2800" dirty="0" smtClean="0">
                <a:solidFill>
                  <a:srgbClr val="1A8CFF"/>
                </a:solidFill>
              </a:rPr>
              <a:t>stack</a:t>
            </a:r>
          </a:p>
          <a:p>
            <a:r>
              <a:rPr lang="en-US" sz="2800" dirty="0" smtClean="0"/>
              <a:t>A function call instruction pushes arguments to stack and jumps to the function label</a:t>
            </a:r>
            <a:br>
              <a:rPr lang="en-US" sz="2800" dirty="0" smtClean="0"/>
            </a:br>
            <a:r>
              <a:rPr lang="en-US" sz="2800" dirty="0" smtClean="0"/>
              <a:t>A statement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x=f(a1,…,an); </a:t>
            </a:r>
            <a:r>
              <a:rPr lang="en-US" sz="2800" dirty="0" smtClean="0"/>
              <a:t>looks like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a1; …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an;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Call f;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Pop x;</a:t>
            </a:r>
            <a:r>
              <a:rPr lang="en-US" sz="2800" dirty="0" smtClean="0"/>
              <a:t> // copy returned value</a:t>
            </a:r>
            <a:endParaRPr lang="en-US" sz="2800" dirty="0"/>
          </a:p>
          <a:p>
            <a:r>
              <a:rPr lang="en-US" sz="2800" dirty="0" smtClean="0"/>
              <a:t>Returning a value is done by pushing it to the stack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 x;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r>
              <a:rPr lang="en-US" sz="2800" dirty="0" smtClean="0">
                <a:cs typeface="Courier New" pitchFamily="49" charset="0"/>
              </a:rPr>
              <a:t>Return control to caller (and roll up stack)</a:t>
            </a:r>
            <a:br>
              <a:rPr lang="en-US" sz="2800" dirty="0" smtClean="0">
                <a:cs typeface="Courier New" pitchFamily="49" charset="0"/>
              </a:rPr>
            </a:br>
            <a:r>
              <a:rPr lang="en-US" sz="2800" dirty="0" smtClean="0">
                <a:cs typeface="Courier New" pitchFamily="49" charset="0"/>
              </a:rPr>
              <a:t>   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Register Machine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91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58898"/>
            <a:ext cx="415511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</p:spTree>
    <p:extLst>
      <p:ext uri="{BB962C8B-B14F-4D97-AF65-F5344CB8AC3E}">
        <p14:creationId xmlns:p14="http://schemas.microsoft.com/office/powerpoint/2010/main" val="190339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Register Machine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92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58898"/>
            <a:ext cx="415511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1389609" y="4354179"/>
            <a:ext cx="1217683" cy="12210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91201" y="2834850"/>
            <a:ext cx="1005403" cy="1264516"/>
            <a:chOff x="1491201" y="2834850"/>
            <a:chExt cx="1005403" cy="126451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491201" y="2834850"/>
              <a:ext cx="1005403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00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492879" y="3232783"/>
              <a:ext cx="1002047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01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504025" y="3791589"/>
              <a:ext cx="979755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xx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25598" y="3327409"/>
              <a:ext cx="7281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…</a:t>
              </a: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475049" y="5187936"/>
            <a:ext cx="1060281" cy="276999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Register </a:t>
            </a:r>
            <a:r>
              <a:rPr lang="en-US" sz="1200" b="1" dirty="0" smtClean="0">
                <a:latin typeface="+mn-lt"/>
              </a:rPr>
              <a:t>Stack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413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2837" y="0"/>
            <a:ext cx="7772400" cy="1143000"/>
          </a:xfrm>
        </p:spPr>
        <p:txBody>
          <a:bodyPr/>
          <a:lstStyle/>
          <a:p>
            <a:r>
              <a:rPr lang="en-US" dirty="0"/>
              <a:t>Intro: Functions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432048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z) {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x * y * z;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x;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w;	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SimpleFunction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(137);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93</a:t>
            </a:fld>
            <a:endParaRPr lang="en-US"/>
          </a:p>
        </p:txBody>
      </p:sp>
      <p:sp>
        <p:nvSpPr>
          <p:cNvPr id="655364" name="Rectangle 4"/>
          <p:cNvSpPr>
            <a:spLocks noChangeArrowheads="1"/>
          </p:cNvSpPr>
          <p:nvPr/>
        </p:nvSpPr>
        <p:spPr bwMode="auto">
          <a:xfrm>
            <a:off x="5570776" y="1340768"/>
            <a:ext cx="2745640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x * y;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_t1 = _t0 * z;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_t1;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SimpleFn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Pop w;</a:t>
            </a:r>
          </a:p>
        </p:txBody>
      </p:sp>
      <p:cxnSp>
        <p:nvCxnSpPr>
          <p:cNvPr id="12" name="מחבר ישר 11"/>
          <p:cNvCxnSpPr/>
          <p:nvPr/>
        </p:nvCxnSpPr>
        <p:spPr>
          <a:xfrm>
            <a:off x="5076056" y="1268760"/>
            <a:ext cx="0" cy="4032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4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What Can </a:t>
            </a:r>
            <a:r>
              <a:rPr lang="en-US" dirty="0"/>
              <a:t>W</a:t>
            </a:r>
            <a:r>
              <a:rPr lang="en-US" dirty="0" smtClean="0"/>
              <a:t>e Do with Procedures?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Declarations &amp; Definitions</a:t>
            </a:r>
          </a:p>
          <a:p>
            <a:r>
              <a:rPr lang="en-US" dirty="0" smtClean="0"/>
              <a:t>Call &amp; Return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Jumping out of procedures</a:t>
            </a:r>
          </a:p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Passing &amp; Returning procedures as parameters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8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Scoping </a:t>
            </a:r>
            <a:r>
              <a:rPr lang="en-US" dirty="0"/>
              <a:t>rules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</a:t>
            </a:r>
            <a:r>
              <a:rPr lang="en-US" dirty="0"/>
              <a:t>scoping vs. dynamic scoping</a:t>
            </a:r>
          </a:p>
          <a:p>
            <a:r>
              <a:rPr lang="en-US" dirty="0"/>
              <a:t>C</a:t>
            </a:r>
            <a:r>
              <a:rPr lang="en-US" dirty="0" smtClean="0"/>
              <a:t>aller/</a:t>
            </a:r>
            <a:r>
              <a:rPr lang="en-US" dirty="0" err="1" smtClean="0"/>
              <a:t>callee</a:t>
            </a:r>
            <a:r>
              <a:rPr lang="en-US" dirty="0" smtClean="0"/>
              <a:t> conventions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 saves register values?</a:t>
            </a:r>
          </a:p>
          <a:p>
            <a:r>
              <a:rPr lang="en-US" dirty="0"/>
              <a:t>A</a:t>
            </a:r>
            <a:r>
              <a:rPr lang="en-US" dirty="0" smtClean="0"/>
              <a:t>llocating space for local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Static (lexical) </a:t>
            </a:r>
            <a:r>
              <a:rPr lang="en-US" dirty="0" smtClean="0">
                <a:solidFill>
                  <a:srgbClr val="1A8CFF"/>
                </a:solidFill>
              </a:rPr>
              <a:t>Scoping</a:t>
            </a:r>
            <a:endParaRPr lang="en-US" dirty="0">
              <a:solidFill>
                <a:srgbClr val="1A8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96</a:t>
            </a:fld>
            <a:endParaRPr lang="en-US"/>
          </a:p>
        </p:txBody>
      </p:sp>
      <p:sp>
        <p:nvSpPr>
          <p:cNvPr id="5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17525" y="1219200"/>
            <a:ext cx="49879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main ( )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a = 0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0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1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a = 2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3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}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19138" y="1831975"/>
            <a:ext cx="0" cy="4419600"/>
          </a:xfrm>
          <a:prstGeom prst="line">
            <a:avLst/>
          </a:prstGeom>
          <a:noFill/>
          <a:ln w="15875">
            <a:solidFill>
              <a:schemeClr val="accent1"/>
            </a:solidFill>
            <a:prstDash val="sys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>
              <a:solidFill>
                <a:srgbClr val="92D05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022350" y="2746375"/>
            <a:ext cx="0" cy="2906713"/>
          </a:xfrm>
          <a:prstGeom prst="line">
            <a:avLst/>
          </a:prstGeom>
          <a:noFill/>
          <a:ln w="15875">
            <a:solidFill>
              <a:schemeClr val="accent1"/>
            </a:solidFill>
            <a:prstDash val="sys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>
              <a:solidFill>
                <a:srgbClr val="92D050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368425" y="3317875"/>
            <a:ext cx="0" cy="1720850"/>
            <a:chOff x="633" y="1590"/>
            <a:chExt cx="0" cy="1084"/>
          </a:xfrm>
        </p:grpSpPr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633" y="1590"/>
              <a:ext cx="0" cy="340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>
              <a:defPPr>
                <a:defRPr lang="he-IL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33" y="2334"/>
              <a:ext cx="0" cy="340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>
              <a:defPPr>
                <a:defRPr lang="he-IL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n-US"/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2763" y="3748088"/>
            <a:ext cx="4079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2D050"/>
                </a:solidFill>
              </a:rPr>
              <a:t>B</a:t>
            </a:r>
            <a:r>
              <a:rPr lang="en-US" sz="1600" baseline="-25000" dirty="0">
                <a:solidFill>
                  <a:srgbClr val="92D050"/>
                </a:solidFill>
              </a:rPr>
              <a:t>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17563" y="4129088"/>
            <a:ext cx="4079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92D050"/>
                </a:solidFill>
              </a:rPr>
              <a:t>B</a:t>
            </a:r>
            <a:r>
              <a:rPr lang="en-US" sz="1600" baseline="-25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169988" y="4586288"/>
            <a:ext cx="396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b="0">
                <a:solidFill>
                  <a:srgbClr val="E30127"/>
                </a:solidFill>
              </a:rPr>
              <a:t>B</a:t>
            </a:r>
            <a:r>
              <a:rPr lang="en-US" sz="1600" b="0" baseline="-25000">
                <a:solidFill>
                  <a:srgbClr val="E30127"/>
                </a:solidFill>
              </a:rPr>
              <a:t>3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165225" y="4586288"/>
            <a:ext cx="407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2D050"/>
                </a:solidFill>
              </a:rPr>
              <a:t>B</a:t>
            </a:r>
            <a:r>
              <a:rPr lang="en-US" sz="1600" baseline="-25000" dirty="0">
                <a:solidFill>
                  <a:srgbClr val="92D050"/>
                </a:solidFill>
              </a:rPr>
              <a:t>3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165225" y="3405188"/>
            <a:ext cx="407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92D050"/>
                </a:solidFill>
              </a:rPr>
              <a:t>B</a:t>
            </a:r>
            <a:r>
              <a:rPr lang="en-US" sz="1600" baseline="-25000">
                <a:solidFill>
                  <a:srgbClr val="92D050"/>
                </a:solidFill>
              </a:rPr>
              <a:t>2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181600" y="4141931"/>
          <a:ext cx="2453323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5093"/>
                <a:gridCol w="1078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Declaration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B0,B1,B3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B1,B2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5029200" y="1524000"/>
            <a:ext cx="2667000" cy="2400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name refers to its (closest) enclosing </a:t>
            </a:r>
            <a:r>
              <a:rPr lang="en-US" dirty="0" smtClean="0">
                <a:solidFill>
                  <a:srgbClr val="1A8CFF"/>
                </a:solidFill>
              </a:rPr>
              <a:t>scope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known at compile time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identifier is associated with a global stack of bindings</a:t>
            </a:r>
          </a:p>
          <a:p>
            <a:r>
              <a:rPr lang="en-US" dirty="0"/>
              <a:t>W</a:t>
            </a:r>
            <a:r>
              <a:rPr lang="en-US" dirty="0" smtClean="0"/>
              <a:t>hen entering scope where identifier is declared</a:t>
            </a:r>
          </a:p>
          <a:p>
            <a:pPr lvl="1"/>
            <a:r>
              <a:rPr lang="en-US" dirty="0" smtClean="0"/>
              <a:t>push declaration on identifier stack</a:t>
            </a:r>
          </a:p>
          <a:p>
            <a:r>
              <a:rPr lang="en-US" dirty="0"/>
              <a:t>W</a:t>
            </a:r>
            <a:r>
              <a:rPr lang="en-US" dirty="0" smtClean="0"/>
              <a:t>hen exiting scope where identifier is declared</a:t>
            </a:r>
          </a:p>
          <a:p>
            <a:pPr lvl="1"/>
            <a:r>
              <a:rPr lang="en-US" dirty="0" smtClean="0"/>
              <a:t>pop identifier stack</a:t>
            </a:r>
          </a:p>
          <a:p>
            <a:r>
              <a:rPr lang="en-US" b="1" dirty="0"/>
              <a:t>E</a:t>
            </a:r>
            <a:r>
              <a:rPr lang="en-US" b="1" dirty="0" smtClean="0"/>
              <a:t>valuating the identifier in any context binds to the current top of stack</a:t>
            </a:r>
          </a:p>
          <a:p>
            <a:r>
              <a:rPr lang="en-US" dirty="0"/>
              <a:t>D</a:t>
            </a:r>
            <a:r>
              <a:rPr lang="en-US" dirty="0" smtClean="0"/>
              <a:t>etermined </a:t>
            </a:r>
            <a:r>
              <a:rPr lang="en-US" b="1" dirty="0" smtClean="0">
                <a:solidFill>
                  <a:schemeClr val="tx2"/>
                </a:solidFill>
              </a:rPr>
              <a:t>at runtime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2088360"/>
          </a:xfrm>
        </p:spPr>
        <p:txBody>
          <a:bodyPr/>
          <a:lstStyle/>
          <a:p>
            <a:r>
              <a:rPr lang="en-US" dirty="0" smtClean="0"/>
              <a:t>What value is returned from main?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scoping?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ynamic scoping?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52600" y="1752600"/>
            <a:ext cx="57912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7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need to generate code to access variables</a:t>
            </a:r>
          </a:p>
          <a:p>
            <a:endParaRPr lang="en-US" sz="2800" dirty="0" smtClean="0"/>
          </a:p>
          <a:p>
            <a:r>
              <a:rPr lang="en-US" sz="2800" dirty="0" smtClean="0"/>
              <a:t>Static scoping</a:t>
            </a:r>
          </a:p>
          <a:p>
            <a:pPr lvl="1"/>
            <a:r>
              <a:rPr lang="en-US" sz="2400" dirty="0" smtClean="0"/>
              <a:t>Identifier binding is known at compile time</a:t>
            </a:r>
          </a:p>
          <a:p>
            <a:pPr lvl="1"/>
            <a:r>
              <a:rPr lang="en-US" sz="2400" dirty="0" smtClean="0"/>
              <a:t>“Address” of the variable is known at compile time</a:t>
            </a:r>
          </a:p>
          <a:p>
            <a:pPr lvl="1"/>
            <a:r>
              <a:rPr lang="en-US" sz="2400" dirty="0" smtClean="0"/>
              <a:t>Assigning addresses to variables is part of code generation</a:t>
            </a:r>
          </a:p>
          <a:p>
            <a:pPr lvl="1"/>
            <a:r>
              <a:rPr lang="en-US" sz="2400" dirty="0" smtClean="0"/>
              <a:t>No runtime errors of “access to undefined variable”</a:t>
            </a:r>
          </a:p>
          <a:p>
            <a:pPr lvl="1"/>
            <a:r>
              <a:rPr lang="en-US" sz="2400" dirty="0" smtClean="0"/>
              <a:t>Can check types of variables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">
  <a:themeElements>
    <a:clrScheme name="Custom 4">
      <a:dk1>
        <a:srgbClr val="004080"/>
      </a:dk1>
      <a:lt1>
        <a:srgbClr val="000000"/>
      </a:lt1>
      <a:dk2>
        <a:srgbClr val="E6E6E6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noam.thmx</Template>
  <TotalTime>13847</TotalTime>
  <Words>3702</Words>
  <Application>Microsoft Macintosh PowerPoint</Application>
  <PresentationFormat>On-screen Show (4:3)</PresentationFormat>
  <Paragraphs>1186</Paragraphs>
  <Slides>100</Slides>
  <Notes>6</Notes>
  <HiddenSlides>2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  <vt:variant>
        <vt:lpstr>Custom Shows</vt:lpstr>
      </vt:variant>
      <vt:variant>
        <vt:i4>1</vt:i4>
      </vt:variant>
    </vt:vector>
  </HeadingPairs>
  <TitlesOfParts>
    <vt:vector size="116" baseType="lpstr">
      <vt:lpstr>Arial Unicode MS</vt:lpstr>
      <vt:lpstr>Calibri</vt:lpstr>
      <vt:lpstr>Calibri Light</vt:lpstr>
      <vt:lpstr>Consolas</vt:lpstr>
      <vt:lpstr>Courier</vt:lpstr>
      <vt:lpstr>Courier New</vt:lpstr>
      <vt:lpstr>Math C</vt:lpstr>
      <vt:lpstr>ＭＳ Ｐゴシック</vt:lpstr>
      <vt:lpstr>Symbol</vt:lpstr>
      <vt:lpstr>Tahoma</vt:lpstr>
      <vt:lpstr>Times New Roman</vt:lpstr>
      <vt:lpstr>Wingdings</vt:lpstr>
      <vt:lpstr>Zapf Dingbats</vt:lpstr>
      <vt:lpstr>Arial</vt:lpstr>
      <vt:lpstr>noam</vt:lpstr>
      <vt:lpstr>Compilation Lecture 7</vt:lpstr>
      <vt:lpstr>Compilation Lecture 7</vt:lpstr>
      <vt:lpstr>But first, a short reminder</vt:lpstr>
      <vt:lpstr>What is a compiler?</vt:lpstr>
      <vt:lpstr>Where we were</vt:lpstr>
      <vt:lpstr>Lexical Analysis</vt:lpstr>
      <vt:lpstr>From scanning to parsing</vt:lpstr>
      <vt:lpstr>Context Analysis</vt:lpstr>
      <vt:lpstr>Code Generation</vt:lpstr>
      <vt:lpstr>What is a compiler?</vt:lpstr>
      <vt:lpstr>A CPU is (a sort of) an Interpreter</vt:lpstr>
      <vt:lpstr>Code Generation in Stages</vt:lpstr>
      <vt:lpstr>Where we are</vt:lpstr>
      <vt:lpstr>1 Note: Compile Time vs Runtime</vt:lpstr>
      <vt:lpstr>PowerPoint Presentation</vt:lpstr>
      <vt:lpstr>Code Generation: IR</vt:lpstr>
      <vt:lpstr>Three-Address Code IR</vt:lpstr>
      <vt:lpstr>IR by example</vt:lpstr>
      <vt:lpstr>Sub-expressions example</vt:lpstr>
      <vt:lpstr>Sub-expressions example</vt:lpstr>
      <vt:lpstr>Variable assignments</vt:lpstr>
      <vt:lpstr>Booleans</vt:lpstr>
      <vt:lpstr>Unary operators</vt:lpstr>
      <vt:lpstr>Control flow instructions</vt:lpstr>
      <vt:lpstr>Control-flow example – conditions</vt:lpstr>
      <vt:lpstr>Control-flow example – loops</vt:lpstr>
      <vt:lpstr>Procedures / Functions </vt:lpstr>
      <vt:lpstr>Memory Layout  (popular convention)</vt:lpstr>
      <vt:lpstr>A logical stack frame</vt:lpstr>
      <vt:lpstr>Procedures / Functions </vt:lpstr>
      <vt:lpstr>Functions example</vt:lpstr>
      <vt:lpstr>Memory access instructions</vt:lpstr>
      <vt:lpstr>Memory access instructions</vt:lpstr>
      <vt:lpstr>Array operations</vt:lpstr>
      <vt:lpstr>IR Summary</vt:lpstr>
      <vt:lpstr>Intermediate representation</vt:lpstr>
      <vt:lpstr>PowerPoint Presentation</vt:lpstr>
      <vt:lpstr>Multiple IRs</vt:lpstr>
      <vt:lpstr>AST vs. LIR for imperative languages</vt:lpstr>
      <vt:lpstr>Lowering AST to TAC</vt:lpstr>
      <vt:lpstr>IR Generation</vt:lpstr>
      <vt:lpstr>TAC generation</vt:lpstr>
      <vt:lpstr>TAC generation for expressions</vt:lpstr>
      <vt:lpstr>cgen for basic expressions</vt:lpstr>
      <vt:lpstr>cgen for binary operators</vt:lpstr>
      <vt:lpstr>cgen example</vt:lpstr>
      <vt:lpstr>cgen example</vt:lpstr>
      <vt:lpstr>cgen example</vt:lpstr>
      <vt:lpstr>cgen example</vt:lpstr>
      <vt:lpstr>cgen as recursive AST traversal</vt:lpstr>
      <vt:lpstr>Naive cgen for expressions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cgen for statements</vt:lpstr>
      <vt:lpstr>cgen for simple statements</vt:lpstr>
      <vt:lpstr>cgen for if-then-else</vt:lpstr>
      <vt:lpstr>cgen for while loops</vt:lpstr>
      <vt:lpstr>cgen for short-circuit disjunction</vt:lpstr>
      <vt:lpstr>Our first optimization</vt:lpstr>
      <vt:lpstr>Naive cgen for expressions</vt:lpstr>
      <vt:lpstr>Naïve translation</vt:lpstr>
      <vt:lpstr>Naive cgen for expressions</vt:lpstr>
      <vt:lpstr>Improving cgen for expressions</vt:lpstr>
      <vt:lpstr>Sethi-Ullman translation</vt:lpstr>
      <vt:lpstr>Live temporaries stack</vt:lpstr>
      <vt:lpstr>Using stack of temporaries example</vt:lpstr>
      <vt:lpstr>Weighted register allocation</vt:lpstr>
      <vt:lpstr>Example</vt:lpstr>
      <vt:lpstr>Weighted register allocation</vt:lpstr>
      <vt:lpstr>Weighted reg. alloc. example</vt:lpstr>
      <vt:lpstr>Weighted reg. alloc. example</vt:lpstr>
      <vt:lpstr>Note on weighted register allocation</vt:lpstr>
      <vt:lpstr>Code generation  for procedure calls (+ a few words on the runtime system)</vt:lpstr>
      <vt:lpstr>Code generation for procedure calls</vt:lpstr>
      <vt:lpstr>Supporting Procedures</vt:lpstr>
      <vt:lpstr>Calling Conventions</vt:lpstr>
      <vt:lpstr>Abstract Register Machine (High Level View)</vt:lpstr>
      <vt:lpstr>Abstract Register Machine (High Level View)</vt:lpstr>
      <vt:lpstr>Abstract Activation Record Stack</vt:lpstr>
      <vt:lpstr>Abstract Stack Frame</vt:lpstr>
      <vt:lpstr>Handling Procedures</vt:lpstr>
      <vt:lpstr>Abstract Register Machine</vt:lpstr>
      <vt:lpstr>Abstract Register Machine</vt:lpstr>
      <vt:lpstr>Intro: Functions Example</vt:lpstr>
      <vt:lpstr>What Can We Do with Procedures?</vt:lpstr>
      <vt:lpstr>Design Decisions</vt:lpstr>
      <vt:lpstr>Static (lexical) Scoping</vt:lpstr>
      <vt:lpstr>Dynamic Scoping</vt:lpstr>
      <vt:lpstr>Example</vt:lpstr>
      <vt:lpstr>Why do we care?</vt:lpstr>
      <vt:lpstr>Variable addresses for static scoping: first attempt</vt:lpstr>
      <vt:lpstr>Custom Show 1</vt:lpstr>
    </vt:vector>
  </TitlesOfParts>
  <Company>University of Wisconsin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1115</cp:revision>
  <cp:lastPrinted>2017-12-04T17:25:47Z</cp:lastPrinted>
  <dcterms:created xsi:type="dcterms:W3CDTF">1998-04-16T20:54:14Z</dcterms:created>
  <dcterms:modified xsi:type="dcterms:W3CDTF">2017-12-05T09:18:20Z</dcterms:modified>
</cp:coreProperties>
</file>