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76"/>
  </p:notesMasterIdLst>
  <p:handoutMasterIdLst>
    <p:handoutMasterId r:id="rId77"/>
  </p:handoutMasterIdLst>
  <p:sldIdLst>
    <p:sldId id="256" r:id="rId2"/>
    <p:sldId id="1190" r:id="rId3"/>
    <p:sldId id="1191" r:id="rId4"/>
    <p:sldId id="1192" r:id="rId5"/>
    <p:sldId id="1193" r:id="rId6"/>
    <p:sldId id="1194" r:id="rId7"/>
    <p:sldId id="1195" r:id="rId8"/>
    <p:sldId id="1196" r:id="rId9"/>
    <p:sldId id="1197" r:id="rId10"/>
    <p:sldId id="1198" r:id="rId11"/>
    <p:sldId id="1199" r:id="rId12"/>
    <p:sldId id="1200" r:id="rId13"/>
    <p:sldId id="1201" r:id="rId14"/>
    <p:sldId id="1202" r:id="rId15"/>
    <p:sldId id="1203" r:id="rId16"/>
    <p:sldId id="1204" r:id="rId17"/>
    <p:sldId id="1205" r:id="rId18"/>
    <p:sldId id="1206" r:id="rId19"/>
    <p:sldId id="1207" r:id="rId20"/>
    <p:sldId id="1208" r:id="rId21"/>
    <p:sldId id="1209" r:id="rId22"/>
    <p:sldId id="1210" r:id="rId23"/>
    <p:sldId id="1211" r:id="rId24"/>
    <p:sldId id="1212" r:id="rId25"/>
    <p:sldId id="1213" r:id="rId26"/>
    <p:sldId id="1214" r:id="rId27"/>
    <p:sldId id="1215" r:id="rId28"/>
    <p:sldId id="1216" r:id="rId29"/>
    <p:sldId id="1217" r:id="rId30"/>
    <p:sldId id="1218" r:id="rId31"/>
    <p:sldId id="1219" r:id="rId32"/>
    <p:sldId id="1220" r:id="rId33"/>
    <p:sldId id="1221" r:id="rId34"/>
    <p:sldId id="1222" r:id="rId35"/>
    <p:sldId id="1223" r:id="rId36"/>
    <p:sldId id="1224" r:id="rId37"/>
    <p:sldId id="1225" r:id="rId38"/>
    <p:sldId id="1226" r:id="rId39"/>
    <p:sldId id="1227" r:id="rId40"/>
    <p:sldId id="1228" r:id="rId41"/>
    <p:sldId id="1229" r:id="rId42"/>
    <p:sldId id="1230" r:id="rId43"/>
    <p:sldId id="1231" r:id="rId44"/>
    <p:sldId id="1232" r:id="rId45"/>
    <p:sldId id="1233" r:id="rId46"/>
    <p:sldId id="1234" r:id="rId47"/>
    <p:sldId id="1235" r:id="rId48"/>
    <p:sldId id="1236" r:id="rId49"/>
    <p:sldId id="1237" r:id="rId50"/>
    <p:sldId id="1238" r:id="rId51"/>
    <p:sldId id="1239" r:id="rId52"/>
    <p:sldId id="1240" r:id="rId53"/>
    <p:sldId id="1241" r:id="rId54"/>
    <p:sldId id="1242" r:id="rId55"/>
    <p:sldId id="1243" r:id="rId56"/>
    <p:sldId id="1244" r:id="rId57"/>
    <p:sldId id="1245" r:id="rId58"/>
    <p:sldId id="1246" r:id="rId59"/>
    <p:sldId id="1247" r:id="rId60"/>
    <p:sldId id="1248" r:id="rId61"/>
    <p:sldId id="1249" r:id="rId62"/>
    <p:sldId id="1250" r:id="rId63"/>
    <p:sldId id="1251" r:id="rId64"/>
    <p:sldId id="1252" r:id="rId65"/>
    <p:sldId id="1253" r:id="rId66"/>
    <p:sldId id="1254" r:id="rId67"/>
    <p:sldId id="1255" r:id="rId68"/>
    <p:sldId id="1256" r:id="rId69"/>
    <p:sldId id="1257" r:id="rId70"/>
    <p:sldId id="1258" r:id="rId71"/>
    <p:sldId id="1259" r:id="rId72"/>
    <p:sldId id="1260" r:id="rId73"/>
    <p:sldId id="1261" r:id="rId74"/>
    <p:sldId id="1262" r:id="rId75"/>
  </p:sldIdLst>
  <p:sldSz cx="9144000" cy="6858000" type="screen4x3"/>
  <p:notesSz cx="6769100" cy="9906000"/>
  <p:custShowLst>
    <p:custShow name="Custom Show 1" id="0">
      <p:sldLst>
        <p:sld r:id="rId2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40FF"/>
    <a:srgbClr val="FFFFFF"/>
    <a:srgbClr val="FFE1E1"/>
    <a:srgbClr val="008000"/>
    <a:srgbClr val="009900"/>
    <a:srgbClr val="FF0000"/>
    <a:srgbClr val="F0F0F0"/>
    <a:srgbClr val="F02E00"/>
    <a:srgbClr val="FFC76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" autoAdjust="0"/>
    <p:restoredTop sz="80870" autoAdjust="0"/>
  </p:normalViewPr>
  <p:slideViewPr>
    <p:cSldViewPr snapToGrid="0">
      <p:cViewPr>
        <p:scale>
          <a:sx n="64" d="100"/>
          <a:sy n="64" d="100"/>
        </p:scale>
        <p:origin x="3416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966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notesMaster" Target="notesMasters/notesMaster1.xml"/><Relationship Id="rId77" Type="http://schemas.openxmlformats.org/officeDocument/2006/relationships/handoutMaster" Target="handoutMasters/handoutMaster1.xml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1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17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EE708E-6A73-4E56-B6EB-A31BF0DE81DC}" type="slidenum">
              <a:rPr lang="en-US" smtClean="0"/>
              <a:pPr/>
              <a:t>72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288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74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66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0" i="0" baseline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346" y="4773462"/>
            <a:ext cx="1876259" cy="1876259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0368</a:t>
            </a:r>
            <a:r>
              <a:rPr lang="en-US" sz="3200" dirty="0"/>
              <a:t>-3133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09459" y="2860639"/>
            <a:ext cx="6400800" cy="2729806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Lecture </a:t>
            </a:r>
            <a:r>
              <a:rPr lang="en-US" smtClean="0">
                <a:solidFill>
                  <a:schemeClr val="tx2"/>
                </a:solidFill>
              </a:rPr>
              <a:t>6: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Semantic Analysis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518" y="152400"/>
            <a:ext cx="7772400" cy="630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graphicFrame>
        <p:nvGraphicFramePr>
          <p:cNvPr id="16" name="Group 99"/>
          <p:cNvGraphicFramePr>
            <a:graphicFrameLocks noGrp="1"/>
          </p:cNvGraphicFramePr>
          <p:nvPr>
            <p:ph idx="1"/>
            <p:extLst/>
          </p:nvPr>
        </p:nvGraphicFramePr>
        <p:xfrm>
          <a:off x="5257800" y="4495800"/>
          <a:ext cx="3280709" cy="1524000"/>
        </p:xfrm>
        <a:graphic>
          <a:graphicData uri="http://schemas.openxmlformats.org/drawingml/2006/table">
            <a:tbl>
              <a:tblPr/>
              <a:tblGrid>
                <a:gridCol w="974124"/>
                <a:gridCol w="619898"/>
                <a:gridCol w="713232"/>
                <a:gridCol w="97345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properties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tomato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carrot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Carrot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n-lt"/>
              </a:rPr>
              <a:pPr/>
              <a:t>10</a:t>
            </a:fld>
            <a:endParaRPr lang="en-US">
              <a:latin typeface="+mn-lt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864844" y="2099846"/>
            <a:ext cx="2044700" cy="4572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Lexical </a:t>
            </a:r>
            <a:r>
              <a:rPr lang="en-US" sz="2000" dirty="0" smtClean="0"/>
              <a:t>analyzer</a:t>
            </a:r>
            <a:endParaRPr lang="en-US" sz="2000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327099" y="905470"/>
            <a:ext cx="312818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 smtClean="0">
                <a:latin typeface="+mn-lt"/>
              </a:rPr>
              <a:t>Potato </a:t>
            </a:r>
            <a:r>
              <a:rPr lang="en-US" sz="2000" dirty="0" err="1" smtClean="0">
                <a:latin typeface="+mn-lt"/>
              </a:rPr>
              <a:t>potato</a:t>
            </a:r>
            <a:r>
              <a:rPr lang="en-US" sz="2000" dirty="0" smtClean="0">
                <a:latin typeface="+mn-lt"/>
              </a:rPr>
              <a:t>;</a:t>
            </a:r>
          </a:p>
          <a:p>
            <a:pPr algn="l"/>
            <a:r>
              <a:rPr lang="en-US" sz="2000" dirty="0" smtClean="0">
                <a:latin typeface="+mn-lt"/>
              </a:rPr>
              <a:t>Carrot </a:t>
            </a:r>
            <a:r>
              <a:rPr lang="en-US" sz="2000" dirty="0" err="1" smtClean="0">
                <a:latin typeface="+mn-lt"/>
              </a:rPr>
              <a:t>carrot</a:t>
            </a:r>
            <a:r>
              <a:rPr lang="en-US" sz="2000" dirty="0">
                <a:latin typeface="+mn-lt"/>
              </a:rPr>
              <a:t>;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x = tomato + potato </a:t>
            </a:r>
            <a:r>
              <a:rPr lang="en-US" sz="2000" dirty="0">
                <a:latin typeface="+mn-lt"/>
              </a:rPr>
              <a:t>+ </a:t>
            </a:r>
            <a:r>
              <a:rPr lang="en-US" sz="2000" dirty="0" smtClean="0">
                <a:latin typeface="+mn-lt"/>
              </a:rPr>
              <a:t>carrot</a:t>
            </a:r>
            <a:endParaRPr lang="en-US" sz="2000" dirty="0">
              <a:latin typeface="+mn-lt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51488" y="2945102"/>
            <a:ext cx="44747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…&lt;</a:t>
            </a:r>
            <a:r>
              <a:rPr lang="en-US" sz="1400" dirty="0" err="1" smtClean="0">
                <a:latin typeface="+mn-lt"/>
              </a:rPr>
              <a:t>id,tomato</a:t>
            </a:r>
            <a:r>
              <a:rPr lang="en-US" sz="1400" dirty="0" smtClean="0">
                <a:latin typeface="+mn-lt"/>
              </a:rPr>
              <a:t>&gt;,&lt;</a:t>
            </a:r>
            <a:r>
              <a:rPr lang="en-US" sz="1400" b="1" dirty="0" smtClean="0">
                <a:latin typeface="+mn-lt"/>
              </a:rPr>
              <a:t>PLUS</a:t>
            </a:r>
            <a:r>
              <a:rPr lang="en-US" sz="1400" dirty="0" smtClean="0">
                <a:latin typeface="+mn-lt"/>
              </a:rPr>
              <a:t>&gt;,&lt;</a:t>
            </a:r>
            <a:r>
              <a:rPr lang="en-US" sz="1400" dirty="0" err="1" smtClean="0">
                <a:latin typeface="+mn-lt"/>
              </a:rPr>
              <a:t>id,potato</a:t>
            </a:r>
            <a:r>
              <a:rPr lang="en-US" sz="1400" dirty="0" smtClean="0">
                <a:latin typeface="+mn-lt"/>
              </a:rPr>
              <a:t>&gt;,&lt;</a:t>
            </a:r>
            <a:r>
              <a:rPr lang="en-US" sz="1400" b="1" dirty="0" smtClean="0">
                <a:latin typeface="+mn-lt"/>
              </a:rPr>
              <a:t>PLUS</a:t>
            </a:r>
            <a:r>
              <a:rPr lang="en-US" sz="1400" dirty="0" smtClean="0">
                <a:latin typeface="+mn-lt"/>
              </a:rPr>
              <a:t>&gt;,&lt;</a:t>
            </a:r>
            <a:r>
              <a:rPr lang="en-US" sz="1400" dirty="0" err="1" smtClean="0">
                <a:latin typeface="+mn-lt"/>
              </a:rPr>
              <a:t>id,carrot</a:t>
            </a:r>
            <a:r>
              <a:rPr lang="en-US" sz="1400" dirty="0" smtClean="0">
                <a:latin typeface="+mn-lt"/>
              </a:rPr>
              <a:t>&gt;,EOF</a:t>
            </a:r>
            <a:endParaRPr lang="en-US" sz="1400" dirty="0">
              <a:latin typeface="+mn-lt"/>
            </a:endParaRPr>
          </a:p>
        </p:txBody>
      </p:sp>
      <p:cxnSp>
        <p:nvCxnSpPr>
          <p:cNvPr id="8" name="AutoShape 12"/>
          <p:cNvCxnSpPr>
            <a:cxnSpLocks noChangeShapeType="1"/>
            <a:stCxn id="6" idx="2"/>
            <a:endCxn id="5" idx="0"/>
          </p:cNvCxnSpPr>
          <p:nvPr/>
        </p:nvCxnSpPr>
        <p:spPr bwMode="auto">
          <a:xfrm flipH="1">
            <a:off x="4887194" y="1921133"/>
            <a:ext cx="3995" cy="178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13"/>
          <p:cNvCxnSpPr>
            <a:cxnSpLocks noChangeShapeType="1"/>
            <a:stCxn id="5" idx="4"/>
            <a:endCxn id="7" idx="0"/>
          </p:cNvCxnSpPr>
          <p:nvPr/>
        </p:nvCxnSpPr>
        <p:spPr bwMode="auto">
          <a:xfrm>
            <a:off x="4887194" y="2557046"/>
            <a:ext cx="1683" cy="3880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4370463" y="3563938"/>
            <a:ext cx="1033463" cy="47466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Parser</a:t>
            </a:r>
          </a:p>
        </p:txBody>
      </p:sp>
      <p:cxnSp>
        <p:nvCxnSpPr>
          <p:cNvPr id="11" name="AutoShape 27"/>
          <p:cNvCxnSpPr>
            <a:cxnSpLocks noChangeShapeType="1"/>
            <a:stCxn id="7" idx="2"/>
            <a:endCxn id="10" idx="0"/>
          </p:cNvCxnSpPr>
          <p:nvPr/>
        </p:nvCxnSpPr>
        <p:spPr bwMode="auto">
          <a:xfrm flipH="1">
            <a:off x="4887195" y="3252879"/>
            <a:ext cx="1682" cy="311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28"/>
          <p:cNvCxnSpPr>
            <a:cxnSpLocks noChangeShapeType="1"/>
            <a:stCxn id="10" idx="4"/>
            <a:endCxn id="52" idx="0"/>
          </p:cNvCxnSpPr>
          <p:nvPr/>
        </p:nvCxnSpPr>
        <p:spPr bwMode="auto">
          <a:xfrm flipH="1">
            <a:off x="4887194" y="4038600"/>
            <a:ext cx="1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766078" y="6367046"/>
            <a:ext cx="1983428" cy="33855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n-US" sz="1600" dirty="0" smtClean="0"/>
              <a:t>‘tomato’ </a:t>
            </a:r>
            <a:r>
              <a:rPr lang="en-US" sz="1600" dirty="0"/>
              <a:t>is undefined</a:t>
            </a: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2914085" y="6367046"/>
            <a:ext cx="2751074" cy="33855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n-US" sz="1600" dirty="0" smtClean="0"/>
              <a:t>‘potato’ </a:t>
            </a:r>
            <a:r>
              <a:rPr lang="en-US" sz="1600" dirty="0"/>
              <a:t>used before initialized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5822824" y="6367046"/>
            <a:ext cx="2711576" cy="33855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n-US" sz="1600" dirty="0"/>
              <a:t>Cannot add </a:t>
            </a:r>
            <a:r>
              <a:rPr lang="en-US" sz="1600" dirty="0" smtClean="0"/>
              <a:t>Potato and Carrot</a:t>
            </a:r>
            <a:endParaRPr lang="en-US" sz="1600" dirty="0"/>
          </a:p>
        </p:txBody>
      </p:sp>
      <p:cxnSp>
        <p:nvCxnSpPr>
          <p:cNvPr id="17" name="AutoShape 101"/>
          <p:cNvCxnSpPr>
            <a:cxnSpLocks noChangeShapeType="1"/>
            <a:endCxn id="44" idx="0"/>
          </p:cNvCxnSpPr>
          <p:nvPr/>
        </p:nvCxnSpPr>
        <p:spPr bwMode="auto">
          <a:xfrm>
            <a:off x="2686015" y="5444502"/>
            <a:ext cx="228261" cy="15654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02"/>
          <p:cNvCxnSpPr>
            <a:cxnSpLocks noChangeShapeType="1"/>
            <a:stCxn id="40" idx="4"/>
            <a:endCxn id="28" idx="0"/>
          </p:cNvCxnSpPr>
          <p:nvPr/>
        </p:nvCxnSpPr>
        <p:spPr bwMode="auto">
          <a:xfrm flipH="1">
            <a:off x="2492647" y="4761813"/>
            <a:ext cx="710838" cy="22354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03"/>
          <p:cNvCxnSpPr>
            <a:cxnSpLocks noChangeShapeType="1"/>
            <a:stCxn id="41" idx="4"/>
            <a:endCxn id="51" idx="0"/>
          </p:cNvCxnSpPr>
          <p:nvPr/>
        </p:nvCxnSpPr>
        <p:spPr bwMode="auto">
          <a:xfrm>
            <a:off x="3516160" y="4763080"/>
            <a:ext cx="746151" cy="86624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00"/>
          <p:cNvCxnSpPr>
            <a:cxnSpLocks noChangeShapeType="1"/>
            <a:stCxn id="32" idx="6"/>
            <a:endCxn id="22" idx="0"/>
          </p:cNvCxnSpPr>
          <p:nvPr/>
        </p:nvCxnSpPr>
        <p:spPr bwMode="auto">
          <a:xfrm flipH="1">
            <a:off x="1812925" y="5454723"/>
            <a:ext cx="555812" cy="17460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AutoShape 105"/>
          <p:cNvSpPr>
            <a:spLocks noChangeAspect="1" noChangeArrowheads="1"/>
          </p:cNvSpPr>
          <p:nvPr/>
        </p:nvSpPr>
        <p:spPr bwMode="auto">
          <a:xfrm>
            <a:off x="1339850" y="5629325"/>
            <a:ext cx="946150" cy="4254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23" name="Text Box 106"/>
          <p:cNvSpPr txBox="1">
            <a:spLocks noChangeAspect="1" noChangeArrowheads="1"/>
          </p:cNvSpPr>
          <p:nvPr/>
        </p:nvSpPr>
        <p:spPr bwMode="auto">
          <a:xfrm>
            <a:off x="1318965" y="5595591"/>
            <a:ext cx="10294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+mn-lt"/>
              </a:rPr>
              <a:t>LocationExpr</a:t>
            </a:r>
            <a:endParaRPr lang="en-US" sz="1200" dirty="0">
              <a:latin typeface="+mn-lt"/>
            </a:endParaRPr>
          </a:p>
        </p:txBody>
      </p:sp>
      <p:sp>
        <p:nvSpPr>
          <p:cNvPr id="24" name="Line 107"/>
          <p:cNvSpPr>
            <a:spLocks noChangeAspect="1" noChangeShapeType="1"/>
          </p:cNvSpPr>
          <p:nvPr/>
        </p:nvSpPr>
        <p:spPr bwMode="auto">
          <a:xfrm>
            <a:off x="1371599" y="5840413"/>
            <a:ext cx="8625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+mn-lt"/>
            </a:endParaRPr>
          </a:p>
        </p:txBody>
      </p:sp>
      <p:sp>
        <p:nvSpPr>
          <p:cNvPr id="25" name="Text Box 108"/>
          <p:cNvSpPr txBox="1">
            <a:spLocks noChangeAspect="1" noChangeArrowheads="1"/>
          </p:cNvSpPr>
          <p:nvPr/>
        </p:nvSpPr>
        <p:spPr bwMode="auto">
          <a:xfrm>
            <a:off x="1432881" y="5807075"/>
            <a:ext cx="8531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+mn-lt"/>
              </a:rPr>
              <a:t>id=tomato</a:t>
            </a:r>
            <a:endParaRPr lang="en-US" sz="1200" dirty="0">
              <a:latin typeface="+mn-lt"/>
            </a:endParaRPr>
          </a:p>
        </p:txBody>
      </p:sp>
      <p:sp>
        <p:nvSpPr>
          <p:cNvPr id="27" name="AutoShape 110"/>
          <p:cNvSpPr>
            <a:spLocks noChangeAspect="1" noChangeArrowheads="1"/>
          </p:cNvSpPr>
          <p:nvPr/>
        </p:nvSpPr>
        <p:spPr bwMode="auto">
          <a:xfrm>
            <a:off x="2057400" y="5023057"/>
            <a:ext cx="814668" cy="43546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28" name="Text Box 111"/>
          <p:cNvSpPr txBox="1">
            <a:spLocks noChangeAspect="1" noChangeArrowheads="1"/>
          </p:cNvSpPr>
          <p:nvPr/>
        </p:nvSpPr>
        <p:spPr bwMode="auto">
          <a:xfrm>
            <a:off x="2125399" y="4985353"/>
            <a:ext cx="7344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+mn-lt"/>
              </a:rPr>
              <a:t>AddExpr</a:t>
            </a:r>
            <a:endParaRPr lang="en-US" sz="1200" dirty="0">
              <a:latin typeface="+mn-lt"/>
            </a:endParaRPr>
          </a:p>
        </p:txBody>
      </p:sp>
      <p:sp>
        <p:nvSpPr>
          <p:cNvPr id="29" name="Line 112"/>
          <p:cNvSpPr>
            <a:spLocks noChangeAspect="1" noChangeShapeType="1"/>
          </p:cNvSpPr>
          <p:nvPr/>
        </p:nvSpPr>
        <p:spPr bwMode="auto">
          <a:xfrm>
            <a:off x="2106547" y="5242231"/>
            <a:ext cx="7321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+mn-lt"/>
            </a:endParaRPr>
          </a:p>
        </p:txBody>
      </p:sp>
      <p:sp>
        <p:nvSpPr>
          <p:cNvPr id="30" name="Text Box 113"/>
          <p:cNvSpPr txBox="1">
            <a:spLocks noChangeAspect="1" noChangeArrowheads="1"/>
          </p:cNvSpPr>
          <p:nvPr/>
        </p:nvSpPr>
        <p:spPr bwMode="auto">
          <a:xfrm>
            <a:off x="2105255" y="5199022"/>
            <a:ext cx="3994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latin typeface="+mn-lt"/>
              </a:rPr>
              <a:t>left</a:t>
            </a:r>
          </a:p>
        </p:txBody>
      </p:sp>
      <p:sp>
        <p:nvSpPr>
          <p:cNvPr id="31" name="Text Box 114"/>
          <p:cNvSpPr txBox="1">
            <a:spLocks noChangeAspect="1" noChangeArrowheads="1"/>
          </p:cNvSpPr>
          <p:nvPr/>
        </p:nvSpPr>
        <p:spPr bwMode="auto">
          <a:xfrm>
            <a:off x="2395052" y="5199022"/>
            <a:ext cx="4876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+mn-lt"/>
              </a:rPr>
              <a:t>right</a:t>
            </a:r>
          </a:p>
        </p:txBody>
      </p:sp>
      <p:sp>
        <p:nvSpPr>
          <p:cNvPr id="32" name="Oval 115"/>
          <p:cNvSpPr>
            <a:spLocks noChangeAspect="1" noChangeArrowheads="1"/>
          </p:cNvSpPr>
          <p:nvPr/>
        </p:nvSpPr>
        <p:spPr bwMode="auto">
          <a:xfrm>
            <a:off x="2307727" y="5424313"/>
            <a:ext cx="61010" cy="6082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+mn-lt"/>
            </a:endParaRPr>
          </a:p>
        </p:txBody>
      </p:sp>
      <p:sp>
        <p:nvSpPr>
          <p:cNvPr id="33" name="Oval 116"/>
          <p:cNvSpPr>
            <a:spLocks noChangeAspect="1" noChangeArrowheads="1"/>
          </p:cNvSpPr>
          <p:nvPr/>
        </p:nvSpPr>
        <p:spPr bwMode="auto">
          <a:xfrm>
            <a:off x="2620402" y="5425580"/>
            <a:ext cx="61010" cy="6082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+mn-lt"/>
            </a:endParaRPr>
          </a:p>
        </p:txBody>
      </p:sp>
      <p:sp>
        <p:nvSpPr>
          <p:cNvPr id="35" name="AutoShape 128"/>
          <p:cNvSpPr>
            <a:spLocks noChangeAspect="1" noChangeArrowheads="1"/>
          </p:cNvSpPr>
          <p:nvPr/>
        </p:nvSpPr>
        <p:spPr bwMode="auto">
          <a:xfrm>
            <a:off x="3005203" y="4297255"/>
            <a:ext cx="732118" cy="43795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36" name="Text Box 129"/>
          <p:cNvSpPr txBox="1">
            <a:spLocks noChangeAspect="1" noChangeArrowheads="1"/>
          </p:cNvSpPr>
          <p:nvPr/>
        </p:nvSpPr>
        <p:spPr bwMode="auto">
          <a:xfrm>
            <a:off x="3017969" y="4259551"/>
            <a:ext cx="7344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+mn-lt"/>
              </a:rPr>
              <a:t>AddExpr</a:t>
            </a:r>
            <a:endParaRPr lang="en-US" sz="1200" dirty="0">
              <a:latin typeface="+mn-lt"/>
            </a:endParaRPr>
          </a:p>
        </p:txBody>
      </p:sp>
      <p:sp>
        <p:nvSpPr>
          <p:cNvPr id="37" name="Line 130"/>
          <p:cNvSpPr>
            <a:spLocks noChangeAspect="1" noChangeShapeType="1"/>
          </p:cNvSpPr>
          <p:nvPr/>
        </p:nvSpPr>
        <p:spPr bwMode="auto">
          <a:xfrm>
            <a:off x="3005203" y="4508195"/>
            <a:ext cx="7321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+mn-lt"/>
            </a:endParaRPr>
          </a:p>
        </p:txBody>
      </p:sp>
      <p:sp>
        <p:nvSpPr>
          <p:cNvPr id="38" name="Text Box 131"/>
          <p:cNvSpPr txBox="1">
            <a:spLocks noChangeAspect="1" noChangeArrowheads="1"/>
          </p:cNvSpPr>
          <p:nvPr/>
        </p:nvSpPr>
        <p:spPr bwMode="auto">
          <a:xfrm>
            <a:off x="2981226" y="4452591"/>
            <a:ext cx="3994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latin typeface="+mn-lt"/>
              </a:rPr>
              <a:t>left</a:t>
            </a:r>
          </a:p>
        </p:txBody>
      </p:sp>
      <p:sp>
        <p:nvSpPr>
          <p:cNvPr id="39" name="Text Box 132"/>
          <p:cNvSpPr txBox="1">
            <a:spLocks noChangeAspect="1" noChangeArrowheads="1"/>
          </p:cNvSpPr>
          <p:nvPr/>
        </p:nvSpPr>
        <p:spPr bwMode="auto">
          <a:xfrm>
            <a:off x="3271023" y="4452591"/>
            <a:ext cx="4876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+mn-lt"/>
              </a:rPr>
              <a:t>right</a:t>
            </a:r>
          </a:p>
        </p:txBody>
      </p:sp>
      <p:sp>
        <p:nvSpPr>
          <p:cNvPr id="40" name="Oval 133"/>
          <p:cNvSpPr>
            <a:spLocks noChangeAspect="1" noChangeArrowheads="1"/>
          </p:cNvSpPr>
          <p:nvPr/>
        </p:nvSpPr>
        <p:spPr bwMode="auto">
          <a:xfrm>
            <a:off x="3172980" y="4700993"/>
            <a:ext cx="61010" cy="6082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+mn-lt"/>
            </a:endParaRPr>
          </a:p>
        </p:txBody>
      </p:sp>
      <p:sp>
        <p:nvSpPr>
          <p:cNvPr id="41" name="Oval 134"/>
          <p:cNvSpPr>
            <a:spLocks noChangeAspect="1" noChangeArrowheads="1"/>
          </p:cNvSpPr>
          <p:nvPr/>
        </p:nvSpPr>
        <p:spPr bwMode="auto">
          <a:xfrm>
            <a:off x="3485655" y="4702260"/>
            <a:ext cx="61010" cy="6082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+mn-lt"/>
            </a:endParaRPr>
          </a:p>
        </p:txBody>
      </p:sp>
      <p:sp>
        <p:nvSpPr>
          <p:cNvPr id="43" name="AutoShape 135"/>
          <p:cNvSpPr>
            <a:spLocks noChangeAspect="1" noChangeArrowheads="1"/>
          </p:cNvSpPr>
          <p:nvPr/>
        </p:nvSpPr>
        <p:spPr bwMode="auto">
          <a:xfrm>
            <a:off x="2450351" y="5634038"/>
            <a:ext cx="948404" cy="42068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44" name="Text Box 136"/>
          <p:cNvSpPr txBox="1">
            <a:spLocks noChangeAspect="1" noChangeArrowheads="1"/>
          </p:cNvSpPr>
          <p:nvPr/>
        </p:nvSpPr>
        <p:spPr bwMode="auto">
          <a:xfrm>
            <a:off x="2399551" y="5601047"/>
            <a:ext cx="10294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+mn-lt"/>
              </a:rPr>
              <a:t>LocationExpr</a:t>
            </a:r>
            <a:endParaRPr lang="en-US" sz="1200" dirty="0">
              <a:latin typeface="+mn-lt"/>
            </a:endParaRPr>
          </a:p>
        </p:txBody>
      </p:sp>
      <p:sp>
        <p:nvSpPr>
          <p:cNvPr id="45" name="Line 137"/>
          <p:cNvSpPr>
            <a:spLocks noChangeAspect="1" noChangeShapeType="1"/>
          </p:cNvSpPr>
          <p:nvPr/>
        </p:nvSpPr>
        <p:spPr bwMode="auto">
          <a:xfrm>
            <a:off x="2514600" y="5840413"/>
            <a:ext cx="80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+mn-lt"/>
            </a:endParaRPr>
          </a:p>
        </p:txBody>
      </p:sp>
      <p:sp>
        <p:nvSpPr>
          <p:cNvPr id="46" name="Text Box 138"/>
          <p:cNvSpPr txBox="1">
            <a:spLocks noChangeAspect="1" noChangeArrowheads="1"/>
          </p:cNvSpPr>
          <p:nvPr/>
        </p:nvSpPr>
        <p:spPr bwMode="auto">
          <a:xfrm>
            <a:off x="2415426" y="5807075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+mn-lt"/>
              </a:rPr>
              <a:t>id=potato</a:t>
            </a:r>
            <a:endParaRPr lang="en-US" sz="1200" dirty="0">
              <a:latin typeface="+mn-lt"/>
            </a:endParaRPr>
          </a:p>
        </p:txBody>
      </p:sp>
      <p:sp>
        <p:nvSpPr>
          <p:cNvPr id="48" name="AutoShape 174"/>
          <p:cNvSpPr>
            <a:spLocks noChangeAspect="1" noChangeArrowheads="1"/>
          </p:cNvSpPr>
          <p:nvPr/>
        </p:nvSpPr>
        <p:spPr bwMode="auto">
          <a:xfrm>
            <a:off x="3747586" y="5634038"/>
            <a:ext cx="1014235" cy="42068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49" name="Line 176"/>
          <p:cNvSpPr>
            <a:spLocks noChangeAspect="1" noChangeShapeType="1"/>
          </p:cNvSpPr>
          <p:nvPr/>
        </p:nvSpPr>
        <p:spPr bwMode="auto">
          <a:xfrm>
            <a:off x="3750490" y="5868691"/>
            <a:ext cx="1018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+mn-lt"/>
            </a:endParaRPr>
          </a:p>
        </p:txBody>
      </p:sp>
      <p:sp>
        <p:nvSpPr>
          <p:cNvPr id="50" name="Text Box 177"/>
          <p:cNvSpPr txBox="1">
            <a:spLocks noChangeAspect="1" noChangeArrowheads="1"/>
          </p:cNvSpPr>
          <p:nvPr/>
        </p:nvSpPr>
        <p:spPr bwMode="auto">
          <a:xfrm>
            <a:off x="3888056" y="5807075"/>
            <a:ext cx="7601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+mn-lt"/>
              </a:rPr>
              <a:t>id=carrot</a:t>
            </a:r>
            <a:endParaRPr lang="en-US" sz="1200" dirty="0">
              <a:latin typeface="+mn-lt"/>
            </a:endParaRPr>
          </a:p>
        </p:txBody>
      </p:sp>
      <p:sp>
        <p:nvSpPr>
          <p:cNvPr id="51" name="Text Box 175"/>
          <p:cNvSpPr txBox="1">
            <a:spLocks noChangeAspect="1" noChangeArrowheads="1"/>
          </p:cNvSpPr>
          <p:nvPr/>
        </p:nvSpPr>
        <p:spPr bwMode="auto">
          <a:xfrm>
            <a:off x="3747586" y="5629325"/>
            <a:ext cx="10294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+mn-lt"/>
              </a:rPr>
              <a:t>LocationExpr</a:t>
            </a:r>
            <a:endParaRPr lang="en-US" sz="1200" dirty="0">
              <a:latin typeface="+mn-lt"/>
            </a:endParaRPr>
          </a:p>
        </p:txBody>
      </p:sp>
      <p:sp>
        <p:nvSpPr>
          <p:cNvPr id="52" name="AutoShape 183"/>
          <p:cNvSpPr>
            <a:spLocks noChangeArrowheads="1"/>
          </p:cNvSpPr>
          <p:nvPr/>
        </p:nvSpPr>
        <p:spPr bwMode="auto">
          <a:xfrm>
            <a:off x="1087588" y="4267200"/>
            <a:ext cx="7599212" cy="198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11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 animBg="1"/>
      <p:bldP spid="13" grpId="0" animBg="1"/>
      <p:bldP spid="14" grpId="0" animBg="1"/>
      <p:bldP spid="15" grpId="0" animBg="1"/>
      <p:bldP spid="22" grpId="0" animBg="1"/>
      <p:bldP spid="23" grpId="0"/>
      <p:bldP spid="24" grpId="0" animBg="1"/>
      <p:bldP spid="25" grpId="0"/>
      <p:bldP spid="27" grpId="0" animBg="1"/>
      <p:bldP spid="28" grpId="0"/>
      <p:bldP spid="29" grpId="0" animBg="1"/>
      <p:bldP spid="30" grpId="0"/>
      <p:bldP spid="31" grpId="0"/>
      <p:bldP spid="32" grpId="0" animBg="1"/>
      <p:bldP spid="33" grpId="0" animBg="1"/>
      <p:bldP spid="35" grpId="0" animBg="1"/>
      <p:bldP spid="36" grpId="0"/>
      <p:bldP spid="37" grpId="0" animBg="1"/>
      <p:bldP spid="38" grpId="0"/>
      <p:bldP spid="39" grpId="0"/>
      <p:bldP spid="40" grpId="0" animBg="1"/>
      <p:bldP spid="41" grpId="0" animBg="1"/>
      <p:bldP spid="43" grpId="0" animBg="1"/>
      <p:bldP spid="44" grpId="0"/>
      <p:bldP spid="45" grpId="0" animBg="1"/>
      <p:bldP spid="46" grpId="0"/>
      <p:bldP spid="48" grpId="0" animBg="1"/>
      <p:bldP spid="49" grpId="0" animBg="1"/>
      <p:bldP spid="50" grpId="0"/>
      <p:bldP spid="51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09" y="1158725"/>
            <a:ext cx="7772400" cy="4114800"/>
          </a:xfrm>
        </p:spPr>
        <p:txBody>
          <a:bodyPr/>
          <a:lstStyle/>
          <a:p>
            <a:r>
              <a:rPr lang="en-US" dirty="0" smtClean="0"/>
              <a:t>Check properties contexts of in which constructs occur</a:t>
            </a:r>
          </a:p>
          <a:p>
            <a:pPr lvl="1"/>
            <a:r>
              <a:rPr lang="en-US" dirty="0" smtClean="0"/>
              <a:t>Properties that cannot be formulated via CFG</a:t>
            </a:r>
          </a:p>
          <a:p>
            <a:pPr lvl="2"/>
            <a:r>
              <a:rPr lang="en-US" sz="2000" dirty="0" smtClean="0"/>
              <a:t>Type checking</a:t>
            </a:r>
          </a:p>
          <a:p>
            <a:pPr lvl="2"/>
            <a:r>
              <a:rPr lang="en-US" sz="2000" dirty="0" smtClean="0"/>
              <a:t>Declare before use</a:t>
            </a:r>
          </a:p>
          <a:p>
            <a:pPr lvl="3"/>
            <a:r>
              <a:rPr lang="en-US" sz="1800" dirty="0" smtClean="0"/>
              <a:t>Identifying the same word “w” re-appearing – </a:t>
            </a:r>
            <a:r>
              <a:rPr lang="en-US" sz="1800" dirty="0" err="1" smtClean="0"/>
              <a:t>wbw</a:t>
            </a:r>
            <a:r>
              <a:rPr lang="en-US" sz="1800" dirty="0" smtClean="0"/>
              <a:t> </a:t>
            </a:r>
          </a:p>
          <a:p>
            <a:pPr lvl="2"/>
            <a:r>
              <a:rPr lang="en-US" sz="2000" dirty="0" smtClean="0"/>
              <a:t>Initialization </a:t>
            </a:r>
          </a:p>
          <a:p>
            <a:pPr lvl="2"/>
            <a:r>
              <a:rPr lang="en-US" sz="2000" dirty="0" smtClean="0"/>
              <a:t>…</a:t>
            </a:r>
            <a:endParaRPr lang="en-US" sz="2800" dirty="0" smtClean="0"/>
          </a:p>
          <a:p>
            <a:pPr lvl="1"/>
            <a:r>
              <a:rPr lang="en-US" dirty="0" smtClean="0"/>
              <a:t>Properties that are hard to formulate via CFG</a:t>
            </a:r>
          </a:p>
          <a:p>
            <a:pPr lvl="2"/>
            <a:r>
              <a:rPr lang="en-US" sz="2000" dirty="0" smtClean="0"/>
              <a:t>“break” only appears inside a loop </a:t>
            </a:r>
          </a:p>
          <a:p>
            <a:pPr lvl="2"/>
            <a:r>
              <a:rPr lang="en-US" sz="2000" dirty="0" smtClean="0"/>
              <a:t>…</a:t>
            </a:r>
          </a:p>
          <a:p>
            <a:pPr lvl="2"/>
            <a:endParaRPr lang="en-US" sz="1400" dirty="0" smtClean="0"/>
          </a:p>
          <a:p>
            <a:r>
              <a:rPr lang="en-US" dirty="0" smtClean="0"/>
              <a:t>Processing of the AST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56" y="0"/>
            <a:ext cx="7772400" cy="1143000"/>
          </a:xfrm>
        </p:spPr>
        <p:txBody>
          <a:bodyPr/>
          <a:lstStyle/>
          <a:p>
            <a:r>
              <a:rPr lang="en-US" dirty="0" smtClean="0"/>
              <a:t>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422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Identification</a:t>
            </a:r>
          </a:p>
          <a:p>
            <a:pPr lvl="1"/>
            <a:r>
              <a:rPr lang="en-US" dirty="0" smtClean="0"/>
              <a:t>Gather information about each named item in the program</a:t>
            </a:r>
          </a:p>
          <a:p>
            <a:pPr lvl="1"/>
            <a:r>
              <a:rPr lang="en-US" dirty="0" smtClean="0"/>
              <a:t>e.g., what is the declaration for each usage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Context checking</a:t>
            </a:r>
          </a:p>
          <a:p>
            <a:pPr lvl="1"/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e.g., the condition in an if-statement is a Boolean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23" y="0"/>
            <a:ext cx="7772400" cy="1143000"/>
          </a:xfrm>
        </p:spPr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57150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integer RANGE [1..12];</a:t>
            </a:r>
          </a:p>
          <a:p>
            <a:pPr algn="l"/>
            <a:r>
              <a:rPr lang="en-US" sz="2400" b="1" dirty="0" smtClean="0">
                <a:solidFill>
                  <a:srgbClr val="8064A2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sz="2400" dirty="0" smtClean="0">
                <a:solidFill>
                  <a:srgbClr val="8064A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:= 1;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(month &lt;= 12) {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month_name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smtClean="0">
                <a:solidFill>
                  <a:srgbClr val="8064A2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8064A2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sz="2400" dirty="0" smtClean="0">
                <a:solidFill>
                  <a:srgbClr val="8064A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month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23" y="0"/>
            <a:ext cx="7772400" cy="1143000"/>
          </a:xfrm>
        </p:spPr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876800"/>
            <a:ext cx="7772400" cy="1478760"/>
          </a:xfrm>
        </p:spPr>
        <p:txBody>
          <a:bodyPr/>
          <a:lstStyle/>
          <a:p>
            <a:r>
              <a:rPr lang="en-US" dirty="0" smtClean="0"/>
              <a:t>Forward references?</a:t>
            </a:r>
          </a:p>
          <a:p>
            <a:r>
              <a:rPr lang="en-US" dirty="0" smtClean="0"/>
              <a:t>Languages that don’t require declarations?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57150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month : integer RANGE [1..12];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month := 1;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 (month &lt;= 12) {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month_name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[month]);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month : = month + 1;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0"/>
            <a:ext cx="7772400" cy="1143000"/>
          </a:xfrm>
        </p:spPr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1859760"/>
          </a:xfrm>
        </p:spPr>
        <p:txBody>
          <a:bodyPr/>
          <a:lstStyle/>
          <a:p>
            <a:r>
              <a:rPr lang="en-US" dirty="0" smtClean="0"/>
              <a:t>A table containing information about identifiers in the program</a:t>
            </a:r>
          </a:p>
          <a:p>
            <a:r>
              <a:rPr lang="en-US" dirty="0" smtClean="0"/>
              <a:t>Single entry for each named item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029200" y="2098040"/>
          <a:ext cx="400653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0030"/>
                <a:gridCol w="533718"/>
                <a:gridCol w="1532255"/>
                <a:gridCol w="4305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RANGE[1..12]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month_name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676400"/>
            <a:ext cx="4408311" cy="2225322"/>
          </a:xfrm>
          <a:prstGeom prst="roundRect">
            <a:avLst>
              <a:gd name="adj" fmla="val 53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 integer RANGE [1..12];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(month &lt;= 12)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month_name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[month]);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month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= month + 1;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11" y="0"/>
            <a:ext cx="7772400" cy="1143000"/>
          </a:xfrm>
        </p:spPr>
        <p:txBody>
          <a:bodyPr/>
          <a:lstStyle/>
          <a:p>
            <a:r>
              <a:rPr lang="en-US" dirty="0" smtClean="0"/>
              <a:t>Not so fast…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600200"/>
            <a:ext cx="31341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one_int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i;</a:t>
            </a:r>
          </a:p>
          <a:p>
            <a:pPr algn="l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i.i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t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i.i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”,t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257800" y="1519959"/>
            <a:ext cx="3004905" cy="571500"/>
          </a:xfrm>
          <a:prstGeom prst="wedgeRectCallout">
            <a:avLst>
              <a:gd name="adj1" fmla="val -143672"/>
              <a:gd name="adj2" fmla="val 7614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field named i</a:t>
            </a:r>
            <a:endParaRPr lang="en-US" sz="20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255491" y="2286000"/>
            <a:ext cx="3004905" cy="533400"/>
          </a:xfrm>
          <a:prstGeom prst="wedgeRectCallout">
            <a:avLst>
              <a:gd name="adj1" fmla="val -165299"/>
              <a:gd name="adj2" fmla="val 1176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variable named i</a:t>
            </a:r>
            <a:endParaRPr lang="en-US" sz="2000" dirty="0"/>
          </a:p>
        </p:txBody>
      </p:sp>
      <p:sp>
        <p:nvSpPr>
          <p:cNvPr id="12" name="Rectangular Callout 11"/>
          <p:cNvSpPr/>
          <p:nvPr/>
        </p:nvSpPr>
        <p:spPr>
          <a:xfrm>
            <a:off x="4572000" y="3066879"/>
            <a:ext cx="4267201" cy="618023"/>
          </a:xfrm>
          <a:prstGeom prst="wedgeRectCallout">
            <a:avLst>
              <a:gd name="adj1" fmla="val -111980"/>
              <a:gd name="adj2" fmla="val 6095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Assignment to the “i” field of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“i”</a:t>
            </a:r>
            <a:endParaRPr lang="en-US" sz="20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911016" y="3886200"/>
            <a:ext cx="3939729" cy="618023"/>
          </a:xfrm>
          <a:prstGeom prst="wedgeRectCallout">
            <a:avLst>
              <a:gd name="adj1" fmla="val -94791"/>
              <a:gd name="adj2" fmla="val -243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Reading the “i” field of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“i”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27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56" y="0"/>
            <a:ext cx="7772400" cy="1143000"/>
          </a:xfrm>
        </p:spPr>
        <p:txBody>
          <a:bodyPr/>
          <a:lstStyle/>
          <a:p>
            <a:r>
              <a:rPr lang="en-US" dirty="0" smtClean="0"/>
              <a:t>Not so fast…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600200"/>
            <a:ext cx="331853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one_int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i;</a:t>
            </a:r>
          </a:p>
          <a:p>
            <a:pPr algn="l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i.i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t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i.i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”,t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 = 73;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d”,i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257800" y="1519959"/>
            <a:ext cx="3004905" cy="571500"/>
          </a:xfrm>
          <a:prstGeom prst="wedgeRectCallout">
            <a:avLst>
              <a:gd name="adj1" fmla="val -143672"/>
              <a:gd name="adj2" fmla="val 7614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field named i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5255491" y="2286000"/>
            <a:ext cx="3004905" cy="533400"/>
          </a:xfrm>
          <a:prstGeom prst="wedgeRectCallout">
            <a:avLst>
              <a:gd name="adj1" fmla="val -165299"/>
              <a:gd name="adj2" fmla="val 1176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variable named i</a:t>
            </a:r>
            <a:endParaRPr lang="en-US" sz="2000" dirty="0"/>
          </a:p>
        </p:txBody>
      </p:sp>
      <p:sp>
        <p:nvSpPr>
          <p:cNvPr id="9" name="Rectangular Callout 8"/>
          <p:cNvSpPr/>
          <p:nvPr/>
        </p:nvSpPr>
        <p:spPr>
          <a:xfrm>
            <a:off x="5715000" y="4953000"/>
            <a:ext cx="3004905" cy="838200"/>
          </a:xfrm>
          <a:prstGeom prst="wedgeRectCallout">
            <a:avLst>
              <a:gd name="adj1" fmla="val -160410"/>
              <a:gd name="adj2" fmla="val -159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int</a:t>
            </a:r>
            <a:r>
              <a:rPr lang="en-US" sz="2000" dirty="0" smtClean="0"/>
              <a:t> variable named “i”</a:t>
            </a:r>
            <a:endParaRPr lang="en-US" sz="2000" dirty="0"/>
          </a:p>
        </p:txBody>
      </p:sp>
      <p:sp>
        <p:nvSpPr>
          <p:cNvPr id="11" name="Rectangular Callout 10"/>
          <p:cNvSpPr/>
          <p:nvPr/>
        </p:nvSpPr>
        <p:spPr>
          <a:xfrm>
            <a:off x="4572000" y="3066879"/>
            <a:ext cx="4267201" cy="618023"/>
          </a:xfrm>
          <a:prstGeom prst="wedgeRectCallout">
            <a:avLst>
              <a:gd name="adj1" fmla="val -111980"/>
              <a:gd name="adj2" fmla="val 6095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Assignment to the “i” field of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“i”</a:t>
            </a:r>
            <a:endParaRPr lang="en-US" sz="2000" dirty="0"/>
          </a:p>
        </p:txBody>
      </p:sp>
      <p:sp>
        <p:nvSpPr>
          <p:cNvPr id="12" name="Rectangular Callout 11"/>
          <p:cNvSpPr/>
          <p:nvPr/>
        </p:nvSpPr>
        <p:spPr>
          <a:xfrm>
            <a:off x="4911016" y="3886200"/>
            <a:ext cx="3939729" cy="618023"/>
          </a:xfrm>
          <a:prstGeom prst="wedgeRectCallout">
            <a:avLst>
              <a:gd name="adj1" fmla="val -94791"/>
              <a:gd name="adj2" fmla="val -243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Reading the “i” field of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“i”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4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0"/>
            <a:ext cx="7772400" cy="1143000"/>
          </a:xfrm>
        </p:spPr>
        <p:txBody>
          <a:bodyPr/>
          <a:lstStyle/>
          <a:p>
            <a:r>
              <a:rPr lang="en-US" dirty="0" smtClean="0"/>
              <a:t>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33" y="1388533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Typically stack structured scopes </a:t>
            </a:r>
          </a:p>
          <a:p>
            <a:endParaRPr lang="en-US" dirty="0" smtClean="0"/>
          </a:p>
          <a:p>
            <a:r>
              <a:rPr lang="en-US" dirty="0" smtClean="0"/>
              <a:t>Scope entry</a:t>
            </a:r>
          </a:p>
          <a:p>
            <a:pPr lvl="1"/>
            <a:r>
              <a:rPr lang="en-US" dirty="0" smtClean="0"/>
              <a:t>push new empty scope element</a:t>
            </a:r>
          </a:p>
          <a:p>
            <a:r>
              <a:rPr lang="en-US" dirty="0" smtClean="0"/>
              <a:t>Scope exit</a:t>
            </a:r>
          </a:p>
          <a:p>
            <a:pPr lvl="1"/>
            <a:r>
              <a:rPr lang="en-US" dirty="0" smtClean="0"/>
              <a:t>pop scope element and discard its content</a:t>
            </a:r>
          </a:p>
          <a:p>
            <a:r>
              <a:rPr lang="en-US" dirty="0" smtClean="0"/>
              <a:t>Identifier declaration</a:t>
            </a:r>
          </a:p>
          <a:p>
            <a:pPr lvl="1"/>
            <a:r>
              <a:rPr lang="en-US" dirty="0" smtClean="0"/>
              <a:t>identifier created inside top scope</a:t>
            </a:r>
          </a:p>
          <a:p>
            <a:r>
              <a:rPr lang="en-US" dirty="0" smtClean="0"/>
              <a:t>Identifier Lookup</a:t>
            </a:r>
          </a:p>
          <a:p>
            <a:pPr lvl="1"/>
            <a:r>
              <a:rPr lang="en-US" dirty="0" smtClean="0"/>
              <a:t>Search for identifier top-down in scope stack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smtClean="0"/>
              <a:t>Scope-structured symbol table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03557" y="632460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Scope 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84557" y="2177534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757" y="578889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93612" y="217753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199349" y="2177534"/>
            <a:ext cx="1371600" cy="381000"/>
            <a:chOff x="4495800" y="2979882"/>
            <a:chExt cx="1371600" cy="381000"/>
          </a:xfrm>
        </p:grpSpPr>
        <p:sp>
          <p:nvSpPr>
            <p:cNvPr id="14" name="Rectangle 13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72835" y="1524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“so”</a:t>
            </a:r>
            <a:endParaRPr lang="en-US" dirty="0"/>
          </a:p>
        </p:txBody>
      </p:sp>
      <p:cxnSp>
        <p:nvCxnSpPr>
          <p:cNvPr id="24" name="Curved Connector 23"/>
          <p:cNvCxnSpPr>
            <a:stCxn id="17" idx="0"/>
            <a:endCxn id="21" idx="1"/>
          </p:cNvCxnSpPr>
          <p:nvPr/>
        </p:nvCxnSpPr>
        <p:spPr>
          <a:xfrm rot="5400000" flipH="1" flipV="1">
            <a:off x="3338996" y="1797619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921286" y="2177534"/>
            <a:ext cx="1371600" cy="381000"/>
            <a:chOff x="4495800" y="2979882"/>
            <a:chExt cx="1371600" cy="381000"/>
          </a:xfrm>
        </p:grpSpPr>
        <p:sp>
          <p:nvSpPr>
            <p:cNvPr id="26" name="Rectangle 25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594772" y="15240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“long”</a:t>
            </a:r>
            <a:endParaRPr lang="en-US" dirty="0"/>
          </a:p>
        </p:txBody>
      </p:sp>
      <p:cxnSp>
        <p:nvCxnSpPr>
          <p:cNvPr id="32" name="Curved Connector 31"/>
          <p:cNvCxnSpPr>
            <a:stCxn id="29" idx="0"/>
            <a:endCxn id="31" idx="1"/>
          </p:cNvCxnSpPr>
          <p:nvPr/>
        </p:nvCxnSpPr>
        <p:spPr>
          <a:xfrm rot="5400000" flipH="1" flipV="1">
            <a:off x="5060933" y="1797619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3"/>
            <a:endCxn id="14" idx="1"/>
          </p:cNvCxnSpPr>
          <p:nvPr/>
        </p:nvCxnSpPr>
        <p:spPr>
          <a:xfrm>
            <a:off x="2794157" y="2368034"/>
            <a:ext cx="405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6"/>
            <a:endCxn id="26" idx="1"/>
          </p:cNvCxnSpPr>
          <p:nvPr/>
        </p:nvCxnSpPr>
        <p:spPr>
          <a:xfrm>
            <a:off x="4380449" y="2368034"/>
            <a:ext cx="540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6"/>
            <a:endCxn id="40" idx="1"/>
          </p:cNvCxnSpPr>
          <p:nvPr/>
        </p:nvCxnSpPr>
        <p:spPr>
          <a:xfrm flipV="1">
            <a:off x="6102386" y="2366041"/>
            <a:ext cx="488914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91300" y="216598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//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2186445" y="3421438"/>
            <a:ext cx="624881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910782" y="342143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3216519" y="3421438"/>
            <a:ext cx="1371600" cy="381000"/>
            <a:chOff x="4495800" y="2979882"/>
            <a:chExt cx="1371600" cy="381000"/>
          </a:xfrm>
        </p:grpSpPr>
        <p:sp>
          <p:nvSpPr>
            <p:cNvPr id="46" name="Rectangle 45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0005" y="276790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cxnSp>
        <p:nvCxnSpPr>
          <p:cNvPr id="52" name="Curved Connector 51"/>
          <p:cNvCxnSpPr>
            <a:stCxn id="49" idx="0"/>
            <a:endCxn id="51" idx="1"/>
          </p:cNvCxnSpPr>
          <p:nvPr/>
        </p:nvCxnSpPr>
        <p:spPr>
          <a:xfrm rot="5400000" flipH="1" flipV="1">
            <a:off x="3356166" y="3041523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4938456" y="3421438"/>
            <a:ext cx="1371600" cy="381000"/>
            <a:chOff x="4495800" y="2979882"/>
            <a:chExt cx="1371600" cy="381000"/>
          </a:xfrm>
        </p:grpSpPr>
        <p:sp>
          <p:nvSpPr>
            <p:cNvPr id="54" name="Rectangle 53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611942" y="2767904"/>
            <a:ext cx="101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“thanks”</a:t>
            </a:r>
            <a:endParaRPr lang="en-US" dirty="0"/>
          </a:p>
        </p:txBody>
      </p:sp>
      <p:cxnSp>
        <p:nvCxnSpPr>
          <p:cNvPr id="60" name="Curved Connector 59"/>
          <p:cNvCxnSpPr>
            <a:stCxn id="57" idx="0"/>
            <a:endCxn id="59" idx="1"/>
          </p:cNvCxnSpPr>
          <p:nvPr/>
        </p:nvCxnSpPr>
        <p:spPr>
          <a:xfrm rot="5400000" flipH="1" flipV="1">
            <a:off x="5078103" y="3041523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3"/>
            <a:endCxn id="46" idx="1"/>
          </p:cNvCxnSpPr>
          <p:nvPr/>
        </p:nvCxnSpPr>
        <p:spPr>
          <a:xfrm>
            <a:off x="2811326" y="3611938"/>
            <a:ext cx="4051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6"/>
            <a:endCxn id="54" idx="1"/>
          </p:cNvCxnSpPr>
          <p:nvPr/>
        </p:nvCxnSpPr>
        <p:spPr>
          <a:xfrm>
            <a:off x="4397619" y="3611938"/>
            <a:ext cx="540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6"/>
            <a:endCxn id="120" idx="1"/>
          </p:cNvCxnSpPr>
          <p:nvPr/>
        </p:nvCxnSpPr>
        <p:spPr>
          <a:xfrm>
            <a:off x="6119556" y="3611938"/>
            <a:ext cx="5098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186445" y="4615934"/>
            <a:ext cx="607712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893612" y="461593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3199349" y="4615934"/>
            <a:ext cx="1371600" cy="381000"/>
            <a:chOff x="4495800" y="2979882"/>
            <a:chExt cx="1371600" cy="381000"/>
          </a:xfrm>
        </p:grpSpPr>
        <p:sp>
          <p:nvSpPr>
            <p:cNvPr id="68" name="Rectangle 67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872835" y="396240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“x”</a:t>
            </a:r>
            <a:endParaRPr lang="en-US" dirty="0"/>
          </a:p>
        </p:txBody>
      </p:sp>
      <p:cxnSp>
        <p:nvCxnSpPr>
          <p:cNvPr id="74" name="Curved Connector 73"/>
          <p:cNvCxnSpPr>
            <a:stCxn id="71" idx="0"/>
            <a:endCxn id="73" idx="1"/>
          </p:cNvCxnSpPr>
          <p:nvPr/>
        </p:nvCxnSpPr>
        <p:spPr>
          <a:xfrm rot="5400000" flipH="1" flipV="1">
            <a:off x="3338996" y="4236019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4921286" y="4615934"/>
            <a:ext cx="1371600" cy="381000"/>
            <a:chOff x="4495800" y="2979882"/>
            <a:chExt cx="1371600" cy="381000"/>
          </a:xfrm>
        </p:grpSpPr>
        <p:sp>
          <p:nvSpPr>
            <p:cNvPr id="76" name="Rectangle 75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594772" y="39624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“all”</a:t>
            </a:r>
            <a:endParaRPr lang="en-US" dirty="0"/>
          </a:p>
        </p:txBody>
      </p:sp>
      <p:cxnSp>
        <p:nvCxnSpPr>
          <p:cNvPr id="82" name="Curved Connector 81"/>
          <p:cNvCxnSpPr>
            <a:stCxn id="79" idx="0"/>
            <a:endCxn id="81" idx="1"/>
          </p:cNvCxnSpPr>
          <p:nvPr/>
        </p:nvCxnSpPr>
        <p:spPr>
          <a:xfrm rot="5400000" flipH="1" flipV="1">
            <a:off x="5060933" y="4236019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5" idx="3"/>
            <a:endCxn id="68" idx="1"/>
          </p:cNvCxnSpPr>
          <p:nvPr/>
        </p:nvCxnSpPr>
        <p:spPr>
          <a:xfrm>
            <a:off x="2794157" y="4806434"/>
            <a:ext cx="405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2" idx="6"/>
            <a:endCxn id="76" idx="1"/>
          </p:cNvCxnSpPr>
          <p:nvPr/>
        </p:nvCxnSpPr>
        <p:spPr>
          <a:xfrm>
            <a:off x="4380449" y="4806434"/>
            <a:ext cx="540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0" idx="6"/>
            <a:endCxn id="86" idx="1"/>
          </p:cNvCxnSpPr>
          <p:nvPr/>
        </p:nvCxnSpPr>
        <p:spPr>
          <a:xfrm flipV="1">
            <a:off x="6102386" y="4804441"/>
            <a:ext cx="488914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591300" y="460438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//</a:t>
            </a:r>
            <a:endParaRPr lang="en-US" sz="2000" dirty="0"/>
          </a:p>
        </p:txBody>
      </p:sp>
      <p:sp>
        <p:nvSpPr>
          <p:cNvPr id="87" name="Rectangle 86"/>
          <p:cNvSpPr/>
          <p:nvPr/>
        </p:nvSpPr>
        <p:spPr>
          <a:xfrm>
            <a:off x="2186445" y="5859838"/>
            <a:ext cx="607712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199349" y="5859838"/>
            <a:ext cx="1371600" cy="381000"/>
            <a:chOff x="4495800" y="2979882"/>
            <a:chExt cx="1371600" cy="381000"/>
          </a:xfrm>
        </p:grpSpPr>
        <p:sp>
          <p:nvSpPr>
            <p:cNvPr id="89" name="Rectangle 88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872835" y="5206304"/>
            <a:ext cx="69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“the”</a:t>
            </a:r>
            <a:endParaRPr lang="en-US" dirty="0"/>
          </a:p>
        </p:txBody>
      </p:sp>
      <p:cxnSp>
        <p:nvCxnSpPr>
          <p:cNvPr id="95" name="Curved Connector 94"/>
          <p:cNvCxnSpPr>
            <a:stCxn id="92" idx="0"/>
            <a:endCxn id="94" idx="1"/>
          </p:cNvCxnSpPr>
          <p:nvPr/>
        </p:nvCxnSpPr>
        <p:spPr>
          <a:xfrm rot="5400000" flipH="1" flipV="1">
            <a:off x="3338996" y="5479923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4921286" y="5859838"/>
            <a:ext cx="1371600" cy="381000"/>
            <a:chOff x="4495800" y="2979882"/>
            <a:chExt cx="1371600" cy="381000"/>
          </a:xfrm>
        </p:grpSpPr>
        <p:sp>
          <p:nvSpPr>
            <p:cNvPr id="97" name="Rectangle 96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594772" y="520630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“fish”</a:t>
            </a:r>
            <a:endParaRPr lang="en-US" dirty="0"/>
          </a:p>
        </p:txBody>
      </p:sp>
      <p:cxnSp>
        <p:nvCxnSpPr>
          <p:cNvPr id="103" name="Curved Connector 102"/>
          <p:cNvCxnSpPr>
            <a:stCxn id="100" idx="0"/>
            <a:endCxn id="102" idx="1"/>
          </p:cNvCxnSpPr>
          <p:nvPr/>
        </p:nvCxnSpPr>
        <p:spPr>
          <a:xfrm rot="5400000" flipH="1" flipV="1">
            <a:off x="5060933" y="5479923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7" idx="3"/>
            <a:endCxn id="89" idx="1"/>
          </p:cNvCxnSpPr>
          <p:nvPr/>
        </p:nvCxnSpPr>
        <p:spPr>
          <a:xfrm>
            <a:off x="2794157" y="6050338"/>
            <a:ext cx="405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3" idx="6"/>
            <a:endCxn id="97" idx="1"/>
          </p:cNvCxnSpPr>
          <p:nvPr/>
        </p:nvCxnSpPr>
        <p:spPr>
          <a:xfrm>
            <a:off x="4380449" y="6050338"/>
            <a:ext cx="540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1" idx="6"/>
            <a:endCxn id="109" idx="1"/>
          </p:cNvCxnSpPr>
          <p:nvPr/>
        </p:nvCxnSpPr>
        <p:spPr>
          <a:xfrm flipV="1">
            <a:off x="6102386" y="6044106"/>
            <a:ext cx="496994" cy="6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6599380" y="5853606"/>
            <a:ext cx="1371600" cy="381000"/>
            <a:chOff x="4495800" y="2979882"/>
            <a:chExt cx="1371600" cy="381000"/>
          </a:xfrm>
        </p:grpSpPr>
        <p:sp>
          <p:nvSpPr>
            <p:cNvPr id="109" name="Rectangle 108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272866" y="5200072"/>
            <a:ext cx="101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“thanks”</a:t>
            </a:r>
            <a:endParaRPr lang="en-US" dirty="0"/>
          </a:p>
        </p:txBody>
      </p:sp>
      <p:cxnSp>
        <p:nvCxnSpPr>
          <p:cNvPr id="115" name="Curved Connector 114"/>
          <p:cNvCxnSpPr>
            <a:stCxn id="112" idx="0"/>
            <a:endCxn id="114" idx="1"/>
          </p:cNvCxnSpPr>
          <p:nvPr/>
        </p:nvCxnSpPr>
        <p:spPr>
          <a:xfrm rot="5400000" flipH="1" flipV="1">
            <a:off x="6739027" y="5473691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3" idx="6"/>
            <a:endCxn id="117" idx="1"/>
          </p:cNvCxnSpPr>
          <p:nvPr/>
        </p:nvCxnSpPr>
        <p:spPr>
          <a:xfrm flipV="1">
            <a:off x="7780480" y="6042113"/>
            <a:ext cx="685800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466280" y="584205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//</a:t>
            </a:r>
            <a:endParaRPr lang="en-US" sz="2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6629400" y="3421438"/>
            <a:ext cx="1371600" cy="381000"/>
            <a:chOff x="4495800" y="2979882"/>
            <a:chExt cx="1371600" cy="381000"/>
          </a:xfrm>
        </p:grpSpPr>
        <p:sp>
          <p:nvSpPr>
            <p:cNvPr id="120" name="Rectangle 119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302886" y="276790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“x”</a:t>
            </a:r>
            <a:endParaRPr lang="en-US" dirty="0"/>
          </a:p>
        </p:txBody>
      </p:sp>
      <p:cxnSp>
        <p:nvCxnSpPr>
          <p:cNvPr id="126" name="Curved Connector 125"/>
          <p:cNvCxnSpPr>
            <a:stCxn id="123" idx="0"/>
            <a:endCxn id="125" idx="1"/>
          </p:cNvCxnSpPr>
          <p:nvPr/>
        </p:nvCxnSpPr>
        <p:spPr>
          <a:xfrm rot="5400000" flipH="1" flipV="1">
            <a:off x="6769047" y="3041523"/>
            <a:ext cx="622792" cy="4448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4" idx="6"/>
            <a:endCxn id="128" idx="1"/>
          </p:cNvCxnSpPr>
          <p:nvPr/>
        </p:nvCxnSpPr>
        <p:spPr>
          <a:xfrm flipV="1">
            <a:off x="7810500" y="3609945"/>
            <a:ext cx="685800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496300" y="34098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//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33865" y="2803153"/>
            <a:ext cx="1906410" cy="30606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the=1;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fish=2;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thanks=3;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all = 73;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 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… </a:t>
            </a:r>
          </a:p>
          <a:p>
            <a:pPr algn="l"/>
            <a:r>
              <a:rPr lang="en-US" sz="1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3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Semantic Analysis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0" y="18415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6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689" y="0"/>
            <a:ext cx="7772400" cy="1143000"/>
          </a:xfrm>
        </p:spPr>
        <p:txBody>
          <a:bodyPr/>
          <a:lstStyle/>
          <a:p>
            <a:r>
              <a:rPr lang="en-US" dirty="0" smtClean="0"/>
              <a:t>Scope and 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x Identifier -&gt; properties </a:t>
            </a:r>
          </a:p>
          <a:p>
            <a:pPr lvl="1"/>
            <a:r>
              <a:rPr lang="en-US" dirty="0" smtClean="0"/>
              <a:t>Expensive lookup</a:t>
            </a:r>
          </a:p>
          <a:p>
            <a:endParaRPr lang="en-US" dirty="0"/>
          </a:p>
          <a:p>
            <a:r>
              <a:rPr lang="en-US" dirty="0" smtClean="0"/>
              <a:t>A better solution </a:t>
            </a:r>
          </a:p>
          <a:p>
            <a:pPr lvl="1"/>
            <a:r>
              <a:rPr lang="en-US" dirty="0" smtClean="0"/>
              <a:t>hash table over identifiers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6" y="0"/>
            <a:ext cx="7772400" cy="1143000"/>
          </a:xfrm>
        </p:spPr>
        <p:txBody>
          <a:bodyPr/>
          <a:lstStyle/>
          <a:p>
            <a:r>
              <a:rPr lang="en-US" sz="3600" dirty="0" smtClean="0"/>
              <a:t>Hash-table based Symbol Table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900" smtClean="0">
                <a:latin typeface="+mn-lt"/>
              </a:rPr>
              <a:pPr/>
              <a:t>21</a:t>
            </a:fld>
            <a:endParaRPr lang="en-US" sz="90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18288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1828800"/>
            <a:ext cx="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3000" y="2286000"/>
            <a:ext cx="1066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4038600"/>
            <a:ext cx="1066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4343400"/>
            <a:ext cx="1066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1981200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name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2286000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2583873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decl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50458" y="2544828"/>
            <a:ext cx="1371600" cy="381000"/>
            <a:chOff x="4495800" y="2979882"/>
            <a:chExt cx="1371600" cy="381000"/>
          </a:xfrm>
        </p:grpSpPr>
        <p:sp>
          <p:nvSpPr>
            <p:cNvPr id="16" name="Rectangle 15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207238" y="1600200"/>
            <a:ext cx="510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“x”</a:t>
            </a:r>
            <a:endParaRPr lang="en-US" sz="2000" dirty="0">
              <a:latin typeface="+mn-lt"/>
            </a:endParaRPr>
          </a:p>
        </p:txBody>
      </p:sp>
      <p:cxnSp>
        <p:nvCxnSpPr>
          <p:cNvPr id="22" name="Curved Connector 21"/>
          <p:cNvCxnSpPr>
            <a:stCxn id="11" idx="3"/>
            <a:endCxn id="21" idx="1"/>
          </p:cNvCxnSpPr>
          <p:nvPr/>
        </p:nvCxnSpPr>
        <p:spPr>
          <a:xfrm flipV="1">
            <a:off x="3886200" y="1800255"/>
            <a:ext cx="1321038" cy="3333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6"/>
            <a:endCxn id="29" idx="1"/>
          </p:cNvCxnSpPr>
          <p:nvPr/>
        </p:nvCxnSpPr>
        <p:spPr>
          <a:xfrm flipV="1">
            <a:off x="5631558" y="2733335"/>
            <a:ext cx="685800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4" idx="3"/>
            <a:endCxn id="16" idx="1"/>
          </p:cNvCxnSpPr>
          <p:nvPr/>
        </p:nvCxnSpPr>
        <p:spPr>
          <a:xfrm flipV="1">
            <a:off x="3886200" y="2735328"/>
            <a:ext cx="564258" cy="9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317358" y="2542835"/>
            <a:ext cx="1371600" cy="381000"/>
            <a:chOff x="4495800" y="2979882"/>
            <a:chExt cx="1371600" cy="381000"/>
          </a:xfrm>
        </p:grpSpPr>
        <p:sp>
          <p:nvSpPr>
            <p:cNvPr id="29" name="Rectangle 28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Arrow Connector 33"/>
          <p:cNvCxnSpPr>
            <a:stCxn id="32" idx="6"/>
            <a:endCxn id="35" idx="1"/>
          </p:cNvCxnSpPr>
          <p:nvPr/>
        </p:nvCxnSpPr>
        <p:spPr>
          <a:xfrm flipV="1">
            <a:off x="7498458" y="2718571"/>
            <a:ext cx="733203" cy="1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31661" y="253390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cxnSp>
        <p:nvCxnSpPr>
          <p:cNvPr id="37" name="Curved Connector 36"/>
          <p:cNvCxnSpPr>
            <a:stCxn id="8" idx="3"/>
            <a:endCxn id="11" idx="1"/>
          </p:cNvCxnSpPr>
          <p:nvPr/>
        </p:nvCxnSpPr>
        <p:spPr>
          <a:xfrm flipV="1">
            <a:off x="2209800" y="2133600"/>
            <a:ext cx="8382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048000" y="3695385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name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0" y="4000185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8000" y="4298058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decl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50458" y="4259013"/>
            <a:ext cx="1371600" cy="381000"/>
            <a:chOff x="4495800" y="2979882"/>
            <a:chExt cx="1371600" cy="381000"/>
          </a:xfrm>
        </p:grpSpPr>
        <p:sp>
          <p:nvSpPr>
            <p:cNvPr id="44" name="Rectangle 43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10703" y="3314385"/>
            <a:ext cx="109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“thanks”</a:t>
            </a:r>
            <a:endParaRPr lang="en-US" sz="2000" dirty="0">
              <a:latin typeface="+mn-lt"/>
            </a:endParaRPr>
          </a:p>
        </p:txBody>
      </p:sp>
      <p:cxnSp>
        <p:nvCxnSpPr>
          <p:cNvPr id="49" name="Curved Connector 48"/>
          <p:cNvCxnSpPr>
            <a:stCxn id="40" idx="3"/>
            <a:endCxn id="48" idx="1"/>
          </p:cNvCxnSpPr>
          <p:nvPr/>
        </p:nvCxnSpPr>
        <p:spPr>
          <a:xfrm flipV="1">
            <a:off x="3886200" y="3514440"/>
            <a:ext cx="1024503" cy="3333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6"/>
            <a:endCxn id="53" idx="1"/>
          </p:cNvCxnSpPr>
          <p:nvPr/>
        </p:nvCxnSpPr>
        <p:spPr>
          <a:xfrm flipV="1">
            <a:off x="5631558" y="4447520"/>
            <a:ext cx="685800" cy="1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42" idx="3"/>
            <a:endCxn id="44" idx="1"/>
          </p:cNvCxnSpPr>
          <p:nvPr/>
        </p:nvCxnSpPr>
        <p:spPr>
          <a:xfrm flipV="1">
            <a:off x="3886200" y="4449513"/>
            <a:ext cx="564258" cy="9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317358" y="4257020"/>
            <a:ext cx="1371600" cy="381000"/>
            <a:chOff x="4495800" y="2979882"/>
            <a:chExt cx="1371600" cy="381000"/>
          </a:xfrm>
        </p:grpSpPr>
        <p:sp>
          <p:nvSpPr>
            <p:cNvPr id="53" name="Rectangle 5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Straight Arrow Connector 56"/>
          <p:cNvCxnSpPr>
            <a:stCxn id="56" idx="6"/>
            <a:endCxn id="58" idx="1"/>
          </p:cNvCxnSpPr>
          <p:nvPr/>
        </p:nvCxnSpPr>
        <p:spPr>
          <a:xfrm flipV="1">
            <a:off x="7498458" y="4432756"/>
            <a:ext cx="733203" cy="1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231661" y="42480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cxnSp>
        <p:nvCxnSpPr>
          <p:cNvPr id="59" name="Curved Connector 58"/>
          <p:cNvCxnSpPr>
            <a:stCxn id="9" idx="3"/>
            <a:endCxn id="40" idx="1"/>
          </p:cNvCxnSpPr>
          <p:nvPr/>
        </p:nvCxnSpPr>
        <p:spPr>
          <a:xfrm flipV="1">
            <a:off x="2209800" y="3847785"/>
            <a:ext cx="838200" cy="34321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040443" y="5562600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name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0443" y="5867400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40443" y="6165273"/>
            <a:ext cx="83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decl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442901" y="6126228"/>
            <a:ext cx="1371600" cy="381000"/>
            <a:chOff x="4495800" y="2979882"/>
            <a:chExt cx="1371600" cy="381000"/>
          </a:xfrm>
        </p:grpSpPr>
        <p:sp>
          <p:nvSpPr>
            <p:cNvPr id="65" name="Rectangle 64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4102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007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137753" y="5181600"/>
            <a:ext cx="640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“so”</a:t>
            </a:r>
            <a:endParaRPr lang="en-US" sz="2000" dirty="0">
              <a:latin typeface="+mn-lt"/>
            </a:endParaRPr>
          </a:p>
        </p:txBody>
      </p:sp>
      <p:cxnSp>
        <p:nvCxnSpPr>
          <p:cNvPr id="70" name="Curved Connector 69"/>
          <p:cNvCxnSpPr>
            <a:stCxn id="61" idx="3"/>
            <a:endCxn id="69" idx="1"/>
          </p:cNvCxnSpPr>
          <p:nvPr/>
        </p:nvCxnSpPr>
        <p:spPr>
          <a:xfrm flipV="1">
            <a:off x="3878643" y="5381655"/>
            <a:ext cx="1259110" cy="3333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9" idx="1"/>
          </p:cNvCxnSpPr>
          <p:nvPr/>
        </p:nvCxnSpPr>
        <p:spPr>
          <a:xfrm flipV="1">
            <a:off x="5624001" y="6299971"/>
            <a:ext cx="634017" cy="16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63" idx="3"/>
            <a:endCxn id="65" idx="1"/>
          </p:cNvCxnSpPr>
          <p:nvPr/>
        </p:nvCxnSpPr>
        <p:spPr>
          <a:xfrm flipV="1">
            <a:off x="3878643" y="6316728"/>
            <a:ext cx="564258" cy="9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258018" y="611530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cxnSp>
        <p:nvCxnSpPr>
          <p:cNvPr id="80" name="Curved Connector 79"/>
          <p:cNvCxnSpPr>
            <a:stCxn id="10" idx="3"/>
          </p:cNvCxnSpPr>
          <p:nvPr/>
        </p:nvCxnSpPr>
        <p:spPr>
          <a:xfrm>
            <a:off x="2209800" y="4495800"/>
            <a:ext cx="830643" cy="12192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972012" y="1415534"/>
            <a:ext cx="990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Id.info</a:t>
            </a:r>
          </a:p>
        </p:txBody>
      </p:sp>
    </p:spTree>
    <p:extLst>
      <p:ext uri="{BB962C8B-B14F-4D97-AF65-F5344CB8AC3E}">
        <p14:creationId xmlns:p14="http://schemas.microsoft.com/office/powerpoint/2010/main" val="3630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" y="0"/>
            <a:ext cx="7772400" cy="1143000"/>
          </a:xfrm>
        </p:spPr>
        <p:txBody>
          <a:bodyPr/>
          <a:lstStyle/>
          <a:p>
            <a:r>
              <a:rPr lang="en-US" dirty="0" smtClean="0"/>
              <a:t>Scope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n-lt"/>
              </a:rPr>
              <a:pPr/>
              <a:t>22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522" y="5944230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Scope stack</a:t>
            </a:r>
            <a:endParaRPr lang="en-US" sz="2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872734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1289714" y="5484091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6356" y="187273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  <a:endParaRPr lang="en-US" sz="2000" dirty="0"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9400" y="1872734"/>
            <a:ext cx="914400" cy="381000"/>
            <a:chOff x="4495800" y="2979882"/>
            <a:chExt cx="914400" cy="381000"/>
          </a:xfrm>
        </p:grpSpPr>
        <p:sp>
          <p:nvSpPr>
            <p:cNvPr id="10" name="Rectangle 9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12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816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29055" y="1219200"/>
            <a:ext cx="1461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Id.info(“so”)</a:t>
            </a:r>
            <a:endParaRPr lang="en-US" sz="2000" dirty="0">
              <a:latin typeface="+mn-lt"/>
            </a:endParaRPr>
          </a:p>
        </p:txBody>
      </p:sp>
      <p:cxnSp>
        <p:nvCxnSpPr>
          <p:cNvPr id="16" name="Curved Connector 15"/>
          <p:cNvCxnSpPr>
            <a:stCxn id="13" idx="0"/>
            <a:endCxn id="15" idx="1"/>
          </p:cNvCxnSpPr>
          <p:nvPr/>
        </p:nvCxnSpPr>
        <p:spPr>
          <a:xfrm rot="5400000" flipH="1" flipV="1">
            <a:off x="2934826" y="1532430"/>
            <a:ext cx="607403" cy="38105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1872734"/>
            <a:ext cx="914400" cy="381000"/>
            <a:chOff x="4495800" y="2979882"/>
            <a:chExt cx="914400" cy="381000"/>
          </a:xfrm>
        </p:grpSpPr>
        <p:sp>
          <p:nvSpPr>
            <p:cNvPr id="18" name="Rectangle 17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1" name="Oval 20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2" name="Oval 21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28831" y="1219200"/>
            <a:ext cx="1675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“long”)</a:t>
            </a:r>
            <a:endParaRPr lang="en-US" sz="2000" dirty="0">
              <a:latin typeface="+mn-lt"/>
            </a:endParaRPr>
          </a:p>
        </p:txBody>
      </p:sp>
      <p:cxnSp>
        <p:nvCxnSpPr>
          <p:cNvPr id="24" name="Curved Connector 23"/>
          <p:cNvCxnSpPr>
            <a:stCxn id="21" idx="0"/>
            <a:endCxn id="23" idx="1"/>
          </p:cNvCxnSpPr>
          <p:nvPr/>
        </p:nvCxnSpPr>
        <p:spPr>
          <a:xfrm rot="5400000" flipH="1" flipV="1">
            <a:off x="4837214" y="1535042"/>
            <a:ext cx="607403" cy="37583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10" idx="1"/>
          </p:cNvCxnSpPr>
          <p:nvPr/>
        </p:nvCxnSpPr>
        <p:spPr>
          <a:xfrm>
            <a:off x="2209800" y="20632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6"/>
            <a:endCxn id="18" idx="1"/>
          </p:cNvCxnSpPr>
          <p:nvPr/>
        </p:nvCxnSpPr>
        <p:spPr>
          <a:xfrm>
            <a:off x="3581400" y="206323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6"/>
            <a:endCxn id="28" idx="1"/>
          </p:cNvCxnSpPr>
          <p:nvPr/>
        </p:nvCxnSpPr>
        <p:spPr>
          <a:xfrm flipV="1">
            <a:off x="5448300" y="2045852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72064" y="18611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0200" y="3116638"/>
            <a:ext cx="62677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TextBox 29"/>
          <p:cNvSpPr txBox="1"/>
          <p:nvPr/>
        </p:nvSpPr>
        <p:spPr>
          <a:xfrm>
            <a:off x="1320739" y="3116638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  <a:endParaRPr lang="en-US" sz="2000" dirty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836570" y="3116638"/>
            <a:ext cx="897230" cy="381000"/>
            <a:chOff x="4495800" y="2979882"/>
            <a:chExt cx="897230" cy="381000"/>
          </a:xfrm>
        </p:grpSpPr>
        <p:sp>
          <p:nvSpPr>
            <p:cNvPr id="32" name="Rectangle 31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3583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5" name="Oval 34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6" name="Oval 35"/>
            <p:cNvSpPr/>
            <p:nvPr/>
          </p:nvSpPr>
          <p:spPr>
            <a:xfrm>
              <a:off x="512633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439161" y="2463104"/>
            <a:ext cx="1618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“and”)</a:t>
            </a:r>
            <a:endParaRPr lang="en-US" sz="2000" dirty="0">
              <a:latin typeface="+mn-lt"/>
            </a:endParaRPr>
          </a:p>
        </p:txBody>
      </p:sp>
      <p:cxnSp>
        <p:nvCxnSpPr>
          <p:cNvPr id="38" name="Curved Connector 37"/>
          <p:cNvCxnSpPr>
            <a:stCxn id="35" idx="0"/>
            <a:endCxn id="37" idx="1"/>
          </p:cNvCxnSpPr>
          <p:nvPr/>
        </p:nvCxnSpPr>
        <p:spPr>
          <a:xfrm rot="5400000" flipH="1" flipV="1">
            <a:off x="2948464" y="2779866"/>
            <a:ext cx="607403" cy="37399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4741570" y="3116638"/>
            <a:ext cx="897230" cy="381000"/>
            <a:chOff x="4495800" y="2979882"/>
            <a:chExt cx="897230" cy="381000"/>
          </a:xfrm>
        </p:grpSpPr>
        <p:sp>
          <p:nvSpPr>
            <p:cNvPr id="40" name="Rectangle 39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3583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Oval 42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4" name="Oval 43"/>
            <p:cNvSpPr/>
            <p:nvPr/>
          </p:nvSpPr>
          <p:spPr>
            <a:xfrm>
              <a:off x="512633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338241" y="2463104"/>
            <a:ext cx="192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“thanks”)</a:t>
            </a:r>
            <a:endParaRPr lang="en-US" sz="2000" dirty="0">
              <a:latin typeface="+mn-lt"/>
            </a:endParaRPr>
          </a:p>
        </p:txBody>
      </p:sp>
      <p:cxnSp>
        <p:nvCxnSpPr>
          <p:cNvPr id="46" name="Curved Connector 45"/>
          <p:cNvCxnSpPr>
            <a:stCxn id="43" idx="0"/>
            <a:endCxn id="45" idx="1"/>
          </p:cNvCxnSpPr>
          <p:nvPr/>
        </p:nvCxnSpPr>
        <p:spPr>
          <a:xfrm rot="5400000" flipH="1" flipV="1">
            <a:off x="4850504" y="2782826"/>
            <a:ext cx="607403" cy="36807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3"/>
            <a:endCxn id="32" idx="1"/>
          </p:cNvCxnSpPr>
          <p:nvPr/>
        </p:nvCxnSpPr>
        <p:spPr>
          <a:xfrm>
            <a:off x="2226970" y="33071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6"/>
            <a:endCxn id="40" idx="1"/>
          </p:cNvCxnSpPr>
          <p:nvPr/>
        </p:nvCxnSpPr>
        <p:spPr>
          <a:xfrm>
            <a:off x="3543300" y="3307138"/>
            <a:ext cx="11982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6"/>
            <a:endCxn id="103" idx="1"/>
          </p:cNvCxnSpPr>
          <p:nvPr/>
        </p:nvCxnSpPr>
        <p:spPr>
          <a:xfrm>
            <a:off x="5448300" y="3307138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600200" y="4311134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1296356" y="431113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en-US" sz="2000" dirty="0">
              <a:latin typeface="+mn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819400" y="4311134"/>
            <a:ext cx="914400" cy="381000"/>
            <a:chOff x="4495800" y="2979882"/>
            <a:chExt cx="914400" cy="381000"/>
          </a:xfrm>
        </p:grpSpPr>
        <p:sp>
          <p:nvSpPr>
            <p:cNvPr id="53" name="Rectangle 5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6" name="Oval 5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7" name="Oval 56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435992" y="3657600"/>
            <a:ext cx="133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“x”)</a:t>
            </a:r>
            <a:endParaRPr lang="en-US" sz="2000" dirty="0">
              <a:latin typeface="+mn-lt"/>
            </a:endParaRPr>
          </a:p>
        </p:txBody>
      </p:sp>
      <p:cxnSp>
        <p:nvCxnSpPr>
          <p:cNvPr id="59" name="Curved Connector 58"/>
          <p:cNvCxnSpPr>
            <a:stCxn id="56" idx="0"/>
            <a:endCxn id="58" idx="1"/>
          </p:cNvCxnSpPr>
          <p:nvPr/>
        </p:nvCxnSpPr>
        <p:spPr>
          <a:xfrm rot="5400000" flipH="1" flipV="1">
            <a:off x="2938295" y="3967361"/>
            <a:ext cx="607403" cy="3879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724400" y="4311134"/>
            <a:ext cx="914400" cy="381000"/>
            <a:chOff x="4495800" y="2979882"/>
            <a:chExt cx="914400" cy="381000"/>
          </a:xfrm>
        </p:grpSpPr>
        <p:sp>
          <p:nvSpPr>
            <p:cNvPr id="61" name="Rectangle 60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4" name="Oval 63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5" name="Oval 64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333152" y="3657600"/>
            <a:ext cx="14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“all”)</a:t>
            </a:r>
            <a:endParaRPr lang="en-US" sz="2000" dirty="0">
              <a:latin typeface="+mn-lt"/>
            </a:endParaRPr>
          </a:p>
        </p:txBody>
      </p:sp>
      <p:cxnSp>
        <p:nvCxnSpPr>
          <p:cNvPr id="67" name="Curved Connector 66"/>
          <p:cNvCxnSpPr>
            <a:stCxn id="64" idx="0"/>
            <a:endCxn id="66" idx="1"/>
          </p:cNvCxnSpPr>
          <p:nvPr/>
        </p:nvCxnSpPr>
        <p:spPr>
          <a:xfrm rot="5400000" flipH="1" flipV="1">
            <a:off x="4839375" y="3971281"/>
            <a:ext cx="607403" cy="38015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3"/>
            <a:endCxn id="53" idx="1"/>
          </p:cNvCxnSpPr>
          <p:nvPr/>
        </p:nvCxnSpPr>
        <p:spPr>
          <a:xfrm>
            <a:off x="2209800" y="45016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6"/>
            <a:endCxn id="61" idx="1"/>
          </p:cNvCxnSpPr>
          <p:nvPr/>
        </p:nvCxnSpPr>
        <p:spPr>
          <a:xfrm>
            <a:off x="3543300" y="4501634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6"/>
            <a:endCxn id="71" idx="1"/>
          </p:cNvCxnSpPr>
          <p:nvPr/>
        </p:nvCxnSpPr>
        <p:spPr>
          <a:xfrm flipV="1">
            <a:off x="5448300" y="4484252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572064" y="42995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00200" y="5555038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73" name="Group 72"/>
          <p:cNvGrpSpPr/>
          <p:nvPr/>
        </p:nvGrpSpPr>
        <p:grpSpPr>
          <a:xfrm>
            <a:off x="2819400" y="5555038"/>
            <a:ext cx="914400" cy="381000"/>
            <a:chOff x="4495800" y="2979882"/>
            <a:chExt cx="914400" cy="381000"/>
          </a:xfrm>
        </p:grpSpPr>
        <p:sp>
          <p:nvSpPr>
            <p:cNvPr id="74" name="Rectangle 73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7" name="Oval 76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8" name="Oval 77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426816" y="4901504"/>
            <a:ext cx="157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“the”)</a:t>
            </a:r>
            <a:endParaRPr lang="en-US" sz="2000" dirty="0">
              <a:latin typeface="+mn-lt"/>
            </a:endParaRPr>
          </a:p>
        </p:txBody>
      </p:sp>
      <p:cxnSp>
        <p:nvCxnSpPr>
          <p:cNvPr id="80" name="Curved Connector 79"/>
          <p:cNvCxnSpPr>
            <a:stCxn id="77" idx="0"/>
            <a:endCxn id="79" idx="1"/>
          </p:cNvCxnSpPr>
          <p:nvPr/>
        </p:nvCxnSpPr>
        <p:spPr>
          <a:xfrm rot="5400000" flipH="1" flipV="1">
            <a:off x="2933707" y="5215853"/>
            <a:ext cx="607403" cy="37881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4724400" y="5555038"/>
            <a:ext cx="914400" cy="381000"/>
            <a:chOff x="4495800" y="2979882"/>
            <a:chExt cx="914400" cy="381000"/>
          </a:xfrm>
        </p:grpSpPr>
        <p:sp>
          <p:nvSpPr>
            <p:cNvPr id="82" name="Rectangle 81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5" name="Oval 84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6" name="Oval 85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29746" y="4901504"/>
            <a:ext cx="1596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“fish”)</a:t>
            </a:r>
            <a:endParaRPr lang="en-US" sz="2000" dirty="0">
              <a:latin typeface="+mn-lt"/>
            </a:endParaRPr>
          </a:p>
        </p:txBody>
      </p:sp>
      <p:cxnSp>
        <p:nvCxnSpPr>
          <p:cNvPr id="88" name="Curved Connector 87"/>
          <p:cNvCxnSpPr>
            <a:stCxn id="85" idx="0"/>
            <a:endCxn id="87" idx="1"/>
          </p:cNvCxnSpPr>
          <p:nvPr/>
        </p:nvCxnSpPr>
        <p:spPr>
          <a:xfrm rot="5400000" flipH="1" flipV="1">
            <a:off x="4837672" y="5216888"/>
            <a:ext cx="607403" cy="3767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2" idx="3"/>
            <a:endCxn id="74" idx="1"/>
          </p:cNvCxnSpPr>
          <p:nvPr/>
        </p:nvCxnSpPr>
        <p:spPr>
          <a:xfrm>
            <a:off x="2209800" y="5745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8" idx="6"/>
            <a:endCxn id="82" idx="1"/>
          </p:cNvCxnSpPr>
          <p:nvPr/>
        </p:nvCxnSpPr>
        <p:spPr>
          <a:xfrm>
            <a:off x="3543300" y="5745538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6" idx="6"/>
            <a:endCxn id="93" idx="1"/>
          </p:cNvCxnSpPr>
          <p:nvPr/>
        </p:nvCxnSpPr>
        <p:spPr>
          <a:xfrm flipV="1">
            <a:off x="5448300" y="5739306"/>
            <a:ext cx="1151080" cy="6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6599380" y="5548806"/>
            <a:ext cx="914192" cy="381000"/>
            <a:chOff x="4495800" y="2979882"/>
            <a:chExt cx="914192" cy="381000"/>
          </a:xfrm>
        </p:grpSpPr>
        <p:sp>
          <p:nvSpPr>
            <p:cNvPr id="93" name="Rectangle 9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952792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6" name="Oval 9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7" name="Oval 96"/>
            <p:cNvSpPr/>
            <p:nvPr/>
          </p:nvSpPr>
          <p:spPr>
            <a:xfrm>
              <a:off x="5143292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7196051" y="4895272"/>
            <a:ext cx="192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“thanks”)</a:t>
            </a:r>
            <a:endParaRPr lang="en-US" sz="2000" dirty="0">
              <a:latin typeface="+mn-lt"/>
            </a:endParaRPr>
          </a:p>
        </p:txBody>
      </p:sp>
      <p:cxnSp>
        <p:nvCxnSpPr>
          <p:cNvPr id="99" name="Curved Connector 98"/>
          <p:cNvCxnSpPr>
            <a:stCxn id="96" idx="0"/>
            <a:endCxn id="98" idx="1"/>
          </p:cNvCxnSpPr>
          <p:nvPr/>
        </p:nvCxnSpPr>
        <p:spPr>
          <a:xfrm rot="5400000" flipH="1" flipV="1">
            <a:off x="6708314" y="5214994"/>
            <a:ext cx="607403" cy="36807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7" idx="6"/>
            <a:endCxn id="101" idx="1"/>
          </p:cNvCxnSpPr>
          <p:nvPr/>
        </p:nvCxnSpPr>
        <p:spPr>
          <a:xfrm flipV="1">
            <a:off x="7323072" y="5721924"/>
            <a:ext cx="1123972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8447044" y="553725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6629400" y="3116638"/>
            <a:ext cx="914400" cy="381000"/>
            <a:chOff x="4495800" y="2979882"/>
            <a:chExt cx="914400" cy="381000"/>
          </a:xfrm>
        </p:grpSpPr>
        <p:sp>
          <p:nvSpPr>
            <p:cNvPr id="103" name="Rectangle 10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245992" y="2463104"/>
            <a:ext cx="133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“x”)</a:t>
            </a:r>
            <a:endParaRPr lang="en-US" sz="2000" dirty="0">
              <a:latin typeface="+mn-lt"/>
            </a:endParaRPr>
          </a:p>
        </p:txBody>
      </p:sp>
      <p:cxnSp>
        <p:nvCxnSpPr>
          <p:cNvPr id="109" name="Curved Connector 108"/>
          <p:cNvCxnSpPr>
            <a:stCxn id="106" idx="0"/>
            <a:endCxn id="108" idx="1"/>
          </p:cNvCxnSpPr>
          <p:nvPr/>
        </p:nvCxnSpPr>
        <p:spPr>
          <a:xfrm rot="5400000" flipH="1" flipV="1">
            <a:off x="6748295" y="2772865"/>
            <a:ext cx="607403" cy="3879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7" idx="6"/>
            <a:endCxn id="111" idx="1"/>
          </p:cNvCxnSpPr>
          <p:nvPr/>
        </p:nvCxnSpPr>
        <p:spPr>
          <a:xfrm flipV="1">
            <a:off x="7353300" y="3289756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477064" y="31050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828800" y="6496775"/>
            <a:ext cx="5819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(now just pointers to the corresponding record in the symbol table)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16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0"/>
            <a:ext cx="7772400" cy="1143000"/>
          </a:xfrm>
        </p:spPr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1859760"/>
          </a:xfrm>
        </p:spPr>
        <p:txBody>
          <a:bodyPr/>
          <a:lstStyle/>
          <a:p>
            <a:r>
              <a:rPr lang="en-US" dirty="0" smtClean="0"/>
              <a:t>A table containing information about identifiers in the program</a:t>
            </a:r>
          </a:p>
          <a:p>
            <a:r>
              <a:rPr lang="en-US" dirty="0" smtClean="0"/>
              <a:t>Single entry for each named item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029200" y="2098040"/>
          <a:ext cx="400653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0030"/>
                <a:gridCol w="533718"/>
                <a:gridCol w="1532255"/>
                <a:gridCol w="4305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RANGE[1..12]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month_name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676400"/>
            <a:ext cx="4408311" cy="2225322"/>
          </a:xfrm>
          <a:prstGeom prst="roundRect">
            <a:avLst>
              <a:gd name="adj" fmla="val 53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 integer RANGE [1..12];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(month &lt;= 12)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month_name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[month]);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month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= month + 1;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Checks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Scope rules</a:t>
            </a:r>
          </a:p>
          <a:p>
            <a:pPr lvl="1"/>
            <a:r>
              <a:rPr lang="en-US" dirty="0"/>
              <a:t>Use symbol table to check that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Identifiers defined before used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No multiple definition of same identifier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…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Type </a:t>
            </a:r>
            <a:r>
              <a:rPr lang="en-US" dirty="0"/>
              <a:t>checking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Check that types in the program are consistent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How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Why?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EB05-6F70-4DC6-BF7B-036CA2DF6A79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 type?</a:t>
            </a:r>
          </a:p>
          <a:p>
            <a:pPr lvl="1"/>
            <a:r>
              <a:rPr lang="en-US" dirty="0" smtClean="0"/>
              <a:t>Simplest answer: a set of values + allowed operations</a:t>
            </a:r>
          </a:p>
          <a:p>
            <a:pPr lvl="1"/>
            <a:r>
              <a:rPr lang="en-US" dirty="0" smtClean="0"/>
              <a:t>Integers, real numbers, </a:t>
            </a:r>
            <a:r>
              <a:rPr lang="en-US" dirty="0" err="1" smtClean="0"/>
              <a:t>booleans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r>
              <a:rPr lang="en-US" dirty="0" smtClean="0"/>
              <a:t>Why do we care?</a:t>
            </a:r>
          </a:p>
          <a:p>
            <a:pPr lvl="1"/>
            <a:r>
              <a:rPr lang="en-US" dirty="0" smtClean="0"/>
              <a:t>Code generation: $1 := $1 + $2</a:t>
            </a:r>
          </a:p>
          <a:p>
            <a:pPr lvl="1"/>
            <a:r>
              <a:rPr lang="en-US" dirty="0" smtClean="0"/>
              <a:t>Safety </a:t>
            </a:r>
          </a:p>
          <a:p>
            <a:pPr lvl="2"/>
            <a:r>
              <a:rPr lang="en-US" dirty="0" smtClean="0"/>
              <a:t>Guarantee that certain errors cannot occur at runtime</a:t>
            </a:r>
          </a:p>
          <a:p>
            <a:pPr lvl="1"/>
            <a:r>
              <a:rPr lang="en-US" dirty="0" smtClean="0"/>
              <a:t>Abstraction</a:t>
            </a:r>
          </a:p>
          <a:p>
            <a:pPr lvl="2"/>
            <a:r>
              <a:rPr lang="en-US" dirty="0" smtClean="0"/>
              <a:t>Hide implementation details 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Optimization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 System (textbook definition)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10264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i="1" dirty="0" smtClean="0"/>
              <a:t>“A type system is a tractable </a:t>
            </a:r>
            <a:r>
              <a:rPr lang="en-US" i="1" dirty="0" smtClean="0">
                <a:solidFill>
                  <a:srgbClr val="7030A0"/>
                </a:solidFill>
              </a:rPr>
              <a:t>syntactic</a:t>
            </a:r>
            <a:r>
              <a:rPr lang="en-US" i="1" dirty="0" smtClean="0">
                <a:solidFill>
                  <a:schemeClr val="accent4"/>
                </a:solidFill>
              </a:rPr>
              <a:t> </a:t>
            </a:r>
            <a:r>
              <a:rPr lang="en-US" i="1" dirty="0" smtClean="0"/>
              <a:t>method for </a:t>
            </a:r>
            <a:r>
              <a:rPr lang="en-US" i="1" dirty="0" smtClean="0">
                <a:solidFill>
                  <a:srgbClr val="7030A0"/>
                </a:solidFill>
              </a:rPr>
              <a:t>proving the absence of certain program behaviors </a:t>
            </a:r>
            <a:r>
              <a:rPr lang="en-US" i="1" dirty="0" smtClean="0"/>
              <a:t>by classifying phrases according to the </a:t>
            </a:r>
            <a:r>
              <a:rPr lang="en-US" i="1" dirty="0" smtClean="0">
                <a:solidFill>
                  <a:srgbClr val="7030A0"/>
                </a:solidFill>
              </a:rPr>
              <a:t>kinds of values </a:t>
            </a:r>
            <a:r>
              <a:rPr lang="en-US" i="1" dirty="0" smtClean="0"/>
              <a:t>they compute”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2354" y="4343400"/>
            <a:ext cx="4897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-- Types and Programming Languages 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by Benjamin C. Pierce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6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type system of a programming language is a way to define how “good” program “behave”</a:t>
            </a:r>
          </a:p>
          <a:p>
            <a:pPr lvl="1"/>
            <a:r>
              <a:rPr lang="en-US" dirty="0" smtClean="0"/>
              <a:t>Good programs = well-typed programs</a:t>
            </a:r>
          </a:p>
          <a:p>
            <a:pPr lvl="1"/>
            <a:r>
              <a:rPr lang="en-US" dirty="0" smtClean="0"/>
              <a:t>Bad programs = not well typed </a:t>
            </a:r>
          </a:p>
          <a:p>
            <a:endParaRPr lang="en-US" dirty="0" smtClean="0"/>
          </a:p>
          <a:p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Static typing – most checking at compile time</a:t>
            </a:r>
          </a:p>
          <a:p>
            <a:pPr lvl="1"/>
            <a:r>
              <a:rPr lang="en-US" dirty="0" smtClean="0"/>
              <a:t>Dynamic typing – most checking at runtime</a:t>
            </a:r>
          </a:p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Automatically infer types for a program (or show that there is no valid typing)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Static typing vs. dynamic typing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5744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Static type checking is </a:t>
            </a:r>
            <a:r>
              <a:rPr lang="en-US" dirty="0" smtClean="0">
                <a:solidFill>
                  <a:srgbClr val="7030A0"/>
                </a:solidFill>
              </a:rPr>
              <a:t>conservative</a:t>
            </a:r>
          </a:p>
          <a:p>
            <a:pPr lvl="1"/>
            <a:r>
              <a:rPr lang="en-US" dirty="0" smtClean="0"/>
              <a:t>Any program that is determined to be well-typed is free from certain kinds of errors</a:t>
            </a:r>
          </a:p>
          <a:p>
            <a:pPr lvl="1"/>
            <a:r>
              <a:rPr lang="en-US" dirty="0" smtClean="0"/>
              <a:t>May reject programs that cannot be statically determined as well typed</a:t>
            </a:r>
          </a:p>
          <a:p>
            <a:endParaRPr lang="en-US" dirty="0" smtClean="0"/>
          </a:p>
          <a:p>
            <a:r>
              <a:rPr lang="en-US" dirty="0" smtClean="0"/>
              <a:t>Dynamic type checking </a:t>
            </a:r>
          </a:p>
          <a:p>
            <a:pPr lvl="1"/>
            <a:r>
              <a:rPr lang="en-US" dirty="0" smtClean="0"/>
              <a:t>May accept more programs as valid (runtime info)</a:t>
            </a:r>
          </a:p>
          <a:p>
            <a:pPr lvl="1"/>
            <a:r>
              <a:rPr lang="en-US" dirty="0" smtClean="0"/>
              <a:t>Errors not caught at compile time</a:t>
            </a:r>
          </a:p>
          <a:p>
            <a:pPr lvl="1"/>
            <a:r>
              <a:rPr lang="en-US" dirty="0" smtClean="0"/>
              <a:t>Runtime cost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78800" cy="2438400"/>
          </a:xfrm>
        </p:spPr>
        <p:txBody>
          <a:bodyPr/>
          <a:lstStyle/>
          <a:p>
            <a:r>
              <a:rPr lang="en-US" sz="2400" dirty="0"/>
              <a:t>Type rules specify </a:t>
            </a:r>
          </a:p>
          <a:p>
            <a:pPr lvl="1"/>
            <a:r>
              <a:rPr lang="en-US" sz="2000" dirty="0"/>
              <a:t>which types can be combined with certain operator </a:t>
            </a:r>
          </a:p>
          <a:p>
            <a:pPr lvl="1"/>
            <a:r>
              <a:rPr lang="en-US" sz="2000" dirty="0"/>
              <a:t>Assignment of expression to variable</a:t>
            </a:r>
          </a:p>
          <a:p>
            <a:pPr lvl="1"/>
            <a:r>
              <a:rPr lang="en-US" sz="2000" dirty="0"/>
              <a:t>Formal and actual parameters of a method call</a:t>
            </a:r>
          </a:p>
          <a:p>
            <a:pPr lvl="1"/>
            <a:endParaRPr lang="en-US" sz="2000" dirty="0"/>
          </a:p>
          <a:p>
            <a:r>
              <a:rPr lang="en-US" sz="2400" dirty="0"/>
              <a:t>Examples</a:t>
            </a:r>
          </a:p>
          <a:p>
            <a:endParaRPr lang="en-US" sz="24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753D-B9E1-4426-8E69-A9A448CA646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30436" name="Text Box 4"/>
          <p:cNvSpPr txBox="1">
            <a:spLocks noChangeArrowheads="1"/>
          </p:cNvSpPr>
          <p:nvPr/>
        </p:nvSpPr>
        <p:spPr bwMode="auto">
          <a:xfrm>
            <a:off x="1885245" y="4842936"/>
            <a:ext cx="2265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+mn-lt"/>
              </a:rPr>
              <a:t>“drive” + “drink”</a:t>
            </a: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4763206" y="4806421"/>
            <a:ext cx="2437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42 </a:t>
            </a:r>
            <a:r>
              <a:rPr lang="en-US" sz="2400" dirty="0">
                <a:latin typeface="+mn-lt"/>
              </a:rPr>
              <a:t>+ </a:t>
            </a:r>
            <a:r>
              <a:rPr lang="en-US" sz="2400" dirty="0" smtClean="0">
                <a:latin typeface="+mn-lt"/>
              </a:rPr>
              <a:t>“the answer”</a:t>
            </a:r>
            <a:endParaRPr lang="en-US" sz="2400" dirty="0">
              <a:latin typeface="+mn-lt"/>
            </a:endParaRP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3153595" y="4538136"/>
            <a:ext cx="917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  <a:latin typeface="+mn-lt"/>
              </a:rPr>
              <a:t>string</a:t>
            </a:r>
          </a:p>
        </p:txBody>
      </p:sp>
      <p:sp>
        <p:nvSpPr>
          <p:cNvPr id="530439" name="Text Box 7"/>
          <p:cNvSpPr txBox="1">
            <a:spLocks noChangeArrowheads="1"/>
          </p:cNvSpPr>
          <p:nvPr/>
        </p:nvSpPr>
        <p:spPr bwMode="auto">
          <a:xfrm>
            <a:off x="1983784" y="4524025"/>
            <a:ext cx="917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  <a:latin typeface="+mn-lt"/>
              </a:rPr>
              <a:t>string</a:t>
            </a:r>
          </a:p>
        </p:txBody>
      </p:sp>
      <p:sp>
        <p:nvSpPr>
          <p:cNvPr id="530440" name="Text Box 8"/>
          <p:cNvSpPr txBox="1">
            <a:spLocks noChangeArrowheads="1"/>
          </p:cNvSpPr>
          <p:nvPr/>
        </p:nvSpPr>
        <p:spPr bwMode="auto">
          <a:xfrm>
            <a:off x="2647245" y="5223936"/>
            <a:ext cx="917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rgbClr val="00FF00"/>
                </a:solidFill>
                <a:latin typeface="+mn-lt"/>
              </a:rPr>
              <a:t>string</a:t>
            </a:r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4778131" y="4518446"/>
            <a:ext cx="5261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2"/>
                </a:solidFill>
                <a:latin typeface="+mn-lt"/>
              </a:rPr>
              <a:t>int</a:t>
            </a:r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5844931" y="4518446"/>
            <a:ext cx="917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  <a:latin typeface="+mn-lt"/>
              </a:rPr>
              <a:t>string</a:t>
            </a:r>
          </a:p>
        </p:txBody>
      </p:sp>
      <p:sp>
        <p:nvSpPr>
          <p:cNvPr id="530443" name="Text Box 11"/>
          <p:cNvSpPr txBox="1">
            <a:spLocks noChangeArrowheads="1"/>
          </p:cNvSpPr>
          <p:nvPr/>
        </p:nvSpPr>
        <p:spPr bwMode="auto">
          <a:xfrm>
            <a:off x="5252156" y="5263621"/>
            <a:ext cx="1040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90707"/>
                </a:solidFill>
                <a:latin typeface="+mn-lt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81062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8" grpId="0"/>
      <p:bldP spid="530439" grpId="0"/>
      <p:bldP spid="530440" grpId="0"/>
      <p:bldP spid="530441" grpId="0"/>
      <p:bldP spid="530442" grpId="0"/>
      <p:bldP spid="530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 are here…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  <a:latin typeface="+mn-lt"/>
              </a:rPr>
              <a:pPr/>
              <a:t>3</a:t>
            </a:fld>
            <a:endParaRPr lang="en-US">
              <a:solidFill>
                <a:srgbClr val="D6ECFF"/>
              </a:solidFill>
              <a:latin typeface="+mn-lt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prstClr val="white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latin typeface="+mn-lt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Lexical</a:t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rgbClr val="7030A0"/>
                </a:solidFill>
                <a:latin typeface="+mn-lt"/>
              </a:rPr>
              <a:t>SemanticAnalysis</a:t>
            </a:r>
            <a:endParaRPr lang="en-US" sz="1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Process text input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8910" y="1991669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characters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Syntax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72619" y="1989428"/>
            <a:ext cx="674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tokens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4429" y="1994646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Annotated 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Code</a:t>
            </a:r>
            <a:br>
              <a:rPr lang="en-US" sz="1200" dirty="0" smtClean="0">
                <a:solidFill>
                  <a:prstClr val="white"/>
                </a:solidFill>
                <a:latin typeface="+mn-lt"/>
              </a:rPr>
            </a:b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Target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Symbolic Instructions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77626" y="5078506"/>
            <a:ext cx="312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Machine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Write executable output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2047" y="5078506"/>
            <a:ext cx="38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MI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2342" y="3200400"/>
            <a:ext cx="5977183" cy="268493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prstClr val="white"/>
                </a:solidFill>
              </a:rPr>
              <a:t>Back End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61177" y="2188518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47487" y="2169777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Rules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560"/>
            <a:ext cx="7772400" cy="46934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Specify for each operator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Types of operands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Type of result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Basic </a:t>
            </a:r>
            <a:r>
              <a:rPr lang="en-US" sz="2800" dirty="0"/>
              <a:t>Types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Building blocks for the type system (type rules)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e.g., 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boolean</a:t>
            </a:r>
            <a:r>
              <a:rPr lang="en-US" sz="2400" dirty="0"/>
              <a:t>, </a:t>
            </a:r>
            <a:r>
              <a:rPr lang="en-US" sz="2400" dirty="0" smtClean="0"/>
              <a:t>(sometimes) string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Type </a:t>
            </a:r>
            <a:r>
              <a:rPr lang="en-US" sz="2800" dirty="0"/>
              <a:t>Expressions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Array types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Function types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Record types / </a:t>
            </a:r>
            <a:r>
              <a:rPr lang="en-US" sz="2400" dirty="0" smtClean="0"/>
              <a:t>Classes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43140-8E1F-4280-A86D-35171EC5625A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6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Rules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24DA-9274-4262-9DDD-C8E7DA5B3090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2506218" y="2057400"/>
            <a:ext cx="4129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Tahoma" pitchFamily="34" charset="0"/>
              </a:rPr>
              <a:t>If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E1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E2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r>
              <a:rPr lang="en-US" dirty="0">
                <a:latin typeface="Tahoma" pitchFamily="34" charset="0"/>
              </a:rPr>
              <a:t>, </a:t>
            </a:r>
            <a:br>
              <a:rPr lang="en-US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then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E1 + E2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endParaRPr lang="en-US" dirty="0">
              <a:solidFill>
                <a:srgbClr val="7030A0"/>
              </a:solidFill>
              <a:latin typeface="Tahoma" pitchFamily="34" charset="0"/>
            </a:endParaRPr>
          </a:p>
        </p:txBody>
      </p:sp>
      <p:grpSp>
        <p:nvGrpSpPr>
          <p:cNvPr id="538633" name="Group 9"/>
          <p:cNvGrpSpPr>
            <a:grpSpLocks/>
          </p:cNvGrpSpPr>
          <p:nvPr/>
        </p:nvGrpSpPr>
        <p:grpSpPr bwMode="auto">
          <a:xfrm>
            <a:off x="2990850" y="3733800"/>
            <a:ext cx="2990850" cy="990600"/>
            <a:chOff x="1668" y="2208"/>
            <a:chExt cx="1884" cy="624"/>
          </a:xfrm>
        </p:grpSpPr>
        <p:sp>
          <p:nvSpPr>
            <p:cNvPr id="538629" name="Line 5"/>
            <p:cNvSpPr>
              <a:spLocks noChangeShapeType="1"/>
            </p:cNvSpPr>
            <p:nvPr/>
          </p:nvSpPr>
          <p:spPr bwMode="auto">
            <a:xfrm>
              <a:off x="1704" y="249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30" name="Rectangle 6"/>
            <p:cNvSpPr>
              <a:spLocks noChangeArrowheads="1"/>
            </p:cNvSpPr>
            <p:nvPr/>
          </p:nvSpPr>
          <p:spPr bwMode="auto">
            <a:xfrm>
              <a:off x="1668" y="2208"/>
              <a:ext cx="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E1 : int</a:t>
              </a:r>
            </a:p>
          </p:txBody>
        </p:sp>
        <p:sp>
          <p:nvSpPr>
            <p:cNvPr id="538631" name="Rectangle 7"/>
            <p:cNvSpPr>
              <a:spLocks noChangeArrowheads="1"/>
            </p:cNvSpPr>
            <p:nvPr/>
          </p:nvSpPr>
          <p:spPr bwMode="auto">
            <a:xfrm>
              <a:off x="2820" y="2208"/>
              <a:ext cx="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E2 : int</a:t>
              </a:r>
            </a:p>
          </p:txBody>
        </p:sp>
        <p:sp>
          <p:nvSpPr>
            <p:cNvPr id="538632" name="Rectangle 8"/>
            <p:cNvSpPr>
              <a:spLocks noChangeArrowheads="1"/>
            </p:cNvSpPr>
            <p:nvPr/>
          </p:nvSpPr>
          <p:spPr bwMode="auto">
            <a:xfrm>
              <a:off x="2064" y="2544"/>
              <a:ext cx="12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E1 + E2 : 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9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Typing </a:t>
            </a:r>
            <a:r>
              <a:rPr lang="en-US" dirty="0" smtClean="0"/>
              <a:t>Rules (examples)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93C9-347F-482E-815F-F4A5414007E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39653" name="Line 5"/>
          <p:cNvSpPr>
            <a:spLocks noChangeShapeType="1"/>
          </p:cNvSpPr>
          <p:nvPr/>
        </p:nvSpPr>
        <p:spPr bwMode="auto">
          <a:xfrm flipV="1">
            <a:off x="685800" y="1600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56" name="Rectangle 8"/>
          <p:cNvSpPr>
            <a:spLocks noChangeArrowheads="1"/>
          </p:cNvSpPr>
          <p:nvPr/>
        </p:nvSpPr>
        <p:spPr bwMode="auto">
          <a:xfrm>
            <a:off x="609600" y="1600200"/>
            <a:ext cx="14636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true </a:t>
            </a:r>
            <a:r>
              <a:rPr lang="en-US" sz="1600" dirty="0">
                <a:latin typeface="Tahoma" pitchFamily="34" charset="0"/>
              </a:rPr>
              <a:t>: </a:t>
            </a:r>
            <a:r>
              <a:rPr lang="en-US" sz="1600" dirty="0" err="1">
                <a:latin typeface="Tahoma" pitchFamily="34" charset="0"/>
              </a:rPr>
              <a:t>boolean</a:t>
            </a:r>
            <a:r>
              <a:rPr lang="en-US" sz="1600" dirty="0">
                <a:latin typeface="Tahoma" pitchFamily="34" charset="0"/>
              </a:rPr>
              <a:t> </a:t>
            </a:r>
          </a:p>
        </p:txBody>
      </p:sp>
      <p:sp>
        <p:nvSpPr>
          <p:cNvPr id="539657" name="Line 9"/>
          <p:cNvSpPr>
            <a:spLocks noChangeShapeType="1"/>
          </p:cNvSpPr>
          <p:nvPr/>
        </p:nvSpPr>
        <p:spPr bwMode="auto">
          <a:xfrm flipV="1">
            <a:off x="990600" y="3581399"/>
            <a:ext cx="2514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58" name="Rectangle 10"/>
          <p:cNvSpPr>
            <a:spLocks noChangeArrowheads="1"/>
          </p:cNvSpPr>
          <p:nvPr/>
        </p:nvSpPr>
        <p:spPr bwMode="auto">
          <a:xfrm>
            <a:off x="854075" y="319405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2647950" y="319405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E2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60" name="Rectangle 12"/>
          <p:cNvSpPr>
            <a:spLocks noChangeArrowheads="1"/>
          </p:cNvSpPr>
          <p:nvPr/>
        </p:nvSpPr>
        <p:spPr bwMode="auto">
          <a:xfrm>
            <a:off x="1447800" y="3575050"/>
            <a:ext cx="14868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</a:t>
            </a:r>
            <a:r>
              <a:rPr lang="en-US" sz="1600" i="1" dirty="0">
                <a:latin typeface="Tahoma" pitchFamily="34" charset="0"/>
              </a:rPr>
              <a:t>op</a:t>
            </a:r>
            <a:r>
              <a:rPr lang="en-US" sz="1600" dirty="0">
                <a:latin typeface="Tahoma" pitchFamily="34" charset="0"/>
              </a:rPr>
              <a:t> E2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61" name="Line 13"/>
          <p:cNvSpPr>
            <a:spLocks noChangeShapeType="1"/>
          </p:cNvSpPr>
          <p:nvPr/>
        </p:nvSpPr>
        <p:spPr bwMode="auto">
          <a:xfrm flipV="1">
            <a:off x="3276600" y="160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2" name="Rectangle 14"/>
          <p:cNvSpPr>
            <a:spLocks noChangeArrowheads="1"/>
          </p:cNvSpPr>
          <p:nvPr/>
        </p:nvSpPr>
        <p:spPr bwMode="auto">
          <a:xfrm>
            <a:off x="3200400" y="1603375"/>
            <a:ext cx="15156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false </a:t>
            </a:r>
            <a:r>
              <a:rPr lang="en-US" sz="1600" dirty="0">
                <a:latin typeface="Tahoma" pitchFamily="34" charset="0"/>
              </a:rPr>
              <a:t>: </a:t>
            </a:r>
            <a:r>
              <a:rPr lang="en-US" sz="1600" dirty="0" err="1">
                <a:latin typeface="Tahoma" pitchFamily="34" charset="0"/>
              </a:rPr>
              <a:t>boolean</a:t>
            </a:r>
            <a:r>
              <a:rPr lang="en-US" sz="1600" dirty="0">
                <a:latin typeface="Tahoma" pitchFamily="34" charset="0"/>
              </a:rPr>
              <a:t> </a:t>
            </a:r>
          </a:p>
        </p:txBody>
      </p:sp>
      <p:sp>
        <p:nvSpPr>
          <p:cNvPr id="539663" name="Line 15"/>
          <p:cNvSpPr>
            <a:spLocks noChangeShapeType="1"/>
          </p:cNvSpPr>
          <p:nvPr/>
        </p:nvSpPr>
        <p:spPr bwMode="auto">
          <a:xfrm flipV="1">
            <a:off x="6858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4" name="Rectangle 16"/>
          <p:cNvSpPr>
            <a:spLocks noChangeArrowheads="1"/>
          </p:cNvSpPr>
          <p:nvPr/>
        </p:nvSpPr>
        <p:spPr bwMode="auto">
          <a:xfrm>
            <a:off x="609600" y="2279650"/>
            <a:ext cx="14215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 smtClean="0">
                <a:latin typeface="Tahoma" pitchFamily="34" charset="0"/>
              </a:rPr>
              <a:t>int</a:t>
            </a:r>
            <a:r>
              <a:rPr lang="en-US" sz="1600" i="1" dirty="0">
                <a:latin typeface="Tahoma" pitchFamily="34" charset="0"/>
              </a:rPr>
              <a:t>-literal</a:t>
            </a:r>
            <a:r>
              <a:rPr lang="en-US" sz="1600" dirty="0">
                <a:latin typeface="Tahoma" pitchFamily="34" charset="0"/>
              </a:rPr>
              <a:t>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65" name="Line 17"/>
          <p:cNvSpPr>
            <a:spLocks noChangeShapeType="1"/>
          </p:cNvSpPr>
          <p:nvPr/>
        </p:nvSpPr>
        <p:spPr bwMode="auto">
          <a:xfrm flipV="1">
            <a:off x="3276599" y="2286000"/>
            <a:ext cx="1828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6" name="Rectangle 18"/>
          <p:cNvSpPr>
            <a:spLocks noChangeArrowheads="1"/>
          </p:cNvSpPr>
          <p:nvPr/>
        </p:nvSpPr>
        <p:spPr bwMode="auto">
          <a:xfrm>
            <a:off x="3200400" y="2282825"/>
            <a:ext cx="19833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smtClean="0">
                <a:latin typeface="Tahoma" pitchFamily="34" charset="0"/>
              </a:rPr>
              <a:t>string</a:t>
            </a:r>
            <a:r>
              <a:rPr lang="en-US" sz="1600" i="1" dirty="0">
                <a:latin typeface="Tahoma" pitchFamily="34" charset="0"/>
              </a:rPr>
              <a:t>-literal</a:t>
            </a:r>
            <a:r>
              <a:rPr lang="en-US" sz="1600" dirty="0">
                <a:latin typeface="Tahoma" pitchFamily="34" charset="0"/>
              </a:rPr>
              <a:t> : string</a:t>
            </a:r>
          </a:p>
        </p:txBody>
      </p:sp>
      <p:sp>
        <p:nvSpPr>
          <p:cNvPr id="539668" name="Rectangle 20"/>
          <p:cNvSpPr>
            <a:spLocks noChangeArrowheads="1"/>
          </p:cNvSpPr>
          <p:nvPr/>
        </p:nvSpPr>
        <p:spPr bwMode="auto">
          <a:xfrm>
            <a:off x="4468813" y="3346450"/>
            <a:ext cx="21932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latin typeface="Tahoma" pitchFamily="34" charset="0"/>
              </a:rPr>
              <a:t>op </a:t>
            </a:r>
            <a:r>
              <a:rPr lang="en-US" sz="1600" i="1" dirty="0" smtClean="0">
                <a:latin typeface="Tahoma" pitchFamily="34" charset="0"/>
                <a:sym typeface="Math B" pitchFamily="2" charset="2"/>
              </a:rPr>
              <a:t>∈</a:t>
            </a:r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{ +, -, /, *, %} </a:t>
            </a:r>
          </a:p>
        </p:txBody>
      </p:sp>
      <p:sp>
        <p:nvSpPr>
          <p:cNvPr id="539669" name="Line 21"/>
          <p:cNvSpPr>
            <a:spLocks noChangeShapeType="1"/>
          </p:cNvSpPr>
          <p:nvPr/>
        </p:nvSpPr>
        <p:spPr bwMode="auto">
          <a:xfrm flipV="1">
            <a:off x="914400" y="4648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70" name="Rectangle 22"/>
          <p:cNvSpPr>
            <a:spLocks noChangeArrowheads="1"/>
          </p:cNvSpPr>
          <p:nvPr/>
        </p:nvSpPr>
        <p:spPr bwMode="auto">
          <a:xfrm>
            <a:off x="773113" y="429260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71" name="Rectangle 23"/>
          <p:cNvSpPr>
            <a:spLocks noChangeArrowheads="1"/>
          </p:cNvSpPr>
          <p:nvPr/>
        </p:nvSpPr>
        <p:spPr bwMode="auto">
          <a:xfrm>
            <a:off x="2601913" y="429260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E2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72" name="Rectangle 24"/>
          <p:cNvSpPr>
            <a:spLocks noChangeArrowheads="1"/>
          </p:cNvSpPr>
          <p:nvPr/>
        </p:nvSpPr>
        <p:spPr bwMode="auto">
          <a:xfrm>
            <a:off x="1239838" y="4673600"/>
            <a:ext cx="20430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</a:t>
            </a:r>
            <a:r>
              <a:rPr lang="en-US" sz="1600" i="1" dirty="0" err="1">
                <a:latin typeface="Tahoma" pitchFamily="34" charset="0"/>
              </a:rPr>
              <a:t>rop</a:t>
            </a:r>
            <a:r>
              <a:rPr lang="en-US" sz="1600" dirty="0">
                <a:latin typeface="Tahoma" pitchFamily="34" charset="0"/>
              </a:rPr>
              <a:t> E2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73" name="Rectangle 25"/>
          <p:cNvSpPr>
            <a:spLocks noChangeArrowheads="1"/>
          </p:cNvSpPr>
          <p:nvPr/>
        </p:nvSpPr>
        <p:spPr bwMode="auto">
          <a:xfrm>
            <a:off x="4422775" y="4445000"/>
            <a:ext cx="2354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Tahoma" pitchFamily="34" charset="0"/>
              </a:rPr>
              <a:t>rop</a:t>
            </a:r>
            <a:r>
              <a:rPr lang="en-US" sz="1600" i="1" dirty="0">
                <a:latin typeface="Tahoma" pitchFamily="34" charset="0"/>
              </a:rPr>
              <a:t> </a:t>
            </a:r>
            <a:r>
              <a:rPr lang="en-US" sz="1600" i="1" dirty="0">
                <a:latin typeface="Tahoma" pitchFamily="34" charset="0"/>
                <a:sym typeface="Math B" pitchFamily="2" charset="2"/>
              </a:rPr>
              <a:t>∈</a:t>
            </a:r>
            <a:r>
              <a:rPr lang="en-US" sz="1600" dirty="0">
                <a:latin typeface="Tahoma" pitchFamily="34" charset="0"/>
              </a:rPr>
              <a:t> { &lt;=,&lt;, &gt;, &gt;=} </a:t>
            </a:r>
          </a:p>
        </p:txBody>
      </p:sp>
      <p:sp>
        <p:nvSpPr>
          <p:cNvPr id="539674" name="Line 26"/>
          <p:cNvSpPr>
            <a:spLocks noChangeShapeType="1"/>
          </p:cNvSpPr>
          <p:nvPr/>
        </p:nvSpPr>
        <p:spPr bwMode="auto">
          <a:xfrm flipV="1">
            <a:off x="914400" y="5638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75" name="Rectangle 27"/>
          <p:cNvSpPr>
            <a:spLocks noChangeArrowheads="1"/>
          </p:cNvSpPr>
          <p:nvPr/>
        </p:nvSpPr>
        <p:spPr bwMode="auto">
          <a:xfrm>
            <a:off x="838200" y="5283200"/>
            <a:ext cx="796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T</a:t>
            </a:r>
          </a:p>
        </p:txBody>
      </p:sp>
      <p:sp>
        <p:nvSpPr>
          <p:cNvPr id="539676" name="Rectangle 28"/>
          <p:cNvSpPr>
            <a:spLocks noChangeArrowheads="1"/>
          </p:cNvSpPr>
          <p:nvPr/>
        </p:nvSpPr>
        <p:spPr bwMode="auto">
          <a:xfrm>
            <a:off x="2667000" y="5283200"/>
            <a:ext cx="796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E2 : T</a:t>
            </a:r>
          </a:p>
        </p:txBody>
      </p:sp>
      <p:sp>
        <p:nvSpPr>
          <p:cNvPr id="539677" name="Rectangle 29"/>
          <p:cNvSpPr>
            <a:spLocks noChangeArrowheads="1"/>
          </p:cNvSpPr>
          <p:nvPr/>
        </p:nvSpPr>
        <p:spPr bwMode="auto">
          <a:xfrm>
            <a:off x="1295400" y="5664200"/>
            <a:ext cx="20430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</a:t>
            </a:r>
            <a:r>
              <a:rPr lang="en-US" sz="1600" i="1" dirty="0" err="1">
                <a:latin typeface="Tahoma" pitchFamily="34" charset="0"/>
              </a:rPr>
              <a:t>rop</a:t>
            </a:r>
            <a:r>
              <a:rPr lang="en-US" sz="1600" dirty="0">
                <a:latin typeface="Tahoma" pitchFamily="34" charset="0"/>
              </a:rPr>
              <a:t> E2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39678" name="Rectangle 30"/>
          <p:cNvSpPr>
            <a:spLocks noChangeArrowheads="1"/>
          </p:cNvSpPr>
          <p:nvPr/>
        </p:nvSpPr>
        <p:spPr bwMode="auto">
          <a:xfrm>
            <a:off x="4487863" y="5435600"/>
            <a:ext cx="17227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Tahoma" pitchFamily="34" charset="0"/>
              </a:rPr>
              <a:t>rop</a:t>
            </a:r>
            <a:r>
              <a:rPr lang="en-US" sz="1600" i="1" dirty="0">
                <a:latin typeface="Tahoma" pitchFamily="34" charset="0"/>
              </a:rPr>
              <a:t> </a:t>
            </a:r>
            <a:r>
              <a:rPr lang="en-US" sz="1600" i="1" dirty="0">
                <a:latin typeface="Tahoma" pitchFamily="34" charset="0"/>
                <a:sym typeface="Math B" pitchFamily="2" charset="2"/>
              </a:rPr>
              <a:t>∈</a:t>
            </a:r>
            <a:r>
              <a:rPr lang="en-US" sz="1600" dirty="0">
                <a:latin typeface="Tahoma" pitchFamily="34" charset="0"/>
              </a:rPr>
              <a:t> { ==,!=} </a:t>
            </a:r>
          </a:p>
        </p:txBody>
      </p:sp>
    </p:spTree>
    <p:extLst>
      <p:ext uri="{BB962C8B-B14F-4D97-AF65-F5344CB8AC3E}">
        <p14:creationId xmlns:p14="http://schemas.microsoft.com/office/powerpoint/2010/main" val="9234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Even More Typing Rules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737F-F08E-420F-BD72-F12CF21C993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40676" name="Line 4"/>
          <p:cNvSpPr>
            <a:spLocks noChangeShapeType="1"/>
          </p:cNvSpPr>
          <p:nvPr/>
        </p:nvSpPr>
        <p:spPr bwMode="auto">
          <a:xfrm flipV="1">
            <a:off x="762000" y="2057399"/>
            <a:ext cx="30480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77" name="Rectangle 5"/>
          <p:cNvSpPr>
            <a:spLocks noChangeArrowheads="1"/>
          </p:cNvSpPr>
          <p:nvPr/>
        </p:nvSpPr>
        <p:spPr bwMode="auto">
          <a:xfrm>
            <a:off x="647700" y="1676400"/>
            <a:ext cx="13899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78" name="Rectangle 6"/>
          <p:cNvSpPr>
            <a:spLocks noChangeArrowheads="1"/>
          </p:cNvSpPr>
          <p:nvPr/>
        </p:nvSpPr>
        <p:spPr bwMode="auto">
          <a:xfrm>
            <a:off x="2476500" y="1676400"/>
            <a:ext cx="13899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E2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79" name="Rectangle 7"/>
          <p:cNvSpPr>
            <a:spLocks noChangeArrowheads="1"/>
          </p:cNvSpPr>
          <p:nvPr/>
        </p:nvSpPr>
        <p:spPr bwMode="auto">
          <a:xfrm>
            <a:off x="1295400" y="2057400"/>
            <a:ext cx="2016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</a:t>
            </a:r>
            <a:r>
              <a:rPr lang="en-US" sz="1600" i="1" dirty="0">
                <a:latin typeface="Tahoma" pitchFamily="34" charset="0"/>
              </a:rPr>
              <a:t>lop</a:t>
            </a:r>
            <a:r>
              <a:rPr lang="en-US" sz="1600" dirty="0">
                <a:latin typeface="Tahoma" pitchFamily="34" charset="0"/>
              </a:rPr>
              <a:t> E2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80" name="Rectangle 8"/>
          <p:cNvSpPr>
            <a:spLocks noChangeArrowheads="1"/>
          </p:cNvSpPr>
          <p:nvPr/>
        </p:nvSpPr>
        <p:spPr bwMode="auto">
          <a:xfrm>
            <a:off x="4487863" y="1828800"/>
            <a:ext cx="16770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latin typeface="Tahoma" pitchFamily="34" charset="0"/>
              </a:rPr>
              <a:t>lop </a:t>
            </a:r>
            <a:r>
              <a:rPr lang="en-US" sz="1600" i="1" dirty="0">
                <a:latin typeface="Tahoma" pitchFamily="34" charset="0"/>
                <a:sym typeface="Math B" pitchFamily="2" charset="2"/>
              </a:rPr>
              <a:t>∈</a:t>
            </a:r>
            <a:r>
              <a:rPr lang="en-US" sz="1600" dirty="0">
                <a:latin typeface="Tahoma" pitchFamily="34" charset="0"/>
              </a:rPr>
              <a:t> { &amp;&amp;,|| } </a:t>
            </a:r>
          </a:p>
        </p:txBody>
      </p:sp>
      <p:sp>
        <p:nvSpPr>
          <p:cNvPr id="540681" name="Line 9"/>
          <p:cNvSpPr>
            <a:spLocks noChangeShapeType="1"/>
          </p:cNvSpPr>
          <p:nvPr/>
        </p:nvSpPr>
        <p:spPr bwMode="auto">
          <a:xfrm flipV="1">
            <a:off x="11430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82" name="Rectangle 10"/>
          <p:cNvSpPr>
            <a:spLocks noChangeArrowheads="1"/>
          </p:cNvSpPr>
          <p:nvPr/>
        </p:nvSpPr>
        <p:spPr bwMode="auto">
          <a:xfrm>
            <a:off x="1012825" y="286385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84" name="Rectangle 12"/>
          <p:cNvSpPr>
            <a:spLocks noChangeArrowheads="1"/>
          </p:cNvSpPr>
          <p:nvPr/>
        </p:nvSpPr>
        <p:spPr bwMode="auto">
          <a:xfrm>
            <a:off x="976313" y="3244850"/>
            <a:ext cx="10592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-</a:t>
            </a:r>
            <a:r>
              <a:rPr lang="en-US" sz="1600" dirty="0">
                <a:latin typeface="Tahoma" pitchFamily="34" charset="0"/>
              </a:rPr>
              <a:t> E1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85" name="Line 13"/>
          <p:cNvSpPr>
            <a:spLocks noChangeShapeType="1"/>
          </p:cNvSpPr>
          <p:nvPr/>
        </p:nvSpPr>
        <p:spPr bwMode="auto">
          <a:xfrm flipV="1">
            <a:off x="3352800" y="3200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86" name="Rectangle 14"/>
          <p:cNvSpPr>
            <a:spLocks noChangeArrowheads="1"/>
          </p:cNvSpPr>
          <p:nvPr/>
        </p:nvSpPr>
        <p:spPr bwMode="auto">
          <a:xfrm>
            <a:off x="3236913" y="2819400"/>
            <a:ext cx="13899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3203575" y="3248025"/>
            <a:ext cx="15243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Tahoma" pitchFamily="34" charset="0"/>
              </a:rPr>
              <a:t>!</a:t>
            </a:r>
            <a:r>
              <a:rPr lang="en-US" sz="1600" dirty="0">
                <a:latin typeface="Tahoma" pitchFamily="34" charset="0"/>
              </a:rPr>
              <a:t> E1 : </a:t>
            </a:r>
            <a:r>
              <a:rPr lang="en-US" sz="1600" dirty="0" err="1">
                <a:latin typeface="Tahoma" pitchFamily="34" charset="0"/>
              </a:rPr>
              <a:t>boolean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88" name="Line 16"/>
          <p:cNvSpPr>
            <a:spLocks noChangeShapeType="1"/>
          </p:cNvSpPr>
          <p:nvPr/>
        </p:nvSpPr>
        <p:spPr bwMode="auto">
          <a:xfrm flipV="1">
            <a:off x="914400" y="4419599"/>
            <a:ext cx="1371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89" name="Rectangle 17"/>
          <p:cNvSpPr>
            <a:spLocks noChangeArrowheads="1"/>
          </p:cNvSpPr>
          <p:nvPr/>
        </p:nvSpPr>
        <p:spPr bwMode="auto">
          <a:xfrm>
            <a:off x="1041400" y="4038600"/>
            <a:ext cx="8894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E1 </a:t>
            </a:r>
            <a:r>
              <a:rPr lang="en-US" sz="1600" dirty="0">
                <a:latin typeface="Tahoma" pitchFamily="34" charset="0"/>
              </a:rPr>
              <a:t>: T[]</a:t>
            </a:r>
          </a:p>
        </p:txBody>
      </p:sp>
      <p:sp>
        <p:nvSpPr>
          <p:cNvPr id="540690" name="Rectangle 18"/>
          <p:cNvSpPr>
            <a:spLocks noChangeArrowheads="1"/>
          </p:cNvSpPr>
          <p:nvPr/>
        </p:nvSpPr>
        <p:spPr bwMode="auto">
          <a:xfrm>
            <a:off x="754063" y="4419600"/>
            <a:ext cx="15344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E1.length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94" name="Line 22"/>
          <p:cNvSpPr>
            <a:spLocks noChangeShapeType="1"/>
          </p:cNvSpPr>
          <p:nvPr/>
        </p:nvSpPr>
        <p:spPr bwMode="auto">
          <a:xfrm flipV="1">
            <a:off x="3276599" y="4419599"/>
            <a:ext cx="2057401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95" name="Rectangle 23"/>
          <p:cNvSpPr>
            <a:spLocks noChangeArrowheads="1"/>
          </p:cNvSpPr>
          <p:nvPr/>
        </p:nvSpPr>
        <p:spPr bwMode="auto">
          <a:xfrm>
            <a:off x="3219450" y="4038600"/>
            <a:ext cx="8894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E1 </a:t>
            </a:r>
            <a:r>
              <a:rPr lang="en-US" sz="1600" dirty="0">
                <a:latin typeface="Tahoma" pitchFamily="34" charset="0"/>
              </a:rPr>
              <a:t>: T[]</a:t>
            </a:r>
          </a:p>
        </p:txBody>
      </p:sp>
      <p:sp>
        <p:nvSpPr>
          <p:cNvPr id="540696" name="Rectangle 24"/>
          <p:cNvSpPr>
            <a:spLocks noChangeArrowheads="1"/>
          </p:cNvSpPr>
          <p:nvPr/>
        </p:nvSpPr>
        <p:spPr bwMode="auto">
          <a:xfrm>
            <a:off x="4572000" y="4038600"/>
            <a:ext cx="8424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E2 </a:t>
            </a:r>
            <a:r>
              <a:rPr lang="en-US" sz="1600" dirty="0">
                <a:latin typeface="Tahoma" pitchFamily="34" charset="0"/>
              </a:rPr>
              <a:t>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697" name="Rectangle 25"/>
          <p:cNvSpPr>
            <a:spLocks noChangeArrowheads="1"/>
          </p:cNvSpPr>
          <p:nvPr/>
        </p:nvSpPr>
        <p:spPr bwMode="auto">
          <a:xfrm>
            <a:off x="3886200" y="4419600"/>
            <a:ext cx="111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E1</a:t>
            </a:r>
            <a:r>
              <a:rPr lang="en-US" sz="1600" dirty="0">
                <a:latin typeface="Tahoma" pitchFamily="34" charset="0"/>
              </a:rPr>
              <a:t>[E2] : T</a:t>
            </a:r>
          </a:p>
        </p:txBody>
      </p:sp>
      <p:sp>
        <p:nvSpPr>
          <p:cNvPr id="540698" name="Line 26"/>
          <p:cNvSpPr>
            <a:spLocks noChangeShapeType="1"/>
          </p:cNvSpPr>
          <p:nvPr/>
        </p:nvSpPr>
        <p:spPr bwMode="auto">
          <a:xfrm flipV="1">
            <a:off x="6477000" y="4419599"/>
            <a:ext cx="1371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99" name="Rectangle 27"/>
          <p:cNvSpPr>
            <a:spLocks noChangeArrowheads="1"/>
          </p:cNvSpPr>
          <p:nvPr/>
        </p:nvSpPr>
        <p:spPr bwMode="auto">
          <a:xfrm>
            <a:off x="6589713" y="4038600"/>
            <a:ext cx="90661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E1 : </a:t>
            </a:r>
            <a:r>
              <a:rPr lang="en-US" sz="1600" dirty="0" err="1">
                <a:latin typeface="Tahoma" pitchFamily="34" charset="0"/>
              </a:rPr>
              <a:t>int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540700" name="Rectangle 28"/>
          <p:cNvSpPr>
            <a:spLocks noChangeArrowheads="1"/>
          </p:cNvSpPr>
          <p:nvPr/>
        </p:nvSpPr>
        <p:spPr bwMode="auto">
          <a:xfrm>
            <a:off x="6302375" y="4419600"/>
            <a:ext cx="16693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</a:rPr>
              <a:t>new T[E1] : T[]</a:t>
            </a:r>
          </a:p>
        </p:txBody>
      </p:sp>
    </p:spTree>
    <p:extLst>
      <p:ext uri="{BB962C8B-B14F-4D97-AF65-F5344CB8AC3E}">
        <p14:creationId xmlns:p14="http://schemas.microsoft.com/office/powerpoint/2010/main" val="3887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Traverse </a:t>
            </a:r>
            <a:r>
              <a:rPr lang="en-US" dirty="0"/>
              <a:t>AST </a:t>
            </a:r>
            <a:r>
              <a:rPr lang="en-US" dirty="0" smtClean="0"/>
              <a:t>and </a:t>
            </a:r>
            <a:r>
              <a:rPr lang="en-US" dirty="0"/>
              <a:t>assign types for AST nodes</a:t>
            </a:r>
          </a:p>
          <a:p>
            <a:pPr lvl="1"/>
            <a:r>
              <a:rPr lang="en-US" dirty="0"/>
              <a:t>Use typing rules to compute node types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lang="en-US" sz="3000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3000" dirty="0" smtClean="0"/>
              <a:t>Alternative: type-check </a:t>
            </a:r>
            <a:r>
              <a:rPr lang="en-US" sz="3000" dirty="0"/>
              <a:t>during </a:t>
            </a:r>
            <a:r>
              <a:rPr lang="en-US" sz="3000" dirty="0" smtClean="0"/>
              <a:t>parsing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complicated alternative 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naturally also more efficient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374F-F50B-42B1-A20E-10577C69A876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5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92DE-76F7-47AB-9FA7-74B461CD8A2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2357438" y="6096000"/>
            <a:ext cx="206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Tahoma" pitchFamily="34" charset="0"/>
              </a:rPr>
              <a:t>45 &gt; 32 &amp;&amp; !false </a:t>
            </a:r>
          </a:p>
        </p:txBody>
      </p:sp>
      <p:cxnSp>
        <p:nvCxnSpPr>
          <p:cNvPr id="542770" name="AutoShape 50"/>
          <p:cNvCxnSpPr>
            <a:cxnSpLocks noChangeShapeType="1"/>
            <a:stCxn id="542777" idx="6"/>
            <a:endCxn id="542804" idx="0"/>
          </p:cNvCxnSpPr>
          <p:nvPr/>
        </p:nvCxnSpPr>
        <p:spPr bwMode="auto">
          <a:xfrm flipH="1">
            <a:off x="1270000" y="3606800"/>
            <a:ext cx="539750" cy="1084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1" name="AutoShape 51"/>
          <p:cNvCxnSpPr>
            <a:cxnSpLocks noChangeShapeType="1"/>
            <a:stCxn id="542778" idx="5"/>
          </p:cNvCxnSpPr>
          <p:nvPr/>
        </p:nvCxnSpPr>
        <p:spPr bwMode="auto">
          <a:xfrm>
            <a:off x="2189163" y="3635375"/>
            <a:ext cx="82550" cy="1057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2" name="AutoShape 52"/>
          <p:cNvCxnSpPr>
            <a:cxnSpLocks noChangeShapeType="1"/>
            <a:stCxn id="542785" idx="4"/>
            <a:endCxn id="542775" idx="0"/>
          </p:cNvCxnSpPr>
          <p:nvPr/>
        </p:nvCxnSpPr>
        <p:spPr bwMode="auto">
          <a:xfrm flipH="1">
            <a:off x="2012950" y="2405063"/>
            <a:ext cx="520700" cy="703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3" name="AutoShape 53"/>
          <p:cNvCxnSpPr>
            <a:cxnSpLocks noChangeShapeType="1"/>
            <a:stCxn id="542786" idx="4"/>
            <a:endCxn id="542780" idx="0"/>
          </p:cNvCxnSpPr>
          <p:nvPr/>
        </p:nvCxnSpPr>
        <p:spPr bwMode="auto">
          <a:xfrm>
            <a:off x="2924175" y="2406650"/>
            <a:ext cx="1133475" cy="715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774" name="AutoShape 54"/>
          <p:cNvSpPr>
            <a:spLocks noChangeArrowheads="1"/>
          </p:cNvSpPr>
          <p:nvPr/>
        </p:nvSpPr>
        <p:spPr bwMode="auto">
          <a:xfrm>
            <a:off x="1524000" y="3154363"/>
            <a:ext cx="10033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775" name="Text Box 55"/>
          <p:cNvSpPr txBox="1">
            <a:spLocks noChangeArrowheads="1"/>
          </p:cNvSpPr>
          <p:nvPr/>
        </p:nvSpPr>
        <p:spPr bwMode="auto">
          <a:xfrm>
            <a:off x="1581150" y="310832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BinopExpr</a:t>
            </a:r>
          </a:p>
        </p:txBody>
      </p:sp>
      <p:sp>
        <p:nvSpPr>
          <p:cNvPr id="542776" name="Line 56"/>
          <p:cNvSpPr>
            <a:spLocks noChangeShapeType="1"/>
          </p:cNvSpPr>
          <p:nvPr/>
        </p:nvSpPr>
        <p:spPr bwMode="auto">
          <a:xfrm flipV="1">
            <a:off x="1524000" y="3343275"/>
            <a:ext cx="10112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7" name="Oval 57"/>
          <p:cNvSpPr>
            <a:spLocks noChangeArrowheads="1"/>
          </p:cNvSpPr>
          <p:nvPr/>
        </p:nvSpPr>
        <p:spPr bwMode="auto">
          <a:xfrm>
            <a:off x="1733550" y="35687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8" name="Oval 58"/>
          <p:cNvSpPr>
            <a:spLocks noChangeArrowheads="1"/>
          </p:cNvSpPr>
          <p:nvPr/>
        </p:nvSpPr>
        <p:spPr bwMode="auto">
          <a:xfrm>
            <a:off x="2124075" y="3570288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9" name="AutoShape 59"/>
          <p:cNvSpPr>
            <a:spLocks noChangeArrowheads="1"/>
          </p:cNvSpPr>
          <p:nvPr/>
        </p:nvSpPr>
        <p:spPr bwMode="auto">
          <a:xfrm>
            <a:off x="3581400" y="3168650"/>
            <a:ext cx="12192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780" name="Text Box 60"/>
          <p:cNvSpPr txBox="1">
            <a:spLocks noChangeArrowheads="1"/>
          </p:cNvSpPr>
          <p:nvPr/>
        </p:nvSpPr>
        <p:spPr bwMode="auto">
          <a:xfrm>
            <a:off x="3638550" y="3122613"/>
            <a:ext cx="838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UnopExpr</a:t>
            </a:r>
          </a:p>
        </p:txBody>
      </p:sp>
      <p:sp>
        <p:nvSpPr>
          <p:cNvPr id="542781" name="Line 61"/>
          <p:cNvSpPr>
            <a:spLocks noChangeShapeType="1"/>
          </p:cNvSpPr>
          <p:nvPr/>
        </p:nvSpPr>
        <p:spPr bwMode="auto">
          <a:xfrm>
            <a:off x="3581400" y="33591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2" name="AutoShape 62"/>
          <p:cNvSpPr>
            <a:spLocks noChangeArrowheads="1"/>
          </p:cNvSpPr>
          <p:nvPr/>
        </p:nvSpPr>
        <p:spPr bwMode="auto">
          <a:xfrm>
            <a:off x="2286000" y="1914525"/>
            <a:ext cx="1455738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783" name="Text Box 63"/>
          <p:cNvSpPr txBox="1">
            <a:spLocks noChangeArrowheads="1"/>
          </p:cNvSpPr>
          <p:nvPr/>
        </p:nvSpPr>
        <p:spPr bwMode="auto">
          <a:xfrm>
            <a:off x="2343150" y="1868488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BinopExpr</a:t>
            </a:r>
          </a:p>
        </p:txBody>
      </p:sp>
      <p:sp>
        <p:nvSpPr>
          <p:cNvPr id="542784" name="Line 64"/>
          <p:cNvSpPr>
            <a:spLocks noChangeShapeType="1"/>
          </p:cNvSpPr>
          <p:nvPr/>
        </p:nvSpPr>
        <p:spPr bwMode="auto">
          <a:xfrm flipV="1">
            <a:off x="2286000" y="2101850"/>
            <a:ext cx="14557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5" name="Oval 65"/>
          <p:cNvSpPr>
            <a:spLocks noChangeArrowheads="1"/>
          </p:cNvSpPr>
          <p:nvPr/>
        </p:nvSpPr>
        <p:spPr bwMode="auto">
          <a:xfrm>
            <a:off x="2495550" y="2328863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6" name="Oval 66"/>
          <p:cNvSpPr>
            <a:spLocks noChangeArrowheads="1"/>
          </p:cNvSpPr>
          <p:nvPr/>
        </p:nvSpPr>
        <p:spPr bwMode="auto">
          <a:xfrm>
            <a:off x="2886075" y="233045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787" name="AutoShape 67"/>
          <p:cNvCxnSpPr>
            <a:cxnSpLocks noChangeShapeType="1"/>
            <a:stCxn id="542788" idx="3"/>
            <a:endCxn id="542782" idx="0"/>
          </p:cNvCxnSpPr>
          <p:nvPr/>
        </p:nvCxnSpPr>
        <p:spPr bwMode="auto">
          <a:xfrm flipH="1">
            <a:off x="3014663" y="1539875"/>
            <a:ext cx="3175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788" name="Rectangle 68"/>
          <p:cNvSpPr>
            <a:spLocks noChangeArrowheads="1"/>
          </p:cNvSpPr>
          <p:nvPr/>
        </p:nvSpPr>
        <p:spPr bwMode="auto">
          <a:xfrm rot="5400000">
            <a:off x="2849563" y="1173162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sz="2000" b="1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cxnSp>
        <p:nvCxnSpPr>
          <p:cNvPr id="542789" name="AutoShape 69"/>
          <p:cNvCxnSpPr>
            <a:cxnSpLocks noChangeShapeType="1"/>
            <a:stCxn id="542782" idx="1"/>
            <a:endCxn id="542775" idx="0"/>
          </p:cNvCxnSpPr>
          <p:nvPr/>
        </p:nvCxnSpPr>
        <p:spPr bwMode="auto">
          <a:xfrm rot="10800000" flipV="1">
            <a:off x="2012950" y="2143125"/>
            <a:ext cx="273050" cy="965200"/>
          </a:xfrm>
          <a:prstGeom prst="curvedConnector2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0" name="AutoShape 70"/>
          <p:cNvCxnSpPr>
            <a:cxnSpLocks noChangeShapeType="1"/>
            <a:stCxn id="542774" idx="1"/>
            <a:endCxn id="542804" idx="0"/>
          </p:cNvCxnSpPr>
          <p:nvPr/>
        </p:nvCxnSpPr>
        <p:spPr bwMode="auto">
          <a:xfrm rot="10800000" flipV="1">
            <a:off x="1270000" y="3382963"/>
            <a:ext cx="254000" cy="1308100"/>
          </a:xfrm>
          <a:prstGeom prst="curvedConnector2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1" name="AutoShape 71"/>
          <p:cNvCxnSpPr>
            <a:cxnSpLocks noChangeShapeType="1"/>
            <a:stCxn id="542803" idx="1"/>
            <a:endCxn id="542774" idx="1"/>
          </p:cNvCxnSpPr>
          <p:nvPr/>
        </p:nvCxnSpPr>
        <p:spPr bwMode="auto">
          <a:xfrm rot="10800000" flipH="1">
            <a:off x="838200" y="3382963"/>
            <a:ext cx="685800" cy="1582737"/>
          </a:xfrm>
          <a:prstGeom prst="curvedConnector3">
            <a:avLst>
              <a:gd name="adj1" fmla="val -33333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2" name="AutoShape 72"/>
          <p:cNvCxnSpPr>
            <a:cxnSpLocks noChangeShapeType="1"/>
            <a:stCxn id="542774" idx="1"/>
            <a:endCxn id="542782" idx="1"/>
          </p:cNvCxnSpPr>
          <p:nvPr/>
        </p:nvCxnSpPr>
        <p:spPr bwMode="auto">
          <a:xfrm rot="10800000" flipH="1">
            <a:off x="1524000" y="2143125"/>
            <a:ext cx="762000" cy="1239838"/>
          </a:xfrm>
          <a:prstGeom prst="curvedConnector3">
            <a:avLst>
              <a:gd name="adj1" fmla="val -30000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3" name="AutoShape 73"/>
          <p:cNvCxnSpPr>
            <a:cxnSpLocks noChangeShapeType="1"/>
            <a:stCxn id="542778" idx="4"/>
          </p:cNvCxnSpPr>
          <p:nvPr/>
        </p:nvCxnSpPr>
        <p:spPr bwMode="auto">
          <a:xfrm rot="16200000" flipH="1">
            <a:off x="1693863" y="4114800"/>
            <a:ext cx="1046162" cy="109538"/>
          </a:xfrm>
          <a:prstGeom prst="curvedConnector3">
            <a:avLst>
              <a:gd name="adj1" fmla="val 49926"/>
            </a:avLst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4" name="AutoShape 74"/>
          <p:cNvCxnSpPr>
            <a:cxnSpLocks noChangeShapeType="1"/>
            <a:endCxn id="542774" idx="3"/>
          </p:cNvCxnSpPr>
          <p:nvPr/>
        </p:nvCxnSpPr>
        <p:spPr bwMode="auto">
          <a:xfrm flipH="1" flipV="1">
            <a:off x="2527300" y="3382963"/>
            <a:ext cx="74613" cy="1584325"/>
          </a:xfrm>
          <a:prstGeom prst="curvedConnector3">
            <a:avLst>
              <a:gd name="adj1" fmla="val -30638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5" name="AutoShape 75"/>
          <p:cNvCxnSpPr>
            <a:cxnSpLocks noChangeShapeType="1"/>
            <a:stCxn id="542782" idx="3"/>
            <a:endCxn id="542779" idx="0"/>
          </p:cNvCxnSpPr>
          <p:nvPr/>
        </p:nvCxnSpPr>
        <p:spPr bwMode="auto">
          <a:xfrm>
            <a:off x="3741738" y="2143125"/>
            <a:ext cx="449262" cy="1025525"/>
          </a:xfrm>
          <a:prstGeom prst="curvedConnector2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6" name="AutoShape 76"/>
          <p:cNvCxnSpPr>
            <a:cxnSpLocks noChangeShapeType="1"/>
            <a:stCxn id="542779" idx="0"/>
            <a:endCxn id="542782" idx="0"/>
          </p:cNvCxnSpPr>
          <p:nvPr/>
        </p:nvCxnSpPr>
        <p:spPr bwMode="auto">
          <a:xfrm rot="5400000" flipH="1">
            <a:off x="2975769" y="1953419"/>
            <a:ext cx="1254125" cy="1176337"/>
          </a:xfrm>
          <a:prstGeom prst="curvedConnector3">
            <a:avLst>
              <a:gd name="adj1" fmla="val 118227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7" name="AutoShape 77"/>
          <p:cNvCxnSpPr>
            <a:cxnSpLocks noChangeShapeType="1"/>
          </p:cNvCxnSpPr>
          <p:nvPr/>
        </p:nvCxnSpPr>
        <p:spPr bwMode="auto">
          <a:xfrm flipV="1">
            <a:off x="3436938" y="1187450"/>
            <a:ext cx="1587" cy="431800"/>
          </a:xfrm>
          <a:prstGeom prst="straightConnector1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98" name="AutoShape 78"/>
          <p:cNvCxnSpPr>
            <a:cxnSpLocks noChangeShapeType="1"/>
          </p:cNvCxnSpPr>
          <p:nvPr/>
        </p:nvCxnSpPr>
        <p:spPr bwMode="auto">
          <a:xfrm>
            <a:off x="2522538" y="1225550"/>
            <a:ext cx="0" cy="457200"/>
          </a:xfrm>
          <a:prstGeom prst="straightConnector1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799" name="Text Box 79"/>
          <p:cNvSpPr txBox="1">
            <a:spLocks noChangeArrowheads="1"/>
          </p:cNvSpPr>
          <p:nvPr/>
        </p:nvSpPr>
        <p:spPr bwMode="auto">
          <a:xfrm>
            <a:off x="2217738" y="2101850"/>
            <a:ext cx="758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op=AND</a:t>
            </a:r>
          </a:p>
        </p:txBody>
      </p:sp>
      <p:sp>
        <p:nvSpPr>
          <p:cNvPr id="542800" name="Text Box 80"/>
          <p:cNvSpPr txBox="1">
            <a:spLocks noChangeArrowheads="1"/>
          </p:cNvSpPr>
          <p:nvPr/>
        </p:nvSpPr>
        <p:spPr bwMode="auto">
          <a:xfrm>
            <a:off x="3589338" y="3346450"/>
            <a:ext cx="750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op=NEG</a:t>
            </a:r>
          </a:p>
        </p:txBody>
      </p:sp>
      <p:sp>
        <p:nvSpPr>
          <p:cNvPr id="542801" name="Text Box 81"/>
          <p:cNvSpPr txBox="1">
            <a:spLocks noChangeArrowheads="1"/>
          </p:cNvSpPr>
          <p:nvPr/>
        </p:nvSpPr>
        <p:spPr bwMode="auto">
          <a:xfrm>
            <a:off x="1550988" y="3340100"/>
            <a:ext cx="6524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op=GT</a:t>
            </a:r>
          </a:p>
        </p:txBody>
      </p:sp>
      <p:sp>
        <p:nvSpPr>
          <p:cNvPr id="542803" name="AutoShape 83"/>
          <p:cNvSpPr>
            <a:spLocks noChangeArrowheads="1"/>
          </p:cNvSpPr>
          <p:nvPr/>
        </p:nvSpPr>
        <p:spPr bwMode="auto">
          <a:xfrm>
            <a:off x="838200" y="4737101"/>
            <a:ext cx="76299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804" name="Text Box 84"/>
          <p:cNvSpPr txBox="1">
            <a:spLocks noChangeArrowheads="1"/>
          </p:cNvSpPr>
          <p:nvPr/>
        </p:nvSpPr>
        <p:spPr bwMode="auto">
          <a:xfrm>
            <a:off x="885887" y="4691063"/>
            <a:ext cx="7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intLiteral</a:t>
            </a:r>
          </a:p>
        </p:txBody>
      </p:sp>
      <p:sp>
        <p:nvSpPr>
          <p:cNvPr id="542805" name="Line 85"/>
          <p:cNvSpPr>
            <a:spLocks noChangeShapeType="1"/>
          </p:cNvSpPr>
          <p:nvPr/>
        </p:nvSpPr>
        <p:spPr bwMode="auto">
          <a:xfrm>
            <a:off x="838200" y="4927601"/>
            <a:ext cx="762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6" name="Text Box 86"/>
          <p:cNvSpPr txBox="1">
            <a:spLocks noChangeArrowheads="1"/>
          </p:cNvSpPr>
          <p:nvPr/>
        </p:nvSpPr>
        <p:spPr bwMode="auto">
          <a:xfrm>
            <a:off x="844823" y="4933951"/>
            <a:ext cx="65039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val=45</a:t>
            </a:r>
          </a:p>
        </p:txBody>
      </p:sp>
      <p:cxnSp>
        <p:nvCxnSpPr>
          <p:cNvPr id="542807" name="AutoShape 87"/>
          <p:cNvCxnSpPr>
            <a:cxnSpLocks noChangeShapeType="1"/>
            <a:stCxn id="542779" idx="2"/>
            <a:endCxn id="542816" idx="0"/>
          </p:cNvCxnSpPr>
          <p:nvPr/>
        </p:nvCxnSpPr>
        <p:spPr bwMode="auto">
          <a:xfrm>
            <a:off x="4191000" y="3625850"/>
            <a:ext cx="565150" cy="1112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08" name="AutoShape 88"/>
          <p:cNvCxnSpPr>
            <a:cxnSpLocks noChangeShapeType="1"/>
            <a:stCxn id="542779" idx="1"/>
            <a:endCxn id="542816" idx="1"/>
          </p:cNvCxnSpPr>
          <p:nvPr/>
        </p:nvCxnSpPr>
        <p:spPr bwMode="auto">
          <a:xfrm rot="10800000" flipH="1" flipV="1">
            <a:off x="3581400" y="3397250"/>
            <a:ext cx="673100" cy="1570038"/>
          </a:xfrm>
          <a:prstGeom prst="curvedConnector3">
            <a:avLst>
              <a:gd name="adj1" fmla="val -33963"/>
            </a:avLst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09" name="AutoShape 89"/>
          <p:cNvCxnSpPr>
            <a:cxnSpLocks noChangeShapeType="1"/>
            <a:stCxn id="542816" idx="3"/>
            <a:endCxn id="542779" idx="3"/>
          </p:cNvCxnSpPr>
          <p:nvPr/>
        </p:nvCxnSpPr>
        <p:spPr bwMode="auto">
          <a:xfrm flipH="1" flipV="1">
            <a:off x="4800600" y="3397250"/>
            <a:ext cx="457200" cy="1570038"/>
          </a:xfrm>
          <a:prstGeom prst="curvedConnector3">
            <a:avLst>
              <a:gd name="adj1" fmla="val -50000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11" name="AutoShape 91"/>
          <p:cNvSpPr>
            <a:spLocks noChangeArrowheads="1"/>
          </p:cNvSpPr>
          <p:nvPr/>
        </p:nvSpPr>
        <p:spPr bwMode="auto">
          <a:xfrm>
            <a:off x="1828800" y="4738688"/>
            <a:ext cx="76299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812" name="Text Box 92"/>
          <p:cNvSpPr txBox="1">
            <a:spLocks noChangeArrowheads="1"/>
          </p:cNvSpPr>
          <p:nvPr/>
        </p:nvSpPr>
        <p:spPr bwMode="auto">
          <a:xfrm>
            <a:off x="1876487" y="4692650"/>
            <a:ext cx="7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intLiteral</a:t>
            </a:r>
          </a:p>
        </p:txBody>
      </p:sp>
      <p:sp>
        <p:nvSpPr>
          <p:cNvPr id="542813" name="Line 93"/>
          <p:cNvSpPr>
            <a:spLocks noChangeShapeType="1"/>
          </p:cNvSpPr>
          <p:nvPr/>
        </p:nvSpPr>
        <p:spPr bwMode="auto">
          <a:xfrm>
            <a:off x="1828800" y="4929188"/>
            <a:ext cx="762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4" name="Text Box 94"/>
          <p:cNvSpPr txBox="1">
            <a:spLocks noChangeArrowheads="1"/>
          </p:cNvSpPr>
          <p:nvPr/>
        </p:nvSpPr>
        <p:spPr bwMode="auto">
          <a:xfrm>
            <a:off x="1835423" y="4935538"/>
            <a:ext cx="65039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val=32</a:t>
            </a:r>
          </a:p>
        </p:txBody>
      </p:sp>
      <p:sp>
        <p:nvSpPr>
          <p:cNvPr id="542816" name="AutoShape 96"/>
          <p:cNvSpPr>
            <a:spLocks noChangeArrowheads="1"/>
          </p:cNvSpPr>
          <p:nvPr/>
        </p:nvSpPr>
        <p:spPr bwMode="auto">
          <a:xfrm>
            <a:off x="4254500" y="4738688"/>
            <a:ext cx="10033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42817" name="Text Box 97"/>
          <p:cNvSpPr txBox="1">
            <a:spLocks noChangeArrowheads="1"/>
          </p:cNvSpPr>
          <p:nvPr/>
        </p:nvSpPr>
        <p:spPr bwMode="auto">
          <a:xfrm>
            <a:off x="4317206" y="4692650"/>
            <a:ext cx="879629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Tahoma" pitchFamily="34" charset="0"/>
              </a:rPr>
              <a:t>boolLiteral</a:t>
            </a:r>
          </a:p>
        </p:txBody>
      </p:sp>
      <p:sp>
        <p:nvSpPr>
          <p:cNvPr id="542818" name="Line 98"/>
          <p:cNvSpPr>
            <a:spLocks noChangeShapeType="1"/>
          </p:cNvSpPr>
          <p:nvPr/>
        </p:nvSpPr>
        <p:spPr bwMode="auto">
          <a:xfrm>
            <a:off x="4254500" y="4929188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9" name="Text Box 99"/>
          <p:cNvSpPr txBox="1">
            <a:spLocks noChangeArrowheads="1"/>
          </p:cNvSpPr>
          <p:nvPr/>
        </p:nvSpPr>
        <p:spPr bwMode="auto">
          <a:xfrm>
            <a:off x="4263209" y="4935538"/>
            <a:ext cx="797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 err="1">
                <a:latin typeface="Tahoma" pitchFamily="34" charset="0"/>
              </a:rPr>
              <a:t>val</a:t>
            </a:r>
            <a:r>
              <a:rPr lang="en-US" sz="1200" dirty="0">
                <a:latin typeface="Tahoma" pitchFamily="34" charset="0"/>
              </a:rPr>
              <a:t>=false</a:t>
            </a:r>
          </a:p>
        </p:txBody>
      </p:sp>
      <p:sp>
        <p:nvSpPr>
          <p:cNvPr id="542820" name="Text Box 100"/>
          <p:cNvSpPr txBox="1">
            <a:spLocks noChangeArrowheads="1"/>
          </p:cNvSpPr>
          <p:nvPr/>
        </p:nvSpPr>
        <p:spPr bwMode="auto">
          <a:xfrm>
            <a:off x="914400" y="522605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: int</a:t>
            </a:r>
          </a:p>
        </p:txBody>
      </p:sp>
      <p:sp>
        <p:nvSpPr>
          <p:cNvPr id="542821" name="Text Box 101"/>
          <p:cNvSpPr txBox="1">
            <a:spLocks noChangeArrowheads="1"/>
          </p:cNvSpPr>
          <p:nvPr/>
        </p:nvSpPr>
        <p:spPr bwMode="auto">
          <a:xfrm>
            <a:off x="1905000" y="522605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: int</a:t>
            </a:r>
          </a:p>
        </p:txBody>
      </p:sp>
      <p:sp>
        <p:nvSpPr>
          <p:cNvPr id="542822" name="Text Box 102"/>
          <p:cNvSpPr txBox="1">
            <a:spLocks noChangeArrowheads="1"/>
          </p:cNvSpPr>
          <p:nvPr/>
        </p:nvSpPr>
        <p:spPr bwMode="auto">
          <a:xfrm>
            <a:off x="228600" y="309245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tx2"/>
                </a:solidFill>
                <a:latin typeface="Tahoma" pitchFamily="34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ahoma" pitchFamily="34" charset="0"/>
              </a:rPr>
              <a:t>boolean</a:t>
            </a:r>
            <a:endParaRPr lang="en-US" sz="16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42823" name="Text Box 103"/>
          <p:cNvSpPr txBox="1">
            <a:spLocks noChangeArrowheads="1"/>
          </p:cNvSpPr>
          <p:nvPr/>
        </p:nvSpPr>
        <p:spPr bwMode="auto">
          <a:xfrm>
            <a:off x="4537075" y="530225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: boolean</a:t>
            </a:r>
          </a:p>
        </p:txBody>
      </p:sp>
      <p:sp>
        <p:nvSpPr>
          <p:cNvPr id="542824" name="Text Box 104"/>
          <p:cNvSpPr txBox="1">
            <a:spLocks noChangeArrowheads="1"/>
          </p:cNvSpPr>
          <p:nvPr/>
        </p:nvSpPr>
        <p:spPr bwMode="auto">
          <a:xfrm>
            <a:off x="4876800" y="304800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: boolean</a:t>
            </a:r>
          </a:p>
        </p:txBody>
      </p:sp>
      <p:sp>
        <p:nvSpPr>
          <p:cNvPr id="542825" name="Text Box 105"/>
          <p:cNvSpPr txBox="1">
            <a:spLocks noChangeArrowheads="1"/>
          </p:cNvSpPr>
          <p:nvPr/>
        </p:nvSpPr>
        <p:spPr bwMode="auto">
          <a:xfrm>
            <a:off x="4038600" y="1873250"/>
            <a:ext cx="102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: boolean</a:t>
            </a:r>
          </a:p>
        </p:txBody>
      </p:sp>
      <p:grpSp>
        <p:nvGrpSpPr>
          <p:cNvPr id="542842" name="Group 122"/>
          <p:cNvGrpSpPr>
            <a:grpSpLocks/>
          </p:cNvGrpSpPr>
          <p:nvPr/>
        </p:nvGrpSpPr>
        <p:grpSpPr bwMode="auto">
          <a:xfrm>
            <a:off x="6477000" y="5257807"/>
            <a:ext cx="2133600" cy="338138"/>
            <a:chOff x="4080" y="2832"/>
            <a:chExt cx="1344" cy="213"/>
          </a:xfrm>
        </p:grpSpPr>
        <p:sp>
          <p:nvSpPr>
            <p:cNvPr id="542826" name="Line 106"/>
            <p:cNvSpPr>
              <a:spLocks noChangeShapeType="1"/>
            </p:cNvSpPr>
            <p:nvPr/>
          </p:nvSpPr>
          <p:spPr bwMode="auto">
            <a:xfrm>
              <a:off x="4080" y="284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7" name="Rectangle 107"/>
            <p:cNvSpPr>
              <a:spLocks noChangeArrowheads="1"/>
            </p:cNvSpPr>
            <p:nvPr/>
          </p:nvSpPr>
          <p:spPr bwMode="auto">
            <a:xfrm>
              <a:off x="4286" y="2832"/>
              <a:ext cx="99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Tahoma" pitchFamily="34" charset="0"/>
                </a:rPr>
                <a:t>false </a:t>
              </a:r>
              <a:r>
                <a:rPr lang="en-US" sz="1600" dirty="0">
                  <a:latin typeface="Tahoma" pitchFamily="34" charset="0"/>
                </a:rPr>
                <a:t>: </a:t>
              </a:r>
              <a:r>
                <a:rPr lang="en-US" sz="1600" dirty="0" err="1">
                  <a:latin typeface="Tahoma" pitchFamily="34" charset="0"/>
                </a:rPr>
                <a:t>boolean</a:t>
              </a:r>
              <a:r>
                <a:rPr lang="en-US" sz="1600" dirty="0">
                  <a:latin typeface="Tahoma" pitchFamily="34" charset="0"/>
                </a:rPr>
                <a:t> </a:t>
              </a:r>
            </a:p>
          </p:txBody>
        </p:sp>
      </p:grpSp>
      <p:grpSp>
        <p:nvGrpSpPr>
          <p:cNvPr id="542843" name="Group 123"/>
          <p:cNvGrpSpPr>
            <a:grpSpLocks/>
          </p:cNvGrpSpPr>
          <p:nvPr/>
        </p:nvGrpSpPr>
        <p:grpSpPr bwMode="auto">
          <a:xfrm>
            <a:off x="6477000" y="5835658"/>
            <a:ext cx="2133600" cy="338138"/>
            <a:chOff x="4080" y="3196"/>
            <a:chExt cx="1344" cy="213"/>
          </a:xfrm>
        </p:grpSpPr>
        <p:sp>
          <p:nvSpPr>
            <p:cNvPr id="542828" name="Line 108"/>
            <p:cNvSpPr>
              <a:spLocks noChangeShapeType="1"/>
            </p:cNvSpPr>
            <p:nvPr/>
          </p:nvSpPr>
          <p:spPr bwMode="auto">
            <a:xfrm>
              <a:off x="4080" y="321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9" name="Rectangle 109"/>
            <p:cNvSpPr>
              <a:spLocks noChangeArrowheads="1"/>
            </p:cNvSpPr>
            <p:nvPr/>
          </p:nvSpPr>
          <p:spPr bwMode="auto">
            <a:xfrm>
              <a:off x="4272" y="3196"/>
              <a:ext cx="88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 dirty="0" err="1" smtClean="0">
                  <a:latin typeface="Tahoma" pitchFamily="34" charset="0"/>
                </a:rPr>
                <a:t>int</a:t>
              </a:r>
              <a:r>
                <a:rPr lang="en-US" sz="1600" i="1" dirty="0" smtClean="0">
                  <a:latin typeface="Tahoma" pitchFamily="34" charset="0"/>
                </a:rPr>
                <a:t>-literal</a:t>
              </a:r>
              <a:r>
                <a:rPr lang="en-US" sz="1600" dirty="0" smtClean="0">
                  <a:latin typeface="Tahoma" pitchFamily="34" charset="0"/>
                </a:rPr>
                <a:t> </a:t>
              </a:r>
              <a:r>
                <a:rPr lang="en-US" sz="1600" dirty="0">
                  <a:latin typeface="Tahoma" pitchFamily="34" charset="0"/>
                </a:rPr>
                <a:t>: </a:t>
              </a:r>
              <a:r>
                <a:rPr lang="en-US" sz="1600" dirty="0" err="1">
                  <a:latin typeface="Tahoma" pitchFamily="34" charset="0"/>
                </a:rPr>
                <a:t>int</a:t>
              </a:r>
              <a:endParaRPr lang="en-US" sz="1600" dirty="0">
                <a:latin typeface="Tahoma" pitchFamily="34" charset="0"/>
              </a:endParaRPr>
            </a:p>
          </p:txBody>
        </p:sp>
      </p:grpSp>
      <p:grpSp>
        <p:nvGrpSpPr>
          <p:cNvPr id="542841" name="Group 121"/>
          <p:cNvGrpSpPr>
            <a:grpSpLocks/>
          </p:cNvGrpSpPr>
          <p:nvPr/>
        </p:nvGrpSpPr>
        <p:grpSpPr bwMode="auto">
          <a:xfrm>
            <a:off x="6248400" y="3733800"/>
            <a:ext cx="2628900" cy="1069975"/>
            <a:chOff x="3936" y="1872"/>
            <a:chExt cx="1656" cy="674"/>
          </a:xfrm>
        </p:grpSpPr>
        <p:sp>
          <p:nvSpPr>
            <p:cNvPr id="542830" name="Line 110"/>
            <p:cNvSpPr>
              <a:spLocks noChangeShapeType="1"/>
            </p:cNvSpPr>
            <p:nvPr/>
          </p:nvSpPr>
          <p:spPr bwMode="auto">
            <a:xfrm>
              <a:off x="3936" y="2081"/>
              <a:ext cx="1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31" name="Rectangle 111"/>
            <p:cNvSpPr>
              <a:spLocks noChangeArrowheads="1"/>
            </p:cNvSpPr>
            <p:nvPr/>
          </p:nvSpPr>
          <p:spPr bwMode="auto">
            <a:xfrm>
              <a:off x="4059" y="1872"/>
              <a:ext cx="47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E1 </a:t>
              </a:r>
              <a:r>
                <a:rPr lang="en-US" sz="1400" dirty="0">
                  <a:latin typeface="Tahoma" pitchFamily="34" charset="0"/>
                </a:rPr>
                <a:t>: </a:t>
              </a:r>
              <a:r>
                <a:rPr lang="en-US" sz="1400" dirty="0" err="1">
                  <a:latin typeface="Tahoma" pitchFamily="34" charset="0"/>
                </a:rPr>
                <a:t>int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2" name="Rectangle 112"/>
            <p:cNvSpPr>
              <a:spLocks noChangeArrowheads="1"/>
            </p:cNvSpPr>
            <p:nvPr/>
          </p:nvSpPr>
          <p:spPr bwMode="auto">
            <a:xfrm>
              <a:off x="4813" y="1872"/>
              <a:ext cx="47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E2 </a:t>
              </a:r>
              <a:r>
                <a:rPr lang="en-US" sz="1400" dirty="0">
                  <a:latin typeface="Tahoma" pitchFamily="34" charset="0"/>
                </a:rPr>
                <a:t>: </a:t>
              </a:r>
              <a:r>
                <a:rPr lang="en-US" sz="1400" dirty="0" err="1">
                  <a:latin typeface="Tahoma" pitchFamily="34" charset="0"/>
                </a:rPr>
                <a:t>int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3" name="Rectangle 113"/>
            <p:cNvSpPr>
              <a:spLocks noChangeArrowheads="1"/>
            </p:cNvSpPr>
            <p:nvPr/>
          </p:nvSpPr>
          <p:spPr bwMode="auto">
            <a:xfrm>
              <a:off x="4095" y="2112"/>
              <a:ext cx="110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E1 </a:t>
              </a:r>
              <a:r>
                <a:rPr lang="en-US" sz="1400" i="1" dirty="0" err="1">
                  <a:latin typeface="Tahoma" pitchFamily="34" charset="0"/>
                </a:rPr>
                <a:t>rop</a:t>
              </a:r>
              <a:r>
                <a:rPr lang="en-US" sz="1400" dirty="0">
                  <a:latin typeface="Tahoma" pitchFamily="34" charset="0"/>
                </a:rPr>
                <a:t> E2 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4" name="Rectangle 114"/>
            <p:cNvSpPr>
              <a:spLocks noChangeArrowheads="1"/>
            </p:cNvSpPr>
            <p:nvPr/>
          </p:nvSpPr>
          <p:spPr bwMode="auto">
            <a:xfrm>
              <a:off x="4176" y="2352"/>
              <a:ext cx="130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 i="1" dirty="0" err="1">
                  <a:latin typeface="Tahoma" pitchFamily="34" charset="0"/>
                </a:rPr>
                <a:t>rop</a:t>
              </a:r>
              <a:r>
                <a:rPr lang="en-US" sz="1400" i="1" dirty="0">
                  <a:latin typeface="Tahoma" pitchFamily="34" charset="0"/>
                </a:rPr>
                <a:t> </a:t>
              </a:r>
              <a:r>
                <a:rPr lang="en-US" sz="1400" i="1" dirty="0">
                  <a:latin typeface="Tahoma" pitchFamily="34" charset="0"/>
                  <a:sym typeface="Math B" pitchFamily="2" charset="2"/>
                </a:rPr>
                <a:t>∈</a:t>
              </a:r>
              <a:r>
                <a:rPr lang="en-US" sz="1400" dirty="0" smtClean="0">
                  <a:latin typeface="Tahoma" pitchFamily="34" charset="0"/>
                </a:rPr>
                <a:t> </a:t>
              </a:r>
              <a:r>
                <a:rPr lang="en-US" sz="1400" dirty="0">
                  <a:latin typeface="Tahoma" pitchFamily="34" charset="0"/>
                </a:rPr>
                <a:t>{ &lt;=,&lt;, &gt;, &gt;=} </a:t>
              </a:r>
            </a:p>
          </p:txBody>
        </p:sp>
      </p:grpSp>
      <p:grpSp>
        <p:nvGrpSpPr>
          <p:cNvPr id="542840" name="Group 120"/>
          <p:cNvGrpSpPr>
            <a:grpSpLocks/>
          </p:cNvGrpSpPr>
          <p:nvPr/>
        </p:nvGrpSpPr>
        <p:grpSpPr bwMode="auto">
          <a:xfrm>
            <a:off x="6067425" y="1371600"/>
            <a:ext cx="2959100" cy="1069975"/>
            <a:chOff x="3822" y="864"/>
            <a:chExt cx="1864" cy="674"/>
          </a:xfrm>
        </p:grpSpPr>
        <p:sp>
          <p:nvSpPr>
            <p:cNvPr id="542835" name="Line 115"/>
            <p:cNvSpPr>
              <a:spLocks noChangeShapeType="1"/>
            </p:cNvSpPr>
            <p:nvPr/>
          </p:nvSpPr>
          <p:spPr bwMode="auto">
            <a:xfrm>
              <a:off x="3822" y="1073"/>
              <a:ext cx="1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36" name="Rectangle 116"/>
            <p:cNvSpPr>
              <a:spLocks noChangeArrowheads="1"/>
            </p:cNvSpPr>
            <p:nvPr/>
          </p:nvSpPr>
          <p:spPr bwMode="auto">
            <a:xfrm>
              <a:off x="3825" y="864"/>
              <a:ext cx="74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E1 </a:t>
              </a:r>
              <a:r>
                <a:rPr lang="en-US" sz="1400" dirty="0">
                  <a:latin typeface="Tahoma" pitchFamily="34" charset="0"/>
                </a:rPr>
                <a:t>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7" name="Rectangle 117"/>
            <p:cNvSpPr>
              <a:spLocks noChangeArrowheads="1"/>
            </p:cNvSpPr>
            <p:nvPr/>
          </p:nvSpPr>
          <p:spPr bwMode="auto">
            <a:xfrm>
              <a:off x="4754" y="864"/>
              <a:ext cx="74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E2 </a:t>
              </a:r>
              <a:r>
                <a:rPr lang="en-US" sz="1400" dirty="0">
                  <a:latin typeface="Tahoma" pitchFamily="34" charset="0"/>
                </a:rPr>
                <a:t>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8" name="Rectangle 118"/>
            <p:cNvSpPr>
              <a:spLocks noChangeArrowheads="1"/>
            </p:cNvSpPr>
            <p:nvPr/>
          </p:nvSpPr>
          <p:spPr bwMode="auto">
            <a:xfrm>
              <a:off x="4091" y="1104"/>
              <a:ext cx="109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E1 </a:t>
              </a:r>
              <a:r>
                <a:rPr lang="en-US" sz="1400" i="1" dirty="0">
                  <a:latin typeface="Tahoma" pitchFamily="34" charset="0"/>
                </a:rPr>
                <a:t>lop</a:t>
              </a:r>
              <a:r>
                <a:rPr lang="en-US" sz="1400" dirty="0">
                  <a:latin typeface="Tahoma" pitchFamily="34" charset="0"/>
                </a:rPr>
                <a:t> E2 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39" name="Rectangle 119"/>
            <p:cNvSpPr>
              <a:spLocks noChangeArrowheads="1"/>
            </p:cNvSpPr>
            <p:nvPr/>
          </p:nvSpPr>
          <p:spPr bwMode="auto">
            <a:xfrm>
              <a:off x="4224" y="1344"/>
              <a:ext cx="93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400" i="1" dirty="0">
                  <a:latin typeface="Tahoma" pitchFamily="34" charset="0"/>
                </a:rPr>
                <a:t>lop </a:t>
              </a:r>
              <a:r>
                <a:rPr lang="en-US" sz="1400" i="1" dirty="0">
                  <a:latin typeface="Tahoma" pitchFamily="34" charset="0"/>
                  <a:sym typeface="Math B" pitchFamily="2" charset="2"/>
                </a:rPr>
                <a:t>∈</a:t>
              </a:r>
              <a:r>
                <a:rPr lang="en-US" sz="1400" dirty="0" smtClean="0">
                  <a:latin typeface="Tahoma" pitchFamily="34" charset="0"/>
                </a:rPr>
                <a:t> </a:t>
              </a:r>
              <a:r>
                <a:rPr lang="en-US" sz="1400" dirty="0">
                  <a:latin typeface="Tahoma" pitchFamily="34" charset="0"/>
                </a:rPr>
                <a:t>{ &amp;&amp;,|| } </a:t>
              </a:r>
            </a:p>
          </p:txBody>
        </p:sp>
      </p:grpSp>
      <p:grpSp>
        <p:nvGrpSpPr>
          <p:cNvPr id="542847" name="Group 127"/>
          <p:cNvGrpSpPr>
            <a:grpSpLocks/>
          </p:cNvGrpSpPr>
          <p:nvPr/>
        </p:nvGrpSpPr>
        <p:grpSpPr bwMode="auto">
          <a:xfrm>
            <a:off x="6630986" y="2667000"/>
            <a:ext cx="1771650" cy="688975"/>
            <a:chOff x="4177" y="1680"/>
            <a:chExt cx="1116" cy="434"/>
          </a:xfrm>
        </p:grpSpPr>
        <p:sp>
          <p:nvSpPr>
            <p:cNvPr id="542844" name="Line 124"/>
            <p:cNvSpPr>
              <a:spLocks noChangeShapeType="1"/>
            </p:cNvSpPr>
            <p:nvPr/>
          </p:nvSpPr>
          <p:spPr bwMode="auto">
            <a:xfrm>
              <a:off x="4177" y="1889"/>
              <a:ext cx="1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45" name="Rectangle 125"/>
            <p:cNvSpPr>
              <a:spLocks noChangeArrowheads="1"/>
            </p:cNvSpPr>
            <p:nvPr/>
          </p:nvSpPr>
          <p:spPr bwMode="auto">
            <a:xfrm>
              <a:off x="4325" y="1680"/>
              <a:ext cx="74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E1 </a:t>
              </a:r>
              <a:r>
                <a:rPr lang="en-US" sz="1400" dirty="0">
                  <a:latin typeface="Tahoma" pitchFamily="34" charset="0"/>
                </a:rPr>
                <a:t>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42846" name="Rectangle 126"/>
            <p:cNvSpPr>
              <a:spLocks noChangeArrowheads="1"/>
            </p:cNvSpPr>
            <p:nvPr/>
          </p:nvSpPr>
          <p:spPr bwMode="auto">
            <a:xfrm>
              <a:off x="4304" y="1920"/>
              <a:ext cx="78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Tahoma" pitchFamily="34" charset="0"/>
                </a:rPr>
                <a:t>!</a:t>
              </a:r>
              <a:r>
                <a:rPr lang="en-US" sz="1400" dirty="0">
                  <a:latin typeface="Tahoma" pitchFamily="34" charset="0"/>
                </a:rPr>
                <a:t>E1 : </a:t>
              </a:r>
              <a:r>
                <a:rPr lang="en-US" sz="1400" dirty="0" err="1">
                  <a:latin typeface="Tahoma" pitchFamily="34" charset="0"/>
                </a:rPr>
                <a:t>boolean</a:t>
              </a:r>
              <a:endParaRPr lang="en-US" sz="1400" dirty="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6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4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4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428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428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2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4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2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4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42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4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42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4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4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0" grpId="0"/>
      <p:bldP spid="542821" grpId="0"/>
      <p:bldP spid="542822" grpId="0"/>
      <p:bldP spid="542823" grpId="0"/>
      <p:bldP spid="542824" grpId="0"/>
      <p:bldP spid="5428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416840"/>
          </a:xfrm>
        </p:spPr>
        <p:txBody>
          <a:bodyPr/>
          <a:lstStyle/>
          <a:p>
            <a:r>
              <a:rPr lang="en-US" dirty="0" smtClean="0"/>
              <a:t>So far, we ignored the fact that types can also be declared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3505200"/>
            <a:ext cx="55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TYPE </a:t>
            </a:r>
            <a:r>
              <a:rPr lang="en-US" sz="2000" dirty="0" err="1" smtClean="0">
                <a:latin typeface="+mn-lt"/>
              </a:rPr>
              <a:t>Int_Array</a:t>
            </a:r>
            <a:r>
              <a:rPr lang="en-US" sz="2000" dirty="0" smtClean="0">
                <a:latin typeface="+mn-lt"/>
              </a:rPr>
              <a:t> = ARRAY [Integer 1..42] OF Integer;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9863" y="4953000"/>
            <a:ext cx="4138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Var</a:t>
            </a:r>
            <a:r>
              <a:rPr lang="en-US" sz="2000" dirty="0" smtClean="0">
                <a:latin typeface="+mn-lt"/>
              </a:rPr>
              <a:t> a : ARRAY [Integer 1..42] OF Real;</a:t>
            </a:r>
            <a:endParaRPr lang="en-US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2526" y="3505200"/>
            <a:ext cx="1277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(explicitly)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2273" y="4953000"/>
            <a:ext cx="176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(anonymously)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93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7160" y="1992868"/>
            <a:ext cx="492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Var</a:t>
            </a:r>
            <a:r>
              <a:rPr lang="en-US" sz="2400" dirty="0" smtClean="0">
                <a:latin typeface="+mn-lt"/>
              </a:rPr>
              <a:t> a : ARRAY [Integer 1..42] OF Real;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154269"/>
            <a:ext cx="7436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TYPE #type01_in_line_73 = ARRAY </a:t>
            </a:r>
            <a:r>
              <a:rPr lang="en-US" sz="2400" dirty="0">
                <a:latin typeface="+mn-lt"/>
              </a:rPr>
              <a:t>[Integer 1..42] OF Real</a:t>
            </a:r>
            <a:r>
              <a:rPr lang="en-US" sz="2400" dirty="0" smtClean="0">
                <a:latin typeface="+mn-lt"/>
              </a:rPr>
              <a:t>; </a:t>
            </a:r>
          </a:p>
          <a:p>
            <a:pPr algn="l"/>
            <a:r>
              <a:rPr lang="en-US" sz="2400" dirty="0" err="1" smtClean="0">
                <a:latin typeface="+mn-lt"/>
              </a:rPr>
              <a:t>Var</a:t>
            </a:r>
            <a:r>
              <a:rPr lang="en-US" sz="2400" dirty="0" smtClean="0">
                <a:latin typeface="+mn-lt"/>
              </a:rPr>
              <a:t> a : </a:t>
            </a:r>
            <a:r>
              <a:rPr lang="en-US" sz="2400" dirty="0">
                <a:latin typeface="+mn-lt"/>
              </a:rPr>
              <a:t>#</a:t>
            </a:r>
            <a:r>
              <a:rPr lang="en-US" sz="2400" dirty="0" smtClean="0">
                <a:latin typeface="+mn-lt"/>
              </a:rPr>
              <a:t>type01_in_line_73;</a:t>
            </a:r>
            <a:endParaRPr lang="en-US" sz="2400" dirty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58522" y="0"/>
            <a:ext cx="6567311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Type Declarations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515566" y="31242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48768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Forward references must be resolved </a:t>
            </a:r>
          </a:p>
          <a:p>
            <a:pPr lvl="1"/>
            <a:r>
              <a:rPr lang="en-US" dirty="0" smtClean="0"/>
              <a:t>A forward references added to the symbol table as forward reference, and later updated when type declaration is met</a:t>
            </a:r>
          </a:p>
          <a:p>
            <a:pPr lvl="1"/>
            <a:r>
              <a:rPr lang="en-US" dirty="0" smtClean="0"/>
              <a:t>At the end of scope, must check that all forward references have been resolved</a:t>
            </a:r>
          </a:p>
          <a:p>
            <a:pPr lvl="1"/>
            <a:r>
              <a:rPr lang="en-US" dirty="0" smtClean="0"/>
              <a:t>Check must be added for circularity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59021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TYPE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Ptr_List_Entry</a:t>
            </a:r>
            <a:r>
              <a:rPr lang="en-US" sz="2400" dirty="0" smtClean="0">
                <a:latin typeface="+mn-lt"/>
              </a:rPr>
              <a:t> = POINTER TO </a:t>
            </a:r>
            <a:r>
              <a:rPr lang="en-US" sz="2400" b="1" dirty="0" err="1" smtClean="0">
                <a:solidFill>
                  <a:srgbClr val="7030A0"/>
                </a:solidFill>
                <a:latin typeface="+mn-lt"/>
              </a:rPr>
              <a:t>List_Entry</a:t>
            </a:r>
            <a:r>
              <a:rPr lang="en-US" sz="2400" dirty="0" smtClean="0">
                <a:latin typeface="+mn-lt"/>
              </a:rPr>
              <a:t>;</a:t>
            </a:r>
          </a:p>
          <a:p>
            <a:pPr algn="l"/>
            <a:r>
              <a:rPr lang="en-US" sz="2400" dirty="0" smtClean="0">
                <a:latin typeface="+mn-lt"/>
              </a:rPr>
              <a:t>TYPE </a:t>
            </a:r>
            <a:r>
              <a:rPr lang="en-US" sz="2400" b="1" dirty="0" err="1" smtClean="0">
                <a:solidFill>
                  <a:srgbClr val="7030A0"/>
                </a:solidFill>
                <a:latin typeface="+mn-lt"/>
              </a:rPr>
              <a:t>List_Entry</a:t>
            </a:r>
            <a:r>
              <a:rPr lang="en-US" sz="2400" dirty="0" smtClean="0">
                <a:latin typeface="+mn-lt"/>
              </a:rPr>
              <a:t> = </a:t>
            </a:r>
          </a:p>
          <a:p>
            <a:pPr algn="l"/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RECORD</a:t>
            </a:r>
          </a:p>
          <a:p>
            <a:pPr algn="l"/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   Element : Integer;</a:t>
            </a:r>
          </a:p>
          <a:p>
            <a:pPr algn="l"/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   Next 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Ptr_List_Entry</a:t>
            </a:r>
            <a:r>
              <a:rPr lang="en-US" sz="2400" dirty="0" smtClean="0">
                <a:latin typeface="+mn-lt"/>
              </a:rPr>
              <a:t>;</a:t>
            </a:r>
          </a:p>
          <a:p>
            <a:pPr algn="l"/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END RECORD;</a:t>
            </a:r>
          </a:p>
        </p:txBody>
      </p:sp>
    </p:spTree>
    <p:extLst>
      <p:ext uri="{BB962C8B-B14F-4D97-AF65-F5344CB8AC3E}">
        <p14:creationId xmlns:p14="http://schemas.microsoft.com/office/powerpoint/2010/main" val="5734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types in a compilation unit are collected in a type table</a:t>
            </a:r>
          </a:p>
          <a:p>
            <a:endParaRPr lang="en-US" dirty="0" smtClean="0"/>
          </a:p>
          <a:p>
            <a:r>
              <a:rPr lang="en-US" dirty="0" smtClean="0"/>
              <a:t>For each type, its table entry contains:</a:t>
            </a:r>
          </a:p>
          <a:p>
            <a:pPr lvl="1"/>
            <a:r>
              <a:rPr lang="en-US" dirty="0" smtClean="0"/>
              <a:t>Type constructor: basic, record, array, pointer,…</a:t>
            </a:r>
          </a:p>
          <a:p>
            <a:pPr lvl="1"/>
            <a:r>
              <a:rPr lang="en-US" dirty="0" smtClean="0"/>
              <a:t>Size and alignment requirements </a:t>
            </a:r>
          </a:p>
          <a:p>
            <a:pPr lvl="2"/>
            <a:r>
              <a:rPr lang="en-US" dirty="0" smtClean="0"/>
              <a:t>to be used later in code generation</a:t>
            </a:r>
          </a:p>
          <a:p>
            <a:pPr lvl="1"/>
            <a:r>
              <a:rPr lang="en-US" dirty="0" smtClean="0"/>
              <a:t>Types of components (if applicable)</a:t>
            </a:r>
          </a:p>
          <a:p>
            <a:pPr lvl="2"/>
            <a:r>
              <a:rPr lang="en-US" dirty="0" smtClean="0"/>
              <a:t>e.g., types of record fields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x;  xx = 0;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x, y;  z = x + 1;</a:t>
            </a:r>
          </a:p>
          <a:p>
            <a:endParaRPr lang="en-US" dirty="0"/>
          </a:p>
          <a:p>
            <a:r>
              <a:rPr lang="en-US" dirty="0" smtClean="0"/>
              <a:t>main() { break; }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x; print(x)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690156" y="2958211"/>
            <a:ext cx="3651106" cy="1356449"/>
          </a:xfrm>
          <a:prstGeom prst="wedgeRoundRectCallout">
            <a:avLst>
              <a:gd name="adj1" fmla="val -44825"/>
              <a:gd name="adj2" fmla="val 73539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Can the parser help?</a:t>
            </a:r>
          </a:p>
        </p:txBody>
      </p:sp>
    </p:spTree>
    <p:extLst>
      <p:ext uri="{BB962C8B-B14F-4D97-AF65-F5344CB8AC3E}">
        <p14:creationId xmlns:p14="http://schemas.microsoft.com/office/powerpoint/2010/main" val="2849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 Equivalence: Name Equivalence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200400"/>
            <a:ext cx="4000500" cy="564360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sz="2400" dirty="0" smtClean="0"/>
              <a:t>t1 not (name) equivalence to 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1600200"/>
            <a:ext cx="80010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Type t1 = ARRAY[Integer] OF Integer;</a:t>
            </a:r>
          </a:p>
          <a:p>
            <a:r>
              <a:rPr lang="en-US" sz="2800" dirty="0">
                <a:solidFill>
                  <a:schemeClr val="tx1"/>
                </a:solidFill>
              </a:rPr>
              <a:t>Type t2 = ARRAY[Integer] OF Integer;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5837946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n-lt"/>
              </a:rPr>
              <a:t>t3 </a:t>
            </a:r>
            <a:r>
              <a:rPr lang="en-US" sz="2400" dirty="0">
                <a:latin typeface="+mn-lt"/>
              </a:rPr>
              <a:t>equivalent to </a:t>
            </a:r>
            <a:r>
              <a:rPr lang="en-US" sz="2400" dirty="0" smtClean="0">
                <a:latin typeface="+mn-lt"/>
              </a:rPr>
              <a:t>t4</a:t>
            </a:r>
            <a:endParaRPr lang="en-US" sz="2400" dirty="0"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4267200"/>
            <a:ext cx="80010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Type </a:t>
            </a:r>
            <a:r>
              <a:rPr lang="en-US" sz="2800" dirty="0">
                <a:solidFill>
                  <a:schemeClr val="tx1"/>
                </a:solidFill>
              </a:rPr>
              <a:t>t3 = ARRAY[Integer] OF Integer;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Type </a:t>
            </a:r>
            <a:r>
              <a:rPr lang="en-US" sz="2800" dirty="0">
                <a:solidFill>
                  <a:schemeClr val="tx1"/>
                </a:solidFill>
              </a:rPr>
              <a:t>t4 = t3</a:t>
            </a:r>
          </a:p>
        </p:txBody>
      </p:sp>
    </p:spTree>
    <p:extLst>
      <p:ext uri="{BB962C8B-B14F-4D97-AF65-F5344CB8AC3E}">
        <p14:creationId xmlns:p14="http://schemas.microsoft.com/office/powerpoint/2010/main" val="211704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9911" y="0"/>
            <a:ext cx="7772400" cy="1143000"/>
          </a:xfrm>
        </p:spPr>
        <p:txBody>
          <a:bodyPr/>
          <a:lstStyle/>
          <a:p>
            <a:r>
              <a:rPr lang="en-US" sz="2800" dirty="0" smtClean="0"/>
              <a:t>Type Equivalence: Structural Equivalence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6141240"/>
            <a:ext cx="5486400" cy="48816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dirty="0" smtClean="0"/>
              <a:t>t5, t6, t7 are all (structurally) equivalent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66800" y="1371600"/>
            <a:ext cx="7086600" cy="480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Type t5 = RECORD c: Integer; p: POINTER TO t5; END RECORD;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Type t6 = RECORD c: Integer; p: POINTER TO t6; END RECORD;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Type t7 =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RECORD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c: Integer;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p: POINTER TO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   RECORD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       c: Integer;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       p: POINTER to t5;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    END RECORD;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END RECORD;</a:t>
            </a:r>
          </a:p>
        </p:txBody>
      </p:sp>
    </p:spTree>
    <p:extLst>
      <p:ext uri="{BB962C8B-B14F-4D97-AF65-F5344CB8AC3E}">
        <p14:creationId xmlns:p14="http://schemas.microsoft.com/office/powerpoint/2010/main" val="16542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55040"/>
          </a:xfrm>
        </p:spPr>
        <p:txBody>
          <a:bodyPr/>
          <a:lstStyle/>
          <a:p>
            <a:r>
              <a:rPr lang="en-US" dirty="0" smtClean="0"/>
              <a:t>Almost all modern languages use name equivalence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797840"/>
          </a:xfrm>
        </p:spPr>
        <p:txBody>
          <a:bodyPr/>
          <a:lstStyle/>
          <a:p>
            <a:r>
              <a:rPr lang="en-US" dirty="0" smtClean="0"/>
              <a:t>If we expect a value of type T1 at some point in the program, and find a value of type T2, is that acceptable?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86200"/>
            <a:ext cx="3621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float x = 3.141;</a:t>
            </a:r>
          </a:p>
          <a:p>
            <a:pPr algn="l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y = x;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l-values and </a:t>
            </a:r>
            <a:r>
              <a:rPr lang="en-US" dirty="0" err="1" smtClean="0"/>
              <a:t>r-values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772400" cy="3612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dst</a:t>
            </a:r>
            <a:r>
              <a:rPr lang="en-US" dirty="0" smtClean="0"/>
              <a:t>? What is </a:t>
            </a:r>
            <a:r>
              <a:rPr lang="en-US" dirty="0" err="1" smtClean="0"/>
              <a:t>src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dst</a:t>
            </a:r>
            <a:r>
              <a:rPr lang="en-US" dirty="0" smtClean="0"/>
              <a:t> is a memory location where the value should be stored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 is a value</a:t>
            </a:r>
          </a:p>
          <a:p>
            <a:r>
              <a:rPr lang="en-US" dirty="0" smtClean="0"/>
              <a:t>“location” on the left of the assignment called an l-value</a:t>
            </a:r>
          </a:p>
          <a:p>
            <a:r>
              <a:rPr lang="en-US" dirty="0" smtClean="0"/>
              <a:t>“value” on the right of the assignment is called an </a:t>
            </a:r>
            <a:r>
              <a:rPr lang="en-US" dirty="0" err="1" smtClean="0"/>
              <a:t>r-value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1722459"/>
            <a:ext cx="2653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l-values and </a:t>
            </a:r>
            <a:r>
              <a:rPr lang="en-US" sz="3600" dirty="0" err="1" smtClean="0"/>
              <a:t>r-values</a:t>
            </a:r>
            <a:r>
              <a:rPr lang="en-US" sz="3600" dirty="0" smtClean="0"/>
              <a:t> (example)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1722459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x:= y + 1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581400"/>
            <a:ext cx="1219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304" y="362533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0x42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4800600"/>
            <a:ext cx="1219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304" y="484453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0x47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3625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48445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2191789" y="410077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4" name="Rounded Rectangle 13"/>
          <p:cNvSpPr/>
          <p:nvPr/>
        </p:nvSpPr>
        <p:spPr>
          <a:xfrm>
            <a:off x="762000" y="2895600"/>
            <a:ext cx="2971800" cy="297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2191789" y="300089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2191789" y="5263139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5791200" y="3581400"/>
            <a:ext cx="1219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328" y="362533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0x42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4800600"/>
            <a:ext cx="1219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328" y="484453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0x47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3625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48445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6306589" y="410077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4" name="Rounded Rectangle 23"/>
          <p:cNvSpPr/>
          <p:nvPr/>
        </p:nvSpPr>
        <p:spPr>
          <a:xfrm>
            <a:off x="4876800" y="2895600"/>
            <a:ext cx="2971800" cy="297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5400000">
            <a:off x="6306589" y="300089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6306589" y="5263139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7" name="Right Arrow 26"/>
          <p:cNvSpPr/>
          <p:nvPr/>
        </p:nvSpPr>
        <p:spPr>
          <a:xfrm>
            <a:off x="3967689" y="40386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l-values and </a:t>
            </a:r>
            <a:r>
              <a:rPr lang="en-US" dirty="0" err="1" smtClean="0"/>
              <a:t>r-values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95600" y="3037820"/>
          <a:ext cx="3528378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4430"/>
                <a:gridCol w="1170305"/>
                <a:gridCol w="1203643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lvalue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rvalue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lvalue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deref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rvalue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error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39182" y="2438400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expected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790660" y="364742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found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47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Static correctness checking</a:t>
            </a:r>
          </a:p>
          <a:p>
            <a:pPr lvl="1"/>
            <a:r>
              <a:rPr lang="en-US" sz="2000" dirty="0" smtClean="0"/>
              <a:t>Identification</a:t>
            </a:r>
          </a:p>
          <a:p>
            <a:pPr lvl="1"/>
            <a:r>
              <a:rPr lang="en-US" sz="2000" dirty="0" smtClean="0"/>
              <a:t>Type checking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Identification </a:t>
            </a:r>
            <a:r>
              <a:rPr lang="en-US" sz="2400" dirty="0" smtClean="0"/>
              <a:t>matches applied occurrences of identifier to its defining occurrence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>
                <a:solidFill>
                  <a:srgbClr val="7030A0"/>
                </a:solidFill>
              </a:rPr>
              <a:t>symbol table </a:t>
            </a:r>
            <a:r>
              <a:rPr lang="en-US" sz="2000" dirty="0"/>
              <a:t>maintains this </a:t>
            </a:r>
            <a:r>
              <a:rPr lang="en-US" sz="2000" dirty="0" smtClean="0"/>
              <a:t>information</a:t>
            </a:r>
          </a:p>
          <a:p>
            <a:r>
              <a:rPr lang="en-US" sz="2400" dirty="0" smtClean="0"/>
              <a:t>Type checking checks which type combinations are lega</a:t>
            </a:r>
            <a:r>
              <a:rPr lang="en-US" sz="2400" dirty="0"/>
              <a:t>l</a:t>
            </a:r>
            <a:endParaRPr lang="en-US" sz="2400" dirty="0" smtClean="0"/>
          </a:p>
          <a:p>
            <a:r>
              <a:rPr lang="en-US" sz="2400" dirty="0" smtClean="0"/>
              <a:t>Each node in the AST of an expression represents either an l-value (location) or an </a:t>
            </a:r>
            <a:r>
              <a:rPr lang="en-US" sz="2400" dirty="0" err="1" smtClean="0"/>
              <a:t>r-value</a:t>
            </a:r>
            <a:r>
              <a:rPr lang="en-US" sz="2400" dirty="0" smtClean="0"/>
              <a:t> (value)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magic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probably need to go over the AST?</a:t>
            </a:r>
          </a:p>
          <a:p>
            <a:endParaRPr lang="en-US" dirty="0" smtClean="0"/>
          </a:p>
          <a:p>
            <a:r>
              <a:rPr lang="en-US" dirty="0" smtClean="0"/>
              <a:t>how does this relate to the clean formalism of the parser?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Directed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attributes</a:t>
            </a:r>
          </a:p>
          <a:p>
            <a:pPr lvl="1"/>
            <a:r>
              <a:rPr lang="en-US" dirty="0" smtClean="0"/>
              <a:t>Attributes attached to grammar symbols</a:t>
            </a:r>
          </a:p>
          <a:p>
            <a:r>
              <a:rPr lang="en-US" dirty="0" smtClean="0"/>
              <a:t>Semantic actions</a:t>
            </a:r>
          </a:p>
          <a:p>
            <a:pPr lvl="1"/>
            <a:r>
              <a:rPr lang="en-US" dirty="0" smtClean="0"/>
              <a:t>How to update the attributes</a:t>
            </a:r>
          </a:p>
          <a:p>
            <a:pPr lvl="1"/>
            <a:endParaRPr lang="en-US" dirty="0"/>
          </a:p>
          <a:p>
            <a:r>
              <a:rPr lang="en-US" dirty="0" smtClean="0"/>
              <a:t>Attribute grammars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 or 1 – this is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p() { print(x) 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q() { </a:t>
            </a:r>
            <a:r>
              <a:rPr lang="en-US" dirty="0" err="1" smtClean="0"/>
              <a:t>int</a:t>
            </a:r>
            <a:r>
              <a:rPr lang="en-US" dirty="0" smtClean="0"/>
              <a:t> x = 1; p() 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964350" y="1630623"/>
            <a:ext cx="3651106" cy="1356449"/>
          </a:xfrm>
          <a:prstGeom prst="wedgeRoundRectCallout">
            <a:avLst>
              <a:gd name="adj1" fmla="val -44825"/>
              <a:gd name="adj2" fmla="val 73539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Can the parser help?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375" y="3595109"/>
            <a:ext cx="4473688" cy="294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37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Every grammar symbol has attached attributes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Expr.type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Semantic actions</a:t>
            </a:r>
          </a:p>
          <a:p>
            <a:pPr lvl="1"/>
            <a:r>
              <a:rPr lang="en-US" dirty="0" smtClean="0"/>
              <a:t>Every production rule can define how to assign values to attributes </a:t>
            </a:r>
          </a:p>
          <a:p>
            <a:pPr lvl="2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Expr + Term</a:t>
            </a:r>
            <a:br>
              <a:rPr lang="en-US" dirty="0" smtClean="0"/>
            </a:br>
            <a:r>
              <a:rPr lang="en-US" sz="2000" dirty="0" err="1" smtClean="0"/>
              <a:t>Expr.type</a:t>
            </a:r>
            <a:r>
              <a:rPr lang="en-US" sz="2000" dirty="0" smtClean="0"/>
              <a:t> = Expr1.type when (Expr1.type == </a:t>
            </a:r>
            <a:r>
              <a:rPr lang="en-US" sz="2000" dirty="0" err="1" smtClean="0"/>
              <a:t>Term.type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                  Error otherwise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indexes to distinguish repeated grammar symbols</a:t>
            </a:r>
          </a:p>
          <a:p>
            <a:r>
              <a:rPr lang="en-US" dirty="0" smtClean="0"/>
              <a:t>Does not affect grammar </a:t>
            </a:r>
          </a:p>
          <a:p>
            <a:r>
              <a:rPr lang="en-US" dirty="0" smtClean="0"/>
              <a:t>Used in semantic actions</a:t>
            </a:r>
          </a:p>
          <a:p>
            <a:endParaRPr lang="en-US" dirty="0" smtClean="0"/>
          </a:p>
          <a:p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/>
              <a:t>Expr + </a:t>
            </a:r>
            <a:r>
              <a:rPr lang="en-US" dirty="0" smtClean="0"/>
              <a:t>Term</a:t>
            </a:r>
            <a:br>
              <a:rPr lang="en-US" dirty="0" smtClean="0"/>
            </a:br>
            <a:r>
              <a:rPr lang="en-US" dirty="0" smtClean="0"/>
              <a:t>Becomes</a:t>
            </a:r>
            <a:br>
              <a:rPr lang="en-US" dirty="0" smtClean="0"/>
            </a:br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Expr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Term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181600" y="3049259"/>
          <a:ext cx="3637788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22705"/>
                <a:gridCol w="23150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 L</a:t>
                      </a:r>
                      <a:r>
                        <a:rPr lang="en-US" baseline="0" dirty="0" smtClean="0">
                          <a:sym typeface="Math C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L.in = </a:t>
                      </a:r>
                      <a:r>
                        <a:rPr lang="en-US" dirty="0" err="1" smtClean="0"/>
                        <a:t>T.type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</a:t>
                      </a:r>
                      <a:r>
                        <a:rPr lang="en-US" dirty="0" err="1" smtClean="0">
                          <a:sym typeface="Math C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float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L1,</a:t>
                      </a:r>
                      <a:r>
                        <a:rPr lang="en-US" baseline="0" dirty="0" smtClean="0">
                          <a:sym typeface="Math C"/>
                        </a:rPr>
                        <a:t>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L1.in = L.in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381000" y="2362200"/>
            <a:ext cx="41148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Oval 22"/>
          <p:cNvSpPr/>
          <p:nvPr/>
        </p:nvSpPr>
        <p:spPr>
          <a:xfrm>
            <a:off x="19619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646326" y="4495800"/>
            <a:ext cx="974435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float</a:t>
            </a:r>
            <a:endParaRPr lang="en-US" sz="2000" dirty="0"/>
          </a:p>
        </p:txBody>
      </p:sp>
      <p:cxnSp>
        <p:nvCxnSpPr>
          <p:cNvPr id="25" name="Straight Arrow Connector 24"/>
          <p:cNvCxnSpPr>
            <a:stCxn id="23" idx="4"/>
            <a:endCxn id="32" idx="0"/>
          </p:cNvCxnSpPr>
          <p:nvPr/>
        </p:nvCxnSpPr>
        <p:spPr>
          <a:xfrm flipH="1">
            <a:off x="1102425" y="2954144"/>
            <a:ext cx="12023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2" idx="4"/>
            <a:endCxn id="24" idx="0"/>
          </p:cNvCxnSpPr>
          <p:nvPr/>
        </p:nvCxnSpPr>
        <p:spPr>
          <a:xfrm>
            <a:off x="1102425" y="3962400"/>
            <a:ext cx="31119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480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sp>
        <p:nvSpPr>
          <p:cNvPr id="28" name="Oval 27"/>
          <p:cNvSpPr/>
          <p:nvPr/>
        </p:nvSpPr>
        <p:spPr>
          <a:xfrm>
            <a:off x="24384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35052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id1</a:t>
            </a:r>
            <a:endParaRPr lang="en-US" sz="1100" dirty="0"/>
          </a:p>
        </p:txBody>
      </p:sp>
      <p:cxnSp>
        <p:nvCxnSpPr>
          <p:cNvPr id="30" name="Straight Arrow Connector 29"/>
          <p:cNvCxnSpPr>
            <a:stCxn id="27" idx="4"/>
            <a:endCxn id="28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4"/>
            <a:endCxn id="29" idx="0"/>
          </p:cNvCxnSpPr>
          <p:nvPr/>
        </p:nvCxnSpPr>
        <p:spPr>
          <a:xfrm>
            <a:off x="3450099" y="3962400"/>
            <a:ext cx="39800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09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23" idx="4"/>
            <a:endCxn id="27" idx="0"/>
          </p:cNvCxnSpPr>
          <p:nvPr/>
        </p:nvCxnSpPr>
        <p:spPr>
          <a:xfrm>
            <a:off x="23048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8001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cxnSp>
        <p:nvCxnSpPr>
          <p:cNvPr id="35" name="Straight Arrow Connector 34"/>
          <p:cNvCxnSpPr>
            <a:stCxn id="28" idx="4"/>
            <a:endCxn id="34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895600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id2</a:t>
            </a:r>
            <a:endParaRPr lang="en-US" sz="1100" dirty="0"/>
          </a:p>
        </p:txBody>
      </p:sp>
      <p:cxnSp>
        <p:nvCxnSpPr>
          <p:cNvPr id="37" name="Straight Arrow Connector 36"/>
          <p:cNvCxnSpPr>
            <a:stCxn id="28" idx="4"/>
            <a:endCxn id="36" idx="0"/>
          </p:cNvCxnSpPr>
          <p:nvPr/>
        </p:nvCxnSpPr>
        <p:spPr>
          <a:xfrm>
            <a:off x="2781300" y="4876800"/>
            <a:ext cx="457200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id3</a:t>
            </a:r>
            <a:endParaRPr lang="en-US" sz="1100" dirty="0"/>
          </a:p>
        </p:txBody>
      </p:sp>
      <p:cxnSp>
        <p:nvCxnSpPr>
          <p:cNvPr id="39" name="Straight Arrow Connector 38"/>
          <p:cNvCxnSpPr>
            <a:stCxn id="34" idx="4"/>
            <a:endCxn id="38" idx="0"/>
          </p:cNvCxnSpPr>
          <p:nvPr/>
        </p:nvCxnSpPr>
        <p:spPr>
          <a:xfrm>
            <a:off x="2143048" y="5823160"/>
            <a:ext cx="485852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5856" y="3186901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4929" y="3153524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30889" y="4126468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02191" y="5044845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the AST</a:t>
            </a:r>
          </a:p>
          <a:p>
            <a:r>
              <a:rPr lang="en-US" dirty="0" smtClean="0"/>
              <a:t>Fill attributes of terminals with values derived from their representation</a:t>
            </a:r>
          </a:p>
          <a:p>
            <a:r>
              <a:rPr lang="en-US" dirty="0" smtClean="0"/>
              <a:t>Execute evaluation rules of the nodes to assign values until no new values can be assigned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In the right order</a:t>
            </a:r>
            <a:r>
              <a:rPr lang="en-US" dirty="0" smtClean="0"/>
              <a:t> such that </a:t>
            </a:r>
          </a:p>
          <a:p>
            <a:pPr lvl="2"/>
            <a:r>
              <a:rPr lang="en-US" dirty="0" smtClean="0"/>
              <a:t>No attribute value is used before its available</a:t>
            </a:r>
          </a:p>
          <a:p>
            <a:pPr lvl="2"/>
            <a:r>
              <a:rPr lang="en-US" dirty="0" smtClean="0"/>
              <a:t>Each attribute will get a value only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semantic equation a = b1,…,</a:t>
            </a:r>
            <a:r>
              <a:rPr lang="en-US" dirty="0" err="1" smtClean="0"/>
              <a:t>bm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requires computation of b1,…,</a:t>
            </a:r>
            <a:r>
              <a:rPr lang="en-US" dirty="0" err="1" smtClean="0"/>
              <a:t>bm</a:t>
            </a:r>
            <a:r>
              <a:rPr lang="en-US" dirty="0" smtClean="0"/>
              <a:t> to determine the value of a</a:t>
            </a:r>
          </a:p>
          <a:p>
            <a:endParaRPr lang="en-US" dirty="0" smtClean="0"/>
          </a:p>
          <a:p>
            <a:r>
              <a:rPr lang="en-US" dirty="0" smtClean="0"/>
              <a:t>The value of a depends on </a:t>
            </a:r>
            <a:r>
              <a:rPr lang="en-US" dirty="0"/>
              <a:t>b1,…,</a:t>
            </a:r>
            <a:r>
              <a:rPr lang="en-US" dirty="0" err="1" smtClean="0"/>
              <a:t>bm</a:t>
            </a:r>
            <a:endParaRPr lang="en-US" dirty="0" smtClean="0"/>
          </a:p>
          <a:p>
            <a:pPr lvl="1"/>
            <a:r>
              <a:rPr lang="en-US" dirty="0" smtClean="0"/>
              <a:t>We write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bi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950240"/>
          </a:xfrm>
        </p:spPr>
        <p:txBody>
          <a:bodyPr/>
          <a:lstStyle/>
          <a:p>
            <a:r>
              <a:rPr lang="en-US" dirty="0" smtClean="0"/>
              <a:t>Cycle in the dependence graph</a:t>
            </a:r>
          </a:p>
          <a:p>
            <a:r>
              <a:rPr lang="en-US" dirty="0" smtClean="0"/>
              <a:t>May not be able to compute attribute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08327" y="4894456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7" name="Straight Arrow Connector 6"/>
          <p:cNvCxnSpPr>
            <a:stCxn id="8" idx="4"/>
            <a:endCxn id="6" idx="0"/>
          </p:cNvCxnSpPr>
          <p:nvPr/>
        </p:nvCxnSpPr>
        <p:spPr>
          <a:xfrm>
            <a:off x="1864425" y="4361056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71600" y="3921512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32400" y="4294908"/>
            <a:ext cx="1572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E.s = </a:t>
            </a:r>
            <a:r>
              <a:rPr lang="en-US" dirty="0" err="1" smtClean="0">
                <a:latin typeface="+mn-lt"/>
              </a:rPr>
              <a:t>T.i</a:t>
            </a:r>
            <a:endParaRPr lang="en-US" dirty="0" smtClean="0">
              <a:latin typeface="+mn-lt"/>
            </a:endParaRPr>
          </a:p>
          <a:p>
            <a:pPr algn="l"/>
            <a:r>
              <a:rPr lang="en-US" dirty="0" err="1" smtClean="0">
                <a:latin typeface="+mn-lt"/>
              </a:rPr>
              <a:t>T.i</a:t>
            </a:r>
            <a:r>
              <a:rPr lang="en-US" dirty="0" smtClean="0">
                <a:latin typeface="+mn-lt"/>
              </a:rPr>
              <a:t> = E.s + 1</a:t>
            </a:r>
            <a:endParaRPr lang="en-US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41927" y="4894456"/>
            <a:ext cx="7620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T.i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05200" y="3921512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E.s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914400" y="3505200"/>
            <a:ext cx="17907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0" y="3542037"/>
            <a:ext cx="17145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87131" y="594360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AST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7331" y="5943600"/>
            <a:ext cx="1763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Dependence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graph</a:t>
            </a:r>
            <a:endParaRPr lang="en-US" dirty="0">
              <a:latin typeface="+mn-lt"/>
            </a:endParaRPr>
          </a:p>
        </p:txBody>
      </p:sp>
      <p:cxnSp>
        <p:nvCxnSpPr>
          <p:cNvPr id="20" name="Curved Connector 19"/>
          <p:cNvCxnSpPr>
            <a:stCxn id="12" idx="2"/>
            <a:endCxn id="10" idx="2"/>
          </p:cNvCxnSpPr>
          <p:nvPr/>
        </p:nvCxnSpPr>
        <p:spPr>
          <a:xfrm rot="10800000" flipH="1" flipV="1">
            <a:off x="3505199" y="4141284"/>
            <a:ext cx="36727" cy="972944"/>
          </a:xfrm>
          <a:prstGeom prst="curvedConnector3">
            <a:avLst>
              <a:gd name="adj1" fmla="val -62243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0" idx="6"/>
            <a:endCxn id="12" idx="6"/>
          </p:cNvCxnSpPr>
          <p:nvPr/>
        </p:nvCxnSpPr>
        <p:spPr>
          <a:xfrm flipV="1">
            <a:off x="4303927" y="4141284"/>
            <a:ext cx="12700" cy="972944"/>
          </a:xfrm>
          <a:prstGeom prst="curvedConnector3">
            <a:avLst>
              <a:gd name="adj1" fmla="val 18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2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 the AST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Build dependency graph</a:t>
            </a:r>
          </a:p>
          <a:p>
            <a:r>
              <a:rPr lang="en-US" dirty="0" smtClean="0"/>
              <a:t>Compute evaluation order using topological ordering</a:t>
            </a:r>
          </a:p>
          <a:p>
            <a:r>
              <a:rPr lang="en-US" dirty="0" smtClean="0"/>
              <a:t>Execute </a:t>
            </a:r>
            <a:r>
              <a:rPr lang="en-US" dirty="0"/>
              <a:t>evaluation rules </a:t>
            </a:r>
            <a:r>
              <a:rPr lang="en-US" dirty="0" smtClean="0">
                <a:solidFill>
                  <a:srgbClr val="7030A0"/>
                </a:solidFill>
              </a:rPr>
              <a:t>based on topological ordering</a:t>
            </a:r>
          </a:p>
          <a:p>
            <a:endParaRPr lang="en-US" dirty="0"/>
          </a:p>
          <a:p>
            <a:r>
              <a:rPr lang="en-US" dirty="0" smtClean="0"/>
              <a:t>Works as long as there are no cycles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Dependency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semantic equations take the form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attr1 = func1(attr1.1, attr1.2,…)</a:t>
            </a:r>
            <a:br>
              <a:rPr lang="en-US" dirty="0" smtClean="0"/>
            </a:br>
            <a:r>
              <a:rPr lang="en-US" dirty="0" smtClean="0"/>
              <a:t>attr2 </a:t>
            </a:r>
            <a:r>
              <a:rPr lang="en-US" dirty="0"/>
              <a:t>= </a:t>
            </a:r>
            <a:r>
              <a:rPr lang="en-US" dirty="0" smtClean="0"/>
              <a:t>func2(attr2.1</a:t>
            </a:r>
            <a:r>
              <a:rPr lang="en-US" dirty="0"/>
              <a:t>, </a:t>
            </a:r>
            <a:r>
              <a:rPr lang="en-US" dirty="0" smtClean="0"/>
              <a:t>attr2.2,…)</a:t>
            </a:r>
          </a:p>
          <a:p>
            <a:endParaRPr lang="en-US" dirty="0" smtClean="0"/>
          </a:p>
          <a:p>
            <a:r>
              <a:rPr lang="en-US" dirty="0" smtClean="0"/>
              <a:t>Actions with side effects use a dummy attribute</a:t>
            </a:r>
            <a:endParaRPr lang="en-US" dirty="0"/>
          </a:p>
          <a:p>
            <a:r>
              <a:rPr lang="en-US" dirty="0" smtClean="0"/>
              <a:t>Build a directed dependency graph G</a:t>
            </a:r>
          </a:p>
          <a:p>
            <a:pPr lvl="1"/>
            <a:r>
              <a:rPr lang="en-US" dirty="0" smtClean="0"/>
              <a:t>For every attribute a of a node n in the AST create a node </a:t>
            </a:r>
            <a:r>
              <a:rPr lang="en-US" dirty="0" err="1" smtClean="0"/>
              <a:t>n.a</a:t>
            </a:r>
            <a:endParaRPr lang="en-US" dirty="0" smtClean="0"/>
          </a:p>
          <a:p>
            <a:pPr lvl="1"/>
            <a:r>
              <a:rPr lang="en-US" dirty="0" smtClean="0"/>
              <a:t>For every node n in the AST and a semantic action of the form b = f(c1,c2,…</a:t>
            </a:r>
            <a:r>
              <a:rPr lang="en-US" dirty="0" err="1" smtClean="0"/>
              <a:t>ck</a:t>
            </a:r>
            <a:r>
              <a:rPr lang="en-US" dirty="0" smtClean="0"/>
              <a:t>) add edges of the form (</a:t>
            </a:r>
            <a:r>
              <a:rPr lang="en-US" dirty="0" err="1" smtClean="0"/>
              <a:t>ci,b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n-lt"/>
              </a:rPr>
              <a:pPr/>
              <a:t>58</a:t>
            </a:fld>
            <a:endParaRPr lang="en-US">
              <a:latin typeface="+mn-lt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200400" y="304801"/>
          <a:ext cx="5791200" cy="2859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4343400"/>
              </a:tblGrid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Production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Semantic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Rule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D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T L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L.in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  <a:sym typeface="Math C"/>
                        </a:rPr>
                        <a:t>int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integer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653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L1,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id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L1.in = L.in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</a:t>
                      </a:r>
                      <a:br>
                        <a:rPr lang="en-US" sz="2000" baseline="0" dirty="0" smtClean="0">
                          <a:latin typeface="+mn-lt"/>
                          <a:cs typeface="Comic Sans MS"/>
                        </a:rPr>
                      </a:b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id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200400" y="3541020"/>
          <a:ext cx="5791200" cy="2859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4343400"/>
              </a:tblGrid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Production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Semantic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Rule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D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T L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L.in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  <a:sym typeface="Math C"/>
                        </a:rPr>
                        <a:t>int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integer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653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L1,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id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L1.in = L.in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</a:t>
                      </a:r>
                      <a:br>
                        <a:rPr lang="en-US" sz="2000" baseline="0" dirty="0" smtClean="0">
                          <a:latin typeface="+mn-lt"/>
                          <a:cs typeface="Comic Sans MS"/>
                        </a:rPr>
                      </a:br>
                      <a:r>
                        <a:rPr lang="en-US" sz="2000" baseline="0" dirty="0" err="1" smtClean="0">
                          <a:latin typeface="+mn-lt"/>
                          <a:cs typeface="Comic Sans MS"/>
                        </a:rPr>
                        <a:t>L.dmy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id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L.dmy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878" y="3165122"/>
            <a:ext cx="2770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7030A0"/>
                </a:solidFill>
                <a:latin typeface="+mn-lt"/>
                <a:cs typeface="Comic Sans MS"/>
              </a:rPr>
              <a:t>Convention: </a:t>
            </a:r>
          </a:p>
          <a:p>
            <a:pPr algn="l"/>
            <a:r>
              <a:rPr lang="en-US" sz="2000" dirty="0" smtClean="0">
                <a:solidFill>
                  <a:srgbClr val="7030A0"/>
                </a:solidFill>
                <a:latin typeface="+mn-lt"/>
                <a:cs typeface="Comic Sans MS"/>
              </a:rPr>
              <a:t>Add dummy variables for side effects. </a:t>
            </a:r>
            <a:endParaRPr lang="en-US" sz="2000" dirty="0">
              <a:solidFill>
                <a:srgbClr val="7030A0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14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791200" y="2389909"/>
          <a:ext cx="3191163" cy="243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576"/>
                <a:gridCol w="2174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</a:t>
                      </a:r>
                      <a:r>
                        <a:rPr lang="en-US" sz="1600" baseline="0" dirty="0" smtClean="0"/>
                        <a:t> Rule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T L</a:t>
                      </a:r>
                      <a:r>
                        <a:rPr lang="en-US" sz="1600" baseline="0" dirty="0" smtClean="0">
                          <a:sym typeface="Math C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L.in = </a:t>
                      </a:r>
                      <a:r>
                        <a:rPr lang="en-US" sz="1600" dirty="0" err="1" smtClean="0"/>
                        <a:t>T.type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</a:t>
                      </a:r>
                      <a:r>
                        <a:rPr lang="en-US" sz="1600" dirty="0" err="1" smtClean="0">
                          <a:sym typeface="Math C"/>
                        </a:rPr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integer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float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float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L1,</a:t>
                      </a:r>
                      <a:r>
                        <a:rPr lang="en-US" sz="1600" baseline="0" dirty="0" smtClean="0">
                          <a:sym typeface="Math C"/>
                        </a:rPr>
                        <a:t> id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L1.in = L.in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152400" y="2362200"/>
            <a:ext cx="54864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" name="Oval 118"/>
          <p:cNvSpPr/>
          <p:nvPr/>
        </p:nvSpPr>
        <p:spPr>
          <a:xfrm>
            <a:off x="17333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121" name="Oval 120"/>
          <p:cNvSpPr/>
          <p:nvPr/>
        </p:nvSpPr>
        <p:spPr>
          <a:xfrm>
            <a:off x="265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721425" y="2954144"/>
            <a:ext cx="13547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721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194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2098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791637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5527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221499" y="3962400"/>
            <a:ext cx="91303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228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0762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5715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19144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182037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552700" y="4876800"/>
            <a:ext cx="972237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572437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1914448" y="5823160"/>
            <a:ext cx="1000889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66800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type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2157374" y="35228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3524517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4477437" y="44958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7" name="Oval 46"/>
          <p:cNvSpPr/>
          <p:nvPr/>
        </p:nvSpPr>
        <p:spPr>
          <a:xfrm>
            <a:off x="3905518" y="53237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8" name="Oval 47"/>
          <p:cNvSpPr/>
          <p:nvPr/>
        </p:nvSpPr>
        <p:spPr>
          <a:xfrm>
            <a:off x="3200400" y="61898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9" name="Oval 48"/>
          <p:cNvSpPr/>
          <p:nvPr/>
        </p:nvSpPr>
        <p:spPr>
          <a:xfrm>
            <a:off x="1587712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992098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1" name="Oval 50"/>
          <p:cNvSpPr/>
          <p:nvPr/>
        </p:nvSpPr>
        <p:spPr>
          <a:xfrm>
            <a:off x="2667000" y="44406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2076217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21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help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(Context) analysis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220912" y="3510028"/>
            <a:ext cx="2300449" cy="168487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7030A0"/>
                </a:solidFill>
                <a:latin typeface="+mn-lt"/>
              </a:rPr>
              <a:t>Semantic Analysis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890494" y="3510028"/>
            <a:ext cx="2115355" cy="168487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Syntax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cxnSp>
        <p:nvCxnSpPr>
          <p:cNvPr id="7" name="AutoShape 9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4005849" y="4352468"/>
            <a:ext cx="1215063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020521" y="3827294"/>
            <a:ext cx="1295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AST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37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791200" y="2389909"/>
          <a:ext cx="3191163" cy="243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576"/>
                <a:gridCol w="2174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</a:t>
                      </a:r>
                      <a:r>
                        <a:rPr lang="en-US" sz="1600" baseline="0" dirty="0" smtClean="0"/>
                        <a:t> Rule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 </a:t>
                      </a:r>
                      <a:r>
                        <a:rPr lang="en-US" sz="1600" dirty="0" smtClean="0">
                          <a:sym typeface="Math C"/>
                        </a:rPr>
                        <a:t> T L</a:t>
                      </a:r>
                      <a:r>
                        <a:rPr lang="en-US" sz="1600" baseline="0" dirty="0" smtClean="0">
                          <a:sym typeface="Math C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L.in = </a:t>
                      </a:r>
                      <a:r>
                        <a:rPr lang="en-US" sz="1600" dirty="0" err="1" smtClean="0"/>
                        <a:t>T.type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Math C"/>
                        </a:rPr>
                        <a:t> </a:t>
                      </a:r>
                      <a:r>
                        <a:rPr lang="en-US" sz="1600" dirty="0" err="1" smtClean="0">
                          <a:sym typeface="Math C"/>
                        </a:rPr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integer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Math C"/>
                        </a:rPr>
                        <a:t> float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float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Math C"/>
                        </a:rPr>
                        <a:t> L1,</a:t>
                      </a:r>
                      <a:r>
                        <a:rPr lang="en-US" sz="1600" baseline="0" dirty="0" smtClean="0">
                          <a:sym typeface="Math C"/>
                        </a:rPr>
                        <a:t> id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L1.in = L.in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Math C"/>
                        </a:rPr>
                        <a:t>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152400" y="2362200"/>
            <a:ext cx="54864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7333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265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721425" y="2954144"/>
            <a:ext cx="13547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721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194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2098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791637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5527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221499" y="3962400"/>
            <a:ext cx="91303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228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0762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5715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19144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182037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552700" y="4876800"/>
            <a:ext cx="972237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572437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1914448" y="5823160"/>
            <a:ext cx="1000889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66800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type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2157374" y="35228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3524517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4477437" y="44958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7" name="Oval 46"/>
          <p:cNvSpPr/>
          <p:nvPr/>
        </p:nvSpPr>
        <p:spPr>
          <a:xfrm>
            <a:off x="3905518" y="53237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8" name="Oval 47"/>
          <p:cNvSpPr/>
          <p:nvPr/>
        </p:nvSpPr>
        <p:spPr>
          <a:xfrm>
            <a:off x="3200400" y="61898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9" name="Oval 48"/>
          <p:cNvSpPr/>
          <p:nvPr/>
        </p:nvSpPr>
        <p:spPr>
          <a:xfrm>
            <a:off x="1587712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992098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1" name="Oval 50"/>
          <p:cNvSpPr/>
          <p:nvPr/>
        </p:nvSpPr>
        <p:spPr>
          <a:xfrm>
            <a:off x="2667000" y="44406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2076217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cxnSp>
        <p:nvCxnSpPr>
          <p:cNvPr id="34" name="Curved Connector 33"/>
          <p:cNvCxnSpPr>
            <a:endCxn id="52" idx="4"/>
          </p:cNvCxnSpPr>
          <p:nvPr/>
        </p:nvCxnSpPr>
        <p:spPr>
          <a:xfrm rot="10800000">
            <a:off x="2475582" y="5823160"/>
            <a:ext cx="724819" cy="58646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0" idx="6"/>
            <a:endCxn id="52" idx="2"/>
          </p:cNvCxnSpPr>
          <p:nvPr/>
        </p:nvCxnSpPr>
        <p:spPr>
          <a:xfrm>
            <a:off x="1790825" y="5603388"/>
            <a:ext cx="285392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47" idx="2"/>
            <a:endCxn id="51" idx="4"/>
          </p:cNvCxnSpPr>
          <p:nvPr/>
        </p:nvCxnSpPr>
        <p:spPr>
          <a:xfrm rot="10800000">
            <a:off x="3066364" y="4880159"/>
            <a:ext cx="839154" cy="663380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9" idx="6"/>
            <a:endCxn id="51" idx="2"/>
          </p:cNvCxnSpPr>
          <p:nvPr/>
        </p:nvCxnSpPr>
        <p:spPr>
          <a:xfrm>
            <a:off x="2386439" y="4657028"/>
            <a:ext cx="280561" cy="3359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6" idx="2"/>
            <a:endCxn id="44" idx="4"/>
          </p:cNvCxnSpPr>
          <p:nvPr/>
        </p:nvCxnSpPr>
        <p:spPr>
          <a:xfrm rot="10800000">
            <a:off x="3923881" y="39447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3" idx="6"/>
            <a:endCxn id="44" idx="2"/>
          </p:cNvCxnSpPr>
          <p:nvPr/>
        </p:nvCxnSpPr>
        <p:spPr>
          <a:xfrm flipV="1">
            <a:off x="2956101" y="3724972"/>
            <a:ext cx="568416" cy="1765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2" idx="0"/>
            <a:endCxn id="43" idx="0"/>
          </p:cNvCxnSpPr>
          <p:nvPr/>
        </p:nvCxnSpPr>
        <p:spPr>
          <a:xfrm rot="16200000" flipH="1">
            <a:off x="2002623" y="29687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3" idx="2"/>
            <a:endCxn id="49" idx="0"/>
          </p:cNvCxnSpPr>
          <p:nvPr/>
        </p:nvCxnSpPr>
        <p:spPr>
          <a:xfrm rot="10800000" flipV="1">
            <a:off x="1987076" y="3742628"/>
            <a:ext cx="170298" cy="6946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49" idx="2"/>
            <a:endCxn id="50" idx="0"/>
          </p:cNvCxnSpPr>
          <p:nvPr/>
        </p:nvCxnSpPr>
        <p:spPr>
          <a:xfrm rot="10800000" flipV="1">
            <a:off x="1391462" y="4657028"/>
            <a:ext cx="196250" cy="72658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4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1" grpId="0" animBg="1"/>
      <p:bldP spid="125" grpId="0" animBg="1"/>
      <p:bldP spid="126" grpId="0" animBg="1"/>
      <p:bldP spid="127" grpId="0" animBg="1"/>
      <p:bldP spid="130" grpId="0" animBg="1"/>
      <p:bldP spid="141" grpId="0" animBg="1"/>
      <p:bldP spid="155" grpId="0" animBg="1"/>
      <p:bldP spid="1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graph G=(V,E), |V|=k</a:t>
            </a:r>
          </a:p>
          <a:p>
            <a:endParaRPr lang="en-US" dirty="0" smtClean="0"/>
          </a:p>
          <a:p>
            <a:r>
              <a:rPr lang="en-US" dirty="0" smtClean="0"/>
              <a:t>Ordering of the nodes v1,v2,…</a:t>
            </a:r>
            <a:r>
              <a:rPr lang="en-US" dirty="0" err="1" smtClean="0"/>
              <a:t>vk</a:t>
            </a:r>
            <a:r>
              <a:rPr lang="en-US" dirty="0" smtClean="0"/>
              <a:t> such that for every edge (</a:t>
            </a:r>
            <a:r>
              <a:rPr lang="en-US" dirty="0" err="1" smtClean="0"/>
              <a:t>vi,vj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 E, i &lt;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419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3452774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819917" y="4419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5772837" y="54102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3962400" y="53550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10" name="Curved Connector 9"/>
          <p:cNvCxnSpPr>
            <a:stCxn id="8" idx="2"/>
            <a:endCxn id="7" idx="4"/>
          </p:cNvCxnSpPr>
          <p:nvPr/>
        </p:nvCxnSpPr>
        <p:spPr>
          <a:xfrm rot="10800000">
            <a:off x="5219281" y="48591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6"/>
            <a:endCxn id="7" idx="2"/>
          </p:cNvCxnSpPr>
          <p:nvPr/>
        </p:nvCxnSpPr>
        <p:spPr>
          <a:xfrm flipV="1">
            <a:off x="4251501" y="4639372"/>
            <a:ext cx="568416" cy="17656"/>
          </a:xfrm>
          <a:prstGeom prst="curvedConnector3">
            <a:avLst>
              <a:gd name="adj1" fmla="val 47911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5" idx="0"/>
            <a:endCxn id="6" idx="0"/>
          </p:cNvCxnSpPr>
          <p:nvPr/>
        </p:nvCxnSpPr>
        <p:spPr>
          <a:xfrm rot="16200000" flipH="1">
            <a:off x="3298023" y="38831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4"/>
            <a:endCxn id="9" idx="0"/>
          </p:cNvCxnSpPr>
          <p:nvPr/>
        </p:nvCxnSpPr>
        <p:spPr>
          <a:xfrm rot="16200000" flipH="1">
            <a:off x="3867844" y="4861094"/>
            <a:ext cx="478215" cy="50962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6248400"/>
            <a:ext cx="47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topological orderings: 1 4 3 2 5, 4 1 3 5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1676400" y="2133600"/>
            <a:ext cx="57150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ounded Rectangle 167"/>
          <p:cNvSpPr/>
          <p:nvPr/>
        </p:nvSpPr>
        <p:spPr>
          <a:xfrm>
            <a:off x="1905000" y="1483047"/>
            <a:ext cx="51816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590800" y="3276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type</a:t>
            </a:r>
            <a:endParaRPr lang="en-US" sz="1400" dirty="0"/>
          </a:p>
        </p:txBody>
      </p:sp>
      <p:sp>
        <p:nvSpPr>
          <p:cNvPr id="43" name="Oval 42"/>
          <p:cNvSpPr/>
          <p:nvPr/>
        </p:nvSpPr>
        <p:spPr>
          <a:xfrm>
            <a:off x="3681374" y="3294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5048517" y="3276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sp>
        <p:nvSpPr>
          <p:cNvPr id="46" name="Oval 45"/>
          <p:cNvSpPr/>
          <p:nvPr/>
        </p:nvSpPr>
        <p:spPr>
          <a:xfrm>
            <a:off x="6001437" y="42672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7" name="Oval 46"/>
          <p:cNvSpPr/>
          <p:nvPr/>
        </p:nvSpPr>
        <p:spPr>
          <a:xfrm>
            <a:off x="5429518" y="50951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8" name="Oval 47"/>
          <p:cNvSpPr/>
          <p:nvPr/>
        </p:nvSpPr>
        <p:spPr>
          <a:xfrm>
            <a:off x="4724400" y="59612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9" name="Oval 48"/>
          <p:cNvSpPr/>
          <p:nvPr/>
        </p:nvSpPr>
        <p:spPr>
          <a:xfrm>
            <a:off x="3111712" y="42086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50" name="Oval 49"/>
          <p:cNvSpPr/>
          <p:nvPr/>
        </p:nvSpPr>
        <p:spPr>
          <a:xfrm>
            <a:off x="2516098" y="51550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51" name="Oval 50"/>
          <p:cNvSpPr/>
          <p:nvPr/>
        </p:nvSpPr>
        <p:spPr>
          <a:xfrm>
            <a:off x="4191000" y="42120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sp>
        <p:nvSpPr>
          <p:cNvPr id="52" name="Oval 51"/>
          <p:cNvSpPr/>
          <p:nvPr/>
        </p:nvSpPr>
        <p:spPr>
          <a:xfrm>
            <a:off x="3600217" y="51550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cxnSp>
        <p:nvCxnSpPr>
          <p:cNvPr id="34" name="Curved Connector 33"/>
          <p:cNvCxnSpPr>
            <a:endCxn id="52" idx="4"/>
          </p:cNvCxnSpPr>
          <p:nvPr/>
        </p:nvCxnSpPr>
        <p:spPr>
          <a:xfrm rot="10800000">
            <a:off x="3999582" y="5594560"/>
            <a:ext cx="724819" cy="58646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0" idx="6"/>
            <a:endCxn id="52" idx="2"/>
          </p:cNvCxnSpPr>
          <p:nvPr/>
        </p:nvCxnSpPr>
        <p:spPr>
          <a:xfrm>
            <a:off x="3314825" y="5374788"/>
            <a:ext cx="285392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47" idx="2"/>
            <a:endCxn id="51" idx="4"/>
          </p:cNvCxnSpPr>
          <p:nvPr/>
        </p:nvCxnSpPr>
        <p:spPr>
          <a:xfrm rot="10800000">
            <a:off x="4590364" y="4651559"/>
            <a:ext cx="839154" cy="663380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9" idx="6"/>
            <a:endCxn id="51" idx="2"/>
          </p:cNvCxnSpPr>
          <p:nvPr/>
        </p:nvCxnSpPr>
        <p:spPr>
          <a:xfrm>
            <a:off x="3910439" y="4428428"/>
            <a:ext cx="280561" cy="3359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6" idx="2"/>
            <a:endCxn id="44" idx="4"/>
          </p:cNvCxnSpPr>
          <p:nvPr/>
        </p:nvCxnSpPr>
        <p:spPr>
          <a:xfrm rot="10800000">
            <a:off x="5447881" y="37161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3" idx="6"/>
            <a:endCxn id="44" idx="2"/>
          </p:cNvCxnSpPr>
          <p:nvPr/>
        </p:nvCxnSpPr>
        <p:spPr>
          <a:xfrm flipV="1">
            <a:off x="4480101" y="3496372"/>
            <a:ext cx="568416" cy="1765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2" idx="0"/>
            <a:endCxn id="43" idx="0"/>
          </p:cNvCxnSpPr>
          <p:nvPr/>
        </p:nvCxnSpPr>
        <p:spPr>
          <a:xfrm rot="16200000" flipH="1">
            <a:off x="3526623" y="27401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3" idx="2"/>
          </p:cNvCxnSpPr>
          <p:nvPr/>
        </p:nvCxnSpPr>
        <p:spPr>
          <a:xfrm rot="10800000" flipV="1">
            <a:off x="3511076" y="3514028"/>
            <a:ext cx="170298" cy="6946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49" idx="2"/>
          </p:cNvCxnSpPr>
          <p:nvPr/>
        </p:nvCxnSpPr>
        <p:spPr>
          <a:xfrm rot="10800000" flipV="1">
            <a:off x="2915462" y="4428428"/>
            <a:ext cx="196250" cy="72658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77901" y="289135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5226" y="393844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3136" y="481647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4541" y="57765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3116" y="2924925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5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9554" y="393844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1867" y="4899109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4568" y="481647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9</a:t>
            </a:r>
            <a:endParaRPr lang="en-US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35946" y="3938443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  <a:endParaRPr lang="en-US" sz="2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76144" y="2924925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83208" y="270669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09115" y="2696899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86131" y="3676676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ent1</a:t>
            </a:r>
            <a:endParaRPr lang="en-US" sz="2000" b="1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32220" y="5018156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ent2</a:t>
            </a:r>
            <a:endParaRPr lang="en-US" sz="2000" b="1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12660" y="5959837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ent3</a:t>
            </a:r>
            <a:endParaRPr lang="en-US" sz="2000" b="1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05478" y="2675233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8439" y="402399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88970" y="5130274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23023" y="4798583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21907" y="3837387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7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 cycles?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attribute grammar hard to detect if it has cyclic dependencies</a:t>
            </a:r>
          </a:p>
          <a:p>
            <a:pPr lvl="1"/>
            <a:r>
              <a:rPr lang="en-US" dirty="0" smtClean="0"/>
              <a:t>Exponential cost</a:t>
            </a:r>
          </a:p>
          <a:p>
            <a:pPr lvl="1"/>
            <a:endParaRPr lang="en-US" dirty="0"/>
          </a:p>
          <a:p>
            <a:r>
              <a:rPr lang="en-US" dirty="0" smtClean="0"/>
              <a:t>Special classes of attribute grammars</a:t>
            </a:r>
          </a:p>
          <a:p>
            <a:pPr lvl="1"/>
            <a:r>
              <a:rPr lang="en-US" dirty="0" smtClean="0"/>
              <a:t>Our “usual trick”</a:t>
            </a:r>
          </a:p>
          <a:p>
            <a:pPr lvl="1"/>
            <a:r>
              <a:rPr lang="en-US" dirty="0" smtClean="0"/>
              <a:t> sacrifice generality for predictable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Inherited vs. Synthesized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Synthesized attributes</a:t>
            </a:r>
          </a:p>
          <a:p>
            <a:pPr lvl="1"/>
            <a:r>
              <a:rPr lang="en-US" dirty="0" smtClean="0"/>
              <a:t>Computed from children of a node</a:t>
            </a:r>
          </a:p>
          <a:p>
            <a:r>
              <a:rPr lang="en-US" dirty="0" smtClean="0"/>
              <a:t>Inherited attributes</a:t>
            </a:r>
          </a:p>
          <a:p>
            <a:pPr lvl="1"/>
            <a:r>
              <a:rPr lang="en-US" dirty="0" smtClean="0"/>
              <a:t>Computed from parents and siblings of a node</a:t>
            </a:r>
          </a:p>
          <a:p>
            <a:pPr lvl="1"/>
            <a:endParaRPr lang="en-US" dirty="0"/>
          </a:p>
          <a:p>
            <a:r>
              <a:rPr lang="en-US" sz="2800" dirty="0" smtClean="0"/>
              <a:t>Attributes of tokens are technically considered as synthesized attributes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128491" y="2468773"/>
          <a:ext cx="3637788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22705"/>
                <a:gridCol w="23150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 L</a:t>
                      </a:r>
                      <a:r>
                        <a:rPr lang="en-US" baseline="0" dirty="0" smtClean="0">
                          <a:sym typeface="Math C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L.in = </a:t>
                      </a:r>
                      <a:r>
                        <a:rPr lang="en-US" dirty="0" err="1" smtClean="0"/>
                        <a:t>T.type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</a:t>
                      </a:r>
                      <a:r>
                        <a:rPr lang="en-US" dirty="0" err="1" smtClean="0">
                          <a:sym typeface="Math C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float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L1,</a:t>
                      </a:r>
                      <a:r>
                        <a:rPr lang="en-US" baseline="0" dirty="0" smtClean="0">
                          <a:sym typeface="Math C"/>
                        </a:rPr>
                        <a:t>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L1.in = L.in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381000" y="2362200"/>
            <a:ext cx="41148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9619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121" name="Oval 120"/>
          <p:cNvSpPr/>
          <p:nvPr/>
        </p:nvSpPr>
        <p:spPr>
          <a:xfrm>
            <a:off x="646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1102425" y="2954144"/>
            <a:ext cx="12023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1102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0480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4384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5052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450099" y="3962400"/>
            <a:ext cx="39800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609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3048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8001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895600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781300" y="4876800"/>
            <a:ext cx="457200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286000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2143048" y="5823160"/>
            <a:ext cx="485852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0" name="Straight Arrow Connector 169"/>
          <p:cNvCxnSpPr>
            <a:stCxn id="130" idx="6"/>
            <a:endCxn id="125" idx="2"/>
          </p:cNvCxnSpPr>
          <p:nvPr/>
        </p:nvCxnSpPr>
        <p:spPr>
          <a:xfrm>
            <a:off x="1595250" y="3742628"/>
            <a:ext cx="145275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25" idx="4"/>
            <a:endCxn id="126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26" idx="4"/>
            <a:endCxn id="141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21" idx="0"/>
            <a:endCxn id="130" idx="4"/>
          </p:cNvCxnSpPr>
          <p:nvPr/>
        </p:nvCxnSpPr>
        <p:spPr>
          <a:xfrm flipV="1">
            <a:off x="1102425" y="3962400"/>
            <a:ext cx="0" cy="533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57" idx="0"/>
            <a:endCxn id="141" idx="4"/>
          </p:cNvCxnSpPr>
          <p:nvPr/>
        </p:nvCxnSpPr>
        <p:spPr>
          <a:xfrm flipH="1" flipV="1">
            <a:off x="2143048" y="5823160"/>
            <a:ext cx="485852" cy="3666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55" idx="0"/>
            <a:endCxn id="126" idx="4"/>
          </p:cNvCxnSpPr>
          <p:nvPr/>
        </p:nvCxnSpPr>
        <p:spPr>
          <a:xfrm flipH="1" flipV="1">
            <a:off x="2781300" y="4876800"/>
            <a:ext cx="457200" cy="44696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27" idx="0"/>
            <a:endCxn id="125" idx="4"/>
          </p:cNvCxnSpPr>
          <p:nvPr/>
        </p:nvCxnSpPr>
        <p:spPr>
          <a:xfrm flipH="1" flipV="1">
            <a:off x="3450099" y="3962400"/>
            <a:ext cx="398001" cy="533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77735" y="31869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356808" y="31535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252768" y="41264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24070" y="504484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5227578" y="5562600"/>
            <a:ext cx="2037682" cy="369332"/>
            <a:chOff x="5105400" y="5793515"/>
            <a:chExt cx="2037682" cy="369332"/>
          </a:xfrm>
        </p:grpSpPr>
        <p:cxnSp>
          <p:nvCxnSpPr>
            <p:cNvPr id="193" name="Straight Arrow Connector 192"/>
            <p:cNvCxnSpPr/>
            <p:nvPr/>
          </p:nvCxnSpPr>
          <p:spPr>
            <a:xfrm>
              <a:off x="5105400" y="5978181"/>
              <a:ext cx="9144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6096000" y="5793515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inherited</a:t>
              </a:r>
              <a:endParaRPr lang="en-US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227578" y="6029153"/>
            <a:ext cx="2316222" cy="369332"/>
            <a:chOff x="5105400" y="6260068"/>
            <a:chExt cx="2316222" cy="369332"/>
          </a:xfrm>
        </p:grpSpPr>
        <p:cxnSp>
          <p:nvCxnSpPr>
            <p:cNvPr id="195" name="Straight Arrow Connector 194"/>
            <p:cNvCxnSpPr/>
            <p:nvPr/>
          </p:nvCxnSpPr>
          <p:spPr>
            <a:xfrm>
              <a:off x="5105400" y="6444734"/>
              <a:ext cx="9144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6105236" y="6260068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synthesized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3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0" grpId="0"/>
      <p:bldP spid="191" grpId="0"/>
      <p:bldP spid="19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S-attributed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class of attribute grammars </a:t>
            </a:r>
          </a:p>
          <a:p>
            <a:r>
              <a:rPr lang="en-US" dirty="0" smtClean="0"/>
              <a:t>Only uses synthesized attributes (S-attributed)</a:t>
            </a:r>
          </a:p>
          <a:p>
            <a:r>
              <a:rPr lang="en-US" dirty="0" smtClean="0"/>
              <a:t>No use of inherited attributes</a:t>
            </a:r>
          </a:p>
          <a:p>
            <a:endParaRPr lang="en-US" dirty="0"/>
          </a:p>
          <a:p>
            <a:r>
              <a:rPr lang="en-US" dirty="0" smtClean="0"/>
              <a:t>Can be computed by any bottom-up parser during parsing</a:t>
            </a:r>
          </a:p>
          <a:p>
            <a:r>
              <a:rPr lang="en-US" dirty="0" smtClean="0"/>
              <a:t>Attributes can be stored on the parsing stack</a:t>
            </a:r>
          </a:p>
          <a:p>
            <a:r>
              <a:rPr lang="en-US" dirty="0" smtClean="0"/>
              <a:t>Reduce operation computes the (synthesized) attribute from attributes of children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S-attributed Grammar: example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76400" y="2209800"/>
          <a:ext cx="6096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E</a:t>
                      </a:r>
                      <a:r>
                        <a:rPr lang="en-US" baseline="0" dirty="0" smtClean="0">
                          <a:sym typeface="Math C"/>
                        </a:rPr>
                        <a:t> 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</a:t>
                      </a:r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E1</a:t>
                      </a:r>
                      <a:r>
                        <a:rPr lang="en-US" baseline="0" dirty="0" smtClean="0">
                          <a:sym typeface="Math C"/>
                        </a:rPr>
                        <a:t> +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 = E1.val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T.val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T.val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T1 *</a:t>
                      </a:r>
                      <a:r>
                        <a:rPr lang="en-US" baseline="0" dirty="0" smtClean="0">
                          <a:sym typeface="Math C"/>
                        </a:rPr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T.val</a:t>
                      </a:r>
                      <a:r>
                        <a:rPr lang="en-US" dirty="0" smtClean="0"/>
                        <a:t> = T1.val * </a:t>
                      </a:r>
                      <a:r>
                        <a:rPr lang="en-US" dirty="0" err="1" smtClean="0"/>
                        <a:t>F.val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F.val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E.val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F.val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digit.lexval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7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81000" y="1981200"/>
            <a:ext cx="8458200" cy="472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6" name="Oval 85"/>
          <p:cNvSpPr/>
          <p:nvPr/>
        </p:nvSpPr>
        <p:spPr>
          <a:xfrm>
            <a:off x="6324600" y="608727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88" name="Straight Arrow Connector 87"/>
          <p:cNvCxnSpPr>
            <a:stCxn id="105" idx="4"/>
            <a:endCxn id="86" idx="0"/>
          </p:cNvCxnSpPr>
          <p:nvPr/>
        </p:nvCxnSpPr>
        <p:spPr>
          <a:xfrm>
            <a:off x="6667500" y="5789895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6324600" y="5350351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08" name="Oval 107"/>
          <p:cNvSpPr/>
          <p:nvPr/>
        </p:nvSpPr>
        <p:spPr>
          <a:xfrm>
            <a:off x="63246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09" name="Straight Arrow Connector 108"/>
          <p:cNvCxnSpPr>
            <a:stCxn id="108" idx="4"/>
            <a:endCxn id="105" idx="0"/>
          </p:cNvCxnSpPr>
          <p:nvPr/>
        </p:nvCxnSpPr>
        <p:spPr>
          <a:xfrm>
            <a:off x="6667500" y="4935344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4572000" y="2971800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 +</a:t>
            </a:r>
            <a:endParaRPr lang="en-US" sz="2000" dirty="0"/>
          </a:p>
        </p:txBody>
      </p:sp>
      <p:cxnSp>
        <p:nvCxnSpPr>
          <p:cNvPr id="115" name="Straight Arrow Connector 114"/>
          <p:cNvCxnSpPr>
            <a:stCxn id="114" idx="4"/>
            <a:endCxn id="108" idx="0"/>
          </p:cNvCxnSpPr>
          <p:nvPr/>
        </p:nvCxnSpPr>
        <p:spPr>
          <a:xfrm>
            <a:off x="4974099" y="3411344"/>
            <a:ext cx="1693401" cy="108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4114800" y="61136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cxnSp>
        <p:nvCxnSpPr>
          <p:cNvPr id="119" name="Straight Arrow Connector 118"/>
          <p:cNvCxnSpPr>
            <a:stCxn id="120" idx="4"/>
            <a:endCxn id="118" idx="0"/>
          </p:cNvCxnSpPr>
          <p:nvPr/>
        </p:nvCxnSpPr>
        <p:spPr>
          <a:xfrm>
            <a:off x="4457700" y="5816278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4114800" y="5376734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1" name="Oval 120"/>
          <p:cNvSpPr/>
          <p:nvPr/>
        </p:nvSpPr>
        <p:spPr>
          <a:xfrm>
            <a:off x="4114800" y="452218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22" name="Straight Arrow Connector 121"/>
          <p:cNvCxnSpPr>
            <a:stCxn id="121" idx="4"/>
            <a:endCxn id="120" idx="0"/>
          </p:cNvCxnSpPr>
          <p:nvPr/>
        </p:nvCxnSpPr>
        <p:spPr>
          <a:xfrm>
            <a:off x="4457700" y="4961727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3124200" y="3754792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 *</a:t>
            </a:r>
            <a:endParaRPr lang="en-US" sz="2000" dirty="0"/>
          </a:p>
        </p:txBody>
      </p:sp>
      <p:sp>
        <p:nvSpPr>
          <p:cNvPr id="125" name="Oval 124"/>
          <p:cNvSpPr/>
          <p:nvPr/>
        </p:nvSpPr>
        <p:spPr>
          <a:xfrm>
            <a:off x="1143000" y="61136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26" name="Straight Arrow Connector 125"/>
          <p:cNvCxnSpPr>
            <a:stCxn id="127" idx="4"/>
            <a:endCxn id="125" idx="0"/>
          </p:cNvCxnSpPr>
          <p:nvPr/>
        </p:nvCxnSpPr>
        <p:spPr>
          <a:xfrm>
            <a:off x="1485900" y="5816278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1143000" y="5376734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8" name="Oval 127"/>
          <p:cNvSpPr/>
          <p:nvPr/>
        </p:nvSpPr>
        <p:spPr>
          <a:xfrm>
            <a:off x="1143000" y="452218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29" name="Straight Arrow Connector 128"/>
          <p:cNvCxnSpPr>
            <a:stCxn id="128" idx="4"/>
            <a:endCxn id="127" idx="0"/>
          </p:cNvCxnSpPr>
          <p:nvPr/>
        </p:nvCxnSpPr>
        <p:spPr>
          <a:xfrm>
            <a:off x="1485900" y="4961727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4636325" y="2133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</a:t>
            </a:r>
            <a:endParaRPr lang="en-US" sz="2000" dirty="0"/>
          </a:p>
        </p:txBody>
      </p:sp>
      <p:cxnSp>
        <p:nvCxnSpPr>
          <p:cNvPr id="132" name="Straight Arrow Connector 131"/>
          <p:cNvCxnSpPr>
            <a:stCxn id="131" idx="4"/>
            <a:endCxn id="114" idx="0"/>
          </p:cNvCxnSpPr>
          <p:nvPr/>
        </p:nvCxnSpPr>
        <p:spPr>
          <a:xfrm flipH="1">
            <a:off x="4974099" y="2573144"/>
            <a:ext cx="5126" cy="39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4" idx="4"/>
            <a:endCxn id="121" idx="0"/>
          </p:cNvCxnSpPr>
          <p:nvPr/>
        </p:nvCxnSpPr>
        <p:spPr>
          <a:xfrm>
            <a:off x="3526299" y="4194336"/>
            <a:ext cx="931401" cy="327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4" idx="4"/>
            <a:endCxn id="128" idx="0"/>
          </p:cNvCxnSpPr>
          <p:nvPr/>
        </p:nvCxnSpPr>
        <p:spPr>
          <a:xfrm flipH="1">
            <a:off x="1485900" y="4194336"/>
            <a:ext cx="2040399" cy="327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4" idx="4"/>
            <a:endCxn id="124" idx="0"/>
          </p:cNvCxnSpPr>
          <p:nvPr/>
        </p:nvCxnSpPr>
        <p:spPr>
          <a:xfrm flipH="1">
            <a:off x="3526299" y="3411344"/>
            <a:ext cx="1447800" cy="34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6934200" y="60960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49" name="Oval 148"/>
          <p:cNvSpPr/>
          <p:nvPr/>
        </p:nvSpPr>
        <p:spPr>
          <a:xfrm>
            <a:off x="4672940" y="60960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0" name="Oval 149"/>
          <p:cNvSpPr/>
          <p:nvPr/>
        </p:nvSpPr>
        <p:spPr>
          <a:xfrm>
            <a:off x="1702041" y="6113656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1" name="Oval 150"/>
          <p:cNvSpPr/>
          <p:nvPr/>
        </p:nvSpPr>
        <p:spPr>
          <a:xfrm>
            <a:off x="1662545" y="5350351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2" name="Oval 151"/>
          <p:cNvSpPr/>
          <p:nvPr/>
        </p:nvSpPr>
        <p:spPr>
          <a:xfrm>
            <a:off x="1662545" y="44958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>
          <a:xfrm>
            <a:off x="4710545" y="5376734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4" name="Oval 153"/>
          <p:cNvSpPr/>
          <p:nvPr/>
        </p:nvSpPr>
        <p:spPr>
          <a:xfrm>
            <a:off x="4672940" y="4522183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5" name="Oval 154"/>
          <p:cNvSpPr/>
          <p:nvPr/>
        </p:nvSpPr>
        <p:spPr>
          <a:xfrm>
            <a:off x="3733800" y="3754792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=28</a:t>
            </a:r>
            <a:endParaRPr lang="en-US" sz="1400" dirty="0"/>
          </a:p>
        </p:txBody>
      </p:sp>
      <p:sp>
        <p:nvSpPr>
          <p:cNvPr id="156" name="Oval 155"/>
          <p:cNvSpPr/>
          <p:nvPr/>
        </p:nvSpPr>
        <p:spPr>
          <a:xfrm>
            <a:off x="6934200" y="5350351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57" name="Oval 156"/>
          <p:cNvSpPr/>
          <p:nvPr/>
        </p:nvSpPr>
        <p:spPr>
          <a:xfrm>
            <a:off x="6934200" y="4522183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58" name="Oval 157"/>
          <p:cNvSpPr/>
          <p:nvPr/>
        </p:nvSpPr>
        <p:spPr>
          <a:xfrm>
            <a:off x="5223658" y="29718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=31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5503641" y="2111479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Courier New" pitchFamily="49" charset="0"/>
              </a:rPr>
              <a:t>31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6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L-attributed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L-attributed attribute grammar when every attribute in a production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X1…</a:t>
            </a:r>
            <a:r>
              <a:rPr lang="en-US" dirty="0" err="1" smtClean="0">
                <a:sym typeface="Math C"/>
              </a:rPr>
              <a:t>Xn</a:t>
            </a:r>
            <a:r>
              <a:rPr lang="en-US" dirty="0" smtClean="0">
                <a:sym typeface="Math C"/>
              </a:rPr>
              <a:t> is</a:t>
            </a:r>
          </a:p>
          <a:p>
            <a:pPr lvl="1"/>
            <a:r>
              <a:rPr lang="en-US" dirty="0" smtClean="0"/>
              <a:t>A synthesized attribute, or</a:t>
            </a:r>
          </a:p>
          <a:p>
            <a:pPr lvl="1"/>
            <a:r>
              <a:rPr lang="en-US" dirty="0" smtClean="0"/>
              <a:t>An inherited attribute of </a:t>
            </a:r>
            <a:r>
              <a:rPr lang="en-US" dirty="0" err="1" smtClean="0"/>
              <a:t>Xj</a:t>
            </a:r>
            <a:r>
              <a:rPr lang="en-US" dirty="0" smtClean="0"/>
              <a:t>, 1 &lt;= j &lt;=n that only depends on </a:t>
            </a:r>
          </a:p>
          <a:p>
            <a:pPr lvl="2"/>
            <a:r>
              <a:rPr lang="en-US" dirty="0" smtClean="0"/>
              <a:t>Attributes of X1…Xj-1 to the left of </a:t>
            </a:r>
            <a:r>
              <a:rPr lang="en-US" dirty="0" err="1" smtClean="0"/>
              <a:t>Xj</a:t>
            </a:r>
            <a:r>
              <a:rPr lang="en-US" dirty="0" smtClean="0"/>
              <a:t>, or</a:t>
            </a:r>
          </a:p>
          <a:p>
            <a:pPr lvl="2"/>
            <a:r>
              <a:rPr lang="en-US" dirty="0" smtClean="0"/>
              <a:t>Inherited attributes of 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help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(Context) analysis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220912" y="3510028"/>
            <a:ext cx="2300449" cy="1684879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7030A0"/>
                </a:solidFill>
                <a:latin typeface="+mn-lt"/>
              </a:rPr>
              <a:t>Semantic Analysis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890494" y="3510028"/>
            <a:ext cx="2115355" cy="168487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Syntax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cxnSp>
        <p:nvCxnSpPr>
          <p:cNvPr id="7" name="AutoShape 9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4005849" y="4352468"/>
            <a:ext cx="1215063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27337" y="3827294"/>
            <a:ext cx="909169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AST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77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typesetting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52800"/>
            <a:ext cx="7772400" cy="3155160"/>
          </a:xfrm>
        </p:spPr>
        <p:txBody>
          <a:bodyPr>
            <a:noAutofit/>
          </a:bodyPr>
          <a:lstStyle/>
          <a:p>
            <a:r>
              <a:rPr lang="en-US" sz="2000" dirty="0" smtClean="0"/>
              <a:t>Each box is built from smaller boxes from which it gets the height and depth, and to which it sets the point size. </a:t>
            </a:r>
          </a:p>
          <a:p>
            <a:r>
              <a:rPr lang="en-US" sz="2000" dirty="0" err="1" smtClean="0"/>
              <a:t>pointsize</a:t>
            </a:r>
            <a:r>
              <a:rPr lang="en-US" sz="2000" dirty="0" smtClean="0"/>
              <a:t> (</a:t>
            </a:r>
            <a:r>
              <a:rPr lang="en-US" sz="2000" dirty="0" err="1" smtClean="0"/>
              <a:t>ps</a:t>
            </a:r>
            <a:r>
              <a:rPr lang="en-US" sz="2000" dirty="0" smtClean="0"/>
              <a:t>) – size of letters in a box. Subscript text has smaller point size of o.7p.</a:t>
            </a:r>
          </a:p>
          <a:p>
            <a:r>
              <a:rPr lang="en-US" sz="2000" dirty="0" smtClean="0"/>
              <a:t>height (</a:t>
            </a:r>
            <a:r>
              <a:rPr lang="en-US" sz="2000" dirty="0" err="1" smtClean="0"/>
              <a:t>ht</a:t>
            </a:r>
            <a:r>
              <a:rPr lang="en-US" sz="2000" dirty="0" smtClean="0"/>
              <a:t>) – distance from top of the box to the baseline</a:t>
            </a:r>
          </a:p>
          <a:p>
            <a:r>
              <a:rPr lang="en-US" sz="2000" dirty="0" smtClean="0"/>
              <a:t>depth (</a:t>
            </a:r>
            <a:r>
              <a:rPr lang="en-US" sz="2000" dirty="0" err="1" smtClean="0"/>
              <a:t>dp</a:t>
            </a:r>
            <a:r>
              <a:rPr lang="en-US" sz="2000" dirty="0" smtClean="0"/>
              <a:t>) – distance from baseline to the bottom of the box.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96200" cy="139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3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typesetting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61719" y="1529080"/>
          <a:ext cx="5262881" cy="375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518"/>
                <a:gridCol w="3662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rules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Math C"/>
                        </a:rPr>
                        <a:t>➞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B.ps =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B1 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B1.ps = B.ps</a:t>
                      </a:r>
                    </a:p>
                    <a:p>
                      <a:r>
                        <a:rPr lang="en-US" dirty="0" smtClean="0"/>
                        <a:t>B2.ps</a:t>
                      </a:r>
                      <a:r>
                        <a:rPr lang="en-US" baseline="0" dirty="0" smtClean="0"/>
                        <a:t> = B.ps</a:t>
                      </a:r>
                    </a:p>
                    <a:p>
                      <a:r>
                        <a:rPr lang="en-US" baseline="0" dirty="0" smtClean="0"/>
                        <a:t>B.ht = max(B1.ht,B2.ht)</a:t>
                      </a:r>
                    </a:p>
                    <a:p>
                      <a:r>
                        <a:rPr lang="en-US" baseline="0" dirty="0" err="1" smtClean="0"/>
                        <a:t>B.dp</a:t>
                      </a:r>
                      <a:r>
                        <a:rPr lang="en-US" baseline="0" dirty="0" smtClean="0"/>
                        <a:t> = max(B1.dp,B2.dp)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B1 sub 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B1.ps = B.ps</a:t>
                      </a:r>
                    </a:p>
                    <a:p>
                      <a:r>
                        <a:rPr lang="en-US" dirty="0" smtClean="0"/>
                        <a:t>B2.ps = 0.7*B.ps</a:t>
                      </a:r>
                    </a:p>
                    <a:p>
                      <a:r>
                        <a:rPr lang="en-US" dirty="0" smtClean="0"/>
                        <a:t>B.ht = max(B1.ht,B2.ht</a:t>
                      </a:r>
                      <a:r>
                        <a:rPr lang="en-US" baseline="0" dirty="0" smtClean="0"/>
                        <a:t> – 0.25*B.ps)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B.dp</a:t>
                      </a:r>
                      <a:r>
                        <a:rPr lang="en-US" dirty="0" smtClean="0"/>
                        <a:t> = max(B1.dp,B2.dp</a:t>
                      </a:r>
                      <a:r>
                        <a:rPr lang="en-US" baseline="0" dirty="0" smtClean="0"/>
                        <a:t>– 0.25*B.ps)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B.ht = </a:t>
                      </a:r>
                      <a:r>
                        <a:rPr lang="en-US" dirty="0" err="1" smtClean="0"/>
                        <a:t>getHt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B.ps,text.lexval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err="1" smtClean="0"/>
                        <a:t>B.dp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getDp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B.ps,text.lexval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2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47" y="609600"/>
            <a:ext cx="865770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Computing the attributes from left to right during a DFS traversal</a:t>
            </a:r>
            <a:r>
              <a:rPr lang="he-IL" sz="2800" dirty="0" smtClean="0"/>
              <a:t/>
            </a:r>
            <a:br>
              <a:rPr lang="he-IL" sz="2800" dirty="0" smtClean="0"/>
            </a:br>
            <a:endParaRPr lang="en-US" sz="2800" dirty="0" smtClean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procedure</a:t>
            </a:r>
            <a:r>
              <a:rPr lang="en-US" smtClean="0"/>
              <a:t> dfvisit (n: node);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begin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u="sng" smtClean="0"/>
              <a:t>for</a:t>
            </a:r>
            <a:r>
              <a:rPr lang="en-US" smtClean="0"/>
              <a:t> each child m of n, from left to right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  </a:t>
            </a:r>
            <a:r>
              <a:rPr lang="en-US" u="sng" smtClean="0"/>
              <a:t>begin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	evaluate inherited attributes of m;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	dfvisit (m)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  </a:t>
            </a:r>
            <a:r>
              <a:rPr lang="en-US" u="sng" smtClean="0"/>
              <a:t>end</a:t>
            </a:r>
            <a:r>
              <a:rPr lang="en-US" smtClean="0"/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evaluate synthesized attributes of 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232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Contextual analysis can move information between nodes in the AST</a:t>
            </a:r>
          </a:p>
          <a:p>
            <a:pPr lvl="1"/>
            <a:r>
              <a:rPr lang="en-US" dirty="0" smtClean="0"/>
              <a:t>Even when they are not “local”</a:t>
            </a:r>
          </a:p>
          <a:p>
            <a:r>
              <a:rPr lang="en-US" dirty="0" smtClean="0"/>
              <a:t>Attribute grammars </a:t>
            </a:r>
          </a:p>
          <a:p>
            <a:pPr lvl="1"/>
            <a:r>
              <a:rPr lang="en-US" dirty="0" smtClean="0"/>
              <a:t>Attach attributes and semantic actions to grammar</a:t>
            </a:r>
          </a:p>
          <a:p>
            <a:r>
              <a:rPr lang="en-US" dirty="0" smtClean="0"/>
              <a:t>Attribute evaluation</a:t>
            </a:r>
          </a:p>
          <a:p>
            <a:pPr lvl="1"/>
            <a:r>
              <a:rPr lang="en-US" dirty="0" smtClean="0"/>
              <a:t>Build dependency graph, topological sort, evaluate</a:t>
            </a:r>
          </a:p>
          <a:p>
            <a:r>
              <a:rPr lang="en-US" dirty="0" smtClean="0"/>
              <a:t>Special classes with pre-determined evaluation order: S-attributed, L-attributed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8216295" cy="4114800"/>
          </a:xfrm>
        </p:spPr>
        <p:txBody>
          <a:bodyPr/>
          <a:lstStyle/>
          <a:p>
            <a:r>
              <a:rPr lang="en-US" dirty="0" smtClean="0"/>
              <a:t>AST is a simplification of the parse tree</a:t>
            </a:r>
          </a:p>
          <a:p>
            <a:endParaRPr lang="en-US" dirty="0" smtClean="0"/>
          </a:p>
          <a:p>
            <a:r>
              <a:rPr lang="en-US" dirty="0" smtClean="0"/>
              <a:t>Can be built by traversing the parse tree</a:t>
            </a:r>
          </a:p>
          <a:p>
            <a:pPr lvl="1"/>
            <a:r>
              <a:rPr lang="en-US" dirty="0" smtClean="0"/>
              <a:t>E.g., using visitors</a:t>
            </a:r>
          </a:p>
          <a:p>
            <a:endParaRPr lang="en-US" dirty="0" smtClean="0"/>
          </a:p>
          <a:p>
            <a:r>
              <a:rPr lang="en-US" dirty="0" smtClean="0"/>
              <a:t>Can be built directly during parsing</a:t>
            </a:r>
          </a:p>
          <a:p>
            <a:pPr lvl="1"/>
            <a:r>
              <a:rPr lang="en-US" dirty="0" smtClean="0"/>
              <a:t>Add an action to perform on each production rule</a:t>
            </a:r>
          </a:p>
          <a:p>
            <a:pPr lvl="1"/>
            <a:r>
              <a:rPr lang="en-US" dirty="0" smtClean="0"/>
              <a:t>Similarly to the way a parse tree is constructed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06" y="1793606"/>
            <a:ext cx="7772400" cy="4114800"/>
          </a:xfrm>
        </p:spPr>
        <p:txBody>
          <a:bodyPr/>
          <a:lstStyle/>
          <a:p>
            <a:r>
              <a:rPr lang="en-US" sz="2800" dirty="0" smtClean="0"/>
              <a:t>The interface between the parser and the rest of the compiler</a:t>
            </a:r>
            <a:endParaRPr lang="en-US" sz="2800" dirty="0"/>
          </a:p>
          <a:p>
            <a:pPr lvl="1"/>
            <a:r>
              <a:rPr lang="en-US" sz="2400" dirty="0" smtClean="0"/>
              <a:t>Separation of concerns</a:t>
            </a:r>
          </a:p>
          <a:p>
            <a:pPr lvl="1"/>
            <a:r>
              <a:rPr lang="en-US" sz="2400" dirty="0" smtClean="0"/>
              <a:t>Reusable, modular and extensible</a:t>
            </a:r>
          </a:p>
          <a:p>
            <a:pPr lvl="1"/>
            <a:endParaRPr lang="en-US" sz="1200" dirty="0"/>
          </a:p>
          <a:p>
            <a:r>
              <a:rPr lang="en-US" sz="2800" dirty="0" smtClean="0"/>
              <a:t>The AST is defined by a context free grammar</a:t>
            </a:r>
          </a:p>
          <a:p>
            <a:pPr lvl="1"/>
            <a:r>
              <a:rPr lang="en-US" sz="2400" dirty="0" smtClean="0"/>
              <a:t>The grammar of </a:t>
            </a:r>
            <a:r>
              <a:rPr lang="en-US" sz="2400" dirty="0"/>
              <a:t>the AST can be ambiguous! </a:t>
            </a:r>
            <a:endParaRPr lang="en-US" sz="2400" dirty="0" smtClean="0"/>
          </a:p>
          <a:p>
            <a:pPr lvl="2"/>
            <a:r>
              <a:rPr lang="en-US" sz="2000" dirty="0" smtClean="0"/>
              <a:t>E</a:t>
            </a:r>
            <a:r>
              <a:rPr lang="en-US" sz="2000" dirty="0" smtClean="0">
                <a:sym typeface="Wingdings"/>
              </a:rPr>
              <a:t> E + E</a:t>
            </a:r>
          </a:p>
          <a:p>
            <a:pPr lvl="2"/>
            <a:r>
              <a:rPr lang="en-US" sz="2000" dirty="0" smtClean="0"/>
              <a:t>Is this a problem?</a:t>
            </a:r>
          </a:p>
          <a:p>
            <a:pPr lvl="2"/>
            <a:endParaRPr lang="en-US" sz="1200" dirty="0"/>
          </a:p>
          <a:p>
            <a:r>
              <a:rPr lang="en-US" sz="2800" dirty="0" smtClean="0"/>
              <a:t>Keep syntactic information</a:t>
            </a:r>
          </a:p>
          <a:p>
            <a:pPr lvl="1"/>
            <a:r>
              <a:rPr lang="en-US" sz="2400" dirty="0" smtClean="0"/>
              <a:t>Why?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noam.thmx</Template>
  <TotalTime>13668</TotalTime>
  <Words>3255</Words>
  <Application>Microsoft Macintosh PowerPoint</Application>
  <PresentationFormat>On-screen Show (4:3)</PresentationFormat>
  <Paragraphs>1032</Paragraphs>
  <Slides>74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  <vt:variant>
        <vt:lpstr>Custom Shows</vt:lpstr>
      </vt:variant>
      <vt:variant>
        <vt:i4>1</vt:i4>
      </vt:variant>
    </vt:vector>
  </HeadingPairs>
  <TitlesOfParts>
    <vt:vector size="89" baseType="lpstr">
      <vt:lpstr>Calibri</vt:lpstr>
      <vt:lpstr>Calibri Light</vt:lpstr>
      <vt:lpstr>Comic Sans MS</vt:lpstr>
      <vt:lpstr>Courier New</vt:lpstr>
      <vt:lpstr>Math B</vt:lpstr>
      <vt:lpstr>Math C</vt:lpstr>
      <vt:lpstr>ＭＳ Ｐゴシック</vt:lpstr>
      <vt:lpstr>Symbol</vt:lpstr>
      <vt:lpstr>Tahoma</vt:lpstr>
      <vt:lpstr>Times New Roman</vt:lpstr>
      <vt:lpstr>Wingdings</vt:lpstr>
      <vt:lpstr>Zapf Dingbats</vt:lpstr>
      <vt:lpstr>Arial</vt:lpstr>
      <vt:lpstr>noam</vt:lpstr>
      <vt:lpstr>Compilation   0368-3133</vt:lpstr>
      <vt:lpstr>Compilation  </vt:lpstr>
      <vt:lpstr>You are here…</vt:lpstr>
      <vt:lpstr>Oops </vt:lpstr>
      <vt:lpstr>0 or 1 – this is the question</vt:lpstr>
      <vt:lpstr>We want help …</vt:lpstr>
      <vt:lpstr>We want help …</vt:lpstr>
      <vt:lpstr>Abstract Syntax Tree</vt:lpstr>
      <vt:lpstr>Abstract Syntax Tree</vt:lpstr>
      <vt:lpstr>What we want</vt:lpstr>
      <vt:lpstr>Context Analysis</vt:lpstr>
      <vt:lpstr>Context Analysis</vt:lpstr>
      <vt:lpstr>Identification</vt:lpstr>
      <vt:lpstr>Identification</vt:lpstr>
      <vt:lpstr>Symbol table</vt:lpstr>
      <vt:lpstr>Not so fast…</vt:lpstr>
      <vt:lpstr>Not so fast…</vt:lpstr>
      <vt:lpstr>Scopes</vt:lpstr>
      <vt:lpstr>Scope-structured symbol table</vt:lpstr>
      <vt:lpstr>Scope and symbol table</vt:lpstr>
      <vt:lpstr>Hash-table based Symbol Table</vt:lpstr>
      <vt:lpstr>Scope Info</vt:lpstr>
      <vt:lpstr>Symbol table</vt:lpstr>
      <vt:lpstr>Semantic Checks</vt:lpstr>
      <vt:lpstr>Types</vt:lpstr>
      <vt:lpstr>Type System (textbook definition)</vt:lpstr>
      <vt:lpstr>Type System</vt:lpstr>
      <vt:lpstr>Static typing vs. dynamic typing</vt:lpstr>
      <vt:lpstr>Type Checking</vt:lpstr>
      <vt:lpstr>Type Checking Rules</vt:lpstr>
      <vt:lpstr>Typing Rules</vt:lpstr>
      <vt:lpstr>More Typing Rules (examples)</vt:lpstr>
      <vt:lpstr>And Even More Typing Rules</vt:lpstr>
      <vt:lpstr>Type Checking</vt:lpstr>
      <vt:lpstr>Example</vt:lpstr>
      <vt:lpstr>Type Declarations</vt:lpstr>
      <vt:lpstr>PowerPoint Presentation</vt:lpstr>
      <vt:lpstr>Forward References</vt:lpstr>
      <vt:lpstr>Type Table</vt:lpstr>
      <vt:lpstr>Type Equivalence: Name Equivalence</vt:lpstr>
      <vt:lpstr>Type Equivalence: Structural Equivalence</vt:lpstr>
      <vt:lpstr>In practice</vt:lpstr>
      <vt:lpstr>Coercions</vt:lpstr>
      <vt:lpstr>l-values and r-values</vt:lpstr>
      <vt:lpstr>l-values and r-values (example)</vt:lpstr>
      <vt:lpstr>l-values and r-values</vt:lpstr>
      <vt:lpstr>So far…</vt:lpstr>
      <vt:lpstr>How does this magic happen?</vt:lpstr>
      <vt:lpstr>Syntax Directed Translation</vt:lpstr>
      <vt:lpstr>Attribute grammars</vt:lpstr>
      <vt:lpstr>Indexed symbols</vt:lpstr>
      <vt:lpstr>Example</vt:lpstr>
      <vt:lpstr>Attribute Evaluation</vt:lpstr>
      <vt:lpstr>Dependencies</vt:lpstr>
      <vt:lpstr>Cycles</vt:lpstr>
      <vt:lpstr>Attribute Evaluation</vt:lpstr>
      <vt:lpstr>Building Dependency Graph</vt:lpstr>
      <vt:lpstr>Example</vt:lpstr>
      <vt:lpstr>Example</vt:lpstr>
      <vt:lpstr>Example</vt:lpstr>
      <vt:lpstr>Topological Order</vt:lpstr>
      <vt:lpstr>Example</vt:lpstr>
      <vt:lpstr>But what about cycles?</vt:lpstr>
      <vt:lpstr>Inherited vs. Synthesized Attributes</vt:lpstr>
      <vt:lpstr>example</vt:lpstr>
      <vt:lpstr>S-attributed Grammars</vt:lpstr>
      <vt:lpstr>S-attributed Grammar: example</vt:lpstr>
      <vt:lpstr>example </vt:lpstr>
      <vt:lpstr>L-attributed grammars</vt:lpstr>
      <vt:lpstr>Example: typesetting</vt:lpstr>
      <vt:lpstr>Example: typesetting</vt:lpstr>
      <vt:lpstr>Computing the attributes from left to right during a DFS traversal </vt:lpstr>
      <vt:lpstr>Summary</vt:lpstr>
      <vt:lpstr>The End</vt:lpstr>
      <vt:lpstr>Custom Show 1</vt:lpstr>
    </vt:vector>
  </TitlesOfParts>
  <Company>University of Wisconsin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1106</cp:revision>
  <cp:lastPrinted>2015-10-27T06:21:01Z</cp:lastPrinted>
  <dcterms:created xsi:type="dcterms:W3CDTF">1998-04-16T20:54:14Z</dcterms:created>
  <dcterms:modified xsi:type="dcterms:W3CDTF">2017-11-21T09:27:53Z</dcterms:modified>
</cp:coreProperties>
</file>