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0" r:id="rId1"/>
  </p:sldMasterIdLst>
  <p:notesMasterIdLst>
    <p:notesMasterId r:id="rId113"/>
  </p:notesMasterIdLst>
  <p:handoutMasterIdLst>
    <p:handoutMasterId r:id="rId114"/>
  </p:handoutMasterIdLst>
  <p:sldIdLst>
    <p:sldId id="256" r:id="rId2"/>
    <p:sldId id="939" r:id="rId3"/>
    <p:sldId id="1072" r:id="rId4"/>
    <p:sldId id="1073" r:id="rId5"/>
    <p:sldId id="1074" r:id="rId6"/>
    <p:sldId id="1075" r:id="rId7"/>
    <p:sldId id="1076" r:id="rId8"/>
    <p:sldId id="1077" r:id="rId9"/>
    <p:sldId id="1078" r:id="rId10"/>
    <p:sldId id="1079" r:id="rId11"/>
    <p:sldId id="1080" r:id="rId12"/>
    <p:sldId id="1081" r:id="rId13"/>
    <p:sldId id="1082" r:id="rId14"/>
    <p:sldId id="1083" r:id="rId15"/>
    <p:sldId id="1143" r:id="rId16"/>
    <p:sldId id="1084" r:id="rId17"/>
    <p:sldId id="1144" r:id="rId18"/>
    <p:sldId id="1145" r:id="rId19"/>
    <p:sldId id="1146" r:id="rId20"/>
    <p:sldId id="1147" r:id="rId21"/>
    <p:sldId id="1148" r:id="rId22"/>
    <p:sldId id="1149" r:id="rId23"/>
    <p:sldId id="1150" r:id="rId24"/>
    <p:sldId id="1151" r:id="rId25"/>
    <p:sldId id="1152" r:id="rId26"/>
    <p:sldId id="1153" r:id="rId27"/>
    <p:sldId id="1154" r:id="rId28"/>
    <p:sldId id="1155" r:id="rId29"/>
    <p:sldId id="1156" r:id="rId30"/>
    <p:sldId id="1157" r:id="rId31"/>
    <p:sldId id="1158" r:id="rId32"/>
    <p:sldId id="1159" r:id="rId33"/>
    <p:sldId id="1160" r:id="rId34"/>
    <p:sldId id="1161" r:id="rId35"/>
    <p:sldId id="1162" r:id="rId36"/>
    <p:sldId id="1163" r:id="rId37"/>
    <p:sldId id="1164" r:id="rId38"/>
    <p:sldId id="1165" r:id="rId39"/>
    <p:sldId id="1166" r:id="rId40"/>
    <p:sldId id="1167" r:id="rId41"/>
    <p:sldId id="1168" r:id="rId42"/>
    <p:sldId id="1169" r:id="rId43"/>
    <p:sldId id="1170" r:id="rId44"/>
    <p:sldId id="1171" r:id="rId45"/>
    <p:sldId id="1172" r:id="rId46"/>
    <p:sldId id="1173" r:id="rId47"/>
    <p:sldId id="1174" r:id="rId48"/>
    <p:sldId id="1175" r:id="rId49"/>
    <p:sldId id="1176" r:id="rId50"/>
    <p:sldId id="1177" r:id="rId51"/>
    <p:sldId id="1178" r:id="rId52"/>
    <p:sldId id="1179" r:id="rId53"/>
    <p:sldId id="1180" r:id="rId54"/>
    <p:sldId id="1181" r:id="rId55"/>
    <p:sldId id="1182" r:id="rId56"/>
    <p:sldId id="1183" r:id="rId57"/>
    <p:sldId id="1184" r:id="rId58"/>
    <p:sldId id="1185" r:id="rId59"/>
    <p:sldId id="1186" r:id="rId60"/>
    <p:sldId id="1187" r:id="rId61"/>
    <p:sldId id="1188" r:id="rId62"/>
    <p:sldId id="1085" r:id="rId63"/>
    <p:sldId id="1086" r:id="rId64"/>
    <p:sldId id="1087" r:id="rId65"/>
    <p:sldId id="1088" r:id="rId66"/>
    <p:sldId id="1089" r:id="rId67"/>
    <p:sldId id="1090" r:id="rId68"/>
    <p:sldId id="1091" r:id="rId69"/>
    <p:sldId id="1092" r:id="rId70"/>
    <p:sldId id="1093" r:id="rId71"/>
    <p:sldId id="1094" r:id="rId72"/>
    <p:sldId id="1095" r:id="rId73"/>
    <p:sldId id="1096" r:id="rId74"/>
    <p:sldId id="1097" r:id="rId75"/>
    <p:sldId id="1098" r:id="rId76"/>
    <p:sldId id="1099" r:id="rId77"/>
    <p:sldId id="1100" r:id="rId78"/>
    <p:sldId id="1101" r:id="rId79"/>
    <p:sldId id="1102" r:id="rId80"/>
    <p:sldId id="1103" r:id="rId81"/>
    <p:sldId id="1104" r:id="rId82"/>
    <p:sldId id="1105" r:id="rId83"/>
    <p:sldId id="1106" r:id="rId84"/>
    <p:sldId id="1107" r:id="rId85"/>
    <p:sldId id="1108" r:id="rId86"/>
    <p:sldId id="1109" r:id="rId87"/>
    <p:sldId id="1110" r:id="rId88"/>
    <p:sldId id="1111" r:id="rId89"/>
    <p:sldId id="1112" r:id="rId90"/>
    <p:sldId id="1113" r:id="rId91"/>
    <p:sldId id="1114" r:id="rId92"/>
    <p:sldId id="1115" r:id="rId93"/>
    <p:sldId id="1116" r:id="rId94"/>
    <p:sldId id="1117" r:id="rId95"/>
    <p:sldId id="1118" r:id="rId96"/>
    <p:sldId id="1119" r:id="rId97"/>
    <p:sldId id="1120" r:id="rId98"/>
    <p:sldId id="1121" r:id="rId99"/>
    <p:sldId id="1122" r:id="rId100"/>
    <p:sldId id="1123" r:id="rId101"/>
    <p:sldId id="1124" r:id="rId102"/>
    <p:sldId id="1125" r:id="rId103"/>
    <p:sldId id="1126" r:id="rId104"/>
    <p:sldId id="1127" r:id="rId105"/>
    <p:sldId id="1128" r:id="rId106"/>
    <p:sldId id="1129" r:id="rId107"/>
    <p:sldId id="1130" r:id="rId108"/>
    <p:sldId id="1131" r:id="rId109"/>
    <p:sldId id="1132" r:id="rId110"/>
    <p:sldId id="1051" r:id="rId111"/>
    <p:sldId id="1063" r:id="rId112"/>
  </p:sldIdLst>
  <p:sldSz cx="9144000" cy="6858000" type="screen4x3"/>
  <p:notesSz cx="6769100" cy="9906000"/>
  <p:custShowLst>
    <p:custShow name="Custom Show 1" id="0">
      <p:sldLst>
        <p:sld r:id="rId2"/>
      </p:sldLst>
    </p:custShow>
  </p:custShow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3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gray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E1E1"/>
    <a:srgbClr val="008000"/>
    <a:srgbClr val="009900"/>
    <a:srgbClr val="FF0000"/>
    <a:srgbClr val="F0F0F0"/>
    <a:srgbClr val="F02E00"/>
    <a:srgbClr val="FFC76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73" autoAdjust="0"/>
    <p:restoredTop sz="95718" autoAdjust="0"/>
  </p:normalViewPr>
  <p:slideViewPr>
    <p:cSldViewPr snapToGrid="0">
      <p:cViewPr>
        <p:scale>
          <a:sx n="120" d="100"/>
          <a:sy n="120" d="100"/>
        </p:scale>
        <p:origin x="54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9664"/>
    </p:cViewPr>
  </p:sorterViewPr>
  <p:notesViewPr>
    <p:cSldViewPr snapToGrid="0">
      <p:cViewPr varScale="1">
        <p:scale>
          <a:sx n="54" d="100"/>
          <a:sy n="54" d="100"/>
        </p:scale>
        <p:origin x="-1848" y="-96"/>
      </p:cViewPr>
      <p:guideLst>
        <p:guide orient="horz" pos="3120"/>
        <p:guide pos="213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slide" Target="slides/slide109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notesMaster" Target="notesMasters/notesMaster1.xml"/><Relationship Id="rId114" Type="http://schemas.openxmlformats.org/officeDocument/2006/relationships/handoutMaster" Target="handoutMasters/handoutMaster1.xml"/><Relationship Id="rId115" Type="http://schemas.openxmlformats.org/officeDocument/2006/relationships/presProps" Target="presProps.xml"/><Relationship Id="rId116" Type="http://schemas.openxmlformats.org/officeDocument/2006/relationships/viewProps" Target="viewProps.xml"/><Relationship Id="rId117" Type="http://schemas.openxmlformats.org/officeDocument/2006/relationships/theme" Target="theme/theme1.xml"/><Relationship Id="rId11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6" tIns="47503" rIns="95006" bIns="47503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3813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6" tIns="47503" rIns="95006" bIns="4750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3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6" tIns="47503" rIns="95006" bIns="47503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3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6" tIns="47503" rIns="95006" bIns="4750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cs typeface="Times New Roman" charset="0"/>
              </a:defRPr>
            </a:lvl1pPr>
          </a:lstStyle>
          <a:p>
            <a:fld id="{79F72E05-4412-C648-8AD5-7566B0E90F10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728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52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6" tIns="47697" rIns="95396" bIns="47697" numCol="1" anchor="t" anchorCtr="0" compatLnSpc="1">
            <a:prstTxWarp prst="textNoShape">
              <a:avLst/>
            </a:prstTxWarp>
          </a:bodyPr>
          <a:lstStyle>
            <a:lvl1pPr algn="l" defTabSz="953360" rtl="1">
              <a:defRPr sz="1200">
                <a:solidFill>
                  <a:schemeClr val="tx1"/>
                </a:solidFill>
                <a:latin typeface="Math C" pitchFamily="2" charset="2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8575" y="0"/>
            <a:ext cx="29352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6" tIns="47697" rIns="95396" bIns="47697" numCol="1" anchor="t" anchorCtr="0" compatLnSpc="1">
            <a:prstTxWarp prst="textNoShape">
              <a:avLst/>
            </a:prstTxWarp>
          </a:bodyPr>
          <a:lstStyle>
            <a:lvl1pPr algn="r" defTabSz="953360" rtl="1">
              <a:defRPr sz="1200">
                <a:solidFill>
                  <a:schemeClr val="tx1"/>
                </a:solidFill>
                <a:latin typeface="Math C" pitchFamily="2" charset="2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8363" y="708025"/>
            <a:ext cx="5035550" cy="3776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9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700" y="4716463"/>
            <a:ext cx="4968875" cy="448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6" tIns="47697" rIns="95396" bIns="47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סגנונות טקסט של תבנית בסיס</a:t>
            </a:r>
            <a:endParaRPr lang="en-US"/>
          </a:p>
          <a:p>
            <a:pPr lvl="1"/>
            <a:r>
              <a:rPr lang="he-IL"/>
              <a:t>רמה שנייה</a:t>
            </a:r>
            <a:endParaRPr lang="en-US"/>
          </a:p>
          <a:p>
            <a:pPr lvl="2"/>
            <a:r>
              <a:rPr lang="he-IL"/>
              <a:t>רמה שלישית</a:t>
            </a:r>
            <a:endParaRPr lang="en-US"/>
          </a:p>
          <a:p>
            <a:pPr lvl="3"/>
            <a:r>
              <a:rPr lang="he-IL"/>
              <a:t>רמה רביעית</a:t>
            </a:r>
            <a:endParaRPr lang="en-US"/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9275"/>
            <a:ext cx="29352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6" tIns="47697" rIns="95396" bIns="47697" numCol="1" anchor="b" anchorCtr="0" compatLnSpc="1">
            <a:prstTxWarp prst="textNoShape">
              <a:avLst/>
            </a:prstTxWarp>
          </a:bodyPr>
          <a:lstStyle>
            <a:lvl1pPr algn="l" defTabSz="953360" rtl="1">
              <a:defRPr sz="1200">
                <a:solidFill>
                  <a:schemeClr val="tx1"/>
                </a:solidFill>
                <a:latin typeface="Math C" pitchFamily="2" charset="2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8575" y="9439275"/>
            <a:ext cx="29352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6" tIns="47697" rIns="95396" bIns="47697" numCol="1" anchor="b" anchorCtr="0" compatLnSpc="1">
            <a:prstTxWarp prst="textNoShape">
              <a:avLst/>
            </a:prstTxWarp>
          </a:bodyPr>
          <a:lstStyle>
            <a:lvl1pPr algn="r" defTabSz="952500" rtl="1">
              <a:defRPr sz="1200">
                <a:solidFill>
                  <a:schemeClr val="tx1"/>
                </a:solidFill>
                <a:latin typeface="Math C" charset="0"/>
                <a:cs typeface="Arial" charset="0"/>
              </a:defRPr>
            </a:lvl1pPr>
          </a:lstStyle>
          <a:p>
            <a:fld id="{4CFB72C3-5B25-8448-B698-186BDE6102EE}" type="slidenum">
              <a:rPr lang="he-IL"/>
              <a:pPr/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5086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1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174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47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041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54BA82-A5E5-8544-88A7-D3F1A0A472A7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8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C43D78-6F27-E442-9A66-FF7A6BDADD5F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8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C61A0F-8ADF-6141-BC58-52601DEB801A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1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800" baseline="0"/>
            </a:lvl1pPr>
          </a:lstStyle>
          <a:p>
            <a:fld id="{91DC04B3-BE37-5347-9FEA-5675243893B5}" type="slidenum">
              <a:rPr lang="he-IL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57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FFB84F-729B-D24B-AB2E-131A744FFA7D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1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D2BEDF-CE26-D84F-8DEE-6F9199931119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3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42584-238B-A245-A1EE-DD2A542CD11E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5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800" baseline="0"/>
            </a:lvl1pPr>
          </a:lstStyle>
          <a:p>
            <a:fld id="{28B1EF06-0F36-334D-B89B-0543A99EB4F8}" type="slidenum">
              <a:rPr lang="he-IL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80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27A942-C96B-2E4F-B549-E60F2F57FFED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27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B032E-F77E-AE4F-A50B-235317667ECC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1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ECB2E6-218A-5A4D-B41C-184A52BBA7F2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9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36591"/>
            <a:ext cx="1905000" cy="27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0" i="0" baseline="0">
                <a:solidFill>
                  <a:schemeClr val="tx1"/>
                </a:solidFill>
                <a:latin typeface="Calibri Light"/>
                <a:cs typeface="Times New Roman" charset="0"/>
              </a:defRPr>
            </a:lvl1pPr>
          </a:lstStyle>
          <a:p>
            <a:fld id="{89FD7B80-A883-FF49-98DE-0C9BC9596ACE}" type="slidenum">
              <a:rPr lang="he-IL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w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0276" y="586117"/>
            <a:ext cx="7772400" cy="1904266"/>
          </a:xfrm>
        </p:spPr>
        <p:txBody>
          <a:bodyPr/>
          <a:lstStyle/>
          <a:p>
            <a:r>
              <a:rPr lang="en-US" sz="7200" dirty="0" smtClean="0"/>
              <a:t>Compilation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  0368</a:t>
            </a:r>
            <a:r>
              <a:rPr lang="en-US" sz="3200" dirty="0"/>
              <a:t>-3133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53838" y="2785012"/>
            <a:ext cx="6400800" cy="2729806"/>
          </a:xfrm>
        </p:spPr>
        <p:txBody>
          <a:bodyPr/>
          <a:lstStyle/>
          <a:p>
            <a:r>
              <a:rPr lang="en-US" dirty="0" smtClean="0"/>
              <a:t>Lecture 4:</a:t>
            </a:r>
          </a:p>
          <a:p>
            <a:r>
              <a:rPr lang="en-US" b="1" dirty="0" smtClean="0"/>
              <a:t>Syntax Analysis</a:t>
            </a:r>
            <a:r>
              <a:rPr lang="en-US" dirty="0" smtClean="0"/>
              <a:t>: </a:t>
            </a:r>
            <a:r>
              <a:rPr lang="en-US" dirty="0" err="1" smtClean="0"/>
              <a:t>Botom</a:t>
            </a:r>
            <a:r>
              <a:rPr lang="en-US" dirty="0" smtClean="0"/>
              <a:t>-Up Parsing</a:t>
            </a:r>
          </a:p>
          <a:p>
            <a:endParaRPr lang="en-US" dirty="0"/>
          </a:p>
          <a:p>
            <a:r>
              <a:rPr lang="en-US" dirty="0" smtClean="0"/>
              <a:t>Noam Rinetzky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4BA82-A5E5-8544-88A7-D3F1A0A472A7}" type="slidenum">
              <a:rPr lang="he-IL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Important Bottom-Up LR-Parsers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LR(0</a:t>
            </a:r>
            <a:r>
              <a:rPr lang="en-US" dirty="0"/>
              <a:t>) </a:t>
            </a:r>
            <a:r>
              <a:rPr lang="en-US" dirty="0" smtClean="0"/>
              <a:t>  – simplest, explains basic ideas</a:t>
            </a:r>
          </a:p>
          <a:p>
            <a:r>
              <a:rPr lang="en-US" dirty="0" smtClean="0"/>
              <a:t>SLR(1) – simple, explains look ahead</a:t>
            </a:r>
          </a:p>
          <a:p>
            <a:r>
              <a:rPr lang="en-US" dirty="0"/>
              <a:t>LR(1) </a:t>
            </a:r>
            <a:r>
              <a:rPr lang="en-US" dirty="0" smtClean="0"/>
              <a:t>  – complicated, very powerful, expensive  </a:t>
            </a:r>
          </a:p>
          <a:p>
            <a:r>
              <a:rPr lang="en-US" dirty="0" smtClean="0"/>
              <a:t>LALR(1) – complicated, powerful enough, used by automatic tools  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7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41" name="Rectangle 17"/>
          <p:cNvSpPr>
            <a:spLocks noGrp="1" noChangeArrowheads="1"/>
          </p:cNvSpPr>
          <p:nvPr>
            <p:ph type="title"/>
          </p:nvPr>
        </p:nvSpPr>
        <p:spPr>
          <a:xfrm>
            <a:off x="406400" y="152400"/>
            <a:ext cx="7772400" cy="990600"/>
          </a:xfrm>
          <a:noFill/>
          <a:ln/>
        </p:spPr>
        <p:txBody>
          <a:bodyPr/>
          <a:lstStyle/>
          <a:p>
            <a:r>
              <a:rPr lang="en-US"/>
              <a:t>Grammar Hierarchy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F47A3-43EF-437D-8073-220AE27C99E7}" type="slidenum">
              <a:rPr lang="en-US" altLang="en-US"/>
              <a:pPr/>
              <a:t>100</a:t>
            </a:fld>
            <a:endParaRPr lang="en-US" altLang="en-US"/>
          </a:p>
        </p:txBody>
      </p:sp>
      <p:sp>
        <p:nvSpPr>
          <p:cNvPr id="487429" name="Oval 5"/>
          <p:cNvSpPr>
            <a:spLocks noChangeArrowheads="1"/>
          </p:cNvSpPr>
          <p:nvPr/>
        </p:nvSpPr>
        <p:spPr bwMode="auto">
          <a:xfrm>
            <a:off x="76200" y="1189038"/>
            <a:ext cx="8991600" cy="52879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/>
          <a:lstStyle/>
          <a:p>
            <a:pPr algn="ctr"/>
            <a:endParaRPr lang="en-US">
              <a:latin typeface="Tahoma" pitchFamily="34" charset="0"/>
            </a:endParaRPr>
          </a:p>
        </p:txBody>
      </p:sp>
      <p:sp>
        <p:nvSpPr>
          <p:cNvPr id="487430" name="Text Box 6"/>
          <p:cNvSpPr txBox="1">
            <a:spLocks noChangeArrowheads="1"/>
          </p:cNvSpPr>
          <p:nvPr/>
        </p:nvSpPr>
        <p:spPr bwMode="auto">
          <a:xfrm>
            <a:off x="2851150" y="1528763"/>
            <a:ext cx="3778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Non-ambiguous CFG</a:t>
            </a:r>
          </a:p>
        </p:txBody>
      </p:sp>
      <p:sp>
        <p:nvSpPr>
          <p:cNvPr id="487431" name="AutoShape 7"/>
          <p:cNvSpPr>
            <a:spLocks noChangeArrowheads="1"/>
          </p:cNvSpPr>
          <p:nvPr/>
        </p:nvSpPr>
        <p:spPr bwMode="auto">
          <a:xfrm>
            <a:off x="914400" y="2046288"/>
            <a:ext cx="7224713" cy="359568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7432" name="Text Box 8"/>
          <p:cNvSpPr txBox="1">
            <a:spLocks noChangeArrowheads="1"/>
          </p:cNvSpPr>
          <p:nvPr/>
        </p:nvSpPr>
        <p:spPr bwMode="auto">
          <a:xfrm>
            <a:off x="1357313" y="2036763"/>
            <a:ext cx="290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Tahoma" pitchFamily="34" charset="0"/>
              </a:rPr>
              <a:t>LR</a:t>
            </a:r>
            <a:r>
              <a:rPr lang="en-US" dirty="0">
                <a:latin typeface="Tahoma" pitchFamily="34" charset="0"/>
              </a:rPr>
              <a:t>(1)</a:t>
            </a:r>
          </a:p>
        </p:txBody>
      </p:sp>
      <p:sp>
        <p:nvSpPr>
          <p:cNvPr id="487433" name="AutoShape 9"/>
          <p:cNvSpPr>
            <a:spLocks noChangeArrowheads="1"/>
          </p:cNvSpPr>
          <p:nvPr/>
        </p:nvSpPr>
        <p:spPr bwMode="auto">
          <a:xfrm>
            <a:off x="1206500" y="2563813"/>
            <a:ext cx="6659563" cy="270033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7434" name="Text Box 10"/>
          <p:cNvSpPr txBox="1">
            <a:spLocks noChangeArrowheads="1"/>
          </p:cNvSpPr>
          <p:nvPr/>
        </p:nvSpPr>
        <p:spPr bwMode="auto">
          <a:xfrm>
            <a:off x="1370013" y="2563813"/>
            <a:ext cx="290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LALR(1)</a:t>
            </a:r>
          </a:p>
        </p:txBody>
      </p:sp>
      <p:sp>
        <p:nvSpPr>
          <p:cNvPr id="487435" name="AutoShape 11"/>
          <p:cNvSpPr>
            <a:spLocks noChangeArrowheads="1"/>
          </p:cNvSpPr>
          <p:nvPr/>
        </p:nvSpPr>
        <p:spPr bwMode="auto">
          <a:xfrm>
            <a:off x="2486025" y="3432175"/>
            <a:ext cx="3948113" cy="123507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7436" name="Text Box 12"/>
          <p:cNvSpPr txBox="1">
            <a:spLocks noChangeArrowheads="1"/>
          </p:cNvSpPr>
          <p:nvPr/>
        </p:nvSpPr>
        <p:spPr bwMode="auto">
          <a:xfrm>
            <a:off x="1677636" y="3358270"/>
            <a:ext cx="290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SLR(1)</a:t>
            </a:r>
          </a:p>
        </p:txBody>
      </p:sp>
      <p:sp>
        <p:nvSpPr>
          <p:cNvPr id="487437" name="AutoShape 13"/>
          <p:cNvSpPr>
            <a:spLocks noChangeArrowheads="1"/>
          </p:cNvSpPr>
          <p:nvPr/>
        </p:nvSpPr>
        <p:spPr bwMode="auto">
          <a:xfrm>
            <a:off x="3687763" y="2320925"/>
            <a:ext cx="1646237" cy="3138488"/>
          </a:xfrm>
          <a:prstGeom prst="octagon">
            <a:avLst>
              <a:gd name="adj" fmla="val 2928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7438" name="Text Box 14"/>
          <p:cNvSpPr txBox="1">
            <a:spLocks noChangeArrowheads="1"/>
          </p:cNvSpPr>
          <p:nvPr/>
        </p:nvSpPr>
        <p:spPr bwMode="auto">
          <a:xfrm>
            <a:off x="3070578" y="2590800"/>
            <a:ext cx="290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LL(1)</a:t>
            </a:r>
          </a:p>
        </p:txBody>
      </p:sp>
      <p:sp>
        <p:nvSpPr>
          <p:cNvPr id="487439" name="Oval 15"/>
          <p:cNvSpPr>
            <a:spLocks noChangeArrowheads="1"/>
          </p:cNvSpPr>
          <p:nvPr/>
        </p:nvSpPr>
        <p:spPr bwMode="auto">
          <a:xfrm>
            <a:off x="3162300" y="3729038"/>
            <a:ext cx="2863850" cy="6000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7440" name="Text Box 16"/>
          <p:cNvSpPr txBox="1">
            <a:spLocks noChangeArrowheads="1"/>
          </p:cNvSpPr>
          <p:nvPr/>
        </p:nvSpPr>
        <p:spPr bwMode="auto">
          <a:xfrm>
            <a:off x="3797300" y="3800475"/>
            <a:ext cx="942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LR(0)</a:t>
            </a:r>
          </a:p>
        </p:txBody>
      </p:sp>
    </p:spTree>
    <p:extLst>
      <p:ext uri="{BB962C8B-B14F-4D97-AF65-F5344CB8AC3E}">
        <p14:creationId xmlns:p14="http://schemas.microsoft.com/office/powerpoint/2010/main" val="112588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Earley</a:t>
            </a:r>
            <a:r>
              <a:rPr lang="en-US" dirty="0" smtClean="0"/>
              <a:t> Parsing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101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904" y="2165048"/>
            <a:ext cx="2540000" cy="3797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33418" y="6076835"/>
            <a:ext cx="2156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Jay </a:t>
            </a:r>
            <a:r>
              <a:rPr lang="en-US" dirty="0" err="1"/>
              <a:t>Earley</a:t>
            </a:r>
            <a:r>
              <a:rPr lang="en-US" dirty="0"/>
              <a:t>, PhD</a:t>
            </a:r>
          </a:p>
        </p:txBody>
      </p:sp>
    </p:spTree>
    <p:extLst>
      <p:ext uri="{BB962C8B-B14F-4D97-AF65-F5344CB8AC3E}">
        <p14:creationId xmlns:p14="http://schemas.microsoft.com/office/powerpoint/2010/main" val="124849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Earley</a:t>
            </a:r>
            <a:r>
              <a:rPr lang="en-US" dirty="0" smtClean="0"/>
              <a:t> Parsing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r>
              <a:rPr lang="en-US" dirty="0" smtClean="0"/>
              <a:t>Invented by Jay </a:t>
            </a:r>
            <a:r>
              <a:rPr lang="en-US" dirty="0" err="1" smtClean="0"/>
              <a:t>Earley</a:t>
            </a:r>
            <a:r>
              <a:rPr lang="en-US" dirty="0" smtClean="0"/>
              <a:t> [PhD. 1968]</a:t>
            </a:r>
          </a:p>
          <a:p>
            <a:endParaRPr lang="en-US" dirty="0"/>
          </a:p>
          <a:p>
            <a:r>
              <a:rPr lang="en-US" dirty="0" smtClean="0"/>
              <a:t>Handles arbitrary context free grammars</a:t>
            </a:r>
          </a:p>
          <a:p>
            <a:pPr lvl="1"/>
            <a:r>
              <a:rPr lang="en-US" dirty="0" smtClean="0"/>
              <a:t>Can handle ambiguous  grammars</a:t>
            </a:r>
          </a:p>
          <a:p>
            <a:endParaRPr lang="en-US" dirty="0"/>
          </a:p>
          <a:p>
            <a:r>
              <a:rPr lang="en-US" dirty="0" smtClean="0"/>
              <a:t>Complexity O(N</a:t>
            </a:r>
            <a:r>
              <a:rPr lang="en-US" baseline="30000" dirty="0" smtClean="0"/>
              <a:t>3</a:t>
            </a:r>
            <a:r>
              <a:rPr lang="en-US" dirty="0" smtClean="0"/>
              <a:t>) when N = |input|</a:t>
            </a:r>
          </a:p>
          <a:p>
            <a:r>
              <a:rPr lang="en-US" dirty="0" smtClean="0"/>
              <a:t>Uses dynamic programming</a:t>
            </a:r>
          </a:p>
          <a:p>
            <a:pPr lvl="1"/>
            <a:r>
              <a:rPr lang="en-US" dirty="0" smtClean="0"/>
              <a:t>Compactly encodes ambiguity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 a problem P into sub-problems P</a:t>
            </a:r>
            <a:r>
              <a:rPr lang="en-US" baseline="-25000" dirty="0" smtClean="0"/>
              <a:t>1</a:t>
            </a:r>
            <a:r>
              <a:rPr lang="en-US" dirty="0" smtClean="0"/>
              <a:t>…</a:t>
            </a:r>
            <a:r>
              <a:rPr lang="en-US" dirty="0" err="1" smtClean="0"/>
              <a:t>P</a:t>
            </a:r>
            <a:r>
              <a:rPr lang="en-US" baseline="-25000" dirty="0" err="1" smtClean="0"/>
              <a:t>k</a:t>
            </a:r>
            <a:endParaRPr lang="en-US" baseline="-25000" dirty="0" smtClean="0"/>
          </a:p>
          <a:p>
            <a:pPr lvl="1"/>
            <a:r>
              <a:rPr lang="en-US" dirty="0" smtClean="0"/>
              <a:t>Solve P by combining solutions for </a:t>
            </a:r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…</a:t>
            </a:r>
            <a:r>
              <a:rPr lang="en-US" dirty="0" err="1" smtClean="0"/>
              <a:t>P</a:t>
            </a:r>
            <a:r>
              <a:rPr lang="en-US" baseline="-25000" dirty="0" err="1" smtClean="0"/>
              <a:t>k</a:t>
            </a:r>
            <a:endParaRPr lang="en-US" dirty="0"/>
          </a:p>
          <a:p>
            <a:pPr lvl="1"/>
            <a:r>
              <a:rPr lang="en-US" dirty="0" smtClean="0"/>
              <a:t>Remember solutions to sub-problems instead of re-computation </a:t>
            </a:r>
          </a:p>
          <a:p>
            <a:r>
              <a:rPr lang="en-US" dirty="0" smtClean="0"/>
              <a:t>Bellman-Ford shortest path algorithm</a:t>
            </a:r>
          </a:p>
          <a:p>
            <a:pPr lvl="1"/>
            <a:r>
              <a:rPr lang="en-US" dirty="0" smtClean="0"/>
              <a:t>Sol(</a:t>
            </a:r>
            <a:r>
              <a:rPr lang="en-US" dirty="0" err="1" smtClean="0"/>
              <a:t>x,y,i</a:t>
            </a:r>
            <a:r>
              <a:rPr lang="en-US" dirty="0" smtClean="0"/>
              <a:t>) = minimum of</a:t>
            </a:r>
          </a:p>
          <a:p>
            <a:pPr lvl="2"/>
            <a:r>
              <a:rPr lang="en-US" dirty="0" smtClean="0"/>
              <a:t>Sol(x,y,i-1)</a:t>
            </a:r>
          </a:p>
          <a:p>
            <a:pPr lvl="2"/>
            <a:r>
              <a:rPr lang="en-US" dirty="0" smtClean="0"/>
              <a:t>Sol(t,y,i-1) + weight(</a:t>
            </a:r>
            <a:r>
              <a:rPr lang="en-US" dirty="0" err="1" smtClean="0"/>
              <a:t>x,t</a:t>
            </a:r>
            <a:r>
              <a:rPr lang="en-US" dirty="0" smtClean="0"/>
              <a:t>)   for   edges (</a:t>
            </a:r>
            <a:r>
              <a:rPr lang="en-US" dirty="0" err="1" smtClean="0"/>
              <a:t>x,t</a:t>
            </a:r>
            <a:r>
              <a:rPr lang="en-US" dirty="0" smtClean="0"/>
              <a:t>) </a:t>
            </a:r>
          </a:p>
          <a:p>
            <a:pPr marL="457200" lvl="1" indent="0">
              <a:buNone/>
            </a:pPr>
            <a:endParaRPr lang="en-US" baseline="-25000" dirty="0" smtClean="0"/>
          </a:p>
          <a:p>
            <a:pPr marL="457200" lvl="1" indent="0">
              <a:buNone/>
            </a:pPr>
            <a:endParaRPr lang="en-US" baseline="-250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0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Earley</a:t>
            </a:r>
            <a:r>
              <a:rPr lang="en-US" dirty="0" smtClean="0"/>
              <a:t> Parsing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programming implementation of a recursive descent parser  </a:t>
            </a:r>
          </a:p>
          <a:p>
            <a:pPr lvl="1"/>
            <a:r>
              <a:rPr lang="en-US" dirty="0" smtClean="0">
                <a:solidFill>
                  <a:srgbClr val="004080"/>
                </a:solidFill>
              </a:rPr>
              <a:t>S[N+1]</a:t>
            </a:r>
            <a:r>
              <a:rPr lang="en-US" dirty="0" smtClean="0"/>
              <a:t> Sequence of sets of “</a:t>
            </a:r>
            <a:r>
              <a:rPr lang="en-US" dirty="0" err="1" smtClean="0"/>
              <a:t>Earley</a:t>
            </a:r>
            <a:r>
              <a:rPr lang="en-US" dirty="0" smtClean="0"/>
              <a:t> states”</a:t>
            </a:r>
          </a:p>
          <a:p>
            <a:pPr lvl="2"/>
            <a:r>
              <a:rPr lang="en-US" dirty="0" smtClean="0">
                <a:solidFill>
                  <a:srgbClr val="004080"/>
                </a:solidFill>
              </a:rPr>
              <a:t>N</a:t>
            </a:r>
            <a:r>
              <a:rPr lang="en-US" dirty="0" smtClean="0"/>
              <a:t> = |INPUT|</a:t>
            </a:r>
          </a:p>
          <a:p>
            <a:pPr lvl="2"/>
            <a:r>
              <a:rPr lang="en-US" dirty="0" err="1" smtClean="0">
                <a:solidFill>
                  <a:srgbClr val="004080"/>
                </a:solidFill>
              </a:rPr>
              <a:t>Earley</a:t>
            </a:r>
            <a:r>
              <a:rPr lang="en-US" dirty="0" smtClean="0">
                <a:solidFill>
                  <a:srgbClr val="004080"/>
                </a:solidFill>
              </a:rPr>
              <a:t> state (item) s </a:t>
            </a:r>
            <a:r>
              <a:rPr lang="en-US" dirty="0" smtClean="0"/>
              <a:t>is</a:t>
            </a:r>
            <a:r>
              <a:rPr lang="en-US" dirty="0" smtClean="0">
                <a:solidFill>
                  <a:srgbClr val="004080"/>
                </a:solidFill>
              </a:rPr>
              <a:t> </a:t>
            </a:r>
            <a:r>
              <a:rPr lang="en-US" dirty="0" smtClean="0"/>
              <a:t>a sentential form + aux info </a:t>
            </a:r>
          </a:p>
          <a:p>
            <a:pPr lvl="1"/>
            <a:r>
              <a:rPr lang="en-US" dirty="0" smtClean="0">
                <a:solidFill>
                  <a:srgbClr val="004080"/>
                </a:solidFill>
              </a:rPr>
              <a:t>S[</a:t>
            </a:r>
            <a:r>
              <a:rPr lang="en-US" dirty="0" err="1" smtClean="0">
                <a:solidFill>
                  <a:srgbClr val="004080"/>
                </a:solidFill>
              </a:rPr>
              <a:t>i</a:t>
            </a:r>
            <a:r>
              <a:rPr lang="en-US" dirty="0" smtClean="0">
                <a:solidFill>
                  <a:srgbClr val="004080"/>
                </a:solidFill>
              </a:rPr>
              <a:t>]</a:t>
            </a:r>
            <a:r>
              <a:rPr lang="en-US" dirty="0" smtClean="0"/>
              <a:t> All parse tree that can be produced (by a RDP) after reading the first </a:t>
            </a:r>
            <a:r>
              <a:rPr lang="en-US" dirty="0" err="1"/>
              <a:t>i</a:t>
            </a:r>
            <a:r>
              <a:rPr lang="en-US" dirty="0" smtClean="0"/>
              <a:t> tokens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[i+1] built using S[0] … S[</a:t>
            </a:r>
            <a:r>
              <a:rPr lang="en-US" dirty="0" err="1" smtClean="0"/>
              <a:t>i</a:t>
            </a:r>
            <a:r>
              <a:rPr lang="en-US" dirty="0" smtClean="0"/>
              <a:t>]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6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Earley Parsing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Parse arbitrary grammars in O(|input|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) </a:t>
            </a:r>
          </a:p>
          <a:p>
            <a:pPr lvl="1"/>
            <a:r>
              <a:rPr lang="en-US" sz="2400" dirty="0"/>
              <a:t>O(|</a:t>
            </a:r>
            <a:r>
              <a:rPr lang="en-US" sz="2400" dirty="0" smtClean="0"/>
              <a:t>input|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for </a:t>
            </a:r>
            <a:r>
              <a:rPr lang="en-US" sz="2400" dirty="0" err="1" smtClean="0"/>
              <a:t>unambigous</a:t>
            </a:r>
            <a:r>
              <a:rPr lang="en-US" sz="2400" dirty="0" smtClean="0"/>
              <a:t> </a:t>
            </a:r>
            <a:r>
              <a:rPr lang="en-US" sz="2400" dirty="0" err="1" smtClean="0"/>
              <a:t>grammer</a:t>
            </a:r>
            <a:endParaRPr lang="en-US" sz="2400" dirty="0"/>
          </a:p>
          <a:p>
            <a:pPr lvl="1"/>
            <a:r>
              <a:rPr lang="en-US" sz="2400" dirty="0" smtClean="0"/>
              <a:t>Linear for most LR(k) </a:t>
            </a:r>
            <a:r>
              <a:rPr lang="en-US" sz="2400" dirty="0" err="1" smtClean="0"/>
              <a:t>langaues</a:t>
            </a:r>
            <a:r>
              <a:rPr lang="en-US" sz="2400" dirty="0" smtClean="0"/>
              <a:t>  </a:t>
            </a:r>
            <a:endParaRPr lang="en-US" sz="1400" dirty="0" smtClean="0"/>
          </a:p>
          <a:p>
            <a:r>
              <a:rPr lang="en-US" sz="2800" dirty="0" smtClean="0"/>
              <a:t>Dynamic programming implementation of a recursive descent parser  </a:t>
            </a:r>
          </a:p>
          <a:p>
            <a:pPr lvl="1"/>
            <a:r>
              <a:rPr lang="en-US" sz="2400" dirty="0" smtClean="0"/>
              <a:t>S[N+1] Sequence of sets of “</a:t>
            </a:r>
            <a:r>
              <a:rPr lang="en-US" sz="2400" dirty="0" err="1" smtClean="0"/>
              <a:t>Earley</a:t>
            </a:r>
            <a:r>
              <a:rPr lang="en-US" sz="2400" dirty="0" smtClean="0"/>
              <a:t> states”</a:t>
            </a:r>
          </a:p>
          <a:p>
            <a:pPr lvl="2"/>
            <a:r>
              <a:rPr lang="en-US" sz="2000" dirty="0" smtClean="0"/>
              <a:t>N = |INPUT|</a:t>
            </a:r>
          </a:p>
          <a:p>
            <a:pPr lvl="2"/>
            <a:r>
              <a:rPr lang="en-US" sz="2000" dirty="0" err="1" smtClean="0"/>
              <a:t>Earley</a:t>
            </a:r>
            <a:r>
              <a:rPr lang="en-US" sz="2000" dirty="0" smtClean="0"/>
              <a:t> states is a sentential form + aux info </a:t>
            </a:r>
          </a:p>
          <a:p>
            <a:pPr lvl="1"/>
            <a:r>
              <a:rPr lang="en-US" sz="2400" dirty="0" smtClean="0"/>
              <a:t>S[</a:t>
            </a:r>
            <a:r>
              <a:rPr lang="en-US" sz="2400" dirty="0" err="1" smtClean="0"/>
              <a:t>i</a:t>
            </a:r>
            <a:r>
              <a:rPr lang="en-US" sz="2400" dirty="0" smtClean="0"/>
              <a:t>] All parse tree that can be produced (by an RDP) after reading the first </a:t>
            </a:r>
            <a:r>
              <a:rPr lang="en-US" sz="2400" dirty="0" err="1" smtClean="0"/>
              <a:t>i</a:t>
            </a:r>
            <a:r>
              <a:rPr lang="en-US" sz="2400" dirty="0" smtClean="0"/>
              <a:t> tokens</a:t>
            </a:r>
          </a:p>
          <a:p>
            <a:pPr lvl="2"/>
            <a:r>
              <a:rPr lang="en-US" sz="2000" dirty="0" smtClean="0"/>
              <a:t>S[i+1] built using S[0] … S[</a:t>
            </a:r>
            <a:r>
              <a:rPr lang="en-US" sz="2000" dirty="0" err="1" smtClean="0"/>
              <a:t>i</a:t>
            </a:r>
            <a:r>
              <a:rPr lang="en-US" sz="2000" dirty="0" smtClean="0"/>
              <a:t>]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3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Earley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 = &lt; constituent, back &gt;</a:t>
            </a:r>
          </a:p>
          <a:p>
            <a:pPr lvl="1"/>
            <a:r>
              <a:rPr lang="en-US" dirty="0" smtClean="0"/>
              <a:t>constituent (dotted rule) for  A</a:t>
            </a:r>
            <a:r>
              <a:rPr lang="en-US" dirty="0" smtClean="0">
                <a:sym typeface="Wingdings"/>
              </a:rPr>
              <a:t>αβ</a:t>
            </a:r>
          </a:p>
          <a:p>
            <a:pPr marL="914400" lvl="2" indent="0">
              <a:buNone/>
            </a:pPr>
            <a:r>
              <a:rPr lang="en-US" dirty="0" smtClean="0"/>
              <a:t>A</a:t>
            </a:r>
            <a:r>
              <a:rPr lang="en-US" dirty="0" smtClean="0">
                <a:sym typeface="Wingdings"/>
              </a:rPr>
              <a:t>•αβ   predicated constituents 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A</a:t>
            </a:r>
            <a:r>
              <a:rPr lang="en-US" dirty="0" smtClean="0">
                <a:sym typeface="Wingdings"/>
              </a:rPr>
              <a:t>α•β   in-progress constituents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A</a:t>
            </a:r>
            <a:r>
              <a:rPr lang="en-US" dirty="0" smtClean="0">
                <a:sym typeface="Wingdings"/>
              </a:rPr>
              <a:t>αβ•   completed constituents</a:t>
            </a:r>
            <a:endParaRPr lang="en-US" dirty="0" smtClean="0"/>
          </a:p>
          <a:p>
            <a:pPr lvl="1"/>
            <a:r>
              <a:rPr lang="en-US" dirty="0" smtClean="0"/>
              <a:t>back previous Early state in derivation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Earley</a:t>
            </a:r>
            <a:r>
              <a:rPr lang="en-US" dirty="0" smtClean="0"/>
              <a:t>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 = &lt; constituent, back &gt;</a:t>
            </a:r>
          </a:p>
          <a:p>
            <a:pPr lvl="1"/>
            <a:r>
              <a:rPr lang="en-US" dirty="0" smtClean="0">
                <a:solidFill>
                  <a:srgbClr val="004080"/>
                </a:solidFill>
              </a:rPr>
              <a:t>constituent</a:t>
            </a:r>
            <a:r>
              <a:rPr lang="en-US" dirty="0" smtClean="0"/>
              <a:t> (dotted rule) for  A</a:t>
            </a:r>
            <a:r>
              <a:rPr lang="en-US" dirty="0" smtClean="0">
                <a:sym typeface="Wingdings"/>
              </a:rPr>
              <a:t>αβ</a:t>
            </a:r>
          </a:p>
          <a:p>
            <a:pPr marL="914400" lvl="2" indent="0">
              <a:buNone/>
            </a:pPr>
            <a:r>
              <a:rPr lang="en-US" dirty="0"/>
              <a:t>A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>
                <a:sym typeface="Wingdings"/>
              </a:rPr>
              <a:t>•</a:t>
            </a:r>
            <a:r>
              <a:rPr lang="en-US" dirty="0" smtClean="0">
                <a:sym typeface="Wingdings"/>
              </a:rPr>
              <a:t>αβ   </a:t>
            </a:r>
            <a:r>
              <a:rPr lang="en-US" dirty="0" smtClean="0">
                <a:solidFill>
                  <a:schemeClr val="bg1"/>
                </a:solidFill>
                <a:sym typeface="Wingdings"/>
              </a:rPr>
              <a:t>predicated</a:t>
            </a:r>
            <a:r>
              <a:rPr lang="en-US" dirty="0" smtClean="0">
                <a:sym typeface="Wingdings"/>
              </a:rPr>
              <a:t> constituents </a:t>
            </a:r>
            <a:endParaRPr lang="en-US" dirty="0"/>
          </a:p>
          <a:p>
            <a:pPr marL="914400" lvl="2" indent="0">
              <a:buNone/>
            </a:pPr>
            <a:r>
              <a:rPr lang="en-US" dirty="0"/>
              <a:t>A</a:t>
            </a:r>
            <a:r>
              <a:rPr lang="en-US" dirty="0">
                <a:sym typeface="Wingdings"/>
              </a:rPr>
              <a:t>α•β </a:t>
            </a:r>
            <a:r>
              <a:rPr lang="en-US" dirty="0" smtClean="0">
                <a:sym typeface="Wingdings"/>
              </a:rPr>
              <a:t> 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olidFill>
                  <a:srgbClr val="004080"/>
                </a:solidFill>
                <a:sym typeface="Wingdings"/>
              </a:rPr>
              <a:t>in-progress </a:t>
            </a:r>
            <a:r>
              <a:rPr lang="en-US" dirty="0">
                <a:sym typeface="Wingdings"/>
              </a:rPr>
              <a:t>constituents</a:t>
            </a:r>
            <a:endParaRPr lang="en-US" dirty="0"/>
          </a:p>
          <a:p>
            <a:pPr marL="914400" lvl="2" indent="0">
              <a:buNone/>
            </a:pPr>
            <a:r>
              <a:rPr lang="en-US" dirty="0"/>
              <a:t>A</a:t>
            </a:r>
            <a:r>
              <a:rPr lang="en-US" dirty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αβ</a:t>
            </a:r>
            <a:r>
              <a:rPr lang="en-US" dirty="0">
                <a:sym typeface="Wingdings"/>
              </a:rPr>
              <a:t>•</a:t>
            </a:r>
            <a:r>
              <a:rPr lang="en-US" dirty="0" smtClean="0">
                <a:sym typeface="Wingdings"/>
              </a:rPr>
              <a:t>  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olidFill>
                  <a:srgbClr val="004080"/>
                </a:solidFill>
                <a:sym typeface="Wingdings"/>
              </a:rPr>
              <a:t>completed</a:t>
            </a:r>
            <a:r>
              <a:rPr lang="en-US" dirty="0" smtClean="0">
                <a:sym typeface="Wingdings"/>
              </a:rPr>
              <a:t> constituents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4080"/>
                </a:solidFill>
              </a:rPr>
              <a:t>back </a:t>
            </a:r>
            <a:r>
              <a:rPr lang="en-US" dirty="0" smtClean="0">
                <a:solidFill>
                  <a:srgbClr val="000000"/>
                </a:solidFill>
              </a:rPr>
              <a:t>previous Early state in derivation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2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Earley Parser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981200"/>
            <a:ext cx="8118527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Input = x[1…N]</a:t>
            </a:r>
          </a:p>
          <a:p>
            <a:pPr marL="0" indent="0">
              <a:buNone/>
            </a:pPr>
            <a:r>
              <a:rPr lang="en-US" sz="2000" dirty="0" smtClean="0"/>
              <a:t>S[0] = &lt;E’</a:t>
            </a:r>
            <a:r>
              <a:rPr lang="en-US" sz="2000" dirty="0" smtClean="0">
                <a:sym typeface="Wingdings"/>
              </a:rPr>
              <a:t> •E</a:t>
            </a:r>
            <a:r>
              <a:rPr lang="en-US" sz="2000" dirty="0" smtClean="0"/>
              <a:t>, 0&gt;; S[1] = … S[N] = {}</a:t>
            </a:r>
          </a:p>
          <a:p>
            <a:pPr marL="0" indent="0">
              <a:buNone/>
            </a:pPr>
            <a:r>
              <a:rPr lang="en-US" sz="2000" dirty="0" smtClean="0"/>
              <a:t>for  </a:t>
            </a:r>
            <a:r>
              <a:rPr lang="en-US" sz="2000" dirty="0" err="1" smtClean="0"/>
              <a:t>i</a:t>
            </a:r>
            <a:r>
              <a:rPr lang="en-US" sz="2000" dirty="0" smtClean="0"/>
              <a:t> = 0 ... N do</a:t>
            </a:r>
          </a:p>
          <a:p>
            <a:pPr marL="0" indent="0">
              <a:buNone/>
            </a:pPr>
            <a:r>
              <a:rPr lang="en-US" sz="2000" dirty="0" smtClean="0"/>
              <a:t>    </a:t>
            </a:r>
            <a:r>
              <a:rPr lang="en-US" sz="2000" dirty="0" smtClean="0">
                <a:sym typeface="Wingdings"/>
              </a:rPr>
              <a:t>until S[</a:t>
            </a:r>
            <a:r>
              <a:rPr lang="en-US" sz="2000" dirty="0" err="1" smtClean="0">
                <a:sym typeface="Wingdings"/>
              </a:rPr>
              <a:t>i</a:t>
            </a:r>
            <a:r>
              <a:rPr lang="en-US" sz="2000" dirty="0" smtClean="0">
                <a:sym typeface="Wingdings"/>
              </a:rPr>
              <a:t>] does not change do</a:t>
            </a:r>
          </a:p>
          <a:p>
            <a:pPr marL="0" indent="0">
              <a:buNone/>
            </a:pPr>
            <a:r>
              <a:rPr lang="en-US" sz="2000" dirty="0" smtClean="0">
                <a:sym typeface="Wingdings"/>
              </a:rPr>
              <a:t>        </a:t>
            </a:r>
            <a:r>
              <a:rPr lang="en-US" sz="2000" dirty="0" err="1" smtClean="0"/>
              <a:t>foreach</a:t>
            </a:r>
            <a:r>
              <a:rPr lang="en-US" sz="2000" dirty="0" smtClean="0"/>
              <a:t> s ∈ S[</a:t>
            </a:r>
            <a:r>
              <a:rPr lang="en-US" sz="2000" dirty="0" err="1" smtClean="0"/>
              <a:t>i</a:t>
            </a:r>
            <a:r>
              <a:rPr lang="en-US" sz="2000" dirty="0" smtClean="0"/>
              <a:t>] </a:t>
            </a:r>
          </a:p>
          <a:p>
            <a:pPr marL="0" indent="0">
              <a:buNone/>
            </a:pPr>
            <a:r>
              <a:rPr lang="en-US" sz="2000" dirty="0" smtClean="0"/>
              <a:t>            if  s = &lt;A</a:t>
            </a:r>
            <a:r>
              <a:rPr lang="en-US" sz="2000" dirty="0" smtClean="0">
                <a:sym typeface="Wingdings"/>
              </a:rPr>
              <a:t>…•a…, b&gt;  and  a=x[i+1] then                                </a:t>
            </a:r>
            <a:r>
              <a:rPr lang="en-US" sz="2000" dirty="0" smtClean="0">
                <a:solidFill>
                  <a:schemeClr val="bg1"/>
                </a:solidFill>
              </a:rPr>
              <a:t>/</a:t>
            </a:r>
            <a:r>
              <a:rPr lang="en-US" sz="2000" dirty="0">
                <a:solidFill>
                  <a:schemeClr val="bg1"/>
                </a:solidFill>
              </a:rPr>
              <a:t>/ </a:t>
            </a:r>
            <a:r>
              <a:rPr lang="en-US" sz="2000" dirty="0" smtClean="0">
                <a:solidFill>
                  <a:schemeClr val="bg1"/>
                </a:solidFill>
              </a:rPr>
              <a:t>scan</a:t>
            </a:r>
            <a:endParaRPr lang="en-US" sz="2000" dirty="0" smtClean="0">
              <a:solidFill>
                <a:schemeClr val="bg1"/>
              </a:solidFill>
              <a:sym typeface="Wingdings"/>
            </a:endParaRPr>
          </a:p>
          <a:p>
            <a:pPr marL="0" indent="0">
              <a:buNone/>
            </a:pPr>
            <a:r>
              <a:rPr lang="en-US" sz="2000" dirty="0" smtClean="0">
                <a:sym typeface="Wingdings"/>
              </a:rPr>
              <a:t>                </a:t>
            </a:r>
            <a:r>
              <a:rPr lang="en-US" sz="2000" dirty="0" smtClean="0"/>
              <a:t>S[i+1] =  S[i+1] ∪ {&lt;A</a:t>
            </a:r>
            <a:r>
              <a:rPr lang="en-US" sz="2000" dirty="0" smtClean="0">
                <a:sym typeface="Wingdings"/>
              </a:rPr>
              <a:t>…a•…, b&gt; </a:t>
            </a:r>
            <a:r>
              <a:rPr lang="en-US" sz="2000" dirty="0" smtClean="0"/>
              <a:t> } </a:t>
            </a:r>
          </a:p>
          <a:p>
            <a:pPr marL="0" indent="0">
              <a:buNone/>
            </a:pPr>
            <a:r>
              <a:rPr lang="en-US" sz="2000" dirty="0" smtClean="0"/>
              <a:t>            if  s = &lt;A</a:t>
            </a:r>
            <a:r>
              <a:rPr lang="en-US" sz="2000" dirty="0" smtClean="0">
                <a:sym typeface="Wingdings"/>
              </a:rPr>
              <a:t> … •X …, b&gt; and Xα then                                    </a:t>
            </a:r>
            <a:r>
              <a:rPr lang="en-US" sz="2000" dirty="0">
                <a:solidFill>
                  <a:srgbClr val="004080"/>
                </a:solidFill>
              </a:rPr>
              <a:t>// </a:t>
            </a:r>
            <a:r>
              <a:rPr lang="en-US" sz="2000" dirty="0" smtClean="0">
                <a:solidFill>
                  <a:srgbClr val="004080"/>
                </a:solidFill>
              </a:rPr>
              <a:t>predict</a:t>
            </a:r>
            <a:endParaRPr lang="en-US" sz="2000" dirty="0" smtClean="0">
              <a:solidFill>
                <a:srgbClr val="004080"/>
              </a:solidFill>
              <a:sym typeface="Wingdings"/>
            </a:endParaRPr>
          </a:p>
          <a:p>
            <a:pPr marL="0" indent="0">
              <a:buNone/>
            </a:pPr>
            <a:r>
              <a:rPr lang="en-US" sz="2000" dirty="0" smtClean="0">
                <a:sym typeface="Wingdings"/>
              </a:rPr>
              <a:t>                S[</a:t>
            </a:r>
            <a:r>
              <a:rPr lang="en-US" sz="2000" dirty="0" err="1" smtClean="0">
                <a:sym typeface="Wingdings"/>
              </a:rPr>
              <a:t>i</a:t>
            </a:r>
            <a:r>
              <a:rPr lang="en-US" sz="2000" dirty="0" smtClean="0">
                <a:sym typeface="Wingdings"/>
              </a:rPr>
              <a:t>] = S[</a:t>
            </a:r>
            <a:r>
              <a:rPr lang="en-US" sz="2000" dirty="0" err="1" smtClean="0">
                <a:sym typeface="Wingdings"/>
              </a:rPr>
              <a:t>i</a:t>
            </a:r>
            <a:r>
              <a:rPr lang="en-US" sz="2000" dirty="0" smtClean="0">
                <a:sym typeface="Wingdings"/>
              </a:rPr>
              <a:t>] </a:t>
            </a:r>
            <a:r>
              <a:rPr lang="en-US" sz="2000" dirty="0" smtClean="0"/>
              <a:t>∪ {&lt;X</a:t>
            </a:r>
            <a:r>
              <a:rPr lang="en-US" sz="2000" dirty="0" smtClean="0">
                <a:sym typeface="Wingdings"/>
              </a:rPr>
              <a:t>•α, </a:t>
            </a:r>
            <a:r>
              <a:rPr lang="en-US" sz="2000" dirty="0" err="1" smtClean="0">
                <a:sym typeface="Wingdings"/>
              </a:rPr>
              <a:t>i</a:t>
            </a:r>
            <a:r>
              <a:rPr lang="en-US" sz="2000" dirty="0" smtClean="0">
                <a:sym typeface="Wingdings"/>
              </a:rPr>
              <a:t> &gt; </a:t>
            </a:r>
            <a:r>
              <a:rPr lang="en-US" sz="2000" dirty="0" smtClean="0"/>
              <a:t> }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if  s = &lt; A</a:t>
            </a:r>
            <a:r>
              <a:rPr lang="en-US" sz="2000" dirty="0" smtClean="0">
                <a:sym typeface="Wingdings"/>
              </a:rPr>
              <a:t> … • , b&gt;  and  </a:t>
            </a:r>
            <a:r>
              <a:rPr lang="en-US" sz="2000" dirty="0" smtClean="0"/>
              <a:t>&lt;X</a:t>
            </a:r>
            <a:r>
              <a:rPr lang="en-US" sz="2000" dirty="0" smtClean="0">
                <a:sym typeface="Wingdings"/>
              </a:rPr>
              <a:t>…•A…,  k&gt;  </a:t>
            </a:r>
            <a:r>
              <a:rPr lang="en-US" sz="2000" dirty="0" smtClean="0"/>
              <a:t>∈ S[b] then     </a:t>
            </a:r>
            <a:r>
              <a:rPr lang="en-US" sz="2000" dirty="0" smtClean="0">
                <a:solidFill>
                  <a:srgbClr val="004080"/>
                </a:solidFill>
                <a:sym typeface="Wingdings"/>
              </a:rPr>
              <a:t>/</a:t>
            </a:r>
            <a:r>
              <a:rPr lang="en-US" sz="2000" dirty="0">
                <a:solidFill>
                  <a:srgbClr val="004080"/>
                </a:solidFill>
                <a:sym typeface="Wingdings"/>
              </a:rPr>
              <a:t>/ </a:t>
            </a:r>
            <a:r>
              <a:rPr lang="en-US" sz="2000" dirty="0" smtClean="0">
                <a:solidFill>
                  <a:srgbClr val="004080"/>
                </a:solidFill>
                <a:sym typeface="Wingdings"/>
              </a:rPr>
              <a:t>complete</a:t>
            </a:r>
          </a:p>
          <a:p>
            <a:pPr marL="0" indent="0">
              <a:buNone/>
            </a:pPr>
            <a:r>
              <a:rPr lang="en-US" sz="2000" dirty="0" smtClean="0">
                <a:sym typeface="Wingdings"/>
              </a:rPr>
              <a:t> </a:t>
            </a:r>
            <a:r>
              <a:rPr lang="en-US" sz="2000" dirty="0" smtClean="0"/>
              <a:t>                S[</a:t>
            </a:r>
            <a:r>
              <a:rPr lang="en-US" sz="2000" dirty="0" err="1" smtClean="0"/>
              <a:t>i</a:t>
            </a:r>
            <a:r>
              <a:rPr lang="en-US" sz="2000" dirty="0" smtClean="0"/>
              <a:t>] = S[</a:t>
            </a:r>
            <a:r>
              <a:rPr lang="en-US" sz="2000" dirty="0" err="1" smtClean="0"/>
              <a:t>i</a:t>
            </a:r>
            <a:r>
              <a:rPr lang="en-US" sz="2000" dirty="0" smtClean="0"/>
              <a:t>] ∪{&lt;X</a:t>
            </a:r>
            <a:r>
              <a:rPr lang="en-US" sz="2000" dirty="0" smtClean="0">
                <a:sym typeface="Wingdings"/>
              </a:rPr>
              <a:t>…A•…,  k&gt; 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108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453086" y="3838764"/>
            <a:ext cx="7145292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451024" y="4591864"/>
            <a:ext cx="7145292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454683" y="5304918"/>
            <a:ext cx="7145292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452621" y="6080903"/>
            <a:ext cx="7145292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3839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109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079" y="1793366"/>
            <a:ext cx="5329162" cy="46024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304" y="3589165"/>
            <a:ext cx="5397046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1400" dirty="0" smtClean="0">
                <a:latin typeface="+mn-lt"/>
              </a:rPr>
              <a:t>if  </a:t>
            </a:r>
            <a:r>
              <a:rPr lang="en-US" sz="1400" dirty="0">
                <a:latin typeface="+mn-lt"/>
              </a:rPr>
              <a:t>s = &lt;A</a:t>
            </a:r>
            <a:r>
              <a:rPr lang="en-US" sz="1400" dirty="0">
                <a:latin typeface="+mn-lt"/>
                <a:sym typeface="Wingdings"/>
              </a:rPr>
              <a:t>…•a…, b&gt;  and  a=x[i+1] then                                </a:t>
            </a:r>
            <a:r>
              <a:rPr lang="en-US" sz="1400" dirty="0">
                <a:latin typeface="+mn-lt"/>
              </a:rPr>
              <a:t>// scan</a:t>
            </a:r>
            <a:endParaRPr lang="en-US" sz="1400" dirty="0">
              <a:latin typeface="+mn-lt"/>
              <a:sym typeface="Wingdings"/>
            </a:endParaRPr>
          </a:p>
          <a:p>
            <a:pPr marL="0" indent="0" algn="l">
              <a:buNone/>
            </a:pPr>
            <a:r>
              <a:rPr lang="en-US" sz="1400" dirty="0">
                <a:latin typeface="+mn-lt"/>
                <a:sym typeface="Wingdings"/>
              </a:rPr>
              <a:t>                </a:t>
            </a:r>
            <a:r>
              <a:rPr lang="en-US" sz="1400" dirty="0">
                <a:latin typeface="+mn-lt"/>
              </a:rPr>
              <a:t>S[i+1] =  S[i+1] ∪ {&lt;A</a:t>
            </a:r>
            <a:r>
              <a:rPr lang="en-US" sz="1400" dirty="0">
                <a:latin typeface="+mn-lt"/>
                <a:sym typeface="Wingdings"/>
              </a:rPr>
              <a:t>…a•…, b&gt; </a:t>
            </a:r>
            <a:r>
              <a:rPr lang="en-US" sz="1400" dirty="0">
                <a:latin typeface="+mn-lt"/>
              </a:rPr>
              <a:t> } </a:t>
            </a:r>
            <a:endParaRPr lang="en-US" sz="1400" dirty="0" smtClean="0">
              <a:latin typeface="+mn-lt"/>
            </a:endParaRPr>
          </a:p>
          <a:p>
            <a:pPr marL="0" indent="0" algn="l">
              <a:buNone/>
            </a:pPr>
            <a:r>
              <a:rPr lang="en-US" sz="1400" dirty="0" smtClean="0">
                <a:latin typeface="+mn-lt"/>
              </a:rPr>
              <a:t>if  </a:t>
            </a:r>
            <a:r>
              <a:rPr lang="en-US" sz="1400" dirty="0">
                <a:latin typeface="+mn-lt"/>
              </a:rPr>
              <a:t>s = &lt;A</a:t>
            </a:r>
            <a:r>
              <a:rPr lang="en-US" sz="1400" dirty="0">
                <a:latin typeface="+mn-lt"/>
                <a:sym typeface="Wingdings"/>
              </a:rPr>
              <a:t> … •X …, b&gt; and Xα then                                    </a:t>
            </a:r>
            <a:r>
              <a:rPr lang="en-US" sz="1400" dirty="0">
                <a:solidFill>
                  <a:srgbClr val="004080"/>
                </a:solidFill>
                <a:latin typeface="+mn-lt"/>
              </a:rPr>
              <a:t>// predict</a:t>
            </a:r>
            <a:endParaRPr lang="en-US" sz="1400" dirty="0">
              <a:solidFill>
                <a:srgbClr val="004080"/>
              </a:solidFill>
              <a:latin typeface="+mn-lt"/>
              <a:sym typeface="Wingdings"/>
            </a:endParaRPr>
          </a:p>
          <a:p>
            <a:pPr marL="0" indent="0" algn="l">
              <a:buNone/>
            </a:pPr>
            <a:r>
              <a:rPr lang="en-US" sz="1400" dirty="0">
                <a:latin typeface="+mn-lt"/>
                <a:sym typeface="Wingdings"/>
              </a:rPr>
              <a:t>                S[</a:t>
            </a:r>
            <a:r>
              <a:rPr lang="en-US" sz="1400" dirty="0" err="1">
                <a:latin typeface="+mn-lt"/>
                <a:sym typeface="Wingdings"/>
              </a:rPr>
              <a:t>i</a:t>
            </a:r>
            <a:r>
              <a:rPr lang="en-US" sz="1400" dirty="0">
                <a:latin typeface="+mn-lt"/>
                <a:sym typeface="Wingdings"/>
              </a:rPr>
              <a:t>] = S[</a:t>
            </a:r>
            <a:r>
              <a:rPr lang="en-US" sz="1400" dirty="0" err="1">
                <a:latin typeface="+mn-lt"/>
                <a:sym typeface="Wingdings"/>
              </a:rPr>
              <a:t>i</a:t>
            </a:r>
            <a:r>
              <a:rPr lang="en-US" sz="1400" dirty="0">
                <a:latin typeface="+mn-lt"/>
                <a:sym typeface="Wingdings"/>
              </a:rPr>
              <a:t>] </a:t>
            </a:r>
            <a:r>
              <a:rPr lang="en-US" sz="1400" dirty="0">
                <a:latin typeface="+mn-lt"/>
              </a:rPr>
              <a:t>∪ {&lt;X</a:t>
            </a:r>
            <a:r>
              <a:rPr lang="en-US" sz="1400" dirty="0">
                <a:latin typeface="+mn-lt"/>
                <a:sym typeface="Wingdings"/>
              </a:rPr>
              <a:t>•α, </a:t>
            </a:r>
            <a:r>
              <a:rPr lang="en-US" sz="1400" dirty="0" err="1">
                <a:latin typeface="+mn-lt"/>
                <a:sym typeface="Wingdings"/>
              </a:rPr>
              <a:t>i</a:t>
            </a:r>
            <a:r>
              <a:rPr lang="en-US" sz="1400" dirty="0">
                <a:latin typeface="+mn-lt"/>
                <a:sym typeface="Wingdings"/>
              </a:rPr>
              <a:t> &gt; </a:t>
            </a:r>
            <a:r>
              <a:rPr lang="en-US" sz="1400" dirty="0">
                <a:latin typeface="+mn-lt"/>
              </a:rPr>
              <a:t> } </a:t>
            </a:r>
            <a:endParaRPr lang="en-US" sz="1400" dirty="0" smtClean="0">
              <a:latin typeface="+mn-lt"/>
            </a:endParaRPr>
          </a:p>
          <a:p>
            <a:pPr marL="0" indent="0" algn="l">
              <a:buNone/>
            </a:pPr>
            <a:r>
              <a:rPr lang="en-US" sz="1400" dirty="0" smtClean="0">
                <a:latin typeface="+mn-lt"/>
              </a:rPr>
              <a:t>if  </a:t>
            </a:r>
            <a:r>
              <a:rPr lang="en-US" sz="1400" dirty="0">
                <a:latin typeface="+mn-lt"/>
              </a:rPr>
              <a:t>s = &lt; A</a:t>
            </a:r>
            <a:r>
              <a:rPr lang="en-US" sz="1400" dirty="0">
                <a:latin typeface="+mn-lt"/>
                <a:sym typeface="Wingdings"/>
              </a:rPr>
              <a:t> … • , b&gt;  and  </a:t>
            </a:r>
            <a:r>
              <a:rPr lang="en-US" sz="1400" dirty="0">
                <a:latin typeface="+mn-lt"/>
              </a:rPr>
              <a:t>&lt;X</a:t>
            </a:r>
            <a:r>
              <a:rPr lang="en-US" sz="1400" dirty="0">
                <a:latin typeface="+mn-lt"/>
                <a:sym typeface="Wingdings"/>
              </a:rPr>
              <a:t>…•A…,  k&gt;  </a:t>
            </a:r>
            <a:r>
              <a:rPr lang="en-US" sz="1400" dirty="0">
                <a:latin typeface="+mn-lt"/>
              </a:rPr>
              <a:t>∈ S[b] then     </a:t>
            </a:r>
            <a:r>
              <a:rPr lang="en-US" sz="1400" dirty="0">
                <a:solidFill>
                  <a:srgbClr val="004080"/>
                </a:solidFill>
                <a:latin typeface="+mn-lt"/>
                <a:sym typeface="Wingdings"/>
              </a:rPr>
              <a:t>// complete</a:t>
            </a:r>
          </a:p>
          <a:p>
            <a:pPr marL="0" indent="0" algn="l">
              <a:buNone/>
            </a:pPr>
            <a:r>
              <a:rPr lang="en-US" sz="1400" dirty="0">
                <a:latin typeface="+mn-lt"/>
                <a:sym typeface="Wingdings"/>
              </a:rPr>
              <a:t> </a:t>
            </a:r>
            <a:r>
              <a:rPr lang="en-US" sz="1400" dirty="0">
                <a:latin typeface="+mn-lt"/>
              </a:rPr>
              <a:t>                S[</a:t>
            </a:r>
            <a:r>
              <a:rPr lang="en-US" sz="1400" dirty="0" err="1">
                <a:latin typeface="+mn-lt"/>
              </a:rPr>
              <a:t>i</a:t>
            </a:r>
            <a:r>
              <a:rPr lang="en-US" sz="1400" dirty="0">
                <a:latin typeface="+mn-lt"/>
              </a:rPr>
              <a:t>] = S[</a:t>
            </a:r>
            <a:r>
              <a:rPr lang="en-US" sz="1400" dirty="0" err="1">
                <a:latin typeface="+mn-lt"/>
              </a:rPr>
              <a:t>i</a:t>
            </a:r>
            <a:r>
              <a:rPr lang="en-US" sz="1400" dirty="0">
                <a:latin typeface="+mn-lt"/>
              </a:rPr>
              <a:t>] ∪{&lt;X</a:t>
            </a:r>
            <a:r>
              <a:rPr lang="en-US" sz="1400" dirty="0">
                <a:latin typeface="+mn-lt"/>
                <a:sym typeface="Wingdings"/>
              </a:rPr>
              <a:t>…A•…,  k&gt;  }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03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7941365" cy="1143000"/>
          </a:xfrm>
        </p:spPr>
        <p:txBody>
          <a:bodyPr/>
          <a:lstStyle/>
          <a:p>
            <a:r>
              <a:rPr lang="en-US" smtClean="0"/>
              <a:t>LR(0) vs SLR(1) vs LR(1) vs LALR(1)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655197"/>
            <a:ext cx="7772400" cy="4114800"/>
          </a:xfrm>
        </p:spPr>
        <p:txBody>
          <a:bodyPr/>
          <a:lstStyle/>
          <a:p>
            <a:r>
              <a:rPr lang="en-US" dirty="0" smtClean="0"/>
              <a:t>All use shift / reduce</a:t>
            </a:r>
          </a:p>
          <a:p>
            <a:endParaRPr lang="en-US" dirty="0"/>
          </a:p>
          <a:p>
            <a:r>
              <a:rPr lang="en-US" dirty="0" smtClean="0"/>
              <a:t>Main difference: how to identify a handle</a:t>
            </a:r>
          </a:p>
          <a:p>
            <a:pPr lvl="1"/>
            <a:r>
              <a:rPr lang="en-US" dirty="0" smtClean="0"/>
              <a:t>Technically: Using different sets of states</a:t>
            </a:r>
          </a:p>
          <a:p>
            <a:pPr lvl="2"/>
            <a:r>
              <a:rPr lang="en-US" dirty="0" smtClean="0"/>
              <a:t>More expensive </a:t>
            </a:r>
            <a:r>
              <a:rPr lang="en-US" dirty="0" smtClean="0">
                <a:sym typeface="Wingdings"/>
              </a:rPr>
              <a:t></a:t>
            </a:r>
            <a:r>
              <a:rPr lang="en-US" dirty="0" smtClean="0"/>
              <a:t> more states </a:t>
            </a:r>
            <a:r>
              <a:rPr lang="en-US" dirty="0" smtClean="0">
                <a:sym typeface="Wingdings"/>
              </a:rPr>
              <a:t>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more specific choice of which reduction rule to use</a:t>
            </a:r>
          </a:p>
          <a:p>
            <a:pPr lvl="2"/>
            <a:r>
              <a:rPr lang="en-US" dirty="0" smtClean="0"/>
              <a:t>But the </a:t>
            </a:r>
            <a:r>
              <a:rPr lang="en-US" b="1" dirty="0" smtClean="0"/>
              <a:t>usage</a:t>
            </a:r>
            <a:r>
              <a:rPr lang="en-US" dirty="0" smtClean="0"/>
              <a:t> of the states is the same in all parsers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Reduction is the same in all techniques</a:t>
            </a:r>
          </a:p>
          <a:p>
            <a:pPr lvl="1"/>
            <a:r>
              <a:rPr lang="en-US" dirty="0" smtClean="0"/>
              <a:t>Once the handle is determined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8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Earley</a:t>
            </a:r>
            <a:r>
              <a:rPr lang="en-US" dirty="0" smtClean="0"/>
              <a:t> Parsing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904" y="2165048"/>
            <a:ext cx="2540000" cy="3797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33418" y="6076835"/>
            <a:ext cx="2156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Jay </a:t>
            </a:r>
            <a:r>
              <a:rPr lang="en-US" dirty="0" err="1"/>
              <a:t>Earley</a:t>
            </a:r>
            <a:r>
              <a:rPr lang="en-US" dirty="0"/>
              <a:t>, PhD</a:t>
            </a:r>
          </a:p>
        </p:txBody>
      </p:sp>
    </p:spTree>
    <p:extLst>
      <p:ext uri="{BB962C8B-B14F-4D97-AF65-F5344CB8AC3E}">
        <p14:creationId xmlns:p14="http://schemas.microsoft.com/office/powerpoint/2010/main" val="168666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7A942-C96B-2E4F-B549-E60F2F57FFED}" type="slidenum">
              <a:rPr lang="he-IL" smtClean="0"/>
              <a:pPr/>
              <a:t>111</a:t>
            </a:fld>
            <a:endParaRPr lang="en-US"/>
          </a:p>
        </p:txBody>
      </p:sp>
      <p:pic>
        <p:nvPicPr>
          <p:cNvPr id="3" name="Picture 2" descr="that__s_all_folks___remake_by_rapiermedia-d5h9vw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001032"/>
            <a:ext cx="8572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LR(0) Parsing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0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LR item</a:t>
            </a:r>
            <a:endParaRPr lang="en-US" dirty="0"/>
          </a:p>
        </p:txBody>
      </p:sp>
      <p:sp>
        <p:nvSpPr>
          <p:cNvPr id="31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13</a:t>
            </a:fld>
            <a:endParaRPr lang="he-IL" dirty="0"/>
          </a:p>
        </p:txBody>
      </p:sp>
      <p:sp>
        <p:nvSpPr>
          <p:cNvPr id="5" name="Rectangle 4"/>
          <p:cNvSpPr/>
          <p:nvPr/>
        </p:nvSpPr>
        <p:spPr>
          <a:xfrm>
            <a:off x="3143507" y="4503003"/>
            <a:ext cx="27045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latin typeface="Courier New" pitchFamily="49" charset="0"/>
                <a:cs typeface="Courier New" pitchFamily="49" charset="0"/>
                <a:sym typeface="Math C"/>
              </a:rPr>
              <a:t>N </a:t>
            </a:r>
            <a:r>
              <a:rPr lang="en-US" sz="4800" dirty="0" smtClean="0"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  <a:sym typeface="Math C"/>
              </a:rPr>
              <a:t>α</a:t>
            </a:r>
            <a:r>
              <a:rPr lang="el-GR" sz="4800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l-GR" sz="4800" dirty="0" smtClean="0">
                <a:latin typeface="Courier New" pitchFamily="49" charset="0"/>
                <a:cs typeface="Courier New" pitchFamily="49" charset="0"/>
                <a:sym typeface="Math C"/>
              </a:rPr>
              <a:t>β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1447800" y="2445603"/>
            <a:ext cx="6096000" cy="533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47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09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90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71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52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33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14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95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76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57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638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19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400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781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162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114800" y="2140803"/>
            <a:ext cx="0" cy="1295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eft Brace 24"/>
          <p:cNvSpPr/>
          <p:nvPr/>
        </p:nvSpPr>
        <p:spPr>
          <a:xfrm rot="16200000">
            <a:off x="2590800" y="2140803"/>
            <a:ext cx="304800" cy="2590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/>
          <p:cNvSpPr/>
          <p:nvPr/>
        </p:nvSpPr>
        <p:spPr>
          <a:xfrm rot="16200000">
            <a:off x="5714999" y="1759804"/>
            <a:ext cx="304801" cy="3352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25" idx="1"/>
          </p:cNvCxnSpPr>
          <p:nvPr/>
        </p:nvCxnSpPr>
        <p:spPr>
          <a:xfrm>
            <a:off x="2743200" y="3588603"/>
            <a:ext cx="21336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6" idx="1"/>
          </p:cNvCxnSpPr>
          <p:nvPr/>
        </p:nvCxnSpPr>
        <p:spPr>
          <a:xfrm flipH="1">
            <a:off x="5638800" y="3588605"/>
            <a:ext cx="228600" cy="1066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511182" y="2021108"/>
            <a:ext cx="2313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Already matched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93961" y="2013551"/>
            <a:ext cx="2054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To be matched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5392" y="2484142"/>
            <a:ext cx="850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Input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8600" y="58674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+mn-lt"/>
              </a:rPr>
              <a:t>Hypothesis about </a:t>
            </a:r>
            <a:r>
              <a:rPr lang="el-GR" dirty="0" smtClean="0">
                <a:solidFill>
                  <a:srgbClr val="000000"/>
                </a:solidFill>
                <a:latin typeface="+mn-lt"/>
              </a:rPr>
              <a:t>αβ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being a possible handle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: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+mn-lt"/>
              </a:rPr>
            </a:br>
            <a:r>
              <a:rPr lang="en-US" dirty="0" smtClean="0">
                <a:solidFill>
                  <a:srgbClr val="000000"/>
                </a:solidFill>
                <a:latin typeface="+mn-lt"/>
              </a:rPr>
              <a:t>so far we’ve matched </a:t>
            </a:r>
            <a:r>
              <a:rPr lang="el-GR" dirty="0" smtClean="0">
                <a:solidFill>
                  <a:srgbClr val="000000"/>
                </a:solidFill>
                <a:latin typeface="+mn-lt"/>
              </a:rPr>
              <a:t>α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, expecting to see </a:t>
            </a:r>
            <a:r>
              <a:rPr lang="el-GR" dirty="0" smtClean="0">
                <a:solidFill>
                  <a:srgbClr val="000000"/>
                </a:solidFill>
                <a:latin typeface="+mn-lt"/>
              </a:rPr>
              <a:t>β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229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0"/>
            <a:ext cx="8458200" cy="1143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Example: LR(0) Items</a:t>
            </a:r>
            <a:endParaRPr lang="he-IL" dirty="0">
              <a:latin typeface="+mn-lt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85800" y="1190963"/>
            <a:ext cx="7772400" cy="896774"/>
          </a:xfrm>
        </p:spPr>
        <p:txBody>
          <a:bodyPr/>
          <a:lstStyle/>
          <a:p>
            <a:r>
              <a:rPr lang="en-US" sz="2800" dirty="0" smtClean="0"/>
              <a:t>All items can be obtained by placing a dot at every position for every production:</a:t>
            </a:r>
            <a:endParaRPr lang="he-IL" sz="28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latin typeface="+mn-lt"/>
              </a:rPr>
              <a:pPr/>
              <a:t>14</a:t>
            </a:fld>
            <a:endParaRPr lang="he-IL" dirty="0">
              <a:latin typeface="+mn-lt"/>
            </a:endParaRPr>
          </a:p>
        </p:txBody>
      </p:sp>
      <p:sp>
        <p:nvSpPr>
          <p:cNvPr id="5" name="Text Box 120"/>
          <p:cNvSpPr txBox="1">
            <a:spLocks noChangeArrowheads="1"/>
          </p:cNvSpPr>
          <p:nvPr/>
        </p:nvSpPr>
        <p:spPr bwMode="auto">
          <a:xfrm>
            <a:off x="1762521" y="2453268"/>
            <a:ext cx="1899428" cy="193899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 smtClean="0">
                <a:latin typeface="+mn-lt"/>
                <a:cs typeface="Times New Roman" pitchFamily="18" charset="0"/>
              </a:rPr>
              <a:t>(1) S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</a:t>
            </a:r>
            <a:r>
              <a:rPr lang="en-US" dirty="0" smtClean="0">
                <a:latin typeface="+mn-lt"/>
                <a:cs typeface="Times New Roman" pitchFamily="18" charset="0"/>
              </a:rPr>
              <a:t>E 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$</a:t>
            </a:r>
            <a:endParaRPr lang="en-US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dirty="0" smtClean="0">
                <a:latin typeface="+mn-lt"/>
                <a:cs typeface="Times New Roman" pitchFamily="18" charset="0"/>
              </a:rPr>
              <a:t>(2) E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dirty="0" smtClean="0">
                <a:latin typeface="+mn-lt"/>
                <a:cs typeface="Times New Roman" pitchFamily="18" charset="0"/>
              </a:rPr>
              <a:t>(3) E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E</a:t>
            </a:r>
            <a:r>
              <a:rPr lang="en-US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dirty="0" smtClean="0">
                <a:latin typeface="+mn-lt"/>
                <a:cs typeface="Times New Roman" pitchFamily="18" charset="0"/>
              </a:rPr>
              <a:t>(4) T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id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endParaRPr lang="en-US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dirty="0" smtClean="0">
                <a:latin typeface="+mn-lt"/>
                <a:cs typeface="Times New Roman" pitchFamily="18" charset="0"/>
              </a:rPr>
              <a:t>(5) T </a:t>
            </a:r>
            <a:r>
              <a:rPr lang="en-US" dirty="0" smtClean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dirty="0">
                <a:latin typeface="+mn-lt"/>
                <a:cs typeface="Times New Roman" pitchFamily="18" charset="0"/>
              </a:rPr>
              <a:t>E</a:t>
            </a:r>
            <a:r>
              <a:rPr lang="en-US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)</a:t>
            </a:r>
          </a:p>
        </p:txBody>
      </p:sp>
      <p:graphicFrame>
        <p:nvGraphicFramePr>
          <p:cNvPr id="6" name="Group 184"/>
          <p:cNvGraphicFramePr>
            <a:graphicFrameLocks/>
          </p:cNvGraphicFramePr>
          <p:nvPr>
            <p:extLst/>
          </p:nvPr>
        </p:nvGraphicFramePr>
        <p:xfrm>
          <a:off x="6270699" y="2381260"/>
          <a:ext cx="2117725" cy="4431792"/>
        </p:xfrm>
        <a:graphic>
          <a:graphicData uri="http://schemas.openxmlformats.org/drawingml/2006/table">
            <a:tbl>
              <a:tblPr/>
              <a:tblGrid>
                <a:gridCol w="2117725"/>
              </a:tblGrid>
              <a:tr h="1116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 S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2: S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3: S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4: 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5: 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6: 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7: 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8: 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9: 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10: 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11: 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12: 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13: 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14: 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15: 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0040" y="2453268"/>
            <a:ext cx="137261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>
                <a:latin typeface="+mn-lt"/>
              </a:rPr>
              <a:t>Grammar</a:t>
            </a:r>
            <a:endParaRPr lang="he-IL" sz="2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2381260"/>
            <a:ext cx="158075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>
                <a:latin typeface="+mn-lt"/>
              </a:rPr>
              <a:t>LR(0) items</a:t>
            </a:r>
            <a:endParaRPr lang="he-IL" sz="2400" dirty="0">
              <a:latin typeface="+mn-lt"/>
            </a:endParaRPr>
          </a:p>
        </p:txBody>
      </p:sp>
      <p:sp>
        <p:nvSpPr>
          <p:cNvPr id="9" name="חץ ימינה 8"/>
          <p:cNvSpPr/>
          <p:nvPr/>
        </p:nvSpPr>
        <p:spPr>
          <a:xfrm>
            <a:off x="3842231" y="2948625"/>
            <a:ext cx="978408" cy="48463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he-IL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12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0"/>
            <a:ext cx="8458200" cy="1143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Example: LR(0) Items</a:t>
            </a:r>
            <a:endParaRPr lang="he-IL" dirty="0">
              <a:latin typeface="+mn-lt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85800" y="1190963"/>
            <a:ext cx="7772400" cy="896774"/>
          </a:xfrm>
        </p:spPr>
        <p:txBody>
          <a:bodyPr/>
          <a:lstStyle/>
          <a:p>
            <a:r>
              <a:rPr lang="en-US" sz="2800" dirty="0" smtClean="0"/>
              <a:t>All items can be obtained by placing a dot at every position for every production: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>
                <a:solidFill>
                  <a:srgbClr val="009900"/>
                </a:solidFill>
              </a:rPr>
              <a:t>Before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800" dirty="0" smtClean="0"/>
              <a:t> = reduced </a:t>
            </a:r>
          </a:p>
          <a:p>
            <a:pPr lvl="1"/>
            <a:r>
              <a:rPr lang="en-US" sz="2400" dirty="0" smtClean="0"/>
              <a:t>matched prefix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After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 </a:t>
            </a:r>
            <a:r>
              <a:rPr lang="en-US" sz="2800" dirty="0" smtClean="0"/>
              <a:t>= may be reduced</a:t>
            </a:r>
          </a:p>
          <a:p>
            <a:pPr lvl="1"/>
            <a:r>
              <a:rPr lang="en-US" sz="2400" dirty="0" smtClean="0"/>
              <a:t>May be matched by suffix</a:t>
            </a:r>
            <a:endParaRPr lang="he-IL" sz="24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latin typeface="+mn-lt"/>
              </a:rPr>
              <a:pPr/>
              <a:t>15</a:t>
            </a:fld>
            <a:endParaRPr lang="he-IL" dirty="0">
              <a:latin typeface="+mn-lt"/>
            </a:endParaRPr>
          </a:p>
        </p:txBody>
      </p:sp>
      <p:sp>
        <p:nvSpPr>
          <p:cNvPr id="5" name="Text Box 120"/>
          <p:cNvSpPr txBox="1">
            <a:spLocks noChangeArrowheads="1"/>
          </p:cNvSpPr>
          <p:nvPr/>
        </p:nvSpPr>
        <p:spPr bwMode="auto">
          <a:xfrm>
            <a:off x="1762521" y="2453268"/>
            <a:ext cx="1899428" cy="193899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 smtClean="0">
                <a:latin typeface="+mn-lt"/>
                <a:cs typeface="Times New Roman" pitchFamily="18" charset="0"/>
              </a:rPr>
              <a:t>(1) S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</a:t>
            </a:r>
            <a:r>
              <a:rPr lang="en-US" dirty="0" smtClean="0">
                <a:latin typeface="+mn-lt"/>
                <a:cs typeface="Times New Roman" pitchFamily="18" charset="0"/>
              </a:rPr>
              <a:t>E 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$</a:t>
            </a:r>
            <a:endParaRPr lang="en-US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dirty="0" smtClean="0">
                <a:latin typeface="+mn-lt"/>
                <a:cs typeface="Times New Roman" pitchFamily="18" charset="0"/>
              </a:rPr>
              <a:t>(2) E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dirty="0" smtClean="0">
                <a:latin typeface="+mn-lt"/>
                <a:cs typeface="Times New Roman" pitchFamily="18" charset="0"/>
              </a:rPr>
              <a:t>(3) E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E</a:t>
            </a:r>
            <a:r>
              <a:rPr lang="en-US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dirty="0" smtClean="0">
                <a:latin typeface="+mn-lt"/>
                <a:cs typeface="Times New Roman" pitchFamily="18" charset="0"/>
              </a:rPr>
              <a:t>(4) T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id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endParaRPr lang="en-US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dirty="0" smtClean="0">
                <a:latin typeface="+mn-lt"/>
                <a:cs typeface="Times New Roman" pitchFamily="18" charset="0"/>
              </a:rPr>
              <a:t>(5) T </a:t>
            </a:r>
            <a:r>
              <a:rPr lang="en-US" dirty="0" smtClean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dirty="0">
                <a:latin typeface="+mn-lt"/>
                <a:cs typeface="Times New Roman" pitchFamily="18" charset="0"/>
              </a:rPr>
              <a:t>E</a:t>
            </a:r>
            <a:r>
              <a:rPr lang="en-US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)</a:t>
            </a:r>
          </a:p>
        </p:txBody>
      </p:sp>
      <p:graphicFrame>
        <p:nvGraphicFramePr>
          <p:cNvPr id="6" name="Group 184"/>
          <p:cNvGraphicFramePr>
            <a:graphicFrameLocks/>
          </p:cNvGraphicFramePr>
          <p:nvPr>
            <p:extLst/>
          </p:nvPr>
        </p:nvGraphicFramePr>
        <p:xfrm>
          <a:off x="6270699" y="2381260"/>
          <a:ext cx="2117725" cy="4431792"/>
        </p:xfrm>
        <a:graphic>
          <a:graphicData uri="http://schemas.openxmlformats.org/drawingml/2006/table">
            <a:tbl>
              <a:tblPr/>
              <a:tblGrid>
                <a:gridCol w="2117725"/>
              </a:tblGrid>
              <a:tr h="1116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 S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E$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2: S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3: S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 $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4: 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5: 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6: 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7: 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8: 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 +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9: 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 + 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10: 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11: 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id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12: 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13: 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14: 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15: 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(E)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0040" y="2453268"/>
            <a:ext cx="137261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>
                <a:latin typeface="+mn-lt"/>
              </a:rPr>
              <a:t>Grammar</a:t>
            </a:r>
            <a:endParaRPr lang="he-IL" sz="2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2381260"/>
            <a:ext cx="158075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>
                <a:latin typeface="+mn-lt"/>
              </a:rPr>
              <a:t>LR(0) items</a:t>
            </a:r>
            <a:endParaRPr lang="he-IL" sz="2400" dirty="0">
              <a:latin typeface="+mn-lt"/>
            </a:endParaRPr>
          </a:p>
        </p:txBody>
      </p:sp>
      <p:sp>
        <p:nvSpPr>
          <p:cNvPr id="9" name="חץ ימינה 8"/>
          <p:cNvSpPr/>
          <p:nvPr/>
        </p:nvSpPr>
        <p:spPr>
          <a:xfrm>
            <a:off x="3842231" y="2948625"/>
            <a:ext cx="978408" cy="48463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he-IL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LR(0) items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55757" y="1835624"/>
            <a:ext cx="2076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Math C"/>
              </a:rPr>
              <a:t>N </a:t>
            </a:r>
            <a:r>
              <a:rPr lang="en-US" sz="3600" dirty="0"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3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Math C"/>
              </a:rPr>
              <a:t>α</a:t>
            </a:r>
            <a:r>
              <a:rPr lang="el-GR" sz="3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l-GR" sz="3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Math C"/>
              </a:rPr>
              <a:t>β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2166" y="1974123"/>
            <a:ext cx="1397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000000"/>
                </a:solidFill>
                <a:latin typeface="+mn-lt"/>
              </a:rPr>
              <a:t>Shift Item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55757" y="2900192"/>
            <a:ext cx="2076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Math C"/>
              </a:rPr>
              <a:t>N </a:t>
            </a:r>
            <a:r>
              <a:rPr lang="en-US" sz="3600" dirty="0"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3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Math C"/>
              </a:rPr>
              <a:t>α</a:t>
            </a:r>
            <a:r>
              <a:rPr lang="el-GR" sz="3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Math C"/>
              </a:rPr>
              <a:t>β</a:t>
            </a:r>
            <a:r>
              <a:rPr lang="el-GR" sz="3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2166" y="3038691"/>
            <a:ext cx="1760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000000"/>
                </a:solidFill>
                <a:latin typeface="+mn-lt"/>
              </a:rPr>
              <a:t>Reduce Item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5757" y="4701839"/>
            <a:ext cx="4030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States are sets of items</a:t>
            </a:r>
            <a:endParaRPr lang="en-US" sz="32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54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LR(0) Items</a:t>
            </a:r>
          </a:p>
        </p:txBody>
      </p:sp>
      <p:sp>
        <p:nvSpPr>
          <p:cNvPr id="1229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94805" y="1571414"/>
            <a:ext cx="8359548" cy="4114800"/>
          </a:xfrm>
          <a:ln>
            <a:noFill/>
          </a:ln>
        </p:spPr>
        <p:txBody>
          <a:bodyPr>
            <a:no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A derivation rule with a </a:t>
            </a:r>
            <a:r>
              <a:rPr lang="en-US" sz="2400" dirty="0" smtClean="0">
                <a:solidFill>
                  <a:srgbClr val="0000FF"/>
                </a:solidFill>
              </a:rPr>
              <a:t>location marker </a:t>
            </a:r>
            <a:r>
              <a:rPr lang="en-US" sz="2400" dirty="0" smtClean="0"/>
              <a:t>(</a:t>
            </a:r>
            <a:r>
              <a:rPr lang="en-US" sz="2400" dirty="0">
                <a:solidFill>
                  <a:srgbClr val="0000FF"/>
                </a:solidFill>
              </a:rPr>
              <a:t>●</a:t>
            </a:r>
            <a:r>
              <a:rPr lang="en-US" sz="2400" dirty="0" smtClean="0"/>
              <a:t>) is </a:t>
            </a:r>
            <a:r>
              <a:rPr lang="en-US" sz="2400" dirty="0" smtClean="0">
                <a:solidFill>
                  <a:srgbClr val="0000FF"/>
                </a:solidFill>
              </a:rPr>
              <a:t>called LR(0) item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2962835" y="1273175"/>
            <a:ext cx="26949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>
              <a:buFont typeface="Wingdings" pitchFamily="2" charset="2"/>
              <a:buNone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E → E * B | E + B | B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B → 0 |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4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PDA States</a:t>
            </a:r>
          </a:p>
        </p:txBody>
      </p:sp>
      <p:sp>
        <p:nvSpPr>
          <p:cNvPr id="1229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72394" y="2131708"/>
            <a:ext cx="8359548" cy="41148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400" dirty="0"/>
              <a:t>A PDA state is a set of LR(0) items. E.g., </a:t>
            </a:r>
            <a:br>
              <a:rPr lang="en-US" sz="2400" dirty="0"/>
            </a:br>
            <a:r>
              <a:rPr lang="en-US" sz="2400" dirty="0"/>
              <a:t>	q</a:t>
            </a:r>
            <a:r>
              <a:rPr lang="en-US" sz="2400" b="1" baseline="-25000" dirty="0"/>
              <a:t>13</a:t>
            </a:r>
            <a:r>
              <a:rPr lang="en-US" sz="2400" dirty="0"/>
              <a:t> = { E </a:t>
            </a:r>
            <a:r>
              <a:rPr lang="en-US" sz="2400" b="1" dirty="0"/>
              <a:t>→</a:t>
            </a:r>
            <a:r>
              <a:rPr lang="en-US" sz="2400" dirty="0"/>
              <a:t> E </a:t>
            </a:r>
            <a:r>
              <a:rPr lang="en-US" sz="2400" dirty="0">
                <a:solidFill>
                  <a:srgbClr val="0000FF"/>
                </a:solidFill>
              </a:rPr>
              <a:t>●</a:t>
            </a:r>
            <a:r>
              <a:rPr lang="en-US" sz="2400" dirty="0"/>
              <a:t> * B ,  E </a:t>
            </a:r>
            <a:r>
              <a:rPr lang="en-US" sz="2400" b="1" dirty="0"/>
              <a:t>→</a:t>
            </a:r>
            <a:r>
              <a:rPr lang="en-US" sz="2400" dirty="0"/>
              <a:t> E </a:t>
            </a:r>
            <a:r>
              <a:rPr lang="en-US" sz="2400" dirty="0">
                <a:solidFill>
                  <a:srgbClr val="0000FF"/>
                </a:solidFill>
              </a:rPr>
              <a:t>●</a:t>
            </a:r>
            <a:r>
              <a:rPr lang="en-US" sz="2400" dirty="0"/>
              <a:t> + </a:t>
            </a:r>
            <a:r>
              <a:rPr lang="en-US" sz="2400" dirty="0" smtClean="0"/>
              <a:t>B, B </a:t>
            </a:r>
            <a:r>
              <a:rPr lang="en-US" sz="2400" b="1" dirty="0"/>
              <a:t>→</a:t>
            </a:r>
            <a:r>
              <a:rPr lang="en-US" sz="2400" dirty="0"/>
              <a:t> </a:t>
            </a:r>
            <a:r>
              <a:rPr lang="en-US" sz="2400" dirty="0" smtClean="0"/>
              <a:t>1 </a:t>
            </a:r>
            <a:r>
              <a:rPr lang="en-US" sz="2400" dirty="0" smtClean="0">
                <a:solidFill>
                  <a:srgbClr val="0000FF"/>
                </a:solidFill>
              </a:rPr>
              <a:t>●</a:t>
            </a:r>
            <a:r>
              <a:rPr lang="en-US" sz="2400" dirty="0" smtClean="0"/>
              <a:t>} </a:t>
            </a:r>
            <a:r>
              <a:rPr lang="he-IL" sz="2400" dirty="0" smtClean="0"/>
              <a:t> </a:t>
            </a:r>
            <a:r>
              <a:rPr lang="en-US" sz="2400" dirty="0" smtClean="0"/>
              <a:t> 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Intuitively, if we matched 1,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/>
              <a:t>T</a:t>
            </a:r>
            <a:r>
              <a:rPr lang="en-US" sz="2400" dirty="0" smtClean="0"/>
              <a:t>hen the state will remember the 3 possible alternatives rules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and where we are in each of them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	</a:t>
            </a:r>
            <a:endParaRPr lang="en-US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(1) E </a:t>
            </a:r>
            <a:r>
              <a:rPr lang="en-US" sz="2400" b="1" dirty="0" smtClean="0">
                <a:solidFill>
                  <a:srgbClr val="000000"/>
                </a:solidFill>
              </a:rPr>
              <a:t>→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9900"/>
                </a:solidFill>
              </a:rPr>
              <a:t>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●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F02E00"/>
                </a:solidFill>
              </a:rPr>
              <a:t>* B</a:t>
            </a:r>
            <a:r>
              <a:rPr lang="en-US" sz="2400" dirty="0" smtClean="0">
                <a:solidFill>
                  <a:srgbClr val="000000"/>
                </a:solidFill>
              </a:rPr>
              <a:t>   (2) E </a:t>
            </a:r>
            <a:r>
              <a:rPr lang="en-US" sz="2400" b="1" dirty="0" smtClean="0">
                <a:solidFill>
                  <a:srgbClr val="000000"/>
                </a:solidFill>
              </a:rPr>
              <a:t>→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9900"/>
                </a:solidFill>
              </a:rPr>
              <a:t>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●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F02E00"/>
                </a:solidFill>
              </a:rPr>
              <a:t>+ B        </a:t>
            </a:r>
            <a:r>
              <a:rPr lang="en-US" sz="2400" dirty="0" smtClean="0">
                <a:solidFill>
                  <a:srgbClr val="000000"/>
                </a:solidFill>
              </a:rPr>
              <a:t>(3) B </a:t>
            </a:r>
            <a:r>
              <a:rPr lang="en-US" sz="2400" b="1" dirty="0">
                <a:solidFill>
                  <a:srgbClr val="000000"/>
                </a:solidFill>
              </a:rPr>
              <a:t>→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9900"/>
                </a:solidFill>
              </a:rPr>
              <a:t>1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●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endParaRPr lang="en-US" sz="2400" dirty="0" smtClean="0">
              <a:solidFill>
                <a:srgbClr val="F02E00"/>
              </a:solidFill>
            </a:endParaRPr>
          </a:p>
          <a:p>
            <a:endParaRPr 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962835" y="1273175"/>
            <a:ext cx="26949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>
              <a:buFont typeface="Wingdings" pitchFamily="2" charset="2"/>
              <a:buNone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E → E * B | E + B | B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B → 0 | 1</a:t>
            </a:r>
          </a:p>
        </p:txBody>
      </p:sp>
    </p:spTree>
    <p:extLst>
      <p:ext uri="{BB962C8B-B14F-4D97-AF65-F5344CB8AC3E}">
        <p14:creationId xmlns:p14="http://schemas.microsoft.com/office/powerpoint/2010/main" val="183227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LR(0) Shift/Reduce </a:t>
            </a:r>
            <a:r>
              <a:rPr lang="en-US" dirty="0"/>
              <a:t>I</a:t>
            </a:r>
            <a:r>
              <a:rPr lang="en-US" dirty="0" smtClean="0"/>
              <a:t>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52551" y="1835624"/>
            <a:ext cx="20826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Math C"/>
              </a:rPr>
              <a:t>N </a:t>
            </a:r>
            <a:r>
              <a:rPr lang="en-US" sz="3600" b="1" dirty="0"/>
              <a:t>→</a:t>
            </a:r>
            <a:r>
              <a:rPr lang="en-US" sz="3600" dirty="0"/>
              <a:t> </a:t>
            </a:r>
            <a:r>
              <a:rPr lang="en-US" sz="3600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  <a:sym typeface="Math C"/>
              </a:rPr>
              <a:t>α</a:t>
            </a:r>
            <a:r>
              <a:rPr lang="el-GR" sz="36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l-GR" sz="3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C"/>
              </a:rPr>
              <a:t>β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2166" y="1974123"/>
            <a:ext cx="1397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000000"/>
                </a:solidFill>
                <a:latin typeface="+mn-lt"/>
              </a:rPr>
              <a:t>Shift Item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52551" y="2900192"/>
            <a:ext cx="20826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Math C"/>
              </a:rPr>
              <a:t>N </a:t>
            </a:r>
            <a:r>
              <a:rPr lang="en-US" sz="3600" b="1" dirty="0"/>
              <a:t>→</a:t>
            </a:r>
            <a:r>
              <a:rPr lang="en-US" sz="3600" dirty="0"/>
              <a:t> </a:t>
            </a:r>
            <a:r>
              <a:rPr lang="en-US" sz="3600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  <a:sym typeface="Math C"/>
              </a:rPr>
              <a:t>α</a:t>
            </a:r>
            <a:r>
              <a:rPr lang="el-GR" sz="3600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  <a:sym typeface="Math C"/>
              </a:rPr>
              <a:t>β</a:t>
            </a:r>
            <a:r>
              <a:rPr lang="el-GR" sz="36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2166" y="3038691"/>
            <a:ext cx="1760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000000"/>
                </a:solidFill>
                <a:latin typeface="+mn-lt"/>
              </a:rPr>
              <a:t>Reduce Item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74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Broad kinds of parsers </a:t>
            </a:r>
            <a:endParaRPr lang="en-US" dirty="0" smtClean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199"/>
            <a:ext cx="7772400" cy="4296229"/>
          </a:xfrm>
        </p:spPr>
        <p:txBody>
          <a:bodyPr/>
          <a:lstStyle/>
          <a:p>
            <a:r>
              <a:rPr lang="en-US" sz="2800" dirty="0" smtClean="0">
                <a:sym typeface="Symbol" pitchFamily="18" charset="2"/>
              </a:rPr>
              <a:t>Parsers for </a:t>
            </a:r>
            <a:r>
              <a:rPr lang="en-US" sz="2800" dirty="0" smtClean="0">
                <a:solidFill>
                  <a:srgbClr val="3366FF"/>
                </a:solidFill>
                <a:sym typeface="Symbol" pitchFamily="18" charset="2"/>
              </a:rPr>
              <a:t>arbitrary</a:t>
            </a:r>
            <a:r>
              <a:rPr lang="en-US" sz="28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800" dirty="0" smtClean="0">
                <a:sym typeface="Symbol" pitchFamily="18" charset="2"/>
              </a:rPr>
              <a:t>grammars</a:t>
            </a:r>
          </a:p>
          <a:p>
            <a:pPr lvl="1"/>
            <a:r>
              <a:rPr lang="en-US" sz="2400" dirty="0" err="1" smtClean="0">
                <a:sym typeface="Symbol" pitchFamily="18" charset="2"/>
              </a:rPr>
              <a:t>Earley’s</a:t>
            </a:r>
            <a:r>
              <a:rPr lang="en-US" sz="2400" dirty="0" smtClean="0">
                <a:sym typeface="Symbol" pitchFamily="18" charset="2"/>
              </a:rPr>
              <a:t> method, CYK method</a:t>
            </a:r>
          </a:p>
          <a:p>
            <a:pPr lvl="1"/>
            <a:r>
              <a:rPr lang="en-US" sz="2400" dirty="0" smtClean="0">
                <a:sym typeface="Symbol" pitchFamily="18" charset="2"/>
              </a:rPr>
              <a:t>Usually, not used in practice (though might change)</a:t>
            </a:r>
          </a:p>
          <a:p>
            <a:r>
              <a:rPr lang="en-US" sz="2800" dirty="0" smtClean="0">
                <a:solidFill>
                  <a:srgbClr val="3366FF"/>
                </a:solidFill>
                <a:sym typeface="Symbol" pitchFamily="18" charset="2"/>
              </a:rPr>
              <a:t>Top-Down </a:t>
            </a:r>
            <a:r>
              <a:rPr lang="en-US" sz="2800" dirty="0" smtClean="0">
                <a:sym typeface="Symbol" pitchFamily="18" charset="2"/>
              </a:rPr>
              <a:t>parsers  </a:t>
            </a:r>
          </a:p>
          <a:p>
            <a:pPr lvl="1"/>
            <a:r>
              <a:rPr lang="en-US" sz="2400" dirty="0" smtClean="0">
                <a:sym typeface="Symbol" pitchFamily="18" charset="2"/>
              </a:rPr>
              <a:t>Construct parse tree in a top-down matter</a:t>
            </a:r>
          </a:p>
          <a:p>
            <a:pPr lvl="1"/>
            <a:r>
              <a:rPr lang="en-US" sz="2400" dirty="0" smtClean="0">
                <a:sym typeface="Symbol" pitchFamily="18" charset="2"/>
              </a:rPr>
              <a:t>Find the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leftmost</a:t>
            </a:r>
            <a:r>
              <a:rPr lang="en-US" sz="2400" dirty="0" smtClean="0">
                <a:sym typeface="Symbol" pitchFamily="18" charset="2"/>
              </a:rPr>
              <a:t> derivation</a:t>
            </a:r>
          </a:p>
          <a:p>
            <a:r>
              <a:rPr lang="en-US" sz="2800" dirty="0" smtClean="0">
                <a:solidFill>
                  <a:srgbClr val="3366FF"/>
                </a:solidFill>
                <a:sym typeface="Symbol" pitchFamily="18" charset="2"/>
              </a:rPr>
              <a:t>Bottom-Up </a:t>
            </a:r>
            <a:r>
              <a:rPr lang="en-US" sz="2800" dirty="0" smtClean="0">
                <a:sym typeface="Symbol" pitchFamily="18" charset="2"/>
              </a:rPr>
              <a:t>parsers  </a:t>
            </a:r>
          </a:p>
          <a:p>
            <a:pPr lvl="1"/>
            <a:r>
              <a:rPr lang="en-US" sz="2400" dirty="0" smtClean="0">
                <a:sym typeface="Symbol" pitchFamily="18" charset="2"/>
              </a:rPr>
              <a:t>Construct parse tree in a bottom-up manner</a:t>
            </a:r>
          </a:p>
          <a:p>
            <a:pPr lvl="1"/>
            <a:r>
              <a:rPr lang="en-US" sz="2400" dirty="0" smtClean="0">
                <a:sym typeface="Symbol" pitchFamily="18" charset="2"/>
              </a:rPr>
              <a:t>Find the </a:t>
            </a:r>
            <a:r>
              <a:rPr lang="en-US" sz="2400" dirty="0" smtClean="0">
                <a:solidFill>
                  <a:srgbClr val="E46C0A"/>
                </a:solidFill>
                <a:sym typeface="Symbol" pitchFamily="18" charset="2"/>
              </a:rPr>
              <a:t>rightmost</a:t>
            </a:r>
            <a:r>
              <a:rPr lang="en-US" sz="2400" dirty="0" smtClean="0">
                <a:sym typeface="Symbol" pitchFamily="18" charset="2"/>
              </a:rPr>
              <a:t> derivation in a reverse order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00742" y="0"/>
            <a:ext cx="7772400" cy="1143000"/>
          </a:xfrm>
        </p:spPr>
        <p:txBody>
          <a:bodyPr/>
          <a:lstStyle/>
          <a:p>
            <a:r>
              <a:rPr lang="en-US" dirty="0" smtClean="0"/>
              <a:t>Intuition</a:t>
            </a:r>
          </a:p>
        </p:txBody>
      </p:sp>
      <p:sp>
        <p:nvSpPr>
          <p:cNvPr id="13315" name="Content Placeholder 3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85800" y="1144494"/>
            <a:ext cx="7772400" cy="5362388"/>
          </a:xfrm>
        </p:spPr>
        <p:txBody>
          <a:bodyPr/>
          <a:lstStyle/>
          <a:p>
            <a:r>
              <a:rPr lang="en-US" sz="2800" dirty="0" smtClean="0"/>
              <a:t>Read input tokens left-to-right and remember them in the stack</a:t>
            </a:r>
          </a:p>
          <a:p>
            <a:r>
              <a:rPr lang="en-US" sz="2800" dirty="0" smtClean="0"/>
              <a:t>When a right hand side of a rule is found, remove it from the stack and replace it with the non-terminal it derives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Remembering token is called </a:t>
            </a:r>
            <a:r>
              <a:rPr lang="en-US" sz="2800" dirty="0" smtClean="0">
                <a:solidFill>
                  <a:srgbClr val="0000FF"/>
                </a:solidFill>
              </a:rPr>
              <a:t>shift</a:t>
            </a:r>
          </a:p>
          <a:p>
            <a:pPr lvl="1"/>
            <a:r>
              <a:rPr lang="en-US" sz="2400" dirty="0" smtClean="0"/>
              <a:t>Each shift </a:t>
            </a:r>
            <a:r>
              <a:rPr lang="en-US" sz="2400" dirty="0" smtClean="0">
                <a:solidFill>
                  <a:srgbClr val="0000FF"/>
                </a:solidFill>
              </a:rPr>
              <a:t>moves to a state </a:t>
            </a:r>
            <a:r>
              <a:rPr lang="en-US" sz="2400" dirty="0" smtClean="0"/>
              <a:t>that remembers what we’ve seen so far </a:t>
            </a:r>
          </a:p>
          <a:p>
            <a:r>
              <a:rPr lang="en-US" sz="2800" dirty="0" smtClean="0"/>
              <a:t>Replacing RHS with LHS is called </a:t>
            </a:r>
            <a:r>
              <a:rPr lang="en-US" sz="2800" dirty="0">
                <a:solidFill>
                  <a:srgbClr val="0000FF"/>
                </a:solidFill>
              </a:rPr>
              <a:t>reduce</a:t>
            </a:r>
            <a:endParaRPr lang="en-US" sz="2800" dirty="0" smtClean="0"/>
          </a:p>
          <a:p>
            <a:pPr lvl="1"/>
            <a:r>
              <a:rPr lang="en-US" sz="2400" dirty="0" smtClean="0"/>
              <a:t>Each reduce goes to a state that determines the context of the derivation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0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 of an LR parser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21</a:t>
            </a:fld>
            <a:endParaRPr lang="he-IL" dirty="0"/>
          </a:p>
        </p:txBody>
      </p:sp>
      <p:sp>
        <p:nvSpPr>
          <p:cNvPr id="6" name="מלבן עם פינות מעוגלות באותו צד 5"/>
          <p:cNvSpPr/>
          <p:nvPr/>
        </p:nvSpPr>
        <p:spPr>
          <a:xfrm>
            <a:off x="3707904" y="2647712"/>
            <a:ext cx="1944216" cy="1080120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LR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Parser</a:t>
            </a:r>
            <a:endParaRPr lang="he-IL" dirty="0" smtClean="0">
              <a:solidFill>
                <a:schemeClr val="tx1"/>
              </a:solidFill>
            </a:endParaRPr>
          </a:p>
        </p:txBody>
      </p:sp>
      <p:cxnSp>
        <p:nvCxnSpPr>
          <p:cNvPr id="9" name="מחבר חץ ישר 8"/>
          <p:cNvCxnSpPr>
            <a:stCxn id="6" idx="1"/>
          </p:cNvCxnSpPr>
          <p:nvPr/>
        </p:nvCxnSpPr>
        <p:spPr>
          <a:xfrm>
            <a:off x="4680012" y="3727832"/>
            <a:ext cx="1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טבלה 11"/>
          <p:cNvGraphicFramePr>
            <a:graphicFrameLocks noGrp="1"/>
          </p:cNvGraphicFramePr>
          <p:nvPr/>
        </p:nvGraphicFramePr>
        <p:xfrm>
          <a:off x="2267744" y="2935744"/>
          <a:ext cx="428969" cy="313145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969"/>
              </a:tblGrid>
              <a:tr h="44735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44735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35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44735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35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44735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35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074495" y="2463279"/>
            <a:ext cx="8413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400" dirty="0" smtClean="0"/>
              <a:t>Stack</a:t>
            </a:r>
            <a:endParaRPr lang="he-IL" sz="2400" dirty="0"/>
          </a:p>
        </p:txBody>
      </p:sp>
      <p:cxnSp>
        <p:nvCxnSpPr>
          <p:cNvPr id="14" name="מחבר חץ ישר 13"/>
          <p:cNvCxnSpPr>
            <a:stCxn id="6" idx="2"/>
          </p:cNvCxnSpPr>
          <p:nvPr/>
        </p:nvCxnSpPr>
        <p:spPr>
          <a:xfrm flipH="1" flipV="1">
            <a:off x="2699792" y="3151768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טבלה 16"/>
          <p:cNvGraphicFramePr>
            <a:graphicFrameLocks noGrp="1"/>
          </p:cNvGraphicFramePr>
          <p:nvPr/>
        </p:nvGraphicFramePr>
        <p:xfrm>
          <a:off x="2810476" y="1556792"/>
          <a:ext cx="3201684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33614"/>
                <a:gridCol w="533614"/>
                <a:gridCol w="533614"/>
                <a:gridCol w="533614"/>
                <a:gridCol w="533614"/>
                <a:gridCol w="533614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8" name="מחבר חץ ישר 17"/>
          <p:cNvCxnSpPr>
            <a:stCxn id="6" idx="3"/>
          </p:cNvCxnSpPr>
          <p:nvPr/>
        </p:nvCxnSpPr>
        <p:spPr>
          <a:xfrm flipH="1" flipV="1">
            <a:off x="4644008" y="1927632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/>
          <p:cNvCxnSpPr>
            <a:stCxn id="6" idx="0"/>
          </p:cNvCxnSpPr>
          <p:nvPr/>
        </p:nvCxnSpPr>
        <p:spPr>
          <a:xfrm>
            <a:off x="5652120" y="318777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359323" y="2952654"/>
            <a:ext cx="107914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/>
              <a:t>Output</a:t>
            </a:r>
            <a:endParaRPr lang="he-IL" sz="2400" dirty="0"/>
          </a:p>
        </p:txBody>
      </p:sp>
      <p:sp>
        <p:nvSpPr>
          <p:cNvPr id="15" name="AutoShape 55"/>
          <p:cNvSpPr>
            <a:spLocks noChangeArrowheads="1"/>
          </p:cNvSpPr>
          <p:nvPr/>
        </p:nvSpPr>
        <p:spPr bwMode="auto">
          <a:xfrm>
            <a:off x="683568" y="2924944"/>
            <a:ext cx="864096" cy="396602"/>
          </a:xfrm>
          <a:prstGeom prst="wedgeRectCallout">
            <a:avLst>
              <a:gd name="adj1" fmla="val 124520"/>
              <a:gd name="adj2" fmla="val 3514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>
              <a:spcBef>
                <a:spcPct val="50000"/>
              </a:spcBef>
            </a:pPr>
            <a:r>
              <a:rPr lang="en-US" sz="1600" dirty="0" smtClean="0">
                <a:latin typeface="+mn-lt"/>
              </a:rPr>
              <a:t>state</a:t>
            </a:r>
            <a:endParaRPr lang="en-US" sz="1600" dirty="0">
              <a:latin typeface="+mn-lt"/>
            </a:endParaRPr>
          </a:p>
        </p:txBody>
      </p:sp>
      <p:sp>
        <p:nvSpPr>
          <p:cNvPr id="16" name="AutoShape 55"/>
          <p:cNvSpPr>
            <a:spLocks noChangeArrowheads="1"/>
          </p:cNvSpPr>
          <p:nvPr/>
        </p:nvSpPr>
        <p:spPr bwMode="auto">
          <a:xfrm>
            <a:off x="683568" y="3429000"/>
            <a:ext cx="864096" cy="396602"/>
          </a:xfrm>
          <a:prstGeom prst="wedgeRectCallout">
            <a:avLst>
              <a:gd name="adj1" fmla="val 127727"/>
              <a:gd name="adj2" fmla="val -347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>
              <a:spcBef>
                <a:spcPct val="50000"/>
              </a:spcBef>
            </a:pPr>
            <a:r>
              <a:rPr lang="en-US" sz="1600" dirty="0" smtClean="0">
                <a:latin typeface="+mn-lt"/>
              </a:rPr>
              <a:t>symbol</a:t>
            </a:r>
            <a:endParaRPr lang="en-US" sz="1600" dirty="0">
              <a:latin typeface="+mn-lt"/>
            </a:endParaRPr>
          </a:p>
        </p:txBody>
      </p:sp>
      <p:graphicFrame>
        <p:nvGraphicFramePr>
          <p:cNvPr id="21" name="טבלה 20"/>
          <p:cNvGraphicFramePr>
            <a:graphicFrameLocks noGrp="1"/>
          </p:cNvGraphicFramePr>
          <p:nvPr>
            <p:extLst/>
          </p:nvPr>
        </p:nvGraphicFramePr>
        <p:xfrm>
          <a:off x="3461437" y="4498320"/>
          <a:ext cx="2448272" cy="1188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24136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Goto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Table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</a:p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Table</a:t>
                      </a:r>
                      <a:br>
                        <a:rPr lang="en-US" b="0" dirty="0" smtClean="0">
                          <a:solidFill>
                            <a:schemeClr val="tx1"/>
                          </a:solidFill>
                        </a:rPr>
                      </a:b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849879" y="1484784"/>
            <a:ext cx="84991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/>
              <a:t>Input</a:t>
            </a:r>
            <a:endParaRPr lang="he-IL" sz="2400" dirty="0"/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218426" y="4363731"/>
            <a:ext cx="1321159" cy="510778"/>
          </a:xfrm>
          <a:prstGeom prst="wedgeRoundRectCallout">
            <a:avLst>
              <a:gd name="adj1" fmla="val 18769"/>
              <a:gd name="adj2" fmla="val -140694"/>
              <a:gd name="adj3" fmla="val 16667"/>
            </a:avLst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Terminals and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Non-terminals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200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LR parser stack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Sequence made of state, symbol pairs</a:t>
            </a:r>
          </a:p>
          <a:p>
            <a:r>
              <a:rPr lang="en-US" dirty="0" smtClean="0"/>
              <a:t>For instance a possible stack for the grammar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800" dirty="0" smtClean="0"/>
              <a:t>S </a:t>
            </a:r>
            <a:r>
              <a:rPr lang="en-US" sz="2800" dirty="0" smtClean="0">
                <a:sym typeface="Symbol" pitchFamily="18" charset="2"/>
              </a:rPr>
              <a:t></a:t>
            </a:r>
            <a:r>
              <a:rPr lang="en-US" sz="2800" dirty="0" smtClean="0"/>
              <a:t> E $</a:t>
            </a:r>
            <a:br>
              <a:rPr lang="en-US" sz="2800" dirty="0" smtClean="0"/>
            </a:br>
            <a:r>
              <a:rPr lang="en-US" sz="2800" dirty="0" smtClean="0"/>
              <a:t>	E </a:t>
            </a:r>
            <a:r>
              <a:rPr lang="en-US" sz="2800" dirty="0" smtClean="0">
                <a:sym typeface="Symbol" pitchFamily="18" charset="2"/>
              </a:rPr>
              <a:t></a:t>
            </a:r>
            <a:r>
              <a:rPr lang="en-US" sz="2800" dirty="0" smtClean="0"/>
              <a:t> T</a:t>
            </a:r>
            <a:br>
              <a:rPr lang="en-US" sz="2800" dirty="0" smtClean="0"/>
            </a:br>
            <a:r>
              <a:rPr lang="en-US" sz="2800" dirty="0" smtClean="0"/>
              <a:t>	E </a:t>
            </a:r>
            <a:r>
              <a:rPr lang="en-US" sz="2800" dirty="0" smtClean="0">
                <a:sym typeface="Symbol" pitchFamily="18" charset="2"/>
              </a:rPr>
              <a:t></a:t>
            </a:r>
            <a:r>
              <a:rPr lang="en-US" sz="2800" dirty="0" smtClean="0"/>
              <a:t> E + T</a:t>
            </a:r>
            <a:br>
              <a:rPr lang="en-US" sz="2800" dirty="0" smtClean="0"/>
            </a:br>
            <a:r>
              <a:rPr lang="en-US" sz="2800" dirty="0" smtClean="0"/>
              <a:t>	T </a:t>
            </a:r>
            <a:r>
              <a:rPr lang="en-US" sz="2800" dirty="0" smtClean="0">
                <a:sym typeface="Symbol" pitchFamily="18" charset="2"/>
              </a:rPr>
              <a:t></a:t>
            </a:r>
            <a:r>
              <a:rPr lang="en-US" sz="2800" dirty="0" smtClean="0"/>
              <a:t> id </a:t>
            </a:r>
            <a:br>
              <a:rPr lang="en-US" sz="2800" dirty="0" smtClean="0"/>
            </a:br>
            <a:r>
              <a:rPr lang="en-US" sz="2800" dirty="0" smtClean="0"/>
              <a:t>	T </a:t>
            </a:r>
            <a:r>
              <a:rPr lang="en-US" sz="2800" dirty="0" smtClean="0">
                <a:sym typeface="Symbol" pitchFamily="18" charset="2"/>
              </a:rPr>
              <a:t> </a:t>
            </a:r>
            <a:r>
              <a:rPr lang="en-US" sz="2800" dirty="0" smtClean="0"/>
              <a:t>( E )</a:t>
            </a:r>
            <a:br>
              <a:rPr lang="en-US" sz="2800" dirty="0" smtClean="0"/>
            </a:br>
            <a:r>
              <a:rPr lang="en-US" dirty="0" smtClean="0"/>
              <a:t>could be: </a:t>
            </a:r>
            <a:r>
              <a:rPr lang="en-US" dirty="0" smtClean="0">
                <a:solidFill>
                  <a:schemeClr val="accent6"/>
                </a:solidFill>
              </a:rPr>
              <a:t>0</a:t>
            </a:r>
            <a:r>
              <a:rPr lang="en-US" dirty="0" smtClean="0"/>
              <a:t> T </a:t>
            </a:r>
            <a:r>
              <a:rPr lang="en-US" dirty="0" smtClean="0">
                <a:solidFill>
                  <a:srgbClr val="F79646"/>
                </a:solidFill>
              </a:rPr>
              <a:t>2</a:t>
            </a:r>
            <a:r>
              <a:rPr lang="en-US" dirty="0" smtClean="0"/>
              <a:t> + </a:t>
            </a:r>
            <a:r>
              <a:rPr lang="en-US" dirty="0" smtClean="0">
                <a:solidFill>
                  <a:srgbClr val="F79646"/>
                </a:solidFill>
              </a:rPr>
              <a:t>7</a:t>
            </a:r>
            <a:r>
              <a:rPr lang="en-US" dirty="0" smtClean="0"/>
              <a:t> id </a:t>
            </a:r>
            <a:r>
              <a:rPr lang="en-US" dirty="0" smtClean="0">
                <a:solidFill>
                  <a:srgbClr val="F79646"/>
                </a:solidFill>
              </a:rPr>
              <a:t>5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22</a:t>
            </a:fld>
            <a:endParaRPr lang="he-IL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766033" y="6558974"/>
            <a:ext cx="2035382" cy="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755746" y="6524126"/>
            <a:ext cx="1910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Stack grows this way</a:t>
            </a:r>
          </a:p>
        </p:txBody>
      </p:sp>
    </p:spTree>
    <p:extLst>
      <p:ext uri="{BB962C8B-B14F-4D97-AF65-F5344CB8AC3E}">
        <p14:creationId xmlns:p14="http://schemas.microsoft.com/office/powerpoint/2010/main" val="27666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+mn-lt"/>
              </a:rPr>
              <a:t>Form of LR parsing table</a:t>
            </a:r>
            <a:endParaRPr lang="en-US" dirty="0" smtClean="0">
              <a:latin typeface="+mn-lt"/>
            </a:endParaRPr>
          </a:p>
        </p:txBody>
      </p:sp>
      <p:sp>
        <p:nvSpPr>
          <p:cNvPr id="20482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D5D0-53AD-478E-9770-5E4C357D8CB8}" type="slidenum">
              <a:rPr lang="he-IL" smtClean="0">
                <a:latin typeface="+mn-lt"/>
              </a:rPr>
              <a:pPr/>
              <a:t>23</a:t>
            </a:fld>
            <a:endParaRPr lang="en-US" smtClean="0">
              <a:latin typeface="+mn-lt"/>
            </a:endParaRPr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>
            <a:off x="971550" y="2098675"/>
            <a:ext cx="6589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>
              <a:latin typeface="+mn-lt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900113" y="1697296"/>
            <a:ext cx="7072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2000" dirty="0">
                <a:latin typeface="+mn-lt"/>
              </a:rPr>
              <a:t>state</a:t>
            </a:r>
          </a:p>
        </p:txBody>
      </p:sp>
      <p:sp>
        <p:nvSpPr>
          <p:cNvPr id="29" name="Line 6"/>
          <p:cNvSpPr>
            <a:spLocks noChangeShapeType="1"/>
          </p:cNvSpPr>
          <p:nvPr/>
        </p:nvSpPr>
        <p:spPr bwMode="auto">
          <a:xfrm>
            <a:off x="971550" y="2133600"/>
            <a:ext cx="6589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>
              <a:latin typeface="+mn-lt"/>
            </a:endParaRPr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1547813" y="1773238"/>
            <a:ext cx="0" cy="3529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>
              <a:latin typeface="+mn-lt"/>
            </a:endParaRPr>
          </a:p>
        </p:txBody>
      </p:sp>
      <p:sp>
        <p:nvSpPr>
          <p:cNvPr id="31" name="Line 8"/>
          <p:cNvSpPr>
            <a:spLocks noChangeShapeType="1"/>
          </p:cNvSpPr>
          <p:nvPr/>
        </p:nvSpPr>
        <p:spPr bwMode="auto">
          <a:xfrm>
            <a:off x="1584325" y="1773238"/>
            <a:ext cx="0" cy="3529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>
              <a:latin typeface="+mn-lt"/>
            </a:endParaRPr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>
            <a:off x="5220072" y="1773238"/>
            <a:ext cx="0" cy="3494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>
              <a:latin typeface="+mn-lt"/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2592388" y="1703646"/>
            <a:ext cx="11681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2000" dirty="0">
                <a:latin typeface="+mn-lt"/>
              </a:rPr>
              <a:t>terminals</a:t>
            </a: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5508625" y="1668721"/>
            <a:ext cx="16514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2000" dirty="0">
                <a:latin typeface="+mn-lt"/>
              </a:rPr>
              <a:t>non-terminals</a:t>
            </a: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1946324" y="2224611"/>
            <a:ext cx="2968169" cy="46166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en-US" dirty="0">
                <a:solidFill>
                  <a:schemeClr val="tx1"/>
                </a:solidFill>
                <a:latin typeface="+mn-lt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hift/Reduce actions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5441286" y="2224611"/>
            <a:ext cx="1865216" cy="46166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en-US" dirty="0" err="1" smtClean="0">
                <a:solidFill>
                  <a:schemeClr val="tx1"/>
                </a:solidFill>
                <a:latin typeface="+mn-lt"/>
              </a:rPr>
              <a:t>Goto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part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Line 15"/>
          <p:cNvSpPr>
            <a:spLocks noChangeShapeType="1"/>
          </p:cNvSpPr>
          <p:nvPr/>
        </p:nvSpPr>
        <p:spPr bwMode="auto">
          <a:xfrm>
            <a:off x="971550" y="1773238"/>
            <a:ext cx="0" cy="3529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>
              <a:latin typeface="+mn-lt"/>
            </a:endParaRPr>
          </a:p>
        </p:txBody>
      </p:sp>
      <p:sp>
        <p:nvSpPr>
          <p:cNvPr id="38" name="Line 16"/>
          <p:cNvSpPr>
            <a:spLocks noChangeShapeType="1"/>
          </p:cNvSpPr>
          <p:nvPr/>
        </p:nvSpPr>
        <p:spPr bwMode="auto">
          <a:xfrm>
            <a:off x="7561263" y="1773238"/>
            <a:ext cx="0" cy="353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>
              <a:latin typeface="+mn-lt"/>
            </a:endParaRPr>
          </a:p>
        </p:txBody>
      </p:sp>
      <p:sp>
        <p:nvSpPr>
          <p:cNvPr id="39" name="Line 17"/>
          <p:cNvSpPr>
            <a:spLocks noChangeShapeType="1"/>
          </p:cNvSpPr>
          <p:nvPr/>
        </p:nvSpPr>
        <p:spPr bwMode="auto">
          <a:xfrm>
            <a:off x="971550" y="5302250"/>
            <a:ext cx="6589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>
              <a:latin typeface="+mn-lt"/>
            </a:endParaRPr>
          </a:p>
        </p:txBody>
      </p:sp>
      <p:sp>
        <p:nvSpPr>
          <p:cNvPr id="40" name="Line 18"/>
          <p:cNvSpPr>
            <a:spLocks noChangeShapeType="1"/>
          </p:cNvSpPr>
          <p:nvPr/>
        </p:nvSpPr>
        <p:spPr bwMode="auto">
          <a:xfrm>
            <a:off x="971550" y="1773238"/>
            <a:ext cx="6589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>
              <a:latin typeface="+mn-lt"/>
            </a:endParaRP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1098878" y="2235200"/>
            <a:ext cx="3406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+mn-lt"/>
              </a:rPr>
              <a:t>0</a:t>
            </a:r>
          </a:p>
        </p:txBody>
      </p:sp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1098878" y="2673350"/>
            <a:ext cx="3406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+mn-lt"/>
              </a:rPr>
              <a:t>1</a:t>
            </a:r>
          </a:p>
        </p:txBody>
      </p:sp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1129295" y="2976563"/>
            <a:ext cx="262361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+mn-lt"/>
              </a:rPr>
              <a:t>.</a:t>
            </a:r>
            <a:br>
              <a:rPr lang="en-US">
                <a:latin typeface="+mn-lt"/>
              </a:rPr>
            </a:br>
            <a:r>
              <a:rPr lang="en-US">
                <a:latin typeface="+mn-lt"/>
              </a:rPr>
              <a:t>.</a:t>
            </a:r>
            <a:br>
              <a:rPr lang="en-US">
                <a:latin typeface="+mn-lt"/>
              </a:rPr>
            </a:br>
            <a:r>
              <a:rPr lang="en-US">
                <a:latin typeface="+mn-lt"/>
              </a:rPr>
              <a:t>.</a:t>
            </a:r>
          </a:p>
        </p:txBody>
      </p:sp>
      <p:sp>
        <p:nvSpPr>
          <p:cNvPr id="44" name="Text Box 22"/>
          <p:cNvSpPr txBox="1">
            <a:spLocks noChangeArrowheads="1"/>
          </p:cNvSpPr>
          <p:nvPr/>
        </p:nvSpPr>
        <p:spPr bwMode="auto">
          <a:xfrm>
            <a:off x="1995488" y="4237038"/>
            <a:ext cx="52233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dirty="0" err="1">
                <a:latin typeface="+mn-lt"/>
              </a:rPr>
              <a:t>s</a:t>
            </a:r>
            <a:r>
              <a:rPr lang="en-US" i="1" dirty="0" err="1">
                <a:latin typeface="+mn-lt"/>
              </a:rPr>
              <a:t>n</a:t>
            </a:r>
            <a:endParaRPr lang="en-US" i="1" dirty="0">
              <a:latin typeface="+mn-lt"/>
            </a:endParaRPr>
          </a:p>
        </p:txBody>
      </p:sp>
      <p:sp>
        <p:nvSpPr>
          <p:cNvPr id="45" name="Text Box 23"/>
          <p:cNvSpPr txBox="1">
            <a:spLocks noChangeArrowheads="1"/>
          </p:cNvSpPr>
          <p:nvPr/>
        </p:nvSpPr>
        <p:spPr bwMode="auto">
          <a:xfrm>
            <a:off x="4418512" y="3631802"/>
            <a:ext cx="49092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dirty="0" err="1">
                <a:latin typeface="+mn-lt"/>
              </a:rPr>
              <a:t>r</a:t>
            </a:r>
            <a:r>
              <a:rPr lang="en-US" i="1" dirty="0" err="1">
                <a:latin typeface="+mn-lt"/>
              </a:rPr>
              <a:t>k</a:t>
            </a:r>
            <a:endParaRPr lang="en-US" i="1" dirty="0">
              <a:latin typeface="+mn-lt"/>
            </a:endParaRPr>
          </a:p>
        </p:txBody>
      </p:sp>
      <p:sp>
        <p:nvSpPr>
          <p:cNvPr id="46" name="Text Box 25"/>
          <p:cNvSpPr txBox="1">
            <a:spLocks noChangeArrowheads="1"/>
          </p:cNvSpPr>
          <p:nvPr/>
        </p:nvSpPr>
        <p:spPr bwMode="auto">
          <a:xfrm>
            <a:off x="1113372" y="5734050"/>
            <a:ext cx="1913607" cy="461665"/>
          </a:xfrm>
          <a:prstGeom prst="rect">
            <a:avLst/>
          </a:prstGeom>
          <a:solidFill>
            <a:srgbClr val="E6B9B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dirty="0" smtClean="0">
                <a:latin typeface="+mn-lt"/>
              </a:rPr>
              <a:t>shift state </a:t>
            </a:r>
            <a:r>
              <a:rPr lang="en-US" i="1" dirty="0" smtClean="0">
                <a:latin typeface="+mn-lt"/>
              </a:rPr>
              <a:t>n</a:t>
            </a:r>
            <a:endParaRPr lang="en-US" i="1" dirty="0">
              <a:latin typeface="+mn-lt"/>
            </a:endParaRPr>
          </a:p>
        </p:txBody>
      </p:sp>
      <p:sp>
        <p:nvSpPr>
          <p:cNvPr id="47" name="Text Box 26"/>
          <p:cNvSpPr txBox="1">
            <a:spLocks noChangeArrowheads="1"/>
          </p:cNvSpPr>
          <p:nvPr/>
        </p:nvSpPr>
        <p:spPr bwMode="auto">
          <a:xfrm>
            <a:off x="3132721" y="5734050"/>
            <a:ext cx="227757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dirty="0" smtClean="0">
                <a:latin typeface="+mn-lt"/>
              </a:rPr>
              <a:t>reduce </a:t>
            </a:r>
            <a:r>
              <a:rPr lang="en-US" dirty="0">
                <a:latin typeface="+mn-lt"/>
              </a:rPr>
              <a:t>by rule </a:t>
            </a:r>
            <a:r>
              <a:rPr lang="en-US" i="1" dirty="0">
                <a:latin typeface="+mn-lt"/>
              </a:rPr>
              <a:t>k</a:t>
            </a:r>
          </a:p>
        </p:txBody>
      </p:sp>
      <p:sp>
        <p:nvSpPr>
          <p:cNvPr id="48" name="Text Box 27"/>
          <p:cNvSpPr txBox="1">
            <a:spLocks noChangeArrowheads="1"/>
          </p:cNvSpPr>
          <p:nvPr/>
        </p:nvSpPr>
        <p:spPr bwMode="auto">
          <a:xfrm>
            <a:off x="6780417" y="3407477"/>
            <a:ext cx="632042" cy="46166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+mn-lt"/>
              </a:rPr>
              <a:t>g</a:t>
            </a:r>
            <a:r>
              <a:rPr lang="en-US" i="1" dirty="0">
                <a:latin typeface="+mn-lt"/>
              </a:rPr>
              <a:t>m</a:t>
            </a:r>
          </a:p>
        </p:txBody>
      </p:sp>
      <p:sp>
        <p:nvSpPr>
          <p:cNvPr id="49" name="Text Box 28"/>
          <p:cNvSpPr txBox="1">
            <a:spLocks noChangeArrowheads="1"/>
          </p:cNvSpPr>
          <p:nvPr/>
        </p:nvSpPr>
        <p:spPr bwMode="auto">
          <a:xfrm>
            <a:off x="5652119" y="5734050"/>
            <a:ext cx="2037103" cy="46166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dirty="0" err="1" smtClean="0">
                <a:latin typeface="+mn-lt"/>
              </a:rPr>
              <a:t>goto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state </a:t>
            </a:r>
            <a:r>
              <a:rPr lang="en-US" i="1" dirty="0">
                <a:latin typeface="+mn-lt"/>
              </a:rPr>
              <a:t>m</a:t>
            </a:r>
          </a:p>
        </p:txBody>
      </p:sp>
      <p:sp>
        <p:nvSpPr>
          <p:cNvPr id="50" name="Text Box 23"/>
          <p:cNvSpPr txBox="1">
            <a:spLocks noChangeArrowheads="1"/>
          </p:cNvSpPr>
          <p:nvPr/>
        </p:nvSpPr>
        <p:spPr bwMode="auto">
          <a:xfrm>
            <a:off x="2462628" y="2943550"/>
            <a:ext cx="65142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acc</a:t>
            </a:r>
            <a:endParaRPr lang="en-US" i="1" dirty="0">
              <a:latin typeface="+mn-lt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3131839" y="6278391"/>
            <a:ext cx="2278451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dirty="0" smtClean="0">
                <a:latin typeface="+mn-lt"/>
              </a:rPr>
              <a:t>accept</a:t>
            </a:r>
            <a:endParaRPr lang="en-US" i="1" dirty="0">
              <a:latin typeface="+mn-lt"/>
            </a:endParaRPr>
          </a:p>
        </p:txBody>
      </p:sp>
      <p:sp>
        <p:nvSpPr>
          <p:cNvPr id="52" name="Text Box 22"/>
          <p:cNvSpPr txBox="1">
            <a:spLocks noChangeArrowheads="1"/>
          </p:cNvSpPr>
          <p:nvPr/>
        </p:nvSpPr>
        <p:spPr bwMode="auto">
          <a:xfrm>
            <a:off x="3419872" y="4473116"/>
            <a:ext cx="82201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error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158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59705" y="0"/>
            <a:ext cx="7772400" cy="1143000"/>
          </a:xfrm>
        </p:spPr>
        <p:txBody>
          <a:bodyPr/>
          <a:lstStyle/>
          <a:p>
            <a:r>
              <a:rPr lang="en-US" dirty="0" smtClean="0"/>
              <a:t>LR parser table example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24</a:t>
            </a:fld>
            <a:endParaRPr lang="he-IL" dirty="0"/>
          </a:p>
        </p:txBody>
      </p:sp>
      <p:graphicFrame>
        <p:nvGraphicFramePr>
          <p:cNvPr id="7" name="טבלה 6"/>
          <p:cNvGraphicFramePr>
            <a:graphicFrameLocks noGrp="1"/>
          </p:cNvGraphicFramePr>
          <p:nvPr>
            <p:extLst/>
          </p:nvPr>
        </p:nvGraphicFramePr>
        <p:xfrm>
          <a:off x="1089075" y="1406007"/>
          <a:ext cx="6840760" cy="51283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55095"/>
                <a:gridCol w="855095"/>
                <a:gridCol w="855095"/>
                <a:gridCol w="855095"/>
                <a:gridCol w="855095"/>
                <a:gridCol w="855095"/>
                <a:gridCol w="855095"/>
                <a:gridCol w="855095"/>
              </a:tblGrid>
              <a:tr h="427362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b="0" i="1" dirty="0" err="1" smtClean="0">
                          <a:solidFill>
                            <a:schemeClr val="tx1"/>
                          </a:solidFill>
                        </a:rPr>
                        <a:t>goto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STATE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362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362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362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acc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362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362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362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362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362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362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362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362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167625" y="4627818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527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94498" y="0"/>
            <a:ext cx="7772400" cy="1143000"/>
          </a:xfrm>
        </p:spPr>
        <p:txBody>
          <a:bodyPr/>
          <a:lstStyle/>
          <a:p>
            <a:r>
              <a:rPr lang="en-US" dirty="0" smtClean="0"/>
              <a:t>Shift move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25</a:t>
            </a:fld>
            <a:endParaRPr lang="he-IL" dirty="0"/>
          </a:p>
        </p:txBody>
      </p:sp>
      <p:sp>
        <p:nvSpPr>
          <p:cNvPr id="5" name="מלבן עם פינות מעוגלות באותו צד 4"/>
          <p:cNvSpPr/>
          <p:nvPr/>
        </p:nvSpPr>
        <p:spPr>
          <a:xfrm>
            <a:off x="3707904" y="1813233"/>
            <a:ext cx="1944216" cy="1080120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dirty="0" smtClean="0">
                <a:solidFill>
                  <a:schemeClr val="tx1"/>
                </a:solidFill>
              </a:rPr>
              <a:t>LR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Parsing program</a:t>
            </a:r>
            <a:endParaRPr lang="he-IL" sz="2000" dirty="0" smtClean="0">
              <a:solidFill>
                <a:schemeClr val="tx1"/>
              </a:solidFill>
            </a:endParaRPr>
          </a:p>
        </p:txBody>
      </p:sp>
      <p:cxnSp>
        <p:nvCxnSpPr>
          <p:cNvPr id="6" name="מחבר חץ ישר 5"/>
          <p:cNvCxnSpPr>
            <a:stCxn id="5" idx="1"/>
          </p:cNvCxnSpPr>
          <p:nvPr/>
        </p:nvCxnSpPr>
        <p:spPr>
          <a:xfrm flipH="1">
            <a:off x="4644008" y="2893353"/>
            <a:ext cx="0" cy="421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טבלה 6"/>
          <p:cNvGraphicFramePr>
            <a:graphicFrameLocks noGrp="1"/>
          </p:cNvGraphicFramePr>
          <p:nvPr/>
        </p:nvGraphicFramePr>
        <p:xfrm>
          <a:off x="2267744" y="2101265"/>
          <a:ext cx="428969" cy="135559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969"/>
              </a:tblGrid>
              <a:tr h="295506">
                <a:tc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q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89838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69398" y="1628800"/>
            <a:ext cx="85151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400" dirty="0" smtClean="0">
                <a:latin typeface="+mn-lt"/>
              </a:rPr>
              <a:t>Stack</a:t>
            </a:r>
            <a:endParaRPr lang="he-IL" sz="2400" dirty="0">
              <a:latin typeface="+mn-lt"/>
            </a:endParaRPr>
          </a:p>
        </p:txBody>
      </p:sp>
      <p:cxnSp>
        <p:nvCxnSpPr>
          <p:cNvPr id="9" name="מחבר חץ ישר 8"/>
          <p:cNvCxnSpPr>
            <a:stCxn id="5" idx="2"/>
          </p:cNvCxnSpPr>
          <p:nvPr/>
        </p:nvCxnSpPr>
        <p:spPr>
          <a:xfrm flipH="1" flipV="1">
            <a:off x="2699792" y="2317289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טבלה 9"/>
          <p:cNvGraphicFramePr>
            <a:graphicFrameLocks noGrp="1"/>
          </p:cNvGraphicFramePr>
          <p:nvPr/>
        </p:nvGraphicFramePr>
        <p:xfrm>
          <a:off x="3314532" y="1124744"/>
          <a:ext cx="3201684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33614"/>
                <a:gridCol w="1078450"/>
                <a:gridCol w="510060"/>
                <a:gridCol w="1079560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1" name="מחבר חץ ישר 10"/>
          <p:cNvCxnSpPr>
            <a:stCxn id="5" idx="3"/>
          </p:cNvCxnSpPr>
          <p:nvPr/>
        </p:nvCxnSpPr>
        <p:spPr>
          <a:xfrm flipH="1" flipV="1">
            <a:off x="4644008" y="1556792"/>
            <a:ext cx="0" cy="2564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טבלה 13"/>
          <p:cNvGraphicFramePr>
            <a:graphicFrameLocks noGrp="1"/>
          </p:cNvGraphicFramePr>
          <p:nvPr/>
        </p:nvGraphicFramePr>
        <p:xfrm>
          <a:off x="3419872" y="3314601"/>
          <a:ext cx="2448272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24136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goto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425943" y="1052736"/>
            <a:ext cx="84991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>
                <a:latin typeface="+mn-lt"/>
              </a:rPr>
              <a:t>Input</a:t>
            </a:r>
            <a:endParaRPr lang="he-IL" sz="2400" dirty="0">
              <a:latin typeface="+mn-lt"/>
            </a:endParaRPr>
          </a:p>
        </p:txBody>
      </p:sp>
      <p:sp>
        <p:nvSpPr>
          <p:cNvPr id="19" name="מציין מיקום תוכן 2"/>
          <p:cNvSpPr txBox="1">
            <a:spLocks/>
          </p:cNvSpPr>
          <p:nvPr/>
        </p:nvSpPr>
        <p:spPr>
          <a:xfrm>
            <a:off x="1645024" y="4789681"/>
            <a:ext cx="5653741" cy="132901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action[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=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endParaRPr kumimoji="0" lang="he-IL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95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72782" y="0"/>
            <a:ext cx="7772400" cy="1143000"/>
          </a:xfrm>
        </p:spPr>
        <p:txBody>
          <a:bodyPr/>
          <a:lstStyle/>
          <a:p>
            <a:r>
              <a:rPr lang="en-US" dirty="0" smtClean="0"/>
              <a:t>Result</a:t>
            </a:r>
            <a:r>
              <a:rPr lang="en-US" dirty="0" smtClean="0">
                <a:latin typeface="+mn-lt"/>
              </a:rPr>
              <a:t> of shift</a:t>
            </a:r>
            <a:endParaRPr lang="he-IL" dirty="0">
              <a:latin typeface="+mn-lt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latin typeface="+mn-lt"/>
              </a:rPr>
              <a:pPr/>
              <a:t>26</a:t>
            </a:fld>
            <a:endParaRPr lang="he-IL" dirty="0">
              <a:latin typeface="+mn-lt"/>
            </a:endParaRPr>
          </a:p>
        </p:txBody>
      </p:sp>
      <p:sp>
        <p:nvSpPr>
          <p:cNvPr id="5" name="מלבן עם פינות מעוגלות באותו צד 4"/>
          <p:cNvSpPr/>
          <p:nvPr/>
        </p:nvSpPr>
        <p:spPr>
          <a:xfrm>
            <a:off x="3707904" y="1813233"/>
            <a:ext cx="1944216" cy="1080120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dirty="0" smtClean="0">
                <a:solidFill>
                  <a:schemeClr val="tx1"/>
                </a:solidFill>
              </a:rPr>
              <a:t>LR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Parsing program</a:t>
            </a:r>
            <a:endParaRPr lang="he-IL" sz="2000" dirty="0" smtClean="0">
              <a:solidFill>
                <a:schemeClr val="tx1"/>
              </a:solidFill>
            </a:endParaRPr>
          </a:p>
        </p:txBody>
      </p:sp>
      <p:cxnSp>
        <p:nvCxnSpPr>
          <p:cNvPr id="6" name="מחבר חץ ישר 5"/>
          <p:cNvCxnSpPr>
            <a:stCxn id="5" idx="1"/>
          </p:cNvCxnSpPr>
          <p:nvPr/>
        </p:nvCxnSpPr>
        <p:spPr>
          <a:xfrm flipH="1">
            <a:off x="4644008" y="2893353"/>
            <a:ext cx="0" cy="421248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טבלה 6"/>
          <p:cNvGraphicFramePr>
            <a:graphicFrameLocks noGrp="1"/>
          </p:cNvGraphicFramePr>
          <p:nvPr>
            <p:extLst/>
          </p:nvPr>
        </p:nvGraphicFramePr>
        <p:xfrm>
          <a:off x="2267744" y="2105146"/>
          <a:ext cx="428969" cy="208711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969"/>
              </a:tblGrid>
              <a:tr h="295506">
                <a:tc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506">
                <a:tc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506">
                <a:tc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q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89838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69398" y="1628800"/>
            <a:ext cx="85151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400" dirty="0" smtClean="0">
                <a:latin typeface="+mn-lt"/>
              </a:rPr>
              <a:t>Stack</a:t>
            </a:r>
            <a:endParaRPr lang="he-IL" sz="2400" dirty="0">
              <a:latin typeface="+mn-lt"/>
            </a:endParaRPr>
          </a:p>
        </p:txBody>
      </p:sp>
      <p:cxnSp>
        <p:nvCxnSpPr>
          <p:cNvPr id="9" name="מחבר חץ ישר 8"/>
          <p:cNvCxnSpPr>
            <a:stCxn id="5" idx="2"/>
          </p:cNvCxnSpPr>
          <p:nvPr/>
        </p:nvCxnSpPr>
        <p:spPr>
          <a:xfrm flipH="1" flipV="1">
            <a:off x="2699792" y="2317289"/>
            <a:ext cx="1008112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טבלה 9"/>
          <p:cNvGraphicFramePr>
            <a:graphicFrameLocks noGrp="1"/>
          </p:cNvGraphicFramePr>
          <p:nvPr>
            <p:extLst/>
          </p:nvPr>
        </p:nvGraphicFramePr>
        <p:xfrm>
          <a:off x="3314532" y="1124744"/>
          <a:ext cx="3201684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33614"/>
                <a:gridCol w="539225"/>
                <a:gridCol w="539225"/>
                <a:gridCol w="510060"/>
                <a:gridCol w="1079560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1" name="מחבר חץ ישר 10"/>
          <p:cNvCxnSpPr/>
          <p:nvPr/>
        </p:nvCxnSpPr>
        <p:spPr>
          <a:xfrm flipH="1" flipV="1">
            <a:off x="5148064" y="1556792"/>
            <a:ext cx="0" cy="256441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טבלה 13"/>
          <p:cNvGraphicFramePr>
            <a:graphicFrameLocks noGrp="1"/>
          </p:cNvGraphicFramePr>
          <p:nvPr>
            <p:extLst/>
          </p:nvPr>
        </p:nvGraphicFramePr>
        <p:xfrm>
          <a:off x="3419872" y="3314601"/>
          <a:ext cx="2448272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24136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goto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425943" y="1052736"/>
            <a:ext cx="84991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>
                <a:latin typeface="+mn-lt"/>
              </a:rPr>
              <a:t>Input</a:t>
            </a:r>
            <a:endParaRPr lang="he-IL" sz="2400" dirty="0">
              <a:latin typeface="+mn-lt"/>
            </a:endParaRPr>
          </a:p>
        </p:txBody>
      </p:sp>
      <p:sp>
        <p:nvSpPr>
          <p:cNvPr id="16" name="מציין מיקום תוכן 2"/>
          <p:cNvSpPr txBox="1">
            <a:spLocks/>
          </p:cNvSpPr>
          <p:nvPr/>
        </p:nvSpPr>
        <p:spPr>
          <a:xfrm>
            <a:off x="1645024" y="4789681"/>
            <a:ext cx="5653741" cy="132901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action[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=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endParaRPr kumimoji="0" lang="he-IL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37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46688" y="0"/>
            <a:ext cx="7772400" cy="1143000"/>
          </a:xfrm>
        </p:spPr>
        <p:txBody>
          <a:bodyPr/>
          <a:lstStyle/>
          <a:p>
            <a:r>
              <a:rPr lang="en-US" dirty="0" smtClean="0"/>
              <a:t>Reduce move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27</a:t>
            </a:fld>
            <a:endParaRPr lang="he-IL" dirty="0"/>
          </a:p>
        </p:txBody>
      </p:sp>
      <p:sp>
        <p:nvSpPr>
          <p:cNvPr id="5" name="מלבן עם פינות מעוגלות באותו צד 4"/>
          <p:cNvSpPr/>
          <p:nvPr/>
        </p:nvSpPr>
        <p:spPr>
          <a:xfrm>
            <a:off x="3707904" y="1813233"/>
            <a:ext cx="1944216" cy="1080120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dirty="0" smtClean="0">
                <a:solidFill>
                  <a:schemeClr val="tx1"/>
                </a:solidFill>
              </a:rPr>
              <a:t>LR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Parsing program</a:t>
            </a:r>
            <a:endParaRPr lang="he-IL" sz="2000" dirty="0" smtClean="0">
              <a:solidFill>
                <a:schemeClr val="tx1"/>
              </a:solidFill>
            </a:endParaRPr>
          </a:p>
        </p:txBody>
      </p:sp>
      <p:cxnSp>
        <p:nvCxnSpPr>
          <p:cNvPr id="6" name="מחבר חץ ישר 5"/>
          <p:cNvCxnSpPr>
            <a:stCxn id="5" idx="1"/>
          </p:cNvCxnSpPr>
          <p:nvPr/>
        </p:nvCxnSpPr>
        <p:spPr>
          <a:xfrm flipH="1">
            <a:off x="4644008" y="2893353"/>
            <a:ext cx="0" cy="421248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טבלה 6"/>
          <p:cNvGraphicFramePr>
            <a:graphicFrameLocks noGrp="1"/>
          </p:cNvGraphicFramePr>
          <p:nvPr>
            <p:extLst/>
          </p:nvPr>
        </p:nvGraphicFramePr>
        <p:xfrm>
          <a:off x="2195736" y="1983228"/>
          <a:ext cx="500977" cy="274565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0977"/>
              </a:tblGrid>
              <a:tr h="494244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err="1" smtClean="0">
                          <a:solidFill>
                            <a:srgbClr val="0000FF"/>
                          </a:solidFill>
                          <a:cs typeface="Courier New" pitchFamily="49" charset="0"/>
                          <a:sym typeface="Math C"/>
                        </a:rPr>
                        <a:t>q</a:t>
                      </a:r>
                      <a:r>
                        <a:rPr lang="en-US" b="0" baseline="-25000" dirty="0" err="1" smtClean="0">
                          <a:solidFill>
                            <a:srgbClr val="0000FF"/>
                          </a:solidFill>
                          <a:cs typeface="Courier New" pitchFamily="49" charset="0"/>
                          <a:sym typeface="Math C"/>
                        </a:rPr>
                        <a:t>n</a:t>
                      </a:r>
                      <a:endParaRPr lang="he-IL" b="0" i="1" baseline="-25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22611">
                <a:tc>
                  <a:txBody>
                    <a:bodyPr/>
                    <a:lstStyle/>
                    <a:p>
                      <a:pPr algn="ctr" rtl="0"/>
                      <a:r>
                        <a:rPr lang="el-GR" sz="1800" i="1" dirty="0" smtClean="0">
                          <a:solidFill>
                            <a:srgbClr val="0000FF"/>
                          </a:solidFill>
                          <a:sym typeface="Math C"/>
                        </a:rPr>
                        <a:t>σ</a:t>
                      </a:r>
                      <a:r>
                        <a:rPr lang="en-US" sz="1800" i="0" baseline="-25000" dirty="0" smtClean="0">
                          <a:solidFill>
                            <a:srgbClr val="0000FF"/>
                          </a:solidFill>
                          <a:sym typeface="Math C"/>
                        </a:rPr>
                        <a:t>n</a:t>
                      </a:r>
                      <a:endParaRPr lang="he-IL" b="0" baseline="-25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4387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rgbClr val="0000FF"/>
                          </a:solidFill>
                        </a:rPr>
                        <a:t>…</a:t>
                      </a:r>
                      <a:endParaRPr lang="he-IL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4387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rgbClr val="0000FF"/>
                          </a:solidFill>
                        </a:rPr>
                        <a:t>q</a:t>
                      </a:r>
                      <a:r>
                        <a:rPr lang="en-US" b="0" baseline="-250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he-IL" b="0" baseline="-25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43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i="1" dirty="0" smtClean="0">
                          <a:solidFill>
                            <a:srgbClr val="0000FF"/>
                          </a:solidFill>
                          <a:sym typeface="Math C"/>
                        </a:rPr>
                        <a:t>σ</a:t>
                      </a:r>
                      <a:r>
                        <a:rPr lang="en-US" sz="1800" i="0" baseline="-25000" dirty="0" smtClean="0">
                          <a:solidFill>
                            <a:srgbClr val="0000FF"/>
                          </a:solidFill>
                          <a:sym typeface="Math C"/>
                        </a:rPr>
                        <a:t>1</a:t>
                      </a:r>
                      <a:endParaRPr lang="en-US" sz="1800" b="0" i="0" baseline="-25000" dirty="0">
                        <a:solidFill>
                          <a:srgbClr val="0000FF"/>
                        </a:solidFill>
                        <a:sym typeface="Math 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4387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rgbClr val="660066"/>
                          </a:solidFill>
                        </a:rPr>
                        <a:t>q</a:t>
                      </a:r>
                      <a:endParaRPr lang="he-IL" b="0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7724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61928" y="1539153"/>
            <a:ext cx="85151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400" dirty="0" smtClean="0">
                <a:latin typeface="+mn-lt"/>
              </a:rPr>
              <a:t>Stack</a:t>
            </a:r>
            <a:endParaRPr lang="he-IL" sz="2400" dirty="0">
              <a:latin typeface="+mn-lt"/>
            </a:endParaRPr>
          </a:p>
        </p:txBody>
      </p:sp>
      <p:cxnSp>
        <p:nvCxnSpPr>
          <p:cNvPr id="9" name="מחבר חץ ישר 8"/>
          <p:cNvCxnSpPr>
            <a:stCxn id="5" idx="2"/>
          </p:cNvCxnSpPr>
          <p:nvPr/>
        </p:nvCxnSpPr>
        <p:spPr>
          <a:xfrm flipH="1" flipV="1">
            <a:off x="2699792" y="2317289"/>
            <a:ext cx="1008112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טבלה 9"/>
          <p:cNvGraphicFramePr>
            <a:graphicFrameLocks noGrp="1"/>
          </p:cNvGraphicFramePr>
          <p:nvPr/>
        </p:nvGraphicFramePr>
        <p:xfrm>
          <a:off x="3314532" y="1124744"/>
          <a:ext cx="3201684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33614"/>
                <a:gridCol w="1078450"/>
                <a:gridCol w="510060"/>
                <a:gridCol w="1079560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1" name="מחבר חץ ישר 10"/>
          <p:cNvCxnSpPr>
            <a:stCxn id="5" idx="3"/>
          </p:cNvCxnSpPr>
          <p:nvPr/>
        </p:nvCxnSpPr>
        <p:spPr>
          <a:xfrm flipH="1" flipV="1">
            <a:off x="4644008" y="1556792"/>
            <a:ext cx="0" cy="256441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טבלה 13"/>
          <p:cNvGraphicFramePr>
            <a:graphicFrameLocks noGrp="1"/>
          </p:cNvGraphicFramePr>
          <p:nvPr/>
        </p:nvGraphicFramePr>
        <p:xfrm>
          <a:off x="3419872" y="3314601"/>
          <a:ext cx="2448272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24136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goto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425943" y="1052736"/>
            <a:ext cx="84991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/>
              <a:t>Input</a:t>
            </a:r>
            <a:endParaRPr lang="he-IL" sz="2400" dirty="0"/>
          </a:p>
        </p:txBody>
      </p:sp>
      <p:sp>
        <p:nvSpPr>
          <p:cNvPr id="18" name="סוגר מסולסל שמאלי 17"/>
          <p:cNvSpPr/>
          <p:nvPr/>
        </p:nvSpPr>
        <p:spPr>
          <a:xfrm>
            <a:off x="1677362" y="2008554"/>
            <a:ext cx="432048" cy="1943388"/>
          </a:xfrm>
          <a:prstGeom prst="leftBrac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TextBox 19"/>
          <p:cNvSpPr txBox="1"/>
          <p:nvPr/>
        </p:nvSpPr>
        <p:spPr>
          <a:xfrm>
            <a:off x="792929" y="2702424"/>
            <a:ext cx="65564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2*n</a:t>
            </a:r>
            <a:endParaRPr lang="he-IL" dirty="0">
              <a:latin typeface="+mn-lt"/>
            </a:endParaRPr>
          </a:p>
        </p:txBody>
      </p:sp>
      <p:sp>
        <p:nvSpPr>
          <p:cNvPr id="19" name="מציין מיקום תוכן 16"/>
          <p:cNvSpPr txBox="1">
            <a:spLocks/>
          </p:cNvSpPr>
          <p:nvPr/>
        </p:nvSpPr>
        <p:spPr bwMode="auto">
          <a:xfrm>
            <a:off x="1643530" y="4806996"/>
            <a:ext cx="7171763" cy="21854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/>
              <a:t>action[</a:t>
            </a:r>
            <a:r>
              <a:rPr lang="en-US" sz="2400" dirty="0" err="1" smtClean="0">
                <a:sym typeface="Math C"/>
              </a:rPr>
              <a:t>q</a:t>
            </a:r>
            <a:r>
              <a:rPr lang="en-US" sz="2400" baseline="-25000" dirty="0" err="1" smtClean="0">
                <a:sym typeface="Math C"/>
              </a:rPr>
              <a:t>n</a:t>
            </a:r>
            <a:r>
              <a:rPr lang="en-US" sz="2400" dirty="0" smtClean="0"/>
              <a:t>, a] = </a:t>
            </a:r>
            <a:r>
              <a:rPr lang="en-US" sz="2400" dirty="0" err="1" smtClean="0"/>
              <a:t>r</a:t>
            </a:r>
            <a:r>
              <a:rPr lang="en-US" sz="2400" i="1" dirty="0" err="1" smtClean="0">
                <a:solidFill>
                  <a:srgbClr val="0000FF"/>
                </a:solidFill>
              </a:rPr>
              <a:t>k</a:t>
            </a:r>
            <a:endParaRPr lang="en-US" sz="2400" i="1" dirty="0" smtClean="0">
              <a:solidFill>
                <a:srgbClr val="0000FF"/>
              </a:solidFill>
            </a:endParaRPr>
          </a:p>
          <a:p>
            <a:r>
              <a:rPr lang="en-US" sz="2400" dirty="0" smtClean="0"/>
              <a:t>Production: (k) </a:t>
            </a:r>
            <a:r>
              <a:rPr lang="en-US" sz="2400" dirty="0" smtClean="0">
                <a:solidFill>
                  <a:srgbClr val="009900"/>
                </a:solidFill>
              </a:rPr>
              <a:t>A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sz="2400" dirty="0" smtClean="0">
                <a:sym typeface="Math C"/>
              </a:rPr>
              <a:t> </a:t>
            </a:r>
            <a:r>
              <a:rPr lang="el-GR" sz="2400" i="1" dirty="0" smtClean="0">
                <a:solidFill>
                  <a:srgbClr val="0000FF"/>
                </a:solidFill>
                <a:sym typeface="Math C"/>
              </a:rPr>
              <a:t>σ</a:t>
            </a:r>
            <a:r>
              <a:rPr lang="en-US" sz="2400" baseline="-25000" dirty="0" smtClean="0">
                <a:solidFill>
                  <a:srgbClr val="0000FF"/>
                </a:solidFill>
                <a:sym typeface="Math C"/>
              </a:rPr>
              <a:t>1</a:t>
            </a:r>
            <a:r>
              <a:rPr lang="en-US" sz="2400" dirty="0" smtClean="0">
                <a:solidFill>
                  <a:srgbClr val="0000FF"/>
                </a:solidFill>
                <a:sym typeface="Math C"/>
              </a:rPr>
              <a:t>…</a:t>
            </a:r>
            <a:r>
              <a:rPr lang="el-GR" sz="2400" dirty="0" smtClean="0">
                <a:solidFill>
                  <a:srgbClr val="0000FF"/>
                </a:solidFill>
                <a:sym typeface="Math C"/>
              </a:rPr>
              <a:t> </a:t>
            </a:r>
            <a:r>
              <a:rPr lang="el-GR" sz="2400" i="1" dirty="0" smtClean="0">
                <a:solidFill>
                  <a:srgbClr val="0000FF"/>
                </a:solidFill>
                <a:sym typeface="Math C"/>
              </a:rPr>
              <a:t>σ</a:t>
            </a:r>
            <a:r>
              <a:rPr lang="en-US" sz="2400" baseline="-25000" dirty="0" smtClean="0">
                <a:solidFill>
                  <a:srgbClr val="0000FF"/>
                </a:solidFill>
                <a:sym typeface="Math C"/>
              </a:rPr>
              <a:t>n</a:t>
            </a:r>
            <a:r>
              <a:rPr lang="en-US" sz="2400" dirty="0" smtClean="0">
                <a:solidFill>
                  <a:srgbClr val="0000FF"/>
                </a:solidFill>
                <a:sym typeface="Math C"/>
              </a:rPr>
              <a:t> </a:t>
            </a:r>
          </a:p>
          <a:p>
            <a:r>
              <a:rPr lang="en-US" sz="2400" dirty="0" smtClean="0">
                <a:sym typeface="Math C"/>
              </a:rPr>
              <a:t>Top of stack looks like</a:t>
            </a:r>
            <a:r>
              <a:rPr lang="en-US" sz="2400" dirty="0" smtClean="0">
                <a:solidFill>
                  <a:srgbClr val="0000FF"/>
                </a:solidFill>
                <a:sym typeface="Math C"/>
              </a:rPr>
              <a:t> q</a:t>
            </a:r>
            <a:r>
              <a:rPr lang="en-US" sz="2400" baseline="-25000" dirty="0" smtClean="0">
                <a:solidFill>
                  <a:srgbClr val="0000FF"/>
                </a:solidFill>
                <a:sym typeface="Math C"/>
              </a:rPr>
              <a:t>1</a:t>
            </a:r>
            <a:r>
              <a:rPr lang="el-GR" sz="2400" i="1" dirty="0" smtClean="0">
                <a:solidFill>
                  <a:srgbClr val="0000FF"/>
                </a:solidFill>
                <a:sym typeface="Math C"/>
              </a:rPr>
              <a:t>σ</a:t>
            </a:r>
            <a:r>
              <a:rPr lang="en-US" sz="2400" baseline="-25000" dirty="0" smtClean="0">
                <a:solidFill>
                  <a:srgbClr val="0000FF"/>
                </a:solidFill>
                <a:sym typeface="Math C"/>
              </a:rPr>
              <a:t>1</a:t>
            </a:r>
            <a:r>
              <a:rPr lang="en-US" sz="2400" dirty="0" smtClean="0">
                <a:solidFill>
                  <a:srgbClr val="0000FF"/>
                </a:solidFill>
                <a:sym typeface="Math C"/>
              </a:rPr>
              <a:t>…</a:t>
            </a:r>
            <a:r>
              <a:rPr lang="en-US" sz="2400" dirty="0" err="1" smtClean="0">
                <a:solidFill>
                  <a:srgbClr val="0000FF"/>
                </a:solidFill>
                <a:sym typeface="Math C"/>
              </a:rPr>
              <a:t>q</a:t>
            </a:r>
            <a:r>
              <a:rPr lang="en-US" sz="2400" baseline="-25000" dirty="0" err="1" smtClean="0">
                <a:solidFill>
                  <a:srgbClr val="0000FF"/>
                </a:solidFill>
                <a:sym typeface="Math C"/>
              </a:rPr>
              <a:t>n</a:t>
            </a:r>
            <a:r>
              <a:rPr lang="el-GR" sz="2400" i="1" dirty="0" smtClean="0">
                <a:solidFill>
                  <a:srgbClr val="0000FF"/>
                </a:solidFill>
                <a:sym typeface="Math C"/>
              </a:rPr>
              <a:t>σ</a:t>
            </a:r>
            <a:r>
              <a:rPr lang="en-US" sz="2400" baseline="-25000" dirty="0" smtClean="0">
                <a:solidFill>
                  <a:srgbClr val="0000FF"/>
                </a:solidFill>
                <a:sym typeface="Math C"/>
              </a:rPr>
              <a:t>n   </a:t>
            </a:r>
            <a:r>
              <a:rPr lang="en-US" sz="2400" dirty="0" smtClean="0">
                <a:sym typeface="Math C"/>
              </a:rPr>
              <a:t>for some </a:t>
            </a:r>
            <a:r>
              <a:rPr lang="en-US" sz="2400" dirty="0" smtClean="0">
                <a:solidFill>
                  <a:srgbClr val="0000FF"/>
                </a:solidFill>
                <a:sym typeface="Math C"/>
              </a:rPr>
              <a:t>q</a:t>
            </a:r>
            <a:r>
              <a:rPr lang="en-US" sz="2400" baseline="-25000" dirty="0" smtClean="0">
                <a:solidFill>
                  <a:srgbClr val="0000FF"/>
                </a:solidFill>
                <a:sym typeface="Math C"/>
              </a:rPr>
              <a:t>1</a:t>
            </a:r>
            <a:r>
              <a:rPr lang="en-US" sz="2400" dirty="0" smtClean="0">
                <a:solidFill>
                  <a:srgbClr val="0000FF"/>
                </a:solidFill>
                <a:sym typeface="Math C"/>
              </a:rPr>
              <a:t>…</a:t>
            </a:r>
            <a:r>
              <a:rPr lang="el-GR" sz="2400" dirty="0" smtClean="0">
                <a:solidFill>
                  <a:srgbClr val="0000FF"/>
                </a:solidFill>
                <a:sym typeface="Math C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sym typeface="Math C"/>
              </a:rPr>
              <a:t>q</a:t>
            </a:r>
            <a:r>
              <a:rPr lang="en-US" sz="2400" baseline="-25000" dirty="0" err="1" smtClean="0">
                <a:solidFill>
                  <a:srgbClr val="0000FF"/>
                </a:solidFill>
                <a:sym typeface="Math C"/>
              </a:rPr>
              <a:t>n</a:t>
            </a:r>
            <a:r>
              <a:rPr lang="en-US" sz="2400" dirty="0" smtClean="0">
                <a:solidFill>
                  <a:srgbClr val="0000FF"/>
                </a:solidFill>
                <a:sym typeface="Math C"/>
              </a:rPr>
              <a:t> </a:t>
            </a:r>
            <a:endParaRPr lang="en-US" sz="2400" baseline="-25000" dirty="0" smtClean="0">
              <a:sym typeface="Math C"/>
            </a:endParaRPr>
          </a:p>
          <a:p>
            <a:r>
              <a:rPr lang="en-US" sz="2400" dirty="0" err="1" smtClean="0">
                <a:sym typeface="Math C"/>
              </a:rPr>
              <a:t>goto</a:t>
            </a:r>
            <a:r>
              <a:rPr lang="en-US" sz="2400" dirty="0" smtClean="0">
                <a:sym typeface="Math C"/>
              </a:rPr>
              <a:t>[</a:t>
            </a:r>
            <a:r>
              <a:rPr lang="en-US" sz="2400" dirty="0" smtClean="0">
                <a:solidFill>
                  <a:srgbClr val="660066"/>
                </a:solidFill>
                <a:sym typeface="Math C"/>
              </a:rPr>
              <a:t>q</a:t>
            </a:r>
            <a:r>
              <a:rPr lang="en-US" sz="2400" dirty="0" smtClean="0">
                <a:sym typeface="Math C"/>
              </a:rPr>
              <a:t>, </a:t>
            </a:r>
            <a:r>
              <a:rPr lang="en-US" sz="2400" dirty="0" smtClean="0">
                <a:solidFill>
                  <a:srgbClr val="009900"/>
                </a:solidFill>
                <a:sym typeface="Math C"/>
              </a:rPr>
              <a:t>A</a:t>
            </a:r>
            <a:r>
              <a:rPr lang="en-US" sz="2400" dirty="0" smtClean="0">
                <a:sym typeface="Math C"/>
              </a:rPr>
              <a:t>] = </a:t>
            </a:r>
            <a:r>
              <a:rPr lang="en-US" sz="2400" dirty="0" err="1" smtClean="0">
                <a:solidFill>
                  <a:srgbClr val="FF0000"/>
                </a:solidFill>
                <a:sym typeface="Math C"/>
              </a:rPr>
              <a:t>q</a:t>
            </a:r>
            <a:r>
              <a:rPr lang="en-US" sz="2400" baseline="-25000" dirty="0" err="1" smtClean="0">
                <a:solidFill>
                  <a:srgbClr val="FF0000"/>
                </a:solidFill>
                <a:sym typeface="Math C"/>
              </a:rPr>
              <a:t>m</a:t>
            </a:r>
            <a:endParaRPr lang="en-US" sz="2400" baseline="-25000" dirty="0" smtClean="0">
              <a:solidFill>
                <a:srgbClr val="FF0000"/>
              </a:solidFill>
              <a:sym typeface="Math C"/>
            </a:endParaRPr>
          </a:p>
        </p:txBody>
      </p:sp>
    </p:spTree>
    <p:extLst>
      <p:ext uri="{BB962C8B-B14F-4D97-AF65-F5344CB8AC3E}">
        <p14:creationId xmlns:p14="http://schemas.microsoft.com/office/powerpoint/2010/main" val="12241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46688" y="0"/>
            <a:ext cx="7772400" cy="1143000"/>
          </a:xfrm>
        </p:spPr>
        <p:txBody>
          <a:bodyPr/>
          <a:lstStyle/>
          <a:p>
            <a:r>
              <a:rPr lang="en-US" dirty="0"/>
              <a:t>Result of reduce move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28</a:t>
            </a:fld>
            <a:endParaRPr lang="he-IL" dirty="0"/>
          </a:p>
        </p:txBody>
      </p:sp>
      <p:sp>
        <p:nvSpPr>
          <p:cNvPr id="5" name="מלבן עם פינות מעוגלות באותו צד 4"/>
          <p:cNvSpPr/>
          <p:nvPr/>
        </p:nvSpPr>
        <p:spPr>
          <a:xfrm>
            <a:off x="3707904" y="1813233"/>
            <a:ext cx="1944216" cy="1080120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dirty="0" smtClean="0">
                <a:solidFill>
                  <a:schemeClr val="tx1"/>
                </a:solidFill>
              </a:rPr>
              <a:t>LR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Parsing program</a:t>
            </a:r>
            <a:endParaRPr lang="he-IL" sz="2000" dirty="0" smtClean="0">
              <a:solidFill>
                <a:schemeClr val="tx1"/>
              </a:solidFill>
            </a:endParaRPr>
          </a:p>
        </p:txBody>
      </p:sp>
      <p:cxnSp>
        <p:nvCxnSpPr>
          <p:cNvPr id="6" name="מחבר חץ ישר 5"/>
          <p:cNvCxnSpPr>
            <a:stCxn id="5" idx="1"/>
          </p:cNvCxnSpPr>
          <p:nvPr/>
        </p:nvCxnSpPr>
        <p:spPr>
          <a:xfrm flipH="1">
            <a:off x="4644008" y="2893353"/>
            <a:ext cx="0" cy="421248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61928" y="1539153"/>
            <a:ext cx="85151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400" dirty="0" smtClean="0">
                <a:latin typeface="+mn-lt"/>
              </a:rPr>
              <a:t>Stack</a:t>
            </a:r>
            <a:endParaRPr lang="he-IL" sz="2400" dirty="0">
              <a:latin typeface="+mn-lt"/>
            </a:endParaRPr>
          </a:p>
        </p:txBody>
      </p:sp>
      <p:graphicFrame>
        <p:nvGraphicFramePr>
          <p:cNvPr id="10" name="טבלה 9"/>
          <p:cNvGraphicFramePr>
            <a:graphicFrameLocks noGrp="1"/>
          </p:cNvGraphicFramePr>
          <p:nvPr/>
        </p:nvGraphicFramePr>
        <p:xfrm>
          <a:off x="3314532" y="1124744"/>
          <a:ext cx="3201684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33614"/>
                <a:gridCol w="1078450"/>
                <a:gridCol w="510060"/>
                <a:gridCol w="1079560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1" name="מחבר חץ ישר 10"/>
          <p:cNvCxnSpPr>
            <a:stCxn id="5" idx="3"/>
          </p:cNvCxnSpPr>
          <p:nvPr/>
        </p:nvCxnSpPr>
        <p:spPr>
          <a:xfrm flipH="1" flipV="1">
            <a:off x="4644008" y="1556792"/>
            <a:ext cx="0" cy="256441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טבלה 13"/>
          <p:cNvGraphicFramePr>
            <a:graphicFrameLocks noGrp="1"/>
          </p:cNvGraphicFramePr>
          <p:nvPr/>
        </p:nvGraphicFramePr>
        <p:xfrm>
          <a:off x="3419872" y="3314601"/>
          <a:ext cx="2448272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24136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goto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425943" y="1052736"/>
            <a:ext cx="84991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>
                <a:latin typeface="+mn-lt"/>
              </a:rPr>
              <a:t>Input</a:t>
            </a:r>
            <a:endParaRPr lang="he-IL" sz="2400" dirty="0">
              <a:latin typeface="+mn-lt"/>
            </a:endParaRPr>
          </a:p>
        </p:txBody>
      </p:sp>
      <p:sp>
        <p:nvSpPr>
          <p:cNvPr id="19" name="מציין מיקום תוכן 16"/>
          <p:cNvSpPr txBox="1">
            <a:spLocks/>
          </p:cNvSpPr>
          <p:nvPr/>
        </p:nvSpPr>
        <p:spPr bwMode="auto">
          <a:xfrm>
            <a:off x="1643530" y="4806996"/>
            <a:ext cx="7171763" cy="21854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/>
              <a:t>action[</a:t>
            </a:r>
            <a:r>
              <a:rPr lang="en-US" sz="2400" dirty="0" err="1" smtClean="0">
                <a:sym typeface="Math C"/>
              </a:rPr>
              <a:t>q</a:t>
            </a:r>
            <a:r>
              <a:rPr lang="en-US" sz="2400" baseline="-25000" dirty="0" err="1" smtClean="0">
                <a:sym typeface="Math C"/>
              </a:rPr>
              <a:t>n</a:t>
            </a:r>
            <a:r>
              <a:rPr lang="en-US" sz="2400" dirty="0" smtClean="0"/>
              <a:t>, a] = </a:t>
            </a:r>
            <a:r>
              <a:rPr lang="en-US" sz="2400" dirty="0" err="1" smtClean="0"/>
              <a:t>r</a:t>
            </a:r>
            <a:r>
              <a:rPr lang="en-US" sz="2400" i="1" dirty="0" err="1" smtClean="0">
                <a:solidFill>
                  <a:srgbClr val="0000FF"/>
                </a:solidFill>
              </a:rPr>
              <a:t>k</a:t>
            </a:r>
            <a:endParaRPr lang="en-US" sz="2400" i="1" dirty="0" smtClean="0">
              <a:solidFill>
                <a:srgbClr val="0000FF"/>
              </a:solidFill>
            </a:endParaRPr>
          </a:p>
          <a:p>
            <a:r>
              <a:rPr lang="en-US" sz="2400" dirty="0" smtClean="0"/>
              <a:t>Production: (k) </a:t>
            </a:r>
            <a:r>
              <a:rPr lang="en-US" sz="2400" dirty="0" smtClean="0">
                <a:solidFill>
                  <a:srgbClr val="009900"/>
                </a:solidFill>
              </a:rPr>
              <a:t>A</a:t>
            </a:r>
            <a:r>
              <a:rPr lang="en-US" sz="2400" dirty="0" smtClean="0"/>
              <a:t> </a:t>
            </a:r>
            <a:r>
              <a:rPr lang="en-US" sz="2400" b="1" dirty="0"/>
              <a:t>→</a:t>
            </a:r>
            <a:r>
              <a:rPr lang="en-US" sz="2400" dirty="0"/>
              <a:t> </a:t>
            </a:r>
            <a:r>
              <a:rPr lang="el-GR" sz="2400" i="1" dirty="0" smtClean="0">
                <a:solidFill>
                  <a:srgbClr val="0000FF"/>
                </a:solidFill>
                <a:sym typeface="Math C"/>
              </a:rPr>
              <a:t>σ</a:t>
            </a:r>
            <a:r>
              <a:rPr lang="en-US" sz="2400" baseline="-25000" dirty="0" smtClean="0">
                <a:solidFill>
                  <a:srgbClr val="0000FF"/>
                </a:solidFill>
                <a:sym typeface="Math C"/>
              </a:rPr>
              <a:t>1</a:t>
            </a:r>
            <a:r>
              <a:rPr lang="en-US" sz="2400" dirty="0" smtClean="0">
                <a:solidFill>
                  <a:srgbClr val="0000FF"/>
                </a:solidFill>
                <a:sym typeface="Math C"/>
              </a:rPr>
              <a:t>…</a:t>
            </a:r>
            <a:r>
              <a:rPr lang="el-GR" sz="2400" dirty="0" smtClean="0">
                <a:solidFill>
                  <a:srgbClr val="0000FF"/>
                </a:solidFill>
                <a:sym typeface="Math C"/>
              </a:rPr>
              <a:t> </a:t>
            </a:r>
            <a:r>
              <a:rPr lang="el-GR" sz="2400" i="1" dirty="0" smtClean="0">
                <a:solidFill>
                  <a:srgbClr val="0000FF"/>
                </a:solidFill>
                <a:sym typeface="Math C"/>
              </a:rPr>
              <a:t>σ</a:t>
            </a:r>
            <a:r>
              <a:rPr lang="en-US" sz="2400" baseline="-25000" dirty="0" smtClean="0">
                <a:solidFill>
                  <a:srgbClr val="0000FF"/>
                </a:solidFill>
                <a:sym typeface="Math C"/>
              </a:rPr>
              <a:t>n</a:t>
            </a:r>
            <a:r>
              <a:rPr lang="en-US" sz="2400" dirty="0" smtClean="0">
                <a:solidFill>
                  <a:srgbClr val="0000FF"/>
                </a:solidFill>
                <a:sym typeface="Math C"/>
              </a:rPr>
              <a:t> </a:t>
            </a:r>
          </a:p>
          <a:p>
            <a:r>
              <a:rPr lang="en-US" sz="2400" dirty="0" smtClean="0">
                <a:sym typeface="Math C"/>
              </a:rPr>
              <a:t>Top of stack looks like</a:t>
            </a:r>
            <a:r>
              <a:rPr lang="en-US" sz="2400" dirty="0" smtClean="0">
                <a:solidFill>
                  <a:srgbClr val="0000FF"/>
                </a:solidFill>
                <a:sym typeface="Math C"/>
              </a:rPr>
              <a:t> q</a:t>
            </a:r>
            <a:r>
              <a:rPr lang="en-US" sz="2400" baseline="-25000" dirty="0" smtClean="0">
                <a:solidFill>
                  <a:srgbClr val="0000FF"/>
                </a:solidFill>
                <a:sym typeface="Math C"/>
              </a:rPr>
              <a:t>1</a:t>
            </a:r>
            <a:r>
              <a:rPr lang="el-GR" sz="2400" i="1" dirty="0" smtClean="0">
                <a:solidFill>
                  <a:srgbClr val="0000FF"/>
                </a:solidFill>
                <a:sym typeface="Math C"/>
              </a:rPr>
              <a:t>σ</a:t>
            </a:r>
            <a:r>
              <a:rPr lang="en-US" sz="2400" baseline="-25000" dirty="0" smtClean="0">
                <a:solidFill>
                  <a:srgbClr val="0000FF"/>
                </a:solidFill>
                <a:sym typeface="Math C"/>
              </a:rPr>
              <a:t>1</a:t>
            </a:r>
            <a:r>
              <a:rPr lang="en-US" sz="2400" dirty="0" smtClean="0">
                <a:solidFill>
                  <a:srgbClr val="0000FF"/>
                </a:solidFill>
                <a:sym typeface="Math C"/>
              </a:rPr>
              <a:t>…</a:t>
            </a:r>
            <a:r>
              <a:rPr lang="en-US" sz="2400" dirty="0" err="1" smtClean="0">
                <a:solidFill>
                  <a:srgbClr val="0000FF"/>
                </a:solidFill>
                <a:sym typeface="Math C"/>
              </a:rPr>
              <a:t>q</a:t>
            </a:r>
            <a:r>
              <a:rPr lang="en-US" sz="2400" baseline="-25000" dirty="0" err="1" smtClean="0">
                <a:solidFill>
                  <a:srgbClr val="0000FF"/>
                </a:solidFill>
                <a:sym typeface="Math C"/>
              </a:rPr>
              <a:t>n</a:t>
            </a:r>
            <a:r>
              <a:rPr lang="el-GR" sz="2400" i="1" dirty="0" smtClean="0">
                <a:solidFill>
                  <a:srgbClr val="0000FF"/>
                </a:solidFill>
                <a:sym typeface="Math C"/>
              </a:rPr>
              <a:t>σ</a:t>
            </a:r>
            <a:r>
              <a:rPr lang="en-US" sz="2400" baseline="-25000" dirty="0" smtClean="0">
                <a:solidFill>
                  <a:srgbClr val="0000FF"/>
                </a:solidFill>
                <a:sym typeface="Math C"/>
              </a:rPr>
              <a:t>n   </a:t>
            </a:r>
            <a:r>
              <a:rPr lang="en-US" sz="2400" dirty="0" smtClean="0">
                <a:sym typeface="Math C"/>
              </a:rPr>
              <a:t>for some </a:t>
            </a:r>
            <a:r>
              <a:rPr lang="en-US" sz="2400" dirty="0" smtClean="0">
                <a:solidFill>
                  <a:srgbClr val="0000FF"/>
                </a:solidFill>
                <a:sym typeface="Math C"/>
              </a:rPr>
              <a:t>q</a:t>
            </a:r>
            <a:r>
              <a:rPr lang="en-US" sz="2400" baseline="-25000" dirty="0" smtClean="0">
                <a:solidFill>
                  <a:srgbClr val="0000FF"/>
                </a:solidFill>
                <a:sym typeface="Math C"/>
              </a:rPr>
              <a:t>1</a:t>
            </a:r>
            <a:r>
              <a:rPr lang="en-US" sz="2400" dirty="0" smtClean="0">
                <a:solidFill>
                  <a:srgbClr val="0000FF"/>
                </a:solidFill>
                <a:sym typeface="Math C"/>
              </a:rPr>
              <a:t>…</a:t>
            </a:r>
            <a:r>
              <a:rPr lang="el-GR" sz="2400" dirty="0" smtClean="0">
                <a:solidFill>
                  <a:srgbClr val="0000FF"/>
                </a:solidFill>
                <a:sym typeface="Math C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sym typeface="Math C"/>
              </a:rPr>
              <a:t>q</a:t>
            </a:r>
            <a:r>
              <a:rPr lang="en-US" sz="2400" baseline="-25000" dirty="0" err="1" smtClean="0">
                <a:solidFill>
                  <a:srgbClr val="0000FF"/>
                </a:solidFill>
                <a:sym typeface="Math C"/>
              </a:rPr>
              <a:t>n</a:t>
            </a:r>
            <a:r>
              <a:rPr lang="en-US" sz="2400" dirty="0" smtClean="0">
                <a:solidFill>
                  <a:srgbClr val="0000FF"/>
                </a:solidFill>
                <a:sym typeface="Math C"/>
              </a:rPr>
              <a:t> </a:t>
            </a:r>
            <a:endParaRPr lang="en-US" sz="2400" baseline="-25000" dirty="0" smtClean="0">
              <a:sym typeface="Math C"/>
            </a:endParaRPr>
          </a:p>
          <a:p>
            <a:r>
              <a:rPr lang="en-US" sz="2400" dirty="0" err="1" smtClean="0">
                <a:sym typeface="Math C"/>
              </a:rPr>
              <a:t>goto</a:t>
            </a:r>
            <a:r>
              <a:rPr lang="en-US" sz="2400" dirty="0" smtClean="0">
                <a:sym typeface="Math C"/>
              </a:rPr>
              <a:t>[</a:t>
            </a:r>
            <a:r>
              <a:rPr lang="en-US" sz="2400" dirty="0" smtClean="0">
                <a:solidFill>
                  <a:srgbClr val="660066"/>
                </a:solidFill>
                <a:sym typeface="Math C"/>
              </a:rPr>
              <a:t>q</a:t>
            </a:r>
            <a:r>
              <a:rPr lang="en-US" sz="2400" dirty="0" smtClean="0">
                <a:sym typeface="Math C"/>
              </a:rPr>
              <a:t>, </a:t>
            </a:r>
            <a:r>
              <a:rPr lang="en-US" sz="2400" dirty="0" smtClean="0">
                <a:solidFill>
                  <a:srgbClr val="009900"/>
                </a:solidFill>
                <a:sym typeface="Math C"/>
              </a:rPr>
              <a:t>A</a:t>
            </a:r>
            <a:r>
              <a:rPr lang="en-US" sz="2400" dirty="0" smtClean="0">
                <a:sym typeface="Math C"/>
              </a:rPr>
              <a:t>] = </a:t>
            </a:r>
            <a:r>
              <a:rPr lang="en-US" sz="2400" dirty="0" err="1" smtClean="0">
                <a:solidFill>
                  <a:srgbClr val="FF0000"/>
                </a:solidFill>
                <a:sym typeface="Math C"/>
              </a:rPr>
              <a:t>q</a:t>
            </a:r>
            <a:r>
              <a:rPr lang="en-US" sz="2400" baseline="-25000" dirty="0" err="1" smtClean="0">
                <a:solidFill>
                  <a:srgbClr val="FF0000"/>
                </a:solidFill>
                <a:sym typeface="Math C"/>
              </a:rPr>
              <a:t>m</a:t>
            </a:r>
            <a:endParaRPr lang="en-US" sz="2400" baseline="-25000" dirty="0" smtClean="0">
              <a:solidFill>
                <a:srgbClr val="FF0000"/>
              </a:solidFill>
              <a:sym typeface="Math C"/>
            </a:endParaRPr>
          </a:p>
        </p:txBody>
      </p:sp>
      <p:graphicFrame>
        <p:nvGraphicFramePr>
          <p:cNvPr id="21" name="טבלה 6"/>
          <p:cNvGraphicFramePr>
            <a:graphicFrameLocks noGrp="1"/>
          </p:cNvGraphicFramePr>
          <p:nvPr>
            <p:extLst/>
          </p:nvPr>
        </p:nvGraphicFramePr>
        <p:xfrm>
          <a:off x="2195736" y="3260769"/>
          <a:ext cx="500977" cy="1463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0977"/>
              </a:tblGrid>
              <a:tr h="334387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err="1" smtClean="0">
                          <a:solidFill>
                            <a:srgbClr val="FF0000"/>
                          </a:solidFill>
                        </a:rPr>
                        <a:t>q</a:t>
                      </a:r>
                      <a:r>
                        <a:rPr lang="en-US" b="0" baseline="-25000" dirty="0" err="1" smtClean="0">
                          <a:solidFill>
                            <a:srgbClr val="FF0000"/>
                          </a:solidFill>
                        </a:rPr>
                        <a:t>m</a:t>
                      </a:r>
                      <a:endParaRPr lang="he-IL" b="0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43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 smtClean="0">
                          <a:solidFill>
                            <a:srgbClr val="009900"/>
                          </a:solidFill>
                          <a:sym typeface="Math C"/>
                        </a:rPr>
                        <a:t>A</a:t>
                      </a:r>
                      <a:endParaRPr lang="en-US" sz="1800" b="0" i="0" baseline="-25000" dirty="0">
                        <a:solidFill>
                          <a:srgbClr val="009900"/>
                        </a:solidFill>
                        <a:sym typeface="Math 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4387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rgbClr val="660066"/>
                          </a:solidFill>
                        </a:rPr>
                        <a:t>q</a:t>
                      </a:r>
                      <a:endParaRPr lang="he-IL" b="0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7724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23" name="Elbow Connector 22"/>
          <p:cNvCxnSpPr>
            <a:stCxn id="5" idx="2"/>
          </p:cNvCxnSpPr>
          <p:nvPr/>
        </p:nvCxnSpPr>
        <p:spPr bwMode="auto">
          <a:xfrm rot="10800000" flipV="1">
            <a:off x="2696882" y="2353293"/>
            <a:ext cx="1011022" cy="1096468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024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Accept move</a:t>
            </a:r>
            <a:endParaRPr lang="he-IL" dirty="0">
              <a:latin typeface="+mn-lt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latin typeface="+mn-lt"/>
              </a:rPr>
              <a:pPr/>
              <a:t>29</a:t>
            </a:fld>
            <a:endParaRPr lang="he-IL" dirty="0">
              <a:latin typeface="+mn-lt"/>
            </a:endParaRPr>
          </a:p>
        </p:txBody>
      </p:sp>
      <p:sp>
        <p:nvSpPr>
          <p:cNvPr id="5" name="מלבן עם פינות מעוגלות באותו צד 4"/>
          <p:cNvSpPr/>
          <p:nvPr/>
        </p:nvSpPr>
        <p:spPr>
          <a:xfrm>
            <a:off x="3707904" y="1813233"/>
            <a:ext cx="1944216" cy="1080120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dirty="0" smtClean="0">
                <a:solidFill>
                  <a:schemeClr val="tx1"/>
                </a:solidFill>
              </a:rPr>
              <a:t>LR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Parsing program</a:t>
            </a:r>
            <a:endParaRPr lang="he-IL" sz="2000" dirty="0" smtClean="0">
              <a:solidFill>
                <a:schemeClr val="tx1"/>
              </a:solidFill>
            </a:endParaRPr>
          </a:p>
        </p:txBody>
      </p:sp>
      <p:cxnSp>
        <p:nvCxnSpPr>
          <p:cNvPr id="6" name="מחבר חץ ישר 5"/>
          <p:cNvCxnSpPr>
            <a:stCxn id="5" idx="1"/>
          </p:cNvCxnSpPr>
          <p:nvPr/>
        </p:nvCxnSpPr>
        <p:spPr>
          <a:xfrm flipH="1">
            <a:off x="4644008" y="2893353"/>
            <a:ext cx="0" cy="421248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טבלה 6"/>
          <p:cNvGraphicFramePr>
            <a:graphicFrameLocks noGrp="1"/>
          </p:cNvGraphicFramePr>
          <p:nvPr>
            <p:extLst/>
          </p:nvPr>
        </p:nvGraphicFramePr>
        <p:xfrm>
          <a:off x="2267744" y="2101265"/>
          <a:ext cx="428969" cy="135559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969"/>
              </a:tblGrid>
              <a:tr h="295506">
                <a:tc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q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89838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69398" y="1628800"/>
            <a:ext cx="85151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400" dirty="0" smtClean="0">
                <a:latin typeface="+mn-lt"/>
              </a:rPr>
              <a:t>Stack</a:t>
            </a:r>
            <a:endParaRPr lang="he-IL" sz="2400" dirty="0">
              <a:latin typeface="+mn-lt"/>
            </a:endParaRPr>
          </a:p>
        </p:txBody>
      </p:sp>
      <p:cxnSp>
        <p:nvCxnSpPr>
          <p:cNvPr id="9" name="מחבר חץ ישר 8"/>
          <p:cNvCxnSpPr>
            <a:stCxn id="5" idx="2"/>
          </p:cNvCxnSpPr>
          <p:nvPr/>
        </p:nvCxnSpPr>
        <p:spPr>
          <a:xfrm flipH="1" flipV="1">
            <a:off x="2699792" y="2317289"/>
            <a:ext cx="1008112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טבלה 9"/>
          <p:cNvGraphicFramePr>
            <a:graphicFrameLocks noGrp="1"/>
          </p:cNvGraphicFramePr>
          <p:nvPr>
            <p:extLst/>
          </p:nvPr>
        </p:nvGraphicFramePr>
        <p:xfrm>
          <a:off x="3312862" y="1124744"/>
          <a:ext cx="2123234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33614"/>
                <a:gridCol w="510060"/>
                <a:gridCol w="1079560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1" name="מחבר חץ ישר 10"/>
          <p:cNvCxnSpPr>
            <a:stCxn id="5" idx="3"/>
          </p:cNvCxnSpPr>
          <p:nvPr/>
        </p:nvCxnSpPr>
        <p:spPr>
          <a:xfrm flipH="1" flipV="1">
            <a:off x="4644008" y="1556792"/>
            <a:ext cx="0" cy="256441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טבלה 13"/>
          <p:cNvGraphicFramePr>
            <a:graphicFrameLocks noGrp="1"/>
          </p:cNvGraphicFramePr>
          <p:nvPr>
            <p:extLst/>
          </p:nvPr>
        </p:nvGraphicFramePr>
        <p:xfrm>
          <a:off x="3419872" y="3314601"/>
          <a:ext cx="2448272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24136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goto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425943" y="1052736"/>
            <a:ext cx="84991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>
                <a:latin typeface="+mn-lt"/>
              </a:rPr>
              <a:t>Input</a:t>
            </a:r>
            <a:endParaRPr lang="he-IL" sz="2400" dirty="0">
              <a:latin typeface="+mn-lt"/>
            </a:endParaRPr>
          </a:p>
        </p:txBody>
      </p:sp>
      <p:sp>
        <p:nvSpPr>
          <p:cNvPr id="19" name="מציין מיקום תוכן 2"/>
          <p:cNvSpPr txBox="1">
            <a:spLocks/>
          </p:cNvSpPr>
          <p:nvPr/>
        </p:nvSpPr>
        <p:spPr>
          <a:xfrm>
            <a:off x="457200" y="4797152"/>
            <a:ext cx="8229600" cy="132901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action[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= accept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parsing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completed</a:t>
            </a:r>
            <a:endParaRPr kumimoji="0" lang="he-IL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21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Bottom-Up Parsing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Build a parse tree</a:t>
            </a:r>
          </a:p>
          <a:p>
            <a:pPr lvl="1"/>
            <a:r>
              <a:rPr lang="en-US" dirty="0" smtClean="0"/>
              <a:t>Report error if input is not a legal program </a:t>
            </a:r>
          </a:p>
          <a:p>
            <a:pPr lvl="1"/>
            <a:endParaRPr lang="en-US" dirty="0"/>
          </a:p>
          <a:p>
            <a:r>
              <a:rPr lang="en-US" dirty="0" smtClean="0"/>
              <a:t>How:</a:t>
            </a:r>
          </a:p>
          <a:p>
            <a:pPr lvl="1"/>
            <a:r>
              <a:rPr lang="en-US" dirty="0" smtClean="0"/>
              <a:t>Read input left-to-right</a:t>
            </a:r>
          </a:p>
          <a:p>
            <a:pPr lvl="1"/>
            <a:r>
              <a:rPr lang="en-US" dirty="0" smtClean="0"/>
              <a:t>Construct a subtree for the first left-most tree node whose children have been constructed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7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37989" y="0"/>
            <a:ext cx="7772400" cy="1143000"/>
          </a:xfrm>
        </p:spPr>
        <p:txBody>
          <a:bodyPr/>
          <a:lstStyle/>
          <a:p>
            <a:r>
              <a:rPr lang="en-US" dirty="0" smtClean="0"/>
              <a:t>Error move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latin typeface="+mn-lt"/>
              </a:rPr>
              <a:pPr/>
              <a:t>30</a:t>
            </a:fld>
            <a:endParaRPr lang="he-IL" dirty="0">
              <a:latin typeface="+mn-lt"/>
            </a:endParaRPr>
          </a:p>
        </p:txBody>
      </p:sp>
      <p:sp>
        <p:nvSpPr>
          <p:cNvPr id="5" name="מלבן עם פינות מעוגלות באותו צד 4"/>
          <p:cNvSpPr/>
          <p:nvPr/>
        </p:nvSpPr>
        <p:spPr>
          <a:xfrm>
            <a:off x="3707904" y="1813233"/>
            <a:ext cx="1944216" cy="1080120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dirty="0" smtClean="0">
                <a:solidFill>
                  <a:schemeClr val="tx1"/>
                </a:solidFill>
              </a:rPr>
              <a:t>LR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Parsing program</a:t>
            </a:r>
            <a:endParaRPr lang="he-IL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7" name="טבלה 6"/>
          <p:cNvGraphicFramePr>
            <a:graphicFrameLocks noGrp="1"/>
          </p:cNvGraphicFramePr>
          <p:nvPr>
            <p:extLst/>
          </p:nvPr>
        </p:nvGraphicFramePr>
        <p:xfrm>
          <a:off x="2267744" y="2101265"/>
          <a:ext cx="428969" cy="135559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969"/>
              </a:tblGrid>
              <a:tr h="295506">
                <a:tc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q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89838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69398" y="1628800"/>
            <a:ext cx="85151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400" dirty="0" smtClean="0">
                <a:latin typeface="+mn-lt"/>
              </a:rPr>
              <a:t>Stack</a:t>
            </a:r>
            <a:endParaRPr lang="he-IL" sz="2400" dirty="0">
              <a:latin typeface="+mn-lt"/>
            </a:endParaRPr>
          </a:p>
        </p:txBody>
      </p:sp>
      <p:graphicFrame>
        <p:nvGraphicFramePr>
          <p:cNvPr id="10" name="טבלה 9"/>
          <p:cNvGraphicFramePr>
            <a:graphicFrameLocks noGrp="1"/>
          </p:cNvGraphicFramePr>
          <p:nvPr>
            <p:extLst/>
          </p:nvPr>
        </p:nvGraphicFramePr>
        <p:xfrm>
          <a:off x="3314532" y="1124744"/>
          <a:ext cx="3201684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33614"/>
                <a:gridCol w="1078450"/>
                <a:gridCol w="510060"/>
                <a:gridCol w="1079560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טבלה 13"/>
          <p:cNvGraphicFramePr>
            <a:graphicFrameLocks noGrp="1"/>
          </p:cNvGraphicFramePr>
          <p:nvPr>
            <p:extLst/>
          </p:nvPr>
        </p:nvGraphicFramePr>
        <p:xfrm>
          <a:off x="3419872" y="3314601"/>
          <a:ext cx="2448272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24136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goto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425943" y="1052736"/>
            <a:ext cx="84991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>
                <a:latin typeface="+mn-lt"/>
              </a:rPr>
              <a:t>Input</a:t>
            </a:r>
            <a:endParaRPr lang="he-IL" sz="2400" dirty="0">
              <a:latin typeface="+mn-lt"/>
            </a:endParaRPr>
          </a:p>
        </p:txBody>
      </p:sp>
      <p:sp>
        <p:nvSpPr>
          <p:cNvPr id="19" name="מציין מיקום תוכן 2"/>
          <p:cNvSpPr txBox="1">
            <a:spLocks/>
          </p:cNvSpPr>
          <p:nvPr/>
        </p:nvSpPr>
        <p:spPr>
          <a:xfrm>
            <a:off x="457200" y="4797152"/>
            <a:ext cx="8229600" cy="132901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lvl="0" indent="-342900" algn="l" rtl="0">
              <a:spcBef>
                <a:spcPct val="20000"/>
              </a:spcBef>
              <a:defRPr/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If action[</a:t>
            </a:r>
            <a:r>
              <a:rPr lang="en-US" sz="2800" i="1" dirty="0" smtClean="0">
                <a:solidFill>
                  <a:srgbClr val="000000"/>
                </a:solidFill>
                <a:latin typeface="+mn-lt"/>
              </a:rPr>
              <a:t>q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2800" i="1" dirty="0" smtClean="0">
                <a:solidFill>
                  <a:srgbClr val="000000"/>
                </a:solidFill>
                <a:latin typeface="+mn-lt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] = error (usually empty)</a:t>
            </a:r>
          </a:p>
          <a:p>
            <a:pPr marL="342900" lvl="0" indent="-342900" algn="l" rtl="0">
              <a:spcBef>
                <a:spcPct val="20000"/>
              </a:spcBef>
              <a:defRPr/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parsing discovered a syntactic error</a:t>
            </a:r>
            <a:endParaRPr lang="he-IL" sz="2800" i="1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6" name="מחבר חץ ישר 5"/>
          <p:cNvCxnSpPr/>
          <p:nvPr/>
        </p:nvCxnSpPr>
        <p:spPr>
          <a:xfrm flipH="1">
            <a:off x="4644008" y="2893353"/>
            <a:ext cx="0" cy="421248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8"/>
          <p:cNvCxnSpPr/>
          <p:nvPr/>
        </p:nvCxnSpPr>
        <p:spPr>
          <a:xfrm flipH="1" flipV="1">
            <a:off x="2699792" y="2317289"/>
            <a:ext cx="1008112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חץ ישר 10"/>
          <p:cNvCxnSpPr/>
          <p:nvPr/>
        </p:nvCxnSpPr>
        <p:spPr>
          <a:xfrm flipH="1" flipV="1">
            <a:off x="4644008" y="1556792"/>
            <a:ext cx="0" cy="256441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83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70969" y="2209739"/>
            <a:ext cx="5809321" cy="21788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Z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/>
              </a:rPr>
              <a:t>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E 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/>
              </a:rPr>
              <a:t>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T | E 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T</a:t>
            </a:r>
          </a:p>
          <a:p>
            <a:pPr marL="6858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/>
              </a:rPr>
              <a:t>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| 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E 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546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parsing with LR items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5257800"/>
            <a:ext cx="7467600" cy="10358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Font typeface="Wingdings"/>
              <a:buNone/>
            </a:pPr>
            <a:endParaRPr lang="en-US" sz="18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4400" y="1600200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Z 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-&gt;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sz="18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  <a:p>
            <a:pPr marL="68580" indent="0" algn="l" rtl="0">
              <a:buFont typeface="Wingdings"/>
              <a:buNone/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-&gt;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T | E </a:t>
            </a:r>
            <a:r>
              <a:rPr lang="en-US" sz="18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T</a:t>
            </a:r>
          </a:p>
          <a:p>
            <a:pPr marL="68580" indent="0" algn="l" rtl="0">
              <a:buNone/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-&gt; </a:t>
            </a:r>
            <a:r>
              <a:rPr lang="en-US" sz="18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| </a:t>
            </a:r>
            <a:r>
              <a:rPr lang="en-US" sz="18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E </a:t>
            </a:r>
            <a:r>
              <a:rPr lang="en-US" sz="18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3864233"/>
            <a:ext cx="1616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-&gt;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8200" y="4267200"/>
            <a:ext cx="2238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-&gt;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200" y="4670167"/>
            <a:ext cx="1869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-&gt;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 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5073134"/>
            <a:ext cx="2238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-&gt;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8200" y="3461266"/>
            <a:ext cx="1869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 rtl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Z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-&gt; </a:t>
            </a:r>
            <a:r>
              <a:rPr lang="en-US" dirty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19600" y="19812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00600" y="19812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b="1" dirty="0" smtClean="0">
                <a:solidFill>
                  <a:schemeClr val="tx2"/>
                </a:solidFill>
              </a:rPr>
              <a:t>i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81600" y="19812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2600" y="19812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b="1" dirty="0" smtClean="0">
                <a:solidFill>
                  <a:schemeClr val="tx2"/>
                </a:solidFill>
              </a:rPr>
              <a:t>+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43600" y="19812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24600" y="19812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b="1" dirty="0" smtClean="0">
                <a:solidFill>
                  <a:schemeClr val="tx2"/>
                </a:solidFill>
              </a:rPr>
              <a:t>i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05600" y="19812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86600" y="19812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b="1" dirty="0" smtClean="0">
                <a:solidFill>
                  <a:schemeClr val="tx2"/>
                </a:solidFill>
              </a:rPr>
              <a:t>$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7068" y="3461266"/>
            <a:ext cx="47836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latin typeface="+mn-lt"/>
              </a:rPr>
              <a:t>Why do we need these additional LR items?</a:t>
            </a:r>
          </a:p>
          <a:p>
            <a:pPr algn="l" rtl="0"/>
            <a:r>
              <a:rPr lang="en-US" sz="2000" dirty="0" smtClean="0">
                <a:latin typeface="+mn-lt"/>
              </a:rPr>
              <a:t>Where do they come from?</a:t>
            </a:r>
          </a:p>
          <a:p>
            <a:pPr algn="l" rtl="0"/>
            <a:r>
              <a:rPr lang="en-US" sz="2000" dirty="0" smtClean="0">
                <a:latin typeface="+mn-lt"/>
              </a:rPr>
              <a:t>What do they mean?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956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ym typeface="Symbol"/>
              </a:rPr>
              <a:t>-closure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set S of LR(0) items</a:t>
            </a:r>
          </a:p>
          <a:p>
            <a:endParaRPr lang="en-US" sz="2400" dirty="0" smtClean="0"/>
          </a:p>
          <a:p>
            <a:r>
              <a:rPr lang="en-US" dirty="0" smtClean="0"/>
              <a:t>If P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-&gt; </a:t>
            </a:r>
            <a:r>
              <a:rPr lang="el-GR" dirty="0" smtClean="0">
                <a:sym typeface="Math C"/>
              </a:rPr>
              <a:t>α</a:t>
            </a:r>
            <a:r>
              <a:rPr lang="el-GR" dirty="0" smtClean="0">
                <a:sym typeface="Symbol"/>
              </a:rPr>
              <a:t></a:t>
            </a:r>
            <a:r>
              <a:rPr lang="en-US" dirty="0" smtClean="0">
                <a:sym typeface="Symbol"/>
              </a:rPr>
              <a:t>N</a:t>
            </a:r>
            <a:r>
              <a:rPr lang="el-GR" dirty="0" smtClean="0">
                <a:sym typeface="Symbol"/>
              </a:rPr>
              <a:t>β</a:t>
            </a:r>
            <a:r>
              <a:rPr lang="en-US" dirty="0" smtClean="0">
                <a:sym typeface="Symbol"/>
              </a:rPr>
              <a:t> is in state S</a:t>
            </a:r>
          </a:p>
          <a:p>
            <a:r>
              <a:rPr lang="en-US" dirty="0" smtClean="0">
                <a:sym typeface="Symbol"/>
              </a:rPr>
              <a:t>then for each rule N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-&gt;</a:t>
            </a:r>
            <a:r>
              <a:rPr lang="en-US" dirty="0">
                <a:sym typeface="Math A"/>
              </a:rPr>
              <a:t> X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ym typeface="Math A"/>
              </a:rPr>
              <a:t>in the grammar</a:t>
            </a:r>
            <a:br>
              <a:rPr lang="en-US" dirty="0" smtClean="0">
                <a:sym typeface="Math A"/>
              </a:rPr>
            </a:br>
            <a:r>
              <a:rPr lang="en-US" dirty="0" smtClean="0">
                <a:sym typeface="Math A"/>
              </a:rPr>
              <a:t>state S must also contain </a:t>
            </a:r>
            <a:r>
              <a:rPr lang="en-US" dirty="0" smtClean="0">
                <a:sym typeface="Symbol"/>
              </a:rPr>
              <a:t>N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-&gt; </a:t>
            </a:r>
            <a:r>
              <a:rPr lang="el-GR" dirty="0" smtClean="0">
                <a:sym typeface="Symbol"/>
              </a:rPr>
              <a:t></a:t>
            </a:r>
            <a:r>
              <a:rPr lang="en-US" dirty="0" smtClean="0">
                <a:sym typeface="Math A"/>
              </a:rPr>
              <a:t>X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4329" y="4748222"/>
            <a:ext cx="4475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 rtl="0">
              <a:buFont typeface="Wingdings"/>
              <a:buNone/>
            </a:pPr>
            <a:r>
              <a:rPr lang="en-US" dirty="0">
                <a:latin typeface="+mn-lt"/>
                <a:sym typeface="Symbol"/>
              </a:rPr>
              <a:t>-closure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({Z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-&gt;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$}) =  </a:t>
            </a:r>
            <a:endParaRPr lang="en-US" dirty="0"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83788" y="5105400"/>
            <a:ext cx="18004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-&gt;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T,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07588" y="5508367"/>
            <a:ext cx="2422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-&gt;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+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T,</a:t>
            </a:r>
            <a:endParaRPr lang="en-US" dirty="0"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07588" y="5911334"/>
            <a:ext cx="2054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-&gt;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i , </a:t>
            </a:r>
            <a:endParaRPr lang="en-US" b="1" dirty="0"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07588" y="6314301"/>
            <a:ext cx="2607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-&gt; </a:t>
            </a:r>
            <a:r>
              <a:rPr lang="en-US" dirty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(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) }</a:t>
            </a:r>
            <a:endParaRPr lang="en-US" b="1" dirty="0"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0" y="4713220"/>
            <a:ext cx="2353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latin typeface="Courier New" pitchFamily="49" charset="0"/>
                <a:cs typeface="Courier New" pitchFamily="49" charset="0"/>
              </a:rPr>
              <a:t>{ Z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-&gt; </a:t>
            </a:r>
            <a:r>
              <a:rPr lang="en-US" dirty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$,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271321" y="5462515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Z </a:t>
            </a:r>
            <a:r>
              <a:rPr lang="en-US" sz="1800" dirty="0">
                <a:latin typeface="Courier New" pitchFamily="49" charset="0"/>
                <a:cs typeface="Courier New" pitchFamily="49" charset="0"/>
                <a:sym typeface="Math C"/>
              </a:rPr>
              <a:t>-&gt;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sz="18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  <a:p>
            <a:pPr marL="68580"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sz="1800" dirty="0">
                <a:latin typeface="Courier New" pitchFamily="49" charset="0"/>
                <a:cs typeface="Courier New" pitchFamily="49" charset="0"/>
                <a:sym typeface="Math C"/>
              </a:rPr>
              <a:t>-&gt;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T | E </a:t>
            </a:r>
            <a:r>
              <a:rPr lang="en-US" sz="18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T</a:t>
            </a:r>
          </a:p>
          <a:p>
            <a:pPr marL="68580"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r>
              <a:rPr lang="en-US" sz="1800" dirty="0">
                <a:latin typeface="Courier New" pitchFamily="49" charset="0"/>
                <a:cs typeface="Courier New" pitchFamily="49" charset="0"/>
                <a:sym typeface="Math C"/>
              </a:rPr>
              <a:t>-&gt;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sz="18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| </a:t>
            </a:r>
            <a:r>
              <a:rPr lang="en-US" sz="18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E </a:t>
            </a:r>
            <a:r>
              <a:rPr lang="en-US" sz="18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8979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+mn-lt"/>
              </a:rPr>
              <a:pPr/>
              <a:t>34</a:t>
            </a:fld>
            <a:endParaRPr lang="en-US"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95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77144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657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38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419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800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81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562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$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57200" y="4630911"/>
            <a:ext cx="1135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T </a:t>
            </a:r>
            <a:endParaRPr lang="en-US" dirty="0">
              <a:latin typeface="+mn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1000" y="5033878"/>
            <a:ext cx="157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+ T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81000" y="5436845"/>
            <a:ext cx="1193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T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i  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81000" y="5839812"/>
            <a:ext cx="1459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T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(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)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81000" y="4227944"/>
            <a:ext cx="1353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 smtClean="0">
                <a:latin typeface="+mn-lt"/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$</a:t>
            </a:r>
          </a:p>
        </p:txBody>
      </p:sp>
      <p:sp>
        <p:nvSpPr>
          <p:cNvPr id="44" name="Oval 43"/>
          <p:cNvSpPr/>
          <p:nvPr/>
        </p:nvSpPr>
        <p:spPr>
          <a:xfrm>
            <a:off x="152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cxnSp>
        <p:nvCxnSpPr>
          <p:cNvPr id="45" name="Straight Arrow Connector 44"/>
          <p:cNvCxnSpPr>
            <a:stCxn id="44" idx="0"/>
          </p:cNvCxnSpPr>
          <p:nvPr/>
        </p:nvCxnSpPr>
        <p:spPr>
          <a:xfrm flipV="1">
            <a:off x="1181100" y="1943100"/>
            <a:ext cx="19050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6477000" y="1327666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algn="l"/>
            <a:r>
              <a:rPr lang="en-US" dirty="0">
                <a:solidFill>
                  <a:schemeClr val="tx1"/>
                </a:solidFill>
                <a:cs typeface="Courier New" pitchFamily="49" charset="0"/>
              </a:rPr>
              <a:t>Z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$</a:t>
            </a:r>
          </a:p>
          <a:p>
            <a:pPr marL="68580" algn="l"/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E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T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| E + T</a:t>
            </a:r>
          </a:p>
          <a:p>
            <a:pPr marL="68580" algn="l"/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T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err="1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i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| ( E )</a:t>
            </a:r>
            <a:endParaRPr lang="en-US" b="1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26" name="הסבר מלבני 25"/>
          <p:cNvSpPr/>
          <p:nvPr/>
        </p:nvSpPr>
        <p:spPr>
          <a:xfrm>
            <a:off x="2411760" y="3356992"/>
            <a:ext cx="2376264" cy="576064"/>
          </a:xfrm>
          <a:prstGeom prst="wedgeRectCallout">
            <a:avLst>
              <a:gd name="adj1" fmla="val -74821"/>
              <a:gd name="adj2" fmla="val 7825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800" dirty="0" smtClean="0">
                <a:solidFill>
                  <a:schemeClr val="tx1"/>
                </a:solidFill>
              </a:rPr>
              <a:t>Items denote possible future handles</a:t>
            </a:r>
            <a:endParaRPr lang="he-IL" sz="1800" dirty="0" smtClean="0">
              <a:solidFill>
                <a:schemeClr val="tx1"/>
              </a:solidFill>
            </a:endParaRPr>
          </a:p>
        </p:txBody>
      </p:sp>
      <p:sp>
        <p:nvSpPr>
          <p:cNvPr id="27" name="הסבר מלבני 26"/>
          <p:cNvSpPr/>
          <p:nvPr/>
        </p:nvSpPr>
        <p:spPr>
          <a:xfrm>
            <a:off x="3707905" y="2420888"/>
            <a:ext cx="2554812" cy="792088"/>
          </a:xfrm>
          <a:prstGeom prst="wedgeRectCallout">
            <a:avLst>
              <a:gd name="adj1" fmla="val -72404"/>
              <a:gd name="adj2" fmla="val -855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800" dirty="0" smtClean="0">
                <a:solidFill>
                  <a:schemeClr val="tx1"/>
                </a:solidFill>
              </a:rPr>
              <a:t>Remember position from which we’re trying to reduce</a:t>
            </a:r>
            <a:endParaRPr lang="he-IL" sz="1800" dirty="0" smtClean="0">
              <a:solidFill>
                <a:schemeClr val="tx1"/>
              </a:solidFill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703196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latin typeface="+mn-lt"/>
              </a:rPr>
              <a:t>Example: parsing with LR items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811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+mn-lt"/>
              </a:rPr>
              <a:pPr/>
              <a:t>35</a:t>
            </a:fld>
            <a:endParaRPr lang="en-US">
              <a:latin typeface="+mn-l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1529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29902" y="4343400"/>
            <a:ext cx="1193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T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err="1" smtClean="0">
                <a:latin typeface="+mn-lt"/>
                <a:cs typeface="Courier New" pitchFamily="49" charset="0"/>
                <a:sym typeface="Math C"/>
              </a:rPr>
              <a:t>i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  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00800" y="4528066"/>
            <a:ext cx="18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Reduce item!</a:t>
            </a:r>
            <a:endParaRPr lang="en-US" dirty="0"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95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77144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657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38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419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800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81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562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$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57200" y="4630911"/>
            <a:ext cx="1135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T </a:t>
            </a:r>
            <a:endParaRPr lang="en-US" dirty="0">
              <a:latin typeface="+mn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1000" y="5033878"/>
            <a:ext cx="157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+ T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81000" y="5436845"/>
            <a:ext cx="1193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T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i  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81000" y="5839812"/>
            <a:ext cx="1459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T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(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)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81000" y="4227944"/>
            <a:ext cx="1353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$</a:t>
            </a:r>
          </a:p>
        </p:txBody>
      </p:sp>
      <p:sp>
        <p:nvSpPr>
          <p:cNvPr id="44" name="Oval 43"/>
          <p:cNvSpPr/>
          <p:nvPr/>
        </p:nvSpPr>
        <p:spPr>
          <a:xfrm>
            <a:off x="152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cxnSp>
        <p:nvCxnSpPr>
          <p:cNvPr id="45" name="Straight Arrow Connector 44"/>
          <p:cNvCxnSpPr>
            <a:stCxn id="44" idx="0"/>
          </p:cNvCxnSpPr>
          <p:nvPr/>
        </p:nvCxnSpPr>
        <p:spPr>
          <a:xfrm flipV="1">
            <a:off x="1181100" y="1943100"/>
            <a:ext cx="19050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6477000" y="1327666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algn="l"/>
            <a:r>
              <a:rPr lang="en-US" dirty="0">
                <a:solidFill>
                  <a:schemeClr val="tx1"/>
                </a:solidFill>
                <a:cs typeface="Courier New" pitchFamily="49" charset="0"/>
              </a:rPr>
              <a:t>Z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$</a:t>
            </a:r>
          </a:p>
          <a:p>
            <a:pPr marL="68580" algn="l"/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E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T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| E + T</a:t>
            </a:r>
          </a:p>
          <a:p>
            <a:pPr marL="68580" algn="l"/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T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err="1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i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| ( E )</a:t>
            </a:r>
            <a:endParaRPr lang="en-US" b="1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476500" y="4873305"/>
            <a:ext cx="1371600" cy="690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251770" y="1502033"/>
            <a:ext cx="457200" cy="8704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 rot="16200000">
            <a:off x="849368" y="4911082"/>
            <a:ext cx="457200" cy="14414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הסבר מלבני 26"/>
          <p:cNvSpPr/>
          <p:nvPr/>
        </p:nvSpPr>
        <p:spPr>
          <a:xfrm>
            <a:off x="2411760" y="3356992"/>
            <a:ext cx="2376264" cy="576064"/>
          </a:xfrm>
          <a:prstGeom prst="wedgeRectCallout">
            <a:avLst>
              <a:gd name="adj1" fmla="val -4856"/>
              <a:gd name="adj2" fmla="val -2007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000" dirty="0" smtClean="0">
                <a:solidFill>
                  <a:schemeClr val="tx1"/>
                </a:solidFill>
              </a:rPr>
              <a:t>Match items with current token</a:t>
            </a:r>
            <a:endParaRPr lang="he-IL" sz="2000" dirty="0" smtClean="0">
              <a:solidFill>
                <a:schemeClr val="tx1"/>
              </a:solidFill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703196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latin typeface="+mn-lt"/>
              </a:rPr>
              <a:t>Example: parsing with LR items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724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/>
      <p:bldP spid="29" grpId="0"/>
      <p:bldP spid="2" grpId="0" animBg="1"/>
      <p:bldP spid="3" grpId="0" animBg="1"/>
      <p:bldP spid="47" grpId="0" animBg="1"/>
      <p:bldP spid="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+mn-lt"/>
              </a:rPr>
              <a:pPr/>
              <a:t>36</a:t>
            </a:fld>
            <a:endParaRPr lang="en-US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8861" y="2496040"/>
            <a:ext cx="25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i</a:t>
            </a:r>
            <a:endParaRPr lang="en-US" dirty="0">
              <a:latin typeface="+mn-lt"/>
            </a:endParaRPr>
          </a:p>
        </p:txBody>
      </p:sp>
      <p:cxnSp>
        <p:nvCxnSpPr>
          <p:cNvPr id="10" name="Straight Connector 9"/>
          <p:cNvCxnSpPr>
            <a:stCxn id="34" idx="2"/>
            <a:endCxn id="2" idx="0"/>
          </p:cNvCxnSpPr>
          <p:nvPr/>
        </p:nvCxnSpPr>
        <p:spPr>
          <a:xfrm>
            <a:off x="3467644" y="2209800"/>
            <a:ext cx="8866" cy="286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648200" y="4647887"/>
            <a:ext cx="1073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b="1" dirty="0"/>
              <a:t>→</a:t>
            </a:r>
            <a:r>
              <a:rPr lang="en-US" dirty="0"/>
              <a:t>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T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endParaRPr lang="en-US" dirty="0">
              <a:latin typeface="+mn-lt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1529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00800" y="4528066"/>
            <a:ext cx="18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Reduce item!</a:t>
            </a:r>
            <a:endParaRPr lang="en-US" dirty="0"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895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77144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657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038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419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800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181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62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$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477000" y="1327666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algn="l"/>
            <a:r>
              <a:rPr lang="en-US" dirty="0">
                <a:solidFill>
                  <a:schemeClr val="tx1"/>
                </a:solidFill>
                <a:cs typeface="Courier New" pitchFamily="49" charset="0"/>
              </a:rPr>
              <a:t>Z </a:t>
            </a:r>
            <a:r>
              <a:rPr lang="en-US" b="1" dirty="0"/>
              <a:t>→</a:t>
            </a:r>
            <a:r>
              <a:rPr lang="en-US" dirty="0"/>
              <a:t> 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$</a:t>
            </a:r>
          </a:p>
          <a:p>
            <a:pPr marL="68580" algn="l"/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E </a:t>
            </a:r>
            <a:r>
              <a:rPr lang="en-US" b="1" dirty="0"/>
              <a:t>→</a:t>
            </a:r>
            <a:r>
              <a:rPr lang="en-US" dirty="0"/>
              <a:t> 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T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| E + T</a:t>
            </a:r>
          </a:p>
          <a:p>
            <a:pPr marL="68580" algn="l"/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T </a:t>
            </a:r>
            <a:r>
              <a:rPr lang="en-US" b="1" dirty="0"/>
              <a:t>→</a:t>
            </a:r>
            <a:r>
              <a:rPr lang="en-US" dirty="0"/>
              <a:t> </a:t>
            </a:r>
            <a:r>
              <a:rPr lang="en-US" dirty="0" err="1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i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| ( E )</a:t>
            </a:r>
            <a:endParaRPr lang="en-US" b="1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0" y="4630911"/>
            <a:ext cx="1149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b="1" dirty="0"/>
              <a:t>→</a:t>
            </a:r>
            <a:r>
              <a:rPr lang="en-US" dirty="0"/>
              <a:t>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T </a:t>
            </a:r>
            <a:endParaRPr lang="en-US" dirty="0"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1000" y="5033878"/>
            <a:ext cx="1592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b="1" dirty="0"/>
              <a:t>→</a:t>
            </a:r>
            <a:r>
              <a:rPr lang="en-US" dirty="0"/>
              <a:t>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+ 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81000" y="5436845"/>
            <a:ext cx="1207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T </a:t>
            </a:r>
            <a:r>
              <a:rPr lang="en-US" b="1" dirty="0"/>
              <a:t>→</a:t>
            </a:r>
            <a:r>
              <a:rPr lang="en-US" dirty="0"/>
              <a:t>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i  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81000" y="5839812"/>
            <a:ext cx="1473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T </a:t>
            </a:r>
            <a:r>
              <a:rPr lang="en-US" b="1" dirty="0"/>
              <a:t>→</a:t>
            </a:r>
            <a:r>
              <a:rPr lang="en-US" dirty="0"/>
              <a:t>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(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)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81000" y="4227944"/>
            <a:ext cx="1368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b="1" dirty="0"/>
              <a:t>→</a:t>
            </a:r>
            <a:r>
              <a:rPr lang="en-US" dirty="0"/>
              <a:t>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$</a:t>
            </a:r>
          </a:p>
        </p:txBody>
      </p:sp>
      <p:sp>
        <p:nvSpPr>
          <p:cNvPr id="43" name="Oval 42"/>
          <p:cNvSpPr/>
          <p:nvPr/>
        </p:nvSpPr>
        <p:spPr>
          <a:xfrm>
            <a:off x="152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>
            <a:stCxn id="43" idx="0"/>
          </p:cNvCxnSpPr>
          <p:nvPr/>
        </p:nvCxnSpPr>
        <p:spPr>
          <a:xfrm flipV="1">
            <a:off x="1181100" y="1943100"/>
            <a:ext cx="19050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ight Arrow 44"/>
          <p:cNvSpPr/>
          <p:nvPr/>
        </p:nvSpPr>
        <p:spPr>
          <a:xfrm>
            <a:off x="2476500" y="4873305"/>
            <a:ext cx="1371600" cy="690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703196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latin typeface="+mn-lt"/>
              </a:rPr>
              <a:t>Example: parsing with LR items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627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 animBg="1"/>
      <p:bldP spid="31" grpId="0"/>
      <p:bldP spid="4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+mn-lt"/>
              </a:rPr>
              <a:pPr/>
              <a:t>37</a:t>
            </a:fld>
            <a:endParaRPr lang="en-US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1191" y="249604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T</a:t>
            </a:r>
            <a:endParaRPr lang="en-US" dirty="0">
              <a:latin typeface="+mn-lt"/>
            </a:endParaRPr>
          </a:p>
        </p:txBody>
      </p:sp>
      <p:cxnSp>
        <p:nvCxnSpPr>
          <p:cNvPr id="10" name="Straight Connector 9"/>
          <p:cNvCxnSpPr>
            <a:stCxn id="34" idx="2"/>
            <a:endCxn id="2" idx="0"/>
          </p:cNvCxnSpPr>
          <p:nvPr/>
        </p:nvCxnSpPr>
        <p:spPr>
          <a:xfrm>
            <a:off x="3467644" y="2209800"/>
            <a:ext cx="12824" cy="286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648200" y="4647887"/>
            <a:ext cx="1073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b="1" dirty="0"/>
              <a:t>→</a:t>
            </a:r>
            <a:r>
              <a:rPr lang="en-US" dirty="0"/>
              <a:t>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T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endParaRPr lang="en-US" dirty="0">
              <a:latin typeface="+mn-lt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1529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00800" y="4528066"/>
            <a:ext cx="18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Reduce item!</a:t>
            </a:r>
            <a:endParaRPr lang="en-US" dirty="0">
              <a:latin typeface="+mn-lt"/>
            </a:endParaRPr>
          </a:p>
        </p:txBody>
      </p:sp>
      <p:cxnSp>
        <p:nvCxnSpPr>
          <p:cNvPr id="25" name="Straight Connector 24"/>
          <p:cNvCxnSpPr>
            <a:stCxn id="2" idx="2"/>
            <a:endCxn id="28" idx="0"/>
          </p:cNvCxnSpPr>
          <p:nvPr/>
        </p:nvCxnSpPr>
        <p:spPr>
          <a:xfrm flipH="1">
            <a:off x="3476510" y="2957705"/>
            <a:ext cx="3958" cy="90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348861" y="3048000"/>
            <a:ext cx="25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i</a:t>
            </a:r>
            <a:endParaRPr lang="en-US" dirty="0"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895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77144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657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038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419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800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181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62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$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477000" y="1327666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algn="l"/>
            <a:r>
              <a:rPr lang="en-US" dirty="0">
                <a:solidFill>
                  <a:schemeClr val="tx1"/>
                </a:solidFill>
                <a:cs typeface="Courier New" pitchFamily="49" charset="0"/>
              </a:rPr>
              <a:t>Z </a:t>
            </a:r>
            <a:r>
              <a:rPr lang="en-US" b="1" dirty="0"/>
              <a:t>→</a:t>
            </a:r>
            <a:r>
              <a:rPr lang="en-US" dirty="0"/>
              <a:t> 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$</a:t>
            </a:r>
          </a:p>
          <a:p>
            <a:pPr marL="68580" algn="l"/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E </a:t>
            </a:r>
            <a:r>
              <a:rPr lang="en-US" b="1" dirty="0"/>
              <a:t>→</a:t>
            </a:r>
            <a:r>
              <a:rPr lang="en-US" dirty="0"/>
              <a:t> 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T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| E + T</a:t>
            </a:r>
          </a:p>
          <a:p>
            <a:pPr marL="68580" algn="l"/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T </a:t>
            </a:r>
            <a:r>
              <a:rPr lang="en-US" b="1" dirty="0"/>
              <a:t>→</a:t>
            </a:r>
            <a:r>
              <a:rPr lang="en-US" dirty="0"/>
              <a:t> </a:t>
            </a:r>
            <a:r>
              <a:rPr lang="en-US" dirty="0" err="1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i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| ( E )</a:t>
            </a:r>
            <a:endParaRPr lang="en-US" b="1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57200" y="4630911"/>
            <a:ext cx="1149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b="1" dirty="0"/>
              <a:t>→</a:t>
            </a:r>
            <a:r>
              <a:rPr lang="en-US" dirty="0"/>
              <a:t>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T </a:t>
            </a:r>
            <a:endParaRPr lang="en-US" dirty="0">
              <a:latin typeface="+mn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81000" y="5033878"/>
            <a:ext cx="1592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b="1" dirty="0"/>
              <a:t>→</a:t>
            </a:r>
            <a:r>
              <a:rPr lang="en-US" dirty="0"/>
              <a:t>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+ 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81000" y="5436845"/>
            <a:ext cx="1207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T </a:t>
            </a:r>
            <a:r>
              <a:rPr lang="en-US" b="1" dirty="0"/>
              <a:t>→</a:t>
            </a:r>
            <a:r>
              <a:rPr lang="en-US" dirty="0"/>
              <a:t>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i  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81000" y="5839812"/>
            <a:ext cx="1473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T </a:t>
            </a:r>
            <a:r>
              <a:rPr lang="en-US" b="1" dirty="0"/>
              <a:t>→</a:t>
            </a:r>
            <a:r>
              <a:rPr lang="en-US" dirty="0"/>
              <a:t>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(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)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81000" y="4227944"/>
            <a:ext cx="1368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b="1" dirty="0"/>
              <a:t>→</a:t>
            </a:r>
            <a:r>
              <a:rPr lang="en-US" dirty="0"/>
              <a:t>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$</a:t>
            </a:r>
          </a:p>
        </p:txBody>
      </p:sp>
      <p:sp>
        <p:nvSpPr>
          <p:cNvPr id="46" name="Oval 45"/>
          <p:cNvSpPr/>
          <p:nvPr/>
        </p:nvSpPr>
        <p:spPr>
          <a:xfrm>
            <a:off x="152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>
            <a:stCxn id="46" idx="0"/>
          </p:cNvCxnSpPr>
          <p:nvPr/>
        </p:nvCxnSpPr>
        <p:spPr>
          <a:xfrm flipV="1">
            <a:off x="1181100" y="1943100"/>
            <a:ext cx="19050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46"/>
          <p:cNvSpPr/>
          <p:nvPr/>
        </p:nvSpPr>
        <p:spPr>
          <a:xfrm rot="16200000">
            <a:off x="887664" y="3735243"/>
            <a:ext cx="457200" cy="14414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48" name="Oval 46"/>
          <p:cNvSpPr/>
          <p:nvPr/>
        </p:nvSpPr>
        <p:spPr>
          <a:xfrm rot="16200000">
            <a:off x="995028" y="4356658"/>
            <a:ext cx="457200" cy="1800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703196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latin typeface="+mn-lt"/>
              </a:rPr>
              <a:t>Example: parsing with LR items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018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+mn-lt"/>
              </a:rPr>
              <a:pPr/>
              <a:t>38</a:t>
            </a:fld>
            <a:endParaRPr lang="en-US"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27221" y="249604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T</a:t>
            </a:r>
            <a:endParaRPr lang="en-US" dirty="0">
              <a:latin typeface="+mn-lt"/>
            </a:endParaRPr>
          </a:p>
        </p:txBody>
      </p:sp>
      <p:cxnSp>
        <p:nvCxnSpPr>
          <p:cNvPr id="47" name="Straight Connector 46"/>
          <p:cNvCxnSpPr>
            <a:stCxn id="51" idx="2"/>
            <a:endCxn id="46" idx="0"/>
          </p:cNvCxnSpPr>
          <p:nvPr/>
        </p:nvCxnSpPr>
        <p:spPr>
          <a:xfrm>
            <a:off x="3467644" y="2209800"/>
            <a:ext cx="28854" cy="286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6" idx="2"/>
            <a:endCxn id="49" idx="0"/>
          </p:cNvCxnSpPr>
          <p:nvPr/>
        </p:nvCxnSpPr>
        <p:spPr>
          <a:xfrm flipH="1">
            <a:off x="3476510" y="2957705"/>
            <a:ext cx="19988" cy="90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348861" y="3048000"/>
            <a:ext cx="25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i</a:t>
            </a:r>
            <a:endParaRPr lang="en-US" dirty="0">
              <a:latin typeface="+mn-l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895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277144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657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038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419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800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181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562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$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477000" y="1327666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algn="l"/>
            <a:r>
              <a:rPr lang="en-US" dirty="0">
                <a:solidFill>
                  <a:schemeClr val="tx1"/>
                </a:solidFill>
                <a:cs typeface="Courier New" pitchFamily="49" charset="0"/>
              </a:rPr>
              <a:t>Z </a:t>
            </a:r>
            <a:r>
              <a:rPr lang="en-US" b="1" dirty="0"/>
              <a:t>→</a:t>
            </a:r>
            <a:r>
              <a:rPr lang="en-US" dirty="0"/>
              <a:t> 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$</a:t>
            </a:r>
          </a:p>
          <a:p>
            <a:pPr marL="68580" algn="l"/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E </a:t>
            </a:r>
            <a:r>
              <a:rPr lang="en-US" b="1" dirty="0"/>
              <a:t>→</a:t>
            </a:r>
            <a:r>
              <a:rPr lang="en-US" dirty="0"/>
              <a:t> 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T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| E + T</a:t>
            </a:r>
          </a:p>
          <a:p>
            <a:pPr marL="68580" algn="l"/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T </a:t>
            </a:r>
            <a:r>
              <a:rPr lang="en-US" b="1" dirty="0"/>
              <a:t>→</a:t>
            </a:r>
            <a:r>
              <a:rPr lang="en-US" dirty="0"/>
              <a:t> </a:t>
            </a:r>
            <a:r>
              <a:rPr lang="en-US" dirty="0" err="1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i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| ( E )</a:t>
            </a:r>
            <a:endParaRPr lang="en-US" b="1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7200" y="4630911"/>
            <a:ext cx="1149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b="1" dirty="0"/>
              <a:t>→</a:t>
            </a:r>
            <a:r>
              <a:rPr lang="en-US" dirty="0"/>
              <a:t>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T </a:t>
            </a:r>
            <a:endParaRPr lang="en-US" dirty="0">
              <a:latin typeface="+mn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1000" y="5033878"/>
            <a:ext cx="1592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b="1" dirty="0"/>
              <a:t>→</a:t>
            </a:r>
            <a:r>
              <a:rPr lang="en-US" dirty="0"/>
              <a:t>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+ 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81000" y="5436845"/>
            <a:ext cx="1207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T </a:t>
            </a:r>
            <a:r>
              <a:rPr lang="en-US" b="1" dirty="0"/>
              <a:t>→</a:t>
            </a:r>
            <a:r>
              <a:rPr lang="en-US" dirty="0"/>
              <a:t>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i  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81000" y="5839812"/>
            <a:ext cx="1473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T </a:t>
            </a:r>
            <a:r>
              <a:rPr lang="en-US" b="1" dirty="0"/>
              <a:t>→</a:t>
            </a:r>
            <a:r>
              <a:rPr lang="en-US" dirty="0"/>
              <a:t>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(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)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1000" y="4227944"/>
            <a:ext cx="1368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b="1" dirty="0"/>
              <a:t>→</a:t>
            </a:r>
            <a:r>
              <a:rPr lang="en-US" dirty="0"/>
              <a:t>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$</a:t>
            </a:r>
          </a:p>
        </p:txBody>
      </p:sp>
      <p:sp>
        <p:nvSpPr>
          <p:cNvPr id="39" name="Oval 38"/>
          <p:cNvSpPr/>
          <p:nvPr/>
        </p:nvSpPr>
        <p:spPr>
          <a:xfrm>
            <a:off x="152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stCxn id="39" idx="0"/>
          </p:cNvCxnSpPr>
          <p:nvPr/>
        </p:nvCxnSpPr>
        <p:spPr>
          <a:xfrm flipV="1">
            <a:off x="1181100" y="1943100"/>
            <a:ext cx="19050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2819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>
            <a:stCxn id="41" idx="0"/>
          </p:cNvCxnSpPr>
          <p:nvPr/>
        </p:nvCxnSpPr>
        <p:spPr>
          <a:xfrm flipV="1">
            <a:off x="3848100" y="1943100"/>
            <a:ext cx="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171112" y="5033878"/>
            <a:ext cx="1523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b="1" dirty="0"/>
              <a:t>→</a:t>
            </a:r>
            <a:r>
              <a:rPr lang="en-US" dirty="0"/>
              <a:t>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+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171112" y="4227944"/>
            <a:ext cx="12990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b="1" dirty="0"/>
              <a:t>→</a:t>
            </a:r>
            <a:r>
              <a:rPr lang="en-US" dirty="0"/>
              <a:t>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$</a:t>
            </a:r>
            <a:endParaRPr lang="en-US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703196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latin typeface="+mn-lt"/>
              </a:rPr>
              <a:t>Example: parsing with LR items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958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+mn-lt"/>
              </a:rPr>
              <a:pPr/>
              <a:t>39</a:t>
            </a:fld>
            <a:endParaRPr lang="en-US"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311191" y="249604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T</a:t>
            </a:r>
            <a:endParaRPr lang="en-US" dirty="0">
              <a:latin typeface="+mn-lt"/>
            </a:endParaRPr>
          </a:p>
        </p:txBody>
      </p:sp>
      <p:cxnSp>
        <p:nvCxnSpPr>
          <p:cNvPr id="51" name="Straight Connector 50"/>
          <p:cNvCxnSpPr>
            <a:stCxn id="55" idx="2"/>
            <a:endCxn id="50" idx="0"/>
          </p:cNvCxnSpPr>
          <p:nvPr/>
        </p:nvCxnSpPr>
        <p:spPr>
          <a:xfrm>
            <a:off x="3467644" y="2209800"/>
            <a:ext cx="12824" cy="286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0" idx="2"/>
            <a:endCxn id="53" idx="0"/>
          </p:cNvCxnSpPr>
          <p:nvPr/>
        </p:nvCxnSpPr>
        <p:spPr>
          <a:xfrm flipH="1">
            <a:off x="3476510" y="2957705"/>
            <a:ext cx="3958" cy="90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348861" y="3048000"/>
            <a:ext cx="25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i</a:t>
            </a:r>
            <a:endParaRPr lang="en-US" dirty="0"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895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277144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657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038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419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800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181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562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$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57200" y="4630911"/>
            <a:ext cx="1135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T </a:t>
            </a:r>
            <a:endParaRPr lang="en-US" dirty="0">
              <a:latin typeface="+mn-lt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81000" y="5033878"/>
            <a:ext cx="157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+ T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81000" y="5436845"/>
            <a:ext cx="1193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T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i  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81000" y="5839812"/>
            <a:ext cx="1459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T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(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)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81000" y="4227944"/>
            <a:ext cx="1353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$</a:t>
            </a:r>
          </a:p>
        </p:txBody>
      </p:sp>
      <p:sp>
        <p:nvSpPr>
          <p:cNvPr id="68" name="Oval 67"/>
          <p:cNvSpPr/>
          <p:nvPr/>
        </p:nvSpPr>
        <p:spPr>
          <a:xfrm>
            <a:off x="152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9" name="Straight Arrow Connector 68"/>
          <p:cNvCxnSpPr>
            <a:stCxn id="68" idx="0"/>
          </p:cNvCxnSpPr>
          <p:nvPr/>
        </p:nvCxnSpPr>
        <p:spPr>
          <a:xfrm flipV="1">
            <a:off x="1181100" y="1943100"/>
            <a:ext cx="19050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2819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1" name="Straight Arrow Connector 70"/>
          <p:cNvCxnSpPr>
            <a:stCxn id="70" idx="0"/>
          </p:cNvCxnSpPr>
          <p:nvPr/>
        </p:nvCxnSpPr>
        <p:spPr>
          <a:xfrm flipV="1">
            <a:off x="3848100" y="1943100"/>
            <a:ext cx="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3171112" y="5033878"/>
            <a:ext cx="1509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+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T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171112" y="4227944"/>
            <a:ext cx="1284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$</a:t>
            </a:r>
            <a:endParaRPr lang="en-US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50292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5" name="Straight Arrow Connector 74"/>
          <p:cNvCxnSpPr>
            <a:stCxn id="74" idx="0"/>
          </p:cNvCxnSpPr>
          <p:nvPr/>
        </p:nvCxnSpPr>
        <p:spPr>
          <a:xfrm flipH="1" flipV="1">
            <a:off x="4572000" y="2247900"/>
            <a:ext cx="14859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5298262" y="4405952"/>
            <a:ext cx="1440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E+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T</a:t>
            </a:r>
            <a:endParaRPr lang="en-US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372100" y="4953000"/>
            <a:ext cx="1193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T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i  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372100" y="5355967"/>
            <a:ext cx="1459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T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(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)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5372100" y="4876800"/>
            <a:ext cx="134385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/>
          <p:cNvSpPr txBox="1">
            <a:spLocks/>
          </p:cNvSpPr>
          <p:nvPr/>
        </p:nvSpPr>
        <p:spPr>
          <a:xfrm>
            <a:off x="703196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latin typeface="+mn-lt"/>
              </a:rPr>
              <a:t>Example: parsing with LR items</a:t>
            </a:r>
            <a:endParaRPr lang="en-US" dirty="0">
              <a:latin typeface="+mn-lt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477000" y="1327666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algn="l"/>
            <a:r>
              <a:rPr lang="en-US" dirty="0">
                <a:solidFill>
                  <a:schemeClr val="tx1"/>
                </a:solidFill>
                <a:cs typeface="Courier New" pitchFamily="49" charset="0"/>
              </a:rPr>
              <a:t>Z </a:t>
            </a:r>
            <a:r>
              <a:rPr lang="en-US" b="1" dirty="0"/>
              <a:t>→</a:t>
            </a:r>
            <a:r>
              <a:rPr lang="en-US" dirty="0"/>
              <a:t> 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$</a:t>
            </a:r>
          </a:p>
          <a:p>
            <a:pPr marL="68580" algn="l"/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E </a:t>
            </a:r>
            <a:r>
              <a:rPr lang="en-US" b="1" dirty="0"/>
              <a:t>→</a:t>
            </a:r>
            <a:r>
              <a:rPr lang="en-US" dirty="0"/>
              <a:t> 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T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| E + T</a:t>
            </a:r>
          </a:p>
          <a:p>
            <a:pPr marL="68580" algn="l"/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T </a:t>
            </a:r>
            <a:r>
              <a:rPr lang="en-US" b="1" dirty="0"/>
              <a:t>→</a:t>
            </a:r>
            <a:r>
              <a:rPr lang="en-US" dirty="0"/>
              <a:t> </a:t>
            </a:r>
            <a:r>
              <a:rPr lang="en-US" dirty="0" err="1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i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| ( E )</a:t>
            </a:r>
            <a:endParaRPr lang="en-US" b="1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</p:spTree>
    <p:extLst>
      <p:ext uri="{BB962C8B-B14F-4D97-AF65-F5344CB8AC3E}">
        <p14:creationId xmlns:p14="http://schemas.microsoft.com/office/powerpoint/2010/main" val="3456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Rectangle 270"/>
          <p:cNvSpPr/>
          <p:nvPr/>
        </p:nvSpPr>
        <p:spPr bwMode="auto">
          <a:xfrm>
            <a:off x="2528153" y="2144479"/>
            <a:ext cx="4015114" cy="405521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0" name="Rectangle 269"/>
          <p:cNvSpPr/>
          <p:nvPr/>
        </p:nvSpPr>
        <p:spPr bwMode="auto">
          <a:xfrm>
            <a:off x="6062308" y="4255994"/>
            <a:ext cx="477370" cy="87523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9" name="Rectangle 268"/>
          <p:cNvSpPr/>
          <p:nvPr/>
        </p:nvSpPr>
        <p:spPr bwMode="auto">
          <a:xfrm>
            <a:off x="6062308" y="5131224"/>
            <a:ext cx="477370" cy="106207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8" name="Rectangle 267"/>
          <p:cNvSpPr/>
          <p:nvPr/>
        </p:nvSpPr>
        <p:spPr bwMode="auto">
          <a:xfrm>
            <a:off x="2514093" y="2852068"/>
            <a:ext cx="2314920" cy="334122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7" name="Rectangle 266"/>
          <p:cNvSpPr/>
          <p:nvPr/>
        </p:nvSpPr>
        <p:spPr bwMode="auto">
          <a:xfrm>
            <a:off x="2514093" y="3775399"/>
            <a:ext cx="2314920" cy="241789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2" name="Rectangle 261"/>
          <p:cNvSpPr/>
          <p:nvPr/>
        </p:nvSpPr>
        <p:spPr bwMode="auto">
          <a:xfrm>
            <a:off x="2521324" y="5106209"/>
            <a:ext cx="477370" cy="106207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4" name="Rectangle 263"/>
          <p:cNvSpPr/>
          <p:nvPr/>
        </p:nvSpPr>
        <p:spPr bwMode="auto">
          <a:xfrm>
            <a:off x="2518230" y="4336675"/>
            <a:ext cx="477370" cy="80073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6" name="Rectangle 265"/>
          <p:cNvSpPr/>
          <p:nvPr/>
        </p:nvSpPr>
        <p:spPr bwMode="auto">
          <a:xfrm>
            <a:off x="4364263" y="5106209"/>
            <a:ext cx="477370" cy="108708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 Box 53"/>
          <p:cNvSpPr txBox="1">
            <a:spLocks noChangeArrowheads="1"/>
          </p:cNvSpPr>
          <p:nvPr/>
        </p:nvSpPr>
        <p:spPr bwMode="auto">
          <a:xfrm>
            <a:off x="3508911" y="5860504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400" b="1" dirty="0" smtClean="0">
                <a:solidFill>
                  <a:schemeClr val="accent1"/>
                </a:solidFill>
                <a:latin typeface="+mn-lt"/>
              </a:rPr>
              <a:t>*</a:t>
            </a:r>
            <a:endParaRPr lang="en-US" sz="1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" name="Rectangle 56"/>
          <p:cNvSpPr>
            <a:spLocks noChangeArrowheads="1"/>
          </p:cNvSpPr>
          <p:nvPr/>
        </p:nvSpPr>
        <p:spPr bwMode="auto">
          <a:xfrm>
            <a:off x="5257476" y="5860504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 smtClean="0">
                <a:solidFill>
                  <a:schemeClr val="accent1"/>
                </a:solidFill>
                <a:latin typeface="+mn-lt"/>
              </a:rPr>
              <a:t>+</a:t>
            </a:r>
            <a:endParaRPr lang="en-US" sz="1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" name="Rectangle 58"/>
          <p:cNvSpPr>
            <a:spLocks noChangeArrowheads="1"/>
          </p:cNvSpPr>
          <p:nvPr/>
        </p:nvSpPr>
        <p:spPr bwMode="auto">
          <a:xfrm>
            <a:off x="6166739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>
                <a:solidFill>
                  <a:schemeClr val="accent1"/>
                </a:solidFill>
                <a:latin typeface="+mn-lt"/>
              </a:rPr>
              <a:t>3</a:t>
            </a:r>
          </a:p>
        </p:txBody>
      </p:sp>
      <p:sp>
        <p:nvSpPr>
          <p:cNvPr id="9" name="Rectangle 69"/>
          <p:cNvSpPr>
            <a:spLocks noChangeArrowheads="1"/>
          </p:cNvSpPr>
          <p:nvPr/>
        </p:nvSpPr>
        <p:spPr bwMode="auto">
          <a:xfrm>
            <a:off x="4397803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2</a:t>
            </a:r>
          </a:p>
        </p:txBody>
      </p:sp>
      <p:sp>
        <p:nvSpPr>
          <p:cNvPr id="10" name="Rectangle 74"/>
          <p:cNvSpPr>
            <a:spLocks noChangeArrowheads="1"/>
          </p:cNvSpPr>
          <p:nvPr/>
        </p:nvSpPr>
        <p:spPr bwMode="auto">
          <a:xfrm>
            <a:off x="2628866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4</a:t>
            </a:fld>
            <a:endParaRPr lang="en-US"/>
          </a:p>
        </p:txBody>
      </p:sp>
      <p:sp>
        <p:nvSpPr>
          <p:cNvPr id="11" name="כותרת 1"/>
          <p:cNvSpPr>
            <a:spLocks noGrp="1"/>
          </p:cNvSpPr>
          <p:nvPr>
            <p:ph type="title"/>
          </p:nvPr>
        </p:nvSpPr>
        <p:spPr>
          <a:xfrm>
            <a:off x="649514" y="0"/>
            <a:ext cx="7772400" cy="1143000"/>
          </a:xfrm>
        </p:spPr>
        <p:txBody>
          <a:bodyPr/>
          <a:lstStyle/>
          <a:p>
            <a:r>
              <a:rPr lang="en-US" dirty="0" smtClean="0"/>
              <a:t>Bottom-up parsing</a:t>
            </a:r>
            <a:endParaRPr lang="he-IL" dirty="0"/>
          </a:p>
        </p:txBody>
      </p:sp>
      <p:sp>
        <p:nvSpPr>
          <p:cNvPr id="12" name="Text Box 48"/>
          <p:cNvSpPr txBox="1">
            <a:spLocks noChangeArrowheads="1"/>
          </p:cNvSpPr>
          <p:nvPr/>
        </p:nvSpPr>
        <p:spPr bwMode="auto">
          <a:xfrm>
            <a:off x="179512" y="1196752"/>
            <a:ext cx="1629117" cy="267765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l" rtl="0" eaLnBrk="0" hangingPunct="0"/>
            <a:r>
              <a:rPr lang="en-US" dirty="0" smtClean="0">
                <a:latin typeface="+mn-lt"/>
                <a:cs typeface="Times New Roman" pitchFamily="18" charset="0"/>
              </a:rPr>
              <a:t>E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E </a:t>
            </a:r>
            <a:r>
              <a:rPr lang="en-US" dirty="0" smtClean="0">
                <a:latin typeface="+mn-lt"/>
                <a:cs typeface="Times New Roman" pitchFamily="18" charset="0"/>
              </a:rPr>
              <a:t>+ </a:t>
            </a:r>
            <a:r>
              <a:rPr lang="en-US" dirty="0">
                <a:latin typeface="+mn-lt"/>
                <a:cs typeface="Times New Roman" pitchFamily="18" charset="0"/>
              </a:rPr>
              <a:t>T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E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 T</a:t>
            </a:r>
            <a:endParaRPr lang="en-US" dirty="0">
              <a:latin typeface="+mn-lt"/>
              <a:cs typeface="Times New Roman" pitchFamily="18" charset="0"/>
            </a:endParaRP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T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T </a:t>
            </a:r>
            <a:r>
              <a:rPr lang="en-US" dirty="0" smtClean="0">
                <a:latin typeface="+mn-lt"/>
                <a:cs typeface="Times New Roman" pitchFamily="18" charset="0"/>
              </a:rPr>
              <a:t>* </a:t>
            </a:r>
            <a:r>
              <a:rPr lang="en-US" dirty="0">
                <a:latin typeface="+mn-lt"/>
                <a:cs typeface="Times New Roman" pitchFamily="18" charset="0"/>
              </a:rPr>
              <a:t>F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T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 F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id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num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( E 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98620" y="2073915"/>
            <a:ext cx="611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E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98426" y="2852068"/>
            <a:ext cx="611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E</a:t>
            </a:r>
            <a:endParaRPr lang="en-US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8621" y="4389747"/>
            <a:ext cx="611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+mn-lt"/>
              </a:rPr>
              <a:t>T</a:t>
            </a:r>
            <a:endParaRPr lang="en-US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60963" y="4436098"/>
            <a:ext cx="611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+mn-lt"/>
              </a:rPr>
              <a:t>T</a:t>
            </a:r>
            <a:endParaRPr lang="en-US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60963" y="5106210"/>
            <a:ext cx="611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F</a:t>
            </a:r>
            <a:endParaRPr lang="en-US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98426" y="3710421"/>
            <a:ext cx="611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+mn-lt"/>
              </a:rPr>
              <a:t>T</a:t>
            </a:r>
            <a:endParaRPr lang="en-US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29792" y="5175988"/>
            <a:ext cx="611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F</a:t>
            </a:r>
            <a:endParaRPr lang="en-US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98621" y="5106209"/>
            <a:ext cx="611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F</a:t>
            </a:r>
            <a:endParaRPr lang="en-US" dirty="0">
              <a:latin typeface="+mn-lt"/>
            </a:endParaRPr>
          </a:p>
        </p:txBody>
      </p:sp>
      <p:cxnSp>
        <p:nvCxnSpPr>
          <p:cNvPr id="5" name="Straight Connector 4"/>
          <p:cNvCxnSpPr>
            <a:stCxn id="16" idx="2"/>
            <a:endCxn id="10" idx="0"/>
          </p:cNvCxnSpPr>
          <p:nvPr/>
        </p:nvCxnSpPr>
        <p:spPr bwMode="auto">
          <a:xfrm>
            <a:off x="2766884" y="5567875"/>
            <a:ext cx="1" cy="29262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2761991" y="4855672"/>
            <a:ext cx="1" cy="29262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535710" y="5572676"/>
            <a:ext cx="1" cy="29262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6304535" y="5567874"/>
            <a:ext cx="1" cy="29262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17" idx="2"/>
            <a:endCxn id="6" idx="0"/>
          </p:cNvCxnSpPr>
          <p:nvPr/>
        </p:nvCxnSpPr>
        <p:spPr bwMode="auto">
          <a:xfrm>
            <a:off x="3604347" y="4172086"/>
            <a:ext cx="41781" cy="1688418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17" idx="2"/>
            <a:endCxn id="15" idx="0"/>
          </p:cNvCxnSpPr>
          <p:nvPr/>
        </p:nvCxnSpPr>
        <p:spPr bwMode="auto">
          <a:xfrm flipH="1">
            <a:off x="2766884" y="4172086"/>
            <a:ext cx="837463" cy="264012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7" idx="2"/>
            <a:endCxn id="18" idx="0"/>
          </p:cNvCxnSpPr>
          <p:nvPr/>
        </p:nvCxnSpPr>
        <p:spPr bwMode="auto">
          <a:xfrm>
            <a:off x="3604347" y="4172086"/>
            <a:ext cx="931366" cy="1003902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2" idx="2"/>
            <a:endCxn id="13" idx="0"/>
          </p:cNvCxnSpPr>
          <p:nvPr/>
        </p:nvCxnSpPr>
        <p:spPr bwMode="auto">
          <a:xfrm flipH="1">
            <a:off x="3604347" y="2535580"/>
            <a:ext cx="1700194" cy="316488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13" idx="2"/>
            <a:endCxn id="17" idx="0"/>
          </p:cNvCxnSpPr>
          <p:nvPr/>
        </p:nvCxnSpPr>
        <p:spPr bwMode="auto">
          <a:xfrm>
            <a:off x="3604347" y="3313733"/>
            <a:ext cx="0" cy="396688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0" name="Straight Connector 239"/>
          <p:cNvCxnSpPr>
            <a:stCxn id="2" idx="2"/>
            <a:endCxn id="7" idx="0"/>
          </p:cNvCxnSpPr>
          <p:nvPr/>
        </p:nvCxnSpPr>
        <p:spPr bwMode="auto">
          <a:xfrm>
            <a:off x="5304541" y="2535580"/>
            <a:ext cx="90152" cy="3324924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3" name="Straight Connector 242"/>
          <p:cNvCxnSpPr>
            <a:stCxn id="2" idx="2"/>
            <a:endCxn id="14" idx="0"/>
          </p:cNvCxnSpPr>
          <p:nvPr/>
        </p:nvCxnSpPr>
        <p:spPr bwMode="auto">
          <a:xfrm>
            <a:off x="5304541" y="2535580"/>
            <a:ext cx="1000001" cy="1854167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1" name="TextBox 260"/>
          <p:cNvSpPr txBox="1"/>
          <p:nvPr/>
        </p:nvSpPr>
        <p:spPr>
          <a:xfrm>
            <a:off x="-46055" y="6168281"/>
            <a:ext cx="1680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+mn-lt"/>
              </a:rPr>
              <a:t>(Non standard precedence)</a:t>
            </a:r>
          </a:p>
        </p:txBody>
      </p:sp>
      <p:cxnSp>
        <p:nvCxnSpPr>
          <p:cNvPr id="272" name="Straight Connector 271"/>
          <p:cNvCxnSpPr>
            <a:stCxn id="14" idx="2"/>
            <a:endCxn id="19" idx="0"/>
          </p:cNvCxnSpPr>
          <p:nvPr/>
        </p:nvCxnSpPr>
        <p:spPr bwMode="auto">
          <a:xfrm>
            <a:off x="6304542" y="4851412"/>
            <a:ext cx="0" cy="254797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8767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" grpId="0" animBg="1"/>
      <p:bldP spid="270" grpId="0" animBg="1"/>
      <p:bldP spid="269" grpId="0" animBg="1"/>
      <p:bldP spid="268" grpId="0" animBg="1"/>
      <p:bldP spid="267" grpId="0" animBg="1"/>
      <p:bldP spid="262" grpId="0" animBg="1"/>
      <p:bldP spid="264" grpId="0" animBg="1"/>
      <p:bldP spid="26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+mn-lt"/>
              </a:rPr>
              <a:pPr/>
              <a:t>40</a:t>
            </a:fld>
            <a:endParaRPr lang="en-US">
              <a:latin typeface="+mn-lt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819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>
            <a:stCxn id="30" idx="0"/>
          </p:cNvCxnSpPr>
          <p:nvPr/>
        </p:nvCxnSpPr>
        <p:spPr>
          <a:xfrm flipV="1">
            <a:off x="3848100" y="1943100"/>
            <a:ext cx="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171112" y="5033878"/>
            <a:ext cx="1509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+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171112" y="4227944"/>
            <a:ext cx="1284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$</a:t>
            </a:r>
            <a:endParaRPr lang="en-US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0292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stCxn id="31" idx="0"/>
          </p:cNvCxnSpPr>
          <p:nvPr/>
        </p:nvCxnSpPr>
        <p:spPr>
          <a:xfrm flipH="1" flipV="1">
            <a:off x="4572000" y="2247900"/>
            <a:ext cx="14859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298262" y="4405952"/>
            <a:ext cx="1440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E+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T</a:t>
            </a:r>
            <a:endParaRPr lang="en-US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72100" y="4953000"/>
            <a:ext cx="1193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T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i  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72100" y="5355967"/>
            <a:ext cx="1467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T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(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)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372100" y="4876800"/>
            <a:ext cx="134385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895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277144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657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38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419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800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181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562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$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69243" y="2362200"/>
            <a:ext cx="25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i</a:t>
            </a:r>
            <a:endParaRPr lang="en-US" dirty="0">
              <a:latin typeface="+mn-lt"/>
            </a:endParaRPr>
          </a:p>
        </p:txBody>
      </p:sp>
      <p:cxnSp>
        <p:nvCxnSpPr>
          <p:cNvPr id="51" name="Straight Connector 50"/>
          <p:cNvCxnSpPr>
            <a:endCxn id="50" idx="0"/>
          </p:cNvCxnSpPr>
          <p:nvPr/>
        </p:nvCxnSpPr>
        <p:spPr>
          <a:xfrm>
            <a:off x="4991100" y="2209800"/>
            <a:ext cx="5792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57200" y="4630911"/>
            <a:ext cx="1135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T </a:t>
            </a:r>
            <a:endParaRPr lang="en-US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81000" y="5033878"/>
            <a:ext cx="157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+ T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81000" y="5436845"/>
            <a:ext cx="1193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T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i  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81000" y="5839812"/>
            <a:ext cx="1459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T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(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)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81000" y="4227944"/>
            <a:ext cx="1353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$</a:t>
            </a:r>
          </a:p>
        </p:txBody>
      </p:sp>
      <p:sp>
        <p:nvSpPr>
          <p:cNvPr id="65" name="Oval 64"/>
          <p:cNvSpPr/>
          <p:nvPr/>
        </p:nvSpPr>
        <p:spPr>
          <a:xfrm>
            <a:off x="152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6" name="Straight Arrow Connector 65"/>
          <p:cNvCxnSpPr>
            <a:stCxn id="65" idx="0"/>
          </p:cNvCxnSpPr>
          <p:nvPr/>
        </p:nvCxnSpPr>
        <p:spPr>
          <a:xfrm flipV="1">
            <a:off x="1181100" y="1943100"/>
            <a:ext cx="19050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311191" y="249604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T</a:t>
            </a:r>
            <a:endParaRPr lang="en-US" dirty="0">
              <a:latin typeface="+mn-lt"/>
            </a:endParaRPr>
          </a:p>
        </p:txBody>
      </p:sp>
      <p:cxnSp>
        <p:nvCxnSpPr>
          <p:cNvPr id="72" name="Straight Connector 71"/>
          <p:cNvCxnSpPr>
            <a:endCxn id="71" idx="0"/>
          </p:cNvCxnSpPr>
          <p:nvPr/>
        </p:nvCxnSpPr>
        <p:spPr>
          <a:xfrm>
            <a:off x="3467645" y="2209800"/>
            <a:ext cx="12823" cy="286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71" idx="2"/>
            <a:endCxn id="74" idx="0"/>
          </p:cNvCxnSpPr>
          <p:nvPr/>
        </p:nvCxnSpPr>
        <p:spPr>
          <a:xfrm flipH="1">
            <a:off x="3476510" y="2957705"/>
            <a:ext cx="3958" cy="90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348861" y="3048000"/>
            <a:ext cx="25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i</a:t>
            </a:r>
            <a:endParaRPr lang="en-US" dirty="0">
              <a:latin typeface="+mn-lt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703196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latin typeface="+mn-lt"/>
              </a:rPr>
              <a:t>Example: parsing with LR items</a:t>
            </a:r>
            <a:endParaRPr lang="en-US" dirty="0">
              <a:latin typeface="+mn-lt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477000" y="1327666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algn="l"/>
            <a:r>
              <a:rPr lang="en-US" dirty="0">
                <a:solidFill>
                  <a:schemeClr val="tx1"/>
                </a:solidFill>
                <a:cs typeface="Courier New" pitchFamily="49" charset="0"/>
              </a:rPr>
              <a:t>Z </a:t>
            </a:r>
            <a:r>
              <a:rPr lang="en-US" b="1" dirty="0"/>
              <a:t>→</a:t>
            </a:r>
            <a:r>
              <a:rPr lang="en-US" dirty="0"/>
              <a:t> 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$</a:t>
            </a:r>
          </a:p>
          <a:p>
            <a:pPr marL="68580" algn="l"/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E </a:t>
            </a:r>
            <a:r>
              <a:rPr lang="en-US" b="1" dirty="0"/>
              <a:t>→</a:t>
            </a:r>
            <a:r>
              <a:rPr lang="en-US" dirty="0"/>
              <a:t> 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T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| E + T</a:t>
            </a:r>
          </a:p>
          <a:p>
            <a:pPr marL="68580" algn="l"/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T </a:t>
            </a:r>
            <a:r>
              <a:rPr lang="en-US" b="1" dirty="0"/>
              <a:t>→</a:t>
            </a:r>
            <a:r>
              <a:rPr lang="en-US" dirty="0"/>
              <a:t> </a:t>
            </a:r>
            <a:r>
              <a:rPr lang="en-US" dirty="0" err="1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i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| ( E )</a:t>
            </a:r>
            <a:endParaRPr lang="en-US" b="1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</p:spTree>
    <p:extLst>
      <p:ext uri="{BB962C8B-B14F-4D97-AF65-F5344CB8AC3E}">
        <p14:creationId xmlns:p14="http://schemas.microsoft.com/office/powerpoint/2010/main" val="108950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+mn-lt"/>
              </a:rPr>
              <a:pPr/>
              <a:t>41</a:t>
            </a:fld>
            <a:endParaRPr lang="en-US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4630911"/>
            <a:ext cx="1135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T </a:t>
            </a:r>
            <a:endParaRPr lang="en-US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5033878"/>
            <a:ext cx="157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+ T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5436845"/>
            <a:ext cx="1193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T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i  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839812"/>
            <a:ext cx="1459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T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(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)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4227944"/>
            <a:ext cx="1353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$</a:t>
            </a:r>
          </a:p>
        </p:txBody>
      </p:sp>
      <p:sp>
        <p:nvSpPr>
          <p:cNvPr id="12" name="Oval 11"/>
          <p:cNvSpPr/>
          <p:nvPr/>
        </p:nvSpPr>
        <p:spPr>
          <a:xfrm>
            <a:off x="152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12" idx="0"/>
          </p:cNvCxnSpPr>
          <p:nvPr/>
        </p:nvCxnSpPr>
        <p:spPr>
          <a:xfrm flipV="1">
            <a:off x="1181100" y="1943100"/>
            <a:ext cx="19050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895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77144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7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38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19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00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81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27221" y="23622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T</a:t>
            </a:r>
            <a:endParaRPr lang="en-US" dirty="0">
              <a:latin typeface="+mn-lt"/>
            </a:endParaRPr>
          </a:p>
        </p:txBody>
      </p:sp>
      <p:cxnSp>
        <p:nvCxnSpPr>
          <p:cNvPr id="10" name="Straight Connector 9"/>
          <p:cNvCxnSpPr>
            <a:stCxn id="16" idx="2"/>
            <a:endCxn id="2" idx="0"/>
          </p:cNvCxnSpPr>
          <p:nvPr/>
        </p:nvCxnSpPr>
        <p:spPr>
          <a:xfrm>
            <a:off x="3467644" y="2209800"/>
            <a:ext cx="28854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2860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>
            <a:stCxn id="2" idx="2"/>
            <a:endCxn id="28" idx="0"/>
          </p:cNvCxnSpPr>
          <p:nvPr/>
        </p:nvCxnSpPr>
        <p:spPr>
          <a:xfrm flipH="1">
            <a:off x="3476510" y="2823865"/>
            <a:ext cx="19988" cy="90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348861" y="2914160"/>
            <a:ext cx="25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i</a:t>
            </a:r>
            <a:endParaRPr lang="en-US" dirty="0">
              <a:latin typeface="+mn-lt"/>
            </a:endParaRPr>
          </a:p>
        </p:txBody>
      </p:sp>
      <p:cxnSp>
        <p:nvCxnSpPr>
          <p:cNvPr id="29" name="Straight Arrow Connector 28"/>
          <p:cNvCxnSpPr>
            <a:stCxn id="30" idx="0"/>
          </p:cNvCxnSpPr>
          <p:nvPr/>
        </p:nvCxnSpPr>
        <p:spPr>
          <a:xfrm flipV="1">
            <a:off x="3314700" y="1943100"/>
            <a:ext cx="5334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637712" y="5033878"/>
            <a:ext cx="1509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+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637712" y="4227944"/>
            <a:ext cx="1284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$</a:t>
            </a:r>
            <a:endParaRPr lang="en-US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4196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stCxn id="31" idx="0"/>
          </p:cNvCxnSpPr>
          <p:nvPr/>
        </p:nvCxnSpPr>
        <p:spPr>
          <a:xfrm flipH="1" flipV="1">
            <a:off x="4610100" y="1943100"/>
            <a:ext cx="8382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688662" y="4405952"/>
            <a:ext cx="1440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E+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T</a:t>
            </a:r>
            <a:endParaRPr lang="en-US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762500" y="4953000"/>
            <a:ext cx="1193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T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i  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62500" y="5355967"/>
            <a:ext cx="1459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T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(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)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762500" y="4876800"/>
            <a:ext cx="134385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869243" y="2362200"/>
            <a:ext cx="25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i</a:t>
            </a:r>
            <a:endParaRPr lang="en-US" dirty="0">
              <a:latin typeface="+mn-lt"/>
            </a:endParaRPr>
          </a:p>
        </p:txBody>
      </p:sp>
      <p:cxnSp>
        <p:nvCxnSpPr>
          <p:cNvPr id="39" name="Straight Connector 38"/>
          <p:cNvCxnSpPr>
            <a:stCxn id="20" idx="2"/>
            <a:endCxn id="38" idx="0"/>
          </p:cNvCxnSpPr>
          <p:nvPr/>
        </p:nvCxnSpPr>
        <p:spPr>
          <a:xfrm>
            <a:off x="4991100" y="2209800"/>
            <a:ext cx="5792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65532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822262" y="4405952"/>
            <a:ext cx="1440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E+T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endParaRPr lang="en-US" dirty="0">
              <a:latin typeface="+mn-lt"/>
              <a:cs typeface="Courier New" pitchFamily="49" charset="0"/>
              <a:sym typeface="Math C"/>
            </a:endParaRPr>
          </a:p>
        </p:txBody>
      </p:sp>
      <p:cxnSp>
        <p:nvCxnSpPr>
          <p:cNvPr id="44" name="Straight Arrow Connector 43"/>
          <p:cNvCxnSpPr>
            <a:stCxn id="40" idx="0"/>
          </p:cNvCxnSpPr>
          <p:nvPr/>
        </p:nvCxnSpPr>
        <p:spPr>
          <a:xfrm flipH="1" flipV="1">
            <a:off x="5372100" y="1943101"/>
            <a:ext cx="2209800" cy="1981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562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$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349865" y="3363259"/>
            <a:ext cx="18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Reduce item!</a:t>
            </a:r>
            <a:endParaRPr lang="en-US" dirty="0">
              <a:latin typeface="+mn-lt"/>
            </a:endParaRPr>
          </a:p>
        </p:txBody>
      </p:sp>
      <p:sp>
        <p:nvSpPr>
          <p:cNvPr id="49" name="Oval 46"/>
          <p:cNvSpPr/>
          <p:nvPr/>
        </p:nvSpPr>
        <p:spPr>
          <a:xfrm rot="16200000">
            <a:off x="887664" y="3703808"/>
            <a:ext cx="457200" cy="14414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0" name="Oval 46"/>
          <p:cNvSpPr/>
          <p:nvPr/>
        </p:nvSpPr>
        <p:spPr>
          <a:xfrm rot="16200000">
            <a:off x="995028" y="4316524"/>
            <a:ext cx="457200" cy="1800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703196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latin typeface="+mn-lt"/>
              </a:rPr>
              <a:t>Example: parsing with LR items</a:t>
            </a:r>
            <a:endParaRPr lang="en-US" dirty="0">
              <a:latin typeface="+mn-lt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477000" y="1327666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algn="l"/>
            <a:r>
              <a:rPr lang="en-US" dirty="0">
                <a:solidFill>
                  <a:schemeClr val="tx1"/>
                </a:solidFill>
                <a:cs typeface="Courier New" pitchFamily="49" charset="0"/>
              </a:rPr>
              <a:t>Z </a:t>
            </a:r>
            <a:r>
              <a:rPr lang="en-US" b="1" dirty="0"/>
              <a:t>→</a:t>
            </a:r>
            <a:r>
              <a:rPr lang="en-US" dirty="0"/>
              <a:t> 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$</a:t>
            </a:r>
          </a:p>
          <a:p>
            <a:pPr marL="68580" algn="l"/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E </a:t>
            </a:r>
            <a:r>
              <a:rPr lang="en-US" b="1" dirty="0"/>
              <a:t>→</a:t>
            </a:r>
            <a:r>
              <a:rPr lang="en-US" dirty="0"/>
              <a:t> 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T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| E + T</a:t>
            </a:r>
          </a:p>
          <a:p>
            <a:pPr marL="68580" algn="l"/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T </a:t>
            </a:r>
            <a:r>
              <a:rPr lang="en-US" b="1" dirty="0"/>
              <a:t>→</a:t>
            </a:r>
            <a:r>
              <a:rPr lang="en-US" dirty="0"/>
              <a:t> </a:t>
            </a:r>
            <a:r>
              <a:rPr lang="en-US" dirty="0" err="1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i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| ( E )</a:t>
            </a:r>
            <a:endParaRPr lang="en-US" b="1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</p:spTree>
    <p:extLst>
      <p:ext uri="{BB962C8B-B14F-4D97-AF65-F5344CB8AC3E}">
        <p14:creationId xmlns:p14="http://schemas.microsoft.com/office/powerpoint/2010/main" val="185437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+mn-lt"/>
              </a:rPr>
              <a:pPr/>
              <a:t>42</a:t>
            </a:fld>
            <a:endParaRPr lang="en-US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4630911"/>
            <a:ext cx="1135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T </a:t>
            </a:r>
            <a:endParaRPr lang="en-US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5033878"/>
            <a:ext cx="157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+ T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5436845"/>
            <a:ext cx="1193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T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i  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839812"/>
            <a:ext cx="1459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T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(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)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4227944"/>
            <a:ext cx="1353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$</a:t>
            </a:r>
          </a:p>
        </p:txBody>
      </p:sp>
      <p:sp>
        <p:nvSpPr>
          <p:cNvPr id="12" name="Oval 11"/>
          <p:cNvSpPr/>
          <p:nvPr/>
        </p:nvSpPr>
        <p:spPr>
          <a:xfrm>
            <a:off x="152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12" idx="0"/>
          </p:cNvCxnSpPr>
          <p:nvPr/>
        </p:nvCxnSpPr>
        <p:spPr>
          <a:xfrm flipV="1">
            <a:off x="1181100" y="1943100"/>
            <a:ext cx="19050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895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78955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7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38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$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19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00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81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64030" y="2420321"/>
            <a:ext cx="33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E</a:t>
            </a:r>
            <a:endParaRPr lang="en-US" dirty="0">
              <a:latin typeface="+mn-lt"/>
            </a:endParaRPr>
          </a:p>
        </p:txBody>
      </p:sp>
      <p:cxnSp>
        <p:nvCxnSpPr>
          <p:cNvPr id="10" name="Straight Connector 9"/>
          <p:cNvCxnSpPr>
            <a:stCxn id="16" idx="2"/>
            <a:endCxn id="2" idx="0"/>
          </p:cNvCxnSpPr>
          <p:nvPr/>
        </p:nvCxnSpPr>
        <p:spPr>
          <a:xfrm flipH="1">
            <a:off x="3231504" y="2209800"/>
            <a:ext cx="237951" cy="210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" idx="2"/>
            <a:endCxn id="28" idx="0"/>
          </p:cNvCxnSpPr>
          <p:nvPr/>
        </p:nvCxnSpPr>
        <p:spPr>
          <a:xfrm>
            <a:off x="3231504" y="2881986"/>
            <a:ext cx="1803" cy="126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64030" y="300886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T</a:t>
            </a:r>
            <a:endParaRPr lang="en-US" dirty="0">
              <a:latin typeface="+mn-l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562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2" name="Straight Connector 41"/>
          <p:cNvCxnSpPr>
            <a:stCxn id="28" idx="2"/>
            <a:endCxn id="43" idx="0"/>
          </p:cNvCxnSpPr>
          <p:nvPr/>
        </p:nvCxnSpPr>
        <p:spPr>
          <a:xfrm flipH="1">
            <a:off x="3213319" y="3470533"/>
            <a:ext cx="19988" cy="122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85670" y="3593068"/>
            <a:ext cx="25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i</a:t>
            </a:r>
            <a:endParaRPr lang="en-US" dirty="0"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25826" y="242032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+</a:t>
            </a:r>
            <a:endParaRPr lang="en-US" dirty="0"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97430" y="242032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T</a:t>
            </a:r>
            <a:endParaRPr lang="en-US" dirty="0">
              <a:latin typeface="+mn-lt"/>
            </a:endParaRPr>
          </a:p>
        </p:txBody>
      </p:sp>
      <p:cxnSp>
        <p:nvCxnSpPr>
          <p:cNvPr id="49" name="Straight Connector 48"/>
          <p:cNvCxnSpPr>
            <a:stCxn id="16" idx="2"/>
            <a:endCxn id="45" idx="0"/>
          </p:cNvCxnSpPr>
          <p:nvPr/>
        </p:nvCxnSpPr>
        <p:spPr>
          <a:xfrm>
            <a:off x="3469455" y="2209800"/>
            <a:ext cx="25648" cy="210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6" idx="2"/>
            <a:endCxn id="46" idx="0"/>
          </p:cNvCxnSpPr>
          <p:nvPr/>
        </p:nvCxnSpPr>
        <p:spPr>
          <a:xfrm>
            <a:off x="3469455" y="2209800"/>
            <a:ext cx="297252" cy="210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42672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>
            <a:stCxn id="56" idx="0"/>
          </p:cNvCxnSpPr>
          <p:nvPr/>
        </p:nvCxnSpPr>
        <p:spPr>
          <a:xfrm flipH="1" flipV="1">
            <a:off x="3848100" y="1943100"/>
            <a:ext cx="14478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572000" y="4393506"/>
            <a:ext cx="1284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$</a:t>
            </a:r>
            <a:endParaRPr lang="en-US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525394" y="5033878"/>
            <a:ext cx="1509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+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T</a:t>
            </a:r>
          </a:p>
        </p:txBody>
      </p:sp>
      <p:cxnSp>
        <p:nvCxnSpPr>
          <p:cNvPr id="61" name="Straight Connector 60"/>
          <p:cNvCxnSpPr>
            <a:stCxn id="46" idx="2"/>
            <a:endCxn id="62" idx="0"/>
          </p:cNvCxnSpPr>
          <p:nvPr/>
        </p:nvCxnSpPr>
        <p:spPr>
          <a:xfrm flipH="1">
            <a:off x="3746275" y="2881986"/>
            <a:ext cx="20432" cy="126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618626" y="3008868"/>
            <a:ext cx="25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i</a:t>
            </a:r>
            <a:endParaRPr lang="en-US" dirty="0">
              <a:latin typeface="+mn-lt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703196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latin typeface="+mn-lt"/>
              </a:rPr>
              <a:t>Example: parsing with LR items</a:t>
            </a:r>
            <a:endParaRPr lang="en-US" dirty="0">
              <a:latin typeface="+mn-lt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477000" y="1327666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algn="l"/>
            <a:r>
              <a:rPr lang="en-US" dirty="0">
                <a:solidFill>
                  <a:schemeClr val="tx1"/>
                </a:solidFill>
                <a:cs typeface="Courier New" pitchFamily="49" charset="0"/>
              </a:rPr>
              <a:t>Z </a:t>
            </a:r>
            <a:r>
              <a:rPr lang="en-US" b="1" dirty="0"/>
              <a:t>→</a:t>
            </a:r>
            <a:r>
              <a:rPr lang="en-US" dirty="0"/>
              <a:t> 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$</a:t>
            </a:r>
          </a:p>
          <a:p>
            <a:pPr marL="68580" algn="l"/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E </a:t>
            </a:r>
            <a:r>
              <a:rPr lang="en-US" b="1" dirty="0"/>
              <a:t>→</a:t>
            </a:r>
            <a:r>
              <a:rPr lang="en-US" dirty="0"/>
              <a:t> 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T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| E + T</a:t>
            </a:r>
          </a:p>
          <a:p>
            <a:pPr marL="68580" algn="l"/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T </a:t>
            </a:r>
            <a:r>
              <a:rPr lang="en-US" b="1" dirty="0"/>
              <a:t>→</a:t>
            </a:r>
            <a:r>
              <a:rPr lang="en-US" dirty="0"/>
              <a:t> </a:t>
            </a:r>
            <a:r>
              <a:rPr lang="en-US" dirty="0" err="1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i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| ( E )</a:t>
            </a:r>
            <a:endParaRPr lang="en-US" b="1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</p:spTree>
    <p:extLst>
      <p:ext uri="{BB962C8B-B14F-4D97-AF65-F5344CB8AC3E}">
        <p14:creationId xmlns:p14="http://schemas.microsoft.com/office/powerpoint/2010/main" val="453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+mn-lt"/>
              </a:rPr>
              <a:pPr/>
              <a:t>43</a:t>
            </a:fld>
            <a:endParaRPr lang="en-US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4630911"/>
            <a:ext cx="1135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T </a:t>
            </a:r>
            <a:endParaRPr lang="en-US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5033878"/>
            <a:ext cx="157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+ T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5436845"/>
            <a:ext cx="1193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T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i  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839812"/>
            <a:ext cx="1459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T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(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)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4227944"/>
            <a:ext cx="1353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$</a:t>
            </a:r>
          </a:p>
        </p:txBody>
      </p:sp>
      <p:sp>
        <p:nvSpPr>
          <p:cNvPr id="12" name="Oval 11"/>
          <p:cNvSpPr/>
          <p:nvPr/>
        </p:nvSpPr>
        <p:spPr>
          <a:xfrm>
            <a:off x="152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12" idx="0"/>
          </p:cNvCxnSpPr>
          <p:nvPr/>
        </p:nvCxnSpPr>
        <p:spPr>
          <a:xfrm flipV="1">
            <a:off x="1181100" y="1943100"/>
            <a:ext cx="19050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895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78955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7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38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$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19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00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81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64030" y="2420321"/>
            <a:ext cx="33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E</a:t>
            </a:r>
            <a:endParaRPr lang="en-US" dirty="0">
              <a:latin typeface="+mn-lt"/>
            </a:endParaRPr>
          </a:p>
        </p:txBody>
      </p:sp>
      <p:cxnSp>
        <p:nvCxnSpPr>
          <p:cNvPr id="10" name="Straight Connector 9"/>
          <p:cNvCxnSpPr>
            <a:stCxn id="16" idx="2"/>
            <a:endCxn id="2" idx="0"/>
          </p:cNvCxnSpPr>
          <p:nvPr/>
        </p:nvCxnSpPr>
        <p:spPr>
          <a:xfrm flipH="1">
            <a:off x="3231504" y="2209800"/>
            <a:ext cx="237951" cy="210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" idx="2"/>
            <a:endCxn id="28" idx="0"/>
          </p:cNvCxnSpPr>
          <p:nvPr/>
        </p:nvCxnSpPr>
        <p:spPr>
          <a:xfrm>
            <a:off x="3231504" y="2881986"/>
            <a:ext cx="1803" cy="126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64030" y="300886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T</a:t>
            </a:r>
            <a:endParaRPr lang="en-US" dirty="0">
              <a:latin typeface="+mn-l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562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2" name="Straight Connector 41"/>
          <p:cNvCxnSpPr>
            <a:stCxn id="28" idx="2"/>
            <a:endCxn id="43" idx="0"/>
          </p:cNvCxnSpPr>
          <p:nvPr/>
        </p:nvCxnSpPr>
        <p:spPr>
          <a:xfrm flipH="1">
            <a:off x="3213319" y="3470533"/>
            <a:ext cx="19988" cy="122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85670" y="3593068"/>
            <a:ext cx="25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i</a:t>
            </a:r>
            <a:endParaRPr lang="en-US" dirty="0"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25826" y="242032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+</a:t>
            </a:r>
            <a:endParaRPr lang="en-US" dirty="0"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97430" y="242032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T</a:t>
            </a:r>
            <a:endParaRPr lang="en-US" dirty="0">
              <a:latin typeface="+mn-lt"/>
            </a:endParaRPr>
          </a:p>
        </p:txBody>
      </p:sp>
      <p:cxnSp>
        <p:nvCxnSpPr>
          <p:cNvPr id="49" name="Straight Connector 48"/>
          <p:cNvCxnSpPr>
            <a:stCxn id="16" idx="2"/>
            <a:endCxn id="45" idx="0"/>
          </p:cNvCxnSpPr>
          <p:nvPr/>
        </p:nvCxnSpPr>
        <p:spPr>
          <a:xfrm>
            <a:off x="3469455" y="2209800"/>
            <a:ext cx="25648" cy="210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6" idx="2"/>
            <a:endCxn id="46" idx="0"/>
          </p:cNvCxnSpPr>
          <p:nvPr/>
        </p:nvCxnSpPr>
        <p:spPr>
          <a:xfrm>
            <a:off x="3469455" y="2209800"/>
            <a:ext cx="297252" cy="210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42672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>
            <a:stCxn id="56" idx="0"/>
          </p:cNvCxnSpPr>
          <p:nvPr/>
        </p:nvCxnSpPr>
        <p:spPr>
          <a:xfrm flipH="1" flipV="1">
            <a:off x="3848100" y="1943100"/>
            <a:ext cx="14478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572000" y="4393506"/>
            <a:ext cx="1284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$</a:t>
            </a:r>
            <a:endParaRPr lang="en-US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525394" y="5033878"/>
            <a:ext cx="1509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+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T</a:t>
            </a:r>
          </a:p>
        </p:txBody>
      </p:sp>
      <p:sp>
        <p:nvSpPr>
          <p:cNvPr id="34" name="Oval 33"/>
          <p:cNvSpPr/>
          <p:nvPr/>
        </p:nvSpPr>
        <p:spPr>
          <a:xfrm>
            <a:off x="6438900" y="38862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>
            <a:stCxn id="34" idx="0"/>
          </p:cNvCxnSpPr>
          <p:nvPr/>
        </p:nvCxnSpPr>
        <p:spPr>
          <a:xfrm flipH="1" flipV="1">
            <a:off x="4610100" y="1943100"/>
            <a:ext cx="2857500" cy="1943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827681" y="4393506"/>
            <a:ext cx="1284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E$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endParaRPr lang="en-US" dirty="0">
              <a:latin typeface="+mn-lt"/>
              <a:cs typeface="Courier New" pitchFamily="49" charset="0"/>
              <a:sym typeface="Math C"/>
            </a:endParaRPr>
          </a:p>
        </p:txBody>
      </p:sp>
      <p:cxnSp>
        <p:nvCxnSpPr>
          <p:cNvPr id="39" name="Straight Connector 38"/>
          <p:cNvCxnSpPr>
            <a:stCxn id="46" idx="2"/>
            <a:endCxn id="40" idx="0"/>
          </p:cNvCxnSpPr>
          <p:nvPr/>
        </p:nvCxnSpPr>
        <p:spPr>
          <a:xfrm flipH="1">
            <a:off x="3746275" y="2881986"/>
            <a:ext cx="20432" cy="126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618626" y="3008868"/>
            <a:ext cx="25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i</a:t>
            </a:r>
            <a:endParaRPr lang="en-US" dirty="0">
              <a:latin typeface="+mn-lt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703196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latin typeface="+mn-lt"/>
              </a:rPr>
              <a:t>Example: parsing with LR items</a:t>
            </a:r>
            <a:endParaRPr lang="en-US" dirty="0"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98522" y="3313824"/>
            <a:ext cx="18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Reduce item!</a:t>
            </a:r>
            <a:endParaRPr lang="en-US" dirty="0">
              <a:latin typeface="+mn-lt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477000" y="1327666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algn="l"/>
            <a:r>
              <a:rPr lang="en-US" dirty="0">
                <a:solidFill>
                  <a:schemeClr val="tx1"/>
                </a:solidFill>
                <a:cs typeface="Courier New" pitchFamily="49" charset="0"/>
              </a:rPr>
              <a:t>Z </a:t>
            </a:r>
            <a:r>
              <a:rPr lang="en-US" b="1" dirty="0"/>
              <a:t>→</a:t>
            </a:r>
            <a:r>
              <a:rPr lang="en-US" dirty="0"/>
              <a:t> 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$</a:t>
            </a:r>
          </a:p>
          <a:p>
            <a:pPr marL="68580" algn="l"/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E </a:t>
            </a:r>
            <a:r>
              <a:rPr lang="en-US" b="1" dirty="0"/>
              <a:t>→</a:t>
            </a:r>
            <a:r>
              <a:rPr lang="en-US" dirty="0"/>
              <a:t> 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T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| E + T</a:t>
            </a:r>
          </a:p>
          <a:p>
            <a:pPr marL="68580" algn="l"/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T </a:t>
            </a:r>
            <a:r>
              <a:rPr lang="en-US" b="1" dirty="0"/>
              <a:t>→</a:t>
            </a:r>
            <a:r>
              <a:rPr lang="en-US" dirty="0"/>
              <a:t> </a:t>
            </a:r>
            <a:r>
              <a:rPr lang="en-US" dirty="0" err="1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i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| ( E )</a:t>
            </a:r>
            <a:endParaRPr lang="en-US" b="1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</p:spTree>
    <p:extLst>
      <p:ext uri="{BB962C8B-B14F-4D97-AF65-F5344CB8AC3E}">
        <p14:creationId xmlns:p14="http://schemas.microsoft.com/office/powerpoint/2010/main" val="113117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+mn-lt"/>
              </a:rPr>
              <a:pPr/>
              <a:t>44</a:t>
            </a:fld>
            <a:endParaRPr lang="en-US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4630911"/>
            <a:ext cx="1135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T </a:t>
            </a:r>
            <a:endParaRPr lang="en-US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5033878"/>
            <a:ext cx="157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+ T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5436845"/>
            <a:ext cx="1193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>
                <a:latin typeface="+mn-lt"/>
                <a:cs typeface="Courier New" pitchFamily="49" charset="0"/>
                <a:sym typeface="Math C"/>
              </a:rPr>
              <a:t>T </a:t>
            </a:r>
            <a:r>
              <a:rPr lang="en-US">
                <a:cs typeface="Courier New" pitchFamily="49" charset="0"/>
                <a:sym typeface="Wingdings"/>
              </a:rPr>
              <a:t> </a:t>
            </a:r>
            <a:r>
              <a:rPr lang="en-US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i  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839812"/>
            <a:ext cx="1459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</a:t>
            </a:r>
            <a:r>
              <a:rPr lang="en-US" dirty="0" smtClean="0">
                <a:latin typeface="+mn-lt"/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(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)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4227944"/>
            <a:ext cx="1353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$</a:t>
            </a:r>
          </a:p>
        </p:txBody>
      </p:sp>
      <p:sp>
        <p:nvSpPr>
          <p:cNvPr id="12" name="Oval 11"/>
          <p:cNvSpPr/>
          <p:nvPr/>
        </p:nvSpPr>
        <p:spPr>
          <a:xfrm>
            <a:off x="152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12" idx="0"/>
          </p:cNvCxnSpPr>
          <p:nvPr/>
        </p:nvCxnSpPr>
        <p:spPr>
          <a:xfrm flipV="1">
            <a:off x="1181100" y="1943100"/>
            <a:ext cx="19050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895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78955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Z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7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38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19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00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81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24780" y="3106121"/>
            <a:ext cx="33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E</a:t>
            </a:r>
            <a:endParaRPr lang="en-US" dirty="0">
              <a:latin typeface="+mn-lt"/>
            </a:endParaRPr>
          </a:p>
        </p:txBody>
      </p:sp>
      <p:cxnSp>
        <p:nvCxnSpPr>
          <p:cNvPr id="10" name="Straight Connector 9"/>
          <p:cNvCxnSpPr>
            <a:endCxn id="2" idx="0"/>
          </p:cNvCxnSpPr>
          <p:nvPr/>
        </p:nvCxnSpPr>
        <p:spPr>
          <a:xfrm flipH="1">
            <a:off x="3192254" y="2895600"/>
            <a:ext cx="253982" cy="210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" idx="2"/>
            <a:endCxn id="28" idx="0"/>
          </p:cNvCxnSpPr>
          <p:nvPr/>
        </p:nvCxnSpPr>
        <p:spPr>
          <a:xfrm>
            <a:off x="3192254" y="3567786"/>
            <a:ext cx="1803" cy="126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24780" y="369466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T</a:t>
            </a:r>
            <a:endParaRPr lang="en-US" dirty="0">
              <a:latin typeface="+mn-l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562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2" name="Straight Connector 41"/>
          <p:cNvCxnSpPr>
            <a:stCxn id="28" idx="2"/>
            <a:endCxn id="43" idx="0"/>
          </p:cNvCxnSpPr>
          <p:nvPr/>
        </p:nvCxnSpPr>
        <p:spPr>
          <a:xfrm flipH="1">
            <a:off x="3190099" y="4156333"/>
            <a:ext cx="3958" cy="122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62450" y="4278868"/>
            <a:ext cx="25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i</a:t>
            </a:r>
            <a:endParaRPr lang="en-US" dirty="0"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89782" y="310612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+</a:t>
            </a:r>
            <a:endParaRPr lang="en-US" dirty="0"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58180" y="310612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T</a:t>
            </a:r>
            <a:endParaRPr lang="en-US" dirty="0">
              <a:latin typeface="+mn-lt"/>
            </a:endParaRPr>
          </a:p>
        </p:txBody>
      </p:sp>
      <p:cxnSp>
        <p:nvCxnSpPr>
          <p:cNvPr id="49" name="Straight Connector 48"/>
          <p:cNvCxnSpPr>
            <a:endCxn id="45" idx="0"/>
          </p:cNvCxnSpPr>
          <p:nvPr/>
        </p:nvCxnSpPr>
        <p:spPr>
          <a:xfrm>
            <a:off x="3446235" y="2895600"/>
            <a:ext cx="12824" cy="210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46" idx="0"/>
          </p:cNvCxnSpPr>
          <p:nvPr/>
        </p:nvCxnSpPr>
        <p:spPr>
          <a:xfrm>
            <a:off x="3446235" y="2895600"/>
            <a:ext cx="281222" cy="210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42672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572000" y="4393506"/>
            <a:ext cx="1284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$</a:t>
            </a:r>
            <a:endParaRPr lang="en-US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525394" y="5033878"/>
            <a:ext cx="1509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+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T</a:t>
            </a:r>
          </a:p>
        </p:txBody>
      </p:sp>
      <p:sp>
        <p:nvSpPr>
          <p:cNvPr id="34" name="Oval 33"/>
          <p:cNvSpPr/>
          <p:nvPr/>
        </p:nvSpPr>
        <p:spPr>
          <a:xfrm>
            <a:off x="6438900" y="38862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3854824" y="1949824"/>
            <a:ext cx="3612776" cy="19513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827681" y="4393506"/>
            <a:ext cx="1284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/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cs typeface="Courier New" pitchFamily="49" charset="0"/>
                <a:sym typeface="Wingdings"/>
              </a:rPr>
              <a:t>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E$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endParaRPr lang="en-US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98522" y="3313824"/>
            <a:ext cx="18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Reduce item!</a:t>
            </a:r>
            <a:endParaRPr lang="en-US" dirty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18142" y="2526268"/>
            <a:ext cx="33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E</a:t>
            </a:r>
            <a:endParaRPr lang="en-US" dirty="0">
              <a:latin typeface="+mn-lt"/>
            </a:endParaRPr>
          </a:p>
        </p:txBody>
      </p:sp>
      <p:cxnSp>
        <p:nvCxnSpPr>
          <p:cNvPr id="40" name="Straight Connector 39"/>
          <p:cNvCxnSpPr>
            <a:stCxn id="16" idx="2"/>
            <a:endCxn id="39" idx="0"/>
          </p:cNvCxnSpPr>
          <p:nvPr/>
        </p:nvCxnSpPr>
        <p:spPr>
          <a:xfrm>
            <a:off x="3469455" y="2209800"/>
            <a:ext cx="16161" cy="316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73592" y="2526268"/>
            <a:ext cx="340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dirty="0">
                <a:latin typeface="+mn-lt"/>
              </a:rPr>
              <a:t>$</a:t>
            </a:r>
          </a:p>
        </p:txBody>
      </p:sp>
      <p:cxnSp>
        <p:nvCxnSpPr>
          <p:cNvPr id="44" name="Straight Connector 43"/>
          <p:cNvCxnSpPr>
            <a:stCxn id="16" idx="2"/>
            <a:endCxn id="23" idx="0"/>
          </p:cNvCxnSpPr>
          <p:nvPr/>
        </p:nvCxnSpPr>
        <p:spPr>
          <a:xfrm>
            <a:off x="3469455" y="2209800"/>
            <a:ext cx="374466" cy="316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6" idx="2"/>
            <a:endCxn id="51" idx="0"/>
          </p:cNvCxnSpPr>
          <p:nvPr/>
        </p:nvCxnSpPr>
        <p:spPr>
          <a:xfrm flipH="1">
            <a:off x="3724163" y="3567786"/>
            <a:ext cx="3294" cy="80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596514" y="3648215"/>
            <a:ext cx="25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i</a:t>
            </a:r>
            <a:endParaRPr lang="en-US" dirty="0">
              <a:latin typeface="+mn-lt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703196" y="8699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latin typeface="+mn-lt"/>
              </a:rPr>
              <a:t>Example: parsing with LR items</a:t>
            </a:r>
            <a:endParaRPr lang="en-US" dirty="0">
              <a:latin typeface="+mn-lt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477000" y="1327666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algn="l"/>
            <a:r>
              <a:rPr lang="en-US" dirty="0">
                <a:solidFill>
                  <a:schemeClr val="tx1"/>
                </a:solidFill>
                <a:cs typeface="Courier New" pitchFamily="49" charset="0"/>
              </a:rPr>
              <a:t>Z </a:t>
            </a:r>
            <a:r>
              <a:rPr lang="en-US" b="1" dirty="0"/>
              <a:t>→</a:t>
            </a:r>
            <a:r>
              <a:rPr lang="en-US" dirty="0"/>
              <a:t> 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$</a:t>
            </a:r>
          </a:p>
          <a:p>
            <a:pPr marL="68580" algn="l"/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E </a:t>
            </a:r>
            <a:r>
              <a:rPr lang="en-US" b="1" dirty="0"/>
              <a:t>→</a:t>
            </a:r>
            <a:r>
              <a:rPr lang="en-US" dirty="0"/>
              <a:t> 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T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| E + T</a:t>
            </a:r>
          </a:p>
          <a:p>
            <a:pPr marL="68580" algn="l"/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T </a:t>
            </a:r>
            <a:r>
              <a:rPr lang="en-US" b="1" dirty="0"/>
              <a:t>→</a:t>
            </a:r>
            <a:r>
              <a:rPr lang="en-US" dirty="0"/>
              <a:t> </a:t>
            </a:r>
            <a:r>
              <a:rPr lang="en-US" dirty="0" err="1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i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| ( E )</a:t>
            </a:r>
            <a:endParaRPr lang="en-US" b="1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</p:spTree>
    <p:extLst>
      <p:ext uri="{BB962C8B-B14F-4D97-AF65-F5344CB8AC3E}">
        <p14:creationId xmlns:p14="http://schemas.microsoft.com/office/powerpoint/2010/main" val="6802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196" y="0"/>
            <a:ext cx="7772400" cy="1143000"/>
          </a:xfrm>
        </p:spPr>
        <p:txBody>
          <a:bodyPr/>
          <a:lstStyle/>
          <a:p>
            <a:r>
              <a:rPr lang="en-US" dirty="0" smtClean="0"/>
              <a:t>GOTO/ACTION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737015"/>
              </p:ext>
            </p:extLst>
          </p:nvPr>
        </p:nvGraphicFramePr>
        <p:xfrm>
          <a:off x="609600" y="2209800"/>
          <a:ext cx="7848603" cy="4079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72067"/>
                <a:gridCol w="872067"/>
                <a:gridCol w="872067"/>
                <a:gridCol w="872067"/>
                <a:gridCol w="872067"/>
                <a:gridCol w="872067"/>
                <a:gridCol w="787398"/>
                <a:gridCol w="838200"/>
                <a:gridCol w="990603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(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q2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Z</a:t>
                      </a:r>
                      <a:r>
                        <a:rPr lang="en-US" dirty="0" smtClean="0">
                          <a:sym typeface="Wingdings"/>
                        </a:rPr>
                        <a:t></a:t>
                      </a:r>
                      <a:r>
                        <a:rPr lang="en-US" dirty="0" smtClean="0">
                          <a:sym typeface="Math C"/>
                        </a:rPr>
                        <a:t>E</a:t>
                      </a:r>
                      <a:r>
                        <a:rPr lang="en-US" dirty="0" smtClean="0">
                          <a:sym typeface="Math C"/>
                        </a:rPr>
                        <a:t>$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sym typeface="Wingdings"/>
                        </a:rPr>
                        <a:t></a:t>
                      </a:r>
                      <a:r>
                        <a:rPr lang="en-US" dirty="0" smtClean="0">
                          <a:sym typeface="Math C"/>
                        </a:rPr>
                        <a:t>E+T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T</a:t>
                      </a:r>
                      <a:r>
                        <a:rPr lang="en-US" dirty="0" err="1" smtClean="0">
                          <a:sym typeface="Wingdings"/>
                        </a:rPr>
                        <a:t></a:t>
                      </a:r>
                      <a:r>
                        <a:rPr lang="en-US" dirty="0" err="1" smtClean="0">
                          <a:sym typeface="Math C"/>
                        </a:rPr>
                        <a:t>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sym typeface="Wingdings"/>
                        </a:rPr>
                        <a:t></a:t>
                      </a:r>
                      <a:r>
                        <a:rPr lang="en-US" dirty="0" smtClean="0">
                          <a:sym typeface="Math C"/>
                        </a:rPr>
                        <a:t>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q9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mtClean="0"/>
                        <a:t>T</a:t>
                      </a:r>
                      <a:r>
                        <a:rPr lang="en-US" smtClean="0">
                          <a:sym typeface="Wingdings"/>
                        </a:rPr>
                        <a:t></a:t>
                      </a:r>
                      <a:r>
                        <a:rPr lang="en-US" smtClean="0">
                          <a:sym typeface="Math C"/>
                        </a:rPr>
                        <a:t>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Left Brace 5"/>
          <p:cNvSpPr/>
          <p:nvPr/>
        </p:nvSpPr>
        <p:spPr>
          <a:xfrm rot="5400000">
            <a:off x="4343400" y="-961631"/>
            <a:ext cx="304800" cy="5943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l" rtl="0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62400" y="1292399"/>
            <a:ext cx="1688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GOTO Table</a:t>
            </a:r>
            <a:endParaRPr lang="en-US" dirty="0">
              <a:latin typeface="+mn-lt"/>
            </a:endParaRPr>
          </a:p>
        </p:txBody>
      </p:sp>
      <p:sp>
        <p:nvSpPr>
          <p:cNvPr id="8" name="Left Brace 7"/>
          <p:cNvSpPr/>
          <p:nvPr/>
        </p:nvSpPr>
        <p:spPr>
          <a:xfrm rot="5400000">
            <a:off x="7820261" y="1524630"/>
            <a:ext cx="304800" cy="97107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l" rtl="0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50478" y="1063799"/>
            <a:ext cx="1156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ACTION</a:t>
            </a:r>
          </a:p>
          <a:p>
            <a:pPr algn="l" rtl="0"/>
            <a:r>
              <a:rPr lang="en-US" dirty="0" smtClean="0">
                <a:latin typeface="+mn-lt"/>
              </a:rPr>
              <a:t>Table</a:t>
            </a:r>
            <a:endParaRPr lang="en-US" dirty="0">
              <a:latin typeface="+mn-lt"/>
            </a:endParaRPr>
          </a:p>
        </p:txBody>
      </p:sp>
      <p:sp>
        <p:nvSpPr>
          <p:cNvPr id="10" name="הסבר מלבני 9"/>
          <p:cNvSpPr/>
          <p:nvPr/>
        </p:nvSpPr>
        <p:spPr>
          <a:xfrm>
            <a:off x="5868143" y="908720"/>
            <a:ext cx="1473151" cy="720080"/>
          </a:xfrm>
          <a:prstGeom prst="wedgeRectCallout">
            <a:avLst>
              <a:gd name="adj1" fmla="val -43561"/>
              <a:gd name="adj2" fmla="val 25799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000" dirty="0" smtClean="0">
                <a:solidFill>
                  <a:srgbClr val="FF0000"/>
                </a:solidFill>
              </a:rPr>
              <a:t>empty – 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error move</a:t>
            </a:r>
            <a:endParaRPr lang="he-IL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89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LR(0) parser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types of rows: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Shift</a:t>
            </a:r>
            <a:r>
              <a:rPr lang="en-US" dirty="0" smtClean="0"/>
              <a:t> row – tells which state to GOTO for current token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Reduce</a:t>
            </a:r>
            <a:r>
              <a:rPr lang="en-US" dirty="0" smtClean="0"/>
              <a:t> row – tells which rule to reduce (independent of current token)</a:t>
            </a:r>
          </a:p>
          <a:p>
            <a:pPr lvl="2"/>
            <a:r>
              <a:rPr lang="en-US" dirty="0" smtClean="0"/>
              <a:t>GOTO entries are blank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1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03197" y="0"/>
            <a:ext cx="7772400" cy="1143000"/>
          </a:xfrm>
        </p:spPr>
        <p:txBody>
          <a:bodyPr/>
          <a:lstStyle/>
          <a:p>
            <a:r>
              <a:rPr lang="en-US" dirty="0" smtClean="0"/>
              <a:t>LR parser data structures</a:t>
            </a:r>
            <a:endParaRPr lang="he-IL" dirty="0"/>
          </a:p>
        </p:txBody>
      </p:sp>
      <p:sp>
        <p:nvSpPr>
          <p:cNvPr id="26" name="מציין מיקום תוכן 25"/>
          <p:cNvSpPr>
            <a:spLocks noGrp="1"/>
          </p:cNvSpPr>
          <p:nvPr>
            <p:ph idx="1"/>
          </p:nvPr>
        </p:nvSpPr>
        <p:spPr>
          <a:xfrm>
            <a:off x="685800" y="1215696"/>
            <a:ext cx="7772400" cy="4114800"/>
          </a:xfrm>
        </p:spPr>
        <p:txBody>
          <a:bodyPr/>
          <a:lstStyle/>
          <a:p>
            <a:r>
              <a:rPr lang="en-US" sz="2800" dirty="0" smtClean="0"/>
              <a:t>Input – remainder of text to be processed</a:t>
            </a:r>
          </a:p>
          <a:p>
            <a:r>
              <a:rPr lang="en-US" sz="2800" dirty="0" smtClean="0"/>
              <a:t>Stack – sequence of pairs N, qi</a:t>
            </a:r>
          </a:p>
          <a:p>
            <a:pPr lvl="1"/>
            <a:r>
              <a:rPr lang="en-US" sz="2400" dirty="0" smtClean="0"/>
              <a:t>N – symbol (terminal or non-terminal)</a:t>
            </a:r>
          </a:p>
          <a:p>
            <a:pPr lvl="1"/>
            <a:r>
              <a:rPr lang="en-US" sz="2400" dirty="0" smtClean="0"/>
              <a:t>qi – state at which decisions are made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r>
              <a:rPr lang="en-US" sz="2800" dirty="0" smtClean="0"/>
              <a:t>Initial stack contains q</a:t>
            </a:r>
            <a:r>
              <a:rPr lang="en-US" sz="2400" dirty="0" smtClean="0"/>
              <a:t>0</a:t>
            </a:r>
            <a:endParaRPr lang="he-IL" sz="28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47</a:t>
            </a:fld>
            <a:endParaRPr lang="he-IL" dirty="0"/>
          </a:p>
        </p:txBody>
      </p:sp>
      <p:sp>
        <p:nvSpPr>
          <p:cNvPr id="15" name="Rectangle 16"/>
          <p:cNvSpPr/>
          <p:nvPr/>
        </p:nvSpPr>
        <p:spPr>
          <a:xfrm>
            <a:off x="4322093" y="3717945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+</a:t>
            </a:r>
            <a:endParaRPr lang="en-US" sz="2000" dirty="0"/>
          </a:p>
        </p:txBody>
      </p:sp>
      <p:sp>
        <p:nvSpPr>
          <p:cNvPr id="16" name="Rectangle 17"/>
          <p:cNvSpPr/>
          <p:nvPr/>
        </p:nvSpPr>
        <p:spPr>
          <a:xfrm>
            <a:off x="4703093" y="3717945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</a:t>
            </a:r>
            <a:endParaRPr lang="en-US" sz="2000" dirty="0"/>
          </a:p>
        </p:txBody>
      </p:sp>
      <p:sp>
        <p:nvSpPr>
          <p:cNvPr id="17" name="Rectangle 18"/>
          <p:cNvSpPr/>
          <p:nvPr/>
        </p:nvSpPr>
        <p:spPr>
          <a:xfrm>
            <a:off x="5084093" y="3717945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$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239446" y="3710762"/>
            <a:ext cx="1346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Input suffix</a:t>
            </a:r>
            <a:endParaRPr lang="en-US" sz="2000" dirty="0">
              <a:latin typeface="+mn-lt"/>
            </a:endParaRPr>
          </a:p>
        </p:txBody>
      </p:sp>
      <p:sp>
        <p:nvSpPr>
          <p:cNvPr id="21" name="Rectangle 22"/>
          <p:cNvSpPr/>
          <p:nvPr/>
        </p:nvSpPr>
        <p:spPr>
          <a:xfrm>
            <a:off x="4314643" y="4403745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q</a:t>
            </a:r>
            <a:r>
              <a:rPr lang="en-US" sz="2000" baseline="-25000" dirty="0" smtClean="0"/>
              <a:t>0</a:t>
            </a:r>
            <a:endParaRPr lang="en-US" sz="20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2246258" y="4384687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stack</a:t>
            </a:r>
            <a:endParaRPr lang="en-US" sz="2000" dirty="0">
              <a:latin typeface="+mn-lt"/>
            </a:endParaRPr>
          </a:p>
        </p:txBody>
      </p:sp>
      <p:sp>
        <p:nvSpPr>
          <p:cNvPr id="23" name="Rounded Rectangle 27"/>
          <p:cNvSpPr/>
          <p:nvPr/>
        </p:nvSpPr>
        <p:spPr>
          <a:xfrm>
            <a:off x="1776146" y="3453485"/>
            <a:ext cx="4917510" cy="18581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4" name="Rectangle 29"/>
          <p:cNvSpPr/>
          <p:nvPr/>
        </p:nvSpPr>
        <p:spPr>
          <a:xfrm>
            <a:off x="4771843" y="4403745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</a:t>
            </a:r>
            <a:endParaRPr lang="en-US" sz="2000" dirty="0"/>
          </a:p>
        </p:txBody>
      </p:sp>
      <p:sp>
        <p:nvSpPr>
          <p:cNvPr id="25" name="Rectangle 30"/>
          <p:cNvSpPr/>
          <p:nvPr/>
        </p:nvSpPr>
        <p:spPr>
          <a:xfrm>
            <a:off x="5229043" y="4403745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q</a:t>
            </a:r>
            <a:r>
              <a:rPr lang="en-US" sz="2000" baseline="-25000" dirty="0" smtClean="0"/>
              <a:t>5</a:t>
            </a:r>
            <a:endParaRPr lang="en-US" sz="2000" baseline="-25000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4319030" y="4908530"/>
            <a:ext cx="2035382" cy="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4308743" y="4873682"/>
            <a:ext cx="1910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Stack grows this way</a:t>
            </a:r>
          </a:p>
        </p:txBody>
      </p:sp>
    </p:spTree>
    <p:extLst>
      <p:ext uri="{BB962C8B-B14F-4D97-AF65-F5344CB8AC3E}">
        <p14:creationId xmlns:p14="http://schemas.microsoft.com/office/powerpoint/2010/main" val="204151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404" y="0"/>
            <a:ext cx="7772400" cy="1143000"/>
          </a:xfrm>
        </p:spPr>
        <p:txBody>
          <a:bodyPr/>
          <a:lstStyle/>
          <a:p>
            <a:r>
              <a:rPr lang="en-US" dirty="0" smtClean="0"/>
              <a:t>LR(0) pushdown automaton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611" y="1006922"/>
            <a:ext cx="7772400" cy="4114800"/>
          </a:xfrm>
        </p:spPr>
        <p:txBody>
          <a:bodyPr/>
          <a:lstStyle/>
          <a:p>
            <a:r>
              <a:rPr lang="en-US" sz="2400" dirty="0" smtClean="0"/>
              <a:t>Two moves: shift and reduce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Shift</a:t>
            </a:r>
            <a:r>
              <a:rPr lang="en-US" sz="2400" dirty="0" smtClean="0"/>
              <a:t> move</a:t>
            </a:r>
          </a:p>
          <a:p>
            <a:pPr lvl="1"/>
            <a:r>
              <a:rPr lang="en-US" sz="2000" dirty="0" smtClean="0"/>
              <a:t>Remove first token from input</a:t>
            </a:r>
          </a:p>
          <a:p>
            <a:pPr lvl="1"/>
            <a:r>
              <a:rPr lang="en-US" sz="2000" dirty="0" smtClean="0"/>
              <a:t>Push it on the stack</a:t>
            </a:r>
          </a:p>
          <a:p>
            <a:pPr lvl="1"/>
            <a:r>
              <a:rPr lang="en-US" sz="2000" dirty="0" smtClean="0"/>
              <a:t>Compute next state based on GOTO table</a:t>
            </a:r>
          </a:p>
          <a:p>
            <a:pPr lvl="1"/>
            <a:r>
              <a:rPr lang="en-US" sz="2000" dirty="0" smtClean="0"/>
              <a:t>Push new state on the stack</a:t>
            </a:r>
          </a:p>
          <a:p>
            <a:pPr lvl="1"/>
            <a:r>
              <a:rPr lang="en-US" sz="2000" dirty="0" smtClean="0"/>
              <a:t>If new state is error – report error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84142" y="4114800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665142" y="4114800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+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046142" y="4114800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2427142" y="4114800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$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02552" y="4115087"/>
            <a:ext cx="733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input</a:t>
            </a:r>
            <a:endParaRPr lang="en-US" sz="2000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84142" y="48006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q0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09364" y="4789012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stack</a:t>
            </a:r>
            <a:endParaRPr lang="en-US" sz="20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29400" y="4114800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+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7010400" y="4114800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7391400" y="4114800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$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5166810" y="4115087"/>
            <a:ext cx="733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input</a:t>
            </a:r>
            <a:endParaRPr lang="en-US" sz="2000" dirty="0"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48400" y="48006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q0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5173622" y="4789012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stack</a:t>
            </a:r>
            <a:endParaRPr lang="en-US" sz="2000" dirty="0">
              <a:latin typeface="+mn-lt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4097975" y="4431475"/>
            <a:ext cx="838200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7" name="Rounded Rectangle 26"/>
          <p:cNvSpPr/>
          <p:nvPr/>
        </p:nvSpPr>
        <p:spPr>
          <a:xfrm>
            <a:off x="76200" y="3962400"/>
            <a:ext cx="3810000" cy="16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8" name="Rounded Rectangle 27"/>
          <p:cNvSpPr/>
          <p:nvPr/>
        </p:nvSpPr>
        <p:spPr>
          <a:xfrm>
            <a:off x="5181600" y="3962400"/>
            <a:ext cx="3810000" cy="16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9" name="TextBox 28"/>
          <p:cNvSpPr txBox="1"/>
          <p:nvPr/>
        </p:nvSpPr>
        <p:spPr>
          <a:xfrm>
            <a:off x="4196752" y="3986150"/>
            <a:ext cx="640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shift</a:t>
            </a:r>
            <a:endParaRPr lang="en-US" sz="2000" dirty="0"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05600" y="48006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</a:t>
            </a:r>
            <a:endParaRPr lang="en-US" sz="2000" dirty="0"/>
          </a:p>
        </p:txBody>
      </p:sp>
      <p:sp>
        <p:nvSpPr>
          <p:cNvPr id="31" name="Rectangle 30"/>
          <p:cNvSpPr/>
          <p:nvPr/>
        </p:nvSpPr>
        <p:spPr>
          <a:xfrm>
            <a:off x="7162800" y="48006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q5</a:t>
            </a:r>
            <a:endParaRPr lang="en-US" sz="2000" dirty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/>
          </p:nvPr>
        </p:nvGraphicFramePr>
        <p:xfrm>
          <a:off x="2209800" y="5963920"/>
          <a:ext cx="4273234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38493"/>
                <a:gridCol w="457518"/>
                <a:gridCol w="392430"/>
                <a:gridCol w="387668"/>
                <a:gridCol w="405130"/>
                <a:gridCol w="401955"/>
                <a:gridCol w="403542"/>
                <a:gridCol w="405130"/>
                <a:gridCol w="7813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action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shift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Oval 32"/>
          <p:cNvSpPr/>
          <p:nvPr/>
        </p:nvSpPr>
        <p:spPr>
          <a:xfrm>
            <a:off x="2843767" y="5943600"/>
            <a:ext cx="468458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6746972" y="5730295"/>
            <a:ext cx="2035382" cy="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6736685" y="5695447"/>
            <a:ext cx="1910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Stack grows this way</a:t>
            </a:r>
          </a:p>
        </p:txBody>
      </p:sp>
    </p:spTree>
    <p:extLst>
      <p:ext uri="{BB962C8B-B14F-4D97-AF65-F5344CB8AC3E}">
        <p14:creationId xmlns:p14="http://schemas.microsoft.com/office/powerpoint/2010/main" val="146948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309" y="0"/>
            <a:ext cx="7772400" cy="1143000"/>
          </a:xfrm>
        </p:spPr>
        <p:txBody>
          <a:bodyPr/>
          <a:lstStyle/>
          <a:p>
            <a:r>
              <a:rPr lang="en-US" dirty="0" smtClean="0"/>
              <a:t>LR(0) pushdown automaton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197" y="1033019"/>
            <a:ext cx="7772400" cy="4114800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</a:rPr>
              <a:t>Reduce</a:t>
            </a:r>
            <a:r>
              <a:rPr lang="en-US" sz="2400" dirty="0" smtClean="0"/>
              <a:t> move</a:t>
            </a:r>
          </a:p>
          <a:p>
            <a:pPr lvl="1"/>
            <a:r>
              <a:rPr lang="en-US" sz="2000" dirty="0" smtClean="0"/>
              <a:t>Using a rule </a:t>
            </a:r>
            <a:r>
              <a:rPr lang="en-US" sz="2000" dirty="0" smtClean="0">
                <a:solidFill>
                  <a:srgbClr val="009900"/>
                </a:solidFill>
              </a:rPr>
              <a:t>N</a:t>
            </a:r>
            <a:r>
              <a:rPr lang="en-US" sz="2000" dirty="0" smtClean="0"/>
              <a:t> </a:t>
            </a:r>
            <a:r>
              <a:rPr lang="en-US" sz="2000" dirty="0">
                <a:cs typeface="Courier New" pitchFamily="49" charset="0"/>
                <a:sym typeface="Wingdings"/>
              </a:rPr>
              <a:t> </a:t>
            </a:r>
            <a:r>
              <a:rPr lang="el-GR" sz="2000" dirty="0" smtClean="0">
                <a:solidFill>
                  <a:srgbClr val="0000FF"/>
                </a:solidFill>
                <a:sym typeface="Math C"/>
              </a:rPr>
              <a:t>α</a:t>
            </a:r>
            <a:endParaRPr lang="en-US" sz="2000" dirty="0" smtClean="0">
              <a:solidFill>
                <a:srgbClr val="0000FF"/>
              </a:solidFill>
              <a:sym typeface="Math C"/>
            </a:endParaRPr>
          </a:p>
          <a:p>
            <a:pPr lvl="1"/>
            <a:r>
              <a:rPr lang="en-US" sz="2000" dirty="0" smtClean="0">
                <a:sym typeface="Math C"/>
              </a:rPr>
              <a:t>Symbols in </a:t>
            </a:r>
            <a:r>
              <a:rPr lang="el-GR" sz="2000" dirty="0" smtClean="0">
                <a:sym typeface="Math C"/>
              </a:rPr>
              <a:t>α</a:t>
            </a:r>
            <a:r>
              <a:rPr lang="en-US" sz="2000" dirty="0" smtClean="0">
                <a:sym typeface="Math C"/>
              </a:rPr>
              <a:t> and their following states are removed from stack</a:t>
            </a:r>
          </a:p>
          <a:p>
            <a:pPr lvl="1"/>
            <a:r>
              <a:rPr lang="en-US" sz="2000" dirty="0" smtClean="0">
                <a:sym typeface="Math C"/>
              </a:rPr>
              <a:t>New state computed based on GOTO table (using top of stack, before pushing N)</a:t>
            </a:r>
          </a:p>
          <a:p>
            <a:pPr lvl="1"/>
            <a:r>
              <a:rPr lang="en-US" sz="2000" dirty="0" smtClean="0">
                <a:sym typeface="Math C"/>
              </a:rPr>
              <a:t>N is pushed on the stack</a:t>
            </a:r>
          </a:p>
          <a:p>
            <a:pPr lvl="1"/>
            <a:r>
              <a:rPr lang="en-US" sz="2000" dirty="0" smtClean="0">
                <a:sym typeface="Math C"/>
              </a:rPr>
              <a:t>New state pushed on top of N</a:t>
            </a:r>
            <a:endParaRPr lang="en-US" sz="2000" dirty="0">
              <a:sym typeface="Math 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00200" y="4114800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+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981200" y="4114800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362200" y="4114800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$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37610" y="4115087"/>
            <a:ext cx="733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input</a:t>
            </a:r>
            <a:endParaRPr lang="en-US" sz="20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9200" y="48006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q0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44422" y="4789012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stack</a:t>
            </a:r>
            <a:endParaRPr lang="en-US" sz="2000" dirty="0">
              <a:latin typeface="+mn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3962400"/>
            <a:ext cx="3810000" cy="16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ectangle 13"/>
          <p:cNvSpPr/>
          <p:nvPr/>
        </p:nvSpPr>
        <p:spPr>
          <a:xfrm>
            <a:off x="1676400" y="48006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i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3600" y="48006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q5</a:t>
            </a:r>
            <a:endParaRPr lang="en-US" sz="2000" dirty="0"/>
          </a:p>
        </p:txBody>
      </p:sp>
      <p:sp>
        <p:nvSpPr>
          <p:cNvPr id="16" name="Right Arrow 15"/>
          <p:cNvSpPr/>
          <p:nvPr/>
        </p:nvSpPr>
        <p:spPr>
          <a:xfrm>
            <a:off x="4169225" y="4431475"/>
            <a:ext cx="838200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TextBox 16"/>
          <p:cNvSpPr txBox="1"/>
          <p:nvPr/>
        </p:nvSpPr>
        <p:spPr>
          <a:xfrm>
            <a:off x="4101241" y="3745320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Reduce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solidFill>
                  <a:srgbClr val="009900"/>
                </a:solidFill>
                <a:latin typeface="+mn-lt"/>
              </a:rPr>
              <a:t>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  <a:sym typeface="Math C"/>
              </a:rPr>
              <a:t>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i</a:t>
            </a:r>
            <a:endParaRPr lang="en-US" sz="2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29400" y="4114800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+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7010400" y="4114800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7391400" y="4114800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$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5166810" y="4115087"/>
            <a:ext cx="733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input</a:t>
            </a:r>
            <a:endParaRPr lang="en-US" sz="2000" dirty="0"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48400" y="48006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q0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5173622" y="4789012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stack</a:t>
            </a:r>
            <a:endParaRPr lang="en-US" sz="2000" dirty="0">
              <a:latin typeface="+mn-lt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181600" y="3962400"/>
            <a:ext cx="3810000" cy="16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8" name="Rectangle 27"/>
          <p:cNvSpPr/>
          <p:nvPr/>
        </p:nvSpPr>
        <p:spPr>
          <a:xfrm>
            <a:off x="6705600" y="48006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</a:t>
            </a:r>
            <a:endParaRPr lang="en-US" sz="2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99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62800" y="48006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q6</a:t>
            </a:r>
            <a:endParaRPr lang="en-US" sz="2000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/>
          </p:nvPr>
        </p:nvGraphicFramePr>
        <p:xfrm>
          <a:off x="2356166" y="5943600"/>
          <a:ext cx="4273234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38493"/>
                <a:gridCol w="457518"/>
                <a:gridCol w="392430"/>
                <a:gridCol w="387668"/>
                <a:gridCol w="405130"/>
                <a:gridCol w="401955"/>
                <a:gridCol w="403542"/>
                <a:gridCol w="405130"/>
                <a:gridCol w="7813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action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shift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Oval 30"/>
          <p:cNvSpPr/>
          <p:nvPr/>
        </p:nvSpPr>
        <p:spPr>
          <a:xfrm>
            <a:off x="5398325" y="5943600"/>
            <a:ext cx="468458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6746972" y="5730295"/>
            <a:ext cx="2035382" cy="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6736685" y="5695447"/>
            <a:ext cx="1910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Stack grows this way</a:t>
            </a:r>
          </a:p>
        </p:txBody>
      </p:sp>
    </p:spTree>
    <p:extLst>
      <p:ext uri="{BB962C8B-B14F-4D97-AF65-F5344CB8AC3E}">
        <p14:creationId xmlns:p14="http://schemas.microsoft.com/office/powerpoint/2010/main" val="157944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Bottom-up parsing:</a:t>
            </a:r>
            <a:br>
              <a:rPr lang="en-US" dirty="0" smtClean="0"/>
            </a:br>
            <a:r>
              <a:rPr lang="en-US" dirty="0" smtClean="0"/>
              <a:t>LR(k) 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A grammar is in the class </a:t>
            </a:r>
            <a:r>
              <a:rPr lang="en-US" sz="2800" dirty="0" smtClean="0"/>
              <a:t>LR(</a:t>
            </a:r>
            <a:r>
              <a:rPr lang="en-US" sz="2800" dirty="0"/>
              <a:t>K) when it can be derived via: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Bottom-up</a:t>
            </a:r>
            <a:r>
              <a:rPr lang="en-US" sz="2400" dirty="0" smtClean="0"/>
              <a:t> derivation</a:t>
            </a:r>
            <a:endParaRPr lang="en-US" sz="2400" dirty="0"/>
          </a:p>
          <a:p>
            <a:pPr lvl="1"/>
            <a:r>
              <a:rPr lang="en-US" sz="2400" dirty="0"/>
              <a:t>Scanning the input from left to right (L)</a:t>
            </a:r>
          </a:p>
          <a:p>
            <a:pPr lvl="1"/>
            <a:r>
              <a:rPr lang="en-US" sz="2400" dirty="0"/>
              <a:t>Producing the </a:t>
            </a:r>
            <a:r>
              <a:rPr lang="en-US" sz="2400" dirty="0" smtClean="0">
                <a:solidFill>
                  <a:srgbClr val="C00000"/>
                </a:solidFill>
              </a:rPr>
              <a:t>rightmost derivation </a:t>
            </a:r>
            <a:r>
              <a:rPr lang="en-US" sz="2400" dirty="0" smtClean="0"/>
              <a:t>(R)</a:t>
            </a:r>
          </a:p>
          <a:p>
            <a:pPr lvl="2"/>
            <a:r>
              <a:rPr lang="en-US" sz="2000" dirty="0" smtClean="0"/>
              <a:t>In reverse order</a:t>
            </a:r>
            <a:endParaRPr lang="en-US" sz="2000" dirty="0"/>
          </a:p>
          <a:p>
            <a:pPr lvl="1"/>
            <a:r>
              <a:rPr lang="en-US" sz="2400" dirty="0"/>
              <a:t>With </a:t>
            </a:r>
            <a:r>
              <a:rPr lang="en-US" sz="2400" dirty="0" err="1"/>
              <a:t>lookahead</a:t>
            </a:r>
            <a:r>
              <a:rPr lang="en-US" sz="2400" dirty="0"/>
              <a:t> of k tokens (k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800" dirty="0"/>
              <a:t>A language is said to be </a:t>
            </a:r>
            <a:r>
              <a:rPr lang="en-US" sz="2800" dirty="0" smtClean="0"/>
              <a:t>LR(</a:t>
            </a:r>
            <a:r>
              <a:rPr lang="en-US" sz="2800" dirty="0"/>
              <a:t>k) </a:t>
            </a:r>
            <a:r>
              <a:rPr lang="en-US" sz="2800" dirty="0" smtClean="0"/>
              <a:t>if it </a:t>
            </a:r>
            <a:r>
              <a:rPr lang="en-US" sz="2800" dirty="0"/>
              <a:t>has an </a:t>
            </a:r>
            <a:r>
              <a:rPr lang="en-US" sz="2800" dirty="0" smtClean="0"/>
              <a:t>LR(</a:t>
            </a:r>
            <a:r>
              <a:rPr lang="en-US" sz="2800" dirty="0"/>
              <a:t>k) </a:t>
            </a:r>
            <a:r>
              <a:rPr lang="en-US" sz="2800" dirty="0" smtClean="0"/>
              <a:t>grammar</a:t>
            </a:r>
          </a:p>
          <a:p>
            <a:r>
              <a:rPr lang="en-US" sz="2800" dirty="0" smtClean="0"/>
              <a:t>The simplest case is LR(0), which we will discuss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6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GOTO/ACTION table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09600" y="1371600"/>
          <a:ext cx="6858000" cy="4079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72067"/>
                <a:gridCol w="872067"/>
                <a:gridCol w="872067"/>
                <a:gridCol w="872067"/>
                <a:gridCol w="872067"/>
                <a:gridCol w="872067"/>
                <a:gridCol w="787398"/>
                <a:gridCol w="838200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(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609600" y="5562600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1480" indent="-342900" algn="l">
              <a:buFont typeface="Wingdings"/>
              <a:buAutoNum type="arabicParenBoth"/>
            </a:pP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Z </a:t>
            </a:r>
            <a:r>
              <a:rPr lang="en-US" sz="1400" dirty="0">
                <a:cs typeface="Courier New" pitchFamily="49" charset="0"/>
                <a:sym typeface="Wingdings"/>
              </a:rPr>
              <a:t> 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 $</a:t>
            </a:r>
          </a:p>
          <a:p>
            <a:pPr marL="411480" indent="-342900" algn="l">
              <a:buFont typeface="Wingdings"/>
              <a:buAutoNum type="arabicParenBoth"/>
            </a:pP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sz="1400" dirty="0">
                <a:cs typeface="Courier New" pitchFamily="49" charset="0"/>
                <a:sym typeface="Wingdings"/>
              </a:rPr>
              <a:t> 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</a:p>
          <a:p>
            <a:pPr marL="411480" indent="-342900" algn="l">
              <a:buFont typeface="Wingdings"/>
              <a:buAutoNum type="arabicParenBoth"/>
            </a:pP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sz="1400" dirty="0">
                <a:cs typeface="Courier New" pitchFamily="49" charset="0"/>
                <a:sym typeface="Wingdings"/>
              </a:rPr>
              <a:t> 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+ 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T</a:t>
            </a:r>
          </a:p>
          <a:p>
            <a:pPr marL="411480" indent="-342900" algn="l">
              <a:buFont typeface="Wingdings"/>
              <a:buAutoNum type="arabicParenBoth"/>
            </a:pP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r>
              <a:rPr lang="en-US" sz="1400" dirty="0">
                <a:cs typeface="Courier New" pitchFamily="49" charset="0"/>
                <a:sym typeface="Wingdings"/>
              </a:rPr>
              <a:t> </a:t>
            </a:r>
            <a:r>
              <a:rPr lang="en-US" sz="14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i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</a:t>
            </a:r>
          </a:p>
          <a:p>
            <a:pPr marL="411480" indent="-342900" algn="l">
              <a:buFont typeface="Wingdings"/>
              <a:buAutoNum type="arabicParenBoth"/>
            </a:pP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r>
              <a:rPr lang="en-US" sz="1400" dirty="0">
                <a:cs typeface="Courier New" pitchFamily="49" charset="0"/>
                <a:sym typeface="Wingdings"/>
              </a:rPr>
              <a:t> 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( 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 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6600" y="5606534"/>
            <a:ext cx="538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  <a:latin typeface="+mn-lt"/>
              </a:rPr>
              <a:t>Warning</a:t>
            </a:r>
            <a:r>
              <a:rPr lang="en-US" dirty="0" smtClean="0">
                <a:latin typeface="+mn-lt"/>
              </a:rPr>
              <a:t>: numbers mean different things!</a:t>
            </a:r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5943600"/>
            <a:ext cx="4196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err="1" smtClean="0">
                <a:latin typeface="+mn-lt"/>
              </a:rPr>
              <a:t>rn</a:t>
            </a:r>
            <a:r>
              <a:rPr lang="en-US" dirty="0" smtClean="0">
                <a:latin typeface="+mn-lt"/>
              </a:rPr>
              <a:t> = reduce using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rule number </a:t>
            </a:r>
            <a:r>
              <a:rPr lang="en-US" dirty="0" smtClean="0">
                <a:latin typeface="+mn-lt"/>
              </a:rPr>
              <a:t>n</a:t>
            </a:r>
          </a:p>
          <a:p>
            <a:pPr algn="l" rtl="0"/>
            <a:r>
              <a:rPr lang="en-US" dirty="0" err="1" smtClean="0">
                <a:latin typeface="+mn-lt"/>
              </a:rPr>
              <a:t>sm</a:t>
            </a:r>
            <a:r>
              <a:rPr lang="en-US" dirty="0" smtClean="0">
                <a:latin typeface="+mn-lt"/>
              </a:rPr>
              <a:t> = shift to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state</a:t>
            </a:r>
            <a:r>
              <a:rPr lang="en-US" dirty="0" smtClean="0">
                <a:latin typeface="+mn-lt"/>
              </a:rPr>
              <a:t> m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712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+mn-lt"/>
              </a:rPr>
              <a:t>Parsing id+id$</a:t>
            </a:r>
            <a:endParaRPr lang="he-IL" dirty="0">
              <a:latin typeface="+mn-lt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latin typeface="+mn-lt"/>
              </a:rPr>
              <a:pPr/>
              <a:t>51</a:t>
            </a:fld>
            <a:endParaRPr lang="he-IL" dirty="0">
              <a:latin typeface="+mn-lt"/>
            </a:endParaRPr>
          </a:p>
        </p:txBody>
      </p:sp>
      <p:graphicFrame>
        <p:nvGraphicFramePr>
          <p:cNvPr id="7" name="טבלה 6"/>
          <p:cNvGraphicFramePr>
            <a:graphicFrameLocks noGrp="1"/>
          </p:cNvGraphicFramePr>
          <p:nvPr>
            <p:extLst/>
          </p:nvPr>
        </p:nvGraphicFramePr>
        <p:xfrm>
          <a:off x="4932040" y="1920200"/>
          <a:ext cx="4032448" cy="4389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294033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b="0" i="1" dirty="0" err="1" smtClean="0">
                          <a:solidFill>
                            <a:schemeClr val="tx1"/>
                          </a:solidFill>
                        </a:rPr>
                        <a:t>goto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acc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 Box 120"/>
          <p:cNvSpPr txBox="1">
            <a:spLocks noChangeArrowheads="1"/>
          </p:cNvSpPr>
          <p:nvPr/>
        </p:nvSpPr>
        <p:spPr bwMode="auto">
          <a:xfrm>
            <a:off x="7308304" y="332656"/>
            <a:ext cx="1657350" cy="14773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(1) S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latin typeface="+mn-lt"/>
                <a:cs typeface="Times New Roman" pitchFamily="18" charset="0"/>
              </a:rPr>
              <a:t>E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$</a:t>
            </a:r>
            <a:endParaRPr lang="en-US" sz="18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(2)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(3)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(4) T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id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endParaRPr lang="en-US" sz="18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(5) T </a:t>
            </a:r>
            <a:r>
              <a:rPr lang="en-US" sz="1800" dirty="0" smtClean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latin typeface="+mn-lt"/>
                <a:cs typeface="Times New Roman" pitchFamily="18" charset="0"/>
              </a:rPr>
              <a:t>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)</a:t>
            </a:r>
          </a:p>
        </p:txBody>
      </p:sp>
      <p:graphicFrame>
        <p:nvGraphicFramePr>
          <p:cNvPr id="9" name="Table 2"/>
          <p:cNvGraphicFramePr>
            <a:graphicFrameLocks noGrp="1"/>
          </p:cNvGraphicFramePr>
          <p:nvPr>
            <p:extLst/>
          </p:nvPr>
        </p:nvGraphicFramePr>
        <p:xfrm>
          <a:off x="245075" y="1950680"/>
          <a:ext cx="3736467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613"/>
                <a:gridCol w="1260274"/>
                <a:gridCol w="95758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Stack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Action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id + id 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AutoShape 56"/>
          <p:cNvSpPr>
            <a:spLocks noChangeArrowheads="1"/>
          </p:cNvSpPr>
          <p:nvPr/>
        </p:nvSpPr>
        <p:spPr bwMode="auto">
          <a:xfrm>
            <a:off x="539552" y="4221088"/>
            <a:ext cx="3168352" cy="504056"/>
          </a:xfrm>
          <a:prstGeom prst="wedgeRectCallout">
            <a:avLst>
              <a:gd name="adj1" fmla="val -52535"/>
              <a:gd name="adj2" fmla="val -362753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>
              <a:spcBef>
                <a:spcPct val="50000"/>
              </a:spcBef>
            </a:pPr>
            <a:r>
              <a:rPr lang="en-US" sz="2400" dirty="0" smtClean="0">
                <a:latin typeface="+mn-lt"/>
              </a:rPr>
              <a:t>Initialize with state 0</a:t>
            </a:r>
            <a:endParaRPr lang="en-US" sz="2400" dirty="0">
              <a:latin typeface="+mn-lt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247560" y="1531825"/>
            <a:ext cx="2035382" cy="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37273" y="1496977"/>
            <a:ext cx="1910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Stack grows this way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00705" y="6303414"/>
            <a:ext cx="28593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rn</a:t>
            </a:r>
            <a:r>
              <a:rPr lang="en-US" sz="1600" dirty="0" smtClean="0">
                <a:latin typeface="+mn-lt"/>
              </a:rPr>
              <a:t> = reduce using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rule number </a:t>
            </a:r>
            <a:r>
              <a:rPr lang="en-US" sz="1600" dirty="0" smtClean="0">
                <a:latin typeface="+mn-lt"/>
              </a:rPr>
              <a:t>n</a:t>
            </a:r>
          </a:p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sm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= shift to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state </a:t>
            </a:r>
            <a:r>
              <a:rPr lang="en-US" sz="1600" dirty="0" smtClean="0">
                <a:latin typeface="+mn-lt"/>
              </a:rPr>
              <a:t>m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725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Parsing id+id$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52</a:t>
            </a:fld>
            <a:endParaRPr lang="he-IL" dirty="0"/>
          </a:p>
        </p:txBody>
      </p:sp>
      <p:graphicFrame>
        <p:nvGraphicFramePr>
          <p:cNvPr id="7" name="טבלה 6"/>
          <p:cNvGraphicFramePr>
            <a:graphicFrameLocks noGrp="1"/>
          </p:cNvGraphicFramePr>
          <p:nvPr/>
        </p:nvGraphicFramePr>
        <p:xfrm>
          <a:off x="4932040" y="1920200"/>
          <a:ext cx="4032448" cy="4389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294033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b="0" i="1" dirty="0" err="1" smtClean="0">
                          <a:solidFill>
                            <a:schemeClr val="tx1"/>
                          </a:solidFill>
                        </a:rPr>
                        <a:t>goto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acc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2"/>
          <p:cNvGraphicFramePr>
            <a:graphicFrameLocks noGrp="1"/>
          </p:cNvGraphicFramePr>
          <p:nvPr>
            <p:extLst/>
          </p:nvPr>
        </p:nvGraphicFramePr>
        <p:xfrm>
          <a:off x="245075" y="1950680"/>
          <a:ext cx="3736467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613"/>
                <a:gridCol w="1260274"/>
                <a:gridCol w="95758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Stack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Action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id + id 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AutoShape 56"/>
          <p:cNvSpPr>
            <a:spLocks noChangeArrowheads="1"/>
          </p:cNvSpPr>
          <p:nvPr/>
        </p:nvSpPr>
        <p:spPr bwMode="auto">
          <a:xfrm>
            <a:off x="539552" y="4221088"/>
            <a:ext cx="3168352" cy="504056"/>
          </a:xfrm>
          <a:prstGeom prst="wedgeRectCallout">
            <a:avLst>
              <a:gd name="adj1" fmla="val -52535"/>
              <a:gd name="adj2" fmla="val -362753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>
              <a:spcBef>
                <a:spcPct val="50000"/>
              </a:spcBef>
            </a:pPr>
            <a:r>
              <a:rPr lang="en-US" sz="2400" dirty="0" smtClean="0">
                <a:latin typeface="+mn-lt"/>
              </a:rPr>
              <a:t>Initialize with state 0</a:t>
            </a:r>
            <a:endParaRPr lang="en-US" sz="2400" dirty="0">
              <a:latin typeface="+mn-lt"/>
            </a:endParaRPr>
          </a:p>
        </p:txBody>
      </p:sp>
      <p:sp>
        <p:nvSpPr>
          <p:cNvPr id="11" name="Text Box 120"/>
          <p:cNvSpPr txBox="1">
            <a:spLocks noChangeArrowheads="1"/>
          </p:cNvSpPr>
          <p:nvPr/>
        </p:nvSpPr>
        <p:spPr bwMode="auto">
          <a:xfrm>
            <a:off x="7308304" y="332656"/>
            <a:ext cx="1657350" cy="14773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(1) S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latin typeface="+mn-lt"/>
                <a:cs typeface="Times New Roman" pitchFamily="18" charset="0"/>
              </a:rPr>
              <a:t>E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$</a:t>
            </a:r>
            <a:endParaRPr lang="en-US" sz="18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(2)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(3)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(4) T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id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endParaRPr lang="en-US" sz="18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(5) T </a:t>
            </a:r>
            <a:r>
              <a:rPr lang="en-US" sz="1800" dirty="0" smtClean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latin typeface="+mn-lt"/>
                <a:cs typeface="Times New Roman" pitchFamily="18" charset="0"/>
              </a:rPr>
              <a:t>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47560" y="1531825"/>
            <a:ext cx="2035382" cy="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37273" y="1496977"/>
            <a:ext cx="1910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Stack grows this way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00705" y="6303414"/>
            <a:ext cx="28593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rn</a:t>
            </a:r>
            <a:r>
              <a:rPr lang="en-US" sz="1600" dirty="0" smtClean="0">
                <a:latin typeface="+mn-lt"/>
              </a:rPr>
              <a:t> = reduce using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rule number </a:t>
            </a:r>
            <a:r>
              <a:rPr lang="en-US" sz="1600" dirty="0" smtClean="0">
                <a:latin typeface="+mn-lt"/>
              </a:rPr>
              <a:t>n</a:t>
            </a:r>
          </a:p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sm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= shift to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state </a:t>
            </a:r>
            <a:r>
              <a:rPr lang="en-US" sz="1600" dirty="0" smtClean="0">
                <a:latin typeface="+mn-lt"/>
              </a:rPr>
              <a:t>m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988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Parsing id+id$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53</a:t>
            </a:fld>
            <a:endParaRPr lang="he-IL" dirty="0"/>
          </a:p>
        </p:txBody>
      </p:sp>
      <p:graphicFrame>
        <p:nvGraphicFramePr>
          <p:cNvPr id="5" name="Table 2"/>
          <p:cNvGraphicFramePr>
            <a:graphicFrameLocks noGrp="1"/>
          </p:cNvGraphicFramePr>
          <p:nvPr>
            <p:extLst/>
          </p:nvPr>
        </p:nvGraphicFramePr>
        <p:xfrm>
          <a:off x="245075" y="1950680"/>
          <a:ext cx="3736467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613"/>
                <a:gridCol w="1260274"/>
                <a:gridCol w="95758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Stack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Action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id + id 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 id 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r4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טבלה 6"/>
          <p:cNvGraphicFramePr>
            <a:graphicFrameLocks noGrp="1"/>
          </p:cNvGraphicFramePr>
          <p:nvPr/>
        </p:nvGraphicFramePr>
        <p:xfrm>
          <a:off x="4932040" y="1920200"/>
          <a:ext cx="4032448" cy="4389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294033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b="0" i="1" dirty="0" err="1" smtClean="0">
                          <a:solidFill>
                            <a:schemeClr val="tx1"/>
                          </a:solidFill>
                        </a:rPr>
                        <a:t>goto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acc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ext Box 120"/>
          <p:cNvSpPr txBox="1">
            <a:spLocks noChangeArrowheads="1"/>
          </p:cNvSpPr>
          <p:nvPr/>
        </p:nvSpPr>
        <p:spPr bwMode="auto">
          <a:xfrm>
            <a:off x="7308304" y="332656"/>
            <a:ext cx="1657350" cy="14773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(1) S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latin typeface="+mn-lt"/>
                <a:cs typeface="Times New Roman" pitchFamily="18" charset="0"/>
              </a:rPr>
              <a:t>E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$</a:t>
            </a:r>
            <a:endParaRPr lang="en-US" sz="18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(2)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(3)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(4) T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id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endParaRPr lang="en-US" sz="18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(5) T </a:t>
            </a:r>
            <a:r>
              <a:rPr lang="en-US" sz="1800" dirty="0" smtClean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latin typeface="+mn-lt"/>
                <a:cs typeface="Times New Roman" pitchFamily="18" charset="0"/>
              </a:rPr>
              <a:t>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47560" y="1531825"/>
            <a:ext cx="2035382" cy="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37273" y="1496977"/>
            <a:ext cx="1910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Stack grows this way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0705" y="6303414"/>
            <a:ext cx="28593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rn</a:t>
            </a:r>
            <a:r>
              <a:rPr lang="en-US" sz="1600" dirty="0" smtClean="0">
                <a:latin typeface="+mn-lt"/>
              </a:rPr>
              <a:t> = reduce using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rule number </a:t>
            </a:r>
            <a:r>
              <a:rPr lang="en-US" sz="1600" dirty="0" smtClean="0">
                <a:latin typeface="+mn-lt"/>
              </a:rPr>
              <a:t>n</a:t>
            </a:r>
          </a:p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sm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= shift to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state </a:t>
            </a:r>
            <a:r>
              <a:rPr lang="en-US" sz="1600" dirty="0" smtClean="0">
                <a:latin typeface="+mn-lt"/>
              </a:rPr>
              <a:t>m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329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Parsing id+id$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54</a:t>
            </a:fld>
            <a:endParaRPr lang="he-IL" dirty="0"/>
          </a:p>
        </p:txBody>
      </p:sp>
      <p:graphicFrame>
        <p:nvGraphicFramePr>
          <p:cNvPr id="5" name="Table 2"/>
          <p:cNvGraphicFramePr>
            <a:graphicFrameLocks noGrp="1"/>
          </p:cNvGraphicFramePr>
          <p:nvPr>
            <p:extLst/>
          </p:nvPr>
        </p:nvGraphicFramePr>
        <p:xfrm>
          <a:off x="245075" y="1950680"/>
          <a:ext cx="3736467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613"/>
                <a:gridCol w="1260274"/>
                <a:gridCol w="95758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Stack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Action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id + id 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 id 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r4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טבלה 6"/>
          <p:cNvGraphicFramePr>
            <a:graphicFrameLocks noGrp="1"/>
          </p:cNvGraphicFramePr>
          <p:nvPr/>
        </p:nvGraphicFramePr>
        <p:xfrm>
          <a:off x="4932040" y="1920200"/>
          <a:ext cx="4032448" cy="4389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294033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b="0" i="1" dirty="0" err="1" smtClean="0">
                          <a:solidFill>
                            <a:schemeClr val="tx1"/>
                          </a:solidFill>
                        </a:rPr>
                        <a:t>goto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acc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AutoShape 56"/>
          <p:cNvSpPr>
            <a:spLocks noChangeArrowheads="1"/>
          </p:cNvSpPr>
          <p:nvPr/>
        </p:nvSpPr>
        <p:spPr bwMode="auto">
          <a:xfrm>
            <a:off x="539552" y="4221088"/>
            <a:ext cx="3168352" cy="504056"/>
          </a:xfrm>
          <a:prstGeom prst="wedgeRectCallout">
            <a:avLst>
              <a:gd name="adj1" fmla="val 123251"/>
              <a:gd name="adj2" fmla="val 3242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algn="l" rtl="0">
              <a:spcBef>
                <a:spcPct val="50000"/>
              </a:spcBef>
            </a:pPr>
            <a:r>
              <a:rPr lang="en-US" sz="2400" dirty="0" smtClean="0">
                <a:latin typeface="+mn-lt"/>
              </a:rPr>
              <a:t>pop id 5</a:t>
            </a:r>
            <a:endParaRPr lang="en-US" sz="2400" dirty="0">
              <a:latin typeface="+mn-lt"/>
            </a:endParaRPr>
          </a:p>
        </p:txBody>
      </p:sp>
      <p:sp>
        <p:nvSpPr>
          <p:cNvPr id="11" name="Text Box 120"/>
          <p:cNvSpPr txBox="1">
            <a:spLocks noChangeArrowheads="1"/>
          </p:cNvSpPr>
          <p:nvPr/>
        </p:nvSpPr>
        <p:spPr bwMode="auto">
          <a:xfrm>
            <a:off x="7308304" y="332656"/>
            <a:ext cx="1657350" cy="14773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(1) S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latin typeface="+mn-lt"/>
                <a:cs typeface="Times New Roman" pitchFamily="18" charset="0"/>
              </a:rPr>
              <a:t>E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$</a:t>
            </a:r>
            <a:endParaRPr lang="en-US" sz="18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(2)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(3)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(4) T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id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endParaRPr lang="en-US" sz="18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(5) T </a:t>
            </a:r>
            <a:r>
              <a:rPr lang="en-US" sz="1800" dirty="0" smtClean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latin typeface="+mn-lt"/>
                <a:cs typeface="Times New Roman" pitchFamily="18" charset="0"/>
              </a:rPr>
              <a:t>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47560" y="1531825"/>
            <a:ext cx="2035382" cy="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37273" y="1496977"/>
            <a:ext cx="1910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Stack grows this way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00705" y="6303414"/>
            <a:ext cx="28593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rn</a:t>
            </a:r>
            <a:r>
              <a:rPr lang="en-US" sz="1600" dirty="0" smtClean="0">
                <a:latin typeface="+mn-lt"/>
              </a:rPr>
              <a:t> = reduce using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rule number </a:t>
            </a:r>
            <a:r>
              <a:rPr lang="en-US" sz="1600" dirty="0" smtClean="0">
                <a:latin typeface="+mn-lt"/>
              </a:rPr>
              <a:t>n</a:t>
            </a:r>
          </a:p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sm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= shift to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state </a:t>
            </a:r>
            <a:r>
              <a:rPr lang="en-US" sz="1600" dirty="0" smtClean="0">
                <a:latin typeface="+mn-lt"/>
              </a:rPr>
              <a:t>m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4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Parsing id+id$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55</a:t>
            </a:fld>
            <a:endParaRPr lang="he-IL" dirty="0"/>
          </a:p>
        </p:txBody>
      </p:sp>
      <p:graphicFrame>
        <p:nvGraphicFramePr>
          <p:cNvPr id="5" name="Table 2"/>
          <p:cNvGraphicFramePr>
            <a:graphicFrameLocks noGrp="1"/>
          </p:cNvGraphicFramePr>
          <p:nvPr>
            <p:extLst/>
          </p:nvPr>
        </p:nvGraphicFramePr>
        <p:xfrm>
          <a:off x="245075" y="1950680"/>
          <a:ext cx="3736467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613"/>
                <a:gridCol w="1260274"/>
                <a:gridCol w="95758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Stack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Action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id + id 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 </a:t>
                      </a:r>
                      <a:r>
                        <a:rPr lang="en-US" sz="2000" strike="sngStrike" baseline="0" dirty="0" smtClean="0"/>
                        <a:t>id 5</a:t>
                      </a:r>
                      <a:endParaRPr lang="en-US" sz="2000" strike="sngStrik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r4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טבלה 6"/>
          <p:cNvGraphicFramePr>
            <a:graphicFrameLocks noGrp="1"/>
          </p:cNvGraphicFramePr>
          <p:nvPr/>
        </p:nvGraphicFramePr>
        <p:xfrm>
          <a:off x="4932040" y="1920200"/>
          <a:ext cx="4032448" cy="4389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294033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b="0" i="1" dirty="0" err="1" smtClean="0">
                          <a:solidFill>
                            <a:schemeClr val="tx1"/>
                          </a:solidFill>
                        </a:rPr>
                        <a:t>goto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acc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AutoShape 56"/>
          <p:cNvSpPr>
            <a:spLocks noChangeArrowheads="1"/>
          </p:cNvSpPr>
          <p:nvPr/>
        </p:nvSpPr>
        <p:spPr bwMode="auto">
          <a:xfrm>
            <a:off x="539552" y="4221088"/>
            <a:ext cx="3168352" cy="504056"/>
          </a:xfrm>
          <a:prstGeom prst="wedgeRectCallout">
            <a:avLst>
              <a:gd name="adj1" fmla="val 202399"/>
              <a:gd name="adj2" fmla="val -319401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algn="l" rtl="0">
              <a:spcBef>
                <a:spcPct val="50000"/>
              </a:spcBef>
            </a:pPr>
            <a:r>
              <a:rPr lang="en-US" sz="2400" dirty="0" smtClean="0">
                <a:latin typeface="+mn-lt"/>
              </a:rPr>
              <a:t>push T 6</a:t>
            </a:r>
            <a:endParaRPr lang="en-US" sz="2400" dirty="0">
              <a:latin typeface="+mn-lt"/>
            </a:endParaRPr>
          </a:p>
        </p:txBody>
      </p:sp>
      <p:sp>
        <p:nvSpPr>
          <p:cNvPr id="11" name="Text Box 120"/>
          <p:cNvSpPr txBox="1">
            <a:spLocks noChangeArrowheads="1"/>
          </p:cNvSpPr>
          <p:nvPr/>
        </p:nvSpPr>
        <p:spPr bwMode="auto">
          <a:xfrm>
            <a:off x="7308304" y="332656"/>
            <a:ext cx="1657350" cy="14773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(1) S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latin typeface="+mn-lt"/>
                <a:cs typeface="Times New Roman" pitchFamily="18" charset="0"/>
              </a:rPr>
              <a:t>E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$</a:t>
            </a:r>
            <a:endParaRPr lang="en-US" sz="18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(2)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(3)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(4) T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id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endParaRPr lang="en-US" sz="18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(5) T </a:t>
            </a:r>
            <a:r>
              <a:rPr lang="en-US" sz="1800" dirty="0" smtClean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latin typeface="+mn-lt"/>
                <a:cs typeface="Times New Roman" pitchFamily="18" charset="0"/>
              </a:rPr>
              <a:t>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47560" y="1531825"/>
            <a:ext cx="2035382" cy="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37273" y="1496977"/>
            <a:ext cx="1910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Stack grows this way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00705" y="6303414"/>
            <a:ext cx="28593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rn</a:t>
            </a:r>
            <a:r>
              <a:rPr lang="en-US" sz="1600" dirty="0" smtClean="0">
                <a:latin typeface="+mn-lt"/>
              </a:rPr>
              <a:t> = reduce using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rule number </a:t>
            </a:r>
            <a:r>
              <a:rPr lang="en-US" sz="1600" dirty="0" smtClean="0">
                <a:latin typeface="+mn-lt"/>
              </a:rPr>
              <a:t>n</a:t>
            </a:r>
          </a:p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sm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= shift to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state </a:t>
            </a:r>
            <a:r>
              <a:rPr lang="en-US" sz="1600" dirty="0" smtClean="0">
                <a:latin typeface="+mn-lt"/>
              </a:rPr>
              <a:t>m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020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Parsing id+id$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56</a:t>
            </a:fld>
            <a:endParaRPr lang="he-IL" dirty="0"/>
          </a:p>
        </p:txBody>
      </p:sp>
      <p:graphicFrame>
        <p:nvGraphicFramePr>
          <p:cNvPr id="5" name="Table 2"/>
          <p:cNvGraphicFramePr>
            <a:graphicFrameLocks noGrp="1"/>
          </p:cNvGraphicFramePr>
          <p:nvPr>
            <p:extLst/>
          </p:nvPr>
        </p:nvGraphicFramePr>
        <p:xfrm>
          <a:off x="245075" y="1950680"/>
          <a:ext cx="3736467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613"/>
                <a:gridCol w="1260274"/>
                <a:gridCol w="95758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Stack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Action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id + id 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 id 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r4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T 6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טבלה 6"/>
          <p:cNvGraphicFramePr>
            <a:graphicFrameLocks noGrp="1"/>
          </p:cNvGraphicFramePr>
          <p:nvPr/>
        </p:nvGraphicFramePr>
        <p:xfrm>
          <a:off x="4932040" y="1920200"/>
          <a:ext cx="4032448" cy="4389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294033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b="0" i="1" dirty="0" err="1" smtClean="0">
                          <a:solidFill>
                            <a:schemeClr val="tx1"/>
                          </a:solidFill>
                        </a:rPr>
                        <a:t>goto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acc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ext Box 120"/>
          <p:cNvSpPr txBox="1">
            <a:spLocks noChangeArrowheads="1"/>
          </p:cNvSpPr>
          <p:nvPr/>
        </p:nvSpPr>
        <p:spPr bwMode="auto">
          <a:xfrm>
            <a:off x="7308304" y="332656"/>
            <a:ext cx="1657350" cy="14773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(1) S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latin typeface="+mn-lt"/>
                <a:cs typeface="Times New Roman" pitchFamily="18" charset="0"/>
              </a:rPr>
              <a:t>E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$</a:t>
            </a:r>
            <a:endParaRPr lang="en-US" sz="18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(2)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(3)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(4) T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id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endParaRPr lang="en-US" sz="18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(5) T </a:t>
            </a:r>
            <a:r>
              <a:rPr lang="en-US" sz="1800" dirty="0" smtClean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latin typeface="+mn-lt"/>
                <a:cs typeface="Times New Roman" pitchFamily="18" charset="0"/>
              </a:rPr>
              <a:t>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47560" y="1531825"/>
            <a:ext cx="2035382" cy="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37273" y="1496977"/>
            <a:ext cx="1910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Stack grows this way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0705" y="6303414"/>
            <a:ext cx="28593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rn</a:t>
            </a:r>
            <a:r>
              <a:rPr lang="en-US" sz="1600" dirty="0" smtClean="0">
                <a:latin typeface="+mn-lt"/>
              </a:rPr>
              <a:t> = reduce using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rule number </a:t>
            </a:r>
            <a:r>
              <a:rPr lang="en-US" sz="1600" dirty="0" smtClean="0">
                <a:latin typeface="+mn-lt"/>
              </a:rPr>
              <a:t>n</a:t>
            </a:r>
          </a:p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sm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= shift to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state </a:t>
            </a:r>
            <a:r>
              <a:rPr lang="en-US" sz="1600" dirty="0" smtClean="0">
                <a:latin typeface="+mn-lt"/>
              </a:rPr>
              <a:t>m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897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Parsing id+id$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57</a:t>
            </a:fld>
            <a:endParaRPr lang="he-IL" dirty="0"/>
          </a:p>
        </p:txBody>
      </p:sp>
      <p:graphicFrame>
        <p:nvGraphicFramePr>
          <p:cNvPr id="5" name="Table 2"/>
          <p:cNvGraphicFramePr>
            <a:graphicFrameLocks noGrp="1"/>
          </p:cNvGraphicFramePr>
          <p:nvPr>
            <p:extLst/>
          </p:nvPr>
        </p:nvGraphicFramePr>
        <p:xfrm>
          <a:off x="245075" y="1950680"/>
          <a:ext cx="3736467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613"/>
                <a:gridCol w="1260274"/>
                <a:gridCol w="95758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Stack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Action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id + id 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 id 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r4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T 6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E 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s3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טבלה 6"/>
          <p:cNvGraphicFramePr>
            <a:graphicFrameLocks noGrp="1"/>
          </p:cNvGraphicFramePr>
          <p:nvPr/>
        </p:nvGraphicFramePr>
        <p:xfrm>
          <a:off x="4932040" y="1920200"/>
          <a:ext cx="4032448" cy="4389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294033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b="0" i="1" dirty="0" err="1" smtClean="0">
                          <a:solidFill>
                            <a:schemeClr val="tx1"/>
                          </a:solidFill>
                        </a:rPr>
                        <a:t>goto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acc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ext Box 120"/>
          <p:cNvSpPr txBox="1">
            <a:spLocks noChangeArrowheads="1"/>
          </p:cNvSpPr>
          <p:nvPr/>
        </p:nvSpPr>
        <p:spPr bwMode="auto">
          <a:xfrm>
            <a:off x="7308304" y="332656"/>
            <a:ext cx="1657350" cy="14773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(1) S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latin typeface="+mn-lt"/>
                <a:cs typeface="Times New Roman" pitchFamily="18" charset="0"/>
              </a:rPr>
              <a:t>E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$</a:t>
            </a:r>
            <a:endParaRPr lang="en-US" sz="18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(2)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(3)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(4) T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id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endParaRPr lang="en-US" sz="18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(5) T </a:t>
            </a:r>
            <a:r>
              <a:rPr lang="en-US" sz="1800" dirty="0" smtClean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latin typeface="+mn-lt"/>
                <a:cs typeface="Times New Roman" pitchFamily="18" charset="0"/>
              </a:rPr>
              <a:t>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47560" y="1531825"/>
            <a:ext cx="2035382" cy="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37273" y="1496977"/>
            <a:ext cx="1910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Stack grows this way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0705" y="6303414"/>
            <a:ext cx="28593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rn</a:t>
            </a:r>
            <a:r>
              <a:rPr lang="en-US" sz="1600" dirty="0" smtClean="0">
                <a:latin typeface="+mn-lt"/>
              </a:rPr>
              <a:t> = reduce using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rule number </a:t>
            </a:r>
            <a:r>
              <a:rPr lang="en-US" sz="1600" dirty="0" smtClean="0">
                <a:latin typeface="+mn-lt"/>
              </a:rPr>
              <a:t>n</a:t>
            </a:r>
          </a:p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sm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= shift to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state </a:t>
            </a:r>
            <a:r>
              <a:rPr lang="en-US" sz="1600" dirty="0" smtClean="0">
                <a:latin typeface="+mn-lt"/>
              </a:rPr>
              <a:t>m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265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Parsing id+id$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58</a:t>
            </a:fld>
            <a:endParaRPr lang="he-IL" dirty="0"/>
          </a:p>
        </p:txBody>
      </p:sp>
      <p:graphicFrame>
        <p:nvGraphicFramePr>
          <p:cNvPr id="5" name="Table 2"/>
          <p:cNvGraphicFramePr>
            <a:graphicFrameLocks noGrp="1"/>
          </p:cNvGraphicFramePr>
          <p:nvPr>
            <p:extLst/>
          </p:nvPr>
        </p:nvGraphicFramePr>
        <p:xfrm>
          <a:off x="245075" y="1950680"/>
          <a:ext cx="3736467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613"/>
                <a:gridCol w="1260274"/>
                <a:gridCol w="95758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Stack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Action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id + id 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 id 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r4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T 6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E 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s3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E 1 + 3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id 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טבלה 6"/>
          <p:cNvGraphicFramePr>
            <a:graphicFrameLocks noGrp="1"/>
          </p:cNvGraphicFramePr>
          <p:nvPr/>
        </p:nvGraphicFramePr>
        <p:xfrm>
          <a:off x="4932040" y="1920200"/>
          <a:ext cx="4032448" cy="4389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294033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b="0" i="1" dirty="0" err="1" smtClean="0">
                          <a:solidFill>
                            <a:schemeClr val="tx1"/>
                          </a:solidFill>
                        </a:rPr>
                        <a:t>goto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acc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ext Box 120"/>
          <p:cNvSpPr txBox="1">
            <a:spLocks noChangeArrowheads="1"/>
          </p:cNvSpPr>
          <p:nvPr/>
        </p:nvSpPr>
        <p:spPr bwMode="auto">
          <a:xfrm>
            <a:off x="7308304" y="332656"/>
            <a:ext cx="1657350" cy="14773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(1) S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latin typeface="+mn-lt"/>
                <a:cs typeface="Times New Roman" pitchFamily="18" charset="0"/>
              </a:rPr>
              <a:t>E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$</a:t>
            </a:r>
            <a:endParaRPr lang="en-US" sz="18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(2)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(3)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(4) T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id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endParaRPr lang="en-US" sz="18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(5) T </a:t>
            </a:r>
            <a:r>
              <a:rPr lang="en-US" sz="1800" dirty="0" smtClean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latin typeface="+mn-lt"/>
                <a:cs typeface="Times New Roman" pitchFamily="18" charset="0"/>
              </a:rPr>
              <a:t>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47560" y="1531825"/>
            <a:ext cx="2035382" cy="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37273" y="1496977"/>
            <a:ext cx="1910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Stack grows this way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0705" y="6303414"/>
            <a:ext cx="28593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rn</a:t>
            </a:r>
            <a:r>
              <a:rPr lang="en-US" sz="1600" dirty="0" smtClean="0">
                <a:latin typeface="+mn-lt"/>
              </a:rPr>
              <a:t> = reduce using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rule number </a:t>
            </a:r>
            <a:r>
              <a:rPr lang="en-US" sz="1600" dirty="0" smtClean="0">
                <a:latin typeface="+mn-lt"/>
              </a:rPr>
              <a:t>n</a:t>
            </a:r>
          </a:p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sm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= shift to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state </a:t>
            </a:r>
            <a:r>
              <a:rPr lang="en-US" sz="1600" dirty="0" smtClean="0">
                <a:latin typeface="+mn-lt"/>
              </a:rPr>
              <a:t>m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22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Parsing id+id$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59</a:t>
            </a:fld>
            <a:endParaRPr lang="he-IL" dirty="0"/>
          </a:p>
        </p:txBody>
      </p:sp>
      <p:graphicFrame>
        <p:nvGraphicFramePr>
          <p:cNvPr id="5" name="Table 2"/>
          <p:cNvGraphicFramePr>
            <a:graphicFrameLocks noGrp="1"/>
          </p:cNvGraphicFramePr>
          <p:nvPr>
            <p:extLst/>
          </p:nvPr>
        </p:nvGraphicFramePr>
        <p:xfrm>
          <a:off x="245075" y="1950680"/>
          <a:ext cx="3736467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613"/>
                <a:gridCol w="1260274"/>
                <a:gridCol w="95758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Stack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Action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id + id 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 id 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r4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T 6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E 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s3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E 1 + 3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id 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E 1 + 3 id 5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r4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טבלה 6"/>
          <p:cNvGraphicFramePr>
            <a:graphicFrameLocks noGrp="1"/>
          </p:cNvGraphicFramePr>
          <p:nvPr/>
        </p:nvGraphicFramePr>
        <p:xfrm>
          <a:off x="4932040" y="1920200"/>
          <a:ext cx="4032448" cy="4389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294033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b="0" i="1" dirty="0" err="1" smtClean="0">
                          <a:solidFill>
                            <a:schemeClr val="tx1"/>
                          </a:solidFill>
                        </a:rPr>
                        <a:t>goto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acc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ext Box 120"/>
          <p:cNvSpPr txBox="1">
            <a:spLocks noChangeArrowheads="1"/>
          </p:cNvSpPr>
          <p:nvPr/>
        </p:nvSpPr>
        <p:spPr bwMode="auto">
          <a:xfrm>
            <a:off x="7308304" y="332656"/>
            <a:ext cx="1657350" cy="14773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(1) S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latin typeface="+mn-lt"/>
                <a:cs typeface="Times New Roman" pitchFamily="18" charset="0"/>
              </a:rPr>
              <a:t>E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$</a:t>
            </a:r>
            <a:endParaRPr lang="en-US" sz="18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(2)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(3)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(4) T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id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endParaRPr lang="en-US" sz="18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(5) T </a:t>
            </a:r>
            <a:r>
              <a:rPr lang="en-US" sz="1800" dirty="0" smtClean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latin typeface="+mn-lt"/>
                <a:cs typeface="Times New Roman" pitchFamily="18" charset="0"/>
              </a:rPr>
              <a:t>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47560" y="1531825"/>
            <a:ext cx="2035382" cy="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37273" y="1496977"/>
            <a:ext cx="1910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Stack grows this way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0705" y="6303414"/>
            <a:ext cx="28593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rn</a:t>
            </a:r>
            <a:r>
              <a:rPr lang="en-US" sz="1600" dirty="0" smtClean="0">
                <a:latin typeface="+mn-lt"/>
              </a:rPr>
              <a:t> = reduce using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rule number </a:t>
            </a:r>
            <a:r>
              <a:rPr lang="en-US" sz="1600" dirty="0" smtClean="0">
                <a:latin typeface="+mn-lt"/>
              </a:rPr>
              <a:t>n</a:t>
            </a:r>
          </a:p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sm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= shift to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state </a:t>
            </a:r>
            <a:r>
              <a:rPr lang="en-US" sz="1600" dirty="0" smtClean="0">
                <a:latin typeface="+mn-lt"/>
              </a:rPr>
              <a:t>m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345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Terminology: Reductions &amp; Handles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opposite of derivation is called </a:t>
            </a:r>
            <a:r>
              <a:rPr lang="en-US" i="1" dirty="0" smtClean="0">
                <a:solidFill>
                  <a:srgbClr val="004080"/>
                </a:solidFill>
              </a:rPr>
              <a:t>reduction</a:t>
            </a:r>
          </a:p>
          <a:p>
            <a:pPr lvl="1"/>
            <a:r>
              <a:rPr lang="en-US" dirty="0" smtClean="0"/>
              <a:t>Let A</a:t>
            </a:r>
            <a:r>
              <a:rPr lang="en-US" dirty="0">
                <a:sym typeface="Math C"/>
              </a:rPr>
              <a:t> </a:t>
            </a:r>
            <a:r>
              <a:rPr lang="en-US" dirty="0">
                <a:sym typeface="Wingdings"/>
              </a:rPr>
              <a:t></a:t>
            </a:r>
            <a:r>
              <a:rPr lang="en-US" dirty="0">
                <a:sym typeface="Symbol" pitchFamily="18" charset="2"/>
              </a:rPr>
              <a:t> </a:t>
            </a:r>
            <a:r>
              <a:rPr lang="el-GR" dirty="0" smtClean="0">
                <a:sym typeface="Math C"/>
              </a:rPr>
              <a:t>α</a:t>
            </a:r>
            <a:r>
              <a:rPr lang="en-US" dirty="0" smtClean="0">
                <a:sym typeface="Math C"/>
              </a:rPr>
              <a:t> be a production rule</a:t>
            </a:r>
          </a:p>
          <a:p>
            <a:pPr lvl="1"/>
            <a:r>
              <a:rPr lang="en-US" dirty="0" smtClean="0">
                <a:sym typeface="Math C"/>
              </a:rPr>
              <a:t>Derivation: </a:t>
            </a:r>
            <a:r>
              <a:rPr lang="en-US" dirty="0">
                <a:sym typeface="Math C"/>
              </a:rPr>
              <a:t> </a:t>
            </a:r>
            <a:r>
              <a:rPr lang="el-GR" dirty="0" smtClean="0">
                <a:sym typeface="Math C"/>
              </a:rPr>
              <a:t>β</a:t>
            </a:r>
            <a:r>
              <a:rPr lang="en-US" dirty="0" smtClean="0">
                <a:solidFill>
                  <a:srgbClr val="004080"/>
                </a:solidFill>
                <a:sym typeface="Math C"/>
              </a:rPr>
              <a:t>A</a:t>
            </a:r>
            <a:r>
              <a:rPr lang="el-GR" dirty="0" smtClean="0">
                <a:sym typeface="Math C"/>
              </a:rPr>
              <a:t>µ</a:t>
            </a:r>
            <a:r>
              <a:rPr lang="en-US" dirty="0" smtClean="0">
                <a:sym typeface="Math C"/>
              </a:rPr>
              <a:t> </a:t>
            </a:r>
            <a:r>
              <a:rPr lang="en-US" dirty="0" smtClean="0">
                <a:sym typeface="Wingdings"/>
              </a:rPr>
              <a:t>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l-GR" dirty="0" smtClean="0">
                <a:solidFill>
                  <a:srgbClr val="004080"/>
                </a:solidFill>
                <a:sym typeface="Math C"/>
              </a:rPr>
              <a:t>βαµ</a:t>
            </a:r>
            <a:endParaRPr lang="en-US" dirty="0" smtClean="0">
              <a:solidFill>
                <a:srgbClr val="004080"/>
              </a:solidFill>
              <a:sym typeface="Math C"/>
            </a:endParaRPr>
          </a:p>
          <a:p>
            <a:pPr lvl="1"/>
            <a:r>
              <a:rPr lang="en-US" dirty="0" smtClean="0">
                <a:sym typeface="Math C"/>
              </a:rPr>
              <a:t>Reduction: </a:t>
            </a:r>
            <a:r>
              <a:rPr lang="el-GR" dirty="0" smtClean="0">
                <a:sym typeface="Math C"/>
              </a:rPr>
              <a:t>β</a:t>
            </a:r>
            <a:r>
              <a:rPr lang="el-GR" dirty="0" smtClean="0">
                <a:solidFill>
                  <a:srgbClr val="004080"/>
                </a:solidFill>
                <a:sym typeface="Math C"/>
              </a:rPr>
              <a:t>α</a:t>
            </a:r>
            <a:r>
              <a:rPr lang="el-GR" dirty="0" smtClean="0">
                <a:sym typeface="Math C"/>
              </a:rPr>
              <a:t>µ</a:t>
            </a:r>
            <a:r>
              <a:rPr lang="en-US" dirty="0" smtClean="0">
                <a:sym typeface="Math C"/>
              </a:rPr>
              <a:t> </a:t>
            </a:r>
            <a:r>
              <a:rPr lang="en-US" dirty="0" smtClean="0">
                <a:sym typeface="Wingdings"/>
              </a:rPr>
              <a:t>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l-GR" dirty="0" smtClean="0">
                <a:sym typeface="Math C"/>
              </a:rPr>
              <a:t>β</a:t>
            </a:r>
            <a:r>
              <a:rPr lang="en-US" dirty="0" smtClean="0">
                <a:solidFill>
                  <a:srgbClr val="004080"/>
                </a:solidFill>
                <a:sym typeface="Math C"/>
              </a:rPr>
              <a:t>A</a:t>
            </a:r>
            <a:r>
              <a:rPr lang="el-GR" dirty="0" smtClean="0">
                <a:sym typeface="Math C"/>
              </a:rPr>
              <a:t>µ</a:t>
            </a:r>
            <a:endParaRPr lang="en-US" dirty="0" smtClean="0">
              <a:sym typeface="Math C"/>
            </a:endParaRPr>
          </a:p>
          <a:p>
            <a:pPr lvl="1"/>
            <a:endParaRPr lang="en-US" dirty="0" smtClean="0">
              <a:sym typeface="Math C"/>
            </a:endParaRPr>
          </a:p>
          <a:p>
            <a:r>
              <a:rPr lang="en-US" dirty="0" smtClean="0"/>
              <a:t>A </a:t>
            </a:r>
            <a:r>
              <a:rPr lang="en-US" i="1" dirty="0" smtClean="0">
                <a:solidFill>
                  <a:srgbClr val="004080"/>
                </a:solidFill>
              </a:rPr>
              <a:t>handle</a:t>
            </a:r>
            <a:r>
              <a:rPr lang="en-US" dirty="0" smtClean="0">
                <a:solidFill>
                  <a:srgbClr val="004080"/>
                </a:solidFill>
              </a:rPr>
              <a:t> </a:t>
            </a:r>
            <a:r>
              <a:rPr lang="en-US" dirty="0" smtClean="0"/>
              <a:t>is the reduced substring</a:t>
            </a:r>
          </a:p>
          <a:p>
            <a:pPr lvl="1"/>
            <a:r>
              <a:rPr lang="el-GR" dirty="0">
                <a:solidFill>
                  <a:srgbClr val="004080"/>
                </a:solidFill>
                <a:sym typeface="Math C"/>
              </a:rPr>
              <a:t>α</a:t>
            </a:r>
            <a:r>
              <a:rPr lang="en-US" dirty="0" smtClean="0">
                <a:solidFill>
                  <a:srgbClr val="004080"/>
                </a:solidFill>
                <a:sym typeface="Math C"/>
              </a:rPr>
              <a:t> </a:t>
            </a:r>
            <a:r>
              <a:rPr lang="en-US" dirty="0"/>
              <a:t>is the </a:t>
            </a:r>
            <a:r>
              <a:rPr lang="en-US" dirty="0" smtClean="0"/>
              <a:t>handles for </a:t>
            </a:r>
            <a:r>
              <a:rPr lang="el-GR" dirty="0">
                <a:sym typeface="Math C"/>
              </a:rPr>
              <a:t>β</a:t>
            </a:r>
            <a:r>
              <a:rPr lang="el-GR" dirty="0">
                <a:solidFill>
                  <a:srgbClr val="004080"/>
                </a:solidFill>
                <a:sym typeface="Math C"/>
              </a:rPr>
              <a:t>α</a:t>
            </a:r>
            <a:r>
              <a:rPr lang="el-GR" dirty="0">
                <a:sym typeface="Math C"/>
              </a:rPr>
              <a:t>µ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8619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Parsing id+id$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60</a:t>
            </a:fld>
            <a:endParaRPr lang="he-IL" dirty="0"/>
          </a:p>
        </p:txBody>
      </p:sp>
      <p:graphicFrame>
        <p:nvGraphicFramePr>
          <p:cNvPr id="5" name="Table 2"/>
          <p:cNvGraphicFramePr>
            <a:graphicFrameLocks noGrp="1"/>
          </p:cNvGraphicFramePr>
          <p:nvPr>
            <p:extLst/>
          </p:nvPr>
        </p:nvGraphicFramePr>
        <p:xfrm>
          <a:off x="245075" y="1950680"/>
          <a:ext cx="3736467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613"/>
                <a:gridCol w="1260274"/>
                <a:gridCol w="95758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Stack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Action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id + id 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 id 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r4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T 6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E 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s3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E 1 + 3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id 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E 1 + 3 id 5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r4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 E 1</a:t>
                      </a:r>
                      <a:r>
                        <a:rPr lang="en-US" sz="2000" baseline="0" dirty="0" smtClean="0"/>
                        <a:t> + 3 T 4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r3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טבלה 6"/>
          <p:cNvGraphicFramePr>
            <a:graphicFrameLocks noGrp="1"/>
          </p:cNvGraphicFramePr>
          <p:nvPr/>
        </p:nvGraphicFramePr>
        <p:xfrm>
          <a:off x="4932040" y="1920200"/>
          <a:ext cx="4032448" cy="4389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294033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b="0" i="1" dirty="0" err="1" smtClean="0">
                          <a:solidFill>
                            <a:schemeClr val="tx1"/>
                          </a:solidFill>
                        </a:rPr>
                        <a:t>goto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acc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ext Box 120"/>
          <p:cNvSpPr txBox="1">
            <a:spLocks noChangeArrowheads="1"/>
          </p:cNvSpPr>
          <p:nvPr/>
        </p:nvSpPr>
        <p:spPr bwMode="auto">
          <a:xfrm>
            <a:off x="7308304" y="332656"/>
            <a:ext cx="1657350" cy="14773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(1) S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latin typeface="+mn-lt"/>
                <a:cs typeface="Times New Roman" pitchFamily="18" charset="0"/>
              </a:rPr>
              <a:t>E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$</a:t>
            </a:r>
            <a:endParaRPr lang="en-US" sz="18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(2)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(3)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(4) T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id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endParaRPr lang="en-US" sz="18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(5) T </a:t>
            </a:r>
            <a:r>
              <a:rPr lang="en-US" sz="1800" dirty="0" smtClean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latin typeface="+mn-lt"/>
                <a:cs typeface="Times New Roman" pitchFamily="18" charset="0"/>
              </a:rPr>
              <a:t>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47560" y="1531825"/>
            <a:ext cx="2035382" cy="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37273" y="1496977"/>
            <a:ext cx="1910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Stack grows this way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0705" y="6303414"/>
            <a:ext cx="28593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rn</a:t>
            </a:r>
            <a:r>
              <a:rPr lang="en-US" sz="1600" dirty="0" smtClean="0">
                <a:latin typeface="+mn-lt"/>
              </a:rPr>
              <a:t> = reduce using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rule number </a:t>
            </a:r>
            <a:r>
              <a:rPr lang="en-US" sz="1600" dirty="0" smtClean="0">
                <a:latin typeface="+mn-lt"/>
              </a:rPr>
              <a:t>n</a:t>
            </a:r>
          </a:p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sm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= shift to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state </a:t>
            </a:r>
            <a:r>
              <a:rPr lang="en-US" sz="1600" dirty="0" smtClean="0">
                <a:latin typeface="+mn-lt"/>
              </a:rPr>
              <a:t>m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732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Parsing id+id$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61</a:t>
            </a:fld>
            <a:endParaRPr lang="he-IL" dirty="0"/>
          </a:p>
        </p:txBody>
      </p:sp>
      <p:graphicFrame>
        <p:nvGraphicFramePr>
          <p:cNvPr id="5" name="Table 2"/>
          <p:cNvGraphicFramePr>
            <a:graphicFrameLocks noGrp="1"/>
          </p:cNvGraphicFramePr>
          <p:nvPr>
            <p:extLst/>
          </p:nvPr>
        </p:nvGraphicFramePr>
        <p:xfrm>
          <a:off x="245075" y="1950680"/>
          <a:ext cx="3736467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613"/>
                <a:gridCol w="1260274"/>
                <a:gridCol w="95758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Stack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Action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id + id 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 id 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r4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T 6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E 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s3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E 1 + 3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id 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E 1 + 3 id 5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r4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 E 1</a:t>
                      </a:r>
                      <a:r>
                        <a:rPr lang="en-US" sz="2000" baseline="0" dirty="0" smtClean="0"/>
                        <a:t> + 3 T 4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r3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 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טבלה 6"/>
          <p:cNvGraphicFramePr>
            <a:graphicFrameLocks noGrp="1"/>
          </p:cNvGraphicFramePr>
          <p:nvPr/>
        </p:nvGraphicFramePr>
        <p:xfrm>
          <a:off x="4932040" y="1920200"/>
          <a:ext cx="4032448" cy="4389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294033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b="0" i="1" dirty="0" err="1" smtClean="0">
                          <a:solidFill>
                            <a:schemeClr val="tx1"/>
                          </a:solidFill>
                        </a:rPr>
                        <a:t>goto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acc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ext Box 120"/>
          <p:cNvSpPr txBox="1">
            <a:spLocks noChangeArrowheads="1"/>
          </p:cNvSpPr>
          <p:nvPr/>
        </p:nvSpPr>
        <p:spPr bwMode="auto">
          <a:xfrm>
            <a:off x="7308304" y="332656"/>
            <a:ext cx="1657350" cy="14773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(1) S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latin typeface="+mn-lt"/>
                <a:cs typeface="Times New Roman" pitchFamily="18" charset="0"/>
              </a:rPr>
              <a:t>E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$</a:t>
            </a:r>
            <a:endParaRPr lang="en-US" sz="18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(2)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(3)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(4) T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id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endParaRPr lang="en-US" sz="18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(5) T </a:t>
            </a:r>
            <a:r>
              <a:rPr lang="en-US" sz="1800" dirty="0" smtClean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latin typeface="+mn-lt"/>
                <a:cs typeface="Times New Roman" pitchFamily="18" charset="0"/>
              </a:rPr>
              <a:t>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47560" y="1531825"/>
            <a:ext cx="2035382" cy="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37273" y="1496977"/>
            <a:ext cx="1910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Stack grows this way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0705" y="6303414"/>
            <a:ext cx="28593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rn</a:t>
            </a:r>
            <a:r>
              <a:rPr lang="en-US" sz="1600" dirty="0" smtClean="0">
                <a:latin typeface="+mn-lt"/>
              </a:rPr>
              <a:t> = reduce using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rule number </a:t>
            </a:r>
            <a:r>
              <a:rPr lang="en-US" sz="1600" dirty="0" smtClean="0">
                <a:latin typeface="+mn-lt"/>
              </a:rPr>
              <a:t>n</a:t>
            </a:r>
          </a:p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sm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= shift to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state </a:t>
            </a:r>
            <a:r>
              <a:rPr lang="en-US" sz="1600" dirty="0" smtClean="0">
                <a:latin typeface="+mn-lt"/>
              </a:rPr>
              <a:t>m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326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197" y="0"/>
            <a:ext cx="7772400" cy="1143000"/>
          </a:xfrm>
        </p:spPr>
        <p:txBody>
          <a:bodyPr/>
          <a:lstStyle/>
          <a:p>
            <a:r>
              <a:rPr lang="en-US" sz="3600" dirty="0" smtClean="0">
                <a:latin typeface="+mn-lt"/>
              </a:rPr>
              <a:t>LR(0) automaton example</a:t>
            </a:r>
            <a:endParaRPr lang="en-US" sz="36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800" smtClean="0">
                <a:latin typeface="+mn-lt"/>
              </a:rPr>
              <a:pPr/>
              <a:t>62</a:t>
            </a:fld>
            <a:endParaRPr lang="en-US" sz="800">
              <a:latin typeface="+mn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533400" y="1981200"/>
            <a:ext cx="16764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Z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E$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 + 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</a:t>
            </a:r>
          </a:p>
          <a:p>
            <a:pPr algn="l" rtl="0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629400" y="1967345"/>
            <a:ext cx="16764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(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E)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 + 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81400" y="5943600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E + T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96000" y="5410200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(E)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sp>
        <p:nvSpPr>
          <p:cNvPr id="9" name="Oval 8"/>
          <p:cNvSpPr/>
          <p:nvPr/>
        </p:nvSpPr>
        <p:spPr>
          <a:xfrm>
            <a:off x="685800" y="5410200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Z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E$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71600" y="4267200"/>
            <a:ext cx="1676400" cy="8218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Z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E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$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E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+ T</a:t>
            </a:r>
          </a:p>
          <a:p>
            <a:pPr algn="l" rtl="0"/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5" idx="4"/>
            <a:endCxn id="10" idx="0"/>
          </p:cNvCxnSpPr>
          <p:nvPr/>
        </p:nvCxnSpPr>
        <p:spPr>
          <a:xfrm>
            <a:off x="1371600" y="38862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4"/>
            <a:endCxn id="9" idx="0"/>
          </p:cNvCxnSpPr>
          <p:nvPr/>
        </p:nvCxnSpPr>
        <p:spPr>
          <a:xfrm flipH="1">
            <a:off x="1524000" y="5089026"/>
            <a:ext cx="685800" cy="3211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576362" y="4339306"/>
            <a:ext cx="1676400" cy="122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E+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</a:t>
            </a:r>
          </a:p>
        </p:txBody>
      </p:sp>
      <p:cxnSp>
        <p:nvCxnSpPr>
          <p:cNvPr id="18" name="Straight Arrow Connector 17"/>
          <p:cNvCxnSpPr>
            <a:stCxn id="17" idx="4"/>
            <a:endCxn id="7" idx="0"/>
          </p:cNvCxnSpPr>
          <p:nvPr/>
        </p:nvCxnSpPr>
        <p:spPr>
          <a:xfrm>
            <a:off x="4414562" y="5566693"/>
            <a:ext cx="5038" cy="376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581400" y="3277229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i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cxnSp>
        <p:nvCxnSpPr>
          <p:cNvPr id="23" name="Straight Arrow Connector 22"/>
          <p:cNvCxnSpPr>
            <a:stCxn id="17" idx="0"/>
            <a:endCxn id="22" idx="4"/>
          </p:cNvCxnSpPr>
          <p:nvPr/>
        </p:nvCxnSpPr>
        <p:spPr>
          <a:xfrm flipV="1">
            <a:off x="4414562" y="3963029"/>
            <a:ext cx="5038" cy="376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5"/>
            <a:endCxn id="22" idx="2"/>
          </p:cNvCxnSpPr>
          <p:nvPr/>
        </p:nvCxnSpPr>
        <p:spPr>
          <a:xfrm>
            <a:off x="1964297" y="3607219"/>
            <a:ext cx="1617103" cy="12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3"/>
            <a:endCxn id="22" idx="6"/>
          </p:cNvCxnSpPr>
          <p:nvPr/>
        </p:nvCxnSpPr>
        <p:spPr>
          <a:xfrm flipH="1">
            <a:off x="5257800" y="3593364"/>
            <a:ext cx="1617103" cy="26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777345" y="4297113"/>
            <a:ext cx="16764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(E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E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+T</a:t>
            </a:r>
            <a:endParaRPr lang="en-US" sz="1800" dirty="0">
              <a:solidFill>
                <a:schemeClr val="tx1"/>
              </a:solidFill>
              <a:sym typeface="Math C"/>
            </a:endParaRPr>
          </a:p>
        </p:txBody>
      </p:sp>
      <p:cxnSp>
        <p:nvCxnSpPr>
          <p:cNvPr id="35" name="Straight Arrow Connector 34"/>
          <p:cNvCxnSpPr>
            <a:stCxn id="6" idx="4"/>
            <a:endCxn id="34" idx="0"/>
          </p:cNvCxnSpPr>
          <p:nvPr/>
        </p:nvCxnSpPr>
        <p:spPr>
          <a:xfrm flipH="1">
            <a:off x="6615545" y="3872345"/>
            <a:ext cx="852055" cy="424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4" idx="4"/>
            <a:endCxn id="8" idx="0"/>
          </p:cNvCxnSpPr>
          <p:nvPr/>
        </p:nvCxnSpPr>
        <p:spPr>
          <a:xfrm>
            <a:off x="6615545" y="5059113"/>
            <a:ext cx="318655" cy="351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4" idx="2"/>
            <a:endCxn id="17" idx="6"/>
          </p:cNvCxnSpPr>
          <p:nvPr/>
        </p:nvCxnSpPr>
        <p:spPr>
          <a:xfrm flipH="1">
            <a:off x="5252762" y="4678113"/>
            <a:ext cx="524583" cy="274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0" idx="6"/>
            <a:endCxn id="17" idx="2"/>
          </p:cNvCxnSpPr>
          <p:nvPr/>
        </p:nvCxnSpPr>
        <p:spPr>
          <a:xfrm>
            <a:off x="3048000" y="4678113"/>
            <a:ext cx="528362" cy="274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3566286" y="1447800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T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cxnSp>
        <p:nvCxnSpPr>
          <p:cNvPr id="51" name="Straight Arrow Connector 50"/>
          <p:cNvCxnSpPr>
            <a:stCxn id="5" idx="7"/>
            <a:endCxn id="50" idx="2"/>
          </p:cNvCxnSpPr>
          <p:nvPr/>
        </p:nvCxnSpPr>
        <p:spPr>
          <a:xfrm flipV="1">
            <a:off x="1964297" y="1790700"/>
            <a:ext cx="1601989" cy="4694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" idx="6"/>
            <a:endCxn id="6" idx="2"/>
          </p:cNvCxnSpPr>
          <p:nvPr/>
        </p:nvCxnSpPr>
        <p:spPr>
          <a:xfrm flipV="1">
            <a:off x="2209800" y="2919845"/>
            <a:ext cx="4419600" cy="13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6" idx="1"/>
            <a:endCxn id="50" idx="6"/>
          </p:cNvCxnSpPr>
          <p:nvPr/>
        </p:nvCxnSpPr>
        <p:spPr>
          <a:xfrm flipH="1" flipV="1">
            <a:off x="5242686" y="1790700"/>
            <a:ext cx="1632217" cy="4556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40069" y="1720334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0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116516" y="4154640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1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87669" y="5234656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2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495582" y="4229415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3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05200" y="5715000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4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525112" y="3047221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5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505200" y="1255577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6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789460" y="1706331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7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289506" y="4160640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8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447700" y="5182247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9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2346" y="16482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T</a:t>
            </a:r>
            <a:endParaRPr lang="en-US" sz="1800" dirty="0">
              <a:latin typeface="+mn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545508" y="2550513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(</a:t>
            </a:r>
            <a:endParaRPr lang="en-US" sz="1800" dirty="0">
              <a:latin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576316" y="3250630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i</a:t>
            </a:r>
            <a:endParaRPr lang="en-US" sz="1800" dirty="0">
              <a:latin typeface="+mn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762545" y="3791308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E</a:t>
            </a:r>
            <a:endParaRPr lang="en-US" sz="1800" dirty="0">
              <a:latin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156529" y="44741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+</a:t>
            </a:r>
            <a:endParaRPr lang="en-US" sz="1800" dirty="0">
              <a:latin typeface="+mn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592465" y="496813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$</a:t>
            </a:r>
            <a:endParaRPr lang="en-US" sz="1800" dirty="0">
              <a:latin typeface="+mn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420516" y="55704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T</a:t>
            </a:r>
            <a:endParaRPr lang="en-US" sz="1800" dirty="0">
              <a:latin typeface="+mn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472947" y="5049990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)</a:t>
            </a:r>
            <a:endParaRPr lang="en-US" sz="1800" dirty="0">
              <a:latin typeface="+mn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359401" y="449344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+</a:t>
            </a:r>
            <a:endParaRPr lang="en-US" sz="1800" dirty="0">
              <a:latin typeface="+mn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792976" y="3778363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E</a:t>
            </a:r>
            <a:endParaRPr lang="en-US" sz="1800" dirty="0">
              <a:latin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940348" y="3250630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i</a:t>
            </a:r>
            <a:endParaRPr lang="en-US" sz="1800" dirty="0">
              <a:latin typeface="+mn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075161" y="170633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T</a:t>
            </a:r>
            <a:endParaRPr lang="en-US" sz="1800" dirty="0">
              <a:latin typeface="+mn-lt"/>
            </a:endParaRPr>
          </a:p>
        </p:txBody>
      </p:sp>
      <p:cxnSp>
        <p:nvCxnSpPr>
          <p:cNvPr id="85" name="Curved Connector 84"/>
          <p:cNvCxnSpPr>
            <a:stCxn id="6" idx="4"/>
            <a:endCxn id="6" idx="6"/>
          </p:cNvCxnSpPr>
          <p:nvPr/>
        </p:nvCxnSpPr>
        <p:spPr>
          <a:xfrm rot="5400000" flipH="1" flipV="1">
            <a:off x="7410450" y="2976995"/>
            <a:ext cx="952500" cy="838200"/>
          </a:xfrm>
          <a:prstGeom prst="curvedConnector4">
            <a:avLst>
              <a:gd name="adj1" fmla="val -24000"/>
              <a:gd name="adj2" fmla="val 12727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8331402" y="3791308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(</a:t>
            </a:r>
            <a:endParaRPr lang="en-US" sz="1800" dirty="0">
              <a:latin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19600" y="3984640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i</a:t>
            </a:r>
            <a:endParaRPr lang="en-US" sz="1800" dirty="0">
              <a:latin typeface="+mn-lt"/>
            </a:endParaRPr>
          </a:p>
        </p:txBody>
      </p:sp>
      <p:cxnSp>
        <p:nvCxnSpPr>
          <p:cNvPr id="53" name="Straight Arrow Connector 52"/>
          <p:cNvCxnSpPr>
            <a:stCxn id="17" idx="7"/>
            <a:endCxn id="6" idx="3"/>
          </p:cNvCxnSpPr>
          <p:nvPr/>
        </p:nvCxnSpPr>
        <p:spPr>
          <a:xfrm flipV="1">
            <a:off x="5007259" y="3593364"/>
            <a:ext cx="1867644" cy="9256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651589" y="3799825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(</a:t>
            </a:r>
            <a:endParaRPr lang="en-US" sz="1800" dirty="0">
              <a:latin typeface="+mn-lt"/>
            </a:endParaRPr>
          </a:p>
        </p:txBody>
      </p:sp>
      <p:sp>
        <p:nvSpPr>
          <p:cNvPr id="57" name="הסבר מלבני 56"/>
          <p:cNvSpPr/>
          <p:nvPr/>
        </p:nvSpPr>
        <p:spPr>
          <a:xfrm>
            <a:off x="5868144" y="908720"/>
            <a:ext cx="1440160" cy="720080"/>
          </a:xfrm>
          <a:prstGeom prst="wedgeRectCallout">
            <a:avLst>
              <a:gd name="adj1" fmla="val -91662"/>
              <a:gd name="adj2" fmla="val 4058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800" dirty="0" smtClean="0">
                <a:solidFill>
                  <a:srgbClr val="FF0000"/>
                </a:solidFill>
              </a:rPr>
              <a:t>reduce state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59" name="הסבר מלבני 58"/>
          <p:cNvSpPr/>
          <p:nvPr/>
        </p:nvSpPr>
        <p:spPr>
          <a:xfrm>
            <a:off x="1403648" y="1196752"/>
            <a:ext cx="1224136" cy="432048"/>
          </a:xfrm>
          <a:prstGeom prst="wedgeRectCallout">
            <a:avLst>
              <a:gd name="adj1" fmla="val -50522"/>
              <a:gd name="adj2" fmla="val 10663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800" dirty="0" smtClean="0">
                <a:solidFill>
                  <a:srgbClr val="FF0000"/>
                </a:solidFill>
              </a:rPr>
              <a:t>shift state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56" name="הסבר מלבני 56"/>
          <p:cNvSpPr/>
          <p:nvPr/>
        </p:nvSpPr>
        <p:spPr>
          <a:xfrm>
            <a:off x="3566286" y="2378452"/>
            <a:ext cx="1740158" cy="403477"/>
          </a:xfrm>
          <a:prstGeom prst="wedgeRectCallout">
            <a:avLst>
              <a:gd name="adj1" fmla="val -91662"/>
              <a:gd name="adj2" fmla="val 4058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800" dirty="0">
                <a:solidFill>
                  <a:srgbClr val="FF0000"/>
                </a:solidFill>
              </a:rPr>
              <a:t>r</a:t>
            </a:r>
            <a:r>
              <a:rPr lang="en-US" sz="1800" dirty="0" smtClean="0">
                <a:solidFill>
                  <a:srgbClr val="FF0000"/>
                </a:solidFill>
              </a:rPr>
              <a:t>ead input “(“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60" name="הסבר מלבני 56"/>
          <p:cNvSpPr/>
          <p:nvPr/>
        </p:nvSpPr>
        <p:spPr>
          <a:xfrm>
            <a:off x="2852498" y="3692587"/>
            <a:ext cx="2270538" cy="403477"/>
          </a:xfrm>
          <a:prstGeom prst="wedgeRectCallout">
            <a:avLst>
              <a:gd name="adj1" fmla="val -91662"/>
              <a:gd name="adj2" fmla="val 40580"/>
            </a:avLst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800" smtClean="0">
                <a:solidFill>
                  <a:srgbClr val="FF0000"/>
                </a:solidFill>
              </a:rPr>
              <a:t>Managed to reduce E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  <p:bldP spid="56" grpId="0" animBg="1"/>
      <p:bldP spid="6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States and LR(0) Items</a:t>
            </a:r>
          </a:p>
        </p:txBody>
      </p:sp>
      <p:sp>
        <p:nvSpPr>
          <p:cNvPr id="1229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85800" y="1841630"/>
            <a:ext cx="7772400" cy="41148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400" dirty="0" smtClean="0"/>
              <a:t>The state will “remember” the potential derivation rules given the part that was already identified</a:t>
            </a:r>
          </a:p>
          <a:p>
            <a:r>
              <a:rPr lang="en-US" sz="2400" dirty="0" smtClean="0"/>
              <a:t>For example, if we have already identified E then the state will remember the two alternatives: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(1) </a:t>
            </a:r>
            <a:r>
              <a:rPr lang="en-US" sz="2400" dirty="0" smtClean="0"/>
              <a:t>E </a:t>
            </a:r>
            <a:r>
              <a:rPr lang="en-US" sz="2000" b="1" dirty="0" smtClean="0"/>
              <a:t>→</a:t>
            </a:r>
            <a:r>
              <a:rPr lang="en-US" sz="2000" dirty="0" smtClean="0"/>
              <a:t> </a:t>
            </a:r>
            <a:r>
              <a:rPr lang="en-US" sz="2400" dirty="0" smtClean="0"/>
              <a:t>E * B,   	</a:t>
            </a:r>
            <a:r>
              <a:rPr lang="en-US" sz="2400" dirty="0" smtClean="0">
                <a:solidFill>
                  <a:srgbClr val="CA0702"/>
                </a:solidFill>
              </a:rPr>
              <a:t>(2)</a:t>
            </a:r>
            <a:r>
              <a:rPr lang="en-US" sz="2400" dirty="0" smtClean="0"/>
              <a:t> E </a:t>
            </a:r>
            <a:r>
              <a:rPr lang="en-US" sz="2000" b="1" dirty="0" smtClean="0"/>
              <a:t>→</a:t>
            </a:r>
            <a:r>
              <a:rPr lang="en-US" sz="2400" dirty="0" smtClean="0"/>
              <a:t> E + B</a:t>
            </a:r>
          </a:p>
          <a:p>
            <a:r>
              <a:rPr lang="en-US" sz="2400" dirty="0" smtClean="0"/>
              <a:t>Actually, we will also remember where we are in each of them: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(1) </a:t>
            </a:r>
            <a:r>
              <a:rPr lang="en-US" sz="2400" dirty="0" smtClean="0"/>
              <a:t>E </a:t>
            </a:r>
            <a:r>
              <a:rPr lang="en-US" sz="2400" b="1" dirty="0"/>
              <a:t>→</a:t>
            </a:r>
            <a:r>
              <a:rPr lang="en-US" sz="2400" dirty="0"/>
              <a:t> </a:t>
            </a:r>
            <a:r>
              <a:rPr lang="en-US" sz="2400" dirty="0" smtClean="0"/>
              <a:t>E </a:t>
            </a:r>
            <a:r>
              <a:rPr lang="en-US" sz="2400" dirty="0" smtClean="0">
                <a:solidFill>
                  <a:srgbClr val="FF0000"/>
                </a:solidFill>
              </a:rPr>
              <a:t>●</a:t>
            </a:r>
            <a:r>
              <a:rPr lang="en-US" sz="2400" dirty="0" smtClean="0"/>
              <a:t> </a:t>
            </a:r>
            <a:r>
              <a:rPr lang="en-US" sz="2400" dirty="0"/>
              <a:t>* B,   	</a:t>
            </a:r>
            <a:r>
              <a:rPr lang="en-US" sz="2400" dirty="0">
                <a:solidFill>
                  <a:srgbClr val="CA0702"/>
                </a:solidFill>
              </a:rPr>
              <a:t>(2)</a:t>
            </a:r>
            <a:r>
              <a:rPr lang="en-US" sz="2400" dirty="0"/>
              <a:t> E </a:t>
            </a:r>
            <a:r>
              <a:rPr lang="en-US" sz="2400" b="1" dirty="0"/>
              <a:t>→</a:t>
            </a:r>
            <a:r>
              <a:rPr lang="en-US" sz="2400" dirty="0"/>
              <a:t> E </a:t>
            </a:r>
            <a:r>
              <a:rPr lang="en-US" sz="2400" dirty="0" smtClean="0">
                <a:solidFill>
                  <a:srgbClr val="FF0000"/>
                </a:solidFill>
              </a:rPr>
              <a:t>● </a:t>
            </a:r>
            <a:r>
              <a:rPr lang="en-US" sz="2400" dirty="0" smtClean="0"/>
              <a:t>+ B</a:t>
            </a:r>
            <a:endParaRPr lang="en-US" sz="2400" dirty="0"/>
          </a:p>
          <a:p>
            <a:r>
              <a:rPr lang="en-US" sz="2400" dirty="0" smtClean="0"/>
              <a:t>A derivation rule with a location marker is called </a:t>
            </a:r>
            <a:r>
              <a:rPr lang="en-US" sz="2400" dirty="0" smtClean="0">
                <a:solidFill>
                  <a:srgbClr val="008000"/>
                </a:solidFill>
              </a:rPr>
              <a:t>LR(0) item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The state is actually a set of LR(0) items. E.g., </a:t>
            </a:r>
            <a:br>
              <a:rPr lang="en-US" sz="2400" dirty="0" smtClean="0"/>
            </a:br>
            <a:r>
              <a:rPr lang="en-US" sz="2400" dirty="0" smtClean="0"/>
              <a:t>q</a:t>
            </a:r>
            <a:r>
              <a:rPr lang="en-US" sz="2400" b="1" baseline="-25000" dirty="0" smtClean="0"/>
              <a:t>13</a:t>
            </a:r>
            <a:r>
              <a:rPr lang="en-US" sz="2400" dirty="0" smtClean="0"/>
              <a:t> </a:t>
            </a:r>
            <a:r>
              <a:rPr lang="en-US" sz="2400" dirty="0"/>
              <a:t>= { E </a:t>
            </a:r>
            <a:r>
              <a:rPr lang="en-US" sz="2400" b="1" dirty="0"/>
              <a:t>→</a:t>
            </a:r>
            <a:r>
              <a:rPr lang="en-US" sz="2400" dirty="0"/>
              <a:t> E </a:t>
            </a:r>
            <a:r>
              <a:rPr lang="en-US" sz="2400" dirty="0">
                <a:solidFill>
                  <a:srgbClr val="FF0000"/>
                </a:solidFill>
              </a:rPr>
              <a:t>●</a:t>
            </a:r>
            <a:r>
              <a:rPr lang="en-US" sz="2400" dirty="0"/>
              <a:t> * B ,  E </a:t>
            </a:r>
            <a:r>
              <a:rPr lang="en-US" sz="2400" b="1" dirty="0"/>
              <a:t>→</a:t>
            </a:r>
            <a:r>
              <a:rPr lang="en-US" sz="2400" dirty="0"/>
              <a:t> E </a:t>
            </a:r>
            <a:r>
              <a:rPr lang="en-US" sz="2400" dirty="0">
                <a:solidFill>
                  <a:srgbClr val="FF0000"/>
                </a:solidFill>
              </a:rPr>
              <a:t>●</a:t>
            </a:r>
            <a:r>
              <a:rPr lang="en-US" sz="2400" dirty="0"/>
              <a:t> + B} </a:t>
            </a:r>
            <a:r>
              <a:rPr lang="he-IL" sz="2400" dirty="0"/>
              <a:t> </a:t>
            </a:r>
            <a:r>
              <a:rPr lang="en-US" sz="2400" dirty="0"/>
              <a:t> </a:t>
            </a:r>
          </a:p>
          <a:p>
            <a:endParaRPr lang="en-US" sz="2400" dirty="0" smtClean="0"/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5943600" y="511175"/>
            <a:ext cx="2694969" cy="83099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>
              <a:buFont typeface="Wingdings" pitchFamily="2" charset="2"/>
              <a:buNone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E → E * B | E + B | B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B → 0 |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8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196" y="0"/>
            <a:ext cx="7772400" cy="1143000"/>
          </a:xfrm>
        </p:spPr>
        <p:txBody>
          <a:bodyPr/>
          <a:lstStyle/>
          <a:p>
            <a:r>
              <a:rPr lang="en-US" dirty="0" smtClean="0"/>
              <a:t>GOTO/ACTION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09600" y="2209800"/>
          <a:ext cx="7848603" cy="4079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72067"/>
                <a:gridCol w="872067"/>
                <a:gridCol w="872067"/>
                <a:gridCol w="872067"/>
                <a:gridCol w="872067"/>
                <a:gridCol w="872067"/>
                <a:gridCol w="787398"/>
                <a:gridCol w="838200"/>
                <a:gridCol w="990603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(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q2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Z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E$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E+T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err="1" smtClean="0">
                          <a:sym typeface="Math C"/>
                        </a:rPr>
                        <a:t>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q9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Left Brace 5"/>
          <p:cNvSpPr/>
          <p:nvPr/>
        </p:nvSpPr>
        <p:spPr>
          <a:xfrm rot="5400000">
            <a:off x="4343400" y="-961631"/>
            <a:ext cx="304800" cy="5943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l" rtl="0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62400" y="1524000"/>
            <a:ext cx="1649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GOTO Table</a:t>
            </a:r>
            <a:endParaRPr lang="en-US" dirty="0">
              <a:latin typeface="+mn-lt"/>
            </a:endParaRPr>
          </a:p>
        </p:txBody>
      </p:sp>
      <p:sp>
        <p:nvSpPr>
          <p:cNvPr id="8" name="Left Brace 7"/>
          <p:cNvSpPr/>
          <p:nvPr/>
        </p:nvSpPr>
        <p:spPr>
          <a:xfrm rot="5400000">
            <a:off x="7820261" y="1524630"/>
            <a:ext cx="304800" cy="97107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l" rtl="0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50478" y="1490830"/>
            <a:ext cx="1693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smtClean="0">
                <a:latin typeface="+mn-lt"/>
              </a:rPr>
              <a:t>ACTION Table</a:t>
            </a:r>
            <a:endParaRPr lang="en-US" sz="2000" dirty="0">
              <a:latin typeface="+mn-lt"/>
            </a:endParaRPr>
          </a:p>
        </p:txBody>
      </p:sp>
      <p:sp>
        <p:nvSpPr>
          <p:cNvPr id="10" name="הסבר מלבני 9"/>
          <p:cNvSpPr/>
          <p:nvPr/>
        </p:nvSpPr>
        <p:spPr>
          <a:xfrm>
            <a:off x="5868143" y="908720"/>
            <a:ext cx="1473151" cy="720080"/>
          </a:xfrm>
          <a:prstGeom prst="wedgeRectCallout">
            <a:avLst>
              <a:gd name="adj1" fmla="val -61373"/>
              <a:gd name="adj2" fmla="val 199471"/>
            </a:avLst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000" dirty="0" smtClean="0">
                <a:solidFill>
                  <a:srgbClr val="FF0000"/>
                </a:solidFill>
              </a:rPr>
              <a:t>empty =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error move</a:t>
            </a:r>
            <a:endParaRPr lang="he-IL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21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LR(0) parser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Actions determined by topmost state </a:t>
            </a:r>
          </a:p>
          <a:p>
            <a:r>
              <a:rPr lang="en-US" dirty="0" smtClean="0"/>
              <a:t>Two types of rows:</a:t>
            </a:r>
          </a:p>
          <a:p>
            <a:pPr lvl="1"/>
            <a:r>
              <a:rPr lang="en-US" dirty="0" smtClean="0"/>
              <a:t>Shift row – tells which state to GOTO for current token</a:t>
            </a:r>
          </a:p>
          <a:p>
            <a:pPr lvl="1"/>
            <a:r>
              <a:rPr lang="en-US" dirty="0" smtClean="0"/>
              <a:t>Reduce row – tells which rule to reduce (independent of current token)</a:t>
            </a:r>
          </a:p>
          <a:p>
            <a:pPr lvl="2"/>
            <a:r>
              <a:rPr lang="en-US" dirty="0" smtClean="0"/>
              <a:t>GOTO entries are blank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20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196" y="0"/>
            <a:ext cx="7772400" cy="1143000"/>
          </a:xfrm>
        </p:spPr>
        <p:txBody>
          <a:bodyPr/>
          <a:lstStyle/>
          <a:p>
            <a:r>
              <a:rPr lang="en-US" dirty="0" smtClean="0"/>
              <a:t>GOTO/ACTION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09600" y="2209800"/>
          <a:ext cx="7848603" cy="4079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72067"/>
                <a:gridCol w="872067"/>
                <a:gridCol w="872067"/>
                <a:gridCol w="872067"/>
                <a:gridCol w="872067"/>
                <a:gridCol w="872067"/>
                <a:gridCol w="787398"/>
                <a:gridCol w="838200"/>
                <a:gridCol w="990603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(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q2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Z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E$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E+T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err="1" smtClean="0">
                          <a:sym typeface="Math C"/>
                        </a:rPr>
                        <a:t>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q9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Left Brace 5"/>
          <p:cNvSpPr/>
          <p:nvPr/>
        </p:nvSpPr>
        <p:spPr>
          <a:xfrm rot="5400000">
            <a:off x="4343400" y="-961631"/>
            <a:ext cx="304800" cy="5943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l" rtl="0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62400" y="1524000"/>
            <a:ext cx="1649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GOTO Table</a:t>
            </a:r>
            <a:endParaRPr lang="en-US" dirty="0">
              <a:latin typeface="+mn-lt"/>
            </a:endParaRPr>
          </a:p>
        </p:txBody>
      </p:sp>
      <p:sp>
        <p:nvSpPr>
          <p:cNvPr id="8" name="Left Brace 7"/>
          <p:cNvSpPr/>
          <p:nvPr/>
        </p:nvSpPr>
        <p:spPr>
          <a:xfrm rot="5400000">
            <a:off x="7820261" y="1524630"/>
            <a:ext cx="304800" cy="97107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l" rtl="0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50478" y="1490830"/>
            <a:ext cx="1693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smtClean="0">
                <a:latin typeface="+mn-lt"/>
              </a:rPr>
              <a:t>ACTION Table</a:t>
            </a:r>
            <a:endParaRPr lang="en-US" sz="2000" dirty="0">
              <a:latin typeface="+mn-lt"/>
            </a:endParaRPr>
          </a:p>
        </p:txBody>
      </p:sp>
      <p:sp>
        <p:nvSpPr>
          <p:cNvPr id="10" name="הסבר מלבני 9"/>
          <p:cNvSpPr/>
          <p:nvPr/>
        </p:nvSpPr>
        <p:spPr>
          <a:xfrm>
            <a:off x="5868143" y="908720"/>
            <a:ext cx="1473151" cy="720080"/>
          </a:xfrm>
          <a:prstGeom prst="wedgeRectCallout">
            <a:avLst>
              <a:gd name="adj1" fmla="val -61373"/>
              <a:gd name="adj2" fmla="val 199471"/>
            </a:avLst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000" dirty="0" smtClean="0">
                <a:solidFill>
                  <a:srgbClr val="FF0000"/>
                </a:solidFill>
              </a:rPr>
              <a:t>empty =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error move</a:t>
            </a:r>
            <a:endParaRPr lang="he-IL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3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GOTO/ACTION table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7841974" y="1371600"/>
          <a:ext cx="990603" cy="4079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90603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Z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E$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E+T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err="1" smtClean="0">
                          <a:sym typeface="Math C"/>
                        </a:rPr>
                        <a:t>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09600" y="1371600"/>
          <a:ext cx="6858000" cy="4079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72067"/>
                <a:gridCol w="872067"/>
                <a:gridCol w="872067"/>
                <a:gridCol w="872067"/>
                <a:gridCol w="872067"/>
                <a:gridCol w="872067"/>
                <a:gridCol w="787398"/>
                <a:gridCol w="838200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(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609600" y="5562600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1480" indent="-342900" algn="l">
              <a:buFont typeface="Wingdings"/>
              <a:buAutoNum type="arabicParenBoth"/>
            </a:pP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Z </a:t>
            </a:r>
            <a:r>
              <a:rPr lang="en-US" sz="14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  <a:p>
            <a:pPr marL="411480" indent="-342900" algn="l">
              <a:buFont typeface="Wingdings"/>
              <a:buAutoNum type="arabicParenBoth"/>
            </a:pP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sz="14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endParaRPr lang="en-US" sz="14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411480" indent="-342900" algn="l">
              <a:buFont typeface="Wingdings"/>
              <a:buAutoNum type="arabicParenBoth"/>
            </a:pP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sz="14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 + 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T</a:t>
            </a:r>
          </a:p>
          <a:p>
            <a:pPr marL="411480" indent="-342900" algn="l">
              <a:buFont typeface="Wingdings"/>
              <a:buAutoNum type="arabicParenBoth"/>
            </a:pP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r>
              <a:rPr lang="en-US" sz="14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i </a:t>
            </a:r>
          </a:p>
          <a:p>
            <a:pPr marL="411480" indent="-342900" algn="l">
              <a:buFont typeface="Wingdings"/>
              <a:buAutoNum type="arabicParenBoth"/>
            </a:pP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r>
              <a:rPr lang="en-US" sz="14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4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( 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 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6600" y="5606534"/>
            <a:ext cx="538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  <a:latin typeface="+mn-lt"/>
              </a:rPr>
              <a:t>Warning</a:t>
            </a:r>
            <a:r>
              <a:rPr lang="en-US" dirty="0" smtClean="0">
                <a:latin typeface="+mn-lt"/>
              </a:rPr>
              <a:t>: numbers mean different things!</a:t>
            </a:r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5943600"/>
            <a:ext cx="4196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err="1" smtClean="0">
                <a:latin typeface="+mn-lt"/>
              </a:rPr>
              <a:t>rn</a:t>
            </a:r>
            <a:r>
              <a:rPr lang="en-US" dirty="0" smtClean="0">
                <a:latin typeface="+mn-lt"/>
              </a:rPr>
              <a:t> = reduce using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rule number </a:t>
            </a:r>
            <a:r>
              <a:rPr lang="en-US" dirty="0" smtClean="0">
                <a:latin typeface="+mn-lt"/>
              </a:rPr>
              <a:t>n</a:t>
            </a:r>
          </a:p>
          <a:p>
            <a:pPr algn="l" rtl="0"/>
            <a:r>
              <a:rPr lang="en-US" dirty="0" err="1" smtClean="0">
                <a:latin typeface="+mn-lt"/>
              </a:rPr>
              <a:t>sm</a:t>
            </a:r>
            <a:r>
              <a:rPr lang="en-US" dirty="0" smtClean="0">
                <a:latin typeface="+mn-lt"/>
              </a:rPr>
              <a:t> = shift to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state</a:t>
            </a:r>
            <a:r>
              <a:rPr lang="en-US" dirty="0" smtClean="0">
                <a:latin typeface="+mn-lt"/>
              </a:rPr>
              <a:t> m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0011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676" y="0"/>
            <a:ext cx="7772400" cy="1143000"/>
          </a:xfrm>
        </p:spPr>
        <p:txBody>
          <a:bodyPr/>
          <a:lstStyle/>
          <a:p>
            <a:r>
              <a:rPr lang="en-US" dirty="0"/>
              <a:t>LR(0) Parsing of i</a:t>
            </a:r>
            <a:r>
              <a:rPr lang="en-US" dirty="0" smtClean="0"/>
              <a:t> +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57031" y="1567730"/>
            <a:ext cx="1709530" cy="3370029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 smtClean="0"/>
              <a:t>Stack</a:t>
            </a:r>
          </a:p>
          <a:p>
            <a:pPr marL="0" indent="0">
              <a:buNone/>
            </a:pPr>
            <a:r>
              <a:rPr lang="en-US" sz="1600" dirty="0" smtClean="0"/>
              <a:t>q0</a:t>
            </a:r>
          </a:p>
          <a:p>
            <a:pPr marL="0" indent="0">
              <a:buNone/>
            </a:pPr>
            <a:r>
              <a:rPr lang="en-US" sz="1600" dirty="0" smtClean="0"/>
              <a:t>q0 </a:t>
            </a:r>
            <a:r>
              <a:rPr lang="en-US" sz="1600" b="1" dirty="0" err="1" smtClean="0"/>
              <a:t>i</a:t>
            </a:r>
            <a:r>
              <a:rPr lang="en-US" sz="1600" dirty="0" smtClean="0"/>
              <a:t> q5</a:t>
            </a:r>
          </a:p>
          <a:p>
            <a:pPr marL="0" indent="0">
              <a:buNone/>
            </a:pPr>
            <a:r>
              <a:rPr lang="en-US" sz="1600" dirty="0" smtClean="0"/>
              <a:t>q0 </a:t>
            </a:r>
            <a:r>
              <a:rPr lang="en-US" sz="1600" b="1" dirty="0" smtClean="0"/>
              <a:t>T</a:t>
            </a:r>
            <a:r>
              <a:rPr lang="en-US" sz="1600" dirty="0" smtClean="0"/>
              <a:t> q6</a:t>
            </a:r>
          </a:p>
          <a:p>
            <a:pPr marL="0" indent="0">
              <a:buNone/>
            </a:pPr>
            <a:r>
              <a:rPr lang="en-US" sz="1600" dirty="0" smtClean="0"/>
              <a:t>q0 </a:t>
            </a:r>
            <a:r>
              <a:rPr lang="en-US" sz="1600" b="1" dirty="0" smtClean="0"/>
              <a:t>E</a:t>
            </a:r>
            <a:r>
              <a:rPr lang="en-US" sz="1600" dirty="0" smtClean="0"/>
              <a:t> q1</a:t>
            </a:r>
          </a:p>
          <a:p>
            <a:pPr marL="0" indent="0">
              <a:buNone/>
            </a:pPr>
            <a:r>
              <a:rPr lang="en-US" sz="1600" dirty="0" smtClean="0"/>
              <a:t>q0 </a:t>
            </a:r>
            <a:r>
              <a:rPr lang="en-US" sz="1600" b="1" dirty="0" smtClean="0"/>
              <a:t>E</a:t>
            </a:r>
            <a:r>
              <a:rPr lang="en-US" sz="1600" dirty="0" smtClean="0"/>
              <a:t> q1 </a:t>
            </a:r>
            <a:r>
              <a:rPr lang="en-US" sz="1600" b="1" dirty="0" smtClean="0"/>
              <a:t>+</a:t>
            </a:r>
            <a:r>
              <a:rPr lang="en-US" sz="1600" dirty="0" smtClean="0"/>
              <a:t> q3</a:t>
            </a:r>
          </a:p>
          <a:p>
            <a:pPr marL="0" indent="0">
              <a:buNone/>
            </a:pPr>
            <a:r>
              <a:rPr lang="en-US" sz="1600" dirty="0" smtClean="0"/>
              <a:t>q0 </a:t>
            </a:r>
            <a:r>
              <a:rPr lang="en-US" sz="1600" b="1" dirty="0" smtClean="0"/>
              <a:t>E</a:t>
            </a:r>
            <a:r>
              <a:rPr lang="en-US" sz="1600" dirty="0" smtClean="0"/>
              <a:t> q1 </a:t>
            </a:r>
            <a:r>
              <a:rPr lang="en-US" sz="1600" b="1" dirty="0" smtClean="0"/>
              <a:t>+</a:t>
            </a:r>
            <a:r>
              <a:rPr lang="en-US" sz="1600" dirty="0" smtClean="0"/>
              <a:t> q3 </a:t>
            </a:r>
            <a:r>
              <a:rPr lang="en-US" sz="1600" b="1" dirty="0" err="1" smtClean="0"/>
              <a:t>i</a:t>
            </a:r>
            <a:r>
              <a:rPr lang="en-US" sz="1600" dirty="0" smtClean="0"/>
              <a:t> q5</a:t>
            </a:r>
          </a:p>
          <a:p>
            <a:pPr marL="0" indent="0">
              <a:buNone/>
            </a:pPr>
            <a:r>
              <a:rPr lang="en-US" sz="1600" dirty="0" smtClean="0"/>
              <a:t>q0 </a:t>
            </a:r>
            <a:r>
              <a:rPr lang="en-US" sz="1600" b="1" dirty="0"/>
              <a:t>E</a:t>
            </a:r>
            <a:r>
              <a:rPr lang="en-US" sz="1600" dirty="0"/>
              <a:t> q1 </a:t>
            </a:r>
            <a:r>
              <a:rPr lang="en-US" sz="1600" b="1" dirty="0"/>
              <a:t>+</a:t>
            </a:r>
            <a:r>
              <a:rPr lang="en-US" sz="1600" dirty="0"/>
              <a:t> q3 </a:t>
            </a:r>
            <a:r>
              <a:rPr lang="en-US" sz="1600" b="1" dirty="0" smtClean="0"/>
              <a:t>T</a:t>
            </a:r>
            <a:r>
              <a:rPr lang="en-US" sz="1600" dirty="0" smtClean="0"/>
              <a:t> q4</a:t>
            </a:r>
          </a:p>
          <a:p>
            <a:pPr marL="0" indent="0">
              <a:buNone/>
            </a:pPr>
            <a:r>
              <a:rPr lang="en-US" sz="1600" dirty="0" smtClean="0"/>
              <a:t>q0 </a:t>
            </a:r>
            <a:r>
              <a:rPr lang="en-US" sz="1600" b="1" dirty="0" smtClean="0"/>
              <a:t>E</a:t>
            </a:r>
            <a:r>
              <a:rPr lang="en-US" sz="1600" dirty="0" smtClean="0"/>
              <a:t> q1</a:t>
            </a:r>
          </a:p>
          <a:p>
            <a:pPr marL="0" indent="0">
              <a:buNone/>
            </a:pPr>
            <a:r>
              <a:rPr lang="en-US" sz="1600" dirty="0" smtClean="0"/>
              <a:t>q0 </a:t>
            </a:r>
            <a:r>
              <a:rPr lang="en-US" sz="1600" b="1" dirty="0" smtClean="0"/>
              <a:t>E</a:t>
            </a:r>
            <a:r>
              <a:rPr lang="en-US" sz="1600" dirty="0" smtClean="0"/>
              <a:t> q1 </a:t>
            </a:r>
            <a:r>
              <a:rPr lang="en-US" sz="1600" b="1" dirty="0" smtClean="0"/>
              <a:t>$</a:t>
            </a:r>
            <a:r>
              <a:rPr lang="en-US" sz="1600" dirty="0" smtClean="0"/>
              <a:t> q2</a:t>
            </a:r>
          </a:p>
          <a:p>
            <a:pPr marL="0" indent="0">
              <a:buNone/>
            </a:pPr>
            <a:r>
              <a:rPr lang="en-US" sz="1600" dirty="0" smtClean="0"/>
              <a:t>q0</a:t>
            </a:r>
            <a:r>
              <a:rPr lang="en-US" sz="1600" b="1" dirty="0" smtClean="0"/>
              <a:t> $</a:t>
            </a:r>
            <a:endParaRPr lang="en-US" sz="1600" b="1" dirty="0"/>
          </a:p>
          <a:p>
            <a:pPr marL="0" indent="0">
              <a:buNone/>
            </a:pP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92765" y="1586285"/>
          <a:ext cx="4534897" cy="3017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6660"/>
                <a:gridCol w="576660"/>
                <a:gridCol w="576660"/>
                <a:gridCol w="576660"/>
                <a:gridCol w="576660"/>
                <a:gridCol w="576660"/>
                <a:gridCol w="520672"/>
                <a:gridCol w="554265"/>
              </a:tblGrid>
              <a:tr h="209264"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State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+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(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$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T</a:t>
                      </a:r>
                      <a:endParaRPr lang="en-US" sz="1200" dirty="0"/>
                    </a:p>
                  </a:txBody>
                  <a:tcPr/>
                </a:tc>
              </a:tr>
              <a:tr h="209264"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q0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s5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s7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s1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s6</a:t>
                      </a:r>
                      <a:endParaRPr lang="en-US" sz="1200" dirty="0"/>
                    </a:p>
                  </a:txBody>
                  <a:tcPr/>
                </a:tc>
              </a:tr>
              <a:tr h="209264"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q1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s3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s2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</a:tr>
              <a:tr h="209264"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q2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r1</a:t>
                      </a:r>
                      <a:endParaRPr lang="en-US" sz="1200" dirty="0"/>
                    </a:p>
                  </a:txBody>
                  <a:tcPr/>
                </a:tc>
              </a:tr>
              <a:tr h="209264"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q3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s5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s7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s4</a:t>
                      </a:r>
                      <a:endParaRPr lang="en-US" sz="1200" dirty="0"/>
                    </a:p>
                  </a:txBody>
                  <a:tcPr/>
                </a:tc>
              </a:tr>
              <a:tr h="209264"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q4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r3</a:t>
                      </a:r>
                      <a:endParaRPr lang="en-US" sz="1200" dirty="0"/>
                    </a:p>
                  </a:txBody>
                  <a:tcPr/>
                </a:tc>
              </a:tr>
              <a:tr h="209264"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q5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r4</a:t>
                      </a:r>
                      <a:endParaRPr lang="en-US" sz="1200" dirty="0"/>
                    </a:p>
                  </a:txBody>
                  <a:tcPr/>
                </a:tc>
              </a:tr>
              <a:tr h="209264"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q6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r2</a:t>
                      </a:r>
                      <a:endParaRPr lang="en-US" sz="1200" dirty="0"/>
                    </a:p>
                  </a:txBody>
                  <a:tcPr/>
                </a:tc>
              </a:tr>
              <a:tr h="209264"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q7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s5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s7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s8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s6</a:t>
                      </a:r>
                      <a:endParaRPr lang="en-US" sz="1200" dirty="0"/>
                    </a:p>
                  </a:txBody>
                  <a:tcPr/>
                </a:tc>
              </a:tr>
              <a:tr h="209264"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q8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s3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s9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</a:tr>
              <a:tr h="209264"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q9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r5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92765" y="5555397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1480" indent="-342900" algn="l">
              <a:buFont typeface="Wingdings"/>
              <a:buAutoNum type="arabicParenBoth"/>
            </a:pP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Z </a:t>
            </a:r>
            <a:r>
              <a:rPr lang="en-US" sz="14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  <a:p>
            <a:pPr marL="411480" indent="-342900" algn="l">
              <a:buFont typeface="Wingdings"/>
              <a:buAutoNum type="arabicParenBoth"/>
            </a:pP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sz="14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endParaRPr lang="en-US" sz="14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411480" indent="-342900" algn="l">
              <a:buFont typeface="Wingdings"/>
              <a:buAutoNum type="arabicParenBoth"/>
            </a:pP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sz="14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 + 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T</a:t>
            </a:r>
          </a:p>
          <a:p>
            <a:pPr marL="411480" indent="-342900" algn="l">
              <a:buFont typeface="Wingdings"/>
              <a:buAutoNum type="arabicParenBoth"/>
            </a:pP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r>
              <a:rPr lang="en-US" sz="14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i </a:t>
            </a:r>
          </a:p>
          <a:p>
            <a:pPr marL="411480" indent="-342900" algn="l">
              <a:buFont typeface="Wingdings"/>
              <a:buAutoNum type="arabicParenBoth"/>
            </a:pP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r>
              <a:rPr lang="en-US" sz="14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4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( 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 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6600" y="5606534"/>
            <a:ext cx="538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  <a:latin typeface="+mn-lt"/>
              </a:rPr>
              <a:t>Warning</a:t>
            </a:r>
            <a:r>
              <a:rPr lang="en-US" dirty="0" smtClean="0">
                <a:latin typeface="+mn-lt"/>
              </a:rPr>
              <a:t>: numbers mean different things!</a:t>
            </a:r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5943600"/>
            <a:ext cx="4196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err="1" smtClean="0">
                <a:latin typeface="+mn-lt"/>
              </a:rPr>
              <a:t>rn</a:t>
            </a:r>
            <a:r>
              <a:rPr lang="en-US" dirty="0" smtClean="0">
                <a:latin typeface="+mn-lt"/>
              </a:rPr>
              <a:t> = reduce using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rule number </a:t>
            </a:r>
            <a:r>
              <a:rPr lang="en-US" dirty="0" smtClean="0">
                <a:latin typeface="+mn-lt"/>
              </a:rPr>
              <a:t>n</a:t>
            </a:r>
          </a:p>
          <a:p>
            <a:pPr algn="l" rtl="0"/>
            <a:r>
              <a:rPr lang="en-US" dirty="0" err="1" smtClean="0">
                <a:latin typeface="+mn-lt"/>
              </a:rPr>
              <a:t>sm</a:t>
            </a:r>
            <a:r>
              <a:rPr lang="en-US" dirty="0" smtClean="0">
                <a:latin typeface="+mn-lt"/>
              </a:rPr>
              <a:t> = shift to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state</a:t>
            </a:r>
            <a:r>
              <a:rPr lang="en-US" dirty="0" smtClean="0">
                <a:latin typeface="+mn-lt"/>
              </a:rPr>
              <a:t> m</a:t>
            </a:r>
            <a:endParaRPr lang="en-US" dirty="0">
              <a:latin typeface="+mn-lt"/>
            </a:endParaRPr>
          </a:p>
        </p:txBody>
      </p:sp>
      <p:sp>
        <p:nvSpPr>
          <p:cNvPr id="13" name="Content Placeholder 6"/>
          <p:cNvSpPr txBox="1">
            <a:spLocks/>
          </p:cNvSpPr>
          <p:nvPr/>
        </p:nvSpPr>
        <p:spPr bwMode="auto">
          <a:xfrm>
            <a:off x="6710007" y="1567730"/>
            <a:ext cx="1049572" cy="325694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600" b="1" kern="0" dirty="0" smtClean="0"/>
              <a:t>input</a:t>
            </a:r>
          </a:p>
          <a:p>
            <a:pPr marL="0" indent="0">
              <a:buFontTx/>
              <a:buNone/>
            </a:pPr>
            <a:r>
              <a:rPr lang="en-US" sz="1600" b="1" kern="0" dirty="0" err="1"/>
              <a:t>i</a:t>
            </a:r>
            <a:r>
              <a:rPr lang="en-US" sz="1600" b="1" kern="0" dirty="0" smtClean="0"/>
              <a:t> + </a:t>
            </a:r>
            <a:r>
              <a:rPr lang="en-US" sz="1600" b="1" kern="0" dirty="0" err="1" smtClean="0"/>
              <a:t>i</a:t>
            </a:r>
            <a:r>
              <a:rPr lang="en-US" sz="1600" b="1" kern="0" dirty="0" smtClean="0"/>
              <a:t> $</a:t>
            </a:r>
            <a:endParaRPr lang="en-US" sz="1600" kern="0" dirty="0" smtClean="0"/>
          </a:p>
          <a:p>
            <a:pPr marL="0" indent="0">
              <a:buNone/>
            </a:pPr>
            <a:r>
              <a:rPr lang="en-US" sz="1600" b="1" kern="0" dirty="0" smtClean="0"/>
              <a:t>  + </a:t>
            </a:r>
            <a:r>
              <a:rPr lang="en-US" sz="1600" b="1" kern="0" dirty="0" err="1"/>
              <a:t>i</a:t>
            </a:r>
            <a:r>
              <a:rPr lang="en-US" sz="1600" b="1" kern="0" dirty="0"/>
              <a:t> $</a:t>
            </a:r>
          </a:p>
          <a:p>
            <a:pPr marL="0" indent="0">
              <a:buNone/>
            </a:pPr>
            <a:r>
              <a:rPr lang="en-US" sz="1600" b="1" kern="0" dirty="0" smtClean="0"/>
              <a:t>  </a:t>
            </a:r>
            <a:r>
              <a:rPr lang="en-US" sz="1600" b="1" kern="0" dirty="0"/>
              <a:t>+ </a:t>
            </a:r>
            <a:r>
              <a:rPr lang="en-US" sz="1600" b="1" kern="0" dirty="0" err="1"/>
              <a:t>i</a:t>
            </a:r>
            <a:r>
              <a:rPr lang="en-US" sz="1600" b="1" kern="0" dirty="0"/>
              <a:t> $</a:t>
            </a:r>
          </a:p>
          <a:p>
            <a:pPr marL="0" indent="0">
              <a:buFontTx/>
              <a:buNone/>
            </a:pPr>
            <a:r>
              <a:rPr lang="en-US" sz="1600" b="1" kern="0" dirty="0"/>
              <a:t> </a:t>
            </a:r>
            <a:r>
              <a:rPr lang="en-US" sz="1600" b="1" kern="0" dirty="0" smtClean="0"/>
              <a:t> + </a:t>
            </a:r>
            <a:r>
              <a:rPr lang="en-US" sz="1600" b="1" kern="0" dirty="0" err="1"/>
              <a:t>i</a:t>
            </a:r>
            <a:r>
              <a:rPr lang="en-US" sz="1600" b="1" kern="0" dirty="0"/>
              <a:t> </a:t>
            </a:r>
            <a:r>
              <a:rPr lang="en-US" sz="1600" b="1" kern="0" dirty="0" smtClean="0"/>
              <a:t>$</a:t>
            </a:r>
          </a:p>
          <a:p>
            <a:pPr marL="0" indent="0">
              <a:buFontTx/>
              <a:buNone/>
            </a:pPr>
            <a:r>
              <a:rPr lang="en-US" sz="1600" b="1" kern="0" dirty="0"/>
              <a:t> </a:t>
            </a:r>
            <a:r>
              <a:rPr lang="en-US" sz="1600" b="1" kern="0" dirty="0" smtClean="0"/>
              <a:t>    </a:t>
            </a:r>
            <a:r>
              <a:rPr lang="en-US" sz="1600" b="1" kern="0" dirty="0" err="1"/>
              <a:t>i</a:t>
            </a:r>
            <a:r>
              <a:rPr lang="en-US" sz="1600" b="1" kern="0" dirty="0"/>
              <a:t> </a:t>
            </a:r>
            <a:r>
              <a:rPr lang="en-US" sz="1600" b="1" kern="0" dirty="0" smtClean="0"/>
              <a:t>$</a:t>
            </a:r>
          </a:p>
          <a:p>
            <a:pPr marL="0" indent="0">
              <a:buFontTx/>
              <a:buNone/>
            </a:pPr>
            <a:r>
              <a:rPr lang="en-US" sz="1600" b="1" kern="0" dirty="0"/>
              <a:t> </a:t>
            </a:r>
            <a:r>
              <a:rPr lang="en-US" sz="1600" b="1" kern="0" dirty="0" smtClean="0"/>
              <a:t>      $</a:t>
            </a:r>
          </a:p>
          <a:p>
            <a:pPr marL="0" indent="0">
              <a:buFontTx/>
              <a:buNone/>
            </a:pPr>
            <a:r>
              <a:rPr lang="en-US" sz="1600" b="1" kern="0" dirty="0"/>
              <a:t> </a:t>
            </a:r>
            <a:r>
              <a:rPr lang="en-US" sz="1600" b="1" kern="0" dirty="0" smtClean="0"/>
              <a:t>      $</a:t>
            </a:r>
          </a:p>
          <a:p>
            <a:pPr marL="0" indent="0">
              <a:buFontTx/>
              <a:buNone/>
            </a:pPr>
            <a:r>
              <a:rPr lang="en-US" sz="1600" b="1" kern="0" dirty="0"/>
              <a:t> </a:t>
            </a:r>
            <a:r>
              <a:rPr lang="en-US" sz="1600" b="1" kern="0" dirty="0" smtClean="0"/>
              <a:t>      $</a:t>
            </a:r>
          </a:p>
          <a:p>
            <a:pPr marL="0" indent="0">
              <a:buFontTx/>
              <a:buNone/>
            </a:pPr>
            <a:r>
              <a:rPr lang="en-US" sz="1600" b="1" kern="0" dirty="0"/>
              <a:t> </a:t>
            </a:r>
            <a:r>
              <a:rPr lang="en-US" sz="1600" b="1" kern="0" dirty="0" smtClean="0"/>
              <a:t>      $</a:t>
            </a:r>
            <a:endParaRPr lang="en-US" sz="1600" kern="0" dirty="0"/>
          </a:p>
        </p:txBody>
      </p:sp>
      <p:sp>
        <p:nvSpPr>
          <p:cNvPr id="14" name="Content Placeholder 6"/>
          <p:cNvSpPr txBox="1">
            <a:spLocks/>
          </p:cNvSpPr>
          <p:nvPr/>
        </p:nvSpPr>
        <p:spPr bwMode="auto">
          <a:xfrm>
            <a:off x="7839089" y="1567730"/>
            <a:ext cx="1049572" cy="337002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600" b="1" kern="0" dirty="0" smtClean="0"/>
              <a:t>Action</a:t>
            </a:r>
          </a:p>
          <a:p>
            <a:pPr marL="0" indent="0">
              <a:buFontTx/>
              <a:buNone/>
            </a:pPr>
            <a:r>
              <a:rPr lang="en-US" sz="1600" b="1" kern="0" dirty="0" smtClean="0"/>
              <a:t>shift</a:t>
            </a:r>
          </a:p>
          <a:p>
            <a:pPr marL="0" indent="0">
              <a:buFontTx/>
              <a:buNone/>
            </a:pPr>
            <a:r>
              <a:rPr lang="en-US" sz="1600" b="1" kern="0" dirty="0" smtClean="0"/>
              <a:t>reduce 4</a:t>
            </a:r>
          </a:p>
          <a:p>
            <a:pPr marL="0" indent="0">
              <a:buFontTx/>
              <a:buNone/>
            </a:pPr>
            <a:r>
              <a:rPr lang="en-US" sz="1600" b="1" kern="0" dirty="0" smtClean="0"/>
              <a:t>reduce 2</a:t>
            </a:r>
          </a:p>
          <a:p>
            <a:pPr marL="0" indent="0">
              <a:buFontTx/>
              <a:buNone/>
            </a:pPr>
            <a:r>
              <a:rPr lang="en-US" sz="1600" b="1" kern="0" dirty="0" smtClean="0"/>
              <a:t>shift</a:t>
            </a:r>
          </a:p>
          <a:p>
            <a:pPr marL="0" indent="0">
              <a:buFontTx/>
              <a:buNone/>
            </a:pPr>
            <a:r>
              <a:rPr lang="en-US" sz="1600" b="1" kern="0" dirty="0" smtClean="0"/>
              <a:t>shift</a:t>
            </a:r>
          </a:p>
          <a:p>
            <a:pPr marL="0" indent="0">
              <a:buFontTx/>
              <a:buNone/>
            </a:pPr>
            <a:r>
              <a:rPr lang="en-US" sz="1600" b="1" kern="0" dirty="0" smtClean="0"/>
              <a:t>reduce 4</a:t>
            </a:r>
          </a:p>
          <a:p>
            <a:pPr marL="0" indent="0">
              <a:buFontTx/>
              <a:buNone/>
            </a:pPr>
            <a:r>
              <a:rPr lang="en-US" sz="1600" b="1" kern="0" dirty="0" smtClean="0"/>
              <a:t>reduce 3</a:t>
            </a:r>
          </a:p>
          <a:p>
            <a:pPr marL="0" indent="0">
              <a:buFontTx/>
              <a:buNone/>
            </a:pPr>
            <a:r>
              <a:rPr lang="en-US" sz="1600" b="1" kern="0" dirty="0" smtClean="0"/>
              <a:t>shift</a:t>
            </a:r>
          </a:p>
          <a:p>
            <a:pPr marL="0" indent="0">
              <a:buFontTx/>
              <a:buNone/>
            </a:pPr>
            <a:r>
              <a:rPr lang="en-US" sz="1600" b="1" kern="0" dirty="0" smtClean="0"/>
              <a:t>reduce 1</a:t>
            </a:r>
          </a:p>
          <a:p>
            <a:pPr marL="0" indent="0">
              <a:buFontTx/>
              <a:buNone/>
            </a:pPr>
            <a:r>
              <a:rPr lang="en-US" sz="1600" b="1" kern="0" dirty="0" smtClean="0"/>
              <a:t>accept</a:t>
            </a:r>
          </a:p>
          <a:p>
            <a:pPr marL="0" indent="0">
              <a:buFontTx/>
              <a:buNone/>
            </a:pPr>
            <a:r>
              <a:rPr lang="en-US" sz="1600" b="1" kern="0" dirty="0" smtClean="0"/>
              <a:t> </a:t>
            </a:r>
            <a:endParaRPr lang="en-US" sz="1600" b="1" kern="0" dirty="0"/>
          </a:p>
        </p:txBody>
      </p:sp>
    </p:spTree>
    <p:extLst>
      <p:ext uri="{BB962C8B-B14F-4D97-AF65-F5344CB8AC3E}">
        <p14:creationId xmlns:p14="http://schemas.microsoft.com/office/powerpoint/2010/main" val="21023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Constructing an LR parsing table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Construct a (determinized) transition diagram from LR items</a:t>
            </a:r>
          </a:p>
          <a:p>
            <a:r>
              <a:rPr lang="en-US" smtClean="0"/>
              <a:t>If there are conflicts – stop</a:t>
            </a:r>
          </a:p>
          <a:p>
            <a:r>
              <a:rPr lang="en-US" smtClean="0"/>
              <a:t>Fill table entries from diagram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5676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 Shift &amp; Reduce</a:t>
            </a:r>
          </a:p>
        </p:txBody>
      </p:sp>
      <p:sp>
        <p:nvSpPr>
          <p:cNvPr id="14339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-247148" y="1120346"/>
            <a:ext cx="6947242" cy="1481438"/>
          </a:xfrm>
        </p:spPr>
        <p:txBody>
          <a:bodyPr lIns="0">
            <a:noAutofit/>
          </a:bodyPr>
          <a:lstStyle/>
          <a:p>
            <a:pPr>
              <a:buFont typeface="Wingdings" pitchFamily="2" charset="2"/>
              <a:buNone/>
            </a:pPr>
            <a:r>
              <a:rPr lang="en-US" sz="2400" dirty="0" smtClean="0"/>
              <a:t>      In each stage, we 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004080"/>
                </a:solidFill>
              </a:rPr>
              <a:t> </a:t>
            </a:r>
            <a:r>
              <a:rPr lang="en-US" sz="2400" dirty="0" smtClean="0">
                <a:solidFill>
                  <a:srgbClr val="004080"/>
                </a:solidFill>
              </a:rPr>
              <a:t>       </a:t>
            </a:r>
            <a:r>
              <a:rPr lang="en-US" sz="2400" u="sng" dirty="0" smtClean="0">
                <a:solidFill>
                  <a:srgbClr val="004080"/>
                </a:solidFill>
              </a:rPr>
              <a:t>shift</a:t>
            </a:r>
            <a:r>
              <a:rPr lang="en-US" sz="2400" dirty="0" smtClean="0"/>
              <a:t> a symbol from the input to the stack, or 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004080"/>
                </a:solidFill>
              </a:rPr>
              <a:t> </a:t>
            </a:r>
            <a:r>
              <a:rPr lang="en-US" sz="2400" dirty="0" smtClean="0">
                <a:solidFill>
                  <a:srgbClr val="004080"/>
                </a:solidFill>
              </a:rPr>
              <a:t>       </a:t>
            </a:r>
            <a:r>
              <a:rPr lang="en-US" sz="2400" u="sng" dirty="0" smtClean="0">
                <a:solidFill>
                  <a:srgbClr val="004080"/>
                </a:solidFill>
              </a:rPr>
              <a:t>reduce</a:t>
            </a:r>
            <a:r>
              <a:rPr lang="en-US" sz="2400" dirty="0" smtClean="0"/>
              <a:t> according to one of the rules.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LR item</a:t>
            </a:r>
            <a:endParaRPr lang="en-US" dirty="0"/>
          </a:p>
        </p:txBody>
      </p:sp>
      <p:sp>
        <p:nvSpPr>
          <p:cNvPr id="31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70</a:t>
            </a:fld>
            <a:endParaRPr lang="he-IL" dirty="0"/>
          </a:p>
        </p:txBody>
      </p:sp>
      <p:sp>
        <p:nvSpPr>
          <p:cNvPr id="5" name="Rectangle 4"/>
          <p:cNvSpPr/>
          <p:nvPr/>
        </p:nvSpPr>
        <p:spPr>
          <a:xfrm>
            <a:off x="3036105" y="4503003"/>
            <a:ext cx="29193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latin typeface="Courier New" pitchFamily="49" charset="0"/>
                <a:cs typeface="Courier New" pitchFamily="49" charset="0"/>
                <a:sym typeface="Math C"/>
              </a:rPr>
              <a:t>N </a:t>
            </a:r>
            <a:r>
              <a:rPr lang="en-US" sz="4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  <a:sym typeface="Math C"/>
              </a:rPr>
              <a:t> α</a:t>
            </a:r>
            <a:r>
              <a:rPr lang="el-GR" sz="4800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l-GR" sz="4800" dirty="0" smtClean="0">
                <a:latin typeface="Courier New" pitchFamily="49" charset="0"/>
                <a:cs typeface="Courier New" pitchFamily="49" charset="0"/>
                <a:sym typeface="Math C"/>
              </a:rPr>
              <a:t>β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1447800" y="2445603"/>
            <a:ext cx="6096000" cy="533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47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09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90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71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52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33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14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95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76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57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638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19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400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781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162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114800" y="2140803"/>
            <a:ext cx="0" cy="1295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eft Brace 24"/>
          <p:cNvSpPr/>
          <p:nvPr/>
        </p:nvSpPr>
        <p:spPr>
          <a:xfrm rot="16200000">
            <a:off x="2590800" y="2140803"/>
            <a:ext cx="304800" cy="2590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/>
          <p:cNvSpPr/>
          <p:nvPr/>
        </p:nvSpPr>
        <p:spPr>
          <a:xfrm rot="16200000">
            <a:off x="5714999" y="1759804"/>
            <a:ext cx="304801" cy="3352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25" idx="1"/>
          </p:cNvCxnSpPr>
          <p:nvPr/>
        </p:nvCxnSpPr>
        <p:spPr>
          <a:xfrm>
            <a:off x="2743200" y="3588603"/>
            <a:ext cx="21336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6" idx="1"/>
          </p:cNvCxnSpPr>
          <p:nvPr/>
        </p:nvCxnSpPr>
        <p:spPr>
          <a:xfrm flipH="1">
            <a:off x="5638800" y="3588605"/>
            <a:ext cx="228600" cy="1066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511182" y="2021108"/>
            <a:ext cx="2313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Already matched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93961" y="2013551"/>
            <a:ext cx="2054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To be matched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5392" y="2484142"/>
            <a:ext cx="850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Input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8600" y="58674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+mn-lt"/>
              </a:rPr>
              <a:t>Hypothesis about </a:t>
            </a:r>
            <a:r>
              <a:rPr lang="el-GR" dirty="0" smtClean="0">
                <a:solidFill>
                  <a:srgbClr val="000000"/>
                </a:solidFill>
                <a:latin typeface="+mn-lt"/>
              </a:rPr>
              <a:t>αβ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being a possible handle, so far we’ve matched </a:t>
            </a:r>
            <a:r>
              <a:rPr lang="el-GR" dirty="0" smtClean="0">
                <a:solidFill>
                  <a:srgbClr val="000000"/>
                </a:solidFill>
                <a:latin typeface="+mn-lt"/>
              </a:rPr>
              <a:t>α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, expecting to see </a:t>
            </a:r>
            <a:r>
              <a:rPr lang="el-GR" dirty="0" smtClean="0">
                <a:solidFill>
                  <a:srgbClr val="000000"/>
                </a:solidFill>
                <a:latin typeface="+mn-lt"/>
              </a:rPr>
              <a:t>β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433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LR(0) items</a:t>
            </a:r>
            <a:endParaRPr lang="en-US" dirty="0"/>
          </a:p>
        </p:txBody>
      </p:sp>
      <p:sp>
        <p:nvSpPr>
          <p:cNvPr id="9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71</a:t>
            </a:fld>
            <a:endParaRPr lang="he-IL"/>
          </a:p>
        </p:txBody>
      </p:sp>
      <p:sp>
        <p:nvSpPr>
          <p:cNvPr id="5" name="Rectangle 4"/>
          <p:cNvSpPr/>
          <p:nvPr/>
        </p:nvSpPr>
        <p:spPr>
          <a:xfrm>
            <a:off x="1374805" y="1835624"/>
            <a:ext cx="2238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Courier New" pitchFamily="49" charset="0"/>
                <a:cs typeface="Courier New" pitchFamily="49" charset="0"/>
                <a:sym typeface="Math C"/>
              </a:rPr>
              <a:t>N </a:t>
            </a:r>
            <a:r>
              <a:rPr lang="en-US" sz="36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  <a:sym typeface="Math C"/>
              </a:rPr>
              <a:t> α</a:t>
            </a:r>
            <a:r>
              <a:rPr lang="el-GR" sz="3600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l-GR" sz="3600" dirty="0" smtClean="0">
                <a:latin typeface="Courier New" pitchFamily="49" charset="0"/>
                <a:cs typeface="Courier New" pitchFamily="49" charset="0"/>
                <a:sym typeface="Math C"/>
              </a:rPr>
              <a:t>β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002166" y="1974123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Shift Item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74805" y="2900192"/>
            <a:ext cx="2238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Courier New" pitchFamily="49" charset="0"/>
                <a:cs typeface="Courier New" pitchFamily="49" charset="0"/>
                <a:sym typeface="Math C"/>
              </a:rPr>
              <a:t>N </a:t>
            </a:r>
            <a:r>
              <a:rPr lang="en-US" sz="36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  <a:sym typeface="Math C"/>
              </a:rPr>
              <a:t> α</a:t>
            </a:r>
            <a:r>
              <a:rPr lang="el-GR" sz="3600" dirty="0" smtClean="0">
                <a:latin typeface="Courier New" pitchFamily="49" charset="0"/>
                <a:cs typeface="Courier New" pitchFamily="49" charset="0"/>
                <a:sym typeface="Math C"/>
              </a:rPr>
              <a:t>β</a:t>
            </a:r>
            <a:r>
              <a:rPr lang="el-GR" sz="3600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002166" y="3038691"/>
            <a:ext cx="138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Reduce Item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73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197" y="0"/>
            <a:ext cx="7772400" cy="1143000"/>
          </a:xfrm>
        </p:spPr>
        <p:txBody>
          <a:bodyPr/>
          <a:lstStyle/>
          <a:p>
            <a:r>
              <a:rPr lang="en-US" sz="3600" dirty="0" smtClean="0">
                <a:latin typeface="+mn-lt"/>
              </a:rPr>
              <a:t>LR(0) automaton example</a:t>
            </a:r>
            <a:endParaRPr lang="en-US" sz="36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800" smtClean="0">
                <a:latin typeface="+mn-lt"/>
              </a:rPr>
              <a:pPr/>
              <a:t>72</a:t>
            </a:fld>
            <a:endParaRPr lang="en-US" sz="800">
              <a:latin typeface="+mn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533400" y="1981200"/>
            <a:ext cx="16764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Z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E$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 + 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</a:t>
            </a:r>
          </a:p>
          <a:p>
            <a:pPr algn="l" rtl="0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629400" y="1967345"/>
            <a:ext cx="16764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(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E)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 + 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81400" y="5943600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E + T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96000" y="5410200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(E)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sp>
        <p:nvSpPr>
          <p:cNvPr id="9" name="Oval 8"/>
          <p:cNvSpPr/>
          <p:nvPr/>
        </p:nvSpPr>
        <p:spPr>
          <a:xfrm>
            <a:off x="685800" y="5410200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Z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E$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71600" y="4267200"/>
            <a:ext cx="1676400" cy="8218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Z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E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$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E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+ T</a:t>
            </a:r>
          </a:p>
          <a:p>
            <a:pPr algn="l" rtl="0"/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5" idx="4"/>
            <a:endCxn id="10" idx="0"/>
          </p:cNvCxnSpPr>
          <p:nvPr/>
        </p:nvCxnSpPr>
        <p:spPr>
          <a:xfrm>
            <a:off x="1371600" y="38862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4"/>
            <a:endCxn id="9" idx="0"/>
          </p:cNvCxnSpPr>
          <p:nvPr/>
        </p:nvCxnSpPr>
        <p:spPr>
          <a:xfrm flipH="1">
            <a:off x="1524000" y="5089026"/>
            <a:ext cx="685800" cy="3211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576362" y="4339306"/>
            <a:ext cx="1676400" cy="122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E+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</a:t>
            </a:r>
          </a:p>
        </p:txBody>
      </p:sp>
      <p:cxnSp>
        <p:nvCxnSpPr>
          <p:cNvPr id="18" name="Straight Arrow Connector 17"/>
          <p:cNvCxnSpPr>
            <a:stCxn id="17" idx="4"/>
            <a:endCxn id="7" idx="0"/>
          </p:cNvCxnSpPr>
          <p:nvPr/>
        </p:nvCxnSpPr>
        <p:spPr>
          <a:xfrm>
            <a:off x="4414562" y="5566693"/>
            <a:ext cx="5038" cy="376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581400" y="3277229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i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cxnSp>
        <p:nvCxnSpPr>
          <p:cNvPr id="23" name="Straight Arrow Connector 22"/>
          <p:cNvCxnSpPr>
            <a:stCxn id="17" idx="0"/>
            <a:endCxn id="22" idx="4"/>
          </p:cNvCxnSpPr>
          <p:nvPr/>
        </p:nvCxnSpPr>
        <p:spPr>
          <a:xfrm flipV="1">
            <a:off x="4414562" y="3963029"/>
            <a:ext cx="5038" cy="376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5"/>
            <a:endCxn id="22" idx="2"/>
          </p:cNvCxnSpPr>
          <p:nvPr/>
        </p:nvCxnSpPr>
        <p:spPr>
          <a:xfrm>
            <a:off x="1964297" y="3607219"/>
            <a:ext cx="1617103" cy="12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3"/>
            <a:endCxn id="22" idx="6"/>
          </p:cNvCxnSpPr>
          <p:nvPr/>
        </p:nvCxnSpPr>
        <p:spPr>
          <a:xfrm flipH="1">
            <a:off x="5257800" y="3593364"/>
            <a:ext cx="1617103" cy="26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777345" y="4297113"/>
            <a:ext cx="16764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(E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E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+T</a:t>
            </a:r>
            <a:endParaRPr lang="en-US" sz="1800" dirty="0">
              <a:solidFill>
                <a:schemeClr val="tx1"/>
              </a:solidFill>
              <a:sym typeface="Math C"/>
            </a:endParaRPr>
          </a:p>
        </p:txBody>
      </p:sp>
      <p:cxnSp>
        <p:nvCxnSpPr>
          <p:cNvPr id="35" name="Straight Arrow Connector 34"/>
          <p:cNvCxnSpPr>
            <a:stCxn id="6" idx="4"/>
            <a:endCxn id="34" idx="0"/>
          </p:cNvCxnSpPr>
          <p:nvPr/>
        </p:nvCxnSpPr>
        <p:spPr>
          <a:xfrm flipH="1">
            <a:off x="6615545" y="3872345"/>
            <a:ext cx="852055" cy="424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4" idx="4"/>
            <a:endCxn id="8" idx="0"/>
          </p:cNvCxnSpPr>
          <p:nvPr/>
        </p:nvCxnSpPr>
        <p:spPr>
          <a:xfrm>
            <a:off x="6615545" y="5059113"/>
            <a:ext cx="318655" cy="351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4" idx="2"/>
            <a:endCxn id="17" idx="6"/>
          </p:cNvCxnSpPr>
          <p:nvPr/>
        </p:nvCxnSpPr>
        <p:spPr>
          <a:xfrm flipH="1">
            <a:off x="5252762" y="4678113"/>
            <a:ext cx="524583" cy="274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0" idx="6"/>
            <a:endCxn id="17" idx="2"/>
          </p:cNvCxnSpPr>
          <p:nvPr/>
        </p:nvCxnSpPr>
        <p:spPr>
          <a:xfrm>
            <a:off x="3048000" y="4678113"/>
            <a:ext cx="528362" cy="274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3566286" y="1447800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T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cxnSp>
        <p:nvCxnSpPr>
          <p:cNvPr id="51" name="Straight Arrow Connector 50"/>
          <p:cNvCxnSpPr>
            <a:stCxn id="5" idx="7"/>
            <a:endCxn id="50" idx="2"/>
          </p:cNvCxnSpPr>
          <p:nvPr/>
        </p:nvCxnSpPr>
        <p:spPr>
          <a:xfrm flipV="1">
            <a:off x="1964297" y="1790700"/>
            <a:ext cx="1601989" cy="4694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" idx="6"/>
            <a:endCxn id="6" idx="2"/>
          </p:cNvCxnSpPr>
          <p:nvPr/>
        </p:nvCxnSpPr>
        <p:spPr>
          <a:xfrm flipV="1">
            <a:off x="2209800" y="2919845"/>
            <a:ext cx="4419600" cy="13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6" idx="1"/>
            <a:endCxn id="50" idx="6"/>
          </p:cNvCxnSpPr>
          <p:nvPr/>
        </p:nvCxnSpPr>
        <p:spPr>
          <a:xfrm flipH="1" flipV="1">
            <a:off x="5242686" y="1790700"/>
            <a:ext cx="1632217" cy="4556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40069" y="1720334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0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116516" y="4154640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1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87669" y="5234656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2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495582" y="4229415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3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05200" y="5715000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4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525112" y="3047221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5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505200" y="1255577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6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789460" y="1706331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7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289506" y="4160640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8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447700" y="5182247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9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2346" y="16482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T</a:t>
            </a:r>
            <a:endParaRPr lang="en-US" sz="1800" dirty="0">
              <a:latin typeface="+mn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545508" y="2550513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(</a:t>
            </a:r>
            <a:endParaRPr lang="en-US" sz="1800" dirty="0">
              <a:latin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576316" y="3250630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i</a:t>
            </a:r>
            <a:endParaRPr lang="en-US" sz="1800" dirty="0">
              <a:latin typeface="+mn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762545" y="3791308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E</a:t>
            </a:r>
            <a:endParaRPr lang="en-US" sz="1800" dirty="0">
              <a:latin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156529" y="44741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+</a:t>
            </a:r>
            <a:endParaRPr lang="en-US" sz="1800" dirty="0">
              <a:latin typeface="+mn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592465" y="496813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$</a:t>
            </a:r>
            <a:endParaRPr lang="en-US" sz="1800" dirty="0">
              <a:latin typeface="+mn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420516" y="55704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T</a:t>
            </a:r>
            <a:endParaRPr lang="en-US" sz="1800" dirty="0">
              <a:latin typeface="+mn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472947" y="5049990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)</a:t>
            </a:r>
            <a:endParaRPr lang="en-US" sz="1800" dirty="0">
              <a:latin typeface="+mn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359401" y="449344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+</a:t>
            </a:r>
            <a:endParaRPr lang="en-US" sz="1800" dirty="0">
              <a:latin typeface="+mn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792976" y="3778363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E</a:t>
            </a:r>
            <a:endParaRPr lang="en-US" sz="1800" dirty="0">
              <a:latin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940348" y="3250630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i</a:t>
            </a:r>
            <a:endParaRPr lang="en-US" sz="1800" dirty="0">
              <a:latin typeface="+mn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075161" y="170633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T</a:t>
            </a:r>
            <a:endParaRPr lang="en-US" sz="1800" dirty="0">
              <a:latin typeface="+mn-lt"/>
            </a:endParaRPr>
          </a:p>
        </p:txBody>
      </p:sp>
      <p:cxnSp>
        <p:nvCxnSpPr>
          <p:cNvPr id="85" name="Curved Connector 84"/>
          <p:cNvCxnSpPr>
            <a:stCxn id="6" idx="4"/>
            <a:endCxn id="6" idx="6"/>
          </p:cNvCxnSpPr>
          <p:nvPr/>
        </p:nvCxnSpPr>
        <p:spPr>
          <a:xfrm rot="5400000" flipH="1" flipV="1">
            <a:off x="7410450" y="2976995"/>
            <a:ext cx="952500" cy="838200"/>
          </a:xfrm>
          <a:prstGeom prst="curvedConnector4">
            <a:avLst>
              <a:gd name="adj1" fmla="val -24000"/>
              <a:gd name="adj2" fmla="val 12727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8331402" y="3791308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(</a:t>
            </a:r>
            <a:endParaRPr lang="en-US" sz="1800" dirty="0">
              <a:latin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19600" y="3984640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i</a:t>
            </a:r>
            <a:endParaRPr lang="en-US" sz="1800" dirty="0">
              <a:latin typeface="+mn-lt"/>
            </a:endParaRPr>
          </a:p>
        </p:txBody>
      </p:sp>
      <p:cxnSp>
        <p:nvCxnSpPr>
          <p:cNvPr id="53" name="Straight Arrow Connector 52"/>
          <p:cNvCxnSpPr>
            <a:stCxn id="17" idx="7"/>
            <a:endCxn id="6" idx="3"/>
          </p:cNvCxnSpPr>
          <p:nvPr/>
        </p:nvCxnSpPr>
        <p:spPr>
          <a:xfrm flipV="1">
            <a:off x="5007259" y="3593364"/>
            <a:ext cx="1867644" cy="9256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651589" y="3799825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(</a:t>
            </a:r>
            <a:endParaRPr lang="en-US" sz="1800" dirty="0">
              <a:latin typeface="+mn-lt"/>
            </a:endParaRPr>
          </a:p>
        </p:txBody>
      </p:sp>
      <p:sp>
        <p:nvSpPr>
          <p:cNvPr id="57" name="הסבר מלבני 56"/>
          <p:cNvSpPr/>
          <p:nvPr/>
        </p:nvSpPr>
        <p:spPr>
          <a:xfrm>
            <a:off x="5868144" y="908720"/>
            <a:ext cx="1440160" cy="720080"/>
          </a:xfrm>
          <a:prstGeom prst="wedgeRectCallout">
            <a:avLst>
              <a:gd name="adj1" fmla="val -91662"/>
              <a:gd name="adj2" fmla="val 4058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800" dirty="0" smtClean="0">
                <a:solidFill>
                  <a:srgbClr val="FF0000"/>
                </a:solidFill>
              </a:rPr>
              <a:t>reduce state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59" name="הסבר מלבני 58"/>
          <p:cNvSpPr/>
          <p:nvPr/>
        </p:nvSpPr>
        <p:spPr>
          <a:xfrm>
            <a:off x="1403648" y="1196752"/>
            <a:ext cx="1224136" cy="432048"/>
          </a:xfrm>
          <a:prstGeom prst="wedgeRectCallout">
            <a:avLst>
              <a:gd name="adj1" fmla="val -50522"/>
              <a:gd name="adj2" fmla="val 10663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800" dirty="0" smtClean="0">
                <a:solidFill>
                  <a:srgbClr val="FF0000"/>
                </a:solidFill>
              </a:rPr>
              <a:t>shift state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47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Computing item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6" y="1981200"/>
            <a:ext cx="8815753" cy="4114800"/>
          </a:xfrm>
        </p:spPr>
        <p:txBody>
          <a:bodyPr/>
          <a:lstStyle/>
          <a:p>
            <a:r>
              <a:rPr lang="en-US" dirty="0" smtClean="0"/>
              <a:t>Initial set</a:t>
            </a:r>
          </a:p>
          <a:p>
            <a:pPr lvl="1"/>
            <a:r>
              <a:rPr lang="en-US" dirty="0" smtClean="0"/>
              <a:t>Z is in the start symbol </a:t>
            </a:r>
          </a:p>
          <a:p>
            <a:pPr lvl="1"/>
            <a:r>
              <a:rPr lang="en-US" dirty="0" smtClean="0">
                <a:sym typeface="Symbol"/>
              </a:rPr>
              <a:t>-closure({ Z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ym typeface="Symbol"/>
              </a:rPr>
              <a:t></a:t>
            </a:r>
            <a:r>
              <a:rPr lang="el-GR" dirty="0" smtClean="0">
                <a:sym typeface="Math C"/>
              </a:rPr>
              <a:t>α</a:t>
            </a:r>
            <a:r>
              <a:rPr lang="en-US" dirty="0" smtClean="0">
                <a:sym typeface="Math C"/>
              </a:rPr>
              <a:t> | </a:t>
            </a:r>
            <a:r>
              <a:rPr lang="en-US" dirty="0" smtClean="0">
                <a:sym typeface="Symbol"/>
              </a:rPr>
              <a:t>Z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l-GR" dirty="0" smtClean="0">
                <a:sym typeface="Math C"/>
              </a:rPr>
              <a:t>α</a:t>
            </a:r>
            <a:r>
              <a:rPr lang="en-US" dirty="0" smtClean="0">
                <a:sym typeface="Math C"/>
              </a:rPr>
              <a:t> is in the grammar } 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Next set from a set S and the next symbol X</a:t>
            </a:r>
          </a:p>
          <a:p>
            <a:pPr lvl="1"/>
            <a:r>
              <a:rPr lang="en-US" dirty="0" smtClean="0"/>
              <a:t>step(S,X) = { </a:t>
            </a:r>
            <a:r>
              <a:rPr lang="en-US" dirty="0" smtClean="0">
                <a:sym typeface="Symbol"/>
              </a:rPr>
              <a:t>N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l-GR" dirty="0" smtClean="0">
                <a:sym typeface="Math C"/>
              </a:rPr>
              <a:t>α</a:t>
            </a:r>
            <a:r>
              <a:rPr lang="en-US" dirty="0" smtClean="0">
                <a:sym typeface="Math C"/>
              </a:rPr>
              <a:t>X</a:t>
            </a:r>
            <a:r>
              <a:rPr lang="en-US" dirty="0" smtClean="0">
                <a:sym typeface="Symbol"/>
              </a:rPr>
              <a:t></a:t>
            </a:r>
            <a:r>
              <a:rPr lang="el-GR" dirty="0" smtClean="0">
                <a:sym typeface="Math C"/>
              </a:rPr>
              <a:t>β</a:t>
            </a:r>
            <a:r>
              <a:rPr lang="en-US" dirty="0" smtClean="0">
                <a:sym typeface="Math C"/>
              </a:rPr>
              <a:t> | </a:t>
            </a:r>
            <a:r>
              <a:rPr lang="en-US" dirty="0" smtClean="0">
                <a:sym typeface="Symbol"/>
              </a:rPr>
              <a:t>N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l-GR" dirty="0" smtClean="0">
                <a:sym typeface="Math C"/>
              </a:rPr>
              <a:t>α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X</a:t>
            </a:r>
            <a:r>
              <a:rPr lang="el-GR" dirty="0" smtClean="0">
                <a:sym typeface="Math C"/>
              </a:rPr>
              <a:t>β</a:t>
            </a:r>
            <a:r>
              <a:rPr lang="en-US" dirty="0" smtClean="0">
                <a:sym typeface="Math C"/>
              </a:rPr>
              <a:t> in the item set S}</a:t>
            </a:r>
            <a:endParaRPr lang="en-US" dirty="0" smtClean="0"/>
          </a:p>
          <a:p>
            <a:pPr lvl="1"/>
            <a:r>
              <a:rPr lang="en-US" dirty="0" err="1" smtClean="0"/>
              <a:t>nextSet</a:t>
            </a:r>
            <a:r>
              <a:rPr lang="en-US" dirty="0" smtClean="0"/>
              <a:t>(S,X) = </a:t>
            </a:r>
            <a:r>
              <a:rPr lang="en-US" dirty="0" smtClean="0">
                <a:sym typeface="Symbol"/>
              </a:rPr>
              <a:t>-closure(step(S,X))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Operations for transition diagram construction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22031" y="1981200"/>
            <a:ext cx="8651173" cy="4114800"/>
          </a:xfrm>
        </p:spPr>
        <p:txBody>
          <a:bodyPr/>
          <a:lstStyle/>
          <a:p>
            <a:r>
              <a:rPr lang="en-US" dirty="0" smtClean="0"/>
              <a:t>Initial = {</a:t>
            </a:r>
            <a:r>
              <a:rPr lang="en-US" dirty="0" smtClean="0">
                <a:sym typeface="Symbol"/>
              </a:rPr>
              <a:t>S’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S$</a:t>
            </a:r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smtClean="0"/>
              <a:t>For an item set I</a:t>
            </a:r>
            <a:br>
              <a:rPr lang="en-US" dirty="0" smtClean="0"/>
            </a:br>
            <a:r>
              <a:rPr lang="en-US" dirty="0" smtClean="0"/>
              <a:t>Closure(I) = Closure(I) ∪ </a:t>
            </a:r>
            <a:br>
              <a:rPr lang="en-US" dirty="0" smtClean="0"/>
            </a:br>
            <a:r>
              <a:rPr lang="en-US" dirty="0" smtClean="0"/>
              <a:t>                  {</a:t>
            </a:r>
            <a:r>
              <a:rPr lang="en-US" dirty="0" smtClean="0">
                <a:sym typeface="Symbol"/>
              </a:rPr>
              <a:t>X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ym typeface="Symbol"/>
              </a:rPr>
              <a:t></a:t>
            </a:r>
            <a:r>
              <a:rPr lang="el-GR" dirty="0" smtClean="0">
                <a:sym typeface="Math C"/>
              </a:rPr>
              <a:t>µ</a:t>
            </a:r>
            <a:r>
              <a:rPr lang="en-US" dirty="0" smtClean="0">
                <a:sym typeface="Math C"/>
              </a:rPr>
              <a:t> is in grammar| </a:t>
            </a:r>
            <a:r>
              <a:rPr lang="en-US" dirty="0" smtClean="0">
                <a:sym typeface="Symbol"/>
              </a:rPr>
              <a:t>N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l-GR" dirty="0" smtClean="0">
                <a:sym typeface="Math C"/>
              </a:rPr>
              <a:t>α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X</a:t>
            </a:r>
            <a:r>
              <a:rPr lang="el-GR" dirty="0" smtClean="0">
                <a:sym typeface="Math C"/>
              </a:rPr>
              <a:t>β</a:t>
            </a:r>
            <a:r>
              <a:rPr lang="en-US" dirty="0" smtClean="0">
                <a:sym typeface="Math C"/>
              </a:rPr>
              <a:t> in I</a:t>
            </a:r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err="1" smtClean="0"/>
              <a:t>Goto</a:t>
            </a:r>
            <a:r>
              <a:rPr lang="en-US" dirty="0" smtClean="0"/>
              <a:t>(I, X) = { </a:t>
            </a:r>
            <a:r>
              <a:rPr lang="en-US" dirty="0" smtClean="0">
                <a:sym typeface="Symbol"/>
              </a:rPr>
              <a:t>N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l-GR" dirty="0" smtClean="0">
                <a:sym typeface="Math C"/>
              </a:rPr>
              <a:t>α</a:t>
            </a:r>
            <a:r>
              <a:rPr lang="en-US" dirty="0" smtClean="0">
                <a:sym typeface="Math C"/>
              </a:rPr>
              <a:t>X</a:t>
            </a:r>
            <a:r>
              <a:rPr lang="en-US" dirty="0" smtClean="0">
                <a:sym typeface="Symbol"/>
              </a:rPr>
              <a:t></a:t>
            </a:r>
            <a:r>
              <a:rPr lang="el-GR" dirty="0" smtClean="0">
                <a:sym typeface="Math C"/>
              </a:rPr>
              <a:t>β</a:t>
            </a:r>
            <a:r>
              <a:rPr lang="en-US" dirty="0" smtClean="0">
                <a:sym typeface="Math C"/>
              </a:rPr>
              <a:t> | </a:t>
            </a:r>
            <a:r>
              <a:rPr lang="en-US" dirty="0" smtClean="0">
                <a:sym typeface="Symbol"/>
              </a:rPr>
              <a:t>N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l-GR" dirty="0" smtClean="0">
                <a:sym typeface="Math C"/>
              </a:rPr>
              <a:t>α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X</a:t>
            </a:r>
            <a:r>
              <a:rPr lang="el-GR" dirty="0" smtClean="0">
                <a:sym typeface="Math C"/>
              </a:rPr>
              <a:t>β</a:t>
            </a:r>
            <a:r>
              <a:rPr lang="en-US" dirty="0" smtClean="0">
                <a:sym typeface="Math C"/>
              </a:rPr>
              <a:t> in I}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153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Initial example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Initial = {S </a:t>
            </a:r>
            <a:r>
              <a:rPr lang="en-US" smtClean="0">
                <a:sym typeface="Symbol" pitchFamily="18" charset="2"/>
              </a:rPr>
              <a:t></a:t>
            </a:r>
            <a:r>
              <a:rPr lang="en-US" smtClean="0"/>
              <a:t> </a:t>
            </a:r>
            <a:r>
              <a:rPr lang="en-US" smtClean="0">
                <a:sym typeface="Symbol" pitchFamily="18" charset="2"/>
              </a:rPr>
              <a:t></a:t>
            </a:r>
            <a:r>
              <a:rPr lang="en-US" smtClean="0"/>
              <a:t>E $}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75</a:t>
            </a:fld>
            <a:endParaRPr lang="he-IL" dirty="0"/>
          </a:p>
        </p:txBody>
      </p:sp>
      <p:sp>
        <p:nvSpPr>
          <p:cNvPr id="5" name="Text Box 120"/>
          <p:cNvSpPr txBox="1">
            <a:spLocks noChangeArrowheads="1"/>
          </p:cNvSpPr>
          <p:nvPr/>
        </p:nvSpPr>
        <p:spPr bwMode="auto">
          <a:xfrm>
            <a:off x="7236296" y="1772816"/>
            <a:ext cx="1657350" cy="163121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000" dirty="0" smtClean="0">
                <a:latin typeface="+mn-lt"/>
                <a:cs typeface="Times New Roman" pitchFamily="18" charset="0"/>
              </a:rPr>
              <a:t>(1) S </a:t>
            </a:r>
            <a:r>
              <a:rPr lang="en-US" sz="20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>
                <a:latin typeface="+mn-lt"/>
                <a:cs typeface="Times New Roman" pitchFamily="18" charset="0"/>
              </a:rPr>
              <a:t> </a:t>
            </a:r>
            <a:r>
              <a:rPr lang="en-US" sz="2000" dirty="0" smtClean="0">
                <a:latin typeface="+mn-lt"/>
                <a:cs typeface="Times New Roman" pitchFamily="18" charset="0"/>
              </a:rPr>
              <a:t>E $</a:t>
            </a:r>
            <a:endParaRPr lang="en-US" sz="2000" dirty="0">
              <a:latin typeface="+mn-lt"/>
              <a:cs typeface="Times New Roman" pitchFamily="18" charset="0"/>
            </a:endParaRPr>
          </a:p>
          <a:p>
            <a:pPr algn="l" rtl="0"/>
            <a:r>
              <a:rPr lang="en-US" sz="2000" dirty="0" smtClean="0">
                <a:latin typeface="+mn-lt"/>
                <a:cs typeface="Times New Roman" pitchFamily="18" charset="0"/>
              </a:rPr>
              <a:t>(2) E </a:t>
            </a:r>
            <a:r>
              <a:rPr lang="en-US" sz="20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2000" dirty="0" smtClean="0">
                <a:latin typeface="+mn-lt"/>
                <a:cs typeface="Times New Roman" pitchFamily="18" charset="0"/>
              </a:rPr>
              <a:t>(3) E </a:t>
            </a:r>
            <a:r>
              <a:rPr lang="en-US" sz="20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>
                <a:latin typeface="+mn-lt"/>
                <a:cs typeface="Times New Roman" pitchFamily="18" charset="0"/>
              </a:rPr>
              <a:t> E + T</a:t>
            </a:r>
          </a:p>
          <a:p>
            <a:pPr algn="l" rtl="0"/>
            <a:r>
              <a:rPr lang="en-US" sz="2000" dirty="0" smtClean="0">
                <a:latin typeface="+mn-lt"/>
                <a:cs typeface="Times New Roman" pitchFamily="18" charset="0"/>
              </a:rPr>
              <a:t>(4) T </a:t>
            </a:r>
            <a:r>
              <a:rPr lang="en-US" sz="20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>
                <a:latin typeface="+mn-lt"/>
                <a:cs typeface="Times New Roman" pitchFamily="18" charset="0"/>
              </a:rPr>
              <a:t> </a:t>
            </a:r>
            <a:r>
              <a:rPr lang="en-US" sz="2000" dirty="0" smtClean="0">
                <a:latin typeface="+mn-lt"/>
                <a:cs typeface="Times New Roman" pitchFamily="18" charset="0"/>
              </a:rPr>
              <a:t>id </a:t>
            </a:r>
            <a:endParaRPr lang="en-US" sz="2000" dirty="0">
              <a:latin typeface="+mn-lt"/>
              <a:cs typeface="Times New Roman" pitchFamily="18" charset="0"/>
            </a:endParaRPr>
          </a:p>
          <a:p>
            <a:pPr algn="l" rtl="0"/>
            <a:r>
              <a:rPr lang="en-US" sz="2000" dirty="0" smtClean="0">
                <a:latin typeface="+mn-lt"/>
                <a:cs typeface="Times New Roman" pitchFamily="18" charset="0"/>
              </a:rPr>
              <a:t>(5) T </a:t>
            </a:r>
            <a:r>
              <a:rPr lang="en-US" sz="2000" dirty="0" smtClean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2000" dirty="0" smtClean="0">
                <a:latin typeface="+mn-lt"/>
                <a:cs typeface="Times New Roman" pitchFamily="18" charset="0"/>
              </a:rPr>
              <a:t>( </a:t>
            </a:r>
            <a:r>
              <a:rPr lang="en-US" sz="2000" dirty="0">
                <a:latin typeface="+mn-lt"/>
                <a:cs typeface="Times New Roman" pitchFamily="18" charset="0"/>
              </a:rPr>
              <a:t>E 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7462" y="1340768"/>
            <a:ext cx="137261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>
                <a:latin typeface="+mn-lt"/>
              </a:rPr>
              <a:t>Grammar</a:t>
            </a:r>
            <a:endParaRPr lang="he-I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46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Closure example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= {S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</a:t>
            </a:r>
            <a:r>
              <a:rPr lang="en-US" dirty="0" smtClean="0"/>
              <a:t>E $}</a:t>
            </a:r>
          </a:p>
          <a:p>
            <a:r>
              <a:rPr lang="en-US" dirty="0" smtClean="0"/>
              <a:t>Closure({S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</a:t>
            </a:r>
            <a:r>
              <a:rPr lang="en-US" dirty="0" smtClean="0"/>
              <a:t>E $}) = {</a:t>
            </a:r>
            <a:br>
              <a:rPr lang="en-US" dirty="0" smtClean="0"/>
            </a:br>
            <a:r>
              <a:rPr lang="en-US" dirty="0" smtClean="0"/>
              <a:t>      S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</a:t>
            </a:r>
            <a:r>
              <a:rPr lang="en-US" dirty="0" smtClean="0"/>
              <a:t>E $</a:t>
            </a:r>
            <a:br>
              <a:rPr lang="en-US" dirty="0" smtClean="0"/>
            </a:br>
            <a:r>
              <a:rPr lang="en-US" dirty="0" smtClean="0"/>
              <a:t>      E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</a:t>
            </a:r>
            <a:r>
              <a:rPr lang="en-US" dirty="0" smtClean="0"/>
              <a:t>T</a:t>
            </a:r>
            <a:br>
              <a:rPr lang="en-US" dirty="0" smtClean="0"/>
            </a:br>
            <a:r>
              <a:rPr lang="en-US" dirty="0" smtClean="0"/>
              <a:t>      E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</a:t>
            </a:r>
            <a:r>
              <a:rPr lang="en-US" dirty="0" smtClean="0"/>
              <a:t>E + T</a:t>
            </a:r>
            <a:br>
              <a:rPr lang="en-US" dirty="0" smtClean="0"/>
            </a:br>
            <a:r>
              <a:rPr lang="en-US" dirty="0" smtClean="0"/>
              <a:t>      T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</a:t>
            </a:r>
            <a:r>
              <a:rPr lang="en-US" dirty="0" smtClean="0"/>
              <a:t>id </a:t>
            </a:r>
            <a:br>
              <a:rPr lang="en-US" dirty="0" smtClean="0"/>
            </a:br>
            <a:r>
              <a:rPr lang="en-US" dirty="0" smtClean="0"/>
              <a:t>      T </a:t>
            </a:r>
            <a:r>
              <a:rPr lang="en-US" dirty="0" smtClean="0">
                <a:sym typeface="Symbol" pitchFamily="18" charset="2"/>
              </a:rPr>
              <a:t> </a:t>
            </a:r>
            <a:r>
              <a:rPr lang="en-US" dirty="0" smtClean="0"/>
              <a:t>( E )   }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76</a:t>
            </a:fld>
            <a:endParaRPr lang="he-IL" dirty="0"/>
          </a:p>
        </p:txBody>
      </p:sp>
      <p:sp>
        <p:nvSpPr>
          <p:cNvPr id="10" name="Text Box 120"/>
          <p:cNvSpPr txBox="1">
            <a:spLocks noChangeArrowheads="1"/>
          </p:cNvSpPr>
          <p:nvPr/>
        </p:nvSpPr>
        <p:spPr bwMode="auto">
          <a:xfrm>
            <a:off x="7236296" y="1772816"/>
            <a:ext cx="1657350" cy="163121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000" dirty="0" smtClean="0">
                <a:latin typeface="+mn-lt"/>
                <a:cs typeface="Times New Roman" pitchFamily="18" charset="0"/>
              </a:rPr>
              <a:t>(1) S </a:t>
            </a:r>
            <a:r>
              <a:rPr lang="en-US" sz="20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>
                <a:latin typeface="+mn-lt"/>
                <a:cs typeface="Times New Roman" pitchFamily="18" charset="0"/>
              </a:rPr>
              <a:t> </a:t>
            </a:r>
            <a:r>
              <a:rPr lang="en-US" sz="2000" dirty="0" smtClean="0">
                <a:latin typeface="+mn-lt"/>
                <a:cs typeface="Times New Roman" pitchFamily="18" charset="0"/>
              </a:rPr>
              <a:t>E $</a:t>
            </a:r>
            <a:endParaRPr lang="en-US" sz="2000" dirty="0">
              <a:latin typeface="+mn-lt"/>
              <a:cs typeface="Times New Roman" pitchFamily="18" charset="0"/>
            </a:endParaRPr>
          </a:p>
          <a:p>
            <a:pPr algn="l" rtl="0"/>
            <a:r>
              <a:rPr lang="en-US" sz="2000" dirty="0" smtClean="0">
                <a:latin typeface="+mn-lt"/>
                <a:cs typeface="Times New Roman" pitchFamily="18" charset="0"/>
              </a:rPr>
              <a:t>(2) E </a:t>
            </a:r>
            <a:r>
              <a:rPr lang="en-US" sz="20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2000" dirty="0" smtClean="0">
                <a:latin typeface="+mn-lt"/>
                <a:cs typeface="Times New Roman" pitchFamily="18" charset="0"/>
              </a:rPr>
              <a:t>(3) E </a:t>
            </a:r>
            <a:r>
              <a:rPr lang="en-US" sz="20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>
                <a:latin typeface="+mn-lt"/>
                <a:cs typeface="Times New Roman" pitchFamily="18" charset="0"/>
              </a:rPr>
              <a:t> E + T</a:t>
            </a:r>
          </a:p>
          <a:p>
            <a:pPr algn="l" rtl="0"/>
            <a:r>
              <a:rPr lang="en-US" sz="2000" dirty="0" smtClean="0">
                <a:latin typeface="+mn-lt"/>
                <a:cs typeface="Times New Roman" pitchFamily="18" charset="0"/>
              </a:rPr>
              <a:t>(4) T </a:t>
            </a:r>
            <a:r>
              <a:rPr lang="en-US" sz="20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>
                <a:latin typeface="+mn-lt"/>
                <a:cs typeface="Times New Roman" pitchFamily="18" charset="0"/>
              </a:rPr>
              <a:t> </a:t>
            </a:r>
            <a:r>
              <a:rPr lang="en-US" sz="2000" dirty="0" smtClean="0">
                <a:latin typeface="+mn-lt"/>
                <a:cs typeface="Times New Roman" pitchFamily="18" charset="0"/>
              </a:rPr>
              <a:t>id </a:t>
            </a:r>
            <a:endParaRPr lang="en-US" sz="2000" dirty="0">
              <a:latin typeface="+mn-lt"/>
              <a:cs typeface="Times New Roman" pitchFamily="18" charset="0"/>
            </a:endParaRPr>
          </a:p>
          <a:p>
            <a:pPr algn="l" rtl="0"/>
            <a:r>
              <a:rPr lang="en-US" sz="2000" dirty="0" smtClean="0">
                <a:latin typeface="+mn-lt"/>
                <a:cs typeface="Times New Roman" pitchFamily="18" charset="0"/>
              </a:rPr>
              <a:t>(5) T </a:t>
            </a:r>
            <a:r>
              <a:rPr lang="en-US" sz="2000" dirty="0" smtClean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2000" dirty="0" smtClean="0">
                <a:latin typeface="+mn-lt"/>
                <a:cs typeface="Times New Roman" pitchFamily="18" charset="0"/>
              </a:rPr>
              <a:t>( </a:t>
            </a:r>
            <a:r>
              <a:rPr lang="en-US" sz="2000" dirty="0">
                <a:latin typeface="+mn-lt"/>
                <a:cs typeface="Times New Roman" pitchFamily="18" charset="0"/>
              </a:rPr>
              <a:t>E 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7462" y="1340768"/>
            <a:ext cx="137261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>
                <a:latin typeface="+mn-lt"/>
              </a:rPr>
              <a:t>Grammar</a:t>
            </a:r>
            <a:endParaRPr lang="he-I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858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Goto example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= {S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</a:t>
            </a:r>
            <a:r>
              <a:rPr lang="en-US" dirty="0" smtClean="0"/>
              <a:t>E $}</a:t>
            </a:r>
          </a:p>
          <a:p>
            <a:r>
              <a:rPr lang="en-US" dirty="0" smtClean="0"/>
              <a:t>Closure({S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</a:t>
            </a:r>
            <a:r>
              <a:rPr lang="en-US" dirty="0" smtClean="0"/>
              <a:t>E $}) = {</a:t>
            </a:r>
            <a:br>
              <a:rPr lang="en-US" dirty="0" smtClean="0"/>
            </a:br>
            <a:r>
              <a:rPr lang="en-US" dirty="0" smtClean="0"/>
              <a:t>      S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</a:t>
            </a:r>
            <a:r>
              <a:rPr lang="en-US" dirty="0" smtClean="0"/>
              <a:t>E $</a:t>
            </a:r>
            <a:br>
              <a:rPr lang="en-US" dirty="0" smtClean="0"/>
            </a:br>
            <a:r>
              <a:rPr lang="en-US" dirty="0" smtClean="0"/>
              <a:t>      E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</a:t>
            </a:r>
            <a:r>
              <a:rPr lang="en-US" dirty="0" smtClean="0"/>
              <a:t>T</a:t>
            </a:r>
            <a:br>
              <a:rPr lang="en-US" dirty="0" smtClean="0"/>
            </a:br>
            <a:r>
              <a:rPr lang="en-US" dirty="0" smtClean="0"/>
              <a:t>      E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</a:t>
            </a:r>
            <a:r>
              <a:rPr lang="en-US" dirty="0" smtClean="0"/>
              <a:t>E + T</a:t>
            </a:r>
            <a:br>
              <a:rPr lang="en-US" dirty="0" smtClean="0"/>
            </a:br>
            <a:r>
              <a:rPr lang="en-US" dirty="0" smtClean="0"/>
              <a:t>      T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</a:t>
            </a:r>
            <a:r>
              <a:rPr lang="en-US" dirty="0" smtClean="0"/>
              <a:t>id </a:t>
            </a:r>
            <a:br>
              <a:rPr lang="en-US" dirty="0" smtClean="0"/>
            </a:br>
            <a:r>
              <a:rPr lang="en-US" dirty="0" smtClean="0"/>
              <a:t>      T </a:t>
            </a:r>
            <a:r>
              <a:rPr lang="en-US" dirty="0" smtClean="0">
                <a:sym typeface="Symbol" pitchFamily="18" charset="2"/>
              </a:rPr>
              <a:t> </a:t>
            </a:r>
            <a:r>
              <a:rPr lang="en-US" dirty="0" smtClean="0"/>
              <a:t>( E )  }</a:t>
            </a:r>
          </a:p>
          <a:p>
            <a:r>
              <a:rPr lang="en-US" dirty="0" err="1" smtClean="0"/>
              <a:t>Goto</a:t>
            </a:r>
            <a:r>
              <a:rPr lang="en-US" dirty="0" smtClean="0"/>
              <a:t>({S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</a:t>
            </a:r>
            <a:r>
              <a:rPr lang="en-US" dirty="0" smtClean="0"/>
              <a:t>E $ , E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</a:t>
            </a:r>
            <a:r>
              <a:rPr lang="en-US" dirty="0" smtClean="0"/>
              <a:t>E + T, T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</a:t>
            </a:r>
            <a:r>
              <a:rPr lang="en-US" dirty="0" smtClean="0"/>
              <a:t>id}, E) = {S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E</a:t>
            </a:r>
            <a:r>
              <a:rPr lang="en-US" dirty="0" smtClean="0">
                <a:sym typeface="Symbol" pitchFamily="18" charset="2"/>
              </a:rPr>
              <a:t></a:t>
            </a:r>
            <a:r>
              <a:rPr lang="en-US" dirty="0" smtClean="0"/>
              <a:t> $, E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E</a:t>
            </a:r>
            <a:r>
              <a:rPr lang="en-US" dirty="0" smtClean="0">
                <a:sym typeface="Symbol" pitchFamily="18" charset="2"/>
              </a:rPr>
              <a:t></a:t>
            </a:r>
            <a:r>
              <a:rPr lang="en-US" dirty="0" smtClean="0"/>
              <a:t> + T}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77</a:t>
            </a:fld>
            <a:endParaRPr lang="he-IL" dirty="0"/>
          </a:p>
        </p:txBody>
      </p:sp>
      <p:sp>
        <p:nvSpPr>
          <p:cNvPr id="10" name="Text Box 120"/>
          <p:cNvSpPr txBox="1">
            <a:spLocks noChangeArrowheads="1"/>
          </p:cNvSpPr>
          <p:nvPr/>
        </p:nvSpPr>
        <p:spPr bwMode="auto">
          <a:xfrm>
            <a:off x="7236296" y="1772816"/>
            <a:ext cx="1657350" cy="163121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000" dirty="0" smtClean="0">
                <a:latin typeface="+mn-lt"/>
                <a:cs typeface="Times New Roman" pitchFamily="18" charset="0"/>
              </a:rPr>
              <a:t>(1) S </a:t>
            </a:r>
            <a:r>
              <a:rPr lang="en-US" sz="20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>
                <a:latin typeface="+mn-lt"/>
                <a:cs typeface="Times New Roman" pitchFamily="18" charset="0"/>
              </a:rPr>
              <a:t> </a:t>
            </a:r>
            <a:r>
              <a:rPr lang="en-US" sz="2000" dirty="0" smtClean="0">
                <a:latin typeface="+mn-lt"/>
                <a:cs typeface="Times New Roman" pitchFamily="18" charset="0"/>
              </a:rPr>
              <a:t>E $</a:t>
            </a:r>
            <a:endParaRPr lang="en-US" sz="2000" dirty="0">
              <a:latin typeface="+mn-lt"/>
              <a:cs typeface="Times New Roman" pitchFamily="18" charset="0"/>
            </a:endParaRPr>
          </a:p>
          <a:p>
            <a:pPr algn="l" rtl="0"/>
            <a:r>
              <a:rPr lang="en-US" sz="2000" dirty="0" smtClean="0">
                <a:latin typeface="+mn-lt"/>
                <a:cs typeface="Times New Roman" pitchFamily="18" charset="0"/>
              </a:rPr>
              <a:t>(2) E </a:t>
            </a:r>
            <a:r>
              <a:rPr lang="en-US" sz="20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2000" dirty="0" smtClean="0">
                <a:latin typeface="+mn-lt"/>
                <a:cs typeface="Times New Roman" pitchFamily="18" charset="0"/>
              </a:rPr>
              <a:t>(3) E </a:t>
            </a:r>
            <a:r>
              <a:rPr lang="en-US" sz="20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>
                <a:latin typeface="+mn-lt"/>
                <a:cs typeface="Times New Roman" pitchFamily="18" charset="0"/>
              </a:rPr>
              <a:t> E + T</a:t>
            </a:r>
          </a:p>
          <a:p>
            <a:pPr algn="l" rtl="0"/>
            <a:r>
              <a:rPr lang="en-US" sz="2000" dirty="0" smtClean="0">
                <a:latin typeface="+mn-lt"/>
                <a:cs typeface="Times New Roman" pitchFamily="18" charset="0"/>
              </a:rPr>
              <a:t>(4) T </a:t>
            </a:r>
            <a:r>
              <a:rPr lang="en-US" sz="20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>
                <a:latin typeface="+mn-lt"/>
                <a:cs typeface="Times New Roman" pitchFamily="18" charset="0"/>
              </a:rPr>
              <a:t> </a:t>
            </a:r>
            <a:r>
              <a:rPr lang="en-US" sz="2000" dirty="0" smtClean="0">
                <a:latin typeface="+mn-lt"/>
                <a:cs typeface="Times New Roman" pitchFamily="18" charset="0"/>
              </a:rPr>
              <a:t>id </a:t>
            </a:r>
            <a:endParaRPr lang="en-US" sz="2000" dirty="0">
              <a:latin typeface="+mn-lt"/>
              <a:cs typeface="Times New Roman" pitchFamily="18" charset="0"/>
            </a:endParaRPr>
          </a:p>
          <a:p>
            <a:pPr algn="l" rtl="0"/>
            <a:r>
              <a:rPr lang="en-US" sz="2000" dirty="0" smtClean="0">
                <a:latin typeface="+mn-lt"/>
                <a:cs typeface="Times New Roman" pitchFamily="18" charset="0"/>
              </a:rPr>
              <a:t>(5) T </a:t>
            </a:r>
            <a:r>
              <a:rPr lang="en-US" sz="2000" dirty="0" smtClean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2000" dirty="0" smtClean="0">
                <a:latin typeface="+mn-lt"/>
                <a:cs typeface="Times New Roman" pitchFamily="18" charset="0"/>
              </a:rPr>
              <a:t>( </a:t>
            </a:r>
            <a:r>
              <a:rPr lang="en-US" sz="2000" dirty="0">
                <a:latin typeface="+mn-lt"/>
                <a:cs typeface="Times New Roman" pitchFamily="18" charset="0"/>
              </a:rPr>
              <a:t>E 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7462" y="1340768"/>
            <a:ext cx="137261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>
                <a:latin typeface="+mn-lt"/>
              </a:rPr>
              <a:t>Grammar</a:t>
            </a:r>
            <a:endParaRPr lang="he-I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436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Constructing the transition diagram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Start with state 0 containing item</a:t>
            </a:r>
            <a:br>
              <a:rPr lang="en-US" smtClean="0"/>
            </a:br>
            <a:r>
              <a:rPr lang="en-US" smtClean="0"/>
              <a:t>Closure({S </a:t>
            </a:r>
            <a:r>
              <a:rPr lang="en-US" smtClean="0">
                <a:sym typeface="Symbol" pitchFamily="18" charset="2"/>
              </a:rPr>
              <a:t></a:t>
            </a:r>
            <a:r>
              <a:rPr lang="en-US" smtClean="0"/>
              <a:t> </a:t>
            </a:r>
            <a:r>
              <a:rPr lang="en-US" smtClean="0">
                <a:sym typeface="Symbol" pitchFamily="18" charset="2"/>
              </a:rPr>
              <a:t></a:t>
            </a:r>
            <a:r>
              <a:rPr lang="en-US" smtClean="0"/>
              <a:t>E $})</a:t>
            </a:r>
          </a:p>
          <a:p>
            <a:r>
              <a:rPr lang="en-US" smtClean="0"/>
              <a:t>Repeat until no new states are discovered</a:t>
            </a:r>
          </a:p>
          <a:p>
            <a:pPr lvl="1"/>
            <a:r>
              <a:rPr lang="en-US" smtClean="0"/>
              <a:t>For every state p containing item set Ip, and symbol N, compute state q containing item set</a:t>
            </a:r>
            <a:br>
              <a:rPr lang="en-US" smtClean="0"/>
            </a:br>
            <a:r>
              <a:rPr lang="en-US" smtClean="0"/>
              <a:t>Iq = Closure(goto(Ip, N))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6641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197" y="0"/>
            <a:ext cx="7772400" cy="1143000"/>
          </a:xfrm>
        </p:spPr>
        <p:txBody>
          <a:bodyPr/>
          <a:lstStyle/>
          <a:p>
            <a:r>
              <a:rPr lang="en-US" sz="3600" dirty="0" smtClean="0">
                <a:latin typeface="+mn-lt"/>
              </a:rPr>
              <a:t>LR(0) automaton example</a:t>
            </a:r>
            <a:endParaRPr lang="en-US" sz="36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800" smtClean="0">
                <a:latin typeface="+mn-lt"/>
              </a:rPr>
              <a:pPr/>
              <a:t>79</a:t>
            </a:fld>
            <a:endParaRPr lang="en-US" sz="800">
              <a:latin typeface="+mn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533400" y="1981200"/>
            <a:ext cx="16764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Z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E$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 + 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</a:t>
            </a:r>
          </a:p>
          <a:p>
            <a:pPr algn="l" rtl="0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629400" y="1967345"/>
            <a:ext cx="16764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(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E)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 + 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81400" y="5943600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 + T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96000" y="5410200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sp>
        <p:nvSpPr>
          <p:cNvPr id="9" name="Oval 8"/>
          <p:cNvSpPr/>
          <p:nvPr/>
        </p:nvSpPr>
        <p:spPr>
          <a:xfrm>
            <a:off x="685800" y="5410200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Z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E$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71600" y="4267200"/>
            <a:ext cx="1676400" cy="8218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Z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$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+ T</a:t>
            </a:r>
          </a:p>
          <a:p>
            <a:pPr algn="l" rtl="0"/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5" idx="4"/>
            <a:endCxn id="10" idx="0"/>
          </p:cNvCxnSpPr>
          <p:nvPr/>
        </p:nvCxnSpPr>
        <p:spPr>
          <a:xfrm>
            <a:off x="1371600" y="38862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4"/>
            <a:endCxn id="9" idx="0"/>
          </p:cNvCxnSpPr>
          <p:nvPr/>
        </p:nvCxnSpPr>
        <p:spPr>
          <a:xfrm flipH="1">
            <a:off x="1524000" y="5089026"/>
            <a:ext cx="685800" cy="3211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576362" y="4339306"/>
            <a:ext cx="1676400" cy="122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E+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</a:t>
            </a:r>
          </a:p>
        </p:txBody>
      </p:sp>
      <p:cxnSp>
        <p:nvCxnSpPr>
          <p:cNvPr id="18" name="Straight Arrow Connector 17"/>
          <p:cNvCxnSpPr>
            <a:stCxn id="17" idx="4"/>
            <a:endCxn id="7" idx="0"/>
          </p:cNvCxnSpPr>
          <p:nvPr/>
        </p:nvCxnSpPr>
        <p:spPr>
          <a:xfrm>
            <a:off x="4414562" y="5566693"/>
            <a:ext cx="5038" cy="376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581400" y="3277229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sym typeface="Math C"/>
              </a:rPr>
              <a:t>i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cxnSp>
        <p:nvCxnSpPr>
          <p:cNvPr id="23" name="Straight Arrow Connector 22"/>
          <p:cNvCxnSpPr>
            <a:stCxn id="17" idx="0"/>
            <a:endCxn id="22" idx="4"/>
          </p:cNvCxnSpPr>
          <p:nvPr/>
        </p:nvCxnSpPr>
        <p:spPr>
          <a:xfrm flipV="1">
            <a:off x="4414562" y="3963029"/>
            <a:ext cx="5038" cy="376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5"/>
            <a:endCxn id="22" idx="2"/>
          </p:cNvCxnSpPr>
          <p:nvPr/>
        </p:nvCxnSpPr>
        <p:spPr>
          <a:xfrm>
            <a:off x="1964297" y="3607219"/>
            <a:ext cx="1617103" cy="12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3"/>
            <a:endCxn id="22" idx="6"/>
          </p:cNvCxnSpPr>
          <p:nvPr/>
        </p:nvCxnSpPr>
        <p:spPr>
          <a:xfrm flipH="1">
            <a:off x="5257800" y="3593364"/>
            <a:ext cx="1617103" cy="26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777345" y="4297113"/>
            <a:ext cx="16764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+T</a:t>
            </a:r>
            <a:endParaRPr lang="en-US" sz="1800" dirty="0">
              <a:solidFill>
                <a:schemeClr val="tx1"/>
              </a:solidFill>
              <a:sym typeface="Math C"/>
            </a:endParaRPr>
          </a:p>
        </p:txBody>
      </p:sp>
      <p:cxnSp>
        <p:nvCxnSpPr>
          <p:cNvPr id="35" name="Straight Arrow Connector 34"/>
          <p:cNvCxnSpPr>
            <a:stCxn id="6" idx="4"/>
            <a:endCxn id="34" idx="0"/>
          </p:cNvCxnSpPr>
          <p:nvPr/>
        </p:nvCxnSpPr>
        <p:spPr>
          <a:xfrm flipH="1">
            <a:off x="6615545" y="3872345"/>
            <a:ext cx="852055" cy="424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4" idx="4"/>
            <a:endCxn id="8" idx="0"/>
          </p:cNvCxnSpPr>
          <p:nvPr/>
        </p:nvCxnSpPr>
        <p:spPr>
          <a:xfrm>
            <a:off x="6615545" y="5059113"/>
            <a:ext cx="318655" cy="351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4" idx="2"/>
            <a:endCxn id="17" idx="6"/>
          </p:cNvCxnSpPr>
          <p:nvPr/>
        </p:nvCxnSpPr>
        <p:spPr>
          <a:xfrm flipH="1">
            <a:off x="5252762" y="4678113"/>
            <a:ext cx="524583" cy="274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0" idx="6"/>
            <a:endCxn id="17" idx="2"/>
          </p:cNvCxnSpPr>
          <p:nvPr/>
        </p:nvCxnSpPr>
        <p:spPr>
          <a:xfrm>
            <a:off x="3048000" y="4678113"/>
            <a:ext cx="528362" cy="274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3566286" y="1447800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T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cxnSp>
        <p:nvCxnSpPr>
          <p:cNvPr id="51" name="Straight Arrow Connector 50"/>
          <p:cNvCxnSpPr>
            <a:stCxn id="5" idx="7"/>
            <a:endCxn id="50" idx="2"/>
          </p:cNvCxnSpPr>
          <p:nvPr/>
        </p:nvCxnSpPr>
        <p:spPr>
          <a:xfrm flipV="1">
            <a:off x="1964297" y="1790700"/>
            <a:ext cx="1601989" cy="4694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" idx="6"/>
            <a:endCxn id="6" idx="2"/>
          </p:cNvCxnSpPr>
          <p:nvPr/>
        </p:nvCxnSpPr>
        <p:spPr>
          <a:xfrm flipV="1">
            <a:off x="2209800" y="2919845"/>
            <a:ext cx="4419600" cy="13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6" idx="1"/>
            <a:endCxn id="50" idx="6"/>
          </p:cNvCxnSpPr>
          <p:nvPr/>
        </p:nvCxnSpPr>
        <p:spPr>
          <a:xfrm flipH="1" flipV="1">
            <a:off x="5242686" y="1790700"/>
            <a:ext cx="1632217" cy="4556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40069" y="1720334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0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116516" y="4154640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1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87669" y="5234656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2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495582" y="4229415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3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05200" y="5715000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4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525112" y="3047221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5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505200" y="1255577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6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789460" y="1706331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7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289506" y="4160640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8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447700" y="5182247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9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2346" y="16482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T</a:t>
            </a:r>
            <a:endParaRPr lang="en-US" sz="1800" dirty="0">
              <a:latin typeface="+mn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545508" y="2550513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(</a:t>
            </a:r>
            <a:endParaRPr lang="en-US" sz="1800" dirty="0">
              <a:latin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576316" y="3250630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i</a:t>
            </a:r>
            <a:endParaRPr lang="en-US" sz="1800" dirty="0">
              <a:latin typeface="+mn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762545" y="3791308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E</a:t>
            </a:r>
            <a:endParaRPr lang="en-US" sz="1800" dirty="0">
              <a:latin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156529" y="44741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+</a:t>
            </a:r>
            <a:endParaRPr lang="en-US" sz="1800" dirty="0">
              <a:latin typeface="+mn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592465" y="496813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$</a:t>
            </a:r>
            <a:endParaRPr lang="en-US" sz="1800" dirty="0">
              <a:latin typeface="+mn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420516" y="55704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T</a:t>
            </a:r>
            <a:endParaRPr lang="en-US" sz="1800" dirty="0">
              <a:latin typeface="+mn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472947" y="5049990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)</a:t>
            </a:r>
            <a:endParaRPr lang="en-US" sz="1800" dirty="0">
              <a:latin typeface="+mn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359401" y="449344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+</a:t>
            </a:r>
            <a:endParaRPr lang="en-US" sz="1800" dirty="0">
              <a:latin typeface="+mn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792976" y="3778363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E</a:t>
            </a:r>
            <a:endParaRPr lang="en-US" sz="1800" dirty="0">
              <a:latin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940348" y="3250630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i</a:t>
            </a:r>
            <a:endParaRPr lang="en-US" sz="1800" dirty="0">
              <a:latin typeface="+mn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075161" y="170633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T</a:t>
            </a:r>
            <a:endParaRPr lang="en-US" sz="1800" dirty="0">
              <a:latin typeface="+mn-lt"/>
            </a:endParaRPr>
          </a:p>
        </p:txBody>
      </p:sp>
      <p:cxnSp>
        <p:nvCxnSpPr>
          <p:cNvPr id="85" name="Curved Connector 84"/>
          <p:cNvCxnSpPr>
            <a:stCxn id="6" idx="4"/>
            <a:endCxn id="6" idx="6"/>
          </p:cNvCxnSpPr>
          <p:nvPr/>
        </p:nvCxnSpPr>
        <p:spPr>
          <a:xfrm rot="5400000" flipH="1" flipV="1">
            <a:off x="7410450" y="2976995"/>
            <a:ext cx="952500" cy="838200"/>
          </a:xfrm>
          <a:prstGeom prst="curvedConnector4">
            <a:avLst>
              <a:gd name="adj1" fmla="val -24000"/>
              <a:gd name="adj2" fmla="val 12727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8331402" y="3791308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(</a:t>
            </a:r>
            <a:endParaRPr lang="en-US" sz="1800" dirty="0">
              <a:latin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19600" y="3984640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i</a:t>
            </a:r>
            <a:endParaRPr lang="en-US" sz="1800" dirty="0">
              <a:latin typeface="+mn-lt"/>
            </a:endParaRPr>
          </a:p>
        </p:txBody>
      </p:sp>
      <p:cxnSp>
        <p:nvCxnSpPr>
          <p:cNvPr id="53" name="Straight Arrow Connector 52"/>
          <p:cNvCxnSpPr>
            <a:stCxn id="17" idx="7"/>
            <a:endCxn id="6" idx="3"/>
          </p:cNvCxnSpPr>
          <p:nvPr/>
        </p:nvCxnSpPr>
        <p:spPr>
          <a:xfrm flipV="1">
            <a:off x="5007259" y="3593364"/>
            <a:ext cx="1867644" cy="9256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651589" y="3799825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(</a:t>
            </a:r>
            <a:endParaRPr lang="en-US" sz="1800" dirty="0">
              <a:latin typeface="+mn-lt"/>
            </a:endParaRPr>
          </a:p>
        </p:txBody>
      </p:sp>
      <p:sp>
        <p:nvSpPr>
          <p:cNvPr id="57" name="הסבר מלבני 56"/>
          <p:cNvSpPr/>
          <p:nvPr/>
        </p:nvSpPr>
        <p:spPr>
          <a:xfrm>
            <a:off x="5868144" y="908720"/>
            <a:ext cx="1440160" cy="720080"/>
          </a:xfrm>
          <a:prstGeom prst="wedgeRectCallout">
            <a:avLst>
              <a:gd name="adj1" fmla="val -91662"/>
              <a:gd name="adj2" fmla="val 4058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800" dirty="0" smtClean="0">
                <a:solidFill>
                  <a:srgbClr val="FF0000"/>
                </a:solidFill>
              </a:rPr>
              <a:t>reduce state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59" name="הסבר מלבני 58"/>
          <p:cNvSpPr/>
          <p:nvPr/>
        </p:nvSpPr>
        <p:spPr>
          <a:xfrm>
            <a:off x="1403648" y="1196752"/>
            <a:ext cx="1224136" cy="432048"/>
          </a:xfrm>
          <a:prstGeom prst="wedgeRectCallout">
            <a:avLst>
              <a:gd name="adj1" fmla="val -50522"/>
              <a:gd name="adj2" fmla="val 10663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800" dirty="0" smtClean="0">
                <a:solidFill>
                  <a:srgbClr val="FF0000"/>
                </a:solidFill>
              </a:rPr>
              <a:t>shift state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22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/>
          <p:cNvSpPr/>
          <p:nvPr/>
        </p:nvSpPr>
        <p:spPr bwMode="auto">
          <a:xfrm rot="16200000">
            <a:off x="2700025" y="-243741"/>
            <a:ext cx="4145157" cy="7954339"/>
          </a:xfrm>
          <a:prstGeom prst="trapezoid">
            <a:avLst>
              <a:gd name="adj" fmla="val 21141"/>
            </a:avLst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219" name="Oval 106"/>
          <p:cNvSpPr>
            <a:spLocks noChangeArrowheads="1"/>
          </p:cNvSpPr>
          <p:nvPr/>
        </p:nvSpPr>
        <p:spPr bwMode="auto">
          <a:xfrm>
            <a:off x="1139825" y="4130675"/>
            <a:ext cx="990600" cy="357188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9220" name="Oval 105"/>
          <p:cNvSpPr>
            <a:spLocks noChangeArrowheads="1"/>
          </p:cNvSpPr>
          <p:nvPr/>
        </p:nvSpPr>
        <p:spPr bwMode="auto">
          <a:xfrm>
            <a:off x="1139825" y="3978275"/>
            <a:ext cx="990600" cy="357188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9221" name="Oval 104"/>
          <p:cNvSpPr>
            <a:spLocks noChangeArrowheads="1"/>
          </p:cNvSpPr>
          <p:nvPr/>
        </p:nvSpPr>
        <p:spPr bwMode="auto">
          <a:xfrm>
            <a:off x="1139825" y="3825875"/>
            <a:ext cx="990600" cy="357188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9222" name="Oval 103"/>
          <p:cNvSpPr>
            <a:spLocks noChangeArrowheads="1"/>
          </p:cNvSpPr>
          <p:nvPr/>
        </p:nvSpPr>
        <p:spPr bwMode="auto">
          <a:xfrm>
            <a:off x="1139825" y="3673475"/>
            <a:ext cx="990600" cy="357188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9223" name="Oval 102"/>
          <p:cNvSpPr>
            <a:spLocks noChangeArrowheads="1"/>
          </p:cNvSpPr>
          <p:nvPr/>
        </p:nvSpPr>
        <p:spPr bwMode="auto">
          <a:xfrm>
            <a:off x="1139825" y="3521075"/>
            <a:ext cx="990600" cy="357188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9224" name="Oval 101"/>
          <p:cNvSpPr>
            <a:spLocks noChangeArrowheads="1"/>
          </p:cNvSpPr>
          <p:nvPr/>
        </p:nvSpPr>
        <p:spPr bwMode="auto">
          <a:xfrm>
            <a:off x="1139825" y="3368675"/>
            <a:ext cx="990600" cy="357188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9225" name="Oval 100"/>
          <p:cNvSpPr>
            <a:spLocks noChangeArrowheads="1"/>
          </p:cNvSpPr>
          <p:nvPr/>
        </p:nvSpPr>
        <p:spPr bwMode="auto">
          <a:xfrm>
            <a:off x="1139825" y="3216275"/>
            <a:ext cx="990600" cy="357188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9226" name="Oval 7"/>
          <p:cNvSpPr>
            <a:spLocks noChangeArrowheads="1"/>
          </p:cNvSpPr>
          <p:nvPr/>
        </p:nvSpPr>
        <p:spPr bwMode="auto">
          <a:xfrm>
            <a:off x="1139825" y="3063875"/>
            <a:ext cx="990600" cy="357188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9227" name="Text Box 107"/>
          <p:cNvSpPr txBox="1">
            <a:spLocks noChangeArrowheads="1"/>
          </p:cNvSpPr>
          <p:nvPr/>
        </p:nvSpPr>
        <p:spPr bwMode="auto">
          <a:xfrm>
            <a:off x="995363" y="4664373"/>
            <a:ext cx="85151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r>
              <a:rPr lang="en-US" sz="2400" b="0" dirty="0" smtClean="0">
                <a:latin typeface="+mn-lt"/>
              </a:rPr>
              <a:t>Stack</a:t>
            </a:r>
            <a:endParaRPr lang="en-US" sz="2400" b="0" dirty="0">
              <a:latin typeface="+mn-lt"/>
            </a:endParaRPr>
          </a:p>
        </p:txBody>
      </p:sp>
      <p:pic>
        <p:nvPicPr>
          <p:cNvPr id="9228" name="Picture 108" descr="MCj040594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0488" y="3184525"/>
            <a:ext cx="1076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Text Box 109"/>
          <p:cNvSpPr txBox="1">
            <a:spLocks noChangeArrowheads="1"/>
          </p:cNvSpPr>
          <p:nvPr/>
        </p:nvSpPr>
        <p:spPr bwMode="auto">
          <a:xfrm>
            <a:off x="3951288" y="4183360"/>
            <a:ext cx="97975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algn="l" rtl="0"/>
            <a:r>
              <a:rPr lang="en-US" sz="2400" b="0">
                <a:latin typeface="+mn-lt"/>
              </a:rPr>
              <a:t>Parser</a:t>
            </a:r>
          </a:p>
        </p:txBody>
      </p:sp>
      <p:sp>
        <p:nvSpPr>
          <p:cNvPr id="9231" name="Text Box 121"/>
          <p:cNvSpPr txBox="1">
            <a:spLocks noChangeArrowheads="1"/>
          </p:cNvSpPr>
          <p:nvPr/>
        </p:nvSpPr>
        <p:spPr bwMode="auto">
          <a:xfrm>
            <a:off x="3071620" y="1706464"/>
            <a:ext cx="85041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algn="l"/>
            <a:r>
              <a:rPr lang="en-US" sz="2400" b="0" dirty="0" smtClean="0">
                <a:latin typeface="+mn-lt"/>
              </a:rPr>
              <a:t>Input</a:t>
            </a:r>
            <a:endParaRPr lang="en-US" sz="2400" b="0" dirty="0">
              <a:latin typeface="+mn-lt"/>
            </a:endParaRPr>
          </a:p>
        </p:txBody>
      </p:sp>
      <p:sp>
        <p:nvSpPr>
          <p:cNvPr id="9233" name="Text Box 123"/>
          <p:cNvSpPr txBox="1">
            <a:spLocks noChangeArrowheads="1"/>
          </p:cNvSpPr>
          <p:nvPr/>
        </p:nvSpPr>
        <p:spPr bwMode="auto">
          <a:xfrm>
            <a:off x="3045789" y="5385759"/>
            <a:ext cx="107974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algn="l"/>
            <a:r>
              <a:rPr lang="en-US" sz="2400" b="0" dirty="0" smtClean="0">
                <a:latin typeface="+mn-lt"/>
              </a:rPr>
              <a:t>Output</a:t>
            </a:r>
            <a:endParaRPr lang="he-IL" sz="2400" b="0" dirty="0">
              <a:latin typeface="+mn-lt"/>
            </a:endParaRPr>
          </a:p>
        </p:txBody>
      </p:sp>
      <p:graphicFrame>
        <p:nvGraphicFramePr>
          <p:cNvPr id="290973" name="Group 157"/>
          <p:cNvGraphicFramePr>
            <a:graphicFrameLocks noGrp="1"/>
          </p:cNvGraphicFramePr>
          <p:nvPr/>
        </p:nvGraphicFramePr>
        <p:xfrm>
          <a:off x="6788150" y="1874838"/>
          <a:ext cx="1763713" cy="1463040"/>
        </p:xfrm>
        <a:graphic>
          <a:graphicData uri="http://schemas.openxmlformats.org/drawingml/2006/table">
            <a:tbl>
              <a:tblPr rtl="1"/>
              <a:tblGrid>
                <a:gridCol w="352425"/>
                <a:gridCol w="352425"/>
                <a:gridCol w="354013"/>
                <a:gridCol w="352425"/>
                <a:gridCol w="352425"/>
              </a:tblGrid>
              <a:tr h="2905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66" name="Text Box 158"/>
          <p:cNvSpPr txBox="1">
            <a:spLocks noChangeArrowheads="1"/>
          </p:cNvSpPr>
          <p:nvPr/>
        </p:nvSpPr>
        <p:spPr bwMode="auto">
          <a:xfrm>
            <a:off x="6681788" y="3299123"/>
            <a:ext cx="174083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r>
              <a:rPr lang="en-US" sz="2400" b="0" dirty="0" smtClean="0">
                <a:latin typeface="+mn-lt"/>
              </a:rPr>
              <a:t>Action Table</a:t>
            </a:r>
            <a:endParaRPr lang="en-US" sz="2400" b="0" dirty="0">
              <a:latin typeface="+mn-lt"/>
            </a:endParaRPr>
          </a:p>
        </p:txBody>
      </p:sp>
      <p:sp>
        <p:nvSpPr>
          <p:cNvPr id="9267" name="AutoShape 159"/>
          <p:cNvSpPr>
            <a:spLocks noChangeArrowheads="1"/>
          </p:cNvSpPr>
          <p:nvPr/>
        </p:nvSpPr>
        <p:spPr bwMode="auto">
          <a:xfrm>
            <a:off x="5653088" y="3417888"/>
            <a:ext cx="803275" cy="517525"/>
          </a:xfrm>
          <a:prstGeom prst="leftArrow">
            <a:avLst>
              <a:gd name="adj1" fmla="val 50000"/>
              <a:gd name="adj2" fmla="val 3880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9269" name="AutoShape 162"/>
          <p:cNvSpPr>
            <a:spLocks noChangeArrowheads="1"/>
          </p:cNvSpPr>
          <p:nvPr/>
        </p:nvSpPr>
        <p:spPr bwMode="auto">
          <a:xfrm>
            <a:off x="4192588" y="2271713"/>
            <a:ext cx="481012" cy="739775"/>
          </a:xfrm>
          <a:prstGeom prst="downArrow">
            <a:avLst>
              <a:gd name="adj1" fmla="val 50000"/>
              <a:gd name="adj2" fmla="val 3844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9270" name="AutoShape 163"/>
          <p:cNvSpPr>
            <a:spLocks noChangeArrowheads="1"/>
          </p:cNvSpPr>
          <p:nvPr/>
        </p:nvSpPr>
        <p:spPr bwMode="auto">
          <a:xfrm>
            <a:off x="4243388" y="4743450"/>
            <a:ext cx="481012" cy="739775"/>
          </a:xfrm>
          <a:prstGeom prst="downArrow">
            <a:avLst>
              <a:gd name="adj1" fmla="val 50000"/>
              <a:gd name="adj2" fmla="val 3844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graphicFrame>
        <p:nvGraphicFramePr>
          <p:cNvPr id="290980" name="Group 164"/>
          <p:cNvGraphicFramePr>
            <a:graphicFrameLocks noGrp="1"/>
          </p:cNvGraphicFramePr>
          <p:nvPr>
            <p:extLst/>
          </p:nvPr>
        </p:nvGraphicFramePr>
        <p:xfrm>
          <a:off x="6778625" y="3884613"/>
          <a:ext cx="1763713" cy="1463040"/>
        </p:xfrm>
        <a:graphic>
          <a:graphicData uri="http://schemas.openxmlformats.org/drawingml/2006/table">
            <a:tbl>
              <a:tblPr rtl="1"/>
              <a:tblGrid>
                <a:gridCol w="352425"/>
                <a:gridCol w="352425"/>
                <a:gridCol w="354013"/>
                <a:gridCol w="352425"/>
                <a:gridCol w="352425"/>
              </a:tblGrid>
              <a:tr h="2905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303" name="Text Box 196"/>
          <p:cNvSpPr txBox="1">
            <a:spLocks noChangeArrowheads="1"/>
          </p:cNvSpPr>
          <p:nvPr/>
        </p:nvSpPr>
        <p:spPr bwMode="auto">
          <a:xfrm>
            <a:off x="6878638" y="5346998"/>
            <a:ext cx="151210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r>
              <a:rPr lang="en-US" sz="2400" b="0" dirty="0" err="1" smtClean="0">
                <a:latin typeface="+mn-lt"/>
              </a:rPr>
              <a:t>Goto</a:t>
            </a:r>
            <a:r>
              <a:rPr lang="en-US" sz="2400" b="0" dirty="0" smtClean="0">
                <a:latin typeface="+mn-lt"/>
              </a:rPr>
              <a:t> table</a:t>
            </a:r>
            <a:endParaRPr lang="en-US" sz="2400" b="0" dirty="0">
              <a:latin typeface="+mn-lt"/>
            </a:endParaRPr>
          </a:p>
        </p:txBody>
      </p:sp>
      <p:sp>
        <p:nvSpPr>
          <p:cNvPr id="9304" name="AutoShape 197"/>
          <p:cNvSpPr>
            <a:spLocks/>
          </p:cNvSpPr>
          <p:nvPr/>
        </p:nvSpPr>
        <p:spPr bwMode="auto">
          <a:xfrm>
            <a:off x="6496049" y="1730637"/>
            <a:ext cx="258161" cy="3963720"/>
          </a:xfrm>
          <a:prstGeom prst="leftBrace">
            <a:avLst>
              <a:gd name="adj1" fmla="val 17045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Left-Right Arrow 1"/>
          <p:cNvSpPr/>
          <p:nvPr/>
        </p:nvSpPr>
        <p:spPr>
          <a:xfrm>
            <a:off x="2438400" y="3429000"/>
            <a:ext cx="1143000" cy="533400"/>
          </a:xfrm>
          <a:prstGeom prst="leftRightArrow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29" name="Group 76"/>
          <p:cNvGraphicFramePr>
            <a:graphicFrameLocks noGrp="1"/>
          </p:cNvGraphicFramePr>
          <p:nvPr>
            <p:extLst/>
          </p:nvPr>
        </p:nvGraphicFramePr>
        <p:xfrm>
          <a:off x="1854298" y="1187638"/>
          <a:ext cx="4858047" cy="457200"/>
        </p:xfrm>
        <a:graphic>
          <a:graphicData uri="http://schemas.openxmlformats.org/drawingml/2006/table">
            <a:tbl>
              <a:tblPr rtl="1"/>
              <a:tblGrid>
                <a:gridCol w="539783"/>
                <a:gridCol w="539783"/>
                <a:gridCol w="539783"/>
                <a:gridCol w="539783"/>
                <a:gridCol w="539783"/>
                <a:gridCol w="539783"/>
                <a:gridCol w="539783"/>
                <a:gridCol w="539783"/>
                <a:gridCol w="539783"/>
              </a:tblGrid>
              <a:tr h="2017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7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RP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RP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Num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Num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LP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LP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72639" y="1144910"/>
            <a:ext cx="19119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i="1" dirty="0">
                <a:latin typeface="+mn-lt"/>
              </a:rPr>
              <a:t>token stream</a:t>
            </a:r>
          </a:p>
        </p:txBody>
      </p:sp>
      <p:grpSp>
        <p:nvGrpSpPr>
          <p:cNvPr id="31" name="Group 54"/>
          <p:cNvGrpSpPr>
            <a:grpSpLocks/>
          </p:cNvGrpSpPr>
          <p:nvPr/>
        </p:nvGrpSpPr>
        <p:grpSpPr bwMode="auto">
          <a:xfrm>
            <a:off x="3602045" y="5413916"/>
            <a:ext cx="1727204" cy="1444626"/>
            <a:chOff x="2269" y="3348"/>
            <a:chExt cx="1088" cy="910"/>
          </a:xfrm>
        </p:grpSpPr>
        <p:sp>
          <p:nvSpPr>
            <p:cNvPr id="32" name="Text Box 55"/>
            <p:cNvSpPr txBox="1">
              <a:spLocks noChangeArrowheads="1"/>
            </p:cNvSpPr>
            <p:nvPr/>
          </p:nvSpPr>
          <p:spPr bwMode="auto">
            <a:xfrm>
              <a:off x="2708" y="3348"/>
              <a:ext cx="37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/>
              <a:r>
                <a:rPr lang="en-US" sz="1400" dirty="0" smtClean="0">
                  <a:latin typeface="+mn-lt"/>
                </a:rPr>
                <a:t>Op(*)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33" name="Text Box 56"/>
            <p:cNvSpPr txBox="1">
              <a:spLocks noChangeArrowheads="1"/>
            </p:cNvSpPr>
            <p:nvPr/>
          </p:nvSpPr>
          <p:spPr bwMode="auto">
            <a:xfrm>
              <a:off x="3025" y="3735"/>
              <a:ext cx="33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/>
              <a:r>
                <a:rPr lang="en-US" sz="1400" dirty="0" smtClean="0">
                  <a:latin typeface="+mn-lt"/>
                </a:rPr>
                <a:t>Id(b)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34" name="Rectangle 57"/>
            <p:cNvSpPr>
              <a:spLocks noChangeArrowheads="1"/>
            </p:cNvSpPr>
            <p:nvPr/>
          </p:nvSpPr>
          <p:spPr bwMode="auto">
            <a:xfrm>
              <a:off x="2269" y="4064"/>
              <a:ext cx="52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 err="1" smtClean="0">
                  <a:latin typeface="+mn-lt"/>
                </a:rPr>
                <a:t>Num</a:t>
              </a:r>
              <a:r>
                <a:rPr lang="en-US" sz="1400" dirty="0" smtClean="0">
                  <a:latin typeface="+mn-lt"/>
                </a:rPr>
                <a:t>(23)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35" name="Rectangle 58"/>
            <p:cNvSpPr>
              <a:spLocks noChangeArrowheads="1"/>
            </p:cNvSpPr>
            <p:nvPr/>
          </p:nvSpPr>
          <p:spPr bwMode="auto">
            <a:xfrm>
              <a:off x="2723" y="4064"/>
              <a:ext cx="46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 err="1" smtClean="0">
                  <a:latin typeface="+mn-lt"/>
                </a:rPr>
                <a:t>Num</a:t>
              </a:r>
              <a:r>
                <a:rPr lang="en-US" sz="1400" dirty="0" smtClean="0">
                  <a:latin typeface="+mn-lt"/>
                </a:rPr>
                <a:t>(</a:t>
              </a:r>
              <a:r>
                <a:rPr lang="en-US" sz="1400" dirty="0">
                  <a:latin typeface="+mn-lt"/>
                </a:rPr>
                <a:t>7</a:t>
              </a:r>
              <a:r>
                <a:rPr lang="en-US" sz="1400" dirty="0" smtClean="0">
                  <a:latin typeface="+mn-lt"/>
                </a:rPr>
                <a:t>)</a:t>
              </a:r>
              <a:endParaRPr lang="en-US" sz="1400" dirty="0">
                <a:latin typeface="+mn-lt"/>
              </a:endParaRPr>
            </a:p>
          </p:txBody>
        </p:sp>
        <p:cxnSp>
          <p:nvCxnSpPr>
            <p:cNvPr id="36" name="AutoShape 59"/>
            <p:cNvCxnSpPr>
              <a:cxnSpLocks noChangeShapeType="1"/>
              <a:stCxn id="32" idx="2"/>
              <a:endCxn id="33" idx="0"/>
            </p:cNvCxnSpPr>
            <p:nvPr/>
          </p:nvCxnSpPr>
          <p:spPr bwMode="auto">
            <a:xfrm>
              <a:off x="2896" y="3542"/>
              <a:ext cx="295" cy="193"/>
            </a:xfrm>
            <a:prstGeom prst="straightConnector1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</p:cxnSp>
        <p:cxnSp>
          <p:nvCxnSpPr>
            <p:cNvPr id="37" name="AutoShape 60"/>
            <p:cNvCxnSpPr>
              <a:cxnSpLocks noChangeShapeType="1"/>
              <a:stCxn id="32" idx="2"/>
              <a:endCxn id="40" idx="0"/>
            </p:cNvCxnSpPr>
            <p:nvPr/>
          </p:nvCxnSpPr>
          <p:spPr bwMode="auto">
            <a:xfrm flipH="1">
              <a:off x="2739" y="3542"/>
              <a:ext cx="157" cy="192"/>
            </a:xfrm>
            <a:prstGeom prst="straightConnector1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</p:cxnSp>
        <p:cxnSp>
          <p:nvCxnSpPr>
            <p:cNvPr id="38" name="AutoShape 61"/>
            <p:cNvCxnSpPr>
              <a:cxnSpLocks noChangeShapeType="1"/>
              <a:stCxn id="40" idx="2"/>
              <a:endCxn id="34" idx="0"/>
            </p:cNvCxnSpPr>
            <p:nvPr/>
          </p:nvCxnSpPr>
          <p:spPr bwMode="auto">
            <a:xfrm flipH="1">
              <a:off x="2530" y="3928"/>
              <a:ext cx="209" cy="136"/>
            </a:xfrm>
            <a:prstGeom prst="straightConnector1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</p:cxnSp>
        <p:cxnSp>
          <p:nvCxnSpPr>
            <p:cNvPr id="39" name="AutoShape 62"/>
            <p:cNvCxnSpPr>
              <a:cxnSpLocks noChangeShapeType="1"/>
              <a:stCxn id="40" idx="2"/>
              <a:endCxn id="35" idx="0"/>
            </p:cNvCxnSpPr>
            <p:nvPr/>
          </p:nvCxnSpPr>
          <p:spPr bwMode="auto">
            <a:xfrm>
              <a:off x="2739" y="3928"/>
              <a:ext cx="216" cy="136"/>
            </a:xfrm>
            <a:prstGeom prst="straightConnector1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</p:cxnSp>
        <p:sp>
          <p:nvSpPr>
            <p:cNvPr id="40" name="Text Box 63"/>
            <p:cNvSpPr txBox="1">
              <a:spLocks noChangeArrowheads="1"/>
            </p:cNvSpPr>
            <p:nvPr/>
          </p:nvSpPr>
          <p:spPr bwMode="auto">
            <a:xfrm>
              <a:off x="2551" y="3734"/>
              <a:ext cx="37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/>
              <a:r>
                <a:rPr lang="en-US" sz="1400" dirty="0" smtClean="0">
                  <a:latin typeface="+mn-lt"/>
                </a:rPr>
                <a:t>Op(+)</a:t>
              </a:r>
              <a:endParaRPr lang="en-US" sz="1400" dirty="0">
                <a:latin typeface="+mn-lt"/>
              </a:endParaRPr>
            </a:p>
          </p:txBody>
        </p:sp>
      </p:grpSp>
      <p:sp>
        <p:nvSpPr>
          <p:cNvPr id="42" name="Title 1"/>
          <p:cNvSpPr txBox="1">
            <a:spLocks/>
          </p:cNvSpPr>
          <p:nvPr/>
        </p:nvSpPr>
        <p:spPr bwMode="auto">
          <a:xfrm>
            <a:off x="304800" y="274638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4000" smtClean="0"/>
              <a:t>How does the parser know what to do?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1428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Automaton construction example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80</a:t>
            </a:fld>
            <a:endParaRPr lang="he-IL" dirty="0"/>
          </a:p>
        </p:txBody>
      </p:sp>
      <p:sp>
        <p:nvSpPr>
          <p:cNvPr id="57" name="Text Box 120"/>
          <p:cNvSpPr txBox="1">
            <a:spLocks noChangeArrowheads="1"/>
          </p:cNvSpPr>
          <p:nvPr/>
        </p:nvSpPr>
        <p:spPr bwMode="auto">
          <a:xfrm>
            <a:off x="7668344" y="850647"/>
            <a:ext cx="1403648" cy="135421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(1) S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 $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(2) E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(3) E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E + T</a:t>
            </a:r>
          </a:p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(4) T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id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(5) 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 )</a:t>
            </a:r>
          </a:p>
        </p:txBody>
      </p:sp>
      <p:sp>
        <p:nvSpPr>
          <p:cNvPr id="58" name="Oval 4"/>
          <p:cNvSpPr/>
          <p:nvPr/>
        </p:nvSpPr>
        <p:spPr>
          <a:xfrm>
            <a:off x="81227" y="1922375"/>
            <a:ext cx="16764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 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dirty="0" smtClean="0">
                <a:solidFill>
                  <a:schemeClr val="tx1"/>
                </a:solidFill>
                <a:sym typeface="Math C"/>
              </a:rPr>
              <a:t>E$</a:t>
            </a:r>
          </a:p>
          <a:p>
            <a:pPr algn="l" rtl="0"/>
            <a:endParaRPr lang="en-US" dirty="0" smtClean="0">
              <a:solidFill>
                <a:schemeClr val="tx1"/>
              </a:solidFill>
            </a:endParaRPr>
          </a:p>
          <a:p>
            <a:pPr algn="l" rtl="0"/>
            <a:endParaRPr lang="en-US" dirty="0" smtClean="0">
              <a:solidFill>
                <a:schemeClr val="tx1"/>
              </a:solidFill>
            </a:endParaRPr>
          </a:p>
          <a:p>
            <a:pPr algn="l" rtl="0"/>
            <a:endParaRPr lang="en-US" dirty="0" smtClean="0">
              <a:solidFill>
                <a:schemeClr val="tx1"/>
              </a:solidFill>
            </a:endParaRPr>
          </a:p>
          <a:p>
            <a:pPr algn="l" rtl="0"/>
            <a:endParaRPr lang="en-US" dirty="0" smtClean="0">
              <a:solidFill>
                <a:schemeClr val="tx1"/>
              </a:solidFill>
            </a:endParaRPr>
          </a:p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87896" y="1589501"/>
            <a:ext cx="409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b="1" dirty="0" smtClean="0"/>
              <a:t>q</a:t>
            </a:r>
            <a:r>
              <a:rPr lang="en-US" sz="2000" b="1" baseline="-25000" dirty="0" smtClean="0"/>
              <a:t>0</a:t>
            </a:r>
            <a:endParaRPr lang="en-US" sz="2000" b="1" baseline="-25000" dirty="0"/>
          </a:p>
        </p:txBody>
      </p:sp>
      <p:sp>
        <p:nvSpPr>
          <p:cNvPr id="7" name="AutoShape 56"/>
          <p:cNvSpPr>
            <a:spLocks noChangeArrowheads="1"/>
          </p:cNvSpPr>
          <p:nvPr/>
        </p:nvSpPr>
        <p:spPr bwMode="auto">
          <a:xfrm>
            <a:off x="2699791" y="2636912"/>
            <a:ext cx="1274331" cy="504056"/>
          </a:xfrm>
          <a:prstGeom prst="wedgeRectCallout">
            <a:avLst>
              <a:gd name="adj1" fmla="val -120468"/>
              <a:gd name="adj2" fmla="val 1380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>
              <a:spcBef>
                <a:spcPct val="50000"/>
              </a:spcBef>
            </a:pPr>
            <a:r>
              <a:rPr lang="en-US" sz="2400" dirty="0" smtClean="0"/>
              <a:t>Initialize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959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81</a:t>
            </a:fld>
            <a:endParaRPr lang="he-IL" dirty="0"/>
          </a:p>
        </p:txBody>
      </p:sp>
      <p:sp>
        <p:nvSpPr>
          <p:cNvPr id="57" name="Text Box 120"/>
          <p:cNvSpPr txBox="1">
            <a:spLocks noChangeArrowheads="1"/>
          </p:cNvSpPr>
          <p:nvPr/>
        </p:nvSpPr>
        <p:spPr bwMode="auto">
          <a:xfrm>
            <a:off x="7668344" y="850647"/>
            <a:ext cx="1403648" cy="135421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(1) S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 $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(2) E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(3) E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E + T</a:t>
            </a:r>
          </a:p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(4) T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id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(5) 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 )</a:t>
            </a:r>
          </a:p>
        </p:txBody>
      </p:sp>
      <p:sp>
        <p:nvSpPr>
          <p:cNvPr id="58" name="Oval 4"/>
          <p:cNvSpPr/>
          <p:nvPr/>
        </p:nvSpPr>
        <p:spPr>
          <a:xfrm>
            <a:off x="81227" y="1922375"/>
            <a:ext cx="16764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S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E$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 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 + 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</a:t>
            </a:r>
          </a:p>
          <a:p>
            <a:pPr algn="l" rtl="0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87896" y="1589501"/>
            <a:ext cx="364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b="1" dirty="0" smtClean="0">
                <a:latin typeface="+mn-lt"/>
              </a:rPr>
              <a:t>q</a:t>
            </a:r>
            <a:r>
              <a:rPr lang="en-US" sz="1600" b="1" baseline="-25000" dirty="0" smtClean="0">
                <a:latin typeface="+mn-lt"/>
              </a:rPr>
              <a:t>0</a:t>
            </a:r>
            <a:endParaRPr lang="en-US" sz="1600" b="1" baseline="-25000" dirty="0">
              <a:latin typeface="+mn-lt"/>
            </a:endParaRPr>
          </a:p>
        </p:txBody>
      </p:sp>
      <p:sp>
        <p:nvSpPr>
          <p:cNvPr id="7" name="AutoShape 56"/>
          <p:cNvSpPr>
            <a:spLocks noChangeArrowheads="1"/>
          </p:cNvSpPr>
          <p:nvPr/>
        </p:nvSpPr>
        <p:spPr bwMode="auto">
          <a:xfrm>
            <a:off x="2699792" y="2636912"/>
            <a:ext cx="1440160" cy="936104"/>
          </a:xfrm>
          <a:prstGeom prst="wedgeRectCallout">
            <a:avLst>
              <a:gd name="adj1" fmla="val -120468"/>
              <a:gd name="adj2" fmla="val 1380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rtl="0">
              <a:spcBef>
                <a:spcPct val="50000"/>
              </a:spcBef>
            </a:pPr>
            <a:r>
              <a:rPr lang="en-US" dirty="0" smtClean="0">
                <a:latin typeface="+mn-lt"/>
              </a:rPr>
              <a:t>apply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Closure</a:t>
            </a:r>
            <a:endParaRPr lang="en-US" dirty="0">
              <a:latin typeface="+mn-lt"/>
            </a:endParaRPr>
          </a:p>
        </p:txBody>
      </p:sp>
      <p:sp>
        <p:nvSpPr>
          <p:cNvPr id="12" name="כותרת 1"/>
          <p:cNvSpPr txBox="1">
            <a:spLocks/>
          </p:cNvSpPr>
          <p:nvPr/>
        </p:nvSpPr>
        <p:spPr bwMode="auto">
          <a:xfrm>
            <a:off x="0" y="0"/>
            <a:ext cx="9144000" cy="8695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Automaton construction example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0794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586"/>
          </a:xfrm>
        </p:spPr>
        <p:txBody>
          <a:bodyPr/>
          <a:lstStyle/>
          <a:p>
            <a:r>
              <a:rPr lang="en-US" dirty="0" smtClean="0"/>
              <a:t>Automaton construction example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82</a:t>
            </a:fld>
            <a:endParaRPr lang="he-IL" dirty="0"/>
          </a:p>
        </p:txBody>
      </p:sp>
      <p:sp>
        <p:nvSpPr>
          <p:cNvPr id="57" name="Text Box 120"/>
          <p:cNvSpPr txBox="1">
            <a:spLocks noChangeArrowheads="1"/>
          </p:cNvSpPr>
          <p:nvPr/>
        </p:nvSpPr>
        <p:spPr bwMode="auto">
          <a:xfrm>
            <a:off x="7668344" y="850647"/>
            <a:ext cx="1403648" cy="135421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(1) S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 $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(2) E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(3) E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E + T</a:t>
            </a:r>
          </a:p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(4) T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id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(5) 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 )</a:t>
            </a:r>
          </a:p>
        </p:txBody>
      </p:sp>
      <p:sp>
        <p:nvSpPr>
          <p:cNvPr id="58" name="Oval 4"/>
          <p:cNvSpPr/>
          <p:nvPr/>
        </p:nvSpPr>
        <p:spPr>
          <a:xfrm>
            <a:off x="81227" y="1922375"/>
            <a:ext cx="16764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S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E$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 + 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</a:t>
            </a:r>
          </a:p>
          <a:p>
            <a:pPr algn="l" rtl="0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87896" y="1589501"/>
            <a:ext cx="364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b="1" dirty="0" smtClean="0">
                <a:latin typeface="+mn-lt"/>
              </a:rPr>
              <a:t>q</a:t>
            </a:r>
            <a:r>
              <a:rPr lang="en-US" sz="1600" b="1" baseline="-25000" dirty="0" smtClean="0">
                <a:latin typeface="+mn-lt"/>
              </a:rPr>
              <a:t>0</a:t>
            </a:r>
            <a:endParaRPr lang="en-US" sz="1600" b="1" baseline="-25000" dirty="0">
              <a:latin typeface="+mn-lt"/>
            </a:endParaRPr>
          </a:p>
        </p:txBody>
      </p:sp>
      <p:grpSp>
        <p:nvGrpSpPr>
          <p:cNvPr id="55" name="קבוצה 54"/>
          <p:cNvGrpSpPr/>
          <p:nvPr/>
        </p:nvGrpSpPr>
        <p:grpSpPr>
          <a:xfrm>
            <a:off x="1512124" y="1052736"/>
            <a:ext cx="3278389" cy="1148620"/>
            <a:chOff x="1512124" y="1052736"/>
            <a:chExt cx="3278389" cy="1148620"/>
          </a:xfrm>
        </p:grpSpPr>
        <p:sp>
          <p:nvSpPr>
            <p:cNvPr id="77" name="Oval 49"/>
            <p:cNvSpPr/>
            <p:nvPr/>
          </p:nvSpPr>
          <p:spPr>
            <a:xfrm>
              <a:off x="3114113" y="1388975"/>
              <a:ext cx="1676400" cy="685800"/>
            </a:xfrm>
            <a:prstGeom prst="ellipse">
              <a:avLst/>
            </a:prstGeom>
            <a:noFill/>
            <a:ln w="3810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dirty="0" smtClean="0">
                  <a:solidFill>
                    <a:schemeClr val="tx1"/>
                  </a:solidFill>
                  <a:sym typeface="Math C"/>
                </a:rPr>
                <a:t>E </a:t>
              </a:r>
              <a:r>
                <a:rPr lang="en-US" dirty="0">
                  <a:cs typeface="Times New Roman" pitchFamily="18" charset="0"/>
                  <a:sym typeface="Symbol" pitchFamily="18" charset="2"/>
                </a:rPr>
                <a:t></a:t>
              </a:r>
              <a:r>
                <a:rPr lang="en-US" dirty="0">
                  <a:solidFill>
                    <a:schemeClr val="tx1"/>
                  </a:solidFill>
                  <a:cs typeface="Courier New" pitchFamily="49" charset="0"/>
                  <a:sym typeface="Math C"/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  <a:sym typeface="Math C"/>
                </a:rPr>
                <a:t>T</a:t>
              </a:r>
              <a:r>
                <a:rPr lang="en-US" dirty="0" smtClean="0">
                  <a:solidFill>
                    <a:schemeClr val="tx1"/>
                  </a:solidFill>
                  <a:sym typeface="Symbol"/>
                </a:rPr>
                <a:t></a:t>
              </a:r>
              <a:endParaRPr lang="en-US" dirty="0" smtClean="0">
                <a:solidFill>
                  <a:schemeClr val="tx1"/>
                </a:solidFill>
                <a:sym typeface="Math C"/>
              </a:endParaRPr>
            </a:p>
          </p:txBody>
        </p:sp>
        <p:cxnSp>
          <p:nvCxnSpPr>
            <p:cNvPr id="78" name="Straight Arrow Connector 50"/>
            <p:cNvCxnSpPr>
              <a:stCxn id="58" idx="7"/>
              <a:endCxn id="77" idx="2"/>
            </p:cNvCxnSpPr>
            <p:nvPr/>
          </p:nvCxnSpPr>
          <p:spPr>
            <a:xfrm flipV="1">
              <a:off x="1512124" y="1731875"/>
              <a:ext cx="1601989" cy="46948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2987824" y="1052736"/>
              <a:ext cx="409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b="1" dirty="0" smtClean="0"/>
                <a:t>q</a:t>
              </a:r>
              <a:r>
                <a:rPr lang="en-US" sz="2000" b="1" baseline="-25000" dirty="0" smtClean="0"/>
                <a:t>6</a:t>
              </a:r>
              <a:endParaRPr lang="en-US" sz="2000" b="1" baseline="-250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140173" y="1589411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dirty="0" smtClean="0"/>
                <a:t>T</a:t>
              </a:r>
              <a:endParaRPr lang="en-US" dirty="0"/>
            </a:p>
          </p:txBody>
        </p:sp>
      </p:grpSp>
      <p:grpSp>
        <p:nvGrpSpPr>
          <p:cNvPr id="56" name="קבוצה 55"/>
          <p:cNvGrpSpPr/>
          <p:nvPr/>
        </p:nvGrpSpPr>
        <p:grpSpPr>
          <a:xfrm>
            <a:off x="1757627" y="1908520"/>
            <a:ext cx="6096000" cy="1905000"/>
            <a:chOff x="1757627" y="1908520"/>
            <a:chExt cx="6096000" cy="1905000"/>
          </a:xfrm>
        </p:grpSpPr>
        <p:sp>
          <p:nvSpPr>
            <p:cNvPr id="59" name="Oval 5"/>
            <p:cNvSpPr/>
            <p:nvPr/>
          </p:nvSpPr>
          <p:spPr>
            <a:xfrm>
              <a:off x="6177227" y="1908520"/>
              <a:ext cx="1676400" cy="1905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sym typeface="Math C"/>
                </a:rPr>
                <a:t>T </a:t>
              </a:r>
              <a:r>
                <a:rPr lang="en-US" sz="1800" dirty="0">
                  <a:cs typeface="Times New Roman" pitchFamily="18" charset="0"/>
                  <a:sym typeface="Symbol" pitchFamily="18" charset="2"/>
                </a:rPr>
                <a:t></a:t>
              </a:r>
              <a:r>
                <a:rPr lang="en-US" sz="1800" dirty="0">
                  <a:solidFill>
                    <a:schemeClr val="tx1"/>
                  </a:solidFill>
                  <a:cs typeface="Courier New" pitchFamily="49" charset="0"/>
                  <a:sym typeface="Math C"/>
                </a:rPr>
                <a:t> </a:t>
              </a:r>
              <a:r>
                <a:rPr lang="en-US" sz="1800" dirty="0" smtClean="0">
                  <a:solidFill>
                    <a:schemeClr val="tx1"/>
                  </a:solidFill>
                  <a:sym typeface="Math C"/>
                </a:rPr>
                <a:t>(</a:t>
              </a:r>
              <a:r>
                <a:rPr lang="en-US" sz="1800" dirty="0" smtClean="0">
                  <a:solidFill>
                    <a:schemeClr val="tx1"/>
                  </a:solidFill>
                  <a:sym typeface="Symbol"/>
                </a:rPr>
                <a:t></a:t>
              </a:r>
              <a:r>
                <a:rPr lang="en-US" sz="1800" dirty="0" smtClean="0">
                  <a:solidFill>
                    <a:schemeClr val="tx1"/>
                  </a:solidFill>
                  <a:sym typeface="Math C"/>
                </a:rPr>
                <a:t>E)</a:t>
              </a:r>
              <a:endParaRPr lang="en-US" sz="1800" dirty="0" smtClean="0">
                <a:solidFill>
                  <a:schemeClr val="tx1"/>
                </a:solidFill>
              </a:endParaRPr>
            </a:p>
            <a:p>
              <a:pPr algn="l"/>
              <a:r>
                <a:rPr lang="en-US" sz="1800" dirty="0" smtClean="0">
                  <a:solidFill>
                    <a:schemeClr val="tx1"/>
                  </a:solidFill>
                  <a:sym typeface="Math C"/>
                </a:rPr>
                <a:t>E </a:t>
              </a:r>
              <a:r>
                <a:rPr lang="en-US" sz="1800" dirty="0">
                  <a:cs typeface="Times New Roman" pitchFamily="18" charset="0"/>
                  <a:sym typeface="Symbol" pitchFamily="18" charset="2"/>
                </a:rPr>
                <a:t></a:t>
              </a:r>
              <a:r>
                <a:rPr lang="en-US" sz="1800" dirty="0">
                  <a:solidFill>
                    <a:schemeClr val="tx1"/>
                  </a:solidFill>
                  <a:cs typeface="Courier New" pitchFamily="49" charset="0"/>
                  <a:sym typeface="Math C"/>
                </a:rPr>
                <a:t> </a:t>
              </a:r>
              <a:r>
                <a:rPr lang="en-US" sz="1800" dirty="0" smtClean="0">
                  <a:solidFill>
                    <a:schemeClr val="tx1"/>
                  </a:solidFill>
                  <a:sym typeface="Symbol"/>
                </a:rPr>
                <a:t></a:t>
              </a:r>
              <a:r>
                <a:rPr lang="en-US" sz="1800" dirty="0" smtClean="0">
                  <a:solidFill>
                    <a:schemeClr val="tx1"/>
                  </a:solidFill>
                  <a:sym typeface="Math C"/>
                </a:rPr>
                <a:t>T</a:t>
              </a:r>
            </a:p>
            <a:p>
              <a:pPr algn="l"/>
              <a:r>
                <a:rPr lang="en-US" sz="1800" dirty="0" smtClean="0">
                  <a:solidFill>
                    <a:schemeClr val="tx1"/>
                  </a:solidFill>
                  <a:sym typeface="Math C"/>
                </a:rPr>
                <a:t>E </a:t>
              </a:r>
              <a:r>
                <a:rPr lang="en-US" sz="1800" dirty="0">
                  <a:cs typeface="Times New Roman" pitchFamily="18" charset="0"/>
                  <a:sym typeface="Symbol" pitchFamily="18" charset="2"/>
                </a:rPr>
                <a:t></a:t>
              </a:r>
              <a:r>
                <a:rPr lang="en-US" sz="1800" dirty="0">
                  <a:solidFill>
                    <a:schemeClr val="tx1"/>
                  </a:solidFill>
                  <a:cs typeface="Courier New" pitchFamily="49" charset="0"/>
                  <a:sym typeface="Math C"/>
                </a:rPr>
                <a:t> </a:t>
              </a:r>
              <a:r>
                <a:rPr lang="en-US" sz="1800" dirty="0" smtClean="0">
                  <a:solidFill>
                    <a:schemeClr val="tx1"/>
                  </a:solidFill>
                  <a:sym typeface="Symbol"/>
                </a:rPr>
                <a:t></a:t>
              </a:r>
              <a:r>
                <a:rPr lang="en-US" sz="1800" dirty="0" smtClean="0">
                  <a:solidFill>
                    <a:schemeClr val="tx1"/>
                  </a:solidFill>
                  <a:sym typeface="Math C"/>
                </a:rPr>
                <a:t>E + T</a:t>
              </a:r>
            </a:p>
            <a:p>
              <a:pPr algn="l"/>
              <a:r>
                <a:rPr lang="en-US" sz="1800" dirty="0" smtClean="0">
                  <a:solidFill>
                    <a:schemeClr val="tx1"/>
                  </a:solidFill>
                  <a:sym typeface="Math C"/>
                </a:rPr>
                <a:t>T </a:t>
              </a:r>
              <a:r>
                <a:rPr lang="en-US" sz="1800" dirty="0">
                  <a:cs typeface="Times New Roman" pitchFamily="18" charset="0"/>
                  <a:sym typeface="Symbol" pitchFamily="18" charset="2"/>
                </a:rPr>
                <a:t></a:t>
              </a:r>
              <a:r>
                <a:rPr lang="en-US" sz="1800" dirty="0">
                  <a:solidFill>
                    <a:schemeClr val="tx1"/>
                  </a:solidFill>
                  <a:cs typeface="Courier New" pitchFamily="49" charset="0"/>
                  <a:sym typeface="Math C"/>
                </a:rPr>
                <a:t> </a:t>
              </a:r>
              <a:r>
                <a:rPr lang="en-US" sz="1800" dirty="0" smtClean="0">
                  <a:solidFill>
                    <a:schemeClr val="tx1"/>
                  </a:solidFill>
                  <a:sym typeface="Symbol"/>
                </a:rPr>
                <a:t></a:t>
              </a:r>
              <a:r>
                <a:rPr lang="en-US" sz="1800" dirty="0" smtClean="0">
                  <a:solidFill>
                    <a:schemeClr val="tx1"/>
                  </a:solidFill>
                  <a:sym typeface="Math C"/>
                </a:rPr>
                <a:t>i</a:t>
              </a:r>
            </a:p>
            <a:p>
              <a:pPr algn="l"/>
              <a:r>
                <a:rPr lang="en-US" sz="1800" dirty="0">
                  <a:solidFill>
                    <a:schemeClr val="tx1"/>
                  </a:solidFill>
                  <a:sym typeface="Math C"/>
                </a:rPr>
                <a:t>T </a:t>
              </a:r>
              <a:r>
                <a:rPr lang="en-US" sz="1800" dirty="0">
                  <a:cs typeface="Times New Roman" pitchFamily="18" charset="0"/>
                  <a:sym typeface="Symbol" pitchFamily="18" charset="2"/>
                </a:rPr>
                <a:t></a:t>
              </a:r>
              <a:r>
                <a:rPr lang="en-US" sz="1800" dirty="0">
                  <a:solidFill>
                    <a:schemeClr val="tx1"/>
                  </a:solidFill>
                  <a:cs typeface="Courier New" pitchFamily="49" charset="0"/>
                  <a:sym typeface="Math C"/>
                </a:rPr>
                <a:t> </a:t>
              </a:r>
              <a:r>
                <a:rPr lang="en-US" sz="1800" dirty="0" smtClean="0">
                  <a:solidFill>
                    <a:schemeClr val="tx1"/>
                  </a:solidFill>
                  <a:sym typeface="Symbol"/>
                </a:rPr>
                <a:t></a:t>
              </a:r>
              <a:r>
                <a:rPr lang="en-US" sz="1800" dirty="0" smtClean="0">
                  <a:solidFill>
                    <a:schemeClr val="tx1"/>
                  </a:solidFill>
                  <a:sym typeface="Math C"/>
                </a:rPr>
                <a:t>(E)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cxnSp>
          <p:nvCxnSpPr>
            <p:cNvPr id="79" name="Straight Arrow Connector 53"/>
            <p:cNvCxnSpPr>
              <a:stCxn id="58" idx="6"/>
              <a:endCxn id="59" idx="2"/>
            </p:cNvCxnSpPr>
            <p:nvPr/>
          </p:nvCxnSpPr>
          <p:spPr>
            <a:xfrm flipV="1">
              <a:off x="1757627" y="2861020"/>
              <a:ext cx="4419600" cy="138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2093335" y="2491688"/>
              <a:ext cx="25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1800" dirty="0" smtClean="0">
                  <a:latin typeface="+mn-lt"/>
                </a:rPr>
                <a:t>(</a:t>
              </a:r>
              <a:endParaRPr lang="en-US" sz="1800" dirty="0">
                <a:latin typeface="+mn-lt"/>
              </a:endParaRPr>
            </a:p>
          </p:txBody>
        </p:sp>
      </p:grpSp>
      <p:grpSp>
        <p:nvGrpSpPr>
          <p:cNvPr id="108" name="קבוצה 107"/>
          <p:cNvGrpSpPr/>
          <p:nvPr/>
        </p:nvGrpSpPr>
        <p:grpSpPr>
          <a:xfrm>
            <a:off x="1512124" y="2916388"/>
            <a:ext cx="3293503" cy="987816"/>
            <a:chOff x="1512124" y="2916388"/>
            <a:chExt cx="3293503" cy="987816"/>
          </a:xfrm>
        </p:grpSpPr>
        <p:sp>
          <p:nvSpPr>
            <p:cNvPr id="68" name="Oval 21"/>
            <p:cNvSpPr/>
            <p:nvPr/>
          </p:nvSpPr>
          <p:spPr>
            <a:xfrm>
              <a:off x="3129227" y="3218404"/>
              <a:ext cx="1676400" cy="685800"/>
            </a:xfrm>
            <a:prstGeom prst="ellipse">
              <a:avLst/>
            </a:prstGeom>
            <a:noFill/>
            <a:ln w="3810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800" dirty="0" smtClean="0">
                  <a:solidFill>
                    <a:schemeClr val="tx1"/>
                  </a:solidFill>
                  <a:sym typeface="Math C"/>
                </a:rPr>
                <a:t>T </a:t>
              </a:r>
              <a:r>
                <a:rPr lang="en-US" sz="1800" dirty="0">
                  <a:cs typeface="Times New Roman" pitchFamily="18" charset="0"/>
                  <a:sym typeface="Symbol" pitchFamily="18" charset="2"/>
                </a:rPr>
                <a:t></a:t>
              </a:r>
              <a:r>
                <a:rPr lang="en-US" sz="1800" dirty="0">
                  <a:solidFill>
                    <a:schemeClr val="tx1"/>
                  </a:solidFill>
                  <a:cs typeface="Courier New" pitchFamily="49" charset="0"/>
                  <a:sym typeface="Math C"/>
                </a:rPr>
                <a:t> </a:t>
              </a:r>
              <a:r>
                <a:rPr lang="en-US" sz="1800" dirty="0" err="1" smtClean="0">
                  <a:solidFill>
                    <a:schemeClr val="tx1"/>
                  </a:solidFill>
                  <a:sym typeface="Math C"/>
                </a:rPr>
                <a:t>i</a:t>
              </a:r>
              <a:r>
                <a:rPr lang="en-US" sz="1800" dirty="0" smtClean="0">
                  <a:solidFill>
                    <a:schemeClr val="tx1"/>
                  </a:solidFill>
                  <a:sym typeface="Symbol"/>
                </a:rPr>
                <a:t></a:t>
              </a:r>
              <a:endParaRPr lang="en-US" sz="1800" dirty="0" smtClean="0">
                <a:solidFill>
                  <a:schemeClr val="tx1"/>
                </a:solidFill>
                <a:sym typeface="Math C"/>
              </a:endParaRPr>
            </a:p>
          </p:txBody>
        </p:sp>
        <p:cxnSp>
          <p:nvCxnSpPr>
            <p:cNvPr id="70" name="Straight Arrow Connector 25"/>
            <p:cNvCxnSpPr>
              <a:stCxn id="58" idx="5"/>
              <a:endCxn id="68" idx="2"/>
            </p:cNvCxnSpPr>
            <p:nvPr/>
          </p:nvCxnSpPr>
          <p:spPr>
            <a:xfrm>
              <a:off x="1512124" y="3548394"/>
              <a:ext cx="1617103" cy="129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3072939" y="2916388"/>
              <a:ext cx="3770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1600" b="1" dirty="0" smtClean="0">
                  <a:latin typeface="+mn-lt"/>
                </a:rPr>
                <a:t>q</a:t>
              </a:r>
              <a:r>
                <a:rPr lang="en-US" sz="1600" b="1" baseline="-25000" dirty="0" smtClean="0">
                  <a:latin typeface="+mn-lt"/>
                </a:rPr>
                <a:t>5</a:t>
              </a:r>
              <a:endParaRPr lang="en-US" sz="1600" b="1" baseline="-25000" dirty="0">
                <a:latin typeface="+mn-lt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124143" y="3191805"/>
              <a:ext cx="2376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1800" dirty="0" smtClean="0">
                  <a:latin typeface="+mn-lt"/>
                </a:rPr>
                <a:t>i</a:t>
              </a:r>
              <a:endParaRPr lang="en-US" sz="1800" dirty="0">
                <a:latin typeface="+mn-lt"/>
              </a:endParaRPr>
            </a:p>
          </p:txBody>
        </p:sp>
      </p:grpSp>
      <p:grpSp>
        <p:nvGrpSpPr>
          <p:cNvPr id="109" name="קבוצה 108"/>
          <p:cNvGrpSpPr/>
          <p:nvPr/>
        </p:nvGrpSpPr>
        <p:grpSpPr>
          <a:xfrm>
            <a:off x="664343" y="3732483"/>
            <a:ext cx="1931484" cy="1297718"/>
            <a:chOff x="664343" y="3732483"/>
            <a:chExt cx="1931484" cy="1297718"/>
          </a:xfrm>
        </p:grpSpPr>
        <p:sp>
          <p:nvSpPr>
            <p:cNvPr id="63" name="Oval 9"/>
            <p:cNvSpPr/>
            <p:nvPr/>
          </p:nvSpPr>
          <p:spPr>
            <a:xfrm>
              <a:off x="919427" y="4208375"/>
              <a:ext cx="1676400" cy="82182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rtl="0"/>
              <a:endParaRPr lang="en-US" sz="1800" dirty="0" smtClean="0">
                <a:solidFill>
                  <a:schemeClr val="tx1"/>
                </a:solidFill>
              </a:endParaRPr>
            </a:p>
            <a:p>
              <a:pPr algn="l"/>
              <a:r>
                <a:rPr lang="en-US" sz="1800" dirty="0" smtClean="0">
                  <a:solidFill>
                    <a:schemeClr val="tx1"/>
                  </a:solidFill>
                </a:rPr>
                <a:t>S </a:t>
              </a:r>
              <a:r>
                <a:rPr lang="en-US" sz="1800" dirty="0">
                  <a:cs typeface="Times New Roman" pitchFamily="18" charset="0"/>
                  <a:sym typeface="Symbol" pitchFamily="18" charset="2"/>
                </a:rPr>
                <a:t></a:t>
              </a:r>
              <a:r>
                <a:rPr lang="en-US" sz="1800" dirty="0">
                  <a:solidFill>
                    <a:schemeClr val="tx1"/>
                  </a:solidFill>
                  <a:cs typeface="Courier New" pitchFamily="49" charset="0"/>
                  <a:sym typeface="Math C"/>
                </a:rPr>
                <a:t> </a:t>
              </a:r>
              <a:r>
                <a:rPr lang="en-US" sz="1800" dirty="0" smtClean="0">
                  <a:solidFill>
                    <a:schemeClr val="tx1"/>
                  </a:solidFill>
                  <a:sym typeface="Math C"/>
                </a:rPr>
                <a:t>E</a:t>
              </a:r>
              <a:r>
                <a:rPr lang="en-US" sz="1800" dirty="0" smtClean="0">
                  <a:solidFill>
                    <a:schemeClr val="tx1"/>
                  </a:solidFill>
                  <a:sym typeface="Symbol"/>
                </a:rPr>
                <a:t></a:t>
              </a:r>
              <a:r>
                <a:rPr lang="en-US" sz="1800" dirty="0" smtClean="0">
                  <a:solidFill>
                    <a:schemeClr val="tx1"/>
                  </a:solidFill>
                  <a:sym typeface="Math C"/>
                </a:rPr>
                <a:t>$</a:t>
              </a:r>
            </a:p>
            <a:p>
              <a:pPr algn="l"/>
              <a:r>
                <a:rPr lang="en-US" sz="1800" dirty="0" smtClean="0">
                  <a:solidFill>
                    <a:schemeClr val="tx1"/>
                  </a:solidFill>
                  <a:sym typeface="Math C"/>
                </a:rPr>
                <a:t>E </a:t>
              </a:r>
              <a:r>
                <a:rPr lang="en-US" sz="1800" dirty="0">
                  <a:cs typeface="Times New Roman" pitchFamily="18" charset="0"/>
                  <a:sym typeface="Symbol" pitchFamily="18" charset="2"/>
                </a:rPr>
                <a:t></a:t>
              </a:r>
              <a:r>
                <a:rPr lang="en-US" sz="1800" dirty="0">
                  <a:solidFill>
                    <a:schemeClr val="tx1"/>
                  </a:solidFill>
                  <a:cs typeface="Courier New" pitchFamily="49" charset="0"/>
                  <a:sym typeface="Math C"/>
                </a:rPr>
                <a:t> </a:t>
              </a:r>
              <a:r>
                <a:rPr lang="en-US" sz="1800" dirty="0" smtClean="0">
                  <a:solidFill>
                    <a:schemeClr val="tx1"/>
                  </a:solidFill>
                  <a:sym typeface="Math C"/>
                </a:rPr>
                <a:t>E</a:t>
              </a:r>
              <a:r>
                <a:rPr lang="en-US" sz="1800" dirty="0" smtClean="0">
                  <a:solidFill>
                    <a:schemeClr val="tx1"/>
                  </a:solidFill>
                  <a:sym typeface="Symbol"/>
                </a:rPr>
                <a:t></a:t>
              </a:r>
              <a:r>
                <a:rPr lang="en-US" sz="1800" dirty="0" smtClean="0">
                  <a:solidFill>
                    <a:schemeClr val="tx1"/>
                  </a:solidFill>
                  <a:sym typeface="Math C"/>
                </a:rPr>
                <a:t>+ T</a:t>
              </a:r>
            </a:p>
            <a:p>
              <a:pPr algn="l" rtl="0"/>
              <a:endParaRPr lang="en-US" sz="1800" dirty="0">
                <a:solidFill>
                  <a:schemeClr val="tx1"/>
                </a:solidFill>
              </a:endParaRPr>
            </a:p>
          </p:txBody>
        </p:sp>
        <p:cxnSp>
          <p:nvCxnSpPr>
            <p:cNvPr id="64" name="Straight Arrow Connector 11"/>
            <p:cNvCxnSpPr>
              <a:stCxn id="58" idx="4"/>
              <a:endCxn id="63" idx="0"/>
            </p:cNvCxnSpPr>
            <p:nvPr/>
          </p:nvCxnSpPr>
          <p:spPr>
            <a:xfrm>
              <a:off x="919427" y="3827375"/>
              <a:ext cx="8382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664343" y="4023807"/>
              <a:ext cx="3641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1600" b="1" dirty="0" smtClean="0">
                  <a:latin typeface="+mn-lt"/>
                </a:rPr>
                <a:t>q</a:t>
              </a:r>
              <a:r>
                <a:rPr lang="en-US" sz="1600" b="1" baseline="-25000" dirty="0" smtClean="0">
                  <a:latin typeface="+mn-lt"/>
                </a:rPr>
                <a:t>1</a:t>
              </a:r>
              <a:endParaRPr lang="en-US" sz="1600" b="1" baseline="-25000" dirty="0">
                <a:latin typeface="+mn-lt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310372" y="3732483"/>
              <a:ext cx="2973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1800" dirty="0" smtClean="0">
                  <a:latin typeface="+mn-lt"/>
                </a:rPr>
                <a:t>E</a:t>
              </a:r>
              <a:endParaRPr lang="en-US" sz="18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47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83</a:t>
            </a:fld>
            <a:endParaRPr lang="he-IL" dirty="0"/>
          </a:p>
        </p:txBody>
      </p:sp>
      <p:sp>
        <p:nvSpPr>
          <p:cNvPr id="57" name="Text Box 120"/>
          <p:cNvSpPr txBox="1">
            <a:spLocks noChangeArrowheads="1"/>
          </p:cNvSpPr>
          <p:nvPr/>
        </p:nvSpPr>
        <p:spPr bwMode="auto">
          <a:xfrm>
            <a:off x="7668344" y="850647"/>
            <a:ext cx="1403648" cy="135421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(1) S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 $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(2) E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(3) E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E + T</a:t>
            </a:r>
          </a:p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(4) T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id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(5) 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 )</a:t>
            </a:r>
          </a:p>
        </p:txBody>
      </p:sp>
      <p:sp>
        <p:nvSpPr>
          <p:cNvPr id="58" name="Oval 4"/>
          <p:cNvSpPr/>
          <p:nvPr/>
        </p:nvSpPr>
        <p:spPr>
          <a:xfrm>
            <a:off x="81227" y="1922375"/>
            <a:ext cx="16764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S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E$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 + 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</a:t>
            </a:r>
          </a:p>
          <a:p>
            <a:pPr algn="l" rtl="0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9" name="Oval 5"/>
          <p:cNvSpPr/>
          <p:nvPr/>
        </p:nvSpPr>
        <p:spPr>
          <a:xfrm>
            <a:off x="6177227" y="1908520"/>
            <a:ext cx="16764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E)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 + 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0" name="Oval 6"/>
          <p:cNvSpPr/>
          <p:nvPr/>
        </p:nvSpPr>
        <p:spPr>
          <a:xfrm>
            <a:off x="3129227" y="5884775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 + T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sp>
        <p:nvSpPr>
          <p:cNvPr id="61" name="Oval 7"/>
          <p:cNvSpPr/>
          <p:nvPr/>
        </p:nvSpPr>
        <p:spPr>
          <a:xfrm>
            <a:off x="5643827" y="5351375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sp>
        <p:nvSpPr>
          <p:cNvPr id="62" name="Oval 8"/>
          <p:cNvSpPr/>
          <p:nvPr/>
        </p:nvSpPr>
        <p:spPr>
          <a:xfrm>
            <a:off x="233627" y="5351375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S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E$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sp>
        <p:nvSpPr>
          <p:cNvPr id="63" name="Oval 9"/>
          <p:cNvSpPr/>
          <p:nvPr/>
        </p:nvSpPr>
        <p:spPr>
          <a:xfrm>
            <a:off x="919427" y="4208375"/>
            <a:ext cx="1676400" cy="8218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Z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$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+ T</a:t>
            </a:r>
          </a:p>
          <a:p>
            <a:pPr algn="l" rtl="0"/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64" name="Straight Arrow Connector 11"/>
          <p:cNvCxnSpPr>
            <a:stCxn id="58" idx="4"/>
            <a:endCxn id="63" idx="0"/>
          </p:cNvCxnSpPr>
          <p:nvPr/>
        </p:nvCxnSpPr>
        <p:spPr>
          <a:xfrm>
            <a:off x="919427" y="3827375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12"/>
          <p:cNvCxnSpPr>
            <a:stCxn id="63" idx="4"/>
            <a:endCxn id="62" idx="0"/>
          </p:cNvCxnSpPr>
          <p:nvPr/>
        </p:nvCxnSpPr>
        <p:spPr>
          <a:xfrm flipH="1">
            <a:off x="1071827" y="5030201"/>
            <a:ext cx="685800" cy="3211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16"/>
          <p:cNvSpPr/>
          <p:nvPr/>
        </p:nvSpPr>
        <p:spPr>
          <a:xfrm>
            <a:off x="3124189" y="4280481"/>
            <a:ext cx="1676400" cy="122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E+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</a:t>
            </a:r>
          </a:p>
        </p:txBody>
      </p:sp>
      <p:cxnSp>
        <p:nvCxnSpPr>
          <p:cNvPr id="67" name="Straight Arrow Connector 17"/>
          <p:cNvCxnSpPr>
            <a:stCxn id="66" idx="4"/>
            <a:endCxn id="60" idx="0"/>
          </p:cNvCxnSpPr>
          <p:nvPr/>
        </p:nvCxnSpPr>
        <p:spPr>
          <a:xfrm>
            <a:off x="3962389" y="5507868"/>
            <a:ext cx="5038" cy="376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21"/>
          <p:cNvSpPr/>
          <p:nvPr/>
        </p:nvSpPr>
        <p:spPr>
          <a:xfrm>
            <a:off x="3129227" y="3218404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sym typeface="Math C"/>
              </a:rPr>
              <a:t>i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cxnSp>
        <p:nvCxnSpPr>
          <p:cNvPr id="69" name="Straight Arrow Connector 22"/>
          <p:cNvCxnSpPr>
            <a:stCxn id="66" idx="0"/>
            <a:endCxn id="68" idx="4"/>
          </p:cNvCxnSpPr>
          <p:nvPr/>
        </p:nvCxnSpPr>
        <p:spPr>
          <a:xfrm flipV="1">
            <a:off x="3962389" y="3904204"/>
            <a:ext cx="5038" cy="376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25"/>
          <p:cNvCxnSpPr>
            <a:stCxn id="58" idx="5"/>
            <a:endCxn id="68" idx="2"/>
          </p:cNvCxnSpPr>
          <p:nvPr/>
        </p:nvCxnSpPr>
        <p:spPr>
          <a:xfrm>
            <a:off x="1512124" y="3548394"/>
            <a:ext cx="1617103" cy="12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28"/>
          <p:cNvCxnSpPr>
            <a:stCxn id="59" idx="3"/>
            <a:endCxn id="68" idx="6"/>
          </p:cNvCxnSpPr>
          <p:nvPr/>
        </p:nvCxnSpPr>
        <p:spPr>
          <a:xfrm flipH="1">
            <a:off x="4805627" y="3534539"/>
            <a:ext cx="1617103" cy="26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33"/>
          <p:cNvSpPr/>
          <p:nvPr/>
        </p:nvSpPr>
        <p:spPr>
          <a:xfrm>
            <a:off x="5325172" y="4238288"/>
            <a:ext cx="16764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+T</a:t>
            </a:r>
            <a:endParaRPr lang="en-US" sz="1800" dirty="0">
              <a:solidFill>
                <a:schemeClr val="tx1"/>
              </a:solidFill>
              <a:sym typeface="Math C"/>
            </a:endParaRPr>
          </a:p>
        </p:txBody>
      </p:sp>
      <p:cxnSp>
        <p:nvCxnSpPr>
          <p:cNvPr id="73" name="Straight Arrow Connector 34"/>
          <p:cNvCxnSpPr>
            <a:stCxn id="59" idx="4"/>
            <a:endCxn id="72" idx="0"/>
          </p:cNvCxnSpPr>
          <p:nvPr/>
        </p:nvCxnSpPr>
        <p:spPr>
          <a:xfrm flipH="1">
            <a:off x="6163372" y="3813520"/>
            <a:ext cx="852055" cy="424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37"/>
          <p:cNvCxnSpPr>
            <a:stCxn id="72" idx="4"/>
            <a:endCxn id="61" idx="0"/>
          </p:cNvCxnSpPr>
          <p:nvPr/>
        </p:nvCxnSpPr>
        <p:spPr>
          <a:xfrm>
            <a:off x="6163372" y="5000288"/>
            <a:ext cx="318655" cy="351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40"/>
          <p:cNvCxnSpPr>
            <a:stCxn id="72" idx="2"/>
            <a:endCxn id="66" idx="6"/>
          </p:cNvCxnSpPr>
          <p:nvPr/>
        </p:nvCxnSpPr>
        <p:spPr>
          <a:xfrm flipH="1">
            <a:off x="4800589" y="4619288"/>
            <a:ext cx="524583" cy="274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43"/>
          <p:cNvCxnSpPr>
            <a:stCxn id="63" idx="6"/>
            <a:endCxn id="66" idx="2"/>
          </p:cNvCxnSpPr>
          <p:nvPr/>
        </p:nvCxnSpPr>
        <p:spPr>
          <a:xfrm>
            <a:off x="2595827" y="4619288"/>
            <a:ext cx="528362" cy="274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49"/>
          <p:cNvSpPr/>
          <p:nvPr/>
        </p:nvSpPr>
        <p:spPr>
          <a:xfrm>
            <a:off x="3114113" y="1388975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cxnSp>
        <p:nvCxnSpPr>
          <p:cNvPr id="78" name="Straight Arrow Connector 50"/>
          <p:cNvCxnSpPr>
            <a:stCxn id="58" idx="7"/>
            <a:endCxn id="77" idx="2"/>
          </p:cNvCxnSpPr>
          <p:nvPr/>
        </p:nvCxnSpPr>
        <p:spPr>
          <a:xfrm flipV="1">
            <a:off x="1512124" y="1731875"/>
            <a:ext cx="1601989" cy="4694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53"/>
          <p:cNvCxnSpPr>
            <a:stCxn id="58" idx="6"/>
            <a:endCxn id="59" idx="2"/>
          </p:cNvCxnSpPr>
          <p:nvPr/>
        </p:nvCxnSpPr>
        <p:spPr>
          <a:xfrm flipV="1">
            <a:off x="1757627" y="2861020"/>
            <a:ext cx="4419600" cy="13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57"/>
          <p:cNvCxnSpPr>
            <a:stCxn id="59" idx="1"/>
            <a:endCxn id="77" idx="6"/>
          </p:cNvCxnSpPr>
          <p:nvPr/>
        </p:nvCxnSpPr>
        <p:spPr>
          <a:xfrm flipH="1" flipV="1">
            <a:off x="4790513" y="1731875"/>
            <a:ext cx="1632217" cy="4556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87896" y="1589501"/>
            <a:ext cx="364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b="1" dirty="0" smtClean="0">
                <a:latin typeface="+mn-lt"/>
              </a:rPr>
              <a:t>q</a:t>
            </a:r>
            <a:r>
              <a:rPr lang="en-US" sz="1600" b="1" baseline="-25000" dirty="0" smtClean="0">
                <a:latin typeface="+mn-lt"/>
              </a:rPr>
              <a:t>0</a:t>
            </a:r>
            <a:endParaRPr lang="en-US" sz="1600" b="1" baseline="-25000" dirty="0">
              <a:latin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64343" y="4023807"/>
            <a:ext cx="364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b="1" dirty="0" smtClean="0">
                <a:latin typeface="+mn-lt"/>
              </a:rPr>
              <a:t>q</a:t>
            </a:r>
            <a:r>
              <a:rPr lang="en-US" sz="1600" b="1" baseline="-25000" dirty="0" smtClean="0">
                <a:latin typeface="+mn-lt"/>
              </a:rPr>
              <a:t>1</a:t>
            </a:r>
            <a:endParaRPr lang="en-US" sz="1600" b="1" baseline="-25000" dirty="0">
              <a:latin typeface="+mn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5496" y="5103823"/>
            <a:ext cx="364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b="1" dirty="0" smtClean="0">
                <a:latin typeface="+mn-lt"/>
              </a:rPr>
              <a:t>q</a:t>
            </a:r>
            <a:r>
              <a:rPr lang="en-US" sz="1600" b="1" baseline="-25000" dirty="0" smtClean="0">
                <a:latin typeface="+mn-lt"/>
              </a:rPr>
              <a:t>2</a:t>
            </a:r>
            <a:endParaRPr lang="en-US" sz="1600" b="1" baseline="-25000" dirty="0">
              <a:latin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043409" y="4098582"/>
            <a:ext cx="364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b="1" dirty="0" smtClean="0">
                <a:latin typeface="+mn-lt"/>
              </a:rPr>
              <a:t>q</a:t>
            </a:r>
            <a:r>
              <a:rPr lang="en-US" sz="1600" b="1" baseline="-25000" dirty="0" smtClean="0">
                <a:latin typeface="+mn-lt"/>
              </a:rPr>
              <a:t>3</a:t>
            </a:r>
            <a:endParaRPr lang="en-US" sz="1600" b="1" baseline="-25000" dirty="0">
              <a:latin typeface="+mn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053027" y="5584167"/>
            <a:ext cx="364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b="1" dirty="0" smtClean="0">
                <a:latin typeface="+mn-lt"/>
              </a:rPr>
              <a:t>q</a:t>
            </a:r>
            <a:r>
              <a:rPr lang="en-US" sz="1600" b="1" baseline="-25000" dirty="0" smtClean="0">
                <a:latin typeface="+mn-lt"/>
              </a:rPr>
              <a:t>4</a:t>
            </a:r>
            <a:endParaRPr lang="en-US" sz="1600" b="1" baseline="-25000" dirty="0">
              <a:latin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072939" y="2916388"/>
            <a:ext cx="377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b="1" dirty="0" smtClean="0">
                <a:latin typeface="+mn-lt"/>
              </a:rPr>
              <a:t>q</a:t>
            </a:r>
            <a:r>
              <a:rPr lang="en-US" sz="1600" b="1" baseline="-25000" dirty="0" smtClean="0">
                <a:latin typeface="+mn-lt"/>
              </a:rPr>
              <a:t>5</a:t>
            </a:r>
            <a:endParaRPr lang="en-US" sz="1600" b="1" baseline="-25000" dirty="0">
              <a:latin typeface="+mn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987824" y="1052736"/>
            <a:ext cx="409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b="1" dirty="0" smtClean="0"/>
              <a:t>q</a:t>
            </a:r>
            <a:r>
              <a:rPr lang="en-US" sz="2000" b="1" baseline="-25000" dirty="0" smtClean="0"/>
              <a:t>6</a:t>
            </a:r>
            <a:endParaRPr lang="en-US" sz="2000" b="1" baseline="-25000" dirty="0"/>
          </a:p>
        </p:txBody>
      </p:sp>
      <p:sp>
        <p:nvSpPr>
          <p:cNvPr id="88" name="TextBox 87"/>
          <p:cNvSpPr txBox="1"/>
          <p:nvPr/>
        </p:nvSpPr>
        <p:spPr>
          <a:xfrm>
            <a:off x="6444208" y="1556792"/>
            <a:ext cx="364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b="1" dirty="0" smtClean="0">
                <a:latin typeface="+mn-lt"/>
              </a:rPr>
              <a:t>q</a:t>
            </a:r>
            <a:r>
              <a:rPr lang="en-US" sz="1600" b="1" baseline="-25000" dirty="0" smtClean="0">
                <a:latin typeface="+mn-lt"/>
              </a:rPr>
              <a:t>7</a:t>
            </a:r>
            <a:endParaRPr lang="en-US" sz="1600" b="1" baseline="-25000" dirty="0">
              <a:latin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837333" y="4029807"/>
            <a:ext cx="364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b="1" dirty="0" smtClean="0">
                <a:latin typeface="+mn-lt"/>
              </a:rPr>
              <a:t>q</a:t>
            </a:r>
            <a:r>
              <a:rPr lang="en-US" sz="1600" b="1" baseline="-25000" dirty="0" smtClean="0">
                <a:latin typeface="+mn-lt"/>
              </a:rPr>
              <a:t>8</a:t>
            </a:r>
            <a:endParaRPr lang="en-US" sz="1600" b="1" baseline="-25000" dirty="0">
              <a:latin typeface="+mn-lt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995527" y="5051414"/>
            <a:ext cx="364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b="1" dirty="0" smtClean="0">
                <a:latin typeface="+mn-lt"/>
              </a:rPr>
              <a:t>q</a:t>
            </a:r>
            <a:r>
              <a:rPr lang="en-US" sz="1600" b="1" baseline="-25000" dirty="0" smtClean="0">
                <a:latin typeface="+mn-lt"/>
              </a:rPr>
              <a:t>9</a:t>
            </a:r>
            <a:endParaRPr lang="en-US" sz="1600" b="1" baseline="-25000" dirty="0">
              <a:latin typeface="+mn-l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140173" y="158941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T</a:t>
            </a:r>
            <a:endParaRPr lang="en-US" sz="1800" dirty="0">
              <a:latin typeface="+mn-lt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093335" y="2491688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(</a:t>
            </a:r>
            <a:endParaRPr lang="en-US" sz="1800" dirty="0">
              <a:latin typeface="+mn-lt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124143" y="3191805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i</a:t>
            </a:r>
            <a:endParaRPr lang="en-US" sz="1800" dirty="0">
              <a:latin typeface="+mn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310372" y="3732483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E</a:t>
            </a:r>
            <a:endParaRPr lang="en-US" sz="1800" dirty="0">
              <a:latin typeface="+mn-lt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704356" y="441530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+</a:t>
            </a:r>
            <a:endParaRPr lang="en-US" sz="1800" dirty="0">
              <a:latin typeface="+mn-lt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140292" y="490930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$</a:t>
            </a:r>
            <a:endParaRPr lang="en-US" sz="1800" dirty="0">
              <a:latin typeface="+mn-lt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968343" y="551165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T</a:t>
            </a:r>
            <a:endParaRPr lang="en-US" sz="1800" dirty="0">
              <a:latin typeface="+mn-lt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020774" y="4991165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)</a:t>
            </a:r>
            <a:endParaRPr lang="en-US" sz="1800" dirty="0">
              <a:latin typeface="+mn-l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907228" y="443462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+</a:t>
            </a:r>
            <a:endParaRPr lang="en-US" sz="1800" dirty="0">
              <a:latin typeface="+mn-lt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340803" y="3719538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E</a:t>
            </a:r>
            <a:endParaRPr lang="en-US" sz="1800" dirty="0">
              <a:latin typeface="+mn-lt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488175" y="3191805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i</a:t>
            </a:r>
            <a:endParaRPr lang="en-US" sz="1800" dirty="0">
              <a:latin typeface="+mn-lt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622988" y="164750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T</a:t>
            </a:r>
            <a:endParaRPr lang="en-US" sz="1800" dirty="0">
              <a:latin typeface="+mn-lt"/>
            </a:endParaRPr>
          </a:p>
        </p:txBody>
      </p:sp>
      <p:cxnSp>
        <p:nvCxnSpPr>
          <p:cNvPr id="103" name="Curved Connector 84"/>
          <p:cNvCxnSpPr>
            <a:stCxn id="59" idx="4"/>
            <a:endCxn id="59" idx="6"/>
          </p:cNvCxnSpPr>
          <p:nvPr/>
        </p:nvCxnSpPr>
        <p:spPr>
          <a:xfrm rot="5400000" flipH="1" flipV="1">
            <a:off x="6958277" y="2918170"/>
            <a:ext cx="952500" cy="838200"/>
          </a:xfrm>
          <a:prstGeom prst="curvedConnector4">
            <a:avLst>
              <a:gd name="adj1" fmla="val -24000"/>
              <a:gd name="adj2" fmla="val 12727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7879229" y="3732483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(</a:t>
            </a:r>
            <a:endParaRPr lang="en-US" sz="1800" dirty="0">
              <a:latin typeface="+mn-lt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967427" y="3925815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i</a:t>
            </a:r>
            <a:endParaRPr lang="en-US" sz="1800" dirty="0">
              <a:latin typeface="+mn-lt"/>
            </a:endParaRPr>
          </a:p>
        </p:txBody>
      </p:sp>
      <p:cxnSp>
        <p:nvCxnSpPr>
          <p:cNvPr id="106" name="Straight Arrow Connector 52"/>
          <p:cNvCxnSpPr>
            <a:stCxn id="66" idx="7"/>
            <a:endCxn id="59" idx="3"/>
          </p:cNvCxnSpPr>
          <p:nvPr/>
        </p:nvCxnSpPr>
        <p:spPr>
          <a:xfrm flipV="1">
            <a:off x="4555086" y="3534539"/>
            <a:ext cx="1867644" cy="9256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5199416" y="3741000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(</a:t>
            </a:r>
            <a:endParaRPr lang="en-US" sz="1800" dirty="0">
              <a:latin typeface="+mn-lt"/>
            </a:endParaRPr>
          </a:p>
        </p:txBody>
      </p:sp>
      <p:sp>
        <p:nvSpPr>
          <p:cNvPr id="108" name="AutoShape 55"/>
          <p:cNvSpPr>
            <a:spLocks noChangeArrowheads="1"/>
          </p:cNvSpPr>
          <p:nvPr/>
        </p:nvSpPr>
        <p:spPr bwMode="auto">
          <a:xfrm>
            <a:off x="581499" y="4262068"/>
            <a:ext cx="2305050" cy="863600"/>
          </a:xfrm>
          <a:prstGeom prst="wedgeRectCallout">
            <a:avLst>
              <a:gd name="adj1" fmla="val 13560"/>
              <a:gd name="adj2" fmla="val -143281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>
              <a:spcBef>
                <a:spcPct val="50000"/>
              </a:spcBef>
            </a:pPr>
            <a:r>
              <a:rPr lang="en-US" sz="1600">
                <a:latin typeface="+mn-lt"/>
              </a:rPr>
              <a:t>terminal transition corresponds to shift action in parse table</a:t>
            </a:r>
          </a:p>
        </p:txBody>
      </p:sp>
      <p:sp>
        <p:nvSpPr>
          <p:cNvPr id="109" name="AutoShape 56"/>
          <p:cNvSpPr>
            <a:spLocks noChangeArrowheads="1"/>
          </p:cNvSpPr>
          <p:nvPr/>
        </p:nvSpPr>
        <p:spPr bwMode="auto">
          <a:xfrm>
            <a:off x="3419872" y="2204864"/>
            <a:ext cx="2305050" cy="863600"/>
          </a:xfrm>
          <a:prstGeom prst="wedgeRectCallout">
            <a:avLst>
              <a:gd name="adj1" fmla="val -98323"/>
              <a:gd name="adj2" fmla="val -89654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>
              <a:spcBef>
                <a:spcPct val="50000"/>
              </a:spcBef>
            </a:pPr>
            <a:r>
              <a:rPr lang="en-US" sz="1600">
                <a:latin typeface="+mn-lt"/>
              </a:rPr>
              <a:t>non-terminal transition corresponds to goto action in parse table</a:t>
            </a:r>
          </a:p>
        </p:txBody>
      </p:sp>
      <p:sp>
        <p:nvSpPr>
          <p:cNvPr id="110" name="AutoShape 57"/>
          <p:cNvSpPr>
            <a:spLocks noChangeArrowheads="1"/>
          </p:cNvSpPr>
          <p:nvPr/>
        </p:nvSpPr>
        <p:spPr bwMode="auto">
          <a:xfrm>
            <a:off x="5292080" y="6093296"/>
            <a:ext cx="2736304" cy="648072"/>
          </a:xfrm>
          <a:prstGeom prst="wedgeRectCallout">
            <a:avLst>
              <a:gd name="adj1" fmla="val -65002"/>
              <a:gd name="adj2" fmla="val -1718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>
              <a:spcBef>
                <a:spcPct val="50000"/>
              </a:spcBef>
            </a:pPr>
            <a:r>
              <a:rPr lang="en-US" sz="1600">
                <a:latin typeface="+mn-lt"/>
              </a:rPr>
              <a:t>a single reduce item corresponds to reduce action</a:t>
            </a:r>
          </a:p>
        </p:txBody>
      </p:sp>
      <p:sp>
        <p:nvSpPr>
          <p:cNvPr id="111" name="כותרת 1"/>
          <p:cNvSpPr txBox="1">
            <a:spLocks/>
          </p:cNvSpPr>
          <p:nvPr/>
        </p:nvSpPr>
        <p:spPr>
          <a:xfrm>
            <a:off x="0" y="0"/>
            <a:ext cx="9144000" cy="86958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Automaton construction example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0306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  <p:bldP spid="110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Are we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Can make a transition diagram for any grammar </a:t>
            </a:r>
          </a:p>
          <a:p>
            <a:r>
              <a:rPr lang="en-US" smtClean="0"/>
              <a:t>Can make a GOTO table for every grammar</a:t>
            </a:r>
          </a:p>
          <a:p>
            <a:endParaRPr lang="en-US" smtClean="0"/>
          </a:p>
          <a:p>
            <a:r>
              <a:rPr lang="en-US" smtClean="0"/>
              <a:t>Cannot make a deterministic ACTION table for every grammar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2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21" y="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LR(0) conflicts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800" smtClean="0">
                <a:latin typeface="+mn-lt"/>
              </a:rPr>
              <a:pPr/>
              <a:t>85</a:t>
            </a:fld>
            <a:endParaRPr lang="en-US" sz="800">
              <a:latin typeface="+mn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0069" y="4572000"/>
            <a:ext cx="1828800" cy="1981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algn="l"/>
            <a:r>
              <a:rPr lang="en-US" sz="1800" dirty="0">
                <a:solidFill>
                  <a:schemeClr val="tx1"/>
                </a:solidFill>
                <a:cs typeface="Courier New" pitchFamily="49" charset="0"/>
              </a:rPr>
              <a:t>Z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E $</a:t>
            </a:r>
          </a:p>
          <a:p>
            <a:pPr marL="68580" algn="l"/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T </a:t>
            </a:r>
            <a:endParaRPr lang="en-US" sz="1800" dirty="0" smtClean="0">
              <a:solidFill>
                <a:schemeClr val="tx1"/>
              </a:solidFill>
              <a:cs typeface="Courier New" pitchFamily="49" charset="0"/>
              <a:sym typeface="Math C"/>
            </a:endParaRPr>
          </a:p>
          <a:p>
            <a:pPr marL="68580" algn="l"/>
            <a:r>
              <a:rPr lang="en-US" sz="1800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E + </a:t>
            </a:r>
            <a:r>
              <a:rPr lang="en-US" sz="1800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T</a:t>
            </a:r>
            <a:endParaRPr lang="en-US" sz="1800" dirty="0">
              <a:solidFill>
                <a:schemeClr val="tx1"/>
              </a:solidFill>
              <a:cs typeface="Courier New" pitchFamily="49" charset="0"/>
              <a:sym typeface="Math C"/>
            </a:endParaRPr>
          </a:p>
          <a:p>
            <a:pPr marL="68580" algn="l"/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Courier New" pitchFamily="49" charset="0"/>
                <a:sym typeface="Math C"/>
              </a:rPr>
              <a:t>i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 </a:t>
            </a:r>
            <a:endParaRPr lang="en-US" sz="1800" dirty="0" smtClean="0">
              <a:solidFill>
                <a:schemeClr val="tx1"/>
              </a:solidFill>
              <a:cs typeface="Courier New" pitchFamily="49" charset="0"/>
              <a:sym typeface="Math C"/>
            </a:endParaRPr>
          </a:p>
          <a:p>
            <a:pPr marL="68580" algn="l"/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( E </a:t>
            </a:r>
            <a:r>
              <a:rPr lang="en-US" sz="1800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)</a:t>
            </a:r>
            <a:endParaRPr lang="en-US" sz="1800" b="1" dirty="0">
              <a:solidFill>
                <a:schemeClr val="tx1"/>
              </a:solidFill>
              <a:cs typeface="Courier New" pitchFamily="49" charset="0"/>
              <a:sym typeface="Math C"/>
            </a:endParaRPr>
          </a:p>
          <a:p>
            <a:pPr marL="68580" algn="l"/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Courier New" pitchFamily="49" charset="0"/>
                <a:sym typeface="Math C"/>
              </a:rPr>
              <a:t>i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[E</a:t>
            </a:r>
            <a:r>
              <a:rPr lang="en-US" sz="1800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]</a:t>
            </a:r>
            <a:endParaRPr lang="en-US" sz="1800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33400" y="1981200"/>
            <a:ext cx="16764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Z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E$</a:t>
            </a:r>
          </a:p>
          <a:p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</a:p>
          <a:p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 + T</a:t>
            </a:r>
          </a:p>
          <a:p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</a:t>
            </a:r>
          </a:p>
          <a:p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</a:t>
            </a:r>
          </a:p>
          <a:p>
            <a:r>
              <a:rPr lang="en-US" sz="1800" dirty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i[E]</a:t>
            </a:r>
            <a:endParaRPr lang="en-US" sz="1800" dirty="0">
              <a:solidFill>
                <a:schemeClr val="tx1"/>
              </a:solidFill>
              <a:sym typeface="Math C"/>
            </a:endParaRPr>
          </a:p>
          <a:p>
            <a:pPr algn="ctr" rtl="0"/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18" idx="4"/>
          </p:cNvCxnSpPr>
          <p:nvPr/>
        </p:nvCxnSpPr>
        <p:spPr>
          <a:xfrm>
            <a:off x="1371600" y="38862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581400" y="3277229"/>
            <a:ext cx="1676400" cy="685800"/>
          </a:xfrm>
          <a:prstGeom prst="ellipse">
            <a:avLst/>
          </a:prstGeom>
          <a:noFill/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sym typeface="Math C"/>
              </a:rPr>
              <a:t>i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</a:p>
          <a:p>
            <a:r>
              <a:rPr lang="en-US" sz="1800" dirty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sym typeface="Math C"/>
              </a:rPr>
              <a:t>i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[E]</a:t>
            </a:r>
            <a:endParaRPr lang="en-US" sz="1800" dirty="0">
              <a:solidFill>
                <a:schemeClr val="tx1"/>
              </a:solidFill>
              <a:sym typeface="Math C"/>
            </a:endParaRPr>
          </a:p>
        </p:txBody>
      </p:sp>
      <p:cxnSp>
        <p:nvCxnSpPr>
          <p:cNvPr id="21" name="Straight Arrow Connector 20"/>
          <p:cNvCxnSpPr>
            <a:stCxn id="18" idx="5"/>
            <a:endCxn id="20" idx="2"/>
          </p:cNvCxnSpPr>
          <p:nvPr/>
        </p:nvCxnSpPr>
        <p:spPr>
          <a:xfrm>
            <a:off x="1964297" y="3607219"/>
            <a:ext cx="1617103" cy="12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7"/>
          </p:cNvCxnSpPr>
          <p:nvPr/>
        </p:nvCxnSpPr>
        <p:spPr>
          <a:xfrm flipV="1">
            <a:off x="1964297" y="1790700"/>
            <a:ext cx="1601989" cy="4694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6"/>
          </p:cNvCxnSpPr>
          <p:nvPr/>
        </p:nvCxnSpPr>
        <p:spPr>
          <a:xfrm flipV="1">
            <a:off x="2209800" y="2919845"/>
            <a:ext cx="4419600" cy="13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40069" y="1720334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0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31524" y="3047221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5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76316" y="16482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T</a:t>
            </a:r>
            <a:endParaRPr lang="en-US" sz="1800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45508" y="2550513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(</a:t>
            </a:r>
            <a:endParaRPr lang="en-US" sz="1800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76316" y="3250630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i</a:t>
            </a:r>
            <a:endParaRPr lang="en-US" sz="1800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48117" y="3791308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E</a:t>
            </a:r>
            <a:endParaRPr lang="en-US" sz="1800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05400" y="3897868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Shift/reduce conflict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97442" y="1535668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…</a:t>
            </a:r>
            <a:endParaRPr lang="en-US" sz="1800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41322" y="2633410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…</a:t>
            </a:r>
            <a:endParaRPr lang="en-US" sz="1800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09800" y="4039099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…</a:t>
            </a:r>
            <a:endParaRPr lang="en-US" sz="1800" dirty="0">
              <a:latin typeface="+mn-l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40069" y="6104021"/>
            <a:ext cx="1828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47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59" y="-42589"/>
            <a:ext cx="7772400" cy="1143000"/>
          </a:xfrm>
        </p:spPr>
        <p:txBody>
          <a:bodyPr/>
          <a:lstStyle/>
          <a:p>
            <a:r>
              <a:rPr lang="en-US" dirty="0" smtClean="0"/>
              <a:t>LR(0) conflicts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800" smtClean="0">
                <a:latin typeface="+mn-lt"/>
              </a:rPr>
              <a:pPr/>
              <a:t>86</a:t>
            </a:fld>
            <a:endParaRPr lang="en-US" sz="800">
              <a:latin typeface="+mn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0069" y="4572000"/>
            <a:ext cx="1828800" cy="1981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algn="l"/>
            <a:r>
              <a:rPr lang="en-US" sz="1800" dirty="0">
                <a:solidFill>
                  <a:schemeClr val="tx1"/>
                </a:solidFill>
                <a:cs typeface="Courier New" pitchFamily="49" charset="0"/>
              </a:rPr>
              <a:t>Z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E $</a:t>
            </a:r>
          </a:p>
          <a:p>
            <a:pPr marL="68580" algn="l"/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T </a:t>
            </a:r>
            <a:endParaRPr lang="en-US" sz="1800" dirty="0" smtClean="0">
              <a:solidFill>
                <a:schemeClr val="tx1"/>
              </a:solidFill>
              <a:cs typeface="Courier New" pitchFamily="49" charset="0"/>
              <a:sym typeface="Math C"/>
            </a:endParaRPr>
          </a:p>
          <a:p>
            <a:pPr marL="68580" algn="l"/>
            <a:r>
              <a:rPr lang="en-US" sz="1800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E + </a:t>
            </a:r>
            <a:r>
              <a:rPr lang="en-US" sz="1800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T</a:t>
            </a:r>
            <a:endParaRPr lang="en-US" sz="1800" dirty="0">
              <a:solidFill>
                <a:schemeClr val="tx1"/>
              </a:solidFill>
              <a:cs typeface="Courier New" pitchFamily="49" charset="0"/>
              <a:sym typeface="Math C"/>
            </a:endParaRPr>
          </a:p>
          <a:p>
            <a:pPr marL="68580" algn="l"/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Courier New" pitchFamily="49" charset="0"/>
                <a:sym typeface="Math C"/>
              </a:rPr>
              <a:t>i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 </a:t>
            </a:r>
            <a:endParaRPr lang="en-US" sz="1800" dirty="0" smtClean="0">
              <a:solidFill>
                <a:schemeClr val="tx1"/>
              </a:solidFill>
              <a:cs typeface="Courier New" pitchFamily="49" charset="0"/>
              <a:sym typeface="Math C"/>
            </a:endParaRPr>
          </a:p>
          <a:p>
            <a:pPr marL="68580" algn="l"/>
            <a:r>
              <a:rPr lang="en-US" sz="1800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V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Courier New" pitchFamily="49" charset="0"/>
                <a:sym typeface="Math C"/>
              </a:rPr>
              <a:t>i</a:t>
            </a:r>
            <a:r>
              <a:rPr lang="en-US" sz="1800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/>
            </a:r>
            <a:br>
              <a:rPr lang="en-US" sz="1800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</a:br>
            <a:r>
              <a:rPr lang="en-US" sz="1800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( E </a:t>
            </a:r>
            <a:r>
              <a:rPr lang="en-US" sz="1800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)</a:t>
            </a:r>
            <a:endParaRPr lang="en-US" sz="1800" b="1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33400" y="1981200"/>
            <a:ext cx="16764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Z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E$</a:t>
            </a:r>
          </a:p>
          <a:p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</a:p>
          <a:p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 + T</a:t>
            </a:r>
          </a:p>
          <a:p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</a:t>
            </a:r>
          </a:p>
          <a:p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</a:t>
            </a:r>
          </a:p>
          <a:p>
            <a:r>
              <a:rPr lang="en-US" sz="1800" dirty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i[E]</a:t>
            </a:r>
            <a:endParaRPr lang="en-US" sz="1800" dirty="0">
              <a:solidFill>
                <a:schemeClr val="tx1"/>
              </a:solidFill>
              <a:sym typeface="Math C"/>
            </a:endParaRPr>
          </a:p>
          <a:p>
            <a:pPr algn="ctr" rtl="0"/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18" idx="4"/>
          </p:cNvCxnSpPr>
          <p:nvPr/>
        </p:nvCxnSpPr>
        <p:spPr>
          <a:xfrm>
            <a:off x="1371600" y="38862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581400" y="3277229"/>
            <a:ext cx="1676400" cy="685800"/>
          </a:xfrm>
          <a:prstGeom prst="ellipse">
            <a:avLst/>
          </a:prstGeom>
          <a:noFill/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sym typeface="Math C"/>
              </a:rPr>
              <a:t>i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</a:p>
          <a:p>
            <a:r>
              <a:rPr lang="en-US" sz="1800" dirty="0" smtClean="0">
                <a:solidFill>
                  <a:schemeClr val="tx1"/>
                </a:solidFill>
                <a:sym typeface="Math C"/>
              </a:rPr>
              <a:t>V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sym typeface="Math C"/>
              </a:rPr>
              <a:t>i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>
              <a:solidFill>
                <a:schemeClr val="tx1"/>
              </a:solidFill>
              <a:sym typeface="Math C"/>
            </a:endParaRPr>
          </a:p>
        </p:txBody>
      </p:sp>
      <p:cxnSp>
        <p:nvCxnSpPr>
          <p:cNvPr id="21" name="Straight Arrow Connector 20"/>
          <p:cNvCxnSpPr>
            <a:stCxn id="18" idx="5"/>
            <a:endCxn id="20" idx="2"/>
          </p:cNvCxnSpPr>
          <p:nvPr/>
        </p:nvCxnSpPr>
        <p:spPr>
          <a:xfrm>
            <a:off x="1964297" y="3607219"/>
            <a:ext cx="1617103" cy="12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7"/>
          </p:cNvCxnSpPr>
          <p:nvPr/>
        </p:nvCxnSpPr>
        <p:spPr>
          <a:xfrm flipV="1">
            <a:off x="1964297" y="1790700"/>
            <a:ext cx="1601989" cy="4694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6"/>
          </p:cNvCxnSpPr>
          <p:nvPr/>
        </p:nvCxnSpPr>
        <p:spPr>
          <a:xfrm flipV="1">
            <a:off x="2209800" y="2919845"/>
            <a:ext cx="4419600" cy="13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40069" y="1720334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0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31524" y="3047221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5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76316" y="16482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T</a:t>
            </a:r>
            <a:endParaRPr lang="en-US" sz="1800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45508" y="2550513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(</a:t>
            </a:r>
            <a:endParaRPr lang="en-US" sz="1800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76316" y="3250630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i</a:t>
            </a:r>
            <a:endParaRPr lang="en-US" sz="1800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48117" y="3791308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E</a:t>
            </a:r>
            <a:endParaRPr lang="en-US" sz="1800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05400" y="3897868"/>
            <a:ext cx="2317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reduce/reduce conflict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97442" y="1535668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…</a:t>
            </a:r>
            <a:endParaRPr lang="en-US" sz="1800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41322" y="2633410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…</a:t>
            </a:r>
            <a:endParaRPr lang="en-US" sz="1800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09800" y="4039099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…</a:t>
            </a:r>
            <a:endParaRPr lang="en-US" sz="1800" dirty="0">
              <a:latin typeface="+mn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640069" y="5819274"/>
            <a:ext cx="1569731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74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LR(0) conflicts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76846" cy="4114800"/>
          </a:xfrm>
        </p:spPr>
        <p:txBody>
          <a:bodyPr/>
          <a:lstStyle/>
          <a:p>
            <a:r>
              <a:rPr lang="en-US" dirty="0" smtClean="0"/>
              <a:t>Any grammar with an </a:t>
            </a:r>
            <a:r>
              <a:rPr lang="en-US" dirty="0" smtClean="0">
                <a:sym typeface="Symbol"/>
              </a:rPr>
              <a:t>-rule cannot be LR(0)</a:t>
            </a:r>
          </a:p>
          <a:p>
            <a:r>
              <a:rPr lang="en-US" dirty="0" smtClean="0">
                <a:sym typeface="Symbol"/>
              </a:rPr>
              <a:t>Inherent shift/reduce conflict</a:t>
            </a:r>
          </a:p>
          <a:p>
            <a:pPr lvl="1"/>
            <a:r>
              <a:rPr lang="en-US" dirty="0" smtClean="0">
                <a:sym typeface="Symbol"/>
              </a:rPr>
              <a:t>A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ym typeface="Symbol"/>
              </a:rPr>
              <a:t> </a:t>
            </a:r>
            <a:r>
              <a:rPr lang="en-US" dirty="0" smtClean="0">
                <a:sym typeface="Math C"/>
              </a:rPr>
              <a:t>–</a:t>
            </a:r>
            <a:r>
              <a:rPr lang="en-US" dirty="0" smtClean="0">
                <a:sym typeface="Symbol"/>
              </a:rPr>
              <a:t> reduce item</a:t>
            </a:r>
          </a:p>
          <a:p>
            <a:pPr lvl="1"/>
            <a:r>
              <a:rPr lang="en-US" dirty="0" smtClean="0">
                <a:sym typeface="Symbol"/>
              </a:rPr>
              <a:t>P</a:t>
            </a:r>
            <a:r>
              <a:rPr lang="en-US" dirty="0" smtClean="0">
                <a:sym typeface="Math C"/>
              </a:rPr>
              <a:t>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l-GR" dirty="0" smtClean="0">
                <a:sym typeface="Math C"/>
              </a:rPr>
              <a:t>α</a:t>
            </a:r>
            <a:r>
              <a:rPr lang="el-GR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A</a:t>
            </a:r>
            <a:r>
              <a:rPr lang="el-GR" dirty="0" smtClean="0">
                <a:sym typeface="Math C"/>
              </a:rPr>
              <a:t>β</a:t>
            </a:r>
            <a:r>
              <a:rPr lang="en-US" dirty="0" smtClean="0">
                <a:sym typeface="Math C"/>
              </a:rPr>
              <a:t> – shift item</a:t>
            </a:r>
          </a:p>
          <a:p>
            <a:pPr lvl="1"/>
            <a:r>
              <a:rPr lang="en-US" dirty="0" smtClean="0">
                <a:sym typeface="Symbol"/>
              </a:rPr>
              <a:t>A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ym typeface="Symbol"/>
              </a:rPr>
              <a:t> can always be predicted from P</a:t>
            </a:r>
            <a:r>
              <a:rPr lang="en-US" dirty="0" smtClean="0">
                <a:sym typeface="Math C"/>
              </a:rPr>
              <a:t>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l-GR" dirty="0" smtClean="0">
                <a:sym typeface="Math C"/>
              </a:rPr>
              <a:t>α</a:t>
            </a:r>
            <a:r>
              <a:rPr lang="el-GR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A</a:t>
            </a:r>
            <a:r>
              <a:rPr lang="el-GR" dirty="0" smtClean="0">
                <a:sym typeface="Math C"/>
              </a:rPr>
              <a:t>β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2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Conflicts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Can construct a diagram for every grammar but some may introduce conflicts</a:t>
            </a:r>
          </a:p>
          <a:p>
            <a:r>
              <a:rPr lang="en-US" smtClean="0"/>
              <a:t>shift-reduce conflict: an item set contains at least one shift item and one reduce item</a:t>
            </a:r>
          </a:p>
          <a:p>
            <a:r>
              <a:rPr lang="en-US" smtClean="0"/>
              <a:t>reduce-reduce conflict: an item set contains two reduce items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88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350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LR variants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LR(0) – what we’ve seen so far</a:t>
            </a:r>
          </a:p>
          <a:p>
            <a:r>
              <a:rPr lang="en-US" smtClean="0"/>
              <a:t>SLR(0)</a:t>
            </a:r>
          </a:p>
          <a:p>
            <a:pPr lvl="1"/>
            <a:r>
              <a:rPr lang="en-US" smtClean="0"/>
              <a:t>Removes infeasible reduce actions via FOLLOW set reasoning</a:t>
            </a:r>
          </a:p>
          <a:p>
            <a:r>
              <a:rPr lang="en-US" smtClean="0"/>
              <a:t>LR(1)</a:t>
            </a:r>
          </a:p>
          <a:p>
            <a:pPr lvl="1"/>
            <a:r>
              <a:rPr lang="en-US" smtClean="0"/>
              <a:t>LR(0) with one lookahead token in items</a:t>
            </a:r>
          </a:p>
          <a:p>
            <a:r>
              <a:rPr lang="en-US" smtClean="0"/>
              <a:t>LALR(0)</a:t>
            </a:r>
          </a:p>
          <a:p>
            <a:pPr lvl="1"/>
            <a:r>
              <a:rPr lang="en-US" smtClean="0"/>
              <a:t>LR(1) with merging of states with same LR(0) component </a:t>
            </a:r>
            <a:endParaRPr lang="he-IL" dirty="0"/>
          </a:p>
        </p:txBody>
      </p:sp>
      <p:sp>
        <p:nvSpPr>
          <p:cNvPr id="5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89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2009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How does the parser know what to do?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199"/>
            <a:ext cx="8221174" cy="4662215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A </a:t>
            </a:r>
            <a:r>
              <a:rPr lang="en-US" sz="3200" dirty="0" smtClean="0">
                <a:solidFill>
                  <a:srgbClr val="004080"/>
                </a:solidFill>
              </a:rPr>
              <a:t>state</a:t>
            </a:r>
            <a:r>
              <a:rPr lang="en-US" sz="3200" dirty="0" smtClean="0"/>
              <a:t> will keep the info gathered on handle(s)</a:t>
            </a:r>
          </a:p>
          <a:p>
            <a:pPr lvl="1"/>
            <a:r>
              <a:rPr lang="en-US" sz="2800" dirty="0" smtClean="0"/>
              <a:t>A state in the “control” of the PDA</a:t>
            </a:r>
          </a:p>
          <a:p>
            <a:pPr lvl="1"/>
            <a:r>
              <a:rPr lang="en-US" dirty="0" smtClean="0"/>
              <a:t>Also (part of) the stack alpha bet</a:t>
            </a:r>
          </a:p>
          <a:p>
            <a:pPr marL="457200" lvl="1" indent="0">
              <a:buNone/>
            </a:pPr>
            <a:r>
              <a:rPr lang="en-US" sz="2800" dirty="0" smtClean="0"/>
              <a:t> </a:t>
            </a:r>
          </a:p>
          <a:p>
            <a:r>
              <a:rPr lang="en-US" sz="3200" dirty="0" smtClean="0"/>
              <a:t>A </a:t>
            </a:r>
            <a:r>
              <a:rPr lang="en-US" sz="3200" dirty="0" smtClean="0">
                <a:solidFill>
                  <a:srgbClr val="004080"/>
                </a:solidFill>
              </a:rPr>
              <a:t>table</a:t>
            </a:r>
            <a:r>
              <a:rPr lang="en-US" sz="3200" dirty="0" smtClean="0"/>
              <a:t> will tell it “what to do” based on current state and next token</a:t>
            </a:r>
          </a:p>
          <a:p>
            <a:pPr lvl="1"/>
            <a:r>
              <a:rPr lang="en-US" sz="2800" dirty="0" smtClean="0"/>
              <a:t>The transition function of the PDA</a:t>
            </a:r>
          </a:p>
          <a:p>
            <a:pPr lvl="1"/>
            <a:endParaRPr lang="en-US" sz="2800" dirty="0" smtClean="0"/>
          </a:p>
          <a:p>
            <a:r>
              <a:rPr lang="en-US" sz="3200" dirty="0" smtClean="0"/>
              <a:t>A </a:t>
            </a:r>
            <a:r>
              <a:rPr lang="en-US" sz="3200" dirty="0" smtClean="0">
                <a:solidFill>
                  <a:srgbClr val="004080"/>
                </a:solidFill>
              </a:rPr>
              <a:t>stack </a:t>
            </a:r>
            <a:r>
              <a:rPr lang="en-US" dirty="0" smtClean="0"/>
              <a:t>will records the “nesting level”</a:t>
            </a:r>
          </a:p>
          <a:p>
            <a:pPr lvl="1"/>
            <a:r>
              <a:rPr lang="en-US" dirty="0" smtClean="0"/>
              <a:t>Stack contains a sequence of prefixes of handles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6543467" y="3232128"/>
            <a:ext cx="2500269" cy="442674"/>
          </a:xfrm>
          <a:prstGeom prst="wedgeRoundRectCallout">
            <a:avLst>
              <a:gd name="adj1" fmla="val -67859"/>
              <a:gd name="adj2" fmla="val -65297"/>
              <a:gd name="adj3" fmla="val 16667"/>
            </a:avLst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 sz="2000" dirty="0">
                <a:latin typeface="+mn-lt"/>
              </a:rPr>
              <a:t>Set of LR(0) items</a:t>
            </a:r>
          </a:p>
        </p:txBody>
      </p:sp>
    </p:spTree>
    <p:extLst>
      <p:ext uri="{BB962C8B-B14F-4D97-AF65-F5344CB8AC3E}">
        <p14:creationId xmlns:p14="http://schemas.microsoft.com/office/powerpoint/2010/main" val="196047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LR (0) GOTO/ACTIONS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09600" y="2209800"/>
          <a:ext cx="7848603" cy="4079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72067"/>
                <a:gridCol w="872067"/>
                <a:gridCol w="872067"/>
                <a:gridCol w="872067"/>
                <a:gridCol w="872067"/>
                <a:gridCol w="872067"/>
                <a:gridCol w="787398"/>
                <a:gridCol w="838200"/>
                <a:gridCol w="990603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(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q2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Z</a:t>
                      </a:r>
                      <a:r>
                        <a:rPr lang="en-US" sz="1800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E$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</a:t>
                      </a:r>
                      <a:r>
                        <a:rPr lang="en-US" sz="1800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E+T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</a:t>
                      </a:r>
                      <a:r>
                        <a:rPr lang="en-US" sz="1800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err="1" smtClean="0">
                          <a:sym typeface="Math C"/>
                        </a:rPr>
                        <a:t>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</a:t>
                      </a:r>
                      <a:r>
                        <a:rPr lang="en-US" sz="1800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q9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mtClean="0"/>
                        <a:t>T</a:t>
                      </a:r>
                      <a:r>
                        <a:rPr lang="en-US" sz="180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sz="180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smtClean="0">
                          <a:sym typeface="Math C"/>
                        </a:rPr>
                        <a:t>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Left Brace 5"/>
          <p:cNvSpPr/>
          <p:nvPr/>
        </p:nvSpPr>
        <p:spPr>
          <a:xfrm rot="5400000">
            <a:off x="4343400" y="-961631"/>
            <a:ext cx="304800" cy="5943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62400" y="1524000"/>
            <a:ext cx="1688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GOTO Table</a:t>
            </a:r>
            <a:endParaRPr lang="en-US" dirty="0">
              <a:latin typeface="+mn-lt"/>
            </a:endParaRPr>
          </a:p>
        </p:txBody>
      </p:sp>
      <p:sp>
        <p:nvSpPr>
          <p:cNvPr id="8" name="Left Brace 7"/>
          <p:cNvSpPr/>
          <p:nvPr/>
        </p:nvSpPr>
        <p:spPr>
          <a:xfrm rot="5400000">
            <a:off x="7820261" y="1524630"/>
            <a:ext cx="304800" cy="97107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28018" y="1295400"/>
            <a:ext cx="1156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dirty="0" smtClean="0">
                <a:latin typeface="+mn-lt"/>
              </a:rPr>
              <a:t>ACTION</a:t>
            </a:r>
          </a:p>
          <a:p>
            <a:pPr algn="ctr" rtl="0"/>
            <a:r>
              <a:rPr lang="en-US" dirty="0" smtClean="0">
                <a:latin typeface="+mn-lt"/>
              </a:rPr>
              <a:t>Table</a:t>
            </a:r>
            <a:endParaRPr lang="en-US" dirty="0">
              <a:latin typeface="+mn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487122" y="2162569"/>
            <a:ext cx="971078" cy="4162031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609600" y="6324600"/>
            <a:ext cx="6781800" cy="381000"/>
          </a:xfrm>
          <a:prstGeom prst="wedgeRoundRectCallout">
            <a:avLst>
              <a:gd name="adj1" fmla="val 51115"/>
              <a:gd name="adj2" fmla="val -1732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600" dirty="0" smtClean="0"/>
              <a:t>ACTION table determined </a:t>
            </a:r>
            <a:r>
              <a:rPr lang="en-US" sz="1600" u="sng" dirty="0" smtClean="0"/>
              <a:t>only</a:t>
            </a:r>
            <a:r>
              <a:rPr lang="en-US" sz="1600" dirty="0" smtClean="0"/>
              <a:t> by state, </a:t>
            </a:r>
            <a:r>
              <a:rPr lang="en-US" sz="1600" u="sng" dirty="0" smtClean="0"/>
              <a:t>ignores input</a:t>
            </a:r>
            <a:endParaRPr lang="en-US" sz="1600" u="sng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45768" y="1117039"/>
            <a:ext cx="2561128" cy="813048"/>
          </a:xfrm>
          <a:prstGeom prst="wedgeRoundRectCallout">
            <a:avLst>
              <a:gd name="adj1" fmla="val 54032"/>
              <a:gd name="adj2" fmla="val 1144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GOTO table is indexed by state and a grammar symbol from the stack</a:t>
            </a:r>
          </a:p>
        </p:txBody>
      </p:sp>
    </p:spTree>
    <p:extLst>
      <p:ext uri="{BB962C8B-B14F-4D97-AF65-F5344CB8AC3E}">
        <p14:creationId xmlns:p14="http://schemas.microsoft.com/office/powerpoint/2010/main" val="139945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SLR parsing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handle should not be reduced to a non-terminal N if the lookahead is a token that cannot follow N</a:t>
            </a:r>
          </a:p>
          <a:p>
            <a:r>
              <a:rPr lang="en-US" sz="2400" dirty="0" smtClean="0"/>
              <a:t>A reduce item N</a:t>
            </a:r>
            <a:r>
              <a:rPr lang="el-GR" sz="2400" dirty="0" smtClean="0">
                <a:sym typeface="Math C"/>
              </a:rPr>
              <a:t> 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400" dirty="0">
                <a:cs typeface="Courier New" pitchFamily="49" charset="0"/>
                <a:sym typeface="Math C"/>
              </a:rPr>
              <a:t> </a:t>
            </a:r>
            <a:r>
              <a:rPr lang="el-GR" sz="2400" dirty="0" smtClean="0"/>
              <a:t>α</a:t>
            </a:r>
            <a:r>
              <a:rPr lang="el-GR" sz="2400" dirty="0" smtClean="0">
                <a:sym typeface="Symbol"/>
              </a:rPr>
              <a:t></a:t>
            </a:r>
            <a:r>
              <a:rPr lang="en-US" sz="2400" dirty="0" smtClean="0">
                <a:sym typeface="Symbol"/>
              </a:rPr>
              <a:t> is applicable only when the lookahead is in FOLLOW(N)</a:t>
            </a:r>
          </a:p>
          <a:p>
            <a:pPr lvl="1"/>
            <a:r>
              <a:rPr lang="en-US" sz="2000" dirty="0" smtClean="0">
                <a:sym typeface="Symbol"/>
              </a:rPr>
              <a:t>If b is not in FOLLOW(N) we proved there is no derivation </a:t>
            </a:r>
            <a:br>
              <a:rPr lang="en-US" sz="2000" dirty="0" smtClean="0">
                <a:sym typeface="Symbol"/>
              </a:rPr>
            </a:br>
            <a:r>
              <a:rPr lang="en-US" sz="2000" dirty="0" smtClean="0">
                <a:sym typeface="Symbol"/>
              </a:rPr>
              <a:t>S </a:t>
            </a:r>
            <a:r>
              <a:rPr lang="en-US" sz="2000" dirty="0" smtClean="0">
                <a:sym typeface="Wingdings"/>
              </a:rPr>
              <a:t></a:t>
            </a:r>
            <a:r>
              <a:rPr lang="en-US" sz="2000" dirty="0" smtClean="0">
                <a:sym typeface="Symbol"/>
              </a:rPr>
              <a:t>* </a:t>
            </a:r>
            <a:r>
              <a:rPr lang="el-GR" sz="2000" dirty="0" smtClean="0">
                <a:sym typeface="Symbol"/>
              </a:rPr>
              <a:t>β</a:t>
            </a:r>
            <a:r>
              <a:rPr lang="en-US" sz="2000" dirty="0" smtClean="0">
                <a:sym typeface="Symbol"/>
              </a:rPr>
              <a:t>N</a:t>
            </a:r>
            <a:r>
              <a:rPr lang="en-US" sz="2000" dirty="0" smtClean="0"/>
              <a:t>b. </a:t>
            </a:r>
          </a:p>
          <a:p>
            <a:pPr lvl="1"/>
            <a:r>
              <a:rPr lang="en-US" sz="2000" dirty="0" smtClean="0"/>
              <a:t>T</a:t>
            </a:r>
            <a:r>
              <a:rPr lang="en-US" sz="2000" dirty="0" smtClean="0">
                <a:sym typeface="Symbol"/>
              </a:rPr>
              <a:t>hus, it is safe to remove the reduce item from the conflicted state</a:t>
            </a:r>
          </a:p>
          <a:p>
            <a:r>
              <a:rPr lang="en-US" sz="2400" dirty="0" smtClean="0">
                <a:sym typeface="Symbol"/>
              </a:rPr>
              <a:t>Differs from LR(0) only on the ACTION table</a:t>
            </a:r>
          </a:p>
          <a:p>
            <a:pPr lvl="1"/>
            <a:r>
              <a:rPr lang="en-US" sz="2000" dirty="0" smtClean="0">
                <a:sym typeface="Symbol"/>
              </a:rPr>
              <a:t>Now a row in the parsing table may contain both shift actions and reduce actions and we need to consult the current token to decide which one to take</a:t>
            </a:r>
            <a:endParaRPr lang="en-US" sz="2000" dirty="0"/>
          </a:p>
        </p:txBody>
      </p:sp>
      <p:sp>
        <p:nvSpPr>
          <p:cNvPr id="5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91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2197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846" y="0"/>
            <a:ext cx="7772400" cy="1143000"/>
          </a:xfrm>
        </p:spPr>
        <p:txBody>
          <a:bodyPr/>
          <a:lstStyle/>
          <a:p>
            <a:r>
              <a:rPr lang="en-US" sz="4000" dirty="0" smtClean="0">
                <a:latin typeface="+mn-lt"/>
              </a:rPr>
              <a:t>SLR action table</a:t>
            </a:r>
            <a:endParaRPr lang="en-US" sz="4000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92</a:t>
            </a:fld>
            <a:endParaRPr lang="he-IL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5724" y="1371600"/>
          <a:ext cx="6601572" cy="4079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63142"/>
                <a:gridCol w="724671"/>
                <a:gridCol w="1065526"/>
                <a:gridCol w="724671"/>
                <a:gridCol w="917682"/>
                <a:gridCol w="771277"/>
                <a:gridCol w="373707"/>
                <a:gridCol w="1160896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(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[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accept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E+T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E+T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E+T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err="1" smtClean="0">
                          <a:sym typeface="Math C"/>
                        </a:rPr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err="1" smtClean="0">
                          <a:sym typeface="Math C"/>
                        </a:rPr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shift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err="1" smtClean="0">
                          <a:sym typeface="Math C"/>
                        </a:rPr>
                        <a:t>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T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(E)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(E)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(E)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450086" y="3581400"/>
            <a:ext cx="585537" cy="3810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56607" y="3581400"/>
            <a:ext cx="804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vs.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7128930" y="1371600"/>
          <a:ext cx="1862670" cy="4079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72067"/>
                <a:gridCol w="990603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E+T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err="1" smtClean="0">
                          <a:sym typeface="Math C"/>
                        </a:rPr>
                        <a:t>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95988" y="5562600"/>
            <a:ext cx="3227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latin typeface="+mn-lt"/>
              </a:rPr>
              <a:t>SLR – use 1 token look-ahead</a:t>
            </a:r>
            <a:endParaRPr lang="en-US" sz="20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5562600"/>
            <a:ext cx="2456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latin typeface="+mn-lt"/>
              </a:rPr>
              <a:t>LR(0) – no look-ahead</a:t>
            </a:r>
            <a:endParaRPr lang="en-US" sz="2000" dirty="0">
              <a:latin typeface="+mn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" y="6096000"/>
            <a:ext cx="182880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… as before…</a:t>
            </a:r>
            <a:endParaRPr lang="en-US" sz="14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68580" algn="l"/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r>
              <a:rPr lang="en-US" sz="14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i 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</a:t>
            </a:r>
          </a:p>
          <a:p>
            <a:pPr marL="68580" algn="l"/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r>
              <a:rPr lang="en-US" sz="14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i[E]</a:t>
            </a:r>
            <a:endParaRPr lang="en-US" sz="14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1000" y="6477000"/>
            <a:ext cx="1828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4" name="Rectangular Callout 7"/>
          <p:cNvSpPr/>
          <p:nvPr/>
        </p:nvSpPr>
        <p:spPr>
          <a:xfrm>
            <a:off x="6732240" y="188640"/>
            <a:ext cx="1600200" cy="990600"/>
          </a:xfrm>
          <a:prstGeom prst="wedgeRectCallout">
            <a:avLst>
              <a:gd name="adj1" fmla="val -186429"/>
              <a:gd name="adj2" fmla="val 652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dirty="0" smtClean="0"/>
              <a:t>Lookahead token from the input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388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LR(1) grammars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SLR: a reduce item N</a:t>
            </a:r>
            <a:r>
              <a:rPr lang="el-GR" dirty="0" smtClean="0">
                <a:sym typeface="Math C"/>
              </a:rPr>
              <a:t>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l-GR" dirty="0" smtClean="0"/>
              <a:t>α</a:t>
            </a:r>
            <a:r>
              <a:rPr lang="el-GR" dirty="0" smtClean="0">
                <a:sym typeface="Symbol"/>
              </a:rPr>
              <a:t></a:t>
            </a:r>
            <a:r>
              <a:rPr lang="en-US" dirty="0" smtClean="0">
                <a:sym typeface="Symbol"/>
              </a:rPr>
              <a:t> is applicable only when the </a:t>
            </a:r>
            <a:r>
              <a:rPr lang="en-US" dirty="0" err="1" smtClean="0">
                <a:sym typeface="Symbol"/>
              </a:rPr>
              <a:t>lookahead</a:t>
            </a:r>
            <a:r>
              <a:rPr lang="en-US" dirty="0" smtClean="0">
                <a:sym typeface="Symbol"/>
              </a:rPr>
              <a:t> is in FOLLOW(N)</a:t>
            </a:r>
          </a:p>
          <a:p>
            <a:r>
              <a:rPr lang="en-US" dirty="0" smtClean="0"/>
              <a:t>But </a:t>
            </a:r>
            <a:r>
              <a:rPr lang="en-US" dirty="0" smtClean="0">
                <a:sym typeface="Symbol"/>
              </a:rPr>
              <a:t>FOLLOW(N) merges </a:t>
            </a:r>
            <a:r>
              <a:rPr lang="en-US" dirty="0" err="1" smtClean="0">
                <a:sym typeface="Symbol"/>
              </a:rPr>
              <a:t>lookahead</a:t>
            </a:r>
            <a:r>
              <a:rPr lang="en-US" dirty="0" smtClean="0">
                <a:sym typeface="Symbol"/>
              </a:rPr>
              <a:t> for all alternatives for N</a:t>
            </a:r>
          </a:p>
          <a:p>
            <a:pPr lvl="1"/>
            <a:r>
              <a:rPr lang="en-US" dirty="0" smtClean="0">
                <a:sym typeface="Symbol"/>
              </a:rPr>
              <a:t>Insensitive to the context of a given production</a:t>
            </a:r>
          </a:p>
          <a:p>
            <a:endParaRPr lang="en-US" dirty="0" smtClean="0"/>
          </a:p>
          <a:p>
            <a:r>
              <a:rPr lang="en-US" dirty="0" smtClean="0"/>
              <a:t>LR(1) keeps </a:t>
            </a:r>
            <a:r>
              <a:rPr lang="en-US" dirty="0" err="1" smtClean="0"/>
              <a:t>lookahead</a:t>
            </a:r>
            <a:r>
              <a:rPr lang="en-US" dirty="0" smtClean="0"/>
              <a:t> with each LR item</a:t>
            </a:r>
          </a:p>
          <a:p>
            <a:r>
              <a:rPr lang="en-US" dirty="0" smtClean="0"/>
              <a:t>Idea: a more refined notion of follows computed per item</a:t>
            </a:r>
            <a:endParaRPr lang="en-US" dirty="0"/>
          </a:p>
        </p:txBody>
      </p:sp>
      <p:sp>
        <p:nvSpPr>
          <p:cNvPr id="5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93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1461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498" y="0"/>
            <a:ext cx="7772400" cy="1143000"/>
          </a:xfrm>
        </p:spPr>
        <p:txBody>
          <a:bodyPr/>
          <a:lstStyle/>
          <a:p>
            <a:r>
              <a:rPr lang="en-US" dirty="0" smtClean="0"/>
              <a:t>LR(1) items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55385" y="876439"/>
            <a:ext cx="7772400" cy="4114800"/>
          </a:xfrm>
        </p:spPr>
        <p:txBody>
          <a:bodyPr/>
          <a:lstStyle/>
          <a:p>
            <a:r>
              <a:rPr lang="en-US" sz="2400" dirty="0" smtClean="0"/>
              <a:t>LR(1) item is a pair </a:t>
            </a:r>
          </a:p>
          <a:p>
            <a:pPr lvl="1"/>
            <a:r>
              <a:rPr lang="en-US" sz="2000" dirty="0" smtClean="0"/>
              <a:t>LR(0) item</a:t>
            </a:r>
          </a:p>
          <a:p>
            <a:pPr lvl="1"/>
            <a:r>
              <a:rPr lang="en-US" sz="2000" dirty="0" smtClean="0"/>
              <a:t>Lookahead token</a:t>
            </a:r>
          </a:p>
          <a:p>
            <a:r>
              <a:rPr lang="en-US" sz="2400" dirty="0" smtClean="0"/>
              <a:t>Meaning</a:t>
            </a:r>
          </a:p>
          <a:p>
            <a:pPr lvl="1"/>
            <a:r>
              <a:rPr lang="en-US" sz="2000" dirty="0" smtClean="0"/>
              <a:t>We matched the part left of the dot, looking to match the part on the right of the dot, followed by the lookahead token</a:t>
            </a:r>
          </a:p>
          <a:p>
            <a:r>
              <a:rPr lang="en-US" sz="2400" dirty="0" smtClean="0"/>
              <a:t>Example</a:t>
            </a:r>
          </a:p>
          <a:p>
            <a:pPr lvl="1"/>
            <a:r>
              <a:rPr lang="en-US" sz="2000" dirty="0" smtClean="0"/>
              <a:t>The production L </a:t>
            </a:r>
            <a:r>
              <a:rPr lang="en-US" sz="20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 smtClean="0">
                <a:sym typeface="Math C"/>
              </a:rPr>
              <a:t> id yields the following LR(1) items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9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94</a:t>
            </a:fld>
            <a:endParaRPr lang="he-IL" dirty="0"/>
          </a:p>
        </p:txBody>
      </p:sp>
      <p:sp>
        <p:nvSpPr>
          <p:cNvPr id="5" name="Rounded Rectangle 4"/>
          <p:cNvSpPr/>
          <p:nvPr/>
        </p:nvSpPr>
        <p:spPr>
          <a:xfrm>
            <a:off x="5763344" y="4319394"/>
            <a:ext cx="1905000" cy="2438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dirty="0">
                <a:solidFill>
                  <a:schemeClr val="tx1"/>
                </a:solidFill>
              </a:rPr>
              <a:t>[L → ● id, </a:t>
            </a:r>
            <a:r>
              <a:rPr lang="en-US" sz="2000" dirty="0">
                <a:solidFill>
                  <a:srgbClr val="00B050"/>
                </a:solidFill>
              </a:rPr>
              <a:t>*</a:t>
            </a:r>
            <a:r>
              <a:rPr lang="en-US" sz="2000" dirty="0">
                <a:solidFill>
                  <a:schemeClr val="tx1"/>
                </a:solidFill>
              </a:rPr>
              <a:t>]</a:t>
            </a:r>
          </a:p>
          <a:p>
            <a:pPr algn="l" rtl="0"/>
            <a:r>
              <a:rPr lang="en-US" sz="2000" dirty="0">
                <a:solidFill>
                  <a:schemeClr val="tx1"/>
                </a:solidFill>
              </a:rPr>
              <a:t>[L → ● id, </a:t>
            </a:r>
            <a:r>
              <a:rPr lang="en-US" sz="2000" dirty="0">
                <a:solidFill>
                  <a:srgbClr val="00B050"/>
                </a:solidFill>
              </a:rPr>
              <a:t>=</a:t>
            </a:r>
            <a:r>
              <a:rPr lang="en-US" sz="2000" dirty="0">
                <a:solidFill>
                  <a:schemeClr val="tx1"/>
                </a:solidFill>
              </a:rPr>
              <a:t>]</a:t>
            </a:r>
          </a:p>
          <a:p>
            <a:pPr algn="l" rtl="0"/>
            <a:r>
              <a:rPr lang="en-US" sz="2000" dirty="0">
                <a:solidFill>
                  <a:schemeClr val="tx1"/>
                </a:solidFill>
              </a:rPr>
              <a:t>[L → ● id, </a:t>
            </a:r>
            <a:r>
              <a:rPr lang="en-US" sz="2000" dirty="0">
                <a:solidFill>
                  <a:srgbClr val="00B050"/>
                </a:solidFill>
              </a:rPr>
              <a:t>id</a:t>
            </a:r>
            <a:r>
              <a:rPr lang="en-US" sz="2000" dirty="0">
                <a:solidFill>
                  <a:schemeClr val="tx1"/>
                </a:solidFill>
              </a:rPr>
              <a:t>]</a:t>
            </a:r>
          </a:p>
          <a:p>
            <a:pPr algn="l" rtl="0"/>
            <a:r>
              <a:rPr lang="en-US" sz="2000" dirty="0">
                <a:solidFill>
                  <a:schemeClr val="tx1"/>
                </a:solidFill>
              </a:rPr>
              <a:t>[L → ● id, </a:t>
            </a:r>
            <a:r>
              <a:rPr lang="en-US" sz="2000" dirty="0">
                <a:solidFill>
                  <a:srgbClr val="00B050"/>
                </a:solidFill>
              </a:rPr>
              <a:t>$</a:t>
            </a:r>
            <a:r>
              <a:rPr lang="en-US" sz="2000" dirty="0">
                <a:solidFill>
                  <a:schemeClr val="tx1"/>
                </a:solidFill>
              </a:rPr>
              <a:t>]</a:t>
            </a:r>
          </a:p>
          <a:p>
            <a:pPr algn="l" rtl="0"/>
            <a:r>
              <a:rPr lang="en-US" sz="2000" dirty="0">
                <a:solidFill>
                  <a:schemeClr val="tx1"/>
                </a:solidFill>
              </a:rPr>
              <a:t>[L → id ●, </a:t>
            </a:r>
            <a:r>
              <a:rPr lang="en-US" sz="2000" dirty="0">
                <a:solidFill>
                  <a:srgbClr val="00B050"/>
                </a:solidFill>
              </a:rPr>
              <a:t>*</a:t>
            </a:r>
            <a:r>
              <a:rPr lang="en-US" sz="2000" dirty="0">
                <a:solidFill>
                  <a:schemeClr val="tx1"/>
                </a:solidFill>
              </a:rPr>
              <a:t>]</a:t>
            </a:r>
          </a:p>
          <a:p>
            <a:pPr algn="l" rtl="0"/>
            <a:r>
              <a:rPr lang="en-US" sz="2000" dirty="0">
                <a:solidFill>
                  <a:schemeClr val="tx1"/>
                </a:solidFill>
              </a:rPr>
              <a:t>[L → id ●, </a:t>
            </a:r>
            <a:r>
              <a:rPr lang="en-US" sz="2000" dirty="0">
                <a:solidFill>
                  <a:srgbClr val="00B050"/>
                </a:solidFill>
              </a:rPr>
              <a:t>=</a:t>
            </a:r>
            <a:r>
              <a:rPr lang="en-US" sz="2000" dirty="0">
                <a:solidFill>
                  <a:schemeClr val="tx1"/>
                </a:solidFill>
              </a:rPr>
              <a:t>]</a:t>
            </a:r>
          </a:p>
          <a:p>
            <a:pPr algn="l" rtl="0"/>
            <a:r>
              <a:rPr lang="en-US" sz="2000" dirty="0">
                <a:solidFill>
                  <a:schemeClr val="tx1"/>
                </a:solidFill>
              </a:rPr>
              <a:t>[L → id ●, </a:t>
            </a:r>
            <a:r>
              <a:rPr lang="en-US" sz="2000" dirty="0">
                <a:solidFill>
                  <a:srgbClr val="00B050"/>
                </a:solidFill>
              </a:rPr>
              <a:t>id</a:t>
            </a:r>
            <a:r>
              <a:rPr lang="en-US" sz="2000" dirty="0">
                <a:solidFill>
                  <a:schemeClr val="tx1"/>
                </a:solidFill>
              </a:rPr>
              <a:t>]</a:t>
            </a:r>
          </a:p>
          <a:p>
            <a:pPr algn="l" rtl="0"/>
            <a:r>
              <a:rPr lang="en-US" sz="2000" dirty="0">
                <a:solidFill>
                  <a:schemeClr val="tx1"/>
                </a:solidFill>
              </a:rPr>
              <a:t>[L → id ●, </a:t>
            </a:r>
            <a:r>
              <a:rPr lang="en-US" sz="2000" dirty="0">
                <a:solidFill>
                  <a:srgbClr val="00B050"/>
                </a:solidFill>
              </a:rPr>
              <a:t>$</a:t>
            </a:r>
            <a:r>
              <a:rPr lang="en-US" sz="2000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27584" y="4395594"/>
            <a:ext cx="1752600" cy="2133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pt-BR" sz="2000" dirty="0">
                <a:solidFill>
                  <a:schemeClr val="tx1"/>
                </a:solidFill>
              </a:rPr>
              <a:t>(0) S’ → </a:t>
            </a:r>
            <a:r>
              <a:rPr lang="pt-BR" sz="2000" dirty="0" err="1" smtClean="0">
                <a:solidFill>
                  <a:schemeClr val="tx1"/>
                </a:solidFill>
              </a:rPr>
              <a:t>S</a:t>
            </a:r>
            <a:r>
              <a:rPr lang="pt-BR" sz="2000" dirty="0" smtClean="0">
                <a:solidFill>
                  <a:srgbClr val="00B050"/>
                </a:solidFill>
              </a:rPr>
              <a:t>$</a:t>
            </a:r>
            <a:endParaRPr lang="pt-BR" sz="2000" dirty="0">
              <a:solidFill>
                <a:srgbClr val="00B050"/>
              </a:solidFill>
            </a:endParaRPr>
          </a:p>
          <a:p>
            <a:pPr algn="l" rtl="0"/>
            <a:r>
              <a:rPr lang="pt-BR" sz="2000" dirty="0">
                <a:solidFill>
                  <a:schemeClr val="tx1"/>
                </a:solidFill>
              </a:rPr>
              <a:t>(1) S → L </a:t>
            </a:r>
            <a:r>
              <a:rPr lang="pt-BR" sz="2000" dirty="0">
                <a:solidFill>
                  <a:srgbClr val="00B050"/>
                </a:solidFill>
              </a:rPr>
              <a:t>=</a:t>
            </a:r>
            <a:r>
              <a:rPr lang="pt-BR" sz="2000" dirty="0">
                <a:solidFill>
                  <a:schemeClr val="tx1"/>
                </a:solidFill>
              </a:rPr>
              <a:t> R</a:t>
            </a:r>
          </a:p>
          <a:p>
            <a:pPr algn="l" rtl="0"/>
            <a:r>
              <a:rPr lang="pt-BR" sz="2000" dirty="0">
                <a:solidFill>
                  <a:schemeClr val="tx1"/>
                </a:solidFill>
              </a:rPr>
              <a:t>(2) S → R</a:t>
            </a:r>
          </a:p>
          <a:p>
            <a:pPr algn="l" rtl="0"/>
            <a:r>
              <a:rPr lang="pt-BR" sz="2000" dirty="0">
                <a:solidFill>
                  <a:schemeClr val="tx1"/>
                </a:solidFill>
              </a:rPr>
              <a:t>(3) L → </a:t>
            </a:r>
            <a:r>
              <a:rPr lang="pt-BR" sz="2000" dirty="0">
                <a:solidFill>
                  <a:srgbClr val="00B050"/>
                </a:solidFill>
              </a:rPr>
              <a:t>*</a:t>
            </a:r>
            <a:r>
              <a:rPr lang="pt-BR" sz="2000" dirty="0">
                <a:solidFill>
                  <a:schemeClr val="tx1"/>
                </a:solidFill>
              </a:rPr>
              <a:t> R</a:t>
            </a:r>
          </a:p>
          <a:p>
            <a:pPr algn="l" rtl="0"/>
            <a:r>
              <a:rPr lang="pt-BR" sz="2000" dirty="0">
                <a:solidFill>
                  <a:schemeClr val="tx1"/>
                </a:solidFill>
              </a:rPr>
              <a:t>(4) L → </a:t>
            </a:r>
            <a:r>
              <a:rPr lang="pt-BR" sz="2000" dirty="0">
                <a:solidFill>
                  <a:srgbClr val="00B050"/>
                </a:solidFill>
              </a:rPr>
              <a:t>id</a:t>
            </a:r>
          </a:p>
          <a:p>
            <a:pPr algn="l" rtl="0"/>
            <a:r>
              <a:rPr lang="pt-BR" sz="2000" dirty="0">
                <a:solidFill>
                  <a:schemeClr val="tx1"/>
                </a:solidFill>
              </a:rPr>
              <a:t>(5) R → L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27584" y="5743131"/>
            <a:ext cx="1447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000"/>
          </a:p>
        </p:txBody>
      </p:sp>
      <p:sp>
        <p:nvSpPr>
          <p:cNvPr id="11" name="Rounded Rectangle 4"/>
          <p:cNvSpPr/>
          <p:nvPr/>
        </p:nvSpPr>
        <p:spPr>
          <a:xfrm>
            <a:off x="3347864" y="4921354"/>
            <a:ext cx="1905000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dirty="0">
                <a:solidFill>
                  <a:schemeClr val="tx1"/>
                </a:solidFill>
              </a:rPr>
              <a:t>[L → ● </a:t>
            </a:r>
            <a:r>
              <a:rPr lang="en-US" sz="2000" dirty="0" smtClean="0">
                <a:solidFill>
                  <a:schemeClr val="tx1"/>
                </a:solidFill>
              </a:rPr>
              <a:t>id]</a:t>
            </a:r>
            <a:endParaRPr lang="en-US" sz="2000" dirty="0">
              <a:solidFill>
                <a:schemeClr val="tx1"/>
              </a:solidFill>
            </a:endParaRPr>
          </a:p>
          <a:p>
            <a:pPr algn="l" rtl="0"/>
            <a:r>
              <a:rPr lang="en-US" sz="2000" dirty="0" smtClean="0">
                <a:solidFill>
                  <a:schemeClr val="tx1"/>
                </a:solidFill>
              </a:rPr>
              <a:t>[</a:t>
            </a:r>
            <a:r>
              <a:rPr lang="en-US" sz="2000" dirty="0">
                <a:solidFill>
                  <a:schemeClr val="tx1"/>
                </a:solidFill>
              </a:rPr>
              <a:t>L → id </a:t>
            </a:r>
            <a:r>
              <a:rPr lang="en-US" sz="2000" dirty="0" smtClean="0">
                <a:solidFill>
                  <a:schemeClr val="tx1"/>
                </a:solidFill>
              </a:rPr>
              <a:t>●]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795" y="4561314"/>
            <a:ext cx="1410838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000" dirty="0" smtClean="0">
                <a:latin typeface="+mn-lt"/>
              </a:rPr>
              <a:t>LR(0)  items</a:t>
            </a:r>
            <a:endParaRPr lang="he-IL" sz="20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3913242"/>
            <a:ext cx="1410838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000" dirty="0" smtClean="0">
                <a:latin typeface="+mn-lt"/>
              </a:rPr>
              <a:t>LR(1)  items</a:t>
            </a:r>
            <a:endParaRPr lang="he-IL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812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498" y="0"/>
            <a:ext cx="7772400" cy="1143000"/>
          </a:xfrm>
        </p:spPr>
        <p:txBody>
          <a:bodyPr/>
          <a:lstStyle/>
          <a:p>
            <a:r>
              <a:rPr lang="en-US" dirty="0" smtClean="0"/>
              <a:t>LR(1) items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55385" y="876439"/>
            <a:ext cx="7772400" cy="4114800"/>
          </a:xfrm>
        </p:spPr>
        <p:txBody>
          <a:bodyPr/>
          <a:lstStyle/>
          <a:p>
            <a:r>
              <a:rPr lang="en-US" sz="2400" dirty="0" smtClean="0"/>
              <a:t>LR(1) item is a pair </a:t>
            </a:r>
          </a:p>
          <a:p>
            <a:pPr lvl="1"/>
            <a:r>
              <a:rPr lang="en-US" sz="2000" dirty="0" smtClean="0"/>
              <a:t>LR(0) item</a:t>
            </a:r>
          </a:p>
          <a:p>
            <a:pPr lvl="1"/>
            <a:r>
              <a:rPr lang="en-US" sz="2000" dirty="0" smtClean="0"/>
              <a:t>Lookahead token</a:t>
            </a:r>
          </a:p>
          <a:p>
            <a:r>
              <a:rPr lang="en-US" sz="2400" dirty="0" smtClean="0"/>
              <a:t>Meaning</a:t>
            </a:r>
          </a:p>
          <a:p>
            <a:pPr lvl="1"/>
            <a:r>
              <a:rPr lang="en-US" sz="2000" dirty="0" smtClean="0"/>
              <a:t>We matched the part left of the dot, looking to match the part on the right of the dot, followed by the lookahead token</a:t>
            </a:r>
          </a:p>
          <a:p>
            <a:r>
              <a:rPr lang="en-US" sz="2400" dirty="0" smtClean="0"/>
              <a:t>Example</a:t>
            </a:r>
          </a:p>
          <a:p>
            <a:pPr lvl="1"/>
            <a:r>
              <a:rPr lang="en-US" sz="2000" dirty="0" smtClean="0"/>
              <a:t>The production L </a:t>
            </a:r>
            <a:r>
              <a:rPr lang="en-US" sz="20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 smtClean="0">
                <a:sym typeface="Math C"/>
              </a:rPr>
              <a:t> id yields the following LR(1) items</a:t>
            </a:r>
          </a:p>
          <a:p>
            <a:pPr lvl="1"/>
            <a:endParaRPr lang="en-US" sz="2000" dirty="0">
              <a:sym typeface="Math C"/>
            </a:endParaRPr>
          </a:p>
          <a:p>
            <a:r>
              <a:rPr lang="en-US" sz="2400" dirty="0" smtClean="0">
                <a:sym typeface="Math C"/>
              </a:rPr>
              <a:t>Reduce only if the the expected </a:t>
            </a:r>
            <a:r>
              <a:rPr lang="en-US" sz="2400" dirty="0" err="1" smtClean="0">
                <a:sym typeface="Math C"/>
              </a:rPr>
              <a:t>lookhead</a:t>
            </a:r>
            <a:r>
              <a:rPr lang="en-US" sz="2400" dirty="0" smtClean="0">
                <a:sym typeface="Math C"/>
              </a:rPr>
              <a:t> matches the input</a:t>
            </a:r>
          </a:p>
          <a:p>
            <a:pPr lvl="1"/>
            <a:r>
              <a:rPr lang="en-US" sz="2000" dirty="0"/>
              <a:t>[L → id ●, </a:t>
            </a:r>
            <a:r>
              <a:rPr lang="en-US" sz="2000" dirty="0" smtClean="0"/>
              <a:t>=] will be used only if the next input token is =</a:t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9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95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0591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LALR(1)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LR(1) tables have huge number of entries</a:t>
            </a:r>
          </a:p>
          <a:p>
            <a:r>
              <a:rPr lang="en-US" sz="2800" dirty="0" smtClean="0"/>
              <a:t>Often don’t need such refined observation (and cost)</a:t>
            </a:r>
          </a:p>
          <a:p>
            <a:r>
              <a:rPr lang="en-US" sz="2800" dirty="0" smtClean="0"/>
              <a:t>Idea: find states with the same LR(0) component and merge their </a:t>
            </a:r>
            <a:r>
              <a:rPr lang="en-US" sz="2800" dirty="0" err="1" smtClean="0"/>
              <a:t>lookaheads</a:t>
            </a:r>
            <a:r>
              <a:rPr lang="en-US" sz="2800" dirty="0" smtClean="0"/>
              <a:t> component as long as there are no conflicts</a:t>
            </a:r>
          </a:p>
          <a:p>
            <a:r>
              <a:rPr lang="en-US" sz="2800" dirty="0" smtClean="0"/>
              <a:t>LALR(1) not as powerful as LR(1) in theory but works quite well in practice</a:t>
            </a:r>
          </a:p>
          <a:p>
            <a:pPr lvl="1"/>
            <a:r>
              <a:rPr lang="en-US" sz="2400" dirty="0" smtClean="0"/>
              <a:t>Merging may not introduce new shift-reduce conflicts, only reduce-reduce, which is unlikely in practice</a:t>
            </a:r>
            <a:endParaRPr lang="en-US" sz="2400" dirty="0"/>
          </a:p>
        </p:txBody>
      </p:sp>
      <p:sp>
        <p:nvSpPr>
          <p:cNvPr id="5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96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9825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0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 is More Powerful than 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Any LL(k) language is also in LR(k), i.e.,  LL(k) ⊂ LR(k). </a:t>
            </a:r>
          </a:p>
          <a:p>
            <a:pPr lvl="1"/>
            <a:r>
              <a:rPr lang="en-US" sz="2000" dirty="0" smtClean="0"/>
              <a:t>LR is more popular in automatic tools</a:t>
            </a:r>
          </a:p>
          <a:p>
            <a:endParaRPr lang="en-US" sz="2400" dirty="0" smtClean="0"/>
          </a:p>
          <a:p>
            <a:r>
              <a:rPr lang="en-US" sz="2400" dirty="0" smtClean="0"/>
              <a:t>But less intuitive</a:t>
            </a:r>
          </a:p>
          <a:p>
            <a:endParaRPr lang="en-US" sz="2400" dirty="0"/>
          </a:p>
          <a:p>
            <a:r>
              <a:rPr lang="en-US" sz="2400" dirty="0" smtClean="0"/>
              <a:t>Also, the lookahead is counted differently in the two cases</a:t>
            </a:r>
          </a:p>
          <a:p>
            <a:pPr lvl="1"/>
            <a:r>
              <a:rPr lang="en-US" sz="2000" dirty="0" smtClean="0"/>
              <a:t>In an LL(k) derivation the algorithm sees the left-hand side of the rule + </a:t>
            </a:r>
            <a:r>
              <a:rPr lang="en-US" sz="2000" dirty="0"/>
              <a:t>k input </a:t>
            </a:r>
            <a:r>
              <a:rPr lang="en-US" sz="2000" dirty="0" smtClean="0"/>
              <a:t> tokens and then must select the derivation rule</a:t>
            </a:r>
          </a:p>
          <a:p>
            <a:pPr lvl="1"/>
            <a:r>
              <a:rPr lang="en-US" sz="2000" dirty="0" smtClean="0"/>
              <a:t>In LR(k), the algorithm “sees” all right-hand side of the derivation rule + k input tokens and then reduces</a:t>
            </a:r>
          </a:p>
          <a:p>
            <a:pPr lvl="2"/>
            <a:r>
              <a:rPr lang="en-US" sz="1800" dirty="0" smtClean="0"/>
              <a:t>LR(0) sees the entire right-side, but no input token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4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46188" y="1068388"/>
            <a:ext cx="7897812" cy="5789612"/>
          </a:xfrm>
        </p:spPr>
        <p:txBody>
          <a:bodyPr/>
          <a:lstStyle/>
          <a:p>
            <a:pPr eaLnBrk="1" hangingPunct="1"/>
            <a:endParaRPr lang="en-US" altLang="he-IL" sz="2000"/>
          </a:p>
          <a:p>
            <a:pPr eaLnBrk="1" hangingPunct="1"/>
            <a:endParaRPr lang="en-US" altLang="he-IL" sz="2000"/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998537" y="874779"/>
            <a:ext cx="7192963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kumimoji="1" lang="en-US" altLang="en-US" sz="1600" dirty="0">
                <a:latin typeface="Times New Roman" charset="0"/>
              </a:rPr>
              <a:t>terminal Integer NUMBER;</a:t>
            </a:r>
          </a:p>
          <a:p>
            <a:pPr algn="l" rtl="0"/>
            <a:r>
              <a:rPr kumimoji="1" lang="en-US" altLang="en-US" sz="1600" dirty="0">
                <a:latin typeface="Times New Roman" charset="0"/>
              </a:rPr>
              <a:t>terminal PLUS,MINUS,MULT,DIV;</a:t>
            </a:r>
          </a:p>
          <a:p>
            <a:pPr algn="l" rtl="0"/>
            <a:r>
              <a:rPr kumimoji="1" lang="en-US" altLang="en-US" sz="1600" dirty="0">
                <a:latin typeface="Times New Roman" charset="0"/>
              </a:rPr>
              <a:t>terminal LPAREN, RPAREN;</a:t>
            </a:r>
          </a:p>
          <a:p>
            <a:pPr algn="l" rtl="0"/>
            <a:r>
              <a:rPr kumimoji="1" lang="en-US" altLang="en-US" sz="1600" dirty="0">
                <a:solidFill>
                  <a:schemeClr val="tx2"/>
                </a:solidFill>
                <a:latin typeface="Times New Roman" charset="0"/>
              </a:rPr>
              <a:t>terminal UMINUS;</a:t>
            </a:r>
          </a:p>
          <a:p>
            <a:pPr algn="l" rtl="0"/>
            <a:r>
              <a:rPr kumimoji="1" lang="en-US" altLang="en-US" sz="1600" dirty="0">
                <a:latin typeface="Times New Roman" charset="0"/>
              </a:rPr>
              <a:t>nonterminal Integer expr;</a:t>
            </a:r>
          </a:p>
          <a:p>
            <a:pPr algn="l" rtl="0"/>
            <a:r>
              <a:rPr kumimoji="1" lang="en-US" altLang="en-US" sz="1600" dirty="0">
                <a:solidFill>
                  <a:schemeClr val="tx2"/>
                </a:solidFill>
                <a:latin typeface="Times New Roman" charset="0"/>
              </a:rPr>
              <a:t>precedence left PLUS, MINUS;</a:t>
            </a:r>
          </a:p>
          <a:p>
            <a:pPr algn="l" rtl="0"/>
            <a:r>
              <a:rPr kumimoji="1" lang="en-US" altLang="en-US" sz="1600" dirty="0">
                <a:solidFill>
                  <a:schemeClr val="tx2"/>
                </a:solidFill>
                <a:latin typeface="Times New Roman" charset="0"/>
              </a:rPr>
              <a:t>precedence left DIV, MULT;</a:t>
            </a:r>
          </a:p>
          <a:p>
            <a:pPr algn="l" rtl="0"/>
            <a:r>
              <a:rPr kumimoji="1" lang="en-US" altLang="en-US" sz="1600" dirty="0">
                <a:solidFill>
                  <a:schemeClr val="tx2"/>
                </a:solidFill>
                <a:latin typeface="Times New Roman" charset="0"/>
              </a:rPr>
              <a:t>Precedence left UMINUS;</a:t>
            </a:r>
          </a:p>
          <a:p>
            <a:pPr algn="l" rtl="0"/>
            <a:r>
              <a:rPr lang="en-US" altLang="he-IL" sz="1600" dirty="0">
                <a:latin typeface="Times New Roman" charset="0"/>
              </a:rPr>
              <a:t>%%</a:t>
            </a:r>
          </a:p>
          <a:p>
            <a:pPr algn="l" rtl="0"/>
            <a:r>
              <a:rPr kumimoji="1" lang="en-US" altLang="en-US" sz="1600" dirty="0">
                <a:latin typeface="Times New Roman" charset="0"/>
              </a:rPr>
              <a:t>expr ::= expr:e1 PLUS expr:e2</a:t>
            </a:r>
          </a:p>
          <a:p>
            <a:pPr algn="l" rtl="0"/>
            <a:r>
              <a:rPr kumimoji="1" lang="en-US" altLang="en-US" sz="1600" dirty="0">
                <a:latin typeface="Times New Roman" charset="0"/>
              </a:rPr>
              <a:t>	{: RESULT = new Integer(e1.intValue() + e2.intValue()); :}</a:t>
            </a:r>
          </a:p>
          <a:p>
            <a:pPr algn="l" rtl="0"/>
            <a:r>
              <a:rPr kumimoji="1" lang="en-US" altLang="en-US" sz="1600" dirty="0">
                <a:latin typeface="Times New Roman" charset="0"/>
              </a:rPr>
              <a:t>	| expr:e1 MINUS expr:e2</a:t>
            </a:r>
          </a:p>
          <a:p>
            <a:pPr algn="l" rtl="0"/>
            <a:r>
              <a:rPr kumimoji="1" lang="en-US" altLang="en-US" sz="1600" dirty="0">
                <a:latin typeface="Times New Roman" charset="0"/>
              </a:rPr>
              <a:t>	{: RESULT = new Integer(e1.intValue() - e2.intValue()); :}</a:t>
            </a:r>
          </a:p>
          <a:p>
            <a:pPr algn="l" rtl="0"/>
            <a:r>
              <a:rPr kumimoji="1" lang="en-US" altLang="en-US" sz="1600" dirty="0">
                <a:latin typeface="Times New Roman" charset="0"/>
              </a:rPr>
              <a:t>	| expr:e1 MULT expr:e2</a:t>
            </a:r>
          </a:p>
          <a:p>
            <a:pPr algn="l" rtl="0"/>
            <a:r>
              <a:rPr kumimoji="1" lang="en-US" altLang="en-US" sz="1600" dirty="0">
                <a:latin typeface="Times New Roman" charset="0"/>
              </a:rPr>
              <a:t>	{: RESULT = new Integer(e1.intValue() * e2.intValue()); :}</a:t>
            </a:r>
          </a:p>
          <a:p>
            <a:pPr algn="l" rtl="0"/>
            <a:r>
              <a:rPr kumimoji="1" lang="en-US" altLang="en-US" sz="1600" dirty="0">
                <a:latin typeface="Times New Roman" charset="0"/>
              </a:rPr>
              <a:t>	| expr:e1 DIV expr:e2</a:t>
            </a:r>
          </a:p>
          <a:p>
            <a:pPr algn="l" rtl="0"/>
            <a:r>
              <a:rPr kumimoji="1" lang="en-US" altLang="en-US" sz="1600" dirty="0">
                <a:latin typeface="Times New Roman" charset="0"/>
              </a:rPr>
              <a:t>	{: RESULT = new Integer(e1.intValue() / e2.intValue()); :}</a:t>
            </a:r>
          </a:p>
          <a:p>
            <a:pPr algn="l" rtl="0"/>
            <a:r>
              <a:rPr kumimoji="1" lang="en-US" altLang="en-US" sz="1600" dirty="0">
                <a:latin typeface="Times New Roman" charset="0"/>
              </a:rPr>
              <a:t>	| MINUS expr:e1 %</a:t>
            </a:r>
            <a:r>
              <a:rPr kumimoji="1" lang="en-US" altLang="en-US" sz="1600" dirty="0" err="1">
                <a:latin typeface="Times New Roman" charset="0"/>
              </a:rPr>
              <a:t>prec</a:t>
            </a:r>
            <a:r>
              <a:rPr kumimoji="1" lang="en-US" altLang="en-US" sz="1600" dirty="0">
                <a:latin typeface="Times New Roman" charset="0"/>
              </a:rPr>
              <a:t> UMINUS</a:t>
            </a:r>
          </a:p>
          <a:p>
            <a:pPr algn="l" rtl="0"/>
            <a:r>
              <a:rPr kumimoji="1" lang="en-US" altLang="en-US" sz="1600" dirty="0">
                <a:solidFill>
                  <a:schemeClr val="tx2"/>
                </a:solidFill>
                <a:latin typeface="Times New Roman" charset="0"/>
              </a:rPr>
              <a:t>	</a:t>
            </a:r>
            <a:r>
              <a:rPr kumimoji="1" lang="en-US" altLang="en-US" sz="1600" dirty="0">
                <a:latin typeface="Times New Roman" charset="0"/>
              </a:rPr>
              <a:t>{: RESULT = new Integer(0 - e1.intValue(); :}</a:t>
            </a:r>
            <a:endParaRPr kumimoji="1" lang="en-US" altLang="en-US" sz="1600" dirty="0">
              <a:solidFill>
                <a:schemeClr val="tx2"/>
              </a:solidFill>
              <a:latin typeface="Times New Roman" charset="0"/>
            </a:endParaRPr>
          </a:p>
          <a:p>
            <a:pPr algn="l" rtl="0"/>
            <a:r>
              <a:rPr kumimoji="1" lang="en-US" altLang="en-US" sz="1600" dirty="0">
                <a:latin typeface="Times New Roman" charset="0"/>
              </a:rPr>
              <a:t>	| LPAREN expr:e1 RPAREN</a:t>
            </a:r>
          </a:p>
          <a:p>
            <a:pPr algn="l" rtl="0"/>
            <a:r>
              <a:rPr kumimoji="1" lang="en-US" altLang="en-US" sz="1600" dirty="0">
                <a:latin typeface="Times New Roman" charset="0"/>
              </a:rPr>
              <a:t>	{: RESULT = e1; :}</a:t>
            </a:r>
          </a:p>
          <a:p>
            <a:pPr algn="l" rtl="0"/>
            <a:r>
              <a:rPr kumimoji="1" lang="en-US" altLang="en-US" sz="1600" dirty="0">
                <a:latin typeface="Times New Roman" charset="0"/>
              </a:rPr>
              <a:t>	| </a:t>
            </a:r>
            <a:r>
              <a:rPr kumimoji="1" lang="en-US" altLang="en-US" sz="1600" dirty="0" err="1">
                <a:latin typeface="Times New Roman" charset="0"/>
              </a:rPr>
              <a:t>NUMBER:n</a:t>
            </a:r>
            <a:r>
              <a:rPr kumimoji="1" lang="en-US" altLang="en-US" sz="1600" dirty="0">
                <a:latin typeface="Times New Roman" charset="0"/>
              </a:rPr>
              <a:t> </a:t>
            </a:r>
          </a:p>
          <a:p>
            <a:pPr algn="l" rtl="0"/>
            <a:r>
              <a:rPr kumimoji="1" lang="en-US" altLang="en-US" sz="1600" dirty="0">
                <a:latin typeface="Times New Roman" charset="0"/>
              </a:rPr>
              <a:t>	{: RESULT = n; :}</a:t>
            </a:r>
            <a:endParaRPr kumimoji="1" lang="en-US" altLang="he-IL" sz="1600" dirty="0">
              <a:latin typeface="Times New Roman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8A750AB-F6E8-DC4E-AAE7-1A30F26DA2FB}" type="slidenum">
              <a:rPr lang="he-IL" altLang="en-US"/>
              <a:pPr eaLnBrk="1" hangingPunct="1"/>
              <a:t>99</a:t>
            </a:fld>
            <a:endParaRPr lang="he-IL" alt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6287" y="-74612"/>
            <a:ext cx="7772400" cy="1143000"/>
          </a:xfrm>
        </p:spPr>
        <p:txBody>
          <a:bodyPr/>
          <a:lstStyle/>
          <a:p>
            <a:r>
              <a:rPr lang="en-US" dirty="0" smtClean="0"/>
              <a:t>Using tools to parse + create 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76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7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4" grpId="0" build="p" autoUpdateAnimBg="0"/>
    </p:bldLst>
  </p:timing>
</p:sld>
</file>

<file path=ppt/theme/theme1.xml><?xml version="1.0" encoding="utf-8"?>
<a:theme xmlns:a="http://schemas.openxmlformats.org/drawingml/2006/main" name="noam">
  <a:themeElements>
    <a:clrScheme name="Custom 4">
      <a:dk1>
        <a:srgbClr val="004080"/>
      </a:dk1>
      <a:lt1>
        <a:srgbClr val="000000"/>
      </a:lt1>
      <a:dk2>
        <a:srgbClr val="E6E6E6"/>
      </a:dk2>
      <a:lt2>
        <a:srgbClr val="0000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0FF"/>
      </a:hlink>
      <a:folHlink>
        <a:srgbClr val="6666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noam.thmx</Template>
  <TotalTime>13541</TotalTime>
  <Words>7977</Words>
  <Application>Microsoft Macintosh PowerPoint</Application>
  <PresentationFormat>On-screen Show (4:3)</PresentationFormat>
  <Paragraphs>2878</Paragraphs>
  <Slides>111</Slides>
  <Notes>2</Notes>
  <HiddenSlides>5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111</vt:i4>
      </vt:variant>
      <vt:variant>
        <vt:lpstr>Custom Shows</vt:lpstr>
      </vt:variant>
      <vt:variant>
        <vt:i4>1</vt:i4>
      </vt:variant>
    </vt:vector>
  </HeadingPairs>
  <TitlesOfParts>
    <vt:vector size="125" baseType="lpstr">
      <vt:lpstr>Arial Unicode MS</vt:lpstr>
      <vt:lpstr>Calibri</vt:lpstr>
      <vt:lpstr>Calibri Light</vt:lpstr>
      <vt:lpstr>Courier New</vt:lpstr>
      <vt:lpstr>Math A</vt:lpstr>
      <vt:lpstr>Math C</vt:lpstr>
      <vt:lpstr>ＭＳ Ｐゴシック</vt:lpstr>
      <vt:lpstr>Symbol</vt:lpstr>
      <vt:lpstr>Tahoma</vt:lpstr>
      <vt:lpstr>Times New Roman</vt:lpstr>
      <vt:lpstr>Wingdings</vt:lpstr>
      <vt:lpstr>Arial</vt:lpstr>
      <vt:lpstr>noam</vt:lpstr>
      <vt:lpstr>Compilation   0368-3133</vt:lpstr>
      <vt:lpstr>Broad kinds of parsers </vt:lpstr>
      <vt:lpstr>Bottom-Up Parsing</vt:lpstr>
      <vt:lpstr>Bottom-up parsing</vt:lpstr>
      <vt:lpstr>Bottom-up parsing: LR(k) Grammars</vt:lpstr>
      <vt:lpstr>Terminology: Reductions &amp; Handles</vt:lpstr>
      <vt:lpstr>Use Shift &amp; Reduce</vt:lpstr>
      <vt:lpstr>PowerPoint Presentation</vt:lpstr>
      <vt:lpstr>How does the parser know what to do? </vt:lpstr>
      <vt:lpstr>Important Bottom-Up LR-Parsers</vt:lpstr>
      <vt:lpstr>LR(0) vs SLR(1) vs LR(1) vs LALR(1)</vt:lpstr>
      <vt:lpstr>LR(0) Parsing</vt:lpstr>
      <vt:lpstr>LR item</vt:lpstr>
      <vt:lpstr>Example: LR(0) Items</vt:lpstr>
      <vt:lpstr>Example: LR(0) Items</vt:lpstr>
      <vt:lpstr>LR(0) items</vt:lpstr>
      <vt:lpstr>LR(0) Items</vt:lpstr>
      <vt:lpstr>PDA States</vt:lpstr>
      <vt:lpstr>LR(0) Shift/Reduce Items</vt:lpstr>
      <vt:lpstr>Intuition</vt:lpstr>
      <vt:lpstr>Model of an LR parser</vt:lpstr>
      <vt:lpstr>LR parser stack</vt:lpstr>
      <vt:lpstr>Form of LR parsing table</vt:lpstr>
      <vt:lpstr>LR parser table example</vt:lpstr>
      <vt:lpstr>Shift move</vt:lpstr>
      <vt:lpstr>Result of shift</vt:lpstr>
      <vt:lpstr>Reduce move</vt:lpstr>
      <vt:lpstr>Result of reduce move</vt:lpstr>
      <vt:lpstr>Accept move</vt:lpstr>
      <vt:lpstr>Error move</vt:lpstr>
      <vt:lpstr>Example</vt:lpstr>
      <vt:lpstr>Example: parsing with LR items</vt:lpstr>
      <vt:lpstr>-closure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GOTO/ACTION tables</vt:lpstr>
      <vt:lpstr>LR(0) parser tables</vt:lpstr>
      <vt:lpstr>LR parser data structures</vt:lpstr>
      <vt:lpstr>LR(0) pushdown automaton</vt:lpstr>
      <vt:lpstr>LR(0) pushdown automaton</vt:lpstr>
      <vt:lpstr>GOTO/ACTION table</vt:lpstr>
      <vt:lpstr>Parsing id+id$</vt:lpstr>
      <vt:lpstr>Parsing id+id$</vt:lpstr>
      <vt:lpstr>Parsing id+id$</vt:lpstr>
      <vt:lpstr>Parsing id+id$</vt:lpstr>
      <vt:lpstr>Parsing id+id$</vt:lpstr>
      <vt:lpstr>Parsing id+id$</vt:lpstr>
      <vt:lpstr>Parsing id+id$</vt:lpstr>
      <vt:lpstr>Parsing id+id$</vt:lpstr>
      <vt:lpstr>Parsing id+id$</vt:lpstr>
      <vt:lpstr>Parsing id+id$</vt:lpstr>
      <vt:lpstr>Parsing id+id$</vt:lpstr>
      <vt:lpstr>LR(0) automaton example</vt:lpstr>
      <vt:lpstr>States and LR(0) Items</vt:lpstr>
      <vt:lpstr>GOTO/ACTION tables</vt:lpstr>
      <vt:lpstr>LR(0) parser tables</vt:lpstr>
      <vt:lpstr>GOTO/ACTION tables</vt:lpstr>
      <vt:lpstr>GOTO/ACTION table</vt:lpstr>
      <vt:lpstr>LR(0) Parsing of i + i</vt:lpstr>
      <vt:lpstr>Constructing an LR parsing table</vt:lpstr>
      <vt:lpstr>LR item</vt:lpstr>
      <vt:lpstr>Types of LR(0) items</vt:lpstr>
      <vt:lpstr>LR(0) automaton example</vt:lpstr>
      <vt:lpstr>Computing item sets</vt:lpstr>
      <vt:lpstr>Operations for transition diagram construction</vt:lpstr>
      <vt:lpstr>Initial example</vt:lpstr>
      <vt:lpstr>Closure example</vt:lpstr>
      <vt:lpstr>Goto example</vt:lpstr>
      <vt:lpstr>Constructing the transition diagram</vt:lpstr>
      <vt:lpstr>LR(0) automaton example</vt:lpstr>
      <vt:lpstr>Automaton construction example</vt:lpstr>
      <vt:lpstr>PowerPoint Presentation</vt:lpstr>
      <vt:lpstr>Automaton construction example</vt:lpstr>
      <vt:lpstr>PowerPoint Presentation</vt:lpstr>
      <vt:lpstr>Are we done?</vt:lpstr>
      <vt:lpstr>LR(0) conflicts</vt:lpstr>
      <vt:lpstr>LR(0) conflicts</vt:lpstr>
      <vt:lpstr>LR(0) conflicts </vt:lpstr>
      <vt:lpstr>Conflicts</vt:lpstr>
      <vt:lpstr>LR variants</vt:lpstr>
      <vt:lpstr>LR (0) GOTO/ACTIONS tables</vt:lpstr>
      <vt:lpstr>SLR parsing</vt:lpstr>
      <vt:lpstr>SLR action table</vt:lpstr>
      <vt:lpstr>LR(1) grammars</vt:lpstr>
      <vt:lpstr>LR(1) items</vt:lpstr>
      <vt:lpstr>LR(1) items</vt:lpstr>
      <vt:lpstr>LALR(1)</vt:lpstr>
      <vt:lpstr>Summary</vt:lpstr>
      <vt:lpstr>LR is More Powerful than LL</vt:lpstr>
      <vt:lpstr>Using tools to parse + create AST</vt:lpstr>
      <vt:lpstr>Grammar Hierarchy</vt:lpstr>
      <vt:lpstr>Earley Parsing </vt:lpstr>
      <vt:lpstr>Earley Parsing </vt:lpstr>
      <vt:lpstr>Dynamic programming</vt:lpstr>
      <vt:lpstr>Earley Parsing</vt:lpstr>
      <vt:lpstr>Earley Parsing</vt:lpstr>
      <vt:lpstr>Earley States</vt:lpstr>
      <vt:lpstr>Earley States</vt:lpstr>
      <vt:lpstr>Earley Parser</vt:lpstr>
      <vt:lpstr>Example</vt:lpstr>
      <vt:lpstr>Earley Parsing </vt:lpstr>
      <vt:lpstr>PowerPoint Presentation</vt:lpstr>
      <vt:lpstr>Custom Show 1</vt:lpstr>
    </vt:vector>
  </TitlesOfParts>
  <Company>University of Wisconsin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Parametric Shape Analysis via 3-Valued Logic</dc:title>
  <dc:creator>Thomas Reps</dc:creator>
  <cp:lastModifiedBy>Noam Rinetzky</cp:lastModifiedBy>
  <cp:revision>1110</cp:revision>
  <cp:lastPrinted>2015-10-27T06:21:01Z</cp:lastPrinted>
  <dcterms:created xsi:type="dcterms:W3CDTF">1998-04-16T20:54:14Z</dcterms:created>
  <dcterms:modified xsi:type="dcterms:W3CDTF">2017-11-21T09:25:49Z</dcterms:modified>
</cp:coreProperties>
</file>