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51"/>
  </p:notesMasterIdLst>
  <p:handoutMasterIdLst>
    <p:handoutMasterId r:id="rId52"/>
  </p:handoutMasterIdLst>
  <p:sldIdLst>
    <p:sldId id="256" r:id="rId2"/>
    <p:sldId id="997" r:id="rId3"/>
    <p:sldId id="1007" r:id="rId4"/>
    <p:sldId id="1017" r:id="rId5"/>
    <p:sldId id="1018" r:id="rId6"/>
    <p:sldId id="1019" r:id="rId7"/>
    <p:sldId id="1020" r:id="rId8"/>
    <p:sldId id="1021" r:id="rId9"/>
    <p:sldId id="1069" r:id="rId10"/>
    <p:sldId id="1071" r:id="rId11"/>
    <p:sldId id="1111" r:id="rId12"/>
    <p:sldId id="1112" r:id="rId13"/>
    <p:sldId id="1113" r:id="rId14"/>
    <p:sldId id="1114" r:id="rId15"/>
    <p:sldId id="1022" r:id="rId16"/>
    <p:sldId id="1023" r:id="rId17"/>
    <p:sldId id="1024" r:id="rId18"/>
    <p:sldId id="1025" r:id="rId19"/>
    <p:sldId id="1026" r:id="rId20"/>
    <p:sldId id="1027" r:id="rId21"/>
    <p:sldId id="1028" r:id="rId22"/>
    <p:sldId id="1029" r:id="rId23"/>
    <p:sldId id="1030" r:id="rId24"/>
    <p:sldId id="1031" r:id="rId25"/>
    <p:sldId id="1105" r:id="rId26"/>
    <p:sldId id="1106" r:id="rId27"/>
    <p:sldId id="1107" r:id="rId28"/>
    <p:sldId id="1108" r:id="rId29"/>
    <p:sldId id="1110" r:id="rId30"/>
    <p:sldId id="1032" r:id="rId31"/>
    <p:sldId id="1033" r:id="rId32"/>
    <p:sldId id="1034" r:id="rId33"/>
    <p:sldId id="1035" r:id="rId34"/>
    <p:sldId id="1036" r:id="rId35"/>
    <p:sldId id="1037" r:id="rId36"/>
    <p:sldId id="1038" r:id="rId37"/>
    <p:sldId id="1039" r:id="rId38"/>
    <p:sldId id="1040" r:id="rId39"/>
    <p:sldId id="1041" r:id="rId40"/>
    <p:sldId id="1042" r:id="rId41"/>
    <p:sldId id="1043" r:id="rId42"/>
    <p:sldId id="1044" r:id="rId43"/>
    <p:sldId id="1045" r:id="rId44"/>
    <p:sldId id="1068" r:id="rId45"/>
    <p:sldId id="1046" r:id="rId46"/>
    <p:sldId id="1047" r:id="rId47"/>
    <p:sldId id="1048" r:id="rId48"/>
    <p:sldId id="1049" r:id="rId49"/>
    <p:sldId id="1050" r:id="rId50"/>
  </p:sldIdLst>
  <p:sldSz cx="9144000" cy="6858000" type="screen4x3"/>
  <p:notesSz cx="6769100" cy="9906000"/>
  <p:custShowLst>
    <p:custShow name="Custom Show 1" id="0">
      <p:sldLst>
        <p:sld r:id="rId2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E1E1"/>
    <a:srgbClr val="008000"/>
    <a:srgbClr val="009900"/>
    <a:srgbClr val="FF0000"/>
    <a:srgbClr val="F0F0F0"/>
    <a:srgbClr val="F02E00"/>
    <a:srgbClr val="FFC76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5" autoAdjust="0"/>
    <p:restoredTop sz="95580" autoAdjust="0"/>
  </p:normalViewPr>
  <p:slideViewPr>
    <p:cSldViewPr snapToGrid="0">
      <p:cViewPr>
        <p:scale>
          <a:sx n="109" d="100"/>
          <a:sy n="109" d="100"/>
        </p:scale>
        <p:origin x="1656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9664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80FDC-3DCB-7348-9771-ADE79A657E66}" type="slidenum">
              <a:rPr lang="en-US"/>
              <a:pPr/>
              <a:t>25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2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02AA2-1811-A644-8E87-89EA2AA63624}" type="slidenum">
              <a:rPr lang="en-US"/>
              <a:pPr/>
              <a:t>26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2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02AA2-1811-A644-8E87-89EA2AA63624}" type="slidenum">
              <a:rPr lang="en-US"/>
              <a:pPr/>
              <a:t>27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81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CD05C-87E8-F44B-8C39-057D80FDA9F9}" type="slidenum">
              <a:rPr lang="en-US"/>
              <a:pPr/>
              <a:t>29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DF6DE3-06BE-9045-9F4D-E718BE3E2371}" type="slidenum">
              <a:rPr lang="he-IL" sz="1200">
                <a:solidFill>
                  <a:schemeClr val="tx1"/>
                </a:solidFill>
                <a:latin typeface="Math C" charset="0"/>
              </a:rPr>
              <a:pPr/>
              <a:t>36</a:t>
            </a:fld>
            <a:endParaRPr lang="en-US" sz="1200">
              <a:solidFill>
                <a:schemeClr val="tx1"/>
              </a:solidFill>
              <a:latin typeface="Math C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54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BA82-A5E5-8544-88A7-D3F1A0A472A7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3D78-6F27-E442-9A66-FF7A6BDADD5F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1A0F-8ADF-6141-BC58-52601DEB801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B84F-729B-D24B-AB2E-131A744FFA7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A942-C96B-2E4F-B549-E60F2F57FFE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B2E6-218A-5A4D-B41C-184A52BBA7F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 i="0">
                <a:solidFill>
                  <a:schemeClr val="tx1"/>
                </a:solidFill>
                <a:latin typeface="Calibri Ligh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276" y="586117"/>
            <a:ext cx="7772400" cy="1904266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 0368</a:t>
            </a:r>
            <a:r>
              <a:rPr lang="en-US" sz="3200" dirty="0"/>
              <a:t>-3133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53838" y="2785012"/>
            <a:ext cx="6400800" cy="2729806"/>
          </a:xfrm>
        </p:spPr>
        <p:txBody>
          <a:bodyPr/>
          <a:lstStyle/>
          <a:p>
            <a:r>
              <a:rPr lang="en-US" dirty="0" smtClean="0"/>
              <a:t>Lecture 3:</a:t>
            </a:r>
          </a:p>
          <a:p>
            <a:r>
              <a:rPr lang="en-US" b="1" dirty="0" smtClean="0"/>
              <a:t>Syntax Analysis</a:t>
            </a:r>
            <a:r>
              <a:rPr lang="en-US" smtClean="0"/>
              <a:t>: Top-Down </a:t>
            </a:r>
            <a:r>
              <a:rPr lang="en-US" dirty="0" smtClean="0"/>
              <a:t>parsing</a:t>
            </a:r>
          </a:p>
          <a:p>
            <a:endParaRPr lang="en-US" dirty="0"/>
          </a:p>
          <a:p>
            <a:r>
              <a:rPr lang="en-US" dirty="0" smtClean="0"/>
              <a:t>Noam Rinetzky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/>
              <a:t>Problem: Non LL Grammars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383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function for </a:t>
            </a:r>
            <a:r>
              <a:rPr lang="en-US" sz="2400" dirty="0" err="1" smtClean="0"/>
              <a:t>indexed_elem</a:t>
            </a:r>
            <a:r>
              <a:rPr lang="en-US" sz="2400" dirty="0" smtClean="0"/>
              <a:t> will never be tried… </a:t>
            </a:r>
          </a:p>
          <a:p>
            <a:pPr lvl="1"/>
            <a:r>
              <a:rPr lang="en-US" sz="2000" dirty="0" smtClean="0"/>
              <a:t>What happens for input of the form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ID[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4234" y="1371600"/>
            <a:ext cx="4572000" cy="1203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"/>
              <a:buNone/>
            </a:pPr>
            <a:endParaRPr lang="en-US" sz="18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Math C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37892" y="1432056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term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ID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|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indexed_elem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indexed_elem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ID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[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expr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]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Problem 1: productions with common prefix</a:t>
            </a:r>
            <a:endParaRPr lang="he-IL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Problem 2: null productions 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2209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/>
              <a:t>S() { 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return  A()   ;  match(token(‘a’))   ;   match(token(‘b’)) </a:t>
            </a:r>
          </a:p>
          <a:p>
            <a:pPr marL="68580" indent="0">
              <a:buNone/>
            </a:pPr>
            <a:r>
              <a:rPr lang="en-US" sz="1800" dirty="0" smtClean="0"/>
              <a:t>}</a:t>
            </a:r>
          </a:p>
          <a:p>
            <a:pPr marL="68580" indent="0">
              <a:buNone/>
            </a:pPr>
            <a:r>
              <a:rPr lang="en-US" sz="1800" dirty="0" smtClean="0"/>
              <a:t>A()  {</a:t>
            </a:r>
          </a:p>
          <a:p>
            <a:pPr marL="68580" indent="0">
              <a:buNone/>
            </a:pPr>
            <a:r>
              <a:rPr lang="en-US" sz="1800" dirty="0" smtClean="0"/>
              <a:t>   match(token(‘a’))    || </a:t>
            </a:r>
            <a:r>
              <a:rPr lang="en-US" sz="1800" dirty="0"/>
              <a:t> </a:t>
            </a:r>
            <a:r>
              <a:rPr lang="en-US" sz="1800" dirty="0" smtClean="0"/>
              <a:t>  skip</a:t>
            </a:r>
          </a:p>
          <a:p>
            <a:pPr marL="68580" indent="0">
              <a:buNone/>
            </a:pPr>
            <a:r>
              <a:rPr lang="en-US" sz="1800" dirty="0" smtClean="0"/>
              <a:t>} </a:t>
            </a: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4234" y="1371600"/>
            <a:ext cx="4572000" cy="1203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"/>
              <a:buNone/>
            </a:pPr>
            <a:endParaRPr lang="en-US" sz="18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Math C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37892" y="1432056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</a:t>
            </a:r>
            <a:r>
              <a:rPr lang="en-US" dirty="0" err="1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 b</a:t>
            </a:r>
            <a:endParaRPr lang="en-US" dirty="0">
              <a:solidFill>
                <a:srgbClr val="FF0000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|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Symbol"/>
              </a:rPr>
              <a:t>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5394720"/>
            <a:ext cx="7772400" cy="1158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/>
              <a:t>What happens for input “</a:t>
            </a:r>
            <a:r>
              <a:rPr lang="en-US" sz="2000" dirty="0" err="1" smtClean="0"/>
              <a:t>ab</a:t>
            </a:r>
            <a:r>
              <a:rPr lang="en-US" sz="2000" dirty="0" smtClean="0"/>
              <a:t>”?</a:t>
            </a:r>
          </a:p>
          <a:p>
            <a:r>
              <a:rPr lang="en-US" sz="2000" dirty="0" smtClean="0"/>
              <a:t>What happens if you flip order of alternatives and try “</a:t>
            </a:r>
            <a:r>
              <a:rPr lang="en-US" sz="2000" dirty="0" err="1" smtClean="0"/>
              <a:t>aab</a:t>
            </a:r>
            <a:r>
              <a:rPr lang="en-US" sz="2000" dirty="0" smtClean="0"/>
              <a:t>”?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Problem 3: left recursion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2209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/>
              <a:t>E() { 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return E()  ;  match(token(‘-’))   ;   term()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||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term()</a:t>
            </a:r>
          </a:p>
          <a:p>
            <a:pPr marL="68580" indent="0">
              <a:buNone/>
            </a:pPr>
            <a:r>
              <a:rPr lang="en-US" sz="1800" dirty="0" smtClean="0"/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0"/>
            <a:ext cx="4572000" cy="1203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"/>
              <a:buNone/>
            </a:pPr>
            <a:endParaRPr lang="en-US" sz="18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Math C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37892" y="1432056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E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E - term | term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5394720"/>
            <a:ext cx="7772400" cy="1158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/>
              <a:t>What happens with this procedure?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Recursive descent parsers cannot handle left-recursive grammars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0" name="Picture 6" descr="https://encrypted-tbn3.gstatic.com/images?q=tbn:ANd9GcSJu7RdywfaY5_gaycihVne9WATN6MMlMMvC9vKwqhtybBzvvrt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3" y="62716"/>
            <a:ext cx="576063" cy="72367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340345" y="755412"/>
            <a:ext cx="8036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>p. 127</a:t>
            </a:r>
            <a:endParaRPr lang="he-I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Problem: Non LL Grammars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22098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1800" dirty="0" err="1"/>
              <a:t>b</a:t>
            </a:r>
            <a:r>
              <a:rPr lang="en-US" sz="1800" dirty="0" err="1" smtClean="0"/>
              <a:t>ool</a:t>
            </a:r>
            <a:r>
              <a:rPr lang="en-US" sz="1800" dirty="0" smtClean="0"/>
              <a:t> S() { 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return  A() &amp;&amp; match(token(‘a’)) &amp;&amp; match(token(‘b’));</a:t>
            </a:r>
          </a:p>
          <a:p>
            <a:pPr marL="68580" indent="0">
              <a:buNone/>
            </a:pPr>
            <a:r>
              <a:rPr lang="en-US" sz="1800" dirty="0" smtClean="0"/>
              <a:t>}</a:t>
            </a:r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sz="1800" dirty="0" err="1" smtClean="0"/>
              <a:t>bool</a:t>
            </a:r>
            <a:r>
              <a:rPr lang="en-US" sz="1800" dirty="0" smtClean="0"/>
              <a:t> A()  {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return  match(token(‘a’)) || true;</a:t>
            </a:r>
          </a:p>
          <a:p>
            <a:pPr marL="68580" indent="0">
              <a:buNone/>
            </a:pPr>
            <a:r>
              <a:rPr lang="en-US" sz="1800" dirty="0" smtClean="0"/>
              <a:t>} </a:t>
            </a: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4234" y="1371600"/>
            <a:ext cx="4572000" cy="1203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"/>
              <a:buNone/>
            </a:pPr>
            <a:endParaRPr lang="en-US" sz="18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Math C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37892" y="1432056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</a:t>
            </a:r>
            <a:r>
              <a:rPr lang="en-US" dirty="0" err="1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 b</a:t>
            </a:r>
            <a:endParaRPr lang="en-US" dirty="0">
              <a:solidFill>
                <a:srgbClr val="FF0000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|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Symbol"/>
              </a:rPr>
              <a:t>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5394720"/>
            <a:ext cx="7772400" cy="1158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/>
              <a:t>What happens for input “</a:t>
            </a:r>
            <a:r>
              <a:rPr lang="en-US" sz="2000" dirty="0" err="1" smtClean="0"/>
              <a:t>ab</a:t>
            </a:r>
            <a:r>
              <a:rPr lang="en-US" sz="2000" dirty="0" smtClean="0"/>
              <a:t>”?</a:t>
            </a:r>
          </a:p>
          <a:p>
            <a:r>
              <a:rPr lang="en-US" sz="2000" dirty="0" smtClean="0"/>
              <a:t>What happens if you flip order of alternatives and try “</a:t>
            </a:r>
            <a:r>
              <a:rPr lang="en-US" sz="2000" dirty="0" err="1" smtClean="0"/>
              <a:t>aab</a:t>
            </a:r>
            <a:r>
              <a:rPr lang="en-US" sz="2000" dirty="0" smtClean="0"/>
              <a:t>”?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16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52800"/>
            <a:ext cx="7772400" cy="3002760"/>
          </a:xfrm>
        </p:spPr>
        <p:txBody>
          <a:bodyPr/>
          <a:lstStyle/>
          <a:p>
            <a:r>
              <a:rPr lang="en-US" dirty="0" smtClean="0"/>
              <a:t>FIRST(S) = { a }		FOLLOW(S) = { $ } </a:t>
            </a:r>
          </a:p>
          <a:p>
            <a:r>
              <a:rPr lang="en-US" dirty="0" smtClean="0"/>
              <a:t>FIRST(A) = { a,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 }	FOLLOW(A) = { a }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FIRST/FOLLOW conflict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37892" y="1732601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</a:t>
            </a:r>
            <a:r>
              <a:rPr lang="en-US" dirty="0" err="1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 b</a:t>
            </a:r>
            <a:endParaRPr lang="en-US" dirty="0">
              <a:solidFill>
                <a:srgbClr val="FF0000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|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Symbol"/>
              </a:rPr>
              <a:t>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Problem: </a:t>
            </a:r>
            <a:r>
              <a:rPr lang="en-US" dirty="0"/>
              <a:t>Non LL Grammars</a:t>
            </a:r>
          </a:p>
        </p:txBody>
      </p:sp>
    </p:spTree>
    <p:extLst>
      <p:ext uri="{BB962C8B-B14F-4D97-AF65-F5344CB8AC3E}">
        <p14:creationId xmlns:p14="http://schemas.microsoft.com/office/powerpoint/2010/main" val="207014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52800"/>
            <a:ext cx="7772400" cy="3002760"/>
          </a:xfrm>
        </p:spPr>
        <p:txBody>
          <a:bodyPr/>
          <a:lstStyle/>
          <a:p>
            <a:r>
              <a:rPr lang="en-US" dirty="0" smtClean="0"/>
              <a:t>FIRST(term) = { ID }</a:t>
            </a:r>
          </a:p>
          <a:p>
            <a:r>
              <a:rPr lang="en-US" dirty="0" smtClean="0"/>
              <a:t>FIRST(</a:t>
            </a:r>
            <a:r>
              <a:rPr lang="en-US" dirty="0" err="1" smtClean="0"/>
              <a:t>indexed_elem</a:t>
            </a:r>
            <a:r>
              <a:rPr lang="en-US" dirty="0" smtClean="0"/>
              <a:t>) = { ID }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FIRST/FIRST conflict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6"/>
          <p:cNvSpPr/>
          <p:nvPr/>
        </p:nvSpPr>
        <p:spPr>
          <a:xfrm>
            <a:off x="1018504" y="1868331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term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ID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|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indexed_elem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indexed_elem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ID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[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expr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]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left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78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Rewrite the grammar to be in LL(1)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5949280"/>
            <a:ext cx="6280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>
                <a:latin typeface="+mn-lt"/>
              </a:rPr>
              <a:t>Intuition: just like factoring x*y + x*z into x*(</a:t>
            </a:r>
            <a:r>
              <a:rPr lang="en-US" dirty="0" err="1" smtClean="0">
                <a:latin typeface="+mn-lt"/>
              </a:rPr>
              <a:t>y+z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219600" y="3767492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1004746" y="2430016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term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ID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|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indexed_elem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indexed_elem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ID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[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expr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]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10" name="Rounded Rectangle 6"/>
          <p:cNvSpPr/>
          <p:nvPr/>
        </p:nvSpPr>
        <p:spPr>
          <a:xfrm>
            <a:off x="1004746" y="4446240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term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ID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after_ID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After_ID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 [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expr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] |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Symbol"/>
              </a:rPr>
              <a:t> 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37892" y="2514600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if E then S else S</a:t>
            </a:r>
          </a:p>
          <a:p>
            <a:pPr marL="68580" indent="0" algn="l" rtl="0">
              <a:buFont typeface="Wingdings"/>
              <a:buNone/>
            </a:pPr>
            <a:r>
              <a:rPr lang="en-US" dirty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   | if E then S </a:t>
            </a:r>
          </a:p>
          <a:p>
            <a:pPr marL="68580" indent="0" algn="l" rtl="0">
              <a:buFont typeface="Wingdings"/>
              <a:buNone/>
            </a:pPr>
            <a:r>
              <a:rPr lang="en-US" dirty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   | T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37892" y="4267200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if E then S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S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’ </a:t>
            </a:r>
          </a:p>
          <a:p>
            <a:pPr marL="68580" indent="0" algn="l" rtl="0">
              <a:buFont typeface="Wingdings"/>
              <a:buNone/>
            </a:pPr>
            <a:r>
              <a:rPr lang="en-US" dirty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   | T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S’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else S |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Symbol"/>
              </a:rPr>
              <a:t>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52746" y="3767492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כותרת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factoring – another example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descent parsing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</a:t>
            </a:r>
            <a:r>
              <a:rPr lang="en-US" dirty="0" smtClean="0">
                <a:solidFill>
                  <a:srgbClr val="0000FF"/>
                </a:solidFill>
              </a:rPr>
              <a:t>function for every </a:t>
            </a:r>
            <a:r>
              <a:rPr lang="en-US" dirty="0" err="1" smtClean="0">
                <a:solidFill>
                  <a:srgbClr val="0000FF"/>
                </a:solidFill>
              </a:rPr>
              <a:t>nonterminal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Every function work as follows</a:t>
            </a:r>
          </a:p>
          <a:p>
            <a:pPr lvl="1"/>
            <a:r>
              <a:rPr lang="en-US" dirty="0" smtClean="0"/>
              <a:t>Find applicable production rule</a:t>
            </a:r>
          </a:p>
          <a:p>
            <a:pPr lvl="1"/>
            <a:r>
              <a:rPr lang="en-US" dirty="0" smtClean="0"/>
              <a:t>Terminal function checks match with next input token</a:t>
            </a:r>
          </a:p>
          <a:p>
            <a:pPr lvl="1"/>
            <a:r>
              <a:rPr lang="en-US" dirty="0" err="1" smtClean="0"/>
              <a:t>Nonterminal</a:t>
            </a:r>
            <a:r>
              <a:rPr lang="en-US" dirty="0" smtClean="0"/>
              <a:t> function calls (recursively) other functions</a:t>
            </a:r>
          </a:p>
          <a:p>
            <a:r>
              <a:rPr lang="en-US" dirty="0" smtClean="0"/>
              <a:t>If there are several applicable productions for a </a:t>
            </a:r>
            <a:r>
              <a:rPr lang="en-US" dirty="0" err="1" smtClean="0"/>
              <a:t>nonterminal</a:t>
            </a:r>
            <a:r>
              <a:rPr lang="en-US" dirty="0" smtClean="0"/>
              <a:t>, use </a:t>
            </a:r>
            <a:r>
              <a:rPr lang="en-US" dirty="0" err="1" smtClean="0"/>
              <a:t>lookahead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52800"/>
            <a:ext cx="7772400" cy="3002760"/>
          </a:xfrm>
        </p:spPr>
        <p:txBody>
          <a:bodyPr/>
          <a:lstStyle/>
          <a:p>
            <a:r>
              <a:rPr lang="en-US" dirty="0" smtClean="0"/>
              <a:t>FIRST(S) = { a }		FOLLOW(S) = { } </a:t>
            </a:r>
          </a:p>
          <a:p>
            <a:r>
              <a:rPr lang="en-US" dirty="0" smtClean="0"/>
              <a:t>FIRST(A) = { a , 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 }	FOLLOW(A) = { a }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FIRST/FOLLOW conflict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37892" y="1732601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</a:t>
            </a:r>
            <a:r>
              <a:rPr lang="en-US" dirty="0" err="1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 b</a:t>
            </a:r>
            <a:endParaRPr lang="en-US" dirty="0">
              <a:solidFill>
                <a:srgbClr val="FF0000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|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Symbol"/>
              </a:rPr>
              <a:t>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substitution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37892" y="1905000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b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| 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Symbol"/>
              </a:rPr>
              <a:t>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191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37892" y="3886200"/>
            <a:ext cx="681070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b | a b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276600"/>
            <a:ext cx="1747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Substitute A in S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182813" y="4800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21019" y="5488289"/>
            <a:ext cx="681070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after_A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</a:p>
          <a:p>
            <a:pPr marL="68580" indent="0" algn="l" rtl="0">
              <a:buFont typeface="Wingdings"/>
              <a:buNone/>
            </a:pPr>
            <a:r>
              <a:rPr lang="en-US" dirty="0" err="1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after_A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a b | b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8060" y="4816676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Left factoring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52800"/>
            <a:ext cx="7772400" cy="3002760"/>
          </a:xfrm>
        </p:spPr>
        <p:txBody>
          <a:bodyPr/>
          <a:lstStyle/>
          <a:p>
            <a:r>
              <a:rPr lang="en-US" dirty="0" smtClean="0"/>
              <a:t>Left recursion cannot be handled with a bounded </a:t>
            </a:r>
            <a:r>
              <a:rPr lang="en-US" dirty="0" err="1" smtClean="0"/>
              <a:t>lookahead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What can we do? </a:t>
            </a:r>
            <a:endParaRPr lang="en-US" dirty="0"/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37892" y="1693821"/>
            <a:ext cx="6810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E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E - term | term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recursion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600"/>
            <a:ext cx="7772400" cy="1219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ym typeface="Math C"/>
              </a:rPr>
              <a:t>L(G</a:t>
            </a:r>
            <a:r>
              <a:rPr lang="en-US" sz="2400" baseline="-25000" dirty="0" smtClean="0">
                <a:sym typeface="Math C"/>
              </a:rPr>
              <a:t>1</a:t>
            </a:r>
            <a:r>
              <a:rPr lang="en-US" sz="2400" dirty="0" smtClean="0">
                <a:sym typeface="Math C"/>
              </a:rPr>
              <a:t>) = β, β</a:t>
            </a:r>
            <a:r>
              <a:rPr lang="el-GR" sz="2400" dirty="0" smtClean="0">
                <a:sym typeface="Math C"/>
              </a:rPr>
              <a:t>α</a:t>
            </a:r>
            <a:r>
              <a:rPr lang="en-US" sz="2400" dirty="0" smtClean="0">
                <a:sym typeface="Math C"/>
              </a:rPr>
              <a:t>, </a:t>
            </a:r>
            <a:r>
              <a:rPr lang="en-US" sz="2400" dirty="0">
                <a:sym typeface="Math C"/>
              </a:rPr>
              <a:t>β</a:t>
            </a:r>
            <a:r>
              <a:rPr lang="el-GR" sz="2400" dirty="0" smtClean="0">
                <a:sym typeface="Math C"/>
              </a:rPr>
              <a:t>αα</a:t>
            </a:r>
            <a:r>
              <a:rPr lang="en-US" sz="2400" dirty="0" smtClean="0">
                <a:sym typeface="Math C"/>
              </a:rPr>
              <a:t>, </a:t>
            </a:r>
            <a:r>
              <a:rPr lang="en-US" sz="2400" dirty="0">
                <a:sym typeface="Math C"/>
              </a:rPr>
              <a:t>β</a:t>
            </a:r>
            <a:r>
              <a:rPr lang="el-GR" sz="2400" dirty="0" smtClean="0">
                <a:sym typeface="Math C"/>
              </a:rPr>
              <a:t>ααα</a:t>
            </a:r>
            <a:r>
              <a:rPr lang="en-US" sz="2400" dirty="0" smtClean="0">
                <a:sym typeface="Math C"/>
              </a:rPr>
              <a:t>, …</a:t>
            </a:r>
          </a:p>
          <a:p>
            <a:r>
              <a:rPr lang="en-US" sz="2400" dirty="0" smtClean="0">
                <a:sym typeface="Math C"/>
              </a:rPr>
              <a:t>L(G</a:t>
            </a:r>
            <a:r>
              <a:rPr lang="en-US" sz="2400" baseline="-25000" dirty="0" smtClean="0">
                <a:sym typeface="Math C"/>
              </a:rPr>
              <a:t>2</a:t>
            </a:r>
            <a:r>
              <a:rPr lang="en-US" sz="2400" dirty="0" smtClean="0">
                <a:sym typeface="Math C"/>
              </a:rPr>
              <a:t>) = same</a:t>
            </a:r>
          </a:p>
          <a:p>
            <a:endParaRPr lang="en-US" sz="2400" dirty="0" smtClean="0">
              <a:sym typeface="Math C"/>
            </a:endParaRPr>
          </a:p>
          <a:p>
            <a:pPr lvl="1"/>
            <a:endParaRPr lang="en-US" sz="2000" dirty="0" smtClean="0"/>
          </a:p>
          <a:p>
            <a:pPr marL="68580" indent="0">
              <a:buNone/>
            </a:pP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1037892" y="1600200"/>
            <a:ext cx="2619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 </a:t>
            </a:r>
            <a:r>
              <a:rPr lang="en-US" dirty="0">
                <a:solidFill>
                  <a:schemeClr val="tx1"/>
                </a:solidFill>
                <a:sym typeface="Math C"/>
              </a:rPr>
              <a:t>N</a:t>
            </a:r>
            <a:r>
              <a:rPr lang="el-GR" dirty="0">
                <a:solidFill>
                  <a:schemeClr val="tx1"/>
                </a:solidFill>
                <a:sym typeface="Math C"/>
              </a:rPr>
              <a:t>α</a:t>
            </a:r>
            <a:r>
              <a:rPr lang="en-US" dirty="0">
                <a:solidFill>
                  <a:schemeClr val="tx1"/>
                </a:solidFill>
                <a:sym typeface="Math C"/>
              </a:rPr>
              <a:t> | </a:t>
            </a:r>
            <a:r>
              <a:rPr lang="el-GR" dirty="0">
                <a:solidFill>
                  <a:schemeClr val="tx1"/>
                </a:solidFill>
                <a:sym typeface="Math C"/>
              </a:rPr>
              <a:t>β</a:t>
            </a:r>
            <a:r>
              <a:rPr lang="en-US" dirty="0">
                <a:solidFill>
                  <a:schemeClr val="tx1"/>
                </a:solidFill>
                <a:sym typeface="Math C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495800" y="1619093"/>
            <a:ext cx="2619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 </a:t>
            </a:r>
            <a:r>
              <a:rPr lang="el-GR" dirty="0" smtClean="0">
                <a:solidFill>
                  <a:schemeClr val="tx1"/>
                </a:solidFill>
                <a:sym typeface="Math C"/>
              </a:rPr>
              <a:t>β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N’ </a:t>
            </a:r>
            <a:endParaRPr lang="en-US" dirty="0">
              <a:solidFill>
                <a:schemeClr val="tx1"/>
              </a:solidFill>
              <a:sym typeface="Math C"/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N’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 </a:t>
            </a:r>
            <a:r>
              <a:rPr lang="el-GR" dirty="0" smtClean="0">
                <a:solidFill>
                  <a:schemeClr val="tx1"/>
                </a:solidFill>
                <a:sym typeface="Math C"/>
              </a:rPr>
              <a:t>α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N’ </a:t>
            </a:r>
            <a:r>
              <a:rPr lang="en-US" dirty="0">
                <a:solidFill>
                  <a:schemeClr val="tx1"/>
                </a:solidFill>
                <a:sym typeface="Math C"/>
              </a:rPr>
              <a:t>| </a:t>
            </a:r>
            <a:r>
              <a:rPr lang="el-GR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dirty="0" smtClean="0">
                <a:solidFill>
                  <a:schemeClr val="tx1"/>
                </a:solidFill>
                <a:sym typeface="Math C"/>
              </a:rPr>
              <a:t> </a:t>
            </a:r>
            <a:endParaRPr lang="en-US" dirty="0">
              <a:solidFill>
                <a:schemeClr val="tx1"/>
              </a:solidFill>
              <a:sym typeface="Math 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6371" y="27784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584279" y="2783506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9" name="Rounded Rectangle 8"/>
          <p:cNvSpPr/>
          <p:nvPr/>
        </p:nvSpPr>
        <p:spPr>
          <a:xfrm>
            <a:off x="1037892" y="5105400"/>
            <a:ext cx="2619708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E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E - term | term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00600" y="5105400"/>
            <a:ext cx="32766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E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term TE | term</a:t>
            </a:r>
          </a:p>
          <a:p>
            <a:pPr marL="68580" indent="0" algn="l" rtl="0">
              <a:buFont typeface="Wingdings"/>
              <a:buNone/>
            </a:pP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TE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</a:t>
            </a:r>
            <a:r>
              <a:rPr lang="en-US" b="1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-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  <a:sym typeface="Math C"/>
              </a:rPr>
              <a:t> term TE | </a:t>
            </a:r>
            <a:r>
              <a:rPr lang="el-GR" dirty="0">
                <a:solidFill>
                  <a:schemeClr val="tx1"/>
                </a:solidFill>
                <a:sym typeface="Symbol"/>
              </a:rPr>
              <a:t></a:t>
            </a:r>
            <a:endParaRPr lang="en-US" dirty="0">
              <a:solidFill>
                <a:schemeClr val="tx1"/>
              </a:solidFill>
              <a:cs typeface="Courier New" pitchFamily="49" charset="0"/>
              <a:sym typeface="Math C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14400" y="4378351"/>
            <a:ext cx="7772400" cy="49844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>
                <a:sym typeface="Math C"/>
              </a:rPr>
              <a:t>For our 3</a:t>
            </a:r>
            <a:r>
              <a:rPr lang="en-US" sz="2400" baseline="30000" dirty="0" smtClean="0">
                <a:sym typeface="Math C"/>
              </a:rPr>
              <a:t>rd</a:t>
            </a:r>
            <a:r>
              <a:rPr lang="en-US" sz="2400" dirty="0" smtClean="0">
                <a:sym typeface="Math C"/>
              </a:rPr>
              <a:t> example:</a:t>
            </a:r>
            <a:endParaRPr lang="en-US" sz="2000" dirty="0" smtClean="0"/>
          </a:p>
        </p:txBody>
      </p:sp>
      <p:sp>
        <p:nvSpPr>
          <p:cNvPr id="12" name="Right Arrow 11"/>
          <p:cNvSpPr/>
          <p:nvPr/>
        </p:nvSpPr>
        <p:spPr>
          <a:xfrm>
            <a:off x="3810000" y="1981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962400" y="5486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8" name="Picture 6" descr="https://encrypted-tbn3.gstatic.com/images?q=tbn:ANd9GcSJu7RdywfaY5_gaycihVne9WATN6MMlMMvC9vKwqhtybBzvvrt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3" y="62716"/>
            <a:ext cx="576063" cy="723679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8340345" y="765107"/>
            <a:ext cx="8036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800" dirty="0" smtClean="0"/>
              <a:t>p. 130</a:t>
            </a:r>
            <a:endParaRPr lang="he-IL" sz="1800" dirty="0"/>
          </a:p>
        </p:txBody>
      </p:sp>
      <p:sp>
        <p:nvSpPr>
          <p:cNvPr id="20" name="הסבר מלבני 19"/>
          <p:cNvSpPr/>
          <p:nvPr/>
        </p:nvSpPr>
        <p:spPr>
          <a:xfrm>
            <a:off x="6012160" y="3356992"/>
            <a:ext cx="2880320" cy="1008112"/>
          </a:xfrm>
          <a:prstGeom prst="wedgeRectCallout">
            <a:avLst>
              <a:gd name="adj1" fmla="val -45688"/>
              <a:gd name="adj2" fmla="val -967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Can be done algorithmically.</a:t>
            </a:r>
          </a:p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Problem: grammar becomes mangled beyond recognition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8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LL(k) Parsers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Descent</a:t>
            </a:r>
          </a:p>
          <a:p>
            <a:pPr lvl="1"/>
            <a:r>
              <a:rPr lang="en-US" dirty="0" smtClean="0"/>
              <a:t>Manual construction</a:t>
            </a:r>
          </a:p>
          <a:p>
            <a:pPr lvl="1"/>
            <a:r>
              <a:rPr lang="en-US" dirty="0" smtClean="0"/>
              <a:t>Uses recursion</a:t>
            </a:r>
          </a:p>
          <a:p>
            <a:endParaRPr lang="en-US" dirty="0" smtClean="0"/>
          </a:p>
          <a:p>
            <a:r>
              <a:rPr lang="en-US" dirty="0" smtClean="0"/>
              <a:t>Wanted</a:t>
            </a:r>
          </a:p>
          <a:p>
            <a:pPr lvl="1"/>
            <a:r>
              <a:rPr lang="en-US" dirty="0" smtClean="0"/>
              <a:t>A parser that can be generated automatically</a:t>
            </a:r>
          </a:p>
          <a:p>
            <a:pPr lvl="1"/>
            <a:r>
              <a:rPr lang="en-US" dirty="0" smtClean="0"/>
              <a:t>Does not use recursion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Pushdown Automata (PDA)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538574" cy="41148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2" name="5-Point Star 1"/>
          <p:cNvSpPr/>
          <p:nvPr/>
        </p:nvSpPr>
        <p:spPr bwMode="auto">
          <a:xfrm>
            <a:off x="491613" y="6259871"/>
            <a:ext cx="524387" cy="417871"/>
          </a:xfrm>
          <a:prstGeom prst="star5">
            <a:avLst/>
          </a:prstGeom>
          <a:solidFill>
            <a:srgbClr val="FFC763"/>
          </a:solidFill>
          <a:ln w="38100" cap="flat" cmpd="sng" algn="ctr">
            <a:solidFill>
              <a:srgbClr val="FF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6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Intuition: PDA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116274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ε</a:t>
            </a:r>
            <a:r>
              <a:rPr lang="en-US" dirty="0" smtClean="0"/>
              <a:t>-NFA with the additional power to  manipulate </a:t>
            </a:r>
            <a:r>
              <a:rPr lang="en-US" b="1" dirty="0" smtClean="0">
                <a:solidFill>
                  <a:schemeClr val="bg1"/>
                </a:solidFill>
              </a:rPr>
              <a:t>one</a:t>
            </a:r>
            <a:r>
              <a:rPr lang="en-US" dirty="0" smtClean="0"/>
              <a:t> stack</a:t>
            </a:r>
          </a:p>
        </p:txBody>
      </p:sp>
      <p:sp>
        <p:nvSpPr>
          <p:cNvPr id="5" name="5-Point Star 4"/>
          <p:cNvSpPr/>
          <p:nvPr/>
        </p:nvSpPr>
        <p:spPr bwMode="auto">
          <a:xfrm>
            <a:off x="491613" y="6259871"/>
            <a:ext cx="524387" cy="417871"/>
          </a:xfrm>
          <a:prstGeom prst="star5">
            <a:avLst/>
          </a:prstGeom>
          <a:solidFill>
            <a:srgbClr val="FFC763"/>
          </a:solidFill>
          <a:ln w="38100" cap="flat" cmpd="sng" algn="ctr">
            <a:solidFill>
              <a:srgbClr val="FF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53389" y="3532238"/>
            <a:ext cx="2514600" cy="1676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67389" y="3293806"/>
            <a:ext cx="609600" cy="22614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77107" y="5597831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stack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340976" y="3371645"/>
            <a:ext cx="51076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Y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$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45613" y="3490452"/>
            <a:ext cx="475226" cy="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-414244" y="3210226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Top</a:t>
            </a:r>
            <a:endParaRPr lang="en-US" dirty="0">
              <a:latin typeface="+mn-lt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723507" y="5586360"/>
            <a:ext cx="2184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+mn-lt"/>
              </a:rPr>
              <a:t>control (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ε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-NFA) 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256" y="3685685"/>
            <a:ext cx="1739053" cy="143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Intuition: PDA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96688"/>
            <a:ext cx="7772400" cy="4114800"/>
          </a:xfrm>
        </p:spPr>
        <p:txBody>
          <a:bodyPr/>
          <a:lstStyle/>
          <a:p>
            <a:r>
              <a:rPr lang="en-US" dirty="0" smtClean="0"/>
              <a:t>Think of an </a:t>
            </a:r>
            <a:r>
              <a:rPr lang="en-US" dirty="0" err="1" smtClean="0"/>
              <a:t>ε</a:t>
            </a:r>
            <a:r>
              <a:rPr lang="en-US" dirty="0" smtClean="0"/>
              <a:t>-NFA with the additional power that it can manipulate a stack</a:t>
            </a:r>
          </a:p>
          <a:p>
            <a:r>
              <a:rPr lang="en-US" dirty="0" smtClean="0"/>
              <a:t>PDA moves are determined by:</a:t>
            </a:r>
          </a:p>
          <a:p>
            <a:pPr lvl="1"/>
            <a:r>
              <a:rPr lang="en-US" dirty="0" smtClean="0"/>
              <a:t>The current state (of its </a:t>
            </a:r>
            <a:r>
              <a:rPr lang="ja-JP" altLang="en-US" dirty="0" smtClean="0"/>
              <a:t>“</a:t>
            </a:r>
            <a:r>
              <a:rPr lang="en-US" dirty="0" err="1"/>
              <a:t>ε</a:t>
            </a:r>
            <a:r>
              <a:rPr lang="en-US" dirty="0"/>
              <a:t>-NFA</a:t>
            </a:r>
            <a:r>
              <a:rPr lang="ja-JP" altLang="en-US" dirty="0" smtClean="0"/>
              <a:t>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current input symbol (or </a:t>
            </a:r>
            <a:r>
              <a:rPr lang="en-US" dirty="0" err="1" smtClean="0"/>
              <a:t>ε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current symbol on top of its stack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 bwMode="auto">
          <a:xfrm>
            <a:off x="491613" y="6259871"/>
            <a:ext cx="524387" cy="417871"/>
          </a:xfrm>
          <a:prstGeom prst="star5">
            <a:avLst/>
          </a:prstGeom>
          <a:solidFill>
            <a:srgbClr val="FFC763"/>
          </a:solidFill>
          <a:ln w="38100" cap="flat" cmpd="sng" algn="ctr">
            <a:solidFill>
              <a:srgbClr val="FF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Intuition: PDA</a:t>
            </a:r>
            <a:endParaRPr lang="en-US" dirty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553389" y="3532238"/>
            <a:ext cx="2514600" cy="1676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 anchorCtr="1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526151" y="2389238"/>
            <a:ext cx="6347849" cy="4429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155666" y="2356157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input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1267389" y="3293806"/>
            <a:ext cx="609600" cy="22614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777107" y="5597831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stack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1563381" y="2359076"/>
            <a:ext cx="6425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f (oops) then stat:= blah else abort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1340976" y="3371645"/>
            <a:ext cx="51076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Y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IF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$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745613" y="3490452"/>
            <a:ext cx="475226" cy="0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-414244" y="3210226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Top</a:t>
            </a:r>
            <a:endParaRPr lang="en-US" dirty="0"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4109884" y="1999226"/>
            <a:ext cx="3277" cy="340852"/>
          </a:xfrm>
          <a:prstGeom prst="straightConnector1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310544" y="1543658"/>
            <a:ext cx="161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Current</a:t>
            </a:r>
            <a:endParaRPr lang="en-US" dirty="0">
              <a:latin typeface="+mn-lt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3723507" y="5586360"/>
            <a:ext cx="2184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+mn-lt"/>
              </a:rPr>
              <a:t>control (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ε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-NFA) 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5-Point Star 25"/>
          <p:cNvSpPr/>
          <p:nvPr/>
        </p:nvSpPr>
        <p:spPr bwMode="auto">
          <a:xfrm>
            <a:off x="491613" y="6259871"/>
            <a:ext cx="524387" cy="417871"/>
          </a:xfrm>
          <a:prstGeom prst="star5">
            <a:avLst/>
          </a:prstGeom>
          <a:solidFill>
            <a:srgbClr val="FFC763"/>
          </a:solidFill>
          <a:ln w="38100" cap="flat" cmpd="sng" algn="ctr">
            <a:solidFill>
              <a:srgbClr val="FF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28</a:t>
            </a:fld>
            <a:endParaRPr lang="en-US"/>
          </a:p>
        </p:txBody>
      </p:sp>
      <p:pic>
        <p:nvPicPr>
          <p:cNvPr id="19" name="Picture 18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256" y="3685685"/>
            <a:ext cx="1739053" cy="143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9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PDA Formalism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PDA = (</a:t>
            </a:r>
            <a:r>
              <a:rPr lang="en-US" dirty="0" smtClean="0">
                <a:solidFill>
                  <a:srgbClr val="008000"/>
                </a:solidFill>
              </a:rPr>
              <a:t>Q, </a:t>
            </a:r>
            <a:r>
              <a:rPr lang="en-US" dirty="0" err="1" smtClean="0">
                <a:solidFill>
                  <a:srgbClr val="008000"/>
                </a:solidFill>
              </a:rPr>
              <a:t>Σ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δ</a:t>
            </a:r>
            <a:r>
              <a:rPr lang="en-US" dirty="0" smtClean="0">
                <a:solidFill>
                  <a:srgbClr val="3366FF"/>
                </a:solidFill>
              </a:rPr>
              <a:t>,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q</a:t>
            </a:r>
            <a:r>
              <a:rPr lang="en-US" i="1" baseline="-25000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$, </a:t>
            </a:r>
            <a:r>
              <a:rPr lang="en-US" dirty="0" smtClean="0">
                <a:solidFill>
                  <a:srgbClr val="008000"/>
                </a:solidFill>
              </a:rPr>
              <a:t>F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Q</a:t>
            </a:r>
            <a:r>
              <a:rPr lang="en-US" dirty="0" smtClean="0">
                <a:solidFill>
                  <a:schemeClr val="tx2"/>
                </a:solidFill>
              </a:rPr>
              <a:t>: finite set of states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Σ</a:t>
            </a:r>
            <a:r>
              <a:rPr lang="en-US" dirty="0" smtClean="0">
                <a:solidFill>
                  <a:schemeClr val="tx2"/>
                </a:solidFill>
              </a:rPr>
              <a:t>: Input symbols alphabet  </a:t>
            </a:r>
          </a:p>
          <a:p>
            <a:pPr lvl="1"/>
            <a:r>
              <a:rPr lang="en-US" dirty="0" err="1" smtClean="0">
                <a:solidFill>
                  <a:srgbClr val="F02E00"/>
                </a:solidFill>
              </a:rPr>
              <a:t>Γ</a:t>
            </a:r>
            <a:r>
              <a:rPr lang="en-US" dirty="0" smtClean="0">
                <a:solidFill>
                  <a:srgbClr val="F02E00"/>
                </a:solidFill>
              </a:rPr>
              <a:t>: stack symbols alphabet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δ</a:t>
            </a:r>
            <a:r>
              <a:rPr lang="en-US" dirty="0" smtClean="0">
                <a:solidFill>
                  <a:srgbClr val="3366FF"/>
                </a:solidFill>
              </a:rPr>
              <a:t>: transition function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</a:rPr>
              <a:t>q</a:t>
            </a:r>
            <a:r>
              <a:rPr lang="en-US" i="1" baseline="-25000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8000"/>
                </a:solidFill>
              </a:rPr>
              <a:t>: start state  </a:t>
            </a:r>
          </a:p>
          <a:p>
            <a:pPr lvl="1"/>
            <a:r>
              <a:rPr lang="en-US" dirty="0" smtClean="0">
                <a:solidFill>
                  <a:srgbClr val="F02E00"/>
                </a:solidFill>
              </a:rPr>
              <a:t>$: start symbol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F: set of final states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29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434771" y="2431408"/>
            <a:ext cx="1149882" cy="589258"/>
          </a:xfrm>
          <a:prstGeom prst="wedgeRoundRectCallout">
            <a:avLst>
              <a:gd name="adj1" fmla="val -58820"/>
              <a:gd name="adj2" fmla="val 91603"/>
              <a:gd name="adj3" fmla="val 16667"/>
            </a:avLst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  <a:latin typeface="+mn-lt"/>
              </a:rPr>
              <a:t>Tokens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535683" y="3356138"/>
            <a:ext cx="1970019" cy="589258"/>
          </a:xfrm>
          <a:prstGeom prst="wedgeRoundRectCallout">
            <a:avLst>
              <a:gd name="adj1" fmla="val -65615"/>
              <a:gd name="adj2" fmla="val 31408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Non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terminals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</p:txBody>
      </p:sp>
      <p:sp>
        <p:nvSpPr>
          <p:cNvPr id="8" name="5-Point Star 7"/>
          <p:cNvSpPr/>
          <p:nvPr/>
        </p:nvSpPr>
        <p:spPr bwMode="auto">
          <a:xfrm>
            <a:off x="491613" y="6259871"/>
            <a:ext cx="524387" cy="417871"/>
          </a:xfrm>
          <a:prstGeom prst="star5">
            <a:avLst/>
          </a:prstGeom>
          <a:solidFill>
            <a:srgbClr val="FFC763"/>
          </a:solidFill>
          <a:ln w="38100" cap="flat" cmpd="sng" algn="ctr">
            <a:solidFill>
              <a:srgbClr val="FF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FIRST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FIRST(</a:t>
            </a:r>
            <a:r>
              <a:rPr lang="en-US" dirty="0" smtClean="0">
                <a:sym typeface="Math C"/>
              </a:rPr>
              <a:t>X) = { </a:t>
            </a:r>
            <a:r>
              <a:rPr lang="en-US" dirty="0" smtClean="0">
                <a:solidFill>
                  <a:srgbClr val="FF0000"/>
                </a:solidFill>
                <a:sym typeface="Math C"/>
              </a:rPr>
              <a:t>t</a:t>
            </a:r>
            <a:r>
              <a:rPr lang="en-US" dirty="0" smtClean="0">
                <a:sym typeface="Math C"/>
              </a:rPr>
              <a:t> | </a:t>
            </a:r>
            <a:r>
              <a:rPr lang="en-US" dirty="0">
                <a:sym typeface="Math C"/>
              </a:rPr>
              <a:t>X</a:t>
            </a:r>
            <a:r>
              <a:rPr lang="en-US" dirty="0" smtClean="0">
                <a:sym typeface="Math C"/>
              </a:rPr>
              <a:t> </a:t>
            </a:r>
            <a:r>
              <a:rPr lang="en-US" dirty="0" smtClean="0">
                <a:sym typeface="Wingdings"/>
              </a:rPr>
              <a:t>* </a:t>
            </a:r>
            <a:r>
              <a:rPr lang="en-US" dirty="0" smtClean="0">
                <a:solidFill>
                  <a:srgbClr val="FF0000"/>
                </a:solidFill>
                <a:sym typeface="Math C"/>
              </a:rPr>
              <a:t>t</a:t>
            </a:r>
            <a:r>
              <a:rPr lang="en-US" dirty="0" smtClean="0">
                <a:sym typeface="Math C"/>
              </a:rPr>
              <a:t> β} ∪{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ℇ</a:t>
            </a:r>
            <a:r>
              <a:rPr lang="en-US" dirty="0" smtClean="0">
                <a:sym typeface="Wingdings"/>
              </a:rPr>
              <a:t> | </a:t>
            </a:r>
            <a:r>
              <a:rPr lang="en-US" dirty="0" smtClean="0"/>
              <a:t>X </a:t>
            </a:r>
            <a:r>
              <a:rPr lang="en-US" dirty="0" smtClean="0">
                <a:sym typeface="Wingdings"/>
              </a:rPr>
              <a:t></a:t>
            </a:r>
            <a:r>
              <a:rPr lang="en-US" baseline="30000" dirty="0" smtClean="0">
                <a:sym typeface="Wingdings"/>
              </a:rPr>
              <a:t>*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ℇ</a:t>
            </a:r>
            <a:r>
              <a:rPr lang="en-US" dirty="0" smtClean="0">
                <a:sym typeface="Wingdings"/>
              </a:rPr>
              <a:t>}</a:t>
            </a:r>
            <a:endParaRPr lang="en-US" dirty="0" smtClean="0">
              <a:sym typeface="Math C"/>
            </a:endParaRPr>
          </a:p>
          <a:p>
            <a:pPr lvl="1"/>
            <a:r>
              <a:rPr lang="en-US" dirty="0" smtClean="0">
                <a:sym typeface="Math C"/>
              </a:rPr>
              <a:t>FIRST(</a:t>
            </a:r>
            <a:r>
              <a:rPr lang="en-US" dirty="0">
                <a:sym typeface="Math C"/>
              </a:rPr>
              <a:t>X</a:t>
            </a:r>
            <a:r>
              <a:rPr lang="en-US" dirty="0" smtClean="0">
                <a:sym typeface="Math C"/>
              </a:rPr>
              <a:t>) = all terminals that </a:t>
            </a:r>
            <a:r>
              <a:rPr lang="el-GR" dirty="0" smtClean="0">
                <a:sym typeface="Math C"/>
              </a:rPr>
              <a:t>α</a:t>
            </a:r>
            <a:r>
              <a:rPr lang="en-US" dirty="0" smtClean="0">
                <a:sym typeface="Math C"/>
              </a:rPr>
              <a:t> can appear as first in some derivation for </a:t>
            </a:r>
            <a:r>
              <a:rPr lang="en-US" dirty="0">
                <a:sym typeface="Math C"/>
              </a:rPr>
              <a:t>X</a:t>
            </a:r>
            <a:r>
              <a:rPr lang="en-US" dirty="0" smtClean="0">
                <a:sym typeface="Math C"/>
              </a:rPr>
              <a:t> </a:t>
            </a:r>
          </a:p>
          <a:p>
            <a:pPr lvl="2"/>
            <a:r>
              <a:rPr lang="en-US" dirty="0" smtClean="0">
                <a:sym typeface="Math C"/>
              </a:rPr>
              <a:t>+ </a:t>
            </a:r>
            <a:r>
              <a:rPr lang="en-US" dirty="0" err="1" smtClean="0">
                <a:sym typeface="Math C"/>
              </a:rPr>
              <a:t>ℇ</a:t>
            </a:r>
            <a:r>
              <a:rPr lang="en-US" dirty="0" smtClean="0">
                <a:sym typeface="Math C"/>
              </a:rPr>
              <a:t> if can be derived from X</a:t>
            </a:r>
          </a:p>
          <a:p>
            <a:pPr marL="0" indent="0">
              <a:buNone/>
            </a:pPr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Example: </a:t>
            </a:r>
          </a:p>
          <a:p>
            <a:pPr lvl="1"/>
            <a:r>
              <a:rPr lang="en-US" dirty="0" smtClean="0">
                <a:sym typeface="Math C"/>
              </a:rPr>
              <a:t>FIRST( </a:t>
            </a:r>
            <a:r>
              <a:rPr lang="en-US" b="1" dirty="0" smtClean="0">
                <a:sym typeface="Math C"/>
              </a:rPr>
              <a:t>LIT</a:t>
            </a:r>
            <a:r>
              <a:rPr lang="en-US" dirty="0" smtClean="0">
                <a:sym typeface="Math C"/>
              </a:rPr>
              <a:t> ) = { </a:t>
            </a:r>
            <a:r>
              <a:rPr lang="en-US" b="1" dirty="0" smtClean="0">
                <a:sym typeface="Math C"/>
              </a:rPr>
              <a:t>true</a:t>
            </a:r>
            <a:r>
              <a:rPr lang="en-US" dirty="0" smtClean="0">
                <a:sym typeface="Math C"/>
              </a:rPr>
              <a:t>, </a:t>
            </a:r>
            <a:r>
              <a:rPr lang="en-US" b="1" dirty="0" smtClean="0">
                <a:sym typeface="Math C"/>
              </a:rPr>
              <a:t>false</a:t>
            </a:r>
            <a:r>
              <a:rPr lang="en-US" dirty="0" smtClean="0">
                <a:sym typeface="Math C"/>
              </a:rPr>
              <a:t> }</a:t>
            </a:r>
          </a:p>
          <a:p>
            <a:pPr lvl="1"/>
            <a:r>
              <a:rPr lang="en-US" dirty="0" smtClean="0">
                <a:sym typeface="Math C"/>
              </a:rPr>
              <a:t>FIRST( </a:t>
            </a:r>
            <a:r>
              <a:rPr lang="en-US" b="1" dirty="0" smtClean="0">
                <a:sym typeface="Math C"/>
              </a:rPr>
              <a:t>( E OP E ) </a:t>
            </a:r>
            <a:r>
              <a:rPr lang="en-US" dirty="0" smtClean="0">
                <a:sym typeface="Math C"/>
              </a:rPr>
              <a:t>) = { </a:t>
            </a:r>
            <a:r>
              <a:rPr lang="en-US" b="1" dirty="0" smtClean="0">
                <a:sym typeface="Math C"/>
              </a:rPr>
              <a:t>(</a:t>
            </a:r>
            <a:r>
              <a:rPr lang="en-US" dirty="0" smtClean="0">
                <a:sym typeface="Math C"/>
              </a:rPr>
              <a:t> }</a:t>
            </a:r>
          </a:p>
          <a:p>
            <a:pPr lvl="1"/>
            <a:r>
              <a:rPr lang="en-US" dirty="0" smtClean="0">
                <a:sym typeface="Math C"/>
              </a:rPr>
              <a:t>FIRST( </a:t>
            </a:r>
            <a:r>
              <a:rPr lang="en-US" b="1" dirty="0" smtClean="0">
                <a:sym typeface="Math C"/>
              </a:rPr>
              <a:t>not E </a:t>
            </a:r>
            <a:r>
              <a:rPr lang="en-US" dirty="0" smtClean="0">
                <a:sym typeface="Math C"/>
              </a:rPr>
              <a:t>) = { </a:t>
            </a:r>
            <a:r>
              <a:rPr lang="en-US" b="1" dirty="0" smtClean="0">
                <a:sym typeface="Math C"/>
              </a:rPr>
              <a:t>not</a:t>
            </a:r>
            <a:r>
              <a:rPr lang="en-US" dirty="0" smtClean="0">
                <a:sym typeface="Math C"/>
              </a:rPr>
              <a:t>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Pushdown automaton uses</a:t>
            </a:r>
          </a:p>
          <a:p>
            <a:pPr lvl="1"/>
            <a:r>
              <a:rPr lang="en-US" dirty="0" smtClean="0"/>
              <a:t>Prediction stack</a:t>
            </a:r>
          </a:p>
          <a:p>
            <a:pPr lvl="1"/>
            <a:r>
              <a:rPr lang="en-US" dirty="0" smtClean="0"/>
              <a:t>Input stream</a:t>
            </a:r>
          </a:p>
          <a:p>
            <a:pPr lvl="1"/>
            <a:r>
              <a:rPr lang="en-US" dirty="0" smtClean="0"/>
              <a:t>Transition table</a:t>
            </a:r>
          </a:p>
          <a:p>
            <a:pPr lvl="2"/>
            <a:r>
              <a:rPr lang="en-US" dirty="0" err="1" smtClean="0"/>
              <a:t>nonterminals</a:t>
            </a:r>
            <a:r>
              <a:rPr lang="en-US" dirty="0" smtClean="0"/>
              <a:t> x tokens -&gt; production alternative</a:t>
            </a:r>
          </a:p>
          <a:p>
            <a:pPr lvl="2"/>
            <a:r>
              <a:rPr lang="en-US" dirty="0" smtClean="0"/>
              <a:t>Entry indexed by nonterminal N and token t contains the alternative of N that must be predicated when current input starts with t</a:t>
            </a:r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LL(k) parsing via pushdown automata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LL(k) parsing via pushdown automata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 possible moves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Prediction</a:t>
            </a:r>
          </a:p>
          <a:p>
            <a:pPr lvl="2"/>
            <a:r>
              <a:rPr lang="en-US" dirty="0" smtClean="0"/>
              <a:t>When top of stack is </a:t>
            </a:r>
            <a:r>
              <a:rPr lang="en-US" dirty="0" err="1" smtClean="0"/>
              <a:t>nonterminal</a:t>
            </a:r>
            <a:r>
              <a:rPr lang="en-US" dirty="0" smtClean="0"/>
              <a:t> N, pop N, lookup table[</a:t>
            </a:r>
            <a:r>
              <a:rPr lang="en-US" dirty="0" err="1" smtClean="0"/>
              <a:t>N,t</a:t>
            </a:r>
            <a:r>
              <a:rPr lang="en-US" dirty="0" smtClean="0"/>
              <a:t>]. If table[</a:t>
            </a:r>
            <a:r>
              <a:rPr lang="en-US" dirty="0" err="1" smtClean="0"/>
              <a:t>N,t</a:t>
            </a:r>
            <a:r>
              <a:rPr lang="en-US" dirty="0" smtClean="0"/>
              <a:t>] is not empty, push table[</a:t>
            </a:r>
            <a:r>
              <a:rPr lang="en-US" dirty="0" err="1" smtClean="0"/>
              <a:t>N,t</a:t>
            </a:r>
            <a:r>
              <a:rPr lang="en-US" dirty="0" smtClean="0"/>
              <a:t>] on prediction stack, otherwise – syntax error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Match</a:t>
            </a:r>
          </a:p>
          <a:p>
            <a:pPr lvl="2"/>
            <a:r>
              <a:rPr lang="en-US" dirty="0" smtClean="0"/>
              <a:t>When top of prediction stack is a terminal T, must be equal to next input token t. If (t == T), pop T and consume t. If (t ≠ T) syntax error</a:t>
            </a:r>
          </a:p>
          <a:p>
            <a:r>
              <a:rPr lang="en-US" dirty="0" smtClean="0"/>
              <a:t>Parsing terminates when prediction stack is empty</a:t>
            </a:r>
          </a:p>
          <a:p>
            <a:pPr lvl="1"/>
            <a:r>
              <a:rPr lang="en-US" dirty="0" smtClean="0"/>
              <a:t>If input is empty at that point, success. Otherwise, syntax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1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95400" y="4724400"/>
          <a:ext cx="6934201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  <a:gridCol w="723900"/>
                <a:gridCol w="662941"/>
                <a:gridCol w="693420"/>
                <a:gridCol w="693420"/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xor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19200" y="1447800"/>
            <a:ext cx="4572000" cy="30592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(1) E → LIT</a:t>
            </a:r>
          </a:p>
          <a:p>
            <a:pPr algn="l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(2) E → ( E OP E ) </a:t>
            </a:r>
          </a:p>
          <a:p>
            <a:pPr algn="l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(3) E → not E</a:t>
            </a:r>
          </a:p>
          <a:p>
            <a:pPr algn="l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(4) LIT → true</a:t>
            </a:r>
          </a:p>
          <a:p>
            <a:pPr algn="l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(5) LIT → false</a:t>
            </a:r>
          </a:p>
          <a:p>
            <a:pPr algn="l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(6) OP → and</a:t>
            </a:r>
          </a:p>
          <a:p>
            <a:pPr algn="l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(7) OP → or</a:t>
            </a:r>
          </a:p>
          <a:p>
            <a:pPr algn="l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dirty="0"/>
              <a:t>(8) OP → </a:t>
            </a:r>
            <a:r>
              <a:rPr lang="en-US" sz="2000" dirty="0" err="1"/>
              <a:t>xor</a:t>
            </a:r>
            <a:endParaRPr lang="en-US" sz="2000" dirty="0"/>
          </a:p>
        </p:txBody>
      </p:sp>
      <p:sp>
        <p:nvSpPr>
          <p:cNvPr id="8" name="Left Brace 7"/>
          <p:cNvSpPr/>
          <p:nvPr/>
        </p:nvSpPr>
        <p:spPr>
          <a:xfrm>
            <a:off x="914400" y="5105400"/>
            <a:ext cx="1524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5888" y="5410200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err="1" smtClean="0"/>
              <a:t>Nonterminals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4991100" y="1409700"/>
            <a:ext cx="228600" cy="624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66306" y="4042087"/>
            <a:ext cx="1369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Input tokens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981200" y="5105400"/>
            <a:ext cx="6324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6629400" y="3200400"/>
            <a:ext cx="2057400" cy="685800"/>
          </a:xfrm>
          <a:prstGeom prst="wedgeRoundRectCallout">
            <a:avLst>
              <a:gd name="adj1" fmla="val 29121"/>
              <a:gd name="adj2" fmla="val 2410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2000" b="1" dirty="0"/>
              <a:t>Which rule should be used</a:t>
            </a:r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transition table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of non-recursive</a:t>
            </a:r>
            <a:br>
              <a:rPr lang="en-US" dirty="0" smtClean="0"/>
            </a:br>
            <a:r>
              <a:rPr lang="en-US" dirty="0" smtClean="0"/>
              <a:t>predictive parser</a:t>
            </a:r>
            <a:endParaRPr lang="he-IL" dirty="0"/>
          </a:p>
        </p:txBody>
      </p:sp>
      <p:sp>
        <p:nvSpPr>
          <p:cNvPr id="6" name="מלבן עם פינות מעוגלות באותו צד 5"/>
          <p:cNvSpPr/>
          <p:nvPr/>
        </p:nvSpPr>
        <p:spPr>
          <a:xfrm>
            <a:off x="3491880" y="3295784"/>
            <a:ext cx="1944216" cy="108012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800" dirty="0" smtClean="0">
                <a:solidFill>
                  <a:schemeClr val="tx1"/>
                </a:solidFill>
              </a:rPr>
              <a:t>Predictive Parsing program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3279" y="5095984"/>
            <a:ext cx="14414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Parsing Table</a:t>
            </a:r>
            <a:br>
              <a:rPr lang="en-US" sz="1800" dirty="0" smtClean="0"/>
            </a:br>
            <a:endParaRPr lang="he-IL" sz="1800" dirty="0"/>
          </a:p>
        </p:txBody>
      </p:sp>
      <p:cxnSp>
        <p:nvCxnSpPr>
          <p:cNvPr id="9" name="מחבר חץ ישר 8"/>
          <p:cNvCxnSpPr>
            <a:stCxn id="6" idx="1"/>
            <a:endCxn id="7" idx="0"/>
          </p:cNvCxnSpPr>
          <p:nvPr/>
        </p:nvCxnSpPr>
        <p:spPr>
          <a:xfrm>
            <a:off x="4463988" y="4375904"/>
            <a:ext cx="1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טבלה 11"/>
          <p:cNvGraphicFramePr>
            <a:graphicFrameLocks noGrp="1"/>
          </p:cNvGraphicFramePr>
          <p:nvPr>
            <p:extLst/>
          </p:nvPr>
        </p:nvGraphicFramePr>
        <p:xfrm>
          <a:off x="2096985" y="3583816"/>
          <a:ext cx="383704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370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76905" y="3583816"/>
            <a:ext cx="6976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800" dirty="0" smtClean="0"/>
              <a:t>Stack</a:t>
            </a:r>
            <a:endParaRPr lang="he-IL" sz="1800" dirty="0"/>
          </a:p>
        </p:txBody>
      </p:sp>
      <p:cxnSp>
        <p:nvCxnSpPr>
          <p:cNvPr id="14" name="מחבר חץ ישר 13"/>
          <p:cNvCxnSpPr>
            <a:stCxn id="6" idx="2"/>
          </p:cNvCxnSpPr>
          <p:nvPr/>
        </p:nvCxnSpPr>
        <p:spPr>
          <a:xfrm flipH="1" flipV="1">
            <a:off x="2483768" y="379984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טבלה 16"/>
          <p:cNvGraphicFramePr>
            <a:graphicFrameLocks noGrp="1"/>
          </p:cNvGraphicFramePr>
          <p:nvPr/>
        </p:nvGraphicFramePr>
        <p:xfrm>
          <a:off x="3347864" y="2204864"/>
          <a:ext cx="2841644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10411"/>
                <a:gridCol w="710411"/>
                <a:gridCol w="710411"/>
                <a:gridCol w="710411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8" name="מחבר חץ ישר 17"/>
          <p:cNvCxnSpPr>
            <a:stCxn id="6" idx="3"/>
          </p:cNvCxnSpPr>
          <p:nvPr/>
        </p:nvCxnSpPr>
        <p:spPr>
          <a:xfrm flipH="1" flipV="1">
            <a:off x="4427984" y="257570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6" idx="0"/>
          </p:cNvCxnSpPr>
          <p:nvPr/>
        </p:nvCxnSpPr>
        <p:spPr>
          <a:xfrm>
            <a:off x="5436096" y="383584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84168" y="3655824"/>
            <a:ext cx="82588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1800" dirty="0" smtClean="0"/>
              <a:t>Output</a:t>
            </a:r>
            <a:endParaRPr lang="he-I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28800" y="5949280"/>
          <a:ext cx="525780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b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A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err="1" smtClean="0">
                          <a:latin typeface="+mn-lt"/>
                          <a:ea typeface="Arial Unicode MS"/>
                          <a:cs typeface="Arial"/>
                        </a:rPr>
                        <a:t>aAb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A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smtClean="0">
                          <a:latin typeface="+mn-lt"/>
                          <a:ea typeface="Arial Unicode MS"/>
                          <a:cs typeface="Arial"/>
                        </a:rPr>
                        <a:t>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652972" y="1219200"/>
            <a:ext cx="503382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algn="l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A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aAb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| c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62000" y="1219200"/>
            <a:ext cx="2362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aacbb</a:t>
            </a:r>
            <a:r>
              <a:rPr lang="en-US" dirty="0">
                <a:solidFill>
                  <a:schemeClr val="tx1"/>
                </a:solidFill>
              </a:rPr>
              <a:t>$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914400" y="2133600"/>
          <a:ext cx="7391400" cy="370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Input suffix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Stack</a:t>
                      </a:r>
                      <a:r>
                        <a:rPr lang="en-US" baseline="0" dirty="0" smtClean="0"/>
                        <a:t>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aacbb</a:t>
                      </a:r>
                      <a:r>
                        <a:rPr lang="en-US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predict(</a:t>
                      </a:r>
                      <a:r>
                        <a:rPr lang="en-US" dirty="0" err="1" smtClean="0"/>
                        <a:t>A,a</a:t>
                      </a:r>
                      <a:r>
                        <a:rPr lang="en-US" dirty="0" smtClean="0"/>
                        <a:t>) = </a:t>
                      </a:r>
                      <a:r>
                        <a:rPr lang="en-US" dirty="0" smtClean="0">
                          <a:latin typeface="+mn-lt"/>
                        </a:rPr>
                        <a:t>A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err="1" smtClean="0">
                          <a:latin typeface="+mn-lt"/>
                          <a:ea typeface="Arial Unicode MS"/>
                          <a:cs typeface="Arial"/>
                        </a:rPr>
                        <a:t>aAb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aacbb</a:t>
                      </a:r>
                      <a:r>
                        <a:rPr lang="en-US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aAb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match(</a:t>
                      </a:r>
                      <a:r>
                        <a:rPr lang="en-US" dirty="0" err="1" smtClean="0"/>
                        <a:t>a,a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acbb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predict(</a:t>
                      </a:r>
                      <a:r>
                        <a:rPr lang="en-US" dirty="0" err="1" smtClean="0"/>
                        <a:t>A,a</a:t>
                      </a:r>
                      <a:r>
                        <a:rPr lang="en-US" dirty="0" smtClean="0"/>
                        <a:t>) = </a:t>
                      </a:r>
                      <a:r>
                        <a:rPr lang="en-US" dirty="0" smtClean="0">
                          <a:latin typeface="+mn-lt"/>
                        </a:rPr>
                        <a:t>A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err="1" smtClean="0">
                          <a:latin typeface="+mn-lt"/>
                          <a:ea typeface="Arial Unicode MS"/>
                          <a:cs typeface="Arial"/>
                        </a:rPr>
                        <a:t>aAb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acbb</a:t>
                      </a:r>
                      <a:r>
                        <a:rPr lang="en-US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aAbb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match(</a:t>
                      </a:r>
                      <a:r>
                        <a:rPr lang="en-US" dirty="0" err="1" smtClean="0"/>
                        <a:t>a,a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cbb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Abb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predict(</a:t>
                      </a:r>
                      <a:r>
                        <a:rPr lang="en-US" dirty="0" err="1" smtClean="0"/>
                        <a:t>A,c</a:t>
                      </a:r>
                      <a:r>
                        <a:rPr lang="en-US" dirty="0" smtClean="0"/>
                        <a:t>) = </a:t>
                      </a:r>
                      <a:r>
                        <a:rPr lang="en-US" dirty="0" smtClean="0">
                          <a:latin typeface="+mn-lt"/>
                        </a:rPr>
                        <a:t>A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smtClean="0">
                          <a:latin typeface="+mn-lt"/>
                          <a:ea typeface="Arial Unicode MS"/>
                          <a:cs typeface="Arial"/>
                        </a:rPr>
                        <a:t>c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cbb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cbb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match(</a:t>
                      </a:r>
                      <a:r>
                        <a:rPr lang="en-US" dirty="0" err="1" smtClean="0"/>
                        <a:t>c,c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bb$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bb$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match(</a:t>
                      </a:r>
                      <a:r>
                        <a:rPr lang="en-US" dirty="0" err="1" smtClean="0"/>
                        <a:t>b,b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match(</a:t>
                      </a:r>
                      <a:r>
                        <a:rPr lang="en-US" dirty="0" err="1" smtClean="0"/>
                        <a:t>b,b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match($,$) –</a:t>
                      </a:r>
                      <a:r>
                        <a:rPr lang="en-US" baseline="0" dirty="0" smtClean="0"/>
                        <a:t> success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656718" y="0"/>
            <a:ext cx="7772400" cy="1143000"/>
          </a:xfrm>
        </p:spPr>
        <p:txBody>
          <a:bodyPr/>
          <a:lstStyle/>
          <a:p>
            <a:r>
              <a:rPr lang="en-US" dirty="0" smtClean="0"/>
              <a:t>Running parser example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Erorrs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Syntax Errors</a:t>
            </a: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Report and locate the error</a:t>
            </a:r>
          </a:p>
          <a:p>
            <a:r>
              <a:rPr lang="en-US" smtClean="0"/>
              <a:t>Diagnose the error</a:t>
            </a:r>
          </a:p>
          <a:p>
            <a:r>
              <a:rPr lang="en-US" smtClean="0"/>
              <a:t>Correct the error</a:t>
            </a:r>
          </a:p>
          <a:p>
            <a:r>
              <a:rPr lang="en-US" smtClean="0"/>
              <a:t>Recover from the error in order to discover more errors</a:t>
            </a:r>
          </a:p>
          <a:p>
            <a:pPr lvl="1"/>
            <a:r>
              <a:rPr lang="en-US" smtClean="0"/>
              <a:t>without reporting too many “strange” errors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Diagnosis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Line number </a:t>
            </a:r>
          </a:p>
          <a:p>
            <a:pPr lvl="1"/>
            <a:r>
              <a:rPr lang="en-US" smtClean="0"/>
              <a:t>may be far from the actual error</a:t>
            </a:r>
          </a:p>
          <a:p>
            <a:r>
              <a:rPr lang="en-US" smtClean="0"/>
              <a:t>The current token</a:t>
            </a:r>
          </a:p>
          <a:p>
            <a:r>
              <a:rPr lang="en-US" smtClean="0"/>
              <a:t>The expected tokens</a:t>
            </a:r>
          </a:p>
          <a:p>
            <a:r>
              <a:rPr lang="en-US" smtClean="0"/>
              <a:t>Parser configuration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Recovery</a:t>
            </a: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Becomes less important in interactive environments</a:t>
            </a:r>
          </a:p>
          <a:p>
            <a:r>
              <a:rPr lang="en-US" sz="2800" dirty="0" smtClean="0"/>
              <a:t>Example heuristics:</a:t>
            </a:r>
          </a:p>
          <a:p>
            <a:pPr lvl="1"/>
            <a:r>
              <a:rPr lang="en-US" sz="2400" dirty="0" smtClean="0"/>
              <a:t>Search for a semi-column and ignore the statement</a:t>
            </a:r>
          </a:p>
          <a:p>
            <a:pPr lvl="1"/>
            <a:r>
              <a:rPr lang="en-US" sz="2400" dirty="0" smtClean="0"/>
              <a:t>Try to </a:t>
            </a:r>
            <a:r>
              <a:rPr lang="ja-JP" altLang="en-US" sz="2400" dirty="0" smtClean="0"/>
              <a:t>“</a:t>
            </a:r>
            <a:r>
              <a:rPr lang="en-US" sz="2400" dirty="0" smtClean="0"/>
              <a:t>replace</a:t>
            </a:r>
            <a:r>
              <a:rPr lang="ja-JP" altLang="en-US" sz="2400" dirty="0" smtClean="0"/>
              <a:t>”</a:t>
            </a:r>
            <a:r>
              <a:rPr lang="en-US" sz="2400" dirty="0" smtClean="0"/>
              <a:t> tokens for common errors</a:t>
            </a:r>
          </a:p>
          <a:p>
            <a:pPr lvl="1"/>
            <a:r>
              <a:rPr lang="en-US" sz="2400" dirty="0" smtClean="0"/>
              <a:t>Refrain from reporting 3 subsequent errors</a:t>
            </a:r>
          </a:p>
          <a:p>
            <a:r>
              <a:rPr lang="en-US" sz="2800" dirty="0" smtClean="0"/>
              <a:t>Globally optimal solutions </a:t>
            </a:r>
          </a:p>
          <a:p>
            <a:pPr lvl="1"/>
            <a:r>
              <a:rPr lang="en-US" sz="2400" dirty="0" smtClean="0"/>
              <a:t>For every input w, find a valid program w</a:t>
            </a:r>
            <a:r>
              <a:rPr lang="ja-JP" altLang="en-US" sz="2400" dirty="0" smtClean="0"/>
              <a:t>’</a:t>
            </a:r>
            <a:r>
              <a:rPr lang="en-US" sz="2400" dirty="0" smtClean="0"/>
              <a:t>  with a </a:t>
            </a:r>
            <a:r>
              <a:rPr lang="ja-JP" altLang="en-US" sz="2400" dirty="0" smtClean="0"/>
              <a:t>“</a:t>
            </a:r>
            <a:r>
              <a:rPr lang="en-US" sz="2400" dirty="0" smtClean="0"/>
              <a:t>minimal-distance</a:t>
            </a:r>
            <a:r>
              <a:rPr lang="ja-JP" altLang="en-US" sz="2400" dirty="0" smtClean="0"/>
              <a:t>”</a:t>
            </a:r>
            <a:r>
              <a:rPr lang="en-US" sz="2400" dirty="0" smtClean="0"/>
              <a:t> from w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28800" y="5949280"/>
          <a:ext cx="525780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b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A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err="1" smtClean="0">
                          <a:latin typeface="+mn-lt"/>
                          <a:ea typeface="Arial Unicode MS"/>
                          <a:cs typeface="Arial"/>
                        </a:rPr>
                        <a:t>aAb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A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smtClean="0">
                          <a:latin typeface="+mn-lt"/>
                          <a:ea typeface="Arial Unicode MS"/>
                          <a:cs typeface="Arial"/>
                        </a:rPr>
                        <a:t>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814234" y="1295400"/>
            <a:ext cx="45720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  <a:sym typeface="Math C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52972" y="1447800"/>
            <a:ext cx="503382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algn="l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A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aAb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| c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62000" y="1447800"/>
            <a:ext cx="2362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dirty="0" err="1" smtClean="0">
                <a:solidFill>
                  <a:schemeClr val="tx1"/>
                </a:solidFill>
              </a:rPr>
              <a:t>abcbb</a:t>
            </a:r>
            <a:r>
              <a:rPr lang="en-US" dirty="0">
                <a:solidFill>
                  <a:schemeClr val="tx1"/>
                </a:solidFill>
              </a:rPr>
              <a:t>$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994834" y="2971800"/>
          <a:ext cx="73914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Input suffix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Stack</a:t>
                      </a:r>
                      <a:r>
                        <a:rPr lang="en-US" baseline="0" dirty="0" smtClean="0"/>
                        <a:t>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abcbb</a:t>
                      </a:r>
                      <a:r>
                        <a:rPr lang="en-US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predict(</a:t>
                      </a:r>
                      <a:r>
                        <a:rPr lang="en-US" dirty="0" err="1" smtClean="0"/>
                        <a:t>A,a</a:t>
                      </a:r>
                      <a:r>
                        <a:rPr lang="en-US" dirty="0" smtClean="0"/>
                        <a:t>) = </a:t>
                      </a:r>
                      <a:r>
                        <a:rPr lang="en-US" dirty="0" smtClean="0">
                          <a:latin typeface="+mn-lt"/>
                        </a:rPr>
                        <a:t>A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err="1" smtClean="0">
                          <a:latin typeface="+mn-lt"/>
                          <a:ea typeface="Arial Unicode MS"/>
                          <a:cs typeface="Arial"/>
                        </a:rPr>
                        <a:t>aAb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abcbb</a:t>
                      </a:r>
                      <a:r>
                        <a:rPr lang="en-US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aAb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match(</a:t>
                      </a:r>
                      <a:r>
                        <a:rPr lang="en-US" dirty="0" err="1" smtClean="0"/>
                        <a:t>a,a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bcbb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predict(</a:t>
                      </a:r>
                      <a:r>
                        <a:rPr lang="en-US" dirty="0" err="1" smtClean="0"/>
                        <a:t>A,b</a:t>
                      </a:r>
                      <a:r>
                        <a:rPr lang="en-US" dirty="0" smtClean="0"/>
                        <a:t>) = </a:t>
                      </a:r>
                      <a:r>
                        <a:rPr lang="en-US" dirty="0" smtClean="0">
                          <a:latin typeface="+mn-lt"/>
                        </a:rPr>
                        <a:t>ERROR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676106" y="483565"/>
            <a:ext cx="7772400" cy="1143000"/>
          </a:xfrm>
        </p:spPr>
        <p:txBody>
          <a:bodyPr/>
          <a:lstStyle/>
          <a:p>
            <a:r>
              <a:rPr lang="en-US" dirty="0" smtClean="0"/>
              <a:t>Illegal input example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8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do we do with </a:t>
            </a:r>
            <a:r>
              <a:rPr lang="en-US" dirty="0" err="1" smtClean="0"/>
              <a:t>nullable</a:t>
            </a:r>
            <a:r>
              <a:rPr lang="en-US" dirty="0" smtClean="0"/>
              <a:t> (</a:t>
            </a:r>
            <a:r>
              <a:rPr lang="en-US" dirty="0" smtClean="0">
                <a:cs typeface="Courier New" pitchFamily="49" charset="0"/>
                <a:sym typeface="Symbol"/>
              </a:rPr>
              <a:t></a:t>
            </a:r>
            <a:r>
              <a:rPr lang="en-US" dirty="0" smtClean="0"/>
              <a:t>) productions?</a:t>
            </a:r>
          </a:p>
          <a:p>
            <a:pPr lvl="1"/>
            <a:r>
              <a:rPr lang="en-US" dirty="0" smtClean="0"/>
              <a:t>A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ym typeface="Math C"/>
              </a:rPr>
              <a:t>B C D   B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cs typeface="Courier New" pitchFamily="49" charset="0"/>
                <a:sym typeface="Symbol"/>
              </a:rPr>
              <a:t> </a:t>
            </a:r>
            <a:r>
              <a:rPr lang="en-US" dirty="0" smtClean="0">
                <a:sym typeface="Math C"/>
              </a:rPr>
              <a:t>C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cs typeface="Courier New" pitchFamily="49" charset="0"/>
                <a:sym typeface="Symbol"/>
              </a:rPr>
              <a:t> </a:t>
            </a:r>
            <a:endParaRPr lang="en-US" dirty="0" smtClean="0"/>
          </a:p>
          <a:p>
            <a:pPr lvl="1"/>
            <a:r>
              <a:rPr lang="en-US" dirty="0" smtClean="0"/>
              <a:t>Use what comes afterwards to predict the right production</a:t>
            </a:r>
          </a:p>
          <a:p>
            <a:r>
              <a:rPr lang="en-US" dirty="0" smtClean="0"/>
              <a:t>For </a:t>
            </a:r>
            <a:r>
              <a:rPr lang="en-US" dirty="0"/>
              <a:t>every production rule </a:t>
            </a:r>
            <a:r>
              <a:rPr lang="en-US" dirty="0" smtClean="0"/>
              <a:t>A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l-GR" dirty="0" smtClean="0">
                <a:sym typeface="Math C"/>
              </a:rPr>
              <a:t>α</a:t>
            </a:r>
            <a:r>
              <a:rPr lang="en-US" dirty="0" smtClean="0">
                <a:sym typeface="Math C"/>
              </a:rPr>
              <a:t> </a:t>
            </a:r>
            <a:endParaRPr lang="en-US" dirty="0">
              <a:sym typeface="Math C"/>
            </a:endParaRPr>
          </a:p>
          <a:p>
            <a:pPr lvl="1"/>
            <a:r>
              <a:rPr lang="en-US" dirty="0" smtClean="0"/>
              <a:t>FOLLOW(A) = set of tokens that can immediately follow A</a:t>
            </a:r>
            <a:endParaRPr lang="en-US" dirty="0"/>
          </a:p>
          <a:p>
            <a:r>
              <a:rPr lang="en-US" dirty="0" smtClean="0"/>
              <a:t>Can predict the alternative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 for a non-terminal N when the </a:t>
            </a:r>
            <a:r>
              <a:rPr lang="en-US" dirty="0" err="1" smtClean="0"/>
              <a:t>lookahead</a:t>
            </a:r>
            <a:r>
              <a:rPr lang="en-US" dirty="0" smtClean="0"/>
              <a:t> token is in the set</a:t>
            </a:r>
          </a:p>
          <a:p>
            <a:pPr lvl="1"/>
            <a:r>
              <a:rPr lang="en-US" dirty="0" smtClean="0"/>
              <a:t>FIRST(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sym typeface="Math B"/>
              </a:rPr>
              <a:t> (if </a:t>
            </a:r>
            <a:r>
              <a:rPr lang="en-US" dirty="0" err="1" smtClean="0">
                <a:sym typeface="Math B"/>
              </a:rPr>
              <a:t>A</a:t>
            </a:r>
            <a:r>
              <a:rPr lang="en-US" baseline="-25000" dirty="0" err="1" smtClean="0">
                <a:sym typeface="Math B"/>
              </a:rPr>
              <a:t>k</a:t>
            </a:r>
            <a:r>
              <a:rPr lang="en-US" dirty="0" smtClean="0">
                <a:sym typeface="Math B"/>
              </a:rPr>
              <a:t> is </a:t>
            </a:r>
            <a:r>
              <a:rPr lang="en-US" dirty="0" err="1" smtClean="0">
                <a:sym typeface="Math B"/>
              </a:rPr>
              <a:t>nullable</a:t>
            </a:r>
            <a:r>
              <a:rPr lang="en-US" dirty="0" smtClean="0">
                <a:sym typeface="Math B"/>
              </a:rPr>
              <a:t> then FOLLOW(N))</a:t>
            </a:r>
            <a:endParaRPr lang="en-US" dirty="0"/>
          </a:p>
        </p:txBody>
      </p:sp>
      <p:pic>
        <p:nvPicPr>
          <p:cNvPr id="5" name="Picture 4" descr="https://encrypted-tbn1.gstatic.com/images?q=tbn:ANd9GcT_NfumM0CT3olSnj8P0F5INlshvqY2YBtmbQ6uuo4WHSpnX_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8740" y="0"/>
            <a:ext cx="597067" cy="7745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16416" y="764704"/>
            <a:ext cx="82586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dirty="0" smtClean="0"/>
              <a:t>p. 189</a:t>
            </a:r>
            <a:endParaRPr lang="he-IL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106" y="415700"/>
            <a:ext cx="7772400" cy="1143000"/>
          </a:xfrm>
        </p:spPr>
        <p:txBody>
          <a:bodyPr/>
          <a:lstStyle/>
          <a:p>
            <a:r>
              <a:rPr lang="en-US" dirty="0" smtClean="0"/>
              <a:t>Error handling in LL parsers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191000"/>
            <a:ext cx="7772400" cy="99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Now what?</a:t>
            </a:r>
          </a:p>
          <a:p>
            <a:pPr lvl="1"/>
            <a:r>
              <a:rPr lang="en-US" dirty="0" smtClean="0"/>
              <a:t>Predict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Math C"/>
              </a:rPr>
              <a:t>b S</a:t>
            </a:r>
            <a:r>
              <a:rPr lang="en-US" dirty="0" smtClean="0"/>
              <a:t> anyway “missing token b inserted in line XXX”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52972" y="1447800"/>
            <a:ext cx="503382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algn="l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S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a c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|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b S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Math C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1447800"/>
            <a:ext cx="2362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c$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828800" y="5867400"/>
          <a:ext cx="525780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b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S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smtClean="0">
                          <a:latin typeface="+mn-lt"/>
                          <a:ea typeface="Arial Unicode MS"/>
                          <a:cs typeface="Arial"/>
                        </a:rPr>
                        <a:t>a 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S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smtClean="0">
                          <a:latin typeface="+mn-lt"/>
                          <a:ea typeface="Arial Unicode MS"/>
                          <a:cs typeface="Arial"/>
                        </a:rPr>
                        <a:t>b S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994834" y="2667000"/>
          <a:ext cx="739140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Input suffix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Stack</a:t>
                      </a:r>
                      <a:r>
                        <a:rPr lang="en-US" baseline="0" dirty="0" smtClean="0"/>
                        <a:t>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predict(</a:t>
                      </a:r>
                      <a:r>
                        <a:rPr lang="en-US" dirty="0" err="1" smtClean="0"/>
                        <a:t>S,c</a:t>
                      </a:r>
                      <a:r>
                        <a:rPr lang="en-US" dirty="0" smtClean="0"/>
                        <a:t>) = </a:t>
                      </a:r>
                      <a:r>
                        <a:rPr lang="en-US" dirty="0" smtClean="0">
                          <a:latin typeface="+mn-lt"/>
                        </a:rPr>
                        <a:t>ERROR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94" y="309055"/>
            <a:ext cx="7772400" cy="1143000"/>
          </a:xfrm>
        </p:spPr>
        <p:txBody>
          <a:bodyPr/>
          <a:lstStyle/>
          <a:p>
            <a:r>
              <a:rPr lang="en-US" dirty="0" smtClean="0"/>
              <a:t>Error handling in LL parsers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95800"/>
            <a:ext cx="77724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Result: infinite loop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52972" y="1447800"/>
            <a:ext cx="5033828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algn="l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S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a c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|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Math C"/>
              </a:rPr>
              <a:t>b S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Math C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1447800"/>
            <a:ext cx="2362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c$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828800" y="5867400"/>
          <a:ext cx="525780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b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S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smtClean="0">
                          <a:latin typeface="+mn-lt"/>
                          <a:ea typeface="Arial Unicode MS"/>
                          <a:cs typeface="Arial"/>
                        </a:rPr>
                        <a:t>a c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S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smtClean="0">
                          <a:latin typeface="+mn-lt"/>
                          <a:ea typeface="Arial Unicode MS"/>
                          <a:cs typeface="Arial"/>
                        </a:rPr>
                        <a:t>b S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994834" y="2667000"/>
          <a:ext cx="73914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3800"/>
                <a:gridCol w="2463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Input suffix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Stack</a:t>
                      </a:r>
                      <a:r>
                        <a:rPr lang="en-US" baseline="0" dirty="0" smtClean="0"/>
                        <a:t>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Move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bc</a:t>
                      </a:r>
                      <a:r>
                        <a:rPr lang="en-US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predict(</a:t>
                      </a:r>
                      <a:r>
                        <a:rPr lang="en-US" dirty="0" err="1" smtClean="0"/>
                        <a:t>b,c</a:t>
                      </a:r>
                      <a:r>
                        <a:rPr lang="en-US" dirty="0" smtClean="0"/>
                        <a:t>) = </a:t>
                      </a:r>
                      <a:r>
                        <a:rPr lang="en-US" dirty="0" smtClean="0">
                          <a:latin typeface="+mn-lt"/>
                        </a:rPr>
                        <a:t>S </a:t>
                      </a:r>
                      <a:r>
                        <a:rPr lang="en-US" sz="1800" dirty="0" smtClean="0">
                          <a:cs typeface="Times New Roman" pitchFamily="18" charset="0"/>
                          <a:sym typeface="Symbol" pitchFamily="18" charset="2"/>
                        </a:rPr>
                        <a:t></a:t>
                      </a:r>
                      <a:r>
                        <a:rPr lang="en-US" sz="1800" dirty="0" smtClean="0">
                          <a:cs typeface="Courier New" pitchFamily="49" charset="0"/>
                          <a:sym typeface="Math C"/>
                        </a:rPr>
                        <a:t> </a:t>
                      </a:r>
                      <a:r>
                        <a:rPr lang="en-US" kern="0" dirty="0" err="1" smtClean="0">
                          <a:latin typeface="+mn-lt"/>
                          <a:ea typeface="Arial Unicode MS"/>
                          <a:cs typeface="Arial"/>
                        </a:rPr>
                        <a:t>bS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bc</a:t>
                      </a:r>
                      <a:r>
                        <a:rPr lang="en-US" dirty="0" smtClean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bS</a:t>
                      </a: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match(</a:t>
                      </a:r>
                      <a:r>
                        <a:rPr lang="en-US" dirty="0" err="1" smtClean="0"/>
                        <a:t>b,b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S$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Looks</a:t>
                      </a:r>
                      <a:r>
                        <a:rPr lang="en-US" baseline="0" dirty="0" smtClean="0"/>
                        <a:t> familiar?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4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handling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 = a * (p+q * ( -b * (r-s);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2819400"/>
            <a:ext cx="7772400" cy="3657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Arial"/>
              <a:buChar char="•"/>
            </a:pPr>
            <a:r>
              <a:rPr lang="en-US" dirty="0" smtClean="0"/>
              <a:t>Where should we report the error?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The valid prefix property 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Valid Prefix Property</a:t>
            </a:r>
            <a:endParaRPr lang="en-US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981199"/>
            <a:ext cx="8007555" cy="4762091"/>
          </a:xfrm>
        </p:spPr>
        <p:txBody>
          <a:bodyPr/>
          <a:lstStyle/>
          <a:p>
            <a:r>
              <a:rPr lang="en-US" sz="2800" dirty="0" smtClean="0"/>
              <a:t>For every prefix tokens</a:t>
            </a:r>
          </a:p>
          <a:p>
            <a:pPr lvl="1"/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that the parser identifies as legal: </a:t>
            </a:r>
          </a:p>
          <a:p>
            <a:pPr lvl="2"/>
            <a:r>
              <a:rPr lang="en-US" dirty="0" smtClean="0"/>
              <a:t>there exists tokens t</a:t>
            </a:r>
            <a:r>
              <a:rPr lang="en-US" baseline="-25000" dirty="0" smtClean="0"/>
              <a:t>i+1</a:t>
            </a:r>
            <a:r>
              <a:rPr lang="en-US" dirty="0" smtClean="0"/>
              <a:t>, t</a:t>
            </a:r>
            <a:r>
              <a:rPr lang="en-US" baseline="-25000" dirty="0" smtClean="0"/>
              <a:t>i+2</a:t>
            </a:r>
            <a:r>
              <a:rPr lang="en-US" dirty="0" smtClean="0"/>
              <a:t>, …,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/>
              <a:t> </a:t>
            </a:r>
            <a:r>
              <a:rPr lang="en-US" dirty="0" smtClean="0"/>
              <a:t>such that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/>
              <a:t> </a:t>
            </a:r>
            <a:r>
              <a:rPr lang="en-US" dirty="0" smtClean="0"/>
              <a:t>is a syntactically valid program</a:t>
            </a:r>
          </a:p>
          <a:p>
            <a:endParaRPr lang="en-US" sz="2800" dirty="0" smtClean="0"/>
          </a:p>
          <a:p>
            <a:r>
              <a:rPr lang="en-US" sz="2800" dirty="0" smtClean="0"/>
              <a:t>If every token is considered as single character:</a:t>
            </a:r>
          </a:p>
          <a:p>
            <a:pPr lvl="1"/>
            <a:r>
              <a:rPr lang="en-US" sz="2400" dirty="0" smtClean="0"/>
              <a:t>For every prefix word u that the parser identifies as legal</a:t>
            </a:r>
            <a:r>
              <a:rPr lang="en-US" sz="2400" dirty="0"/>
              <a:t> </a:t>
            </a:r>
            <a:r>
              <a:rPr lang="en-US" sz="2000" dirty="0" smtClean="0"/>
              <a:t>there exists w such that </a:t>
            </a:r>
            <a:r>
              <a:rPr lang="en-US" sz="1800" dirty="0" err="1" smtClean="0"/>
              <a:t>u.w</a:t>
            </a:r>
            <a:r>
              <a:rPr lang="en-US" sz="1800" dirty="0" smtClean="0"/>
              <a:t> is a valid program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Valid Prefix Property</a:t>
            </a:r>
            <a:endParaRPr lang="en-US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981199"/>
            <a:ext cx="8007555" cy="4762091"/>
          </a:xfrm>
        </p:spPr>
        <p:txBody>
          <a:bodyPr/>
          <a:lstStyle/>
          <a:p>
            <a:r>
              <a:rPr lang="en-US" sz="2800" dirty="0" smtClean="0"/>
              <a:t>For every prefix tokens</a:t>
            </a:r>
          </a:p>
          <a:p>
            <a:pPr lvl="1"/>
            <a:r>
              <a:rPr lang="en-US" sz="2400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that the parser identifies as legal: </a:t>
            </a:r>
          </a:p>
          <a:p>
            <a:pPr lvl="2"/>
            <a:r>
              <a:rPr lang="en-US" dirty="0" smtClean="0"/>
              <a:t>there exists tokens t</a:t>
            </a:r>
            <a:r>
              <a:rPr lang="en-US" baseline="-25000" dirty="0" smtClean="0"/>
              <a:t>i+1</a:t>
            </a:r>
            <a:r>
              <a:rPr lang="en-US" dirty="0" smtClean="0"/>
              <a:t>, t</a:t>
            </a:r>
            <a:r>
              <a:rPr lang="en-US" baseline="-25000" dirty="0" smtClean="0"/>
              <a:t>i+2</a:t>
            </a:r>
            <a:r>
              <a:rPr lang="en-US" dirty="0" smtClean="0"/>
              <a:t>, …,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/>
              <a:t> </a:t>
            </a:r>
            <a:r>
              <a:rPr lang="en-US" dirty="0" smtClean="0"/>
              <a:t>such that 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/>
              <a:t> </a:t>
            </a:r>
            <a:r>
              <a:rPr lang="en-US" dirty="0" smtClean="0"/>
              <a:t>is a syntactically valid program</a:t>
            </a:r>
          </a:p>
          <a:p>
            <a:endParaRPr lang="en-US" sz="2800" dirty="0" smtClean="0"/>
          </a:p>
          <a:p>
            <a:r>
              <a:rPr lang="en-US" sz="2800" dirty="0" smtClean="0"/>
              <a:t>If every token is considered as single character:</a:t>
            </a:r>
          </a:p>
          <a:p>
            <a:pPr lvl="1"/>
            <a:r>
              <a:rPr lang="en-US" sz="2400" dirty="0" smtClean="0"/>
              <a:t>For every prefix word u that the parser identifies as legal</a:t>
            </a:r>
            <a:r>
              <a:rPr lang="en-US" sz="2400" dirty="0"/>
              <a:t> </a:t>
            </a:r>
            <a:r>
              <a:rPr lang="en-US" sz="2000" dirty="0" smtClean="0"/>
              <a:t>there exists w such that </a:t>
            </a:r>
            <a:r>
              <a:rPr lang="en-US" sz="1800" dirty="0" err="1" smtClean="0"/>
              <a:t>u.w</a:t>
            </a:r>
            <a:r>
              <a:rPr lang="en-US" sz="1800" dirty="0" smtClean="0"/>
              <a:t> is a valid program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3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is </a:t>
            </a:r>
            <a:r>
              <a:rPr lang="en-US" dirty="0" smtClean="0"/>
              <a:t>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Heuristics for dropping tokens, skipping to semicolon,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Parse Tree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4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semantic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add an action to perform on each production rule</a:t>
            </a:r>
          </a:p>
          <a:p>
            <a:r>
              <a:rPr lang="en-US" dirty="0" smtClean="0"/>
              <a:t>Can build the parse tree</a:t>
            </a:r>
          </a:p>
          <a:p>
            <a:pPr lvl="1"/>
            <a:r>
              <a:rPr lang="en-US" dirty="0" smtClean="0"/>
              <a:t>Every function returns an object of type Node</a:t>
            </a:r>
          </a:p>
          <a:p>
            <a:pPr lvl="1"/>
            <a:r>
              <a:rPr lang="en-US" dirty="0" smtClean="0"/>
              <a:t>Every Node maintains a list of children</a:t>
            </a:r>
          </a:p>
          <a:p>
            <a:pPr lvl="1"/>
            <a:r>
              <a:rPr lang="en-US" dirty="0" smtClean="0"/>
              <a:t>Function calls can add new children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941" y="0"/>
            <a:ext cx="7772400" cy="1143000"/>
          </a:xfrm>
        </p:spPr>
        <p:txBody>
          <a:bodyPr/>
          <a:lstStyle/>
          <a:p>
            <a:r>
              <a:rPr lang="en-US" dirty="0" smtClean="0"/>
              <a:t>Building the parse tree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411" y="1471910"/>
            <a:ext cx="8458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E() {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Node(); </a:t>
            </a:r>
          </a:p>
          <a:p>
            <a:pPr algn="l" rtl="0"/>
            <a:r>
              <a:rPr lang="en-US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result.name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“E”;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(current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{TRUE,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}) </a:t>
            </a:r>
            <a:r>
              <a:rPr lang="en-US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dirty="0" smtClean="0"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LIT</a:t>
            </a:r>
            <a:endParaRPr lang="en-US" sz="20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result.addChild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LIT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()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else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if (current == LPAREN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  </a:t>
            </a:r>
            <a:r>
              <a:rPr lang="en-US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dirty="0" smtClean="0"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( E OP E )</a:t>
            </a:r>
            <a:endParaRPr lang="en-US" sz="20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result.addChild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match(LPAREN)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result.addChild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solidFill>
                  <a:srgbClr val="CA070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result.addChild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result.addChild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result.addChild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match(RPAREN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(current == NOT)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dirty="0" smtClean="0">
                <a:solidFill>
                  <a:srgbClr val="92D05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not E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result.addChild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match(NOT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result.addChild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error;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8"/>
          <p:cNvSpPr txBox="1">
            <a:spLocks noChangeArrowheads="1"/>
          </p:cNvSpPr>
          <p:nvPr/>
        </p:nvSpPr>
        <p:spPr bwMode="auto">
          <a:xfrm>
            <a:off x="707320" y="1243634"/>
            <a:ext cx="8436680" cy="547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static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Parse_Expression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(Expression **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expr_p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{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Expression *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expr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= *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expr_p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=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new_expression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() ;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/* try to parse a digit */ 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if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Token.class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== DIGIT) {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expr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-&gt;type=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‘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D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’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;  </a:t>
            </a:r>
            <a:r>
              <a:rPr lang="en-US" altLang="ja-JP" sz="1400" dirty="0" err="1">
                <a:solidFill>
                  <a:schemeClr val="tx1"/>
                </a:solidFill>
                <a:latin typeface="Courier New"/>
                <a:cs typeface="Courier New"/>
              </a:rPr>
              <a:t>expr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-&gt;value=</a:t>
            </a:r>
            <a:r>
              <a:rPr lang="en-US" altLang="ja-JP" sz="1400" dirty="0" err="1">
                <a:solidFill>
                  <a:schemeClr val="tx1"/>
                </a:solidFill>
                <a:latin typeface="Courier New"/>
                <a:cs typeface="Courier New"/>
              </a:rPr>
              <a:t>Token.repr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 –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’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0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’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;      </a:t>
            </a:r>
            <a:endParaRPr lang="en-US" altLang="ja-JP" sz="1400" dirty="0" smtClean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Courier New"/>
                <a:cs typeface="Courier New"/>
              </a:rPr>
              <a:t>        </a:t>
            </a:r>
            <a:r>
              <a:rPr lang="en-US" altLang="ja-JP" sz="1400" b="1" dirty="0" err="1" smtClean="0">
                <a:solidFill>
                  <a:srgbClr val="1A8CFF"/>
                </a:solidFill>
                <a:latin typeface="Courier New"/>
                <a:cs typeface="Courier New"/>
              </a:rPr>
              <a:t>get_next_token</a:t>
            </a:r>
            <a:r>
              <a:rPr lang="en-US" altLang="ja-JP" sz="1400" b="1" dirty="0">
                <a:solidFill>
                  <a:srgbClr val="1A8CFF"/>
                </a:solidFill>
                <a:latin typeface="Courier New"/>
                <a:cs typeface="Courier New"/>
              </a:rPr>
              <a:t>();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return 1;       }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/* try parse parenthesized expression */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if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Token.class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== 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‘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‘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) {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expr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-&gt;type=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‘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P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’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;   </a:t>
            </a:r>
            <a:r>
              <a:rPr lang="en-US" altLang="ja-JP" sz="1400" b="1" dirty="0" err="1">
                <a:solidFill>
                  <a:srgbClr val="1A8CFF"/>
                </a:solidFill>
                <a:latin typeface="Courier New"/>
                <a:cs typeface="Courier New"/>
              </a:rPr>
              <a:t>get_next_token</a:t>
            </a:r>
            <a:r>
              <a:rPr lang="en-US" altLang="ja-JP" sz="1400" b="1" dirty="0">
                <a:solidFill>
                  <a:srgbClr val="1A8CFF"/>
                </a:solidFill>
                <a:latin typeface="Courier New"/>
                <a:cs typeface="Courier New"/>
              </a:rPr>
              <a:t>();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if (!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Parse_Expression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(&amp;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expr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-&gt;left))  Error(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“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missing expression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”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if (!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Parse_Operator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(&amp;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expr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-&gt;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oper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))  Error(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“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missing operator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”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);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if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Token.class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!= 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‘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’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) Error(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“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missing )</a:t>
            </a:r>
            <a:r>
              <a:rPr lang="ja-JP" altLang="en-US" sz="1400" dirty="0">
                <a:solidFill>
                  <a:schemeClr val="tx1"/>
                </a:solidFill>
                <a:latin typeface="Courier New"/>
                <a:cs typeface="Courier New"/>
              </a:rPr>
              <a:t>”</a:t>
            </a:r>
            <a:r>
              <a:rPr lang="en-US" altLang="ja-JP" sz="1400" dirty="0">
                <a:solidFill>
                  <a:schemeClr val="tx1"/>
                </a:solidFill>
                <a:latin typeface="Courier New"/>
                <a:cs typeface="Courier New"/>
              </a:rPr>
              <a:t>); 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</a:t>
            </a:r>
            <a:r>
              <a:rPr lang="en-US" sz="14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get_next_token</a:t>
            </a:r>
            <a:r>
              <a:rPr lang="en-US" sz="14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()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return 1; }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return 0;   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} </a:t>
            </a:r>
          </a:p>
        </p:txBody>
      </p:sp>
      <p:sp>
        <p:nvSpPr>
          <p:cNvPr id="5325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38B498-5708-EF46-9331-E64380D6CA9F}" type="slidenum">
              <a:rPr lang="he-IL" sz="1400">
                <a:solidFill>
                  <a:schemeClr val="tx1"/>
                </a:solidFill>
                <a:cs typeface="Times New Roman" charset="0"/>
              </a:rPr>
              <a:pPr/>
              <a:t>49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87478"/>
            <a:ext cx="91440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Parser for Fully Parenthesized </a:t>
            </a:r>
            <a:r>
              <a:rPr lang="en-US" dirty="0" err="1" smtClean="0"/>
              <a:t>Expers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</a:t>
            </a:r>
            <a:r>
              <a:rPr lang="en-US" dirty="0" smtClean="0"/>
              <a:t>sets: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∈ FOLLOW(S)</a:t>
            </a:r>
          </a:p>
          <a:p>
            <a:endParaRPr lang="en-US" dirty="0" smtClean="0"/>
          </a:p>
          <a:p>
            <a:r>
              <a:rPr lang="en-US" dirty="0" smtClean="0"/>
              <a:t>FIRST(β) – {</a:t>
            </a:r>
            <a:r>
              <a:rPr lang="en-US" dirty="0" err="1" smtClean="0"/>
              <a:t>ℇ</a:t>
            </a:r>
            <a:r>
              <a:rPr lang="en-US" dirty="0" smtClean="0"/>
              <a:t>} ⊆ FOLLOW(X)</a:t>
            </a:r>
          </a:p>
          <a:p>
            <a:pPr lvl="1"/>
            <a:r>
              <a:rPr lang="en-US" dirty="0" smtClean="0"/>
              <a:t>For each A </a:t>
            </a:r>
            <a:r>
              <a:rPr lang="en-US" dirty="0" smtClean="0">
                <a:sym typeface="Wingdings"/>
              </a:rPr>
              <a:t> α X β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FOLLOW(A) </a:t>
            </a:r>
            <a:r>
              <a:rPr lang="en-US" dirty="0"/>
              <a:t>⊆ FOLLOW(X)</a:t>
            </a:r>
          </a:p>
          <a:p>
            <a:pPr lvl="1"/>
            <a:r>
              <a:rPr lang="en-US" dirty="0"/>
              <a:t>For each A </a:t>
            </a:r>
            <a:r>
              <a:rPr lang="en-US" dirty="0">
                <a:sym typeface="Wingdings"/>
              </a:rPr>
              <a:t> α X </a:t>
            </a:r>
            <a:r>
              <a:rPr lang="en-US" dirty="0" smtClean="0">
                <a:sym typeface="Wingdings"/>
              </a:rPr>
              <a:t>β  and </a:t>
            </a:r>
            <a:r>
              <a:rPr lang="en-US" dirty="0" err="1" smtClean="0">
                <a:sym typeface="Wingdings"/>
              </a:rPr>
              <a:t>ℇ</a:t>
            </a:r>
            <a:r>
              <a:rPr lang="en-US" dirty="0" smtClean="0">
                <a:sym typeface="Wingdings"/>
              </a:rPr>
              <a:t> ∈ FIRST(β)</a:t>
            </a:r>
            <a:endParaRPr lang="en-US" dirty="0">
              <a:sym typeface="Wingding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FOLLOW sets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>
                <a:sym typeface="Wingdings"/>
              </a:rPr>
              <a:t> TX 			X+ E | </a:t>
            </a:r>
            <a:r>
              <a:rPr lang="en-US" dirty="0" err="1" smtClean="0">
                <a:sym typeface="Wingdings"/>
              </a:rPr>
              <a:t>ℇ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T (E) | </a:t>
            </a:r>
            <a:r>
              <a:rPr lang="en-US" dirty="0" err="1" smtClean="0">
                <a:sym typeface="Wingdings"/>
              </a:rPr>
              <a:t>int</a:t>
            </a:r>
            <a:r>
              <a:rPr lang="en-US" dirty="0" smtClean="0">
                <a:sym typeface="Wingdings"/>
              </a:rPr>
              <a:t> Y            Y  * T | </a:t>
            </a:r>
            <a:r>
              <a:rPr lang="en-US" dirty="0" err="1" smtClean="0">
                <a:sym typeface="Wingdings"/>
              </a:rPr>
              <a:t>ℇ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99095"/>
              </p:ext>
            </p:extLst>
          </p:nvPr>
        </p:nvGraphicFramePr>
        <p:xfrm>
          <a:off x="544283" y="3719287"/>
          <a:ext cx="7837716" cy="117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5896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Terminal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*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</a:t>
                      </a:r>
                      <a:endParaRPr lang="en-US" sz="2400" dirty="0"/>
                    </a:p>
                  </a:txBody>
                  <a:tcPr/>
                </a:tc>
              </a:tr>
              <a:tr h="5896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FOLLOW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</a:t>
                      </a:r>
                      <a:r>
                        <a:rPr lang="en-US" sz="2400" dirty="0" smtClean="0"/>
                        <a:t>, (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</a:t>
                      </a:r>
                      <a:r>
                        <a:rPr lang="en-US" sz="2400" dirty="0" smtClean="0"/>
                        <a:t>, (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</a:t>
                      </a:r>
                      <a:r>
                        <a:rPr lang="en-US" sz="2400" dirty="0" smtClean="0"/>
                        <a:t>, (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+, </a:t>
                      </a:r>
                      <a:r>
                        <a:rPr lang="en-US" sz="2400" dirty="0" smtClean="0"/>
                        <a:t>), $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*, ), +, $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962457"/>
              </p:ext>
            </p:extLst>
          </p:nvPr>
        </p:nvGraphicFramePr>
        <p:xfrm>
          <a:off x="532188" y="5093305"/>
          <a:ext cx="653143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315"/>
                <a:gridCol w="1293029"/>
                <a:gridCol w="1293029"/>
                <a:gridCol w="1293029"/>
                <a:gridCol w="12930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Non. Term.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FOLLOW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), $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+, ), $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$,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+, </a:t>
                      </a:r>
                      <a:r>
                        <a:rPr lang="en-US" sz="2400" dirty="0" smtClean="0"/>
                        <a:t>), $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0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38" y="1981199"/>
            <a:ext cx="8636000" cy="451394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ym typeface="Wingdings"/>
              </a:rPr>
              <a:t> α 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T[</a:t>
            </a:r>
            <a:r>
              <a:rPr lang="en-US" dirty="0" err="1" smtClean="0">
                <a:sym typeface="Wingdings"/>
              </a:rPr>
              <a:t>A,t</a:t>
            </a:r>
            <a:r>
              <a:rPr lang="en-US" dirty="0" smtClean="0">
                <a:sym typeface="Wingdings"/>
              </a:rPr>
              <a:t>] = α    if  t ∈FIRST(α)</a:t>
            </a:r>
          </a:p>
          <a:p>
            <a:r>
              <a:rPr lang="en-US" dirty="0" smtClean="0">
                <a:sym typeface="Wingdings"/>
              </a:rPr>
              <a:t>T[</a:t>
            </a:r>
            <a:r>
              <a:rPr lang="en-US" dirty="0" err="1" smtClean="0">
                <a:sym typeface="Wingdings"/>
              </a:rPr>
              <a:t>A,t</a:t>
            </a:r>
            <a:r>
              <a:rPr lang="en-US" dirty="0" smtClean="0">
                <a:sym typeface="Wingdings"/>
              </a:rPr>
              <a:t>] = α    if  </a:t>
            </a:r>
            <a:r>
              <a:rPr lang="en-US" dirty="0" err="1" smtClean="0">
                <a:sym typeface="Wingdings"/>
              </a:rPr>
              <a:t>ℇ</a:t>
            </a:r>
            <a:r>
              <a:rPr lang="en-US" dirty="0" smtClean="0">
                <a:sym typeface="Wingdings"/>
              </a:rPr>
              <a:t> ∈ FIRST(α) and t ∈ FOLLOW(A)</a:t>
            </a:r>
          </a:p>
          <a:p>
            <a:pPr lvl="1"/>
            <a:r>
              <a:rPr lang="en-US" dirty="0" smtClean="0">
                <a:sym typeface="Wingdings"/>
              </a:rPr>
              <a:t>t can also be $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 is not well defined  the grammar is not LL(1)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LL(k)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grammar is in the class LL(K) when it can be derived via:</a:t>
            </a:r>
          </a:p>
          <a:p>
            <a:pPr lvl="1"/>
            <a:r>
              <a:rPr lang="en-US" dirty="0" smtClean="0"/>
              <a:t>Top-down derivation</a:t>
            </a:r>
          </a:p>
          <a:p>
            <a:pPr lvl="1"/>
            <a:r>
              <a:rPr lang="en-US" dirty="0" smtClean="0"/>
              <a:t>Scanning the input from left to right (L)</a:t>
            </a:r>
          </a:p>
          <a:p>
            <a:pPr lvl="1"/>
            <a:r>
              <a:rPr lang="en-US" dirty="0" smtClean="0"/>
              <a:t>Producing the leftmost derivation (L)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lookahead</a:t>
            </a:r>
            <a:r>
              <a:rPr lang="en-US" dirty="0" smtClean="0"/>
              <a:t> of k tokens (k)</a:t>
            </a:r>
          </a:p>
          <a:p>
            <a:r>
              <a:rPr lang="en-US" dirty="0" smtClean="0"/>
              <a:t>A language is said to be LL(k) when it has an LL(k) grammar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LL(1)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53" y="2037195"/>
            <a:ext cx="8774723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 grammar is in the class </a:t>
            </a:r>
            <a:r>
              <a:rPr lang="en-US" dirty="0" smtClean="0"/>
              <a:t>LL(1) </a:t>
            </a:r>
            <a:r>
              <a:rPr lang="en-US" dirty="0" err="1" smtClean="0"/>
              <a:t>iff</a:t>
            </a:r>
            <a:endParaRPr lang="en-US" dirty="0" smtClean="0"/>
          </a:p>
          <a:p>
            <a:pPr lvl="1"/>
            <a:r>
              <a:rPr lang="en-US" dirty="0" smtClean="0"/>
              <a:t>For every two productions A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l-GR" dirty="0" smtClean="0">
                <a:sym typeface="Math C"/>
              </a:rPr>
              <a:t>α</a:t>
            </a:r>
            <a:r>
              <a:rPr lang="en-US" dirty="0" smtClean="0">
                <a:sym typeface="Math C"/>
              </a:rPr>
              <a:t> and </a:t>
            </a:r>
            <a:r>
              <a:rPr lang="en-US" dirty="0" smtClean="0"/>
              <a:t>A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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l-GR" dirty="0" smtClean="0">
                <a:sym typeface="Math C"/>
              </a:rPr>
              <a:t>β</a:t>
            </a:r>
            <a:r>
              <a:rPr lang="en-US" dirty="0" smtClean="0">
                <a:sym typeface="Math C"/>
              </a:rPr>
              <a:t> we have</a:t>
            </a:r>
          </a:p>
          <a:p>
            <a:pPr lvl="2"/>
            <a:r>
              <a:rPr lang="en-US" dirty="0" smtClean="0">
                <a:sym typeface="Math C"/>
              </a:rPr>
              <a:t>FIRST(</a:t>
            </a:r>
            <a:r>
              <a:rPr lang="el-GR" dirty="0" smtClean="0">
                <a:sym typeface="Math C"/>
              </a:rPr>
              <a:t>α</a:t>
            </a:r>
            <a:r>
              <a:rPr lang="en-US" dirty="0" smtClean="0">
                <a:sym typeface="Math C"/>
              </a:rPr>
              <a:t>) ∩ FIRST(</a:t>
            </a:r>
            <a:r>
              <a:rPr lang="el-GR" dirty="0" smtClean="0">
                <a:sym typeface="Math C"/>
              </a:rPr>
              <a:t>β</a:t>
            </a:r>
            <a:r>
              <a:rPr lang="en-US" dirty="0" smtClean="0">
                <a:sym typeface="Math C"/>
              </a:rPr>
              <a:t>) = {}  // including </a:t>
            </a:r>
            <a:r>
              <a:rPr lang="en-US" dirty="0">
                <a:cs typeface="Courier New" pitchFamily="49" charset="0"/>
                <a:sym typeface="Symbol"/>
              </a:rPr>
              <a:t> </a:t>
            </a:r>
            <a:endParaRPr lang="en-US" dirty="0" smtClean="0">
              <a:cs typeface="Courier New" pitchFamily="49" charset="0"/>
              <a:sym typeface="Symbol"/>
            </a:endParaRPr>
          </a:p>
          <a:p>
            <a:pPr lvl="2"/>
            <a:r>
              <a:rPr lang="en-US" dirty="0">
                <a:cs typeface="Courier New" pitchFamily="49" charset="0"/>
                <a:sym typeface="Symbol"/>
              </a:rPr>
              <a:t>If  </a:t>
            </a:r>
            <a:r>
              <a:rPr lang="en-US" dirty="0"/>
              <a:t>∈ </a:t>
            </a:r>
            <a:r>
              <a:rPr lang="en-US" dirty="0">
                <a:sym typeface="Math C"/>
              </a:rPr>
              <a:t>FIRST(</a:t>
            </a:r>
            <a:r>
              <a:rPr lang="el-GR" dirty="0">
                <a:sym typeface="Math C"/>
              </a:rPr>
              <a:t>α</a:t>
            </a:r>
            <a:r>
              <a:rPr lang="en-US" dirty="0">
                <a:sym typeface="Math C"/>
              </a:rPr>
              <a:t>) </a:t>
            </a:r>
            <a:r>
              <a:rPr lang="en-US" dirty="0" smtClean="0">
                <a:sym typeface="Math C"/>
              </a:rPr>
              <a:t>then FIRST(</a:t>
            </a:r>
            <a:r>
              <a:rPr lang="el-GR" dirty="0">
                <a:sym typeface="Math C"/>
              </a:rPr>
              <a:t>β</a:t>
            </a:r>
            <a:r>
              <a:rPr lang="en-US" dirty="0" smtClean="0">
                <a:sym typeface="Math C"/>
              </a:rPr>
              <a:t>) </a:t>
            </a:r>
            <a:r>
              <a:rPr lang="en-US" dirty="0">
                <a:sym typeface="Math C"/>
              </a:rPr>
              <a:t>∩ FOLLOW(A) = </a:t>
            </a:r>
            <a:r>
              <a:rPr lang="en-US" dirty="0" smtClean="0">
                <a:sym typeface="Math C"/>
              </a:rPr>
              <a:t>{}</a:t>
            </a:r>
          </a:p>
          <a:p>
            <a:pPr lvl="2"/>
            <a:r>
              <a:rPr lang="en-US" dirty="0">
                <a:cs typeface="Courier New" pitchFamily="49" charset="0"/>
                <a:sym typeface="Symbol"/>
              </a:rPr>
              <a:t>If  </a:t>
            </a:r>
            <a:r>
              <a:rPr lang="en-US" dirty="0"/>
              <a:t>∈ </a:t>
            </a:r>
            <a:r>
              <a:rPr lang="en-US" dirty="0" smtClean="0">
                <a:sym typeface="Math C"/>
              </a:rPr>
              <a:t>FIRST(</a:t>
            </a:r>
            <a:r>
              <a:rPr lang="el-GR" dirty="0">
                <a:sym typeface="Math C"/>
              </a:rPr>
              <a:t>β</a:t>
            </a:r>
            <a:r>
              <a:rPr lang="en-US" dirty="0" smtClean="0">
                <a:sym typeface="Math C"/>
              </a:rPr>
              <a:t>) </a:t>
            </a:r>
            <a:r>
              <a:rPr lang="en-US" dirty="0">
                <a:sym typeface="Math C"/>
              </a:rPr>
              <a:t>then FIRST(</a:t>
            </a:r>
            <a:r>
              <a:rPr lang="el-GR" dirty="0">
                <a:sym typeface="Math C"/>
              </a:rPr>
              <a:t>α</a:t>
            </a:r>
            <a:r>
              <a:rPr lang="en-US" dirty="0">
                <a:sym typeface="Math C"/>
              </a:rPr>
              <a:t>) ∩ FOLLOW(A) = </a:t>
            </a:r>
            <a:r>
              <a:rPr lang="en-US" dirty="0" smtClean="0">
                <a:sym typeface="Math C"/>
              </a:rPr>
              <a:t>{}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">
  <a:themeElements>
    <a:clrScheme name="Custom 4">
      <a:dk1>
        <a:srgbClr val="004080"/>
      </a:dk1>
      <a:lt1>
        <a:srgbClr val="000000"/>
      </a:lt1>
      <a:dk2>
        <a:srgbClr val="E6E6E6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noam.thmx</Template>
  <TotalTime>12731</TotalTime>
  <Words>2304</Words>
  <Application>Microsoft Macintosh PowerPoint</Application>
  <PresentationFormat>On-screen Show (4:3)</PresentationFormat>
  <Paragraphs>533</Paragraphs>
  <Slides>49</Slides>
  <Notes>5</Notes>
  <HiddenSlides>2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  <vt:variant>
        <vt:lpstr>Custom Shows</vt:lpstr>
      </vt:variant>
      <vt:variant>
        <vt:i4>1</vt:i4>
      </vt:variant>
    </vt:vector>
  </HeadingPairs>
  <TitlesOfParts>
    <vt:vector size="63" baseType="lpstr">
      <vt:lpstr>Arial Unicode MS</vt:lpstr>
      <vt:lpstr>Calibri</vt:lpstr>
      <vt:lpstr>Calibri Light</vt:lpstr>
      <vt:lpstr>Consolas</vt:lpstr>
      <vt:lpstr>Courier New</vt:lpstr>
      <vt:lpstr>Math B</vt:lpstr>
      <vt:lpstr>Math C</vt:lpstr>
      <vt:lpstr>ＭＳ Ｐゴシック</vt:lpstr>
      <vt:lpstr>Symbol</vt:lpstr>
      <vt:lpstr>Times New Roman</vt:lpstr>
      <vt:lpstr>Wingdings</vt:lpstr>
      <vt:lpstr>Arial</vt:lpstr>
      <vt:lpstr>noam</vt:lpstr>
      <vt:lpstr>Compilation   0368-3133</vt:lpstr>
      <vt:lpstr>Recursive descent parsing</vt:lpstr>
      <vt:lpstr>FIRST sets</vt:lpstr>
      <vt:lpstr>FOLLOW sets</vt:lpstr>
      <vt:lpstr>FOLLOW sets: Constraints</vt:lpstr>
      <vt:lpstr>Example: FOLLOW sets  </vt:lpstr>
      <vt:lpstr>Prediction Table</vt:lpstr>
      <vt:lpstr>LL(k) grammars</vt:lpstr>
      <vt:lpstr>LL(1) grammars</vt:lpstr>
      <vt:lpstr>Problem: Non LL Grammars</vt:lpstr>
      <vt:lpstr>Problem 1: productions with common prefix</vt:lpstr>
      <vt:lpstr>Problem 2: null productions </vt:lpstr>
      <vt:lpstr>Problem 3: left recursion</vt:lpstr>
      <vt:lpstr>What to do?</vt:lpstr>
      <vt:lpstr>Problem: Non LL Grammars</vt:lpstr>
      <vt:lpstr>Problem: Non LL Grammars</vt:lpstr>
      <vt:lpstr>Back to problem 1</vt:lpstr>
      <vt:lpstr>Solution: left factoring</vt:lpstr>
      <vt:lpstr>Left factoring – another example</vt:lpstr>
      <vt:lpstr>Back to problem 2</vt:lpstr>
      <vt:lpstr>Solution: substitution</vt:lpstr>
      <vt:lpstr>Back to problem 3</vt:lpstr>
      <vt:lpstr>Left recursion removal</vt:lpstr>
      <vt:lpstr>LL(k) Parsers</vt:lpstr>
      <vt:lpstr>Pushdown Automata (PDA)</vt:lpstr>
      <vt:lpstr>Intuition: PDA</vt:lpstr>
      <vt:lpstr>Intuition: PDA</vt:lpstr>
      <vt:lpstr>Intuition: PDA</vt:lpstr>
      <vt:lpstr>PDA Formalism</vt:lpstr>
      <vt:lpstr>LL(k) parsing via pushdown automata</vt:lpstr>
      <vt:lpstr>LL(k) parsing via pushdown automata</vt:lpstr>
      <vt:lpstr>Example transition table</vt:lpstr>
      <vt:lpstr>Model of non-recursive predictive parser</vt:lpstr>
      <vt:lpstr>Running parser example</vt:lpstr>
      <vt:lpstr>Erorrs</vt:lpstr>
      <vt:lpstr>Handling Syntax Errors</vt:lpstr>
      <vt:lpstr>Error Diagnosis</vt:lpstr>
      <vt:lpstr>Error Recovery</vt:lpstr>
      <vt:lpstr>Illegal input example</vt:lpstr>
      <vt:lpstr>Error handling in LL parsers</vt:lpstr>
      <vt:lpstr>Error handling in LL parsers</vt:lpstr>
      <vt:lpstr>Error handling and recovery</vt:lpstr>
      <vt:lpstr>The Valid Prefix Property</vt:lpstr>
      <vt:lpstr>The Valid Prefix Property</vt:lpstr>
      <vt:lpstr>Recovery is tricky</vt:lpstr>
      <vt:lpstr>Building the Parse Tree</vt:lpstr>
      <vt:lpstr>Adding semantic actions</vt:lpstr>
      <vt:lpstr>Building the parse tree</vt:lpstr>
      <vt:lpstr>PowerPoint Presentation</vt:lpstr>
      <vt:lpstr>Custom Show 1</vt:lpstr>
    </vt:vector>
  </TitlesOfParts>
  <Company>University of Wisconsin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1101</cp:revision>
  <cp:lastPrinted>2015-10-27T06:21:01Z</cp:lastPrinted>
  <dcterms:created xsi:type="dcterms:W3CDTF">1998-04-16T20:54:14Z</dcterms:created>
  <dcterms:modified xsi:type="dcterms:W3CDTF">2017-11-14T06:05:09Z</dcterms:modified>
</cp:coreProperties>
</file>