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8" r:id="rId1"/>
  </p:sldMasterIdLst>
  <p:notesMasterIdLst>
    <p:notesMasterId r:id="rId29"/>
  </p:notesMasterIdLst>
  <p:handoutMasterIdLst>
    <p:handoutMasterId r:id="rId30"/>
  </p:handoutMasterIdLst>
  <p:sldIdLst>
    <p:sldId id="2027" r:id="rId2"/>
    <p:sldId id="1961" r:id="rId3"/>
    <p:sldId id="2146" r:id="rId4"/>
    <p:sldId id="1962" r:id="rId5"/>
    <p:sldId id="1963" r:id="rId6"/>
    <p:sldId id="2225" r:id="rId7"/>
    <p:sldId id="1964" r:id="rId8"/>
    <p:sldId id="2222" r:id="rId9"/>
    <p:sldId id="1966" r:id="rId10"/>
    <p:sldId id="2223" r:id="rId11"/>
    <p:sldId id="2224" r:id="rId12"/>
    <p:sldId id="1971" r:id="rId13"/>
    <p:sldId id="2147" r:id="rId14"/>
    <p:sldId id="1972" r:id="rId15"/>
    <p:sldId id="1973" r:id="rId16"/>
    <p:sldId id="1974" r:id="rId17"/>
    <p:sldId id="1975" r:id="rId18"/>
    <p:sldId id="1976" r:id="rId19"/>
    <p:sldId id="1977" r:id="rId20"/>
    <p:sldId id="2149" r:id="rId21"/>
    <p:sldId id="2148" r:id="rId22"/>
    <p:sldId id="2150" r:id="rId23"/>
    <p:sldId id="2154" r:id="rId24"/>
    <p:sldId id="1978" r:id="rId25"/>
    <p:sldId id="1979" r:id="rId26"/>
    <p:sldId id="1980" r:id="rId27"/>
    <p:sldId id="2155" r:id="rId28"/>
  </p:sldIdLst>
  <p:sldSz cx="9144000" cy="6858000" type="screen4x3"/>
  <p:notesSz cx="6769100" cy="9906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FFFFFF"/>
    <a:srgbClr val="FF8000"/>
    <a:srgbClr val="FFE1E1"/>
    <a:srgbClr val="008000"/>
    <a:srgbClr val="009900"/>
    <a:srgbClr val="FF0000"/>
    <a:srgbClr val="F0F0F0"/>
    <a:srgbClr val="F02E00"/>
    <a:srgbClr val="FF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7" autoAdjust="0"/>
    <p:restoredTop sz="97085" autoAdjust="0"/>
  </p:normalViewPr>
  <p:slideViewPr>
    <p:cSldViewPr snapToGrid="0">
      <p:cViewPr>
        <p:scale>
          <a:sx n="110" d="100"/>
          <a:sy n="110" d="100"/>
        </p:scale>
        <p:origin x="1856" y="1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9871"/>
            <a:ext cx="9144000" cy="1905000"/>
          </a:xfrm>
          <a:solidFill>
            <a:schemeClr val="bg2"/>
          </a:solidFill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23655"/>
            <a:ext cx="9144000" cy="1230086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" y="6400800"/>
            <a:ext cx="1915297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39905" y="6400800"/>
            <a:ext cx="4054141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2266"/>
            <a:ext cx="1905000" cy="455733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286" y="4662714"/>
            <a:ext cx="8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199" y="1351935"/>
            <a:ext cx="8227961" cy="470596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9746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8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1963" y="1416306"/>
            <a:ext cx="8223198" cy="4764087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5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9871"/>
            <a:ext cx="9144000" cy="1905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407" y="3323655"/>
            <a:ext cx="6400800" cy="123008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" y="6400800"/>
            <a:ext cx="1915297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39905" y="6400800"/>
            <a:ext cx="4054141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2266"/>
            <a:ext cx="1905000" cy="455733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1286" y="4662714"/>
            <a:ext cx="8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1376516" y="4762442"/>
            <a:ext cx="6400800" cy="12300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None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smtClean="0"/>
              <a:t>Click to edit Master subtitle style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8654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5298"/>
            <a:ext cx="91440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91440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3108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355" y="1292157"/>
            <a:ext cx="3930445" cy="4803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286613"/>
            <a:ext cx="3971414" cy="4809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7562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99783"/>
            <a:ext cx="1905000" cy="45821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marL="0" indent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3108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9746" y="64008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99783"/>
            <a:ext cx="1905000" cy="458217"/>
          </a:xfrm>
          <a:ln/>
        </p:spPr>
        <p:txBody>
          <a:bodyPr/>
          <a:lstStyle>
            <a:lvl1pPr>
              <a:defRPr/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355" y="1342571"/>
            <a:ext cx="7892845" cy="475342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94061"/>
            <a:ext cx="1905000" cy="36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0">
                <a:solidFill>
                  <a:schemeClr val="tx1"/>
                </a:solidFill>
                <a:latin typeface="+mn-l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02016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07" r:id="rId12"/>
  </p:sldLayoutIdLst>
  <p:hf hdr="0" ftr="0" dt="0"/>
  <p:txStyles>
    <p:titleStyle>
      <a:lvl1pPr marL="544513" indent="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4988" indent="-2667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534988" indent="26828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803275" indent="18573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800">
          <a:solidFill>
            <a:schemeClr val="tx1"/>
          </a:solidFill>
          <a:latin typeface="+mn-lt"/>
          <a:ea typeface="ＭＳ Ｐゴシック" charset="0"/>
        </a:defRPr>
      </a:lvl4pPr>
      <a:lvl5pPr marL="989013" indent="1778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Compilation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 0368-3133  2016/17a</a:t>
            </a:r>
            <a:br>
              <a:rPr lang="en-US" b="0" dirty="0" smtClean="0"/>
            </a:br>
            <a:r>
              <a:rPr lang="en-US" b="0" dirty="0" smtClean="0"/>
              <a:t>Lecture 11b</a:t>
            </a:r>
          </a:p>
          <a:p>
            <a:r>
              <a:rPr lang="en-US" b="0" dirty="0" smtClean="0"/>
              <a:t>Compiling Object-Oriented Programs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Noam Rinetzky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B80-A883-FF49-98DE-0C9BC9596ACE}" type="slidenum">
              <a:rPr lang="he-IL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x;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Object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o.move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(60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rgbClr val="FF66FF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601866" y="6063671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033541" y="5785283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>
                <a:latin typeface="+mn-lt"/>
              </a:rPr>
              <a:t>o,c</a:t>
            </a:r>
            <a:endParaRPr lang="en-US" dirty="0">
              <a:latin typeface="+mn-lt"/>
            </a:endParaRPr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=70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24" name="Picture 2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x;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Object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o.move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(60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rgbClr val="FF66FF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601866" y="6063671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033541" y="5785283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>
                <a:latin typeface="+mn-lt"/>
              </a:rPr>
              <a:t>o,c</a:t>
            </a:r>
            <a:endParaRPr lang="en-US" dirty="0">
              <a:latin typeface="+mn-lt"/>
            </a:endParaRPr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=70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=70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24" name="Picture 2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into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3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into C (Vehicle)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1754327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extends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Object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+ x 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7" y="1259621"/>
            <a:ext cx="41656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95053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into C (Vehicle)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10719"/>
            <a:ext cx="4572000" cy="1754327"/>
          </a:xfrm>
          <a:prstGeom prst="rect">
            <a:avLst/>
          </a:prstGeom>
          <a:solidFill>
            <a:srgbClr val="B3D9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+ x 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7" y="1259621"/>
            <a:ext cx="4165600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>
                <a:solidFill>
                  <a:srgbClr val="0000FF"/>
                </a:solidFill>
                <a:latin typeface="Andale Mono"/>
                <a:cs typeface="Andale Mono"/>
              </a:rPr>
              <a:t>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NewVe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= 10;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+ x;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0070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into C (Truck)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1754327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Andale Mono"/>
                <a:cs typeface="Andale Mono"/>
              </a:rPr>
              <a:t>Truck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extends Vehicle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+ 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220029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Truck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 smtClean="0">
                <a:solidFill>
                  <a:srgbClr val="0000FF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NewTr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= 10;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if (x&lt;55)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+ x;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1211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(Car)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585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800" dirty="0">
                <a:solidFill>
                  <a:srgbClr val="0000FF"/>
                </a:solidFill>
                <a:latin typeface="Andale Mono"/>
                <a:cs typeface="Andale Mono"/>
              </a:rPr>
              <a:t>Car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passengers = 0;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void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await(vehicle v){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if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&lt;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–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else 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Car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passengers;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 smtClean="0">
                <a:solidFill>
                  <a:srgbClr val="0000FF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NewCa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10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passengers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0;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this,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){ 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if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–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else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this, 10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966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v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5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(v, 60);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(t, 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?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9540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(v,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?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1400" y="5078692"/>
            <a:ext cx="4165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+ x;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0123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Oriented Programs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65354" y="1342571"/>
            <a:ext cx="8578645" cy="5436920"/>
          </a:xfrm>
        </p:spPr>
        <p:txBody>
          <a:bodyPr/>
          <a:lstStyle/>
          <a:p>
            <a:r>
              <a:rPr lang="en-US" dirty="0" smtClean="0"/>
              <a:t>C++, Java, C#, Python, … </a:t>
            </a:r>
          </a:p>
          <a:p>
            <a:endParaRPr lang="en-US" dirty="0" smtClean="0"/>
          </a:p>
          <a:p>
            <a:r>
              <a:rPr lang="en-US" dirty="0" smtClean="0"/>
              <a:t>Main abstraction: </a:t>
            </a:r>
            <a:r>
              <a:rPr lang="en-US" b="1" dirty="0" smtClean="0"/>
              <a:t>Objects</a:t>
            </a:r>
            <a:r>
              <a:rPr lang="en-US" dirty="0" smtClean="0"/>
              <a:t> (usually of type called class) </a:t>
            </a:r>
          </a:p>
          <a:p>
            <a:pPr lvl="1"/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Naturally supports </a:t>
            </a:r>
            <a:r>
              <a:rPr lang="en-US" b="1" dirty="0" smtClean="0"/>
              <a:t>A</a:t>
            </a:r>
            <a:r>
              <a:rPr lang="en-US" dirty="0" smtClean="0"/>
              <a:t>bstract </a:t>
            </a:r>
            <a:r>
              <a:rPr lang="en-US" b="1" dirty="0" smtClean="0"/>
              <a:t>D</a:t>
            </a:r>
            <a:r>
              <a:rPr lang="en-US" dirty="0" smtClean="0"/>
              <a:t>ata </a:t>
            </a:r>
            <a:r>
              <a:rPr lang="en-US" b="1" dirty="0" smtClean="0"/>
              <a:t>T</a:t>
            </a:r>
            <a:r>
              <a:rPr lang="en-US" dirty="0" smtClean="0"/>
              <a:t>ype implementations</a:t>
            </a:r>
          </a:p>
          <a:p>
            <a:r>
              <a:rPr lang="en-US" dirty="0" smtClean="0"/>
              <a:t>Information hiding</a:t>
            </a:r>
          </a:p>
          <a:p>
            <a:r>
              <a:rPr lang="en-US" dirty="0" smtClean="0"/>
              <a:t>Evolution &amp; reusability</a:t>
            </a:r>
          </a:p>
          <a:p>
            <a:endParaRPr lang="en-US" dirty="0"/>
          </a:p>
          <a:p>
            <a:r>
              <a:rPr lang="en-US" dirty="0" smtClean="0"/>
              <a:t>Important characteristic: Extension/Inheritance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(v,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 ?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1400" y="5078692"/>
            <a:ext cx="4165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this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  <a:sym typeface="Wingdings"/>
              </a:rPr>
              <a:t>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+ x;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310" y="4200674"/>
            <a:ext cx="376263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Andale Mono"/>
                <a:cs typeface="Andale Mono"/>
              </a:rPr>
              <a:t>Vehicle</a:t>
            </a:r>
            <a:r>
              <a:rPr lang="en-US" sz="1800" dirty="0">
                <a:solidFill>
                  <a:schemeClr val="accent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940" y="5497411"/>
            <a:ext cx="377600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typedef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Andale Mono"/>
                <a:cs typeface="Andale Mono"/>
              </a:rPr>
              <a:t>Car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passengers;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} </a:t>
            </a:r>
            <a:r>
              <a:rPr lang="en-US" sz="1800" dirty="0" err="1" smtClean="0">
                <a:solidFill>
                  <a:srgbClr val="0000FF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695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rgbClr val="F02E00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rgbClr val="F02E00"/>
                </a:solidFill>
                <a:latin typeface="Andale Mono"/>
                <a:cs typeface="Andale Mono"/>
              </a:rPr>
              <a:t>(v, </a:t>
            </a:r>
            <a:r>
              <a:rPr lang="en-US" sz="1800" dirty="0">
                <a:solidFill>
                  <a:srgbClr val="F02E00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*x = t; </a:t>
            </a:r>
          </a:p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*)x, 20);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2" name="Line Callout 3 1"/>
          <p:cNvSpPr/>
          <p:nvPr/>
        </p:nvSpPr>
        <p:spPr bwMode="auto">
          <a:xfrm>
            <a:off x="962526" y="4999789"/>
            <a:ext cx="1991895" cy="1096211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64634"/>
              <a:gd name="adj6" fmla="val -19146"/>
              <a:gd name="adj7" fmla="val -128500"/>
              <a:gd name="adj8" fmla="val 16460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Vehicle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x = 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  <a:latin typeface="+mn-lt"/>
              </a:rPr>
              <a:t>x.move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(20);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Translation into C (Main)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214" y="1252363"/>
            <a:ext cx="4572000" cy="286232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class main extends object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void main() 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Vehicle v = c;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v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3256" y="1259621"/>
            <a:ext cx="4310743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mainMa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(){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c =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malloc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sizeof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*v =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c;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(v,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60);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70);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awaitCa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c,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*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 t);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3257" y="4108049"/>
            <a:ext cx="4310743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*x = t; </a:t>
            </a: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moveTr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((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Tr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*)x, 20);</a:t>
            </a:r>
          </a:p>
        </p:txBody>
      </p:sp>
      <p:sp>
        <p:nvSpPr>
          <p:cNvPr id="2" name="Line Callout 3 1"/>
          <p:cNvSpPr/>
          <p:nvPr/>
        </p:nvSpPr>
        <p:spPr bwMode="auto">
          <a:xfrm>
            <a:off x="962526" y="4999789"/>
            <a:ext cx="1991895" cy="1096211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64634"/>
              <a:gd name="adj6" fmla="val -19146"/>
              <a:gd name="adj7" fmla="val -128500"/>
              <a:gd name="adj8" fmla="val 16460"/>
            </a:avLst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Vehicle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x = 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  <a:latin typeface="+mn-lt"/>
              </a:rPr>
              <a:t>x.move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(20);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399" y="4945007"/>
            <a:ext cx="462681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  <a:endParaRPr lang="en-US" sz="18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25256" y="5537516"/>
            <a:ext cx="461821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void 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moveTr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*this, </a:t>
            </a:r>
            <a:r>
              <a:rPr lang="en-US" sz="18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Andale Mono"/>
                <a:cs typeface="Andale Mono"/>
              </a:rPr>
              <a:t>{…}</a:t>
            </a:r>
          </a:p>
        </p:txBody>
      </p:sp>
    </p:spTree>
    <p:extLst>
      <p:ext uri="{BB962C8B-B14F-4D97-AF65-F5344CB8AC3E}">
        <p14:creationId xmlns:p14="http://schemas.microsoft.com/office/powerpoint/2010/main" val="23450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into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7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6195786" y="2730500"/>
            <a:ext cx="2286000" cy="1378857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 Simple Classes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Fields are handled as records</a:t>
            </a:r>
          </a:p>
          <a:p>
            <a:r>
              <a:rPr lang="en-US" smtClean="0"/>
              <a:t>Methods have unique names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8643" y="2784928"/>
            <a:ext cx="3111500" cy="230832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class A {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a1;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a2;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m1() {…}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m2(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{…}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}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3600450" y="2705775"/>
            <a:ext cx="2052638" cy="1228725"/>
            <a:chOff x="2948" y="2001"/>
            <a:chExt cx="1293" cy="774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5795963" y="2705775"/>
            <a:ext cx="3024187" cy="1228725"/>
            <a:chOff x="2562" y="2989"/>
            <a:chExt cx="1905" cy="774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209143" y="4381493"/>
            <a:ext cx="45085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void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m2A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classA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*this,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) {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// Body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of m2 with any object 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 // field f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as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thisf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…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}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410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195786" y="2730500"/>
            <a:ext cx="2286000" cy="1378857"/>
          </a:xfrm>
          <a:prstGeom prst="rect">
            <a:avLst/>
          </a:prstGeom>
          <a:solidFill>
            <a:srgbClr val="EBF1DE"/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 Simple Classes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Fields are handled as records</a:t>
            </a:r>
          </a:p>
          <a:p>
            <a:r>
              <a:rPr lang="en-US" smtClean="0"/>
              <a:t>Methods have unique names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8643" y="2784928"/>
            <a:ext cx="3111500" cy="230832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class A {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a1;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field a2;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m1() {…}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    method m2(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{…}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}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3600450" y="2705775"/>
            <a:ext cx="2052638" cy="1228725"/>
            <a:chOff x="2948" y="2001"/>
            <a:chExt cx="1293" cy="774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a1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>
                  <a:latin typeface="+mn-lt"/>
                </a:rPr>
                <a:t>a2</a:t>
              </a: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Runtime object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5795963" y="2705775"/>
            <a:ext cx="3024187" cy="1228725"/>
            <a:chOff x="2562" y="2989"/>
            <a:chExt cx="1905" cy="774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m1A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sz="2000" dirty="0" smtClean="0">
                  <a:latin typeface="+mn-lt"/>
                </a:rPr>
                <a:t>m2A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Compile-Time Table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209143" y="4381493"/>
            <a:ext cx="4508500" cy="1938992"/>
          </a:xfrm>
          <a:prstGeom prst="rect">
            <a:avLst/>
          </a:prstGeom>
          <a:solidFill>
            <a:srgbClr val="EBF1DE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void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m2A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classA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*this,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int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) {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+mn-lt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// Body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of m2 with any 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    // object-field f as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thisf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   …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+mn-lt"/>
              </a:rPr>
              <a:t>}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46302" y="5476195"/>
            <a:ext cx="1413555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a.m2(5)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44488" y="6064024"/>
            <a:ext cx="1424441" cy="461665"/>
          </a:xfrm>
          <a:prstGeom prst="rect">
            <a:avLst/>
          </a:prstGeom>
          <a:solidFill>
            <a:srgbClr val="EBF1DE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latin typeface="+mn-lt"/>
              </a:rPr>
              <a:t>m2A(a,5</a:t>
            </a:r>
            <a:r>
              <a:rPr lang="en-US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508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 of OO languages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Inheritance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Subclass</a:t>
            </a:r>
            <a:r>
              <a:rPr lang="en-US" dirty="0" smtClean="0"/>
              <a:t> gets (inherits) properties of </a:t>
            </a:r>
            <a:r>
              <a:rPr lang="en-US" dirty="0" smtClean="0">
                <a:solidFill>
                  <a:schemeClr val="accent1"/>
                </a:solidFill>
              </a:rPr>
              <a:t>superclass </a:t>
            </a:r>
          </a:p>
          <a:p>
            <a:r>
              <a:rPr lang="en-US" b="1" dirty="0" smtClean="0"/>
              <a:t>Method overriding</a:t>
            </a:r>
          </a:p>
          <a:p>
            <a:pPr lvl="1"/>
            <a:r>
              <a:rPr lang="en-US" dirty="0" smtClean="0"/>
              <a:t>Multiple methods with the </a:t>
            </a:r>
            <a:r>
              <a:rPr lang="en-US" dirty="0" smtClean="0">
                <a:solidFill>
                  <a:srgbClr val="0000FF"/>
                </a:solidFill>
              </a:rPr>
              <a:t>same name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0000FF"/>
                </a:solidFill>
              </a:rPr>
              <a:t>different signatures</a:t>
            </a:r>
          </a:p>
          <a:p>
            <a:r>
              <a:rPr lang="en-US" b="1" dirty="0" smtClean="0"/>
              <a:t>Abstract</a:t>
            </a:r>
            <a:r>
              <a:rPr lang="en-US" dirty="0" smtClean="0"/>
              <a:t> (aka </a:t>
            </a:r>
            <a:r>
              <a:rPr lang="en-US" b="1" dirty="0" smtClean="0"/>
              <a:t>virtual</a:t>
            </a:r>
            <a:r>
              <a:rPr lang="en-US" dirty="0" smtClean="0"/>
              <a:t>) </a:t>
            </a:r>
            <a:r>
              <a:rPr lang="en-US" b="1" dirty="0" smtClean="0"/>
              <a:t>methods</a:t>
            </a:r>
          </a:p>
          <a:p>
            <a:r>
              <a:rPr lang="en-US" b="1" dirty="0" smtClean="0"/>
              <a:t>Polymorphism</a:t>
            </a:r>
          </a:p>
          <a:p>
            <a:pPr lvl="1"/>
            <a:r>
              <a:rPr lang="en-US" dirty="0"/>
              <a:t>Multiple methods with the </a:t>
            </a:r>
            <a:r>
              <a:rPr lang="en-US" dirty="0">
                <a:solidFill>
                  <a:srgbClr val="0000FF"/>
                </a:solidFill>
              </a:rPr>
              <a:t>same name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different </a:t>
            </a:r>
            <a:r>
              <a:rPr lang="en-US" dirty="0" smtClean="0">
                <a:solidFill>
                  <a:srgbClr val="0000FF"/>
                </a:solidFill>
              </a:rPr>
              <a:t>signatures </a:t>
            </a:r>
            <a:r>
              <a:rPr lang="en-US" dirty="0" smtClean="0"/>
              <a:t>but with </a:t>
            </a:r>
            <a:r>
              <a:rPr lang="en-US" dirty="0" smtClean="0">
                <a:solidFill>
                  <a:srgbClr val="0000FF"/>
                </a:solidFill>
              </a:rPr>
              <a:t>different implementations</a:t>
            </a:r>
            <a:endParaRPr lang="en-US" dirty="0" smtClean="0"/>
          </a:p>
          <a:p>
            <a:r>
              <a:rPr lang="en-US" b="1" dirty="0" smtClean="0"/>
              <a:t>Dynamic dispatch</a:t>
            </a:r>
          </a:p>
          <a:p>
            <a:pPr lvl="1"/>
            <a:r>
              <a:rPr lang="en-US" dirty="0" smtClean="0"/>
              <a:t>Lookup methods by (runtime) type of target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OO languages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“Translation into C”</a:t>
            </a:r>
          </a:p>
          <a:p>
            <a:r>
              <a:rPr lang="en-US" dirty="0" smtClean="0"/>
              <a:t>Powerful runtime environment</a:t>
            </a:r>
          </a:p>
          <a:p>
            <a:endParaRPr lang="en-US" dirty="0"/>
          </a:p>
          <a:p>
            <a:r>
              <a:rPr lang="en-US" dirty="0" smtClean="0"/>
              <a:t>Adding “gluing” code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9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3916516" y="1835339"/>
            <a:ext cx="1171678" cy="8439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Object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13239" y="3183996"/>
            <a:ext cx="1171678" cy="125689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Vehicle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rgbClr val="000000"/>
                </a:solidFill>
                <a:latin typeface="+mn-lt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pos</a:t>
            </a:r>
            <a:endParaRPr lang="en-US" dirty="0" smtClean="0">
              <a:solidFill>
                <a:srgbClr val="000000"/>
              </a:solidFill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latin typeface="+mn-lt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ove(..)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929627" y="3992697"/>
            <a:ext cx="1171678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2441678" y="5098025"/>
            <a:ext cx="1884516" cy="127655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Car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nt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passengers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await(..)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433485" y="5904270"/>
            <a:ext cx="1884516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81637" y="5040670"/>
            <a:ext cx="1171678" cy="8439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Truck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move(..)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</p:txBody>
      </p:sp>
      <p:cxnSp>
        <p:nvCxnSpPr>
          <p:cNvPr id="17" name="Straight Connector 16"/>
          <p:cNvCxnSpPr>
            <a:stCxn id="16" idx="1"/>
            <a:endCxn id="16" idx="3"/>
          </p:cNvCxnSpPr>
          <p:nvPr/>
        </p:nvCxnSpPr>
        <p:spPr bwMode="auto">
          <a:xfrm>
            <a:off x="5081637" y="5462638"/>
            <a:ext cx="1171678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4" idx="0"/>
          </p:cNvCxnSpPr>
          <p:nvPr/>
        </p:nvCxnSpPr>
        <p:spPr bwMode="auto">
          <a:xfrm flipV="1">
            <a:off x="3383936" y="4440903"/>
            <a:ext cx="540774" cy="657122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6" idx="0"/>
          </p:cNvCxnSpPr>
          <p:nvPr/>
        </p:nvCxnSpPr>
        <p:spPr bwMode="auto">
          <a:xfrm flipH="1" flipV="1">
            <a:off x="5080000" y="4424516"/>
            <a:ext cx="587476" cy="616154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0"/>
            <a:endCxn id="4" idx="2"/>
          </p:cNvCxnSpPr>
          <p:nvPr/>
        </p:nvCxnSpPr>
        <p:spPr bwMode="auto">
          <a:xfrm flipV="1">
            <a:off x="4499078" y="2679275"/>
            <a:ext cx="3277" cy="504721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934535" y="3637069"/>
            <a:ext cx="1171678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454788" y="5540477"/>
            <a:ext cx="1884516" cy="0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68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6167" y="1141677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O</a:t>
            </a:r>
            <a:r>
              <a:rPr lang="en-US" sz="1600" dirty="0" smtClean="0">
                <a:solidFill>
                  <a:srgbClr val="0000FF"/>
                </a:solidFill>
                <a:latin typeface="Andale Mono"/>
                <a:cs typeface="Andale Mono"/>
              </a:rPr>
              <a:t>bject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rgbClr val="FF66FF"/>
                </a:solidFill>
                <a:latin typeface="Andale Mono"/>
                <a:cs typeface="Andale Mono"/>
              </a:rPr>
              <a:t>int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 smtClean="0">
                <a:solidFill>
                  <a:srgbClr val="FF66FF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=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+ x 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rgbClr val="0000FF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extends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+ x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rgbClr val="0000FF"/>
                </a:solidFill>
                <a:latin typeface="Andale Mono"/>
                <a:cs typeface="Andale Mono"/>
              </a:rPr>
              <a:t>Car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extends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Vehicle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v){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&lt;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2085" y="1133489"/>
            <a:ext cx="4306455" cy="2554545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Object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o.move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(60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t.move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80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position = position + x 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Object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o.move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(60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52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position = position + x 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</a:t>
            </a:r>
            <a:r>
              <a:rPr lang="en-US" sz="1600" dirty="0">
                <a:solidFill>
                  <a:srgbClr val="0000FF"/>
                </a:solidFill>
                <a:latin typeface="Andale Mono"/>
                <a:cs typeface="Andale Mono"/>
              </a:rPr>
              <a:t>Object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o.move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(60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grpSp>
        <p:nvGrpSpPr>
          <p:cNvPr id="2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Object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b="1" dirty="0">
                <a:solidFill>
                  <a:srgbClr val="FF66FF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o.move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(60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grpSp>
        <p:nvGrpSpPr>
          <p:cNvPr id="2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=10</a:t>
            </a:r>
            <a:endParaRPr lang="en-US" sz="2000" dirty="0">
              <a:latin typeface="+mn-lt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16" name="Picture 1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5601866" y="6063671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033541" y="5785283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>
                <a:latin typeface="+mn-lt"/>
              </a:rPr>
              <a:t>  c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24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Object 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Vehicle 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o 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= c;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o.move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(60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grpSp>
        <p:nvGrpSpPr>
          <p:cNvPr id="2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=10</a:t>
            </a:r>
            <a:endParaRPr lang="en-US" sz="2000" dirty="0">
              <a:latin typeface="+mn-lt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16" name="Picture 1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5601866" y="6063671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033541" y="5785283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>
                <a:latin typeface="+mn-lt"/>
              </a:rPr>
              <a:t>o,c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18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586" y="1067942"/>
            <a:ext cx="4671409" cy="5755423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Vehicle extends object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10;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x) { 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 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rgbClr val="FF66FF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+ 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x;</a:t>
            </a:r>
          </a:p>
          <a:p>
            <a:pPr algn="l"/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b="1" dirty="0">
                <a:solidFill>
                  <a:schemeClr val="tx1"/>
                </a:solidFill>
                <a:latin typeface="Andale Mono"/>
                <a:cs typeface="Andale Mono"/>
              </a:rPr>
              <a:t>Truck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move(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x){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(x &lt; 55)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+ x;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class Car extends Vehicle 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passengers = 0;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void await(vehicle v){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if 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 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-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v.pos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else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this.move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(10);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}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2085" y="1067942"/>
            <a:ext cx="4306455" cy="2554545"/>
          </a:xfrm>
          <a:prstGeom prst="rect">
            <a:avLst/>
          </a:prstGeom>
          <a:solidFill>
            <a:srgbClr val="CEE1E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class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 extends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Object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{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 void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main()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Truck t = new Truck();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Andale Mono"/>
                <a:cs typeface="Andale Mono"/>
              </a:rPr>
              <a:t>    Car c = new Car();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Vehicle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o 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= c;</a:t>
            </a:r>
          </a:p>
          <a:p>
            <a:pPr algn="l"/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rgbClr val="FF66FF"/>
                </a:solidFill>
                <a:latin typeface="Andale Mono"/>
                <a:cs typeface="Andale Mono"/>
              </a:rPr>
              <a:t>o.move</a:t>
            </a:r>
            <a:r>
              <a:rPr lang="en-US" sz="1600" dirty="0" smtClean="0">
                <a:solidFill>
                  <a:srgbClr val="FF66FF"/>
                </a:solidFill>
                <a:latin typeface="Andale Mono"/>
                <a:cs typeface="Andale Mono"/>
              </a:rPr>
              <a:t>(60</a:t>
            </a:r>
            <a:r>
              <a:rPr lang="en-US" sz="1600" dirty="0">
                <a:solidFill>
                  <a:srgbClr val="FF66FF"/>
                </a:solidFill>
                <a:latin typeface="Andale Mono"/>
                <a:cs typeface="Andale Mono"/>
              </a:rPr>
              <a:t>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Andale Mono"/>
                <a:cs typeface="Andale Mono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.move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(70);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Andale Mono"/>
                <a:cs typeface="Andale Mono"/>
              </a:rPr>
              <a:t>c.await</a:t>
            </a:r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(t)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;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ndale Mono"/>
                <a:cs typeface="Andale Mono"/>
              </a:rPr>
              <a:t> }</a:t>
            </a:r>
            <a:endParaRPr lang="en-US" sz="1600" dirty="0">
              <a:solidFill>
                <a:schemeClr val="tx1"/>
              </a:solidFill>
              <a:latin typeface="Andale Mono"/>
              <a:cs typeface="Andale Mono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ndale Mono"/>
                <a:cs typeface="Andale Mono"/>
              </a:rPr>
              <a:t>}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146680" y="4270520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t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5611100" y="4548908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601866" y="6063671"/>
            <a:ext cx="3925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033541" y="5785283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>
                <a:latin typeface="+mn-lt"/>
              </a:rPr>
              <a:t>o,c</a:t>
            </a:r>
            <a:endParaRPr lang="en-US" dirty="0">
              <a:latin typeface="+mn-lt"/>
            </a:endParaRPr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6001192" y="3920403"/>
            <a:ext cx="2305050" cy="1223962"/>
            <a:chOff x="4173" y="2364"/>
            <a:chExt cx="1452" cy="771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287" y="2409"/>
              <a:ext cx="1202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sz="2000" dirty="0" err="1" smtClean="0">
                  <a:latin typeface="+mn-lt"/>
                </a:rPr>
                <a:t>pos</a:t>
              </a:r>
              <a:r>
                <a:rPr lang="en-US" sz="2000" dirty="0" smtClean="0">
                  <a:latin typeface="+mn-lt"/>
                </a:rPr>
                <a:t>=</a:t>
              </a:r>
              <a:r>
                <a:rPr lang="en-US" sz="2000" dirty="0">
                  <a:latin typeface="+mn-lt"/>
                </a:rPr>
                <a:t>10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173" y="2364"/>
              <a:ext cx="1452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 anchorCtr="1"/>
            <a:lstStyle/>
            <a:p>
              <a:pPr algn="ctr" rtl="0"/>
              <a:r>
                <a:rPr lang="en-US">
                  <a:latin typeface="+mn-lt"/>
                </a:rPr>
                <a:t>Truck</a:t>
              </a:r>
            </a:p>
          </p:txBody>
        </p: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182167" y="5424964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err="1" smtClean="0">
                <a:latin typeface="+mn-lt"/>
              </a:rPr>
              <a:t>pos</a:t>
            </a:r>
            <a:r>
              <a:rPr lang="en-US" sz="2000" dirty="0" smtClean="0">
                <a:latin typeface="+mn-lt"/>
              </a:rPr>
              <a:t>=70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001192" y="5353527"/>
            <a:ext cx="2305050" cy="1422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 rtl="0"/>
            <a:r>
              <a:rPr lang="en-US" dirty="0" smtClean="0">
                <a:latin typeface="+mn-lt"/>
              </a:rPr>
              <a:t>Car</a:t>
            </a:r>
            <a:endParaRPr lang="en-US" dirty="0">
              <a:latin typeface="+mn-lt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182167" y="5822296"/>
            <a:ext cx="190817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passengers=0</a:t>
            </a:r>
            <a:endParaRPr lang="en-US" sz="2000" dirty="0">
              <a:latin typeface="+mn-lt"/>
            </a:endParaRPr>
          </a:p>
        </p:txBody>
      </p:sp>
      <p:pic>
        <p:nvPicPr>
          <p:cNvPr id="24" name="Picture 2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77" y="3695293"/>
            <a:ext cx="775657" cy="483420"/>
          </a:xfrm>
          <a:prstGeom prst="rect">
            <a:avLst/>
          </a:prstGeom>
        </p:spPr>
      </p:pic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96" y="5209663"/>
            <a:ext cx="739058" cy="46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4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-legacy-blue">
  <a:themeElements>
    <a:clrScheme name="Noam Bright 2 colors">
      <a:dk1>
        <a:srgbClr val="000000"/>
      </a:dk1>
      <a:lt1>
        <a:srgbClr val="FFFFFF"/>
      </a:lt1>
      <a:dk2>
        <a:srgbClr val="004080"/>
      </a:dk2>
      <a:lt2>
        <a:srgbClr val="ADCDDF"/>
      </a:lt2>
      <a:accent1>
        <a:srgbClr val="0000FF"/>
      </a:accent1>
      <a:accent2>
        <a:srgbClr val="FF0000"/>
      </a:accent2>
      <a:accent3>
        <a:srgbClr val="008000"/>
      </a:accent3>
      <a:accent4>
        <a:srgbClr val="8000FF"/>
      </a:accent4>
      <a:accent5>
        <a:srgbClr val="4BACC6"/>
      </a:accent5>
      <a:accent6>
        <a:srgbClr val="F79646"/>
      </a:accent6>
      <a:hlink>
        <a:srgbClr val="0080FF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+mn-lt"/>
          </a:defRPr>
        </a:defPPr>
      </a:lstStyle>
    </a:spDef>
    <a:lnDef>
      <a:spPr bwMode="auto"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1">
        <a:spAutoFit/>
      </a:bodyPr>
      <a:lstStyle>
        <a:defPPr algn="l" rtl="0">
          <a:defRPr sz="2000" b="1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Noam-legacy-blue.thmx</Template>
  <TotalTime>16865</TotalTime>
  <Words>2450</Words>
  <Application>Microsoft Macintosh PowerPoint</Application>
  <PresentationFormat>On-screen Show (4:3)</PresentationFormat>
  <Paragraphs>636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Andale Mono</vt:lpstr>
      <vt:lpstr>Calibri</vt:lpstr>
      <vt:lpstr>Math C</vt:lpstr>
      <vt:lpstr>ＭＳ Ｐゴシック</vt:lpstr>
      <vt:lpstr>Times New Roman</vt:lpstr>
      <vt:lpstr>Wingdings</vt:lpstr>
      <vt:lpstr>Arial</vt:lpstr>
      <vt:lpstr>Noam-legacy-blue</vt:lpstr>
      <vt:lpstr>Compilation</vt:lpstr>
      <vt:lpstr>Object Oriented Programs</vt:lpstr>
      <vt:lpstr>A Simple Example</vt:lpstr>
      <vt:lpstr>A Simple Example</vt:lpstr>
      <vt:lpstr>A Simple Example</vt:lpstr>
      <vt:lpstr>A Simple Example</vt:lpstr>
      <vt:lpstr>A Simple Example</vt:lpstr>
      <vt:lpstr>A Simple Example</vt:lpstr>
      <vt:lpstr>A Simple Example</vt:lpstr>
      <vt:lpstr>A Simple Example</vt:lpstr>
      <vt:lpstr>A Simple Example</vt:lpstr>
      <vt:lpstr>Translation into C</vt:lpstr>
      <vt:lpstr>Translation into C (Vehicle)</vt:lpstr>
      <vt:lpstr>Translation into C (Vehicle)</vt:lpstr>
      <vt:lpstr>Translation into C (Truck)</vt:lpstr>
      <vt:lpstr>Naïve Translation into C (Car)</vt:lpstr>
      <vt:lpstr>Naïve Translation into C (Main)</vt:lpstr>
      <vt:lpstr>Naïve Translation into C (Main)</vt:lpstr>
      <vt:lpstr>Naïve Translation into C (Main)</vt:lpstr>
      <vt:lpstr>Naïve Translation into C (Main)</vt:lpstr>
      <vt:lpstr>Naïve Translation into C (Main)</vt:lpstr>
      <vt:lpstr>Naïve Translation into C (Main)</vt:lpstr>
      <vt:lpstr>Translation into C</vt:lpstr>
      <vt:lpstr>Compiling Simple Classes</vt:lpstr>
      <vt:lpstr>Compiling Simple Classes</vt:lpstr>
      <vt:lpstr>Features of OO languages</vt:lpstr>
      <vt:lpstr>Compiling OO languages</vt:lpstr>
      <vt:lpstr>Custom Show 1</vt:lpstr>
    </vt:vector>
  </TitlesOfParts>
  <Company>University of Wisconsin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2748</cp:revision>
  <cp:lastPrinted>2018-01-02T10:06:45Z</cp:lastPrinted>
  <dcterms:created xsi:type="dcterms:W3CDTF">1998-04-16T20:54:14Z</dcterms:created>
  <dcterms:modified xsi:type="dcterms:W3CDTF">2018-01-02T10:07:25Z</dcterms:modified>
</cp:coreProperties>
</file>