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188"/>
  </p:notesMasterIdLst>
  <p:handoutMasterIdLst>
    <p:handoutMasterId r:id="rId189"/>
  </p:handoutMasterIdLst>
  <p:sldIdLst>
    <p:sldId id="1556" r:id="rId2"/>
    <p:sldId id="2219" r:id="rId3"/>
    <p:sldId id="1855" r:id="rId4"/>
    <p:sldId id="1858" r:id="rId5"/>
    <p:sldId id="1859" r:id="rId6"/>
    <p:sldId id="1868" r:id="rId7"/>
    <p:sldId id="1940" r:id="rId8"/>
    <p:sldId id="1941" r:id="rId9"/>
    <p:sldId id="1942" r:id="rId10"/>
    <p:sldId id="1943" r:id="rId11"/>
    <p:sldId id="2071" r:id="rId12"/>
    <p:sldId id="2072" r:id="rId13"/>
    <p:sldId id="2074" r:id="rId14"/>
    <p:sldId id="2076" r:id="rId15"/>
    <p:sldId id="2086" r:id="rId16"/>
    <p:sldId id="2084" r:id="rId17"/>
    <p:sldId id="2087" r:id="rId18"/>
    <p:sldId id="2093" r:id="rId19"/>
    <p:sldId id="2094" r:id="rId20"/>
    <p:sldId id="2097" r:id="rId21"/>
    <p:sldId id="2103" r:id="rId22"/>
    <p:sldId id="2104" r:id="rId23"/>
    <p:sldId id="2105" r:id="rId24"/>
    <p:sldId id="2098" r:id="rId25"/>
    <p:sldId id="2106" r:id="rId26"/>
    <p:sldId id="2133" r:id="rId27"/>
    <p:sldId id="2262" r:id="rId28"/>
    <p:sldId id="2136" r:id="rId29"/>
    <p:sldId id="2137" r:id="rId30"/>
    <p:sldId id="2138" r:id="rId31"/>
    <p:sldId id="2139" r:id="rId32"/>
    <p:sldId id="2140" r:id="rId33"/>
    <p:sldId id="2141" r:id="rId34"/>
    <p:sldId id="2142" r:id="rId35"/>
    <p:sldId id="2143" r:id="rId36"/>
    <p:sldId id="2144" r:id="rId37"/>
    <p:sldId id="2145" r:id="rId38"/>
    <p:sldId id="2146" r:id="rId39"/>
    <p:sldId id="2147" r:id="rId40"/>
    <p:sldId id="2148" r:id="rId41"/>
    <p:sldId id="2149" r:id="rId42"/>
    <p:sldId id="2150" r:id="rId43"/>
    <p:sldId id="2151" r:id="rId44"/>
    <p:sldId id="2152" r:id="rId45"/>
    <p:sldId id="2153" r:id="rId46"/>
    <p:sldId id="2154" r:id="rId47"/>
    <p:sldId id="2155" r:id="rId48"/>
    <p:sldId id="2156" r:id="rId49"/>
    <p:sldId id="2157" r:id="rId50"/>
    <p:sldId id="2158" r:id="rId51"/>
    <p:sldId id="2159" r:id="rId52"/>
    <p:sldId id="2160" r:id="rId53"/>
    <p:sldId id="2161" r:id="rId54"/>
    <p:sldId id="2162" r:id="rId55"/>
    <p:sldId id="2163" r:id="rId56"/>
    <p:sldId id="2164" r:id="rId57"/>
    <p:sldId id="2165" r:id="rId58"/>
    <p:sldId id="2497" r:id="rId59"/>
    <p:sldId id="2166" r:id="rId60"/>
    <p:sldId id="2167" r:id="rId61"/>
    <p:sldId id="2168" r:id="rId62"/>
    <p:sldId id="2169" r:id="rId63"/>
    <p:sldId id="2170" r:id="rId64"/>
    <p:sldId id="2171" r:id="rId65"/>
    <p:sldId id="2172" r:id="rId66"/>
    <p:sldId id="2173" r:id="rId67"/>
    <p:sldId id="2174" r:id="rId68"/>
    <p:sldId id="2175" r:id="rId69"/>
    <p:sldId id="2176" r:id="rId70"/>
    <p:sldId id="2177" r:id="rId71"/>
    <p:sldId id="2178" r:id="rId72"/>
    <p:sldId id="2179" r:id="rId73"/>
    <p:sldId id="2180" r:id="rId74"/>
    <p:sldId id="2181" r:id="rId75"/>
    <p:sldId id="2182" r:id="rId76"/>
    <p:sldId id="2183" r:id="rId77"/>
    <p:sldId id="2184" r:id="rId78"/>
    <p:sldId id="2185" r:id="rId79"/>
    <p:sldId id="2186" r:id="rId80"/>
    <p:sldId id="2187" r:id="rId81"/>
    <p:sldId id="2188" r:id="rId82"/>
    <p:sldId id="2189" r:id="rId83"/>
    <p:sldId id="2190" r:id="rId84"/>
    <p:sldId id="2191" r:id="rId85"/>
    <p:sldId id="2192" r:id="rId86"/>
    <p:sldId id="2193" r:id="rId87"/>
    <p:sldId id="2194" r:id="rId88"/>
    <p:sldId id="2195" r:id="rId89"/>
    <p:sldId id="2196" r:id="rId90"/>
    <p:sldId id="2197" r:id="rId91"/>
    <p:sldId id="2198" r:id="rId92"/>
    <p:sldId id="2199" r:id="rId93"/>
    <p:sldId id="2200" r:id="rId94"/>
    <p:sldId id="2201" r:id="rId95"/>
    <p:sldId id="2202" r:id="rId96"/>
    <p:sldId id="2203" r:id="rId97"/>
    <p:sldId id="2204" r:id="rId98"/>
    <p:sldId id="2205" r:id="rId99"/>
    <p:sldId id="2206" r:id="rId100"/>
    <p:sldId id="2207" r:id="rId101"/>
    <p:sldId id="2208" r:id="rId102"/>
    <p:sldId id="2209" r:id="rId103"/>
    <p:sldId id="2211" r:id="rId104"/>
    <p:sldId id="2260" r:id="rId105"/>
    <p:sldId id="2212" r:id="rId106"/>
    <p:sldId id="2213" r:id="rId107"/>
    <p:sldId id="2214" r:id="rId108"/>
    <p:sldId id="2215" r:id="rId109"/>
    <p:sldId id="2216" r:id="rId110"/>
    <p:sldId id="2217" r:id="rId111"/>
    <p:sldId id="2218" r:id="rId112"/>
    <p:sldId id="2263" r:id="rId113"/>
    <p:sldId id="2264" r:id="rId114"/>
    <p:sldId id="2265" r:id="rId115"/>
    <p:sldId id="2266" r:id="rId116"/>
    <p:sldId id="2267" r:id="rId117"/>
    <p:sldId id="2268" r:id="rId118"/>
    <p:sldId id="2269" r:id="rId119"/>
    <p:sldId id="2270" r:id="rId120"/>
    <p:sldId id="2271" r:id="rId121"/>
    <p:sldId id="2272" r:id="rId122"/>
    <p:sldId id="2273" r:id="rId123"/>
    <p:sldId id="2274" r:id="rId124"/>
    <p:sldId id="2275" r:id="rId125"/>
    <p:sldId id="2276" r:id="rId126"/>
    <p:sldId id="2277" r:id="rId127"/>
    <p:sldId id="2278" r:id="rId128"/>
    <p:sldId id="2279" r:id="rId129"/>
    <p:sldId id="2280" r:id="rId130"/>
    <p:sldId id="2281" r:id="rId131"/>
    <p:sldId id="2282" r:id="rId132"/>
    <p:sldId id="2283" r:id="rId133"/>
    <p:sldId id="2284" r:id="rId134"/>
    <p:sldId id="2285" r:id="rId135"/>
    <p:sldId id="2286" r:id="rId136"/>
    <p:sldId id="2287" r:id="rId137"/>
    <p:sldId id="2288" r:id="rId138"/>
    <p:sldId id="2289" r:id="rId139"/>
    <p:sldId id="2290" r:id="rId140"/>
    <p:sldId id="2291" r:id="rId141"/>
    <p:sldId id="2292" r:id="rId142"/>
    <p:sldId id="2293" r:id="rId143"/>
    <p:sldId id="2294" r:id="rId144"/>
    <p:sldId id="2295" r:id="rId145"/>
    <p:sldId id="2296" r:id="rId146"/>
    <p:sldId id="2297" r:id="rId147"/>
    <p:sldId id="2298" r:id="rId148"/>
    <p:sldId id="2299" r:id="rId149"/>
    <p:sldId id="2300" r:id="rId150"/>
    <p:sldId id="2301" r:id="rId151"/>
    <p:sldId id="2302" r:id="rId152"/>
    <p:sldId id="2303" r:id="rId153"/>
    <p:sldId id="2304" r:id="rId154"/>
    <p:sldId id="2305" r:id="rId155"/>
    <p:sldId id="2306" r:id="rId156"/>
    <p:sldId id="2307" r:id="rId157"/>
    <p:sldId id="2308" r:id="rId158"/>
    <p:sldId id="2309" r:id="rId159"/>
    <p:sldId id="2310" r:id="rId160"/>
    <p:sldId id="2311" r:id="rId161"/>
    <p:sldId id="2312" r:id="rId162"/>
    <p:sldId id="2313" r:id="rId163"/>
    <p:sldId id="2314" r:id="rId164"/>
    <p:sldId id="2315" r:id="rId165"/>
    <p:sldId id="2316" r:id="rId166"/>
    <p:sldId id="2317" r:id="rId167"/>
    <p:sldId id="2318" r:id="rId168"/>
    <p:sldId id="2319" r:id="rId169"/>
    <p:sldId id="2320" r:id="rId170"/>
    <p:sldId id="2321" r:id="rId171"/>
    <p:sldId id="2322" r:id="rId172"/>
    <p:sldId id="2323" r:id="rId173"/>
    <p:sldId id="2324" r:id="rId174"/>
    <p:sldId id="2325" r:id="rId175"/>
    <p:sldId id="2326" r:id="rId176"/>
    <p:sldId id="2327" r:id="rId177"/>
    <p:sldId id="2328" r:id="rId178"/>
    <p:sldId id="2329" r:id="rId179"/>
    <p:sldId id="2330" r:id="rId180"/>
    <p:sldId id="2331" r:id="rId181"/>
    <p:sldId id="2332" r:id="rId182"/>
    <p:sldId id="2333" r:id="rId183"/>
    <p:sldId id="2334" r:id="rId184"/>
    <p:sldId id="2335" r:id="rId185"/>
    <p:sldId id="2336" r:id="rId186"/>
    <p:sldId id="2261" r:id="rId187"/>
  </p:sldIdLst>
  <p:sldSz cx="9144000" cy="6858000" type="screen4x3"/>
  <p:notesSz cx="6769100" cy="9906000"/>
  <p:custShowLst>
    <p:custShow name="Custom Show 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  <a:srgbClr val="009900"/>
    <a:srgbClr val="008000"/>
    <a:srgbClr val="FFFFFF"/>
    <a:srgbClr val="00FFFF"/>
    <a:srgbClr val="FF8000"/>
    <a:srgbClr val="FFE1E1"/>
    <a:srgbClr val="FF0000"/>
    <a:srgbClr val="F02E00"/>
    <a:srgbClr val="FFC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6" autoAdjust="0"/>
    <p:restoredTop sz="85497" autoAdjust="0"/>
  </p:normalViewPr>
  <p:slideViewPr>
    <p:cSldViewPr snapToGrid="0">
      <p:cViewPr>
        <p:scale>
          <a:sx n="119" d="100"/>
          <a:sy n="119" d="100"/>
        </p:scale>
        <p:origin x="8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848" y="-96"/>
      </p:cViewPr>
      <p:guideLst>
        <p:guide orient="horz" pos="3120"/>
        <p:guide pos="2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notesMaster" Target="notesMasters/notesMaster1.xml"/><Relationship Id="rId189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presProps" Target="presProps.xml"/><Relationship Id="rId191" Type="http://schemas.openxmlformats.org/officeDocument/2006/relationships/viewProps" Target="viewProps.xml"/><Relationship Id="rId192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Times New Roman" charset="0"/>
              </a:defRPr>
            </a:lvl1pPr>
          </a:lstStyle>
          <a:p>
            <a:fld id="{79F72E05-4412-C648-8AD5-7566B0E90F1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2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52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>
            <a:lvl1pPr algn="r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8025"/>
            <a:ext cx="5035550" cy="3776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16463"/>
            <a:ext cx="4968875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  <a:endParaRPr lang="en-US"/>
          </a:p>
          <a:p>
            <a:pPr lvl="1"/>
            <a:r>
              <a:rPr lang="he-IL"/>
              <a:t>רמה שנייה</a:t>
            </a:r>
            <a:endParaRPr lang="en-US"/>
          </a:p>
          <a:p>
            <a:pPr lvl="2"/>
            <a:r>
              <a:rPr lang="he-IL"/>
              <a:t>רמה שלישית</a:t>
            </a:r>
            <a:endParaRPr lang="en-US"/>
          </a:p>
          <a:p>
            <a:pPr lvl="3"/>
            <a:r>
              <a:rPr lang="he-IL"/>
              <a:t>רמה רביעית</a:t>
            </a:r>
            <a:endParaRPr lang="en-US"/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l" defTabSz="953360" rtl="1">
              <a:defRPr sz="1200">
                <a:solidFill>
                  <a:schemeClr val="tx1"/>
                </a:solidFill>
                <a:latin typeface="Math C" pitchFamily="2" charset="2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39275"/>
            <a:ext cx="29352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6" tIns="47697" rIns="95396" bIns="47697" numCol="1" anchor="b" anchorCtr="0" compatLnSpc="1">
            <a:prstTxWarp prst="textNoShape">
              <a:avLst/>
            </a:prstTxWarp>
          </a:bodyPr>
          <a:lstStyle>
            <a:lvl1pPr algn="r" defTabSz="952500" rtl="1">
              <a:defRPr sz="1200">
                <a:solidFill>
                  <a:schemeClr val="tx1"/>
                </a:solidFill>
                <a:latin typeface="Math C" charset="0"/>
                <a:cs typeface="Arial" charset="0"/>
              </a:defRPr>
            </a:lvl1pPr>
          </a:lstStyle>
          <a:p>
            <a:fld id="{4CFB72C3-5B25-8448-B698-186BDE6102EE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0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72C3-5B25-8448-B698-186BDE6102EE}" type="slidenum">
              <a:rPr lang="he-IL" smtClean="0"/>
              <a:pPr/>
              <a:t>103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4BA82-A5E5-8544-88A7-D3F1A0A472A7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43D78-6F27-E442-9A66-FF7A6BDADD5F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61A0F-8ADF-6141-BC58-52601DEB801A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04B3-BE37-5347-9FEA-5675243893B5}" type="slidenum">
              <a:rPr lang="he-IL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5769" y="1594308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endParaRPr lang="en-US" sz="20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157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B84F-729B-D24B-AB2E-131A744FFA7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2BEDF-CE26-D84F-8DEE-6F9199931119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42584-238B-A245-A1EE-DD2A542CD11E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1EF06-0F36-334D-B89B-0543A99EB4F8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A942-C96B-2E4F-B549-E60F2F57FFED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B032E-F77E-AE4F-A50B-235317667ECC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CB2E6-218A-5A4D-B41C-184A52BBA7F2}" type="slidenum">
              <a:rPr lang="he-IL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36591"/>
            <a:ext cx="1905000" cy="27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chemeClr val="tx1"/>
                </a:solidFill>
                <a:latin typeface="Calibri Light"/>
                <a:cs typeface="Times New Roman" charset="0"/>
              </a:defRPr>
            </a:lvl1pPr>
          </a:lstStyle>
          <a:p>
            <a:fld id="{89FD7B80-A883-FF49-98DE-0C9BC9596ACE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217" y="-1"/>
            <a:ext cx="7772400" cy="2293471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10a</a:t>
            </a:r>
            <a:endParaRPr lang="en-US" sz="3200" dirty="0"/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0" y="5322047"/>
            <a:ext cx="9144000" cy="13043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Abstract Interpretation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Noam Rinetzky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298700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Dead Code Elimination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assignment to a variable v is called </a:t>
            </a:r>
            <a:r>
              <a:rPr lang="en-US" dirty="0" smtClean="0">
                <a:solidFill>
                  <a:srgbClr val="0000FF"/>
                </a:solidFill>
              </a:rPr>
              <a:t>dead</a:t>
            </a:r>
            <a:r>
              <a:rPr lang="en-US" dirty="0" smtClean="0"/>
              <a:t> if the value of that assignment is never read anywhere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Dead code elimination </a:t>
            </a:r>
            <a:r>
              <a:rPr lang="en-US" dirty="0" smtClean="0"/>
              <a:t>removes dead assignments from IR</a:t>
            </a:r>
          </a:p>
          <a:p>
            <a:r>
              <a:rPr lang="en-US" dirty="0" smtClean="0"/>
              <a:t>Determining whether an assignment is dead depends on what variable is being assigned to and when it's being assigned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9514" y="-224971"/>
            <a:ext cx="7772400" cy="1143000"/>
          </a:xfrm>
        </p:spPr>
        <p:txBody>
          <a:bodyPr/>
          <a:lstStyle/>
          <a:p>
            <a:r>
              <a:rPr lang="en-US" dirty="0" smtClean="0"/>
              <a:t>Iteration 6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100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778915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27" idx="3"/>
            <a:endCxn id="6" idx="1"/>
          </p:cNvCxnSpPr>
          <p:nvPr/>
        </p:nvCxnSpPr>
        <p:spPr>
          <a:xfrm>
            <a:off x="5419162" y="4102080"/>
            <a:ext cx="1457094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8873" y="3789040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33" name="מחבר חץ ישר 32"/>
          <p:cNvCxnSpPr>
            <a:endCxn id="32" idx="0"/>
          </p:cNvCxnSpPr>
          <p:nvPr/>
        </p:nvCxnSpPr>
        <p:spPr>
          <a:xfrm>
            <a:off x="4483058" y="4840744"/>
            <a:ext cx="393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28"/>
          <p:cNvCxnSpPr>
            <a:stCxn id="32" idx="2"/>
          </p:cNvCxnSpPr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6089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6954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472966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22980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expressions are loop invariant?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101</a:t>
            </a:fld>
            <a:endParaRPr lang="he-IL" dirty="0"/>
          </a:p>
        </p:txBody>
      </p:sp>
      <p:sp>
        <p:nvSpPr>
          <p:cNvPr id="32" name="הסבר מלבני 31"/>
          <p:cNvSpPr/>
          <p:nvPr/>
        </p:nvSpPr>
        <p:spPr>
          <a:xfrm>
            <a:off x="6012160" y="2204864"/>
            <a:ext cx="2160240" cy="504056"/>
          </a:xfrm>
          <a:prstGeom prst="wedgeRectCallout">
            <a:avLst>
              <a:gd name="adj1" fmla="val -115905"/>
              <a:gd name="adj2" fmla="val 25650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t is defined only in d2 – outside of loop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3" name="הסבר מלבני 32"/>
          <p:cNvSpPr/>
          <p:nvPr/>
        </p:nvSpPr>
        <p:spPr>
          <a:xfrm>
            <a:off x="6084168" y="4941168"/>
            <a:ext cx="2160240" cy="504056"/>
          </a:xfrm>
          <a:prstGeom prst="wedgeRectCallout">
            <a:avLst>
              <a:gd name="adj1" fmla="val -103811"/>
              <a:gd name="adj2" fmla="val -16030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z is defined only in d3 – outside of loop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4" name="הסבר מלבני 33"/>
          <p:cNvSpPr/>
          <p:nvPr/>
        </p:nvSpPr>
        <p:spPr>
          <a:xfrm>
            <a:off x="179512" y="2708920"/>
            <a:ext cx="3024336" cy="1080120"/>
          </a:xfrm>
          <a:prstGeom prst="wedgeRectCallout">
            <a:avLst>
              <a:gd name="adj1" fmla="val 81341"/>
              <a:gd name="adj2" fmla="val 4702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y is defined only in d4 – inside of loop but depends on t and 4, both loop-invariant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6256" y="3778915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cxnSp>
        <p:nvCxnSpPr>
          <p:cNvPr id="29" name="מחבר חץ ישר 28"/>
          <p:cNvCxnSpPr>
            <a:endCxn id="28" idx="1"/>
          </p:cNvCxnSpPr>
          <p:nvPr/>
        </p:nvCxnSpPr>
        <p:spPr>
          <a:xfrm>
            <a:off x="5220072" y="4102080"/>
            <a:ext cx="1656184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78873" y="3789040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56" name="מחבר חץ ישר 55"/>
          <p:cNvCxnSpPr>
            <a:endCxn id="31" idx="0"/>
          </p:cNvCxnSpPr>
          <p:nvPr/>
        </p:nvCxnSpPr>
        <p:spPr>
          <a:xfrm>
            <a:off x="4483058" y="4840744"/>
            <a:ext cx="393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28"/>
          <p:cNvCxnSpPr>
            <a:stCxn id="31" idx="2"/>
          </p:cNvCxnSpPr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25627848"/>
              <a:gd name="adj3" fmla="val 6606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46089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46954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472966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4" name="הסבר מלבני 63"/>
          <p:cNvSpPr/>
          <p:nvPr/>
        </p:nvSpPr>
        <p:spPr>
          <a:xfrm>
            <a:off x="179512" y="4437112"/>
            <a:ext cx="2808312" cy="1080120"/>
          </a:xfrm>
          <a:prstGeom prst="wedgeRectCallout">
            <a:avLst>
              <a:gd name="adj1" fmla="val 81901"/>
              <a:gd name="adj2" fmla="val 64268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x is defined only in d5 – inside of loop so is not a loop-invariant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cxnSp>
        <p:nvCxnSpPr>
          <p:cNvPr id="65" name="מחבר חץ ישר 64"/>
          <p:cNvCxnSpPr/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6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loop-invariant expressions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a statement </a:t>
            </a:r>
            <a:r>
              <a:rPr lang="en-US" i="1" dirty="0" smtClean="0"/>
              <a:t>s</a:t>
            </a:r>
            <a:r>
              <a:rPr lang="en-US" dirty="0" smtClean="0"/>
              <a:t> of the form t =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dirty="0" smtClean="0"/>
              <a:t> op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A variable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immediately loop-invariant if all reaching definitions IN[</a:t>
            </a:r>
            <a:r>
              <a:rPr lang="en-US" i="1" dirty="0" smtClean="0"/>
              <a:t>s</a:t>
            </a:r>
            <a:r>
              <a:rPr lang="en-US" dirty="0" smtClean="0"/>
              <a:t>]={d</a:t>
            </a:r>
            <a:r>
              <a:rPr lang="en-US" i="1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dirty="0" smtClean="0"/>
              <a:t>} for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are outside of the loop</a:t>
            </a:r>
          </a:p>
          <a:p>
            <a:r>
              <a:rPr lang="en-US" dirty="0" smtClean="0"/>
              <a:t>LOOP-INV = immediately loop-invariant variables and constants</a:t>
            </a:r>
            <a:br>
              <a:rPr lang="en-US" dirty="0" smtClean="0"/>
            </a:br>
            <a:r>
              <a:rPr lang="en-US" dirty="0" smtClean="0"/>
              <a:t>LOOP-INV = LOOP-INV </a:t>
            </a:r>
            <a:r>
              <a:rPr lang="en-US" dirty="0" smtClean="0">
                <a:sym typeface="Math B"/>
              </a:rPr>
              <a:t> {x | d: </a:t>
            </a:r>
            <a:r>
              <a:rPr lang="en-US" dirty="0" smtClean="0"/>
              <a:t>x =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dirty="0" smtClean="0"/>
              <a:t> op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dirty="0" smtClean="0">
                <a:sym typeface="Math B"/>
              </a:rPr>
              <a:t> d is in the loop, and both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a</a:t>
            </a:r>
            <a:r>
              <a:rPr lang="en-US" i="1" baseline="-25000" dirty="0" smtClean="0"/>
              <a:t>2 </a:t>
            </a:r>
            <a:r>
              <a:rPr lang="en-US" dirty="0" smtClean="0">
                <a:sym typeface="Math B"/>
              </a:rPr>
              <a:t>are in LOOP-INV}</a:t>
            </a:r>
          </a:p>
          <a:p>
            <a:pPr lvl="1"/>
            <a:r>
              <a:rPr lang="en-US" dirty="0" smtClean="0">
                <a:sym typeface="Math B"/>
              </a:rPr>
              <a:t>Iterate until fixed-point</a:t>
            </a:r>
          </a:p>
          <a:p>
            <a:r>
              <a:rPr lang="en-US" dirty="0" smtClean="0">
                <a:sym typeface="Math B"/>
              </a:rPr>
              <a:t>An expression is loop-invariant if all operands are loop-invariants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68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09" y="-26125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103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779058" y="3778915"/>
            <a:ext cx="15581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34296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אליפסה 26"/>
          <p:cNvSpPr/>
          <p:nvPr/>
        </p:nvSpPr>
        <p:spPr>
          <a:xfrm>
            <a:off x="3923928" y="335699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3" name="אליפסה 32"/>
          <p:cNvSpPr/>
          <p:nvPr/>
        </p:nvSpPr>
        <p:spPr>
          <a:xfrm>
            <a:off x="4267034" y="3645024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8092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(immediately)</a:t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9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09" y="-26125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104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779058" y="3778915"/>
            <a:ext cx="15581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34296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אליפסה 26"/>
          <p:cNvSpPr/>
          <p:nvPr/>
        </p:nvSpPr>
        <p:spPr>
          <a:xfrm>
            <a:off x="3923928" y="335699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3" name="אליפסה 32"/>
          <p:cNvSpPr/>
          <p:nvPr/>
        </p:nvSpPr>
        <p:spPr>
          <a:xfrm>
            <a:off x="4267034" y="3645024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8092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(immediately)</a:t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9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896" y="-10401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105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863379" y="3778915"/>
            <a:ext cx="14737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42728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משולש שווה שוקיים 33"/>
          <p:cNvSpPr/>
          <p:nvPr/>
        </p:nvSpPr>
        <p:spPr>
          <a:xfrm>
            <a:off x="4538132" y="4195687"/>
            <a:ext cx="360040" cy="288032"/>
          </a:xfrm>
          <a:prstGeom prst="triangl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5" name="משולש שווה שוקיים 34"/>
          <p:cNvSpPr/>
          <p:nvPr/>
        </p:nvSpPr>
        <p:spPr>
          <a:xfrm>
            <a:off x="3995936" y="3861048"/>
            <a:ext cx="432048" cy="360040"/>
          </a:xfrm>
          <a:prstGeom prst="triangl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8092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(immediately)</a:t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{t, z}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9514" y="-10401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106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863379" y="3778915"/>
            <a:ext cx="15585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42728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8092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(immediately)</a:t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{t, z}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אליפסה 32"/>
          <p:cNvSpPr/>
          <p:nvPr/>
        </p:nvSpPr>
        <p:spPr>
          <a:xfrm>
            <a:off x="4355976" y="3933056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7" name="אליפסה 36"/>
          <p:cNvSpPr/>
          <p:nvPr/>
        </p:nvSpPr>
        <p:spPr>
          <a:xfrm>
            <a:off x="4211960" y="4221088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9515" y="-176591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107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863379" y="3778915"/>
            <a:ext cx="14630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427283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2780928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(immediately)</a:t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{t, z}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אליפסה 36"/>
          <p:cNvSpPr/>
          <p:nvPr/>
        </p:nvSpPr>
        <p:spPr>
          <a:xfrm>
            <a:off x="4283968" y="5589240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4788024" y="5301208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108</a:t>
            </a:fld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6779058" y="3778915"/>
            <a:ext cx="15581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40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9" idx="3"/>
            <a:endCxn id="36" idx="1"/>
          </p:cNvCxnSpPr>
          <p:nvPr/>
        </p:nvCxnSpPr>
        <p:spPr>
          <a:xfrm>
            <a:off x="5436096" y="4102080"/>
            <a:ext cx="1342962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1960" y="836712"/>
            <a:ext cx="3289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{}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2780928"/>
            <a:ext cx="295232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{t, z}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1" name="מחבר חץ ישר 30"/>
          <p:cNvCxnSpPr>
            <a:stCxn id="29" idx="2"/>
            <a:endCxn id="30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28"/>
          <p:cNvCxnSpPr>
            <a:stCxn id="30" idx="2"/>
            <a:endCxn id="29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כותרת 1"/>
          <p:cNvSpPr txBox="1">
            <a:spLocks/>
          </p:cNvSpPr>
          <p:nvPr/>
        </p:nvSpPr>
        <p:spPr bwMode="auto">
          <a:xfrm>
            <a:off x="722086" y="-14514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Computing LOOP-INV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13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086" y="-14514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Computing LOOP-INV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109</a:t>
            </a:fld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3563888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d4: </a:t>
            </a:r>
            <a:r>
              <a:rPr lang="en-US" sz="1800" dirty="0" smtClean="0">
                <a:latin typeface="+mn-lt"/>
              </a:rPr>
              <a:t>y = t * 4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      x &lt; y + z </a:t>
            </a: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63379" y="3800431"/>
            <a:ext cx="1495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end</a:t>
            </a:r>
            <a:endParaRPr lang="he-IL" sz="1800" dirty="0" smtClean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d5: </a:t>
            </a: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38" name="מחבר חץ ישר 37"/>
          <p:cNvCxnSpPr>
            <a:stCxn id="35" idx="2"/>
            <a:endCxn id="37" idx="0"/>
          </p:cNvCxnSpPr>
          <p:nvPr/>
        </p:nvCxnSpPr>
        <p:spPr>
          <a:xfrm flipH="1">
            <a:off x="4486990" y="4840744"/>
            <a:ext cx="1300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latin typeface="+mn-lt"/>
              </a:rPr>
              <a:t>start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6600"/>
                </a:solidFill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d1: </a:t>
            </a:r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d2: </a:t>
            </a: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006600"/>
                </a:solidFill>
                <a:latin typeface="+mn-lt"/>
              </a:rPr>
              <a:t>d3: </a:t>
            </a: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41" name="מחבר חץ ישר 40"/>
          <p:cNvCxnSpPr>
            <a:stCxn id="39" idx="3"/>
            <a:endCxn id="40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35" idx="3"/>
            <a:endCxn id="36" idx="1"/>
          </p:cNvCxnSpPr>
          <p:nvPr/>
        </p:nvCxnSpPr>
        <p:spPr>
          <a:xfrm>
            <a:off x="5436096" y="4102080"/>
            <a:ext cx="1427283" cy="215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28"/>
          <p:cNvCxnSpPr>
            <a:stCxn id="37" idx="2"/>
            <a:endCxn id="35" idx="0"/>
          </p:cNvCxnSpPr>
          <p:nvPr/>
        </p:nvCxnSpPr>
        <p:spPr>
          <a:xfrm rot="5400000" flipH="1" flipV="1">
            <a:off x="3056543" y="4793863"/>
            <a:ext cx="2873896" cy="13002"/>
          </a:xfrm>
          <a:prstGeom prst="curvedConnector5">
            <a:avLst>
              <a:gd name="adj1" fmla="val -7954"/>
              <a:gd name="adj2" fmla="val 9057883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90927" y="1772816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07151" y="836712"/>
            <a:ext cx="338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5588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09260" y="5301208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9058" y="3789040"/>
            <a:ext cx="167546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{d2, d3, d4, d5}</a:t>
            </a:r>
            <a:endParaRPr lang="he-IL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91735" y="1340768"/>
            <a:ext cx="569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65764" y="1916832"/>
            <a:ext cx="916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7201" y="2492896"/>
            <a:ext cx="12747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{d1, d2, d3}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{d2, d3, d4, d5}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2780928"/>
            <a:ext cx="295232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LOOP-INV = {t, z, y}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מחבר חץ ישר 25"/>
          <p:cNvCxnSpPr/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foundations of program analysis</a:t>
            </a:r>
          </a:p>
          <a:p>
            <a:endParaRPr lang="en-US" dirty="0"/>
          </a:p>
          <a:p>
            <a:r>
              <a:rPr lang="en-US" dirty="0" err="1" smtClean="0"/>
              <a:t>Cousot</a:t>
            </a:r>
            <a:r>
              <a:rPr lang="en-US" dirty="0" smtClean="0"/>
              <a:t> and </a:t>
            </a:r>
            <a:r>
              <a:rPr lang="en-US" dirty="0" err="1" smtClean="0"/>
              <a:t>Cousot</a:t>
            </a:r>
            <a:r>
              <a:rPr lang="en-US" dirty="0" smtClean="0"/>
              <a:t> 1977</a:t>
            </a:r>
          </a:p>
          <a:p>
            <a:endParaRPr lang="en-US" dirty="0"/>
          </a:p>
          <a:p>
            <a:r>
              <a:rPr lang="en-US" dirty="0" smtClean="0"/>
              <a:t>Abstract meaning of programs</a:t>
            </a:r>
          </a:p>
          <a:p>
            <a:pPr lvl="1"/>
            <a:r>
              <a:rPr lang="en-US" dirty="0" smtClean="0"/>
              <a:t>Executed at compile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086" y="-200781"/>
            <a:ext cx="7772400" cy="1143000"/>
          </a:xfrm>
        </p:spPr>
        <p:txBody>
          <a:bodyPr/>
          <a:lstStyle/>
          <a:p>
            <a:r>
              <a:rPr lang="en-US" dirty="0" smtClean="0"/>
              <a:t>Induction variables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110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988840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x) {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j = a + 4 *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a[j] = j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+ 1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he-IL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5615608" y="4222540"/>
            <a:ext cx="3528392" cy="1368152"/>
          </a:xfrm>
          <a:prstGeom prst="wedgeRectCallout">
            <a:avLst>
              <a:gd name="adj1" fmla="val -57426"/>
              <a:gd name="adj2" fmla="val -1273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is incremented by a loop-invariant expression on each iteration – this is called an </a:t>
            </a:r>
            <a:r>
              <a:rPr lang="en-US" sz="2000" dirty="0" smtClean="0">
                <a:solidFill>
                  <a:srgbClr val="0000FF"/>
                </a:solidFill>
              </a:rPr>
              <a:t>induction variable</a:t>
            </a:r>
            <a:endParaRPr lang="he-IL" sz="2000" dirty="0" smtClean="0">
              <a:solidFill>
                <a:srgbClr val="0000FF"/>
              </a:solidFill>
            </a:endParaRPr>
          </a:p>
        </p:txBody>
      </p:sp>
      <p:sp>
        <p:nvSpPr>
          <p:cNvPr id="8" name="הסבר מלבני 7"/>
          <p:cNvSpPr/>
          <p:nvPr/>
        </p:nvSpPr>
        <p:spPr>
          <a:xfrm>
            <a:off x="87926" y="997477"/>
            <a:ext cx="2736304" cy="936104"/>
          </a:xfrm>
          <a:prstGeom prst="wedgeRectCallout">
            <a:avLst>
              <a:gd name="adj1" fmla="val 39330"/>
              <a:gd name="adj2" fmla="val 1506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j is a linear function of the induction variable with multiplier 4</a:t>
            </a:r>
            <a:endParaRPr lang="he-IL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3705" y="-128209"/>
            <a:ext cx="7772400" cy="1143000"/>
          </a:xfrm>
        </p:spPr>
        <p:txBody>
          <a:bodyPr/>
          <a:lstStyle/>
          <a:p>
            <a:r>
              <a:rPr lang="en-US" dirty="0" smtClean="0"/>
              <a:t>Strength-reduction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1988840"/>
            <a:ext cx="51125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 = a + 4 *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&lt; x) {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j = j + 4</a:t>
            </a:r>
            <a:b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a[j] = j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+ 1</a:t>
            </a:r>
            <a:br>
              <a:rPr lang="en-US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he-IL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הסבר מלבני 5"/>
          <p:cNvSpPr/>
          <p:nvPr/>
        </p:nvSpPr>
        <p:spPr>
          <a:xfrm>
            <a:off x="971600" y="1087112"/>
            <a:ext cx="2160240" cy="576064"/>
          </a:xfrm>
          <a:prstGeom prst="wedgeRectCallout">
            <a:avLst>
              <a:gd name="adj1" fmla="val 35497"/>
              <a:gd name="adj2" fmla="val 1275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Prepare initial value</a:t>
            </a:r>
            <a:endParaRPr lang="he-IL" sz="2000" dirty="0" smtClean="0">
              <a:solidFill>
                <a:srgbClr val="0000FF"/>
              </a:solidFill>
            </a:endParaRPr>
          </a:p>
        </p:txBody>
      </p:sp>
      <p:sp>
        <p:nvSpPr>
          <p:cNvPr id="7" name="הסבר מלבני 6"/>
          <p:cNvSpPr/>
          <p:nvPr/>
        </p:nvSpPr>
        <p:spPr>
          <a:xfrm>
            <a:off x="5220072" y="2599280"/>
            <a:ext cx="2376264" cy="576064"/>
          </a:xfrm>
          <a:prstGeom prst="wedgeRectCallout">
            <a:avLst>
              <a:gd name="adj1" fmla="val -75990"/>
              <a:gd name="adj2" fmla="val -25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Increment by multiplier</a:t>
            </a:r>
            <a:endParaRPr lang="he-IL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217" y="-1"/>
            <a:ext cx="7772400" cy="2293471"/>
          </a:xfrm>
        </p:spPr>
        <p:txBody>
          <a:bodyPr/>
          <a:lstStyle/>
          <a:p>
            <a:r>
              <a:rPr lang="en-US" sz="7200" dirty="0" smtClean="0"/>
              <a:t>Compilation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0368-3133</a:t>
            </a:r>
            <a:br>
              <a:rPr lang="en-US" sz="3200" dirty="0" smtClean="0"/>
            </a:br>
            <a:r>
              <a:rPr lang="en-US" sz="3200" dirty="0" smtClean="0"/>
              <a:t>Lecture 10b</a:t>
            </a:r>
            <a:endParaRPr lang="en-US" sz="3200" dirty="0"/>
          </a:p>
        </p:txBody>
      </p:sp>
      <p:sp>
        <p:nvSpPr>
          <p:cNvPr id="15" name="Subtitle 8"/>
          <p:cNvSpPr>
            <a:spLocks noGrp="1"/>
          </p:cNvSpPr>
          <p:nvPr>
            <p:ph type="subTitle" idx="1"/>
          </p:nvPr>
        </p:nvSpPr>
        <p:spPr>
          <a:xfrm>
            <a:off x="0" y="5322047"/>
            <a:ext cx="9144000" cy="13043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Register Allocation</a:t>
            </a: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Noam Rinetzky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BA82-A5E5-8544-88A7-D3F1A0A472A7}" type="slidenum">
              <a:rPr lang="he-IL" smtClean="0"/>
              <a:pPr/>
              <a:t>112</a:t>
            </a:fld>
            <a:endParaRPr lang="en-US"/>
          </a:p>
        </p:txBody>
      </p:sp>
      <p:pic>
        <p:nvPicPr>
          <p:cNvPr id="6" name="Picture 5" descr="495e3ec7fb8e5e887255cea2749c93dd137c6ad0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38" y="2221966"/>
            <a:ext cx="3088287" cy="30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Compiler?</a:t>
            </a:r>
          </a:p>
        </p:txBody>
      </p:sp>
      <p:pic>
        <p:nvPicPr>
          <p:cNvPr id="6" name="compil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593" y="2495350"/>
            <a:ext cx="4064000" cy="30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1EF06-0F36-334D-B89B-0543A99EB4F8}" type="slidenum">
              <a:rPr lang="he-IL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02519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54570" y="1366973"/>
            <a:ext cx="7772400" cy="4114800"/>
          </a:xfrm>
        </p:spPr>
        <p:txBody>
          <a:bodyPr/>
          <a:lstStyle/>
          <a:p>
            <a:r>
              <a:rPr lang="en-US" sz="2800" b="1" dirty="0" smtClean="0"/>
              <a:t>Dedicated memory </a:t>
            </a:r>
            <a:r>
              <a:rPr lang="en-US" sz="2800" dirty="0" smtClean="0"/>
              <a:t>locations that</a:t>
            </a:r>
          </a:p>
          <a:p>
            <a:pPr lvl="1"/>
            <a:r>
              <a:rPr lang="en-US" sz="2400" dirty="0" smtClean="0"/>
              <a:t>can be accessed quickly,</a:t>
            </a:r>
          </a:p>
          <a:p>
            <a:pPr lvl="1"/>
            <a:r>
              <a:rPr lang="en-US" sz="2400" dirty="0" smtClean="0"/>
              <a:t>can have computations performed on them, and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 descr="Computer memory hierarchy Internal register, cache, RAM, hard disk, magnetic t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5" y="3102120"/>
            <a:ext cx="3798795" cy="357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02519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54570" y="1366973"/>
            <a:ext cx="7772400" cy="4114800"/>
          </a:xfrm>
        </p:spPr>
        <p:txBody>
          <a:bodyPr/>
          <a:lstStyle/>
          <a:p>
            <a:r>
              <a:rPr lang="en-US" sz="2800" b="1" dirty="0"/>
              <a:t>Dedicated memory </a:t>
            </a:r>
            <a:r>
              <a:rPr lang="en-US" sz="2800" dirty="0"/>
              <a:t>locations that</a:t>
            </a:r>
          </a:p>
          <a:p>
            <a:pPr lvl="1"/>
            <a:r>
              <a:rPr lang="en-US" sz="2400" dirty="0" smtClean="0"/>
              <a:t>can be accessed quickly,</a:t>
            </a:r>
          </a:p>
          <a:p>
            <a:pPr lvl="1"/>
            <a:r>
              <a:rPr lang="en-US" sz="2400" dirty="0" smtClean="0"/>
              <a:t>can have computations performed on them, and</a:t>
            </a:r>
          </a:p>
          <a:p>
            <a:endParaRPr lang="en-US" sz="2800" dirty="0" smtClean="0"/>
          </a:p>
          <a:p>
            <a:r>
              <a:rPr lang="en-US" sz="2800" dirty="0" smtClean="0"/>
              <a:t>Usages</a:t>
            </a:r>
          </a:p>
          <a:p>
            <a:pPr lvl="1"/>
            <a:r>
              <a:rPr lang="en-US" sz="2400" dirty="0" smtClean="0"/>
              <a:t>Operands of instructions</a:t>
            </a:r>
          </a:p>
          <a:p>
            <a:pPr lvl="1"/>
            <a:r>
              <a:rPr lang="en-US" sz="2400" dirty="0" smtClean="0"/>
              <a:t>Store temporary results</a:t>
            </a:r>
          </a:p>
          <a:p>
            <a:pPr lvl="1"/>
            <a:r>
              <a:rPr lang="en-US" sz="2400" dirty="0" smtClean="0"/>
              <a:t>Can (should) be used as loop indexes due to frequent arithmetic operation </a:t>
            </a:r>
          </a:p>
          <a:p>
            <a:pPr lvl="1"/>
            <a:r>
              <a:rPr lang="en-US" sz="2400" dirty="0" smtClean="0"/>
              <a:t>Used to manage administrative info </a:t>
            </a:r>
          </a:p>
          <a:p>
            <a:pPr lvl="2"/>
            <a:r>
              <a:rPr lang="en-US" sz="2000" dirty="0" smtClean="0"/>
              <a:t>e.g., runtime stack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38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umber of registers is </a:t>
            </a:r>
            <a:r>
              <a:rPr lang="en-US" b="1" dirty="0" smtClean="0"/>
              <a:t>limited</a:t>
            </a:r>
          </a:p>
          <a:p>
            <a:endParaRPr lang="en-US" dirty="0" smtClean="0"/>
          </a:p>
          <a:p>
            <a:r>
              <a:rPr lang="en-US" dirty="0" smtClean="0"/>
              <a:t>Need to </a:t>
            </a:r>
            <a:r>
              <a:rPr lang="en-US" b="1" dirty="0" smtClean="0"/>
              <a:t>allocate</a:t>
            </a:r>
            <a:r>
              <a:rPr lang="en-US" dirty="0" smtClean="0"/>
              <a:t> them in a clever way</a:t>
            </a:r>
          </a:p>
          <a:p>
            <a:pPr lvl="1"/>
            <a:r>
              <a:rPr lang="en-US" dirty="0"/>
              <a:t>Using registers intelligently is a critical step in any compiler</a:t>
            </a:r>
          </a:p>
          <a:p>
            <a:pPr lvl="2"/>
            <a:r>
              <a:rPr lang="en-US" dirty="0"/>
              <a:t>A good register allocator can generate code orders of magnitude better than a bad register allocator</a:t>
            </a:r>
            <a:endParaRPr lang="he-IL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5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5957" y="0"/>
            <a:ext cx="7772400" cy="1143000"/>
          </a:xfrm>
        </p:spPr>
        <p:txBody>
          <a:bodyPr/>
          <a:lstStyle/>
          <a:p>
            <a:r>
              <a:rPr lang="en-US" dirty="0"/>
              <a:t>Register </a:t>
            </a:r>
            <a:r>
              <a:rPr lang="en-US" dirty="0" smtClean="0"/>
              <a:t>Allocation: 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117</a:t>
            </a:fld>
            <a:endParaRPr lang="en-US"/>
          </a:p>
        </p:txBody>
      </p:sp>
      <p:grpSp>
        <p:nvGrpSpPr>
          <p:cNvPr id="14" name="קבוצה 13"/>
          <p:cNvGrpSpPr/>
          <p:nvPr/>
        </p:nvGrpSpPr>
        <p:grpSpPr>
          <a:xfrm>
            <a:off x="179513" y="1159583"/>
            <a:ext cx="7080265" cy="1620305"/>
            <a:chOff x="-60377" y="2023679"/>
            <a:chExt cx="7080265" cy="1620305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-60377" y="2023680"/>
              <a:ext cx="1392238" cy="15920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kumimoji="1" lang="en-US" sz="2000" dirty="0" smtClean="0">
                  <a:latin typeface="+mn-lt"/>
                  <a:cs typeface="Tahoma" pitchFamily="34" charset="0"/>
                </a:rPr>
                <a:t>Source code</a:t>
              </a:r>
            </a:p>
            <a:p>
              <a:pPr algn="ctr" rtl="0" eaLnBrk="0" hangingPunct="0">
                <a:spcBef>
                  <a:spcPct val="50000"/>
                </a:spcBef>
              </a:pPr>
              <a:r>
                <a:rPr kumimoji="1" lang="en-US" sz="2000" dirty="0" smtClean="0">
                  <a:latin typeface="+mn-lt"/>
                  <a:cs typeface="Tahoma" pitchFamily="34" charset="0"/>
                </a:rPr>
                <a:t>(program)</a:t>
              </a:r>
              <a:endParaRPr kumimoji="1" lang="en-US" sz="2000" dirty="0">
                <a:latin typeface="+mn-lt"/>
                <a:cs typeface="Tahoma" pitchFamily="34" charset="0"/>
              </a:endParaRPr>
            </a:p>
            <a:p>
              <a:pPr algn="ctr" rtl="0" eaLnBrk="0" hangingPunct="0">
                <a:spcBef>
                  <a:spcPct val="50000"/>
                </a:spcBef>
              </a:pPr>
              <a:endParaRPr kumimoji="1" lang="en-US" sz="2000" dirty="0">
                <a:latin typeface="+mn-lt"/>
                <a:cs typeface="Tahoma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809688" y="2023679"/>
              <a:ext cx="762000" cy="16203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Lexical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Analysis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673784" y="2023680"/>
              <a:ext cx="779463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Syntax Analysis</a:t>
              </a:r>
            </a:p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Parsing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573884" y="2023680"/>
              <a:ext cx="590550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AST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4271094" y="2023680"/>
              <a:ext cx="742950" cy="160619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Symbol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Table</a:t>
              </a:r>
              <a:br>
                <a:rPr lang="en-US" sz="1200" dirty="0">
                  <a:latin typeface="+mn-lt"/>
                </a:rPr>
              </a:br>
              <a:r>
                <a:rPr lang="en-US" sz="1200" dirty="0">
                  <a:latin typeface="+mn-lt"/>
                </a:rPr>
                <a:t>etc.</a:t>
              </a: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5137286" y="2023679"/>
              <a:ext cx="704850" cy="1592083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Inter.</a:t>
              </a:r>
              <a:br>
                <a:rPr lang="en-US" sz="18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Rep.</a:t>
              </a:r>
              <a:br>
                <a:rPr lang="en-US" sz="18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(IR)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953088" y="2023679"/>
              <a:ext cx="1066800" cy="159208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Code</a:t>
              </a:r>
              <a:br>
                <a:rPr lang="en-US" sz="1200">
                  <a:latin typeface="+mn-lt"/>
                </a:rPr>
              </a:br>
              <a:r>
                <a:rPr lang="en-US" sz="1200">
                  <a:latin typeface="+mn-lt"/>
                </a:rPr>
                <a:t>Generation</a:t>
              </a: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07111" y="1128540"/>
            <a:ext cx="1470150" cy="1637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Target code</a:t>
            </a:r>
          </a:p>
          <a:p>
            <a:pPr algn="ctr" rtl="0" eaLnBrk="0" hangingPunct="0">
              <a:spcBef>
                <a:spcPct val="50000"/>
              </a:spcBef>
            </a:pPr>
            <a:r>
              <a:rPr kumimoji="1" lang="en-US" sz="2000" dirty="0" smtClean="0">
                <a:latin typeface="+mn-lt"/>
                <a:cs typeface="Tahoma" pitchFamily="34" charset="0"/>
              </a:rPr>
              <a:t>(executable)</a:t>
            </a:r>
          </a:p>
          <a:p>
            <a:pPr algn="ctr" rtl="0" eaLnBrk="0" hangingPunct="0">
              <a:spcBef>
                <a:spcPct val="50000"/>
              </a:spcBef>
            </a:pPr>
            <a:endParaRPr kumimoji="1" lang="en-US" sz="2000" dirty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2109" y="0"/>
            <a:ext cx="77724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program execution very inefficient–moving data back and forth between memory and registers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87396" y="3557334"/>
            <a:ext cx="1329211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tx1"/>
                </a:solidFill>
              </a:rPr>
              <a:t>x = y + z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sp>
        <p:nvSpPr>
          <p:cNvPr id="6" name="חץ ימינה מחורץ 5"/>
          <p:cNvSpPr/>
          <p:nvPr/>
        </p:nvSpPr>
        <p:spPr>
          <a:xfrm>
            <a:off x="2801504" y="3629342"/>
            <a:ext cx="978408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81270"/>
            <a:ext cx="3600400" cy="18158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16(%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20(%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>, 24(%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395536" y="105360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Straightforward solution: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Allocate each variable in activation record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At each instruction, bring values needed into registers, perform operation, then store result to memory</a:t>
            </a:r>
          </a:p>
        </p:txBody>
      </p:sp>
    </p:spTree>
    <p:extLst>
      <p:ext uri="{BB962C8B-B14F-4D97-AF65-F5344CB8AC3E}">
        <p14:creationId xmlns:p14="http://schemas.microsoft.com/office/powerpoint/2010/main" val="285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*</a:t>
            </a:r>
            <a:r>
              <a:rPr lang="en-US" dirty="0" smtClean="0"/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 smtClean="0"/>
              <a:t>assume that we have all registers available for our use</a:t>
            </a:r>
          </a:p>
          <a:p>
            <a:pPr lvl="1"/>
            <a:r>
              <a:rPr lang="en-US" dirty="0" smtClean="0"/>
              <a:t>Ignore registers allocated for stack management</a:t>
            </a:r>
          </a:p>
          <a:p>
            <a:pPr lvl="1"/>
            <a:r>
              <a:rPr lang="en-US" dirty="0" smtClean="0"/>
              <a:t>Treat all registers as general-purpose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6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local optimization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local optimization, we want to reason about some property of the runtime behavior of the program</a:t>
            </a:r>
          </a:p>
          <a:p>
            <a:r>
              <a:rPr lang="en-US" dirty="0" smtClean="0"/>
              <a:t>Could we run the program and just watch what happens?</a:t>
            </a:r>
          </a:p>
          <a:p>
            <a:r>
              <a:rPr lang="en-US" b="1" dirty="0" smtClean="0"/>
              <a:t>Idea: </a:t>
            </a:r>
            <a:r>
              <a:rPr lang="en-US" dirty="0" smtClean="0"/>
              <a:t>Redefine the semantics of our programming language to give us information about our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94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</a:t>
            </a:r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assume machine instructions of the form</a:t>
            </a: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(</a:t>
            </a:r>
            <a:r>
              <a:rPr lang="en-US" sz="2400" dirty="0"/>
              <a:t>*</a:t>
            </a:r>
            <a:r>
              <a:rPr lang="en-US" sz="2400" dirty="0" smtClean="0"/>
              <a:t>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02836" y="2787230"/>
            <a:ext cx="3235988" cy="1116755"/>
            <a:chOff x="4602836" y="2787230"/>
            <a:chExt cx="3235988" cy="1116755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5488730" y="2787230"/>
              <a:ext cx="2308459" cy="1116755"/>
            </a:xfrm>
            <a:prstGeom prst="wedgeRoundRectCallout">
              <a:avLst>
                <a:gd name="adj1" fmla="val -100979"/>
                <a:gd name="adj2" fmla="val -13108"/>
                <a:gd name="adj3" fmla="val 16667"/>
              </a:avLst>
            </a:prstGeom>
            <a:solidFill>
              <a:srgbClr val="FCD5B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2"/>
              <a:endParaRPr lang="en-US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2836" y="2969135"/>
              <a:ext cx="3235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/>
              <a:r>
                <a:rPr lang="en-US" dirty="0">
                  <a:latin typeface="+mn-lt"/>
                </a:rPr>
                <a:t>Fixed number of Registers!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914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Register allocation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325329"/>
            <a:ext cx="7772400" cy="48794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TAC</a:t>
            </a:r>
            <a:r>
              <a:rPr lang="en-US" dirty="0" smtClean="0"/>
              <a:t>, there is an unlimited number of variables (temporaries)</a:t>
            </a:r>
          </a:p>
          <a:p>
            <a:r>
              <a:rPr lang="en-US" dirty="0" smtClean="0"/>
              <a:t>On a physical machine there is a small number of registers:</a:t>
            </a:r>
          </a:p>
          <a:p>
            <a:pPr lvl="1"/>
            <a:r>
              <a:rPr lang="en-US" b="1" dirty="0" smtClean="0"/>
              <a:t>x86</a:t>
            </a:r>
            <a:r>
              <a:rPr lang="en-US" dirty="0" smtClean="0"/>
              <a:t> has </a:t>
            </a:r>
            <a:r>
              <a:rPr lang="en-US" b="1" dirty="0" smtClean="0"/>
              <a:t>4</a:t>
            </a:r>
            <a:r>
              <a:rPr lang="en-US" dirty="0" smtClean="0"/>
              <a:t> general-purpose registers and a number of specialized registers</a:t>
            </a:r>
          </a:p>
          <a:p>
            <a:pPr lvl="1"/>
            <a:r>
              <a:rPr lang="en-US" b="1" dirty="0" smtClean="0"/>
              <a:t>MIPS</a:t>
            </a:r>
            <a:r>
              <a:rPr lang="en-US" dirty="0" smtClean="0"/>
              <a:t> has </a:t>
            </a:r>
            <a:r>
              <a:rPr lang="en-US" b="1" dirty="0" smtClean="0"/>
              <a:t>24</a:t>
            </a:r>
            <a:r>
              <a:rPr lang="en-US" dirty="0" smtClean="0"/>
              <a:t> general-purpose registers and </a:t>
            </a:r>
            <a:r>
              <a:rPr lang="en-US" b="1" dirty="0" smtClean="0"/>
              <a:t>8</a:t>
            </a:r>
            <a:r>
              <a:rPr lang="en-US" dirty="0" smtClean="0"/>
              <a:t> special-purpose registers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Register allocation</a:t>
            </a:r>
            <a:r>
              <a:rPr lang="en-US" dirty="0" smtClean="0"/>
              <a:t> is the process of assigning variables to registers and managing data transfer in and out of registers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14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OP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reg,reg,reg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*</a:t>
            </a:r>
            <a:r>
              <a:rPr lang="en-US" dirty="0" smtClean="0"/>
              <a:t>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  <a:p>
            <a:r>
              <a:rPr lang="en-US" dirty="0" smtClean="0"/>
              <a:t>We will assume that we have all registers available for </a:t>
            </a:r>
            <a:r>
              <a:rPr lang="en-US" smtClean="0"/>
              <a:t>any usage</a:t>
            </a:r>
            <a:endParaRPr lang="en-US" dirty="0" smtClean="0"/>
          </a:p>
          <a:p>
            <a:pPr lvl="1"/>
            <a:r>
              <a:rPr lang="en-US" dirty="0" smtClean="0"/>
              <a:t>Ignore registers allocated for stack management</a:t>
            </a:r>
          </a:p>
          <a:p>
            <a:pPr lvl="1"/>
            <a:r>
              <a:rPr lang="en-US" dirty="0" smtClean="0"/>
              <a:t>Treat all registers as general-purpose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02836" y="2787230"/>
            <a:ext cx="3235988" cy="1116755"/>
            <a:chOff x="4602836" y="2787230"/>
            <a:chExt cx="3235988" cy="1116755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5488730" y="2787230"/>
              <a:ext cx="2308459" cy="1116755"/>
            </a:xfrm>
            <a:prstGeom prst="wedgeRoundRectCallout">
              <a:avLst>
                <a:gd name="adj1" fmla="val -100979"/>
                <a:gd name="adj2" fmla="val -13108"/>
                <a:gd name="adj3" fmla="val 16667"/>
              </a:avLst>
            </a:prstGeom>
            <a:solidFill>
              <a:srgbClr val="FCD5B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lvl="2"/>
              <a:endParaRPr lang="en-US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02836" y="2969135"/>
              <a:ext cx="32359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2"/>
              <a:r>
                <a:rPr lang="en-US" dirty="0">
                  <a:latin typeface="+mn-lt"/>
                </a:rPr>
                <a:t>Fixed number of Registers!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Reduce number of temporaries (registers)</a:t>
            </a:r>
          </a:p>
          <a:p>
            <a:pPr lvl="1"/>
            <a:r>
              <a:rPr lang="en-US" dirty="0" smtClean="0"/>
              <a:t>Machine-agnostic optimizations</a:t>
            </a:r>
          </a:p>
          <a:p>
            <a:pPr lvl="2"/>
            <a:r>
              <a:rPr lang="en-US" dirty="0" smtClean="0"/>
              <a:t>Assume unbounded number of registers</a:t>
            </a:r>
          </a:p>
          <a:p>
            <a:pPr lvl="1"/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Use at most K registers</a:t>
            </a:r>
          </a:p>
          <a:p>
            <a:pPr lvl="2"/>
            <a:r>
              <a:rPr lang="en-US" dirty="0" smtClean="0"/>
              <a:t>K is machine dependent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Sethi-Ullman</a:t>
            </a:r>
            <a:r>
              <a:rPr lang="en-US" dirty="0" smtClean="0"/>
              <a:t> translation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3223" y="1981199"/>
            <a:ext cx="8236184" cy="4326467"/>
          </a:xfrm>
        </p:spPr>
        <p:txBody>
          <a:bodyPr/>
          <a:lstStyle/>
          <a:p>
            <a:r>
              <a:rPr lang="en-US" dirty="0" smtClean="0"/>
              <a:t>Algorithm by Ravi </a:t>
            </a:r>
            <a:r>
              <a:rPr lang="en-US" dirty="0" err="1" smtClean="0"/>
              <a:t>Sethi</a:t>
            </a:r>
            <a:r>
              <a:rPr lang="en-US" dirty="0" smtClean="0"/>
              <a:t> and Jeffrey D. </a:t>
            </a:r>
            <a:r>
              <a:rPr lang="en-US" dirty="0" err="1" smtClean="0"/>
              <a:t>Ullman</a:t>
            </a:r>
            <a:r>
              <a:rPr lang="en-US" dirty="0" smtClean="0"/>
              <a:t> to emit optimal TAC</a:t>
            </a:r>
          </a:p>
          <a:p>
            <a:pPr lvl="1"/>
            <a:r>
              <a:rPr lang="en-US" dirty="0" smtClean="0"/>
              <a:t>Minimizes number of temporaries for a </a:t>
            </a:r>
            <a:r>
              <a:rPr lang="en-US" b="1" dirty="0" smtClean="0"/>
              <a:t>single expression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833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Compound Expressions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85800" y="1762576"/>
            <a:ext cx="7772400" cy="46503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registers to store temporaries</a:t>
            </a:r>
          </a:p>
          <a:p>
            <a:pPr lvl="1"/>
            <a:r>
              <a:rPr lang="en-US" dirty="0" smtClean="0"/>
              <a:t>Why can we do it?</a:t>
            </a:r>
          </a:p>
          <a:p>
            <a:pPr marL="457200" lvl="1" indent="0">
              <a:buNone/>
            </a:pPr>
            <a:r>
              <a:rPr lang="en-US" dirty="0" smtClean="0"/>
              <a:t> 	</a:t>
            </a:r>
          </a:p>
          <a:p>
            <a:r>
              <a:rPr lang="en-US" dirty="0" smtClean="0"/>
              <a:t>Maintain a counter for temporaries in 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</a:p>
          <a:p>
            <a:r>
              <a:rPr lang="en-US" dirty="0" smtClean="0"/>
              <a:t>Initially: </a:t>
            </a:r>
            <a:r>
              <a:rPr lang="en-US" dirty="0" smtClean="0">
                <a:solidFill>
                  <a:srgbClr val="0000FF"/>
                </a:solidFill>
              </a:rPr>
              <a:t>c = 0</a:t>
            </a:r>
            <a:endParaRPr lang="en-US" dirty="0" smtClean="0"/>
          </a:p>
          <a:p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 smtClean="0"/>
              <a:t>op</a:t>
            </a:r>
            <a:r>
              <a:rPr lang="en-US" dirty="0" smtClean="0"/>
              <a:t> e</a:t>
            </a:r>
            <a:r>
              <a:rPr lang="en-US" baseline="-25000" dirty="0" smtClean="0"/>
              <a:t>2</a:t>
            </a:r>
            <a:r>
              <a:rPr lang="en-US" dirty="0" smtClean="0"/>
              <a:t>) = {</a:t>
            </a:r>
            <a:br>
              <a:rPr lang="en-US" dirty="0" smtClean="0"/>
            </a:br>
            <a:r>
              <a:rPr lang="en-US" dirty="0" smtClean="0"/>
              <a:t>    Let A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c = c + 1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Let B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c = c + 1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Emit(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> = A </a:t>
            </a:r>
            <a:r>
              <a:rPr lang="en-US" i="1" dirty="0" smtClean="0"/>
              <a:t>op</a:t>
            </a:r>
            <a:r>
              <a:rPr lang="en-US" dirty="0" smtClean="0"/>
              <a:t> B; ) //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/>
              <a:t> is a register</a:t>
            </a:r>
            <a:br>
              <a:rPr lang="en-US" dirty="0" smtClean="0"/>
            </a:br>
            <a:r>
              <a:rPr lang="en-US" dirty="0" smtClean="0"/>
              <a:t>    Return _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6019144" y="3288567"/>
            <a:ext cx="1979643" cy="1234041"/>
          </a:xfrm>
          <a:prstGeom prst="cloudCallout">
            <a:avLst>
              <a:gd name="adj1" fmla="val -60951"/>
              <a:gd name="adj2" fmla="val 80378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latin typeface="+mn-lt"/>
              </a:rPr>
              <a:t>Why Naïve?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8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</a:t>
            </a:r>
            <a:r>
              <a:rPr lang="en-US" b="1" dirty="0" err="1" smtClean="0"/>
              <a:t>cgen</a:t>
            </a:r>
            <a:r>
              <a:rPr lang="en-US" dirty="0" smtClean="0"/>
              <a:t> for expressions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Observation – naïve translation needlessly generates temporaries for leaf expressions</a:t>
            </a:r>
          </a:p>
          <a:p>
            <a:r>
              <a:rPr lang="en-US" dirty="0" smtClean="0"/>
              <a:t>Observation – temporaries used exactly once</a:t>
            </a:r>
          </a:p>
          <a:p>
            <a:pPr lvl="1"/>
            <a:r>
              <a:rPr lang="en-US" dirty="0" smtClean="0"/>
              <a:t>Once a temporary has been read it can be reused for another sub-expression</a:t>
            </a:r>
          </a:p>
          <a:p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 smtClean="0"/>
              <a:t>op</a:t>
            </a:r>
            <a:r>
              <a:rPr lang="en-US" dirty="0" smtClean="0"/>
              <a:t> e</a:t>
            </a:r>
            <a:r>
              <a:rPr lang="en-US" baseline="-25000" dirty="0" smtClean="0"/>
              <a:t>2</a:t>
            </a:r>
            <a:r>
              <a:rPr lang="en-US" dirty="0" smtClean="0"/>
              <a:t>) = {</a:t>
            </a:r>
            <a:br>
              <a:rPr lang="en-US" dirty="0" smtClean="0"/>
            </a:br>
            <a:r>
              <a:rPr lang="en-US" dirty="0" smtClean="0"/>
              <a:t>    Let _t1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Let _t2 =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Emit( _t1 =_t1 </a:t>
            </a:r>
            <a:r>
              <a:rPr lang="en-US" i="1" dirty="0" smtClean="0"/>
              <a:t>op</a:t>
            </a:r>
            <a:r>
              <a:rPr lang="en-US" dirty="0" smtClean="0"/>
              <a:t> _t2; )</a:t>
            </a:r>
            <a:br>
              <a:rPr lang="en-US" dirty="0" smtClean="0"/>
            </a:br>
            <a:r>
              <a:rPr lang="en-US" dirty="0" smtClean="0"/>
              <a:t>    Return _t1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r>
              <a:rPr lang="en-US" dirty="0" smtClean="0"/>
              <a:t>Temporaries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1</a:t>
            </a:r>
            <a:r>
              <a:rPr lang="en-US" dirty="0" smtClean="0"/>
              <a:t>) can be reused in </a:t>
            </a:r>
            <a:r>
              <a:rPr lang="en-US" b="1" dirty="0" err="1" smtClean="0"/>
              <a:t>cgen</a:t>
            </a:r>
            <a:r>
              <a:rPr lang="en-US" dirty="0" smtClean="0"/>
              <a:t>(e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71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>
                <a:solidFill>
                  <a:srgbClr val="1A8CFF"/>
                </a:solidFill>
              </a:rPr>
              <a:t>Expression trees</a:t>
            </a:r>
          </a:p>
          <a:p>
            <a:pPr lvl="1"/>
            <a:r>
              <a:rPr lang="en-US" dirty="0" smtClean="0"/>
              <a:t>Basic blocks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(whole program)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Sethi-Ullman</a:t>
            </a:r>
            <a:r>
              <a:rPr lang="en-US" dirty="0" smtClean="0"/>
              <a:t> translation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3223" y="1981199"/>
            <a:ext cx="8236184" cy="4326467"/>
          </a:xfrm>
        </p:spPr>
        <p:txBody>
          <a:bodyPr/>
          <a:lstStyle/>
          <a:p>
            <a:r>
              <a:rPr lang="en-US" dirty="0" smtClean="0"/>
              <a:t>Algorithm by Ravi </a:t>
            </a:r>
            <a:r>
              <a:rPr lang="en-US" dirty="0" err="1" smtClean="0"/>
              <a:t>Sethi</a:t>
            </a:r>
            <a:r>
              <a:rPr lang="en-US" dirty="0" smtClean="0"/>
              <a:t> and Jeffrey D. </a:t>
            </a:r>
            <a:r>
              <a:rPr lang="en-US" dirty="0" err="1" smtClean="0"/>
              <a:t>Ullman</a:t>
            </a:r>
            <a:r>
              <a:rPr lang="en-US" dirty="0" smtClean="0"/>
              <a:t> to emit optimal TAC</a:t>
            </a:r>
          </a:p>
          <a:p>
            <a:pPr lvl="1"/>
            <a:r>
              <a:rPr lang="en-US" dirty="0" smtClean="0"/>
              <a:t>Minimizes number of temporaries for a </a:t>
            </a:r>
            <a:r>
              <a:rPr lang="en-US" b="1" dirty="0" smtClean="0"/>
              <a:t>single expression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0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693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new semantics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Example: Available Expressions</a:t>
            </a:r>
          </a:p>
          <a:p>
            <a:r>
              <a:rPr lang="en-US" dirty="0" smtClean="0"/>
              <a:t>Redefine the statement </a:t>
            </a:r>
            <a:r>
              <a:rPr lang="en-US" b="1" dirty="0" smtClean="0"/>
              <a:t>a = b + c to </a:t>
            </a:r>
            <a:r>
              <a:rPr lang="en-US" dirty="0" smtClean="0"/>
              <a:t>mean “</a:t>
            </a:r>
            <a:r>
              <a:rPr lang="en-US" b="1" dirty="0" smtClean="0"/>
              <a:t>a now holds the value of b + c, </a:t>
            </a:r>
            <a:r>
              <a:rPr lang="en-US" dirty="0" smtClean="0"/>
              <a:t>and any variable holding the value </a:t>
            </a:r>
            <a:r>
              <a:rPr lang="en-US" b="1" dirty="0" smtClean="0"/>
              <a:t>a is </a:t>
            </a:r>
            <a:r>
              <a:rPr lang="en-US" dirty="0" smtClean="0"/>
              <a:t>now invalid”</a:t>
            </a:r>
          </a:p>
          <a:p>
            <a:r>
              <a:rPr lang="en-US" dirty="0" smtClean="0"/>
              <a:t>Run the program assuming these new semantics</a:t>
            </a:r>
          </a:p>
          <a:p>
            <a:r>
              <a:rPr lang="en-US" dirty="0" smtClean="0"/>
              <a:t>Treat the optimizer as an interpreter for these new semantics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9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Generalizations</a:t>
            </a:r>
            <a:endParaRPr lang="en-US"/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two arguments for operators</a:t>
            </a:r>
          </a:p>
          <a:p>
            <a:pPr lvl="1"/>
            <a:r>
              <a:rPr lang="en-US" dirty="0" smtClean="0"/>
              <a:t>Function calls</a:t>
            </a:r>
          </a:p>
          <a:p>
            <a:r>
              <a:rPr lang="en-US" dirty="0" smtClean="0"/>
              <a:t>Multiple effected registers</a:t>
            </a:r>
          </a:p>
          <a:p>
            <a:pPr lvl="1"/>
            <a:r>
              <a:rPr lang="en-US" dirty="0" smtClean="0"/>
              <a:t>Multiplication</a:t>
            </a:r>
          </a:p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Spilling </a:t>
            </a:r>
          </a:p>
          <a:p>
            <a:pPr lvl="1"/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Need more registers than available</a:t>
            </a:r>
          </a:p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Register/memory operations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b="1" dirty="0" smtClean="0"/>
              <a:t>Spilling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94578"/>
          </a:xfrm>
        </p:spPr>
        <p:txBody>
          <a:bodyPr/>
          <a:lstStyle/>
          <a:p>
            <a:r>
              <a:rPr lang="en-US" dirty="0" smtClean="0"/>
              <a:t>Heavy tree – Needs more registers than available</a:t>
            </a:r>
          </a:p>
          <a:p>
            <a:r>
              <a:rPr lang="en-US" dirty="0" smtClean="0"/>
              <a:t>A “heavy” tree contains a “heavy” </a:t>
            </a:r>
            <a:r>
              <a:rPr lang="en-US" dirty="0" err="1" smtClean="0"/>
              <a:t>subtree</a:t>
            </a:r>
            <a:r>
              <a:rPr lang="en-US" dirty="0" smtClean="0"/>
              <a:t> whose dependents are “light”</a:t>
            </a:r>
          </a:p>
          <a:p>
            <a:r>
              <a:rPr lang="en-US" dirty="0" smtClean="0"/>
              <a:t>Simple spilling</a:t>
            </a:r>
          </a:p>
          <a:p>
            <a:pPr lvl="1"/>
            <a:r>
              <a:rPr lang="en-US" dirty="0" smtClean="0"/>
              <a:t>Generate code for the light tree</a:t>
            </a:r>
          </a:p>
          <a:p>
            <a:pPr lvl="1"/>
            <a:r>
              <a:rPr lang="en-US" dirty="0" smtClean="0"/>
              <a:t>Spill the content into memory and replace </a:t>
            </a:r>
            <a:r>
              <a:rPr lang="en-US" dirty="0" err="1" smtClean="0"/>
              <a:t>subtree</a:t>
            </a:r>
            <a:r>
              <a:rPr lang="en-US" dirty="0" smtClean="0"/>
              <a:t> by temporary</a:t>
            </a:r>
          </a:p>
          <a:p>
            <a:pPr lvl="1"/>
            <a:r>
              <a:rPr lang="en-US" dirty="0" smtClean="0"/>
              <a:t>Generate code for the resultant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69" y="619708"/>
            <a:ext cx="8458200" cy="1143000"/>
          </a:xfrm>
        </p:spPr>
        <p:txBody>
          <a:bodyPr/>
          <a:lstStyle/>
          <a:p>
            <a:r>
              <a:rPr lang="en-US" dirty="0" smtClean="0"/>
              <a:t>Example (optimized</a:t>
            </a:r>
            <a:r>
              <a:rPr lang="en-US" smtClean="0"/>
              <a:t>): </a:t>
            </a:r>
            <a:r>
              <a:rPr lang="en-US" smtClean="0"/>
              <a:t>x:=b*b-4*a*c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53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(spilled): x := b*b-4*a*c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52301" y="1989671"/>
            <a:ext cx="2218267" cy="1613131"/>
            <a:chOff x="682969" y="1989671"/>
            <a:chExt cx="2218267" cy="1613131"/>
          </a:xfrm>
        </p:grpSpPr>
        <p:sp>
          <p:nvSpPr>
            <p:cNvPr id="6" name="TextBox 5"/>
            <p:cNvSpPr txBox="1"/>
            <p:nvPr/>
          </p:nvSpPr>
          <p:spPr>
            <a:xfrm>
              <a:off x="1631236" y="218440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5680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6792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 bwMode="auto">
            <a:xfrm flipH="1">
              <a:off x="1207902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 bwMode="auto">
            <a:xfrm>
              <a:off x="1913458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2969" y="298309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592" y="300849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3" y="1989671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4033" y="2040468"/>
            <a:ext cx="4871161" cy="3436286"/>
            <a:chOff x="3544701" y="2040468"/>
            <a:chExt cx="4871161" cy="3436286"/>
          </a:xfrm>
        </p:grpSpPr>
        <p:sp>
          <p:nvSpPr>
            <p:cNvPr id="5" name="TextBox 4"/>
            <p:cNvSpPr txBox="1"/>
            <p:nvPr/>
          </p:nvSpPr>
          <p:spPr>
            <a:xfrm>
              <a:off x="5178768" y="21448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0306" y="309880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4750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5862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0306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1418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5" idx="2"/>
            </p:cNvCxnSpPr>
            <p:nvPr/>
          </p:nvCxnSpPr>
          <p:spPr bwMode="auto">
            <a:xfrm flipH="1">
              <a:off x="4162773" y="2606554"/>
              <a:ext cx="1298217" cy="427335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2"/>
              <a:endCxn id="10" idx="0"/>
            </p:cNvCxnSpPr>
            <p:nvPr/>
          </p:nvCxnSpPr>
          <p:spPr bwMode="auto">
            <a:xfrm>
              <a:off x="5460990" y="2606554"/>
              <a:ext cx="1261538" cy="492246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2"/>
              <a:endCxn id="11" idx="0"/>
            </p:cNvCxnSpPr>
            <p:nvPr/>
          </p:nvCxnSpPr>
          <p:spPr bwMode="auto">
            <a:xfrm flipH="1">
              <a:off x="6016972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2" idx="0"/>
              <a:endCxn id="10" idx="2"/>
            </p:cNvCxnSpPr>
            <p:nvPr/>
          </p:nvCxnSpPr>
          <p:spPr bwMode="auto">
            <a:xfrm flipH="1" flipV="1">
              <a:off x="6722528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2"/>
              <a:endCxn id="14" idx="0"/>
            </p:cNvCxnSpPr>
            <p:nvPr/>
          </p:nvCxnSpPr>
          <p:spPr bwMode="auto">
            <a:xfrm flipH="1">
              <a:off x="6722528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5" idx="0"/>
              <a:endCxn id="12" idx="2"/>
            </p:cNvCxnSpPr>
            <p:nvPr/>
          </p:nvCxnSpPr>
          <p:spPr bwMode="auto">
            <a:xfrm flipH="1" flipV="1">
              <a:off x="7428084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225815" y="489938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6438" y="492477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9839" y="390595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2039" y="3911602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6063" y="29887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3797" y="2040468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7412" y="2983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</a:t>
              </a:r>
              <a:r>
                <a:rPr lang="en-US" baseline="-25000" dirty="0" smtClean="0">
                  <a:latin typeface="+mn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4701" y="2825046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0556" y="5715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7 := b *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52622" y="5712177"/>
            <a:ext cx="391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x := t7 – 4 * a * c</a:t>
            </a:r>
          </a:p>
        </p:txBody>
      </p:sp>
    </p:spTree>
    <p:extLst>
      <p:ext uri="{BB962C8B-B14F-4D97-AF65-F5344CB8AC3E}">
        <p14:creationId xmlns:p14="http://schemas.microsoft.com/office/powerpoint/2010/main" val="629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4386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(simple):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037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778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Spilling</a:t>
            </a:r>
            <a:endParaRPr 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Even an optimal register allocator can require more registers than available</a:t>
            </a:r>
          </a:p>
          <a:p>
            <a:r>
              <a:rPr lang="en-US" smtClean="0"/>
              <a:t>Need to generate code for every correct program</a:t>
            </a:r>
          </a:p>
          <a:p>
            <a:r>
              <a:rPr lang="en-US" smtClean="0"/>
              <a:t>The compiler can save temporary results</a:t>
            </a:r>
          </a:p>
          <a:p>
            <a:pPr lvl="1"/>
            <a:r>
              <a:rPr lang="en-US" smtClean="0"/>
              <a:t>Spill registers into temporaries</a:t>
            </a:r>
          </a:p>
          <a:p>
            <a:pPr lvl="1"/>
            <a:r>
              <a:rPr lang="en-US" smtClean="0"/>
              <a:t>Load when needed</a:t>
            </a:r>
          </a:p>
          <a:p>
            <a:r>
              <a:rPr lang="en-US" smtClean="0"/>
              <a:t>Many heuristics exist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Spilling Method</a:t>
            </a:r>
            <a:endParaRPr lang="en-US"/>
          </a:p>
        </p:txBody>
      </p:sp>
      <p:sp>
        <p:nvSpPr>
          <p:cNvPr id="604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594578"/>
          </a:xfrm>
        </p:spPr>
        <p:txBody>
          <a:bodyPr/>
          <a:lstStyle/>
          <a:p>
            <a:r>
              <a:rPr lang="en-US" dirty="0" smtClean="0"/>
              <a:t>Heavy tree – Needs more registers than available</a:t>
            </a:r>
          </a:p>
          <a:p>
            <a:r>
              <a:rPr lang="en-US" dirty="0" smtClean="0"/>
              <a:t>A `heavy</a:t>
            </a:r>
            <a:r>
              <a:rPr lang="ja-JP" altLang="en-US" dirty="0" smtClean="0"/>
              <a:t>’</a:t>
            </a:r>
            <a:r>
              <a:rPr lang="en-US" dirty="0" smtClean="0"/>
              <a:t> tree contains a `heavy</a:t>
            </a:r>
            <a:r>
              <a:rPr lang="ja-JP" altLang="en-US" dirty="0" smtClean="0"/>
              <a:t>’</a:t>
            </a:r>
            <a:r>
              <a:rPr lang="en-US" dirty="0" smtClean="0"/>
              <a:t> </a:t>
            </a:r>
            <a:r>
              <a:rPr lang="en-US" dirty="0" err="1" smtClean="0"/>
              <a:t>subtree</a:t>
            </a:r>
            <a:r>
              <a:rPr lang="en-US" dirty="0" smtClean="0"/>
              <a:t> whose dependents are </a:t>
            </a:r>
            <a:r>
              <a:rPr lang="ja-JP" altLang="en-US" dirty="0" smtClean="0"/>
              <a:t>‘</a:t>
            </a:r>
            <a:r>
              <a:rPr lang="en-US" dirty="0" smtClean="0"/>
              <a:t>light</a:t>
            </a:r>
            <a:r>
              <a:rPr lang="ja-JP" altLang="en-US" dirty="0" smtClean="0"/>
              <a:t>’</a:t>
            </a:r>
            <a:endParaRPr lang="en-US" dirty="0" smtClean="0"/>
          </a:p>
          <a:p>
            <a:r>
              <a:rPr lang="en-US" dirty="0" smtClean="0"/>
              <a:t>Generate code for the light tree</a:t>
            </a:r>
          </a:p>
          <a:p>
            <a:r>
              <a:rPr lang="en-US" dirty="0" smtClean="0"/>
              <a:t>Spill the content into memory and replace </a:t>
            </a:r>
            <a:r>
              <a:rPr lang="en-US" dirty="0" err="1" smtClean="0"/>
              <a:t>subtree</a:t>
            </a:r>
            <a:r>
              <a:rPr lang="en-US" dirty="0" smtClean="0"/>
              <a:t> by temporary</a:t>
            </a:r>
          </a:p>
          <a:p>
            <a:r>
              <a:rPr lang="en-US" dirty="0" smtClean="0"/>
              <a:t>Generate code for the resultant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Spilling</a:t>
            </a:r>
            <a:endParaRPr lang="en-US"/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Even an optimal register allocator can require more registers than available</a:t>
            </a:r>
          </a:p>
          <a:p>
            <a:r>
              <a:rPr lang="en-US" smtClean="0"/>
              <a:t>Need to generate code for every correct program</a:t>
            </a:r>
          </a:p>
          <a:p>
            <a:r>
              <a:rPr lang="en-US" smtClean="0"/>
              <a:t>The compiler can save temporary results</a:t>
            </a:r>
          </a:p>
          <a:p>
            <a:pPr lvl="1"/>
            <a:r>
              <a:rPr lang="en-US" smtClean="0"/>
              <a:t>Spill registers into temporaries</a:t>
            </a:r>
          </a:p>
          <a:p>
            <a:pPr lvl="1"/>
            <a:r>
              <a:rPr lang="en-US" smtClean="0"/>
              <a:t>Load when needed</a:t>
            </a:r>
          </a:p>
          <a:p>
            <a:r>
              <a:rPr lang="en-US" smtClean="0"/>
              <a:t>Many heuristics exist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semilattices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join semilattice is a ordering defined on a set of elements</a:t>
            </a:r>
          </a:p>
          <a:p>
            <a:r>
              <a:rPr lang="en-US" dirty="0" smtClean="0"/>
              <a:t>Any two elements have some join that is the smallest element larger than both elements</a:t>
            </a:r>
          </a:p>
          <a:p>
            <a:r>
              <a:rPr lang="en-US" dirty="0" smtClean="0"/>
              <a:t>There is a unique bottom element, which is smaller than all other elements</a:t>
            </a:r>
          </a:p>
          <a:p>
            <a:r>
              <a:rPr lang="en-US" dirty="0" smtClean="0"/>
              <a:t>Intuitively:</a:t>
            </a:r>
          </a:p>
          <a:p>
            <a:pPr lvl="1"/>
            <a:r>
              <a:rPr lang="en-US" dirty="0" smtClean="0"/>
              <a:t>The join of two elements represents combining information from two elements by an </a:t>
            </a:r>
            <a:r>
              <a:rPr lang="en-US" dirty="0" err="1" smtClean="0"/>
              <a:t>overapproximation</a:t>
            </a:r>
            <a:endParaRPr lang="en-US" dirty="0" smtClean="0"/>
          </a:p>
          <a:p>
            <a:r>
              <a:rPr lang="en-US" dirty="0" smtClean="0"/>
              <a:t>The bottom element represents “no information yet” or “the least conservative possible answer”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84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2109" y="0"/>
            <a:ext cx="77724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96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program execution very inefficient–moving data back and forth between memory and registers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87396" y="3557334"/>
            <a:ext cx="1329211" cy="52322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tx1"/>
                </a:solidFill>
              </a:rPr>
              <a:t>x = y + z</a:t>
            </a:r>
            <a:endParaRPr lang="he-IL" sz="2800" dirty="0" smtClean="0">
              <a:solidFill>
                <a:schemeClr val="tx1"/>
              </a:solidFill>
            </a:endParaRPr>
          </a:p>
        </p:txBody>
      </p:sp>
      <p:sp>
        <p:nvSpPr>
          <p:cNvPr id="6" name="חץ ימינה מחורץ 5"/>
          <p:cNvSpPr/>
          <p:nvPr/>
        </p:nvSpPr>
        <p:spPr>
          <a:xfrm>
            <a:off x="2801504" y="3629342"/>
            <a:ext cx="978408" cy="484632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981270"/>
            <a:ext cx="3600400" cy="18158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16(%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20(%</a:t>
            </a:r>
            <a:r>
              <a:rPr lang="en-US" sz="2800" dirty="0" err="1" smtClean="0">
                <a:solidFill>
                  <a:schemeClr val="tx1"/>
                </a:solidFill>
              </a:rPr>
              <a:t>ebp</a:t>
            </a:r>
            <a:r>
              <a:rPr lang="en-US" sz="2800" dirty="0" smtClean="0">
                <a:solidFill>
                  <a:schemeClr val="tx1"/>
                </a:solidFill>
              </a:rPr>
              <a:t>),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add 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,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mov</a:t>
            </a:r>
            <a:r>
              <a:rPr lang="en-US" sz="2800" dirty="0" smtClean="0">
                <a:solidFill>
                  <a:schemeClr val="tx1"/>
                </a:solidFill>
              </a:rPr>
              <a:t> %</a:t>
            </a:r>
            <a:r>
              <a:rPr lang="en-US" sz="2800" dirty="0" err="1" smtClean="0">
                <a:solidFill>
                  <a:schemeClr val="tx1"/>
                </a:solidFill>
              </a:rPr>
              <a:t>eax</a:t>
            </a:r>
            <a:r>
              <a:rPr lang="en-US" sz="2800" dirty="0" smtClean="0">
                <a:solidFill>
                  <a:schemeClr val="tx1"/>
                </a:solidFill>
              </a:rPr>
              <a:t>, 24(%</a:t>
            </a:r>
            <a:r>
              <a:rPr lang="en-US" sz="2800" dirty="0" err="1" smtClean="0">
                <a:solidFill>
                  <a:schemeClr val="tx1"/>
                </a:solidFill>
              </a:rPr>
              <a:t>ebx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395536" y="1053605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</a:rPr>
              <a:t>Straightforward solution: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Allocate each variable in activation record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At each instruction, bring values needed into registers, perform operation, then store result to memory</a:t>
            </a:r>
          </a:p>
        </p:txBody>
      </p:sp>
    </p:spTree>
    <p:extLst>
      <p:ext uri="{BB962C8B-B14F-4D97-AF65-F5344CB8AC3E}">
        <p14:creationId xmlns:p14="http://schemas.microsoft.com/office/powerpoint/2010/main" val="92669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Expression trees (tree-local)</a:t>
            </a:r>
          </a:p>
          <a:p>
            <a:pPr lvl="1"/>
            <a:r>
              <a:rPr lang="en-US" dirty="0" smtClean="0"/>
              <a:t>Basic blocks (block-local)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(global register allocation)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93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(optimized):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245" y="310162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4756" y="309880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312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*</a:t>
            </a:r>
            <a:endParaRPr lang="en-US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stCxn id="6" idx="2"/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  <a:endCxn id="10" idx="0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stCxn id="10" idx="2"/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2" idx="0"/>
            <a:endCxn id="10" idx="2"/>
          </p:cNvCxnSpPr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12" idx="2"/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  <a:endCxn id="12" idx="2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4002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4289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0513" y="29887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589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(spilled): x := b*b-4*a*c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52301" y="1989671"/>
            <a:ext cx="2218267" cy="1613131"/>
            <a:chOff x="682969" y="1989671"/>
            <a:chExt cx="2218267" cy="1613131"/>
          </a:xfrm>
        </p:grpSpPr>
        <p:sp>
          <p:nvSpPr>
            <p:cNvPr id="6" name="TextBox 5"/>
            <p:cNvSpPr txBox="1"/>
            <p:nvPr/>
          </p:nvSpPr>
          <p:spPr>
            <a:xfrm>
              <a:off x="1631236" y="218440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5680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36792" y="314113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</a:t>
              </a:r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 bwMode="auto">
            <a:xfrm flipH="1">
              <a:off x="1207902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 bwMode="auto">
            <a:xfrm>
              <a:off x="1913458" y="2646068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2969" y="298309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592" y="3008493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96993" y="1989671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14033" y="2040468"/>
            <a:ext cx="4871161" cy="3436286"/>
            <a:chOff x="3544701" y="2040468"/>
            <a:chExt cx="4871161" cy="3436286"/>
          </a:xfrm>
        </p:grpSpPr>
        <p:sp>
          <p:nvSpPr>
            <p:cNvPr id="5" name="TextBox 4"/>
            <p:cNvSpPr txBox="1"/>
            <p:nvPr/>
          </p:nvSpPr>
          <p:spPr>
            <a:xfrm>
              <a:off x="5178768" y="21448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0306" y="309880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34750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45862" y="40555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*</a:t>
              </a:r>
              <a:endParaRPr lang="en-US" dirty="0" smtClean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0306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51418" y="5015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c</a:t>
              </a:r>
            </a:p>
          </p:txBody>
        </p:sp>
        <p:cxnSp>
          <p:nvCxnSpPr>
            <p:cNvPr id="22" name="Straight Connector 21"/>
            <p:cNvCxnSpPr>
              <a:stCxn id="5" idx="2"/>
            </p:cNvCxnSpPr>
            <p:nvPr/>
          </p:nvCxnSpPr>
          <p:spPr bwMode="auto">
            <a:xfrm flipH="1">
              <a:off x="4162773" y="2606554"/>
              <a:ext cx="1298217" cy="427335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5" idx="2"/>
              <a:endCxn id="10" idx="0"/>
            </p:cNvCxnSpPr>
            <p:nvPr/>
          </p:nvCxnSpPr>
          <p:spPr bwMode="auto">
            <a:xfrm>
              <a:off x="5460990" y="2606554"/>
              <a:ext cx="1261538" cy="492246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0" idx="2"/>
              <a:endCxn id="11" idx="0"/>
            </p:cNvCxnSpPr>
            <p:nvPr/>
          </p:nvCxnSpPr>
          <p:spPr bwMode="auto">
            <a:xfrm flipH="1">
              <a:off x="6016972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2" idx="0"/>
              <a:endCxn id="10" idx="2"/>
            </p:cNvCxnSpPr>
            <p:nvPr/>
          </p:nvCxnSpPr>
          <p:spPr bwMode="auto">
            <a:xfrm flipH="1" flipV="1">
              <a:off x="6722528" y="3560465"/>
              <a:ext cx="705556" cy="495069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2"/>
              <a:endCxn id="14" idx="0"/>
            </p:cNvCxnSpPr>
            <p:nvPr/>
          </p:nvCxnSpPr>
          <p:spPr bwMode="auto">
            <a:xfrm flipH="1">
              <a:off x="6722528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15" idx="0"/>
              <a:endCxn id="12" idx="2"/>
            </p:cNvCxnSpPr>
            <p:nvPr/>
          </p:nvCxnSpPr>
          <p:spPr bwMode="auto">
            <a:xfrm flipH="1" flipV="1">
              <a:off x="7428084" y="4517199"/>
              <a:ext cx="705556" cy="49789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225815" y="4899380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6438" y="492477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9839" y="3905957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2039" y="3911602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06063" y="2988734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03797" y="2040468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87412" y="2983089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</a:t>
              </a:r>
              <a:r>
                <a:rPr lang="en-US" baseline="-25000" dirty="0" smtClean="0">
                  <a:latin typeface="+mn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44701" y="2825046"/>
              <a:ext cx="56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tx2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40556" y="5715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7 := b * 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52622" y="5712177"/>
            <a:ext cx="391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/>
                <a:cs typeface="Courier New"/>
              </a:rPr>
              <a:t>x := t7 – 4 * a * c</a:t>
            </a:r>
          </a:p>
        </p:txBody>
      </p:sp>
    </p:spTree>
    <p:extLst>
      <p:ext uri="{BB962C8B-B14F-4D97-AF65-F5344CB8AC3E}">
        <p14:creationId xmlns:p14="http://schemas.microsoft.com/office/powerpoint/2010/main" val="134810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Spilling Method</a:t>
            </a:r>
            <a:endParaRPr lang="en-US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 b="94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501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Memory Operations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Add_Mem</a:t>
            </a:r>
            <a:r>
              <a:rPr lang="en-US" dirty="0" smtClean="0"/>
              <a:t> X, R1</a:t>
            </a:r>
          </a:p>
          <a:p>
            <a:r>
              <a:rPr lang="en-US" dirty="0" err="1" smtClean="0"/>
              <a:t>Mult_Mem</a:t>
            </a:r>
            <a:r>
              <a:rPr lang="en-US" dirty="0" smtClean="0"/>
              <a:t> X, R1</a:t>
            </a:r>
          </a:p>
          <a:p>
            <a:r>
              <a:rPr lang="en-US" dirty="0" smtClean="0"/>
              <a:t>No need for registers to store right operands 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688863" y="2074071"/>
            <a:ext cx="1980797" cy="442674"/>
          </a:xfrm>
          <a:prstGeom prst="wedgeRoundRectCallout">
            <a:avLst>
              <a:gd name="adj1" fmla="val -37088"/>
              <a:gd name="adj2" fmla="val 117353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Hidden Registers</a:t>
            </a:r>
          </a:p>
        </p:txBody>
      </p:sp>
    </p:spTree>
    <p:extLst>
      <p:ext uri="{BB962C8B-B14F-4D97-AF65-F5344CB8AC3E}">
        <p14:creationId xmlns:p14="http://schemas.microsoft.com/office/powerpoint/2010/main" val="11980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b*b-4*a*c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3218" y="21448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689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1" y="405835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055534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4756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5868" y="501508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</a:t>
            </a:r>
          </a:p>
        </p:txBody>
      </p:sp>
      <p:cxnSp>
        <p:nvCxnSpPr>
          <p:cNvPr id="17" name="Straight Connector 16"/>
          <p:cNvCxnSpPr>
            <a:endCxn id="7" idx="0"/>
          </p:cNvCxnSpPr>
          <p:nvPr/>
        </p:nvCxnSpPr>
        <p:spPr bwMode="auto">
          <a:xfrm flipH="1">
            <a:off x="2604911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8" idx="0"/>
          </p:cNvCxnSpPr>
          <p:nvPr/>
        </p:nvCxnSpPr>
        <p:spPr bwMode="auto">
          <a:xfrm>
            <a:off x="3310467" y="3563287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5" idx="2"/>
          </p:cNvCxnSpPr>
          <p:nvPr/>
        </p:nvCxnSpPr>
        <p:spPr bwMode="auto">
          <a:xfrm flipH="1">
            <a:off x="3457223" y="2606554"/>
            <a:ext cx="1298217" cy="427335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5" idx="2"/>
          </p:cNvCxnSpPr>
          <p:nvPr/>
        </p:nvCxnSpPr>
        <p:spPr bwMode="auto">
          <a:xfrm>
            <a:off x="4755440" y="2606554"/>
            <a:ext cx="1261538" cy="492246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11" idx="0"/>
          </p:cNvCxnSpPr>
          <p:nvPr/>
        </p:nvCxnSpPr>
        <p:spPr bwMode="auto">
          <a:xfrm flipH="1">
            <a:off x="5311422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6016978" y="3560465"/>
            <a:ext cx="705556" cy="495069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endCxn id="14" idx="0"/>
          </p:cNvCxnSpPr>
          <p:nvPr/>
        </p:nvCxnSpPr>
        <p:spPr bwMode="auto">
          <a:xfrm flipH="1">
            <a:off x="6016978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5" idx="0"/>
          </p:cNvCxnSpPr>
          <p:nvPr/>
        </p:nvCxnSpPr>
        <p:spPr bwMode="auto">
          <a:xfrm flipH="1" flipV="1">
            <a:off x="6722534" y="4517199"/>
            <a:ext cx="705556" cy="49789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079978" y="3900313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0601" y="392571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8827" y="290689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20265" y="4899380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70888" y="4924779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99114" y="3905957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489" y="3911602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65338" y="2951106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98247" y="2040468"/>
            <a:ext cx="56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7000" y="310409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79397" y="311538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94362" y="404671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Mult_Mem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Yes: Increase view of code</a:t>
            </a:r>
          </a:p>
          <a:p>
            <a:pPr lvl="1"/>
            <a:r>
              <a:rPr lang="en-US" dirty="0" smtClean="0"/>
              <a:t>Simultaneously allocate registers for multiple expressions</a:t>
            </a:r>
          </a:p>
          <a:p>
            <a:endParaRPr lang="en-US" dirty="0" smtClean="0"/>
          </a:p>
          <a:p>
            <a:r>
              <a:rPr lang="en-US" dirty="0" smtClean="0"/>
              <a:t>But: Lose per expression optimality </a:t>
            </a:r>
          </a:p>
          <a:p>
            <a:pPr lvl="1"/>
            <a:r>
              <a:rPr lang="en-US" dirty="0" smtClean="0"/>
              <a:t>Works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Machine-agnostic optimizations</a:t>
            </a:r>
          </a:p>
          <a:p>
            <a:pPr lvl="2"/>
            <a:r>
              <a:rPr lang="en-US" dirty="0"/>
              <a:t>Assume unbounded number of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smtClean="0"/>
              <a:t>Expression trees</a:t>
            </a:r>
          </a:p>
          <a:p>
            <a:pPr lvl="1"/>
            <a:r>
              <a:rPr lang="en-US" dirty="0" smtClean="0">
                <a:solidFill>
                  <a:srgbClr val="1A8CFF"/>
                </a:solidFill>
              </a:rPr>
              <a:t>Basic blocks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Machine-dependent optimization</a:t>
            </a:r>
          </a:p>
          <a:p>
            <a:pPr lvl="2"/>
            <a:r>
              <a:rPr lang="en-US" dirty="0" smtClean="0"/>
              <a:t>K registers</a:t>
            </a:r>
          </a:p>
          <a:p>
            <a:pPr lvl="2"/>
            <a:r>
              <a:rPr lang="en-US" dirty="0" smtClean="0"/>
              <a:t>Some have special purposes</a:t>
            </a:r>
          </a:p>
          <a:p>
            <a:pPr lvl="1"/>
            <a:r>
              <a:rPr lang="en-US" dirty="0" smtClean="0"/>
              <a:t>Control flow graphs (whole program)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80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08" y="1821274"/>
            <a:ext cx="8580496" cy="4114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basic block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is a sequence of instructions with</a:t>
            </a:r>
          </a:p>
          <a:p>
            <a:pPr lvl="1"/>
            <a:r>
              <a:rPr lang="en-US" b="1" dirty="0" smtClean="0"/>
              <a:t>single entry </a:t>
            </a:r>
            <a:r>
              <a:rPr lang="en-US" dirty="0" smtClean="0"/>
              <a:t>(to first </a:t>
            </a:r>
            <a:r>
              <a:rPr lang="en-US" dirty="0"/>
              <a:t>instruction</a:t>
            </a:r>
            <a:r>
              <a:rPr lang="en-US" dirty="0" smtClean="0"/>
              <a:t>), no jumps to the middle of the block</a:t>
            </a:r>
          </a:p>
          <a:p>
            <a:pPr lvl="1"/>
            <a:r>
              <a:rPr lang="en-US" b="1" dirty="0" smtClean="0"/>
              <a:t>single exit </a:t>
            </a:r>
            <a:r>
              <a:rPr lang="en-US" dirty="0" smtClean="0"/>
              <a:t>(last instruction)</a:t>
            </a:r>
          </a:p>
          <a:p>
            <a:pPr lvl="1"/>
            <a:r>
              <a:rPr lang="en-US" dirty="0" smtClean="0"/>
              <a:t>code execute as a sequence from first instruction to last instruction without any jumps</a:t>
            </a:r>
          </a:p>
          <a:p>
            <a:r>
              <a:rPr lang="en-US" dirty="0" smtClean="0"/>
              <a:t>edge from one basic block B1 to another block B2 when the last statement of B1 may jump to B2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09" y="0"/>
            <a:ext cx="7772400" cy="1143000"/>
          </a:xfrm>
        </p:spPr>
        <p:txBody>
          <a:bodyPr/>
          <a:lstStyle/>
          <a:p>
            <a:r>
              <a:rPr lang="en-US" dirty="0" smtClean="0"/>
              <a:t>Join semilattices and ordering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87824" y="5301208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{}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87824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{b}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80112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{c}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b}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87824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c}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80112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{b, c}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87824" y="1412776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b, c}</a:t>
            </a:r>
          </a:p>
        </p:txBody>
      </p:sp>
      <p:cxnSp>
        <p:nvCxnSpPr>
          <p:cNvPr id="14" name="מחבר חץ ישר 13"/>
          <p:cNvCxnSpPr>
            <a:stCxn id="5" idx="0"/>
            <a:endCxn id="7" idx="2"/>
          </p:cNvCxnSpPr>
          <p:nvPr/>
        </p:nvCxnSpPr>
        <p:spPr>
          <a:xfrm flipV="1">
            <a:off x="3815916" y="443711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5" idx="0"/>
            <a:endCxn id="8" idx="2"/>
          </p:cNvCxnSpPr>
          <p:nvPr/>
        </p:nvCxnSpPr>
        <p:spPr>
          <a:xfrm flipV="1">
            <a:off x="3815916" y="4437112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5" idx="0"/>
            <a:endCxn id="6" idx="2"/>
          </p:cNvCxnSpPr>
          <p:nvPr/>
        </p:nvCxnSpPr>
        <p:spPr>
          <a:xfrm flipH="1" flipV="1">
            <a:off x="1223628" y="4437112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6" idx="0"/>
            <a:endCxn id="9" idx="2"/>
          </p:cNvCxnSpPr>
          <p:nvPr/>
        </p:nvCxnSpPr>
        <p:spPr>
          <a:xfrm flipV="1">
            <a:off x="1223628" y="2996952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6" idx="0"/>
            <a:endCxn id="10" idx="2"/>
          </p:cNvCxnSpPr>
          <p:nvPr/>
        </p:nvCxnSpPr>
        <p:spPr>
          <a:xfrm flipV="1">
            <a:off x="1223628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>
            <a:stCxn id="7" idx="0"/>
            <a:endCxn id="9" idx="2"/>
          </p:cNvCxnSpPr>
          <p:nvPr/>
        </p:nvCxnSpPr>
        <p:spPr>
          <a:xfrm flipH="1" flipV="1">
            <a:off x="1223628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7" idx="0"/>
            <a:endCxn id="11" idx="2"/>
          </p:cNvCxnSpPr>
          <p:nvPr/>
        </p:nvCxnSpPr>
        <p:spPr>
          <a:xfrm flipV="1">
            <a:off x="3815916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8" idx="0"/>
            <a:endCxn id="11" idx="2"/>
          </p:cNvCxnSpPr>
          <p:nvPr/>
        </p:nvCxnSpPr>
        <p:spPr>
          <a:xfrm flipV="1">
            <a:off x="6408204" y="2996952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>
            <a:stCxn id="8" idx="0"/>
            <a:endCxn id="10" idx="2"/>
          </p:cNvCxnSpPr>
          <p:nvPr/>
        </p:nvCxnSpPr>
        <p:spPr>
          <a:xfrm flipH="1" flipV="1">
            <a:off x="3815916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11" idx="0"/>
            <a:endCxn id="12" idx="2"/>
          </p:cNvCxnSpPr>
          <p:nvPr/>
        </p:nvCxnSpPr>
        <p:spPr>
          <a:xfrm flipH="1" flipV="1">
            <a:off x="3815916" y="1772816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10" idx="0"/>
            <a:endCxn id="12" idx="2"/>
          </p:cNvCxnSpPr>
          <p:nvPr/>
        </p:nvCxnSpPr>
        <p:spPr>
          <a:xfrm flipV="1">
            <a:off x="3815916" y="177281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>
            <a:stCxn id="9" idx="0"/>
            <a:endCxn id="12" idx="2"/>
          </p:cNvCxnSpPr>
          <p:nvPr/>
        </p:nvCxnSpPr>
        <p:spPr>
          <a:xfrm flipV="1">
            <a:off x="1223628" y="1772816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חץ למעלה-למטה 24"/>
          <p:cNvSpPr/>
          <p:nvPr/>
        </p:nvSpPr>
        <p:spPr>
          <a:xfrm>
            <a:off x="7714375" y="1628800"/>
            <a:ext cx="484632" cy="3816424"/>
          </a:xfrm>
          <a:prstGeom prst="up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he-IL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24585" y="1124744"/>
            <a:ext cx="206421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+mn-lt"/>
              </a:rPr>
              <a:t>Least precise</a:t>
            </a:r>
            <a:endParaRPr lang="he-IL" sz="280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6188" y="5445224"/>
            <a:ext cx="20610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+mn-lt"/>
              </a:rPr>
              <a:t>Most precise</a:t>
            </a:r>
            <a:endParaRPr lang="he-IL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0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70" y="0"/>
            <a:ext cx="7772400" cy="1143000"/>
          </a:xfrm>
        </p:spPr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09" y="1648221"/>
            <a:ext cx="4960195" cy="4572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directed graph G=(V,E)</a:t>
            </a:r>
          </a:p>
          <a:p>
            <a:r>
              <a:rPr lang="en-US" sz="2800" dirty="0" smtClean="0"/>
              <a:t>nodes V = basic blocks</a:t>
            </a:r>
          </a:p>
          <a:p>
            <a:r>
              <a:rPr lang="en-US" sz="2800" dirty="0" smtClean="0"/>
              <a:t>edges E = control flow</a:t>
            </a:r>
          </a:p>
          <a:p>
            <a:pPr lvl="1"/>
            <a:r>
              <a:rPr lang="en-US" sz="2400" dirty="0" smtClean="0"/>
              <a:t>(B1,B2) </a:t>
            </a:r>
            <a:r>
              <a:rPr lang="en-US" sz="2400" dirty="0" smtClean="0">
                <a:sym typeface="Symbol"/>
              </a:rPr>
              <a:t> E when control from B1 flows to B2</a:t>
            </a:r>
          </a:p>
          <a:p>
            <a:pPr lvl="1"/>
            <a:endParaRPr lang="en-US" sz="2400" dirty="0">
              <a:sym typeface="Symbol"/>
            </a:endParaRPr>
          </a:p>
          <a:p>
            <a:r>
              <a:rPr lang="en-US" dirty="0" smtClean="0">
                <a:solidFill>
                  <a:srgbClr val="1A8CFF"/>
                </a:solidFill>
                <a:sym typeface="Symbol"/>
              </a:rPr>
              <a:t>Leaders</a:t>
            </a:r>
            <a:r>
              <a:rPr lang="en-US" dirty="0" smtClean="0">
                <a:sym typeface="Symbol"/>
              </a:rPr>
              <a:t>-based construction</a:t>
            </a:r>
          </a:p>
          <a:p>
            <a:pPr lvl="1"/>
            <a:r>
              <a:rPr lang="en-US" dirty="0" smtClean="0">
                <a:sym typeface="Symbol"/>
              </a:rPr>
              <a:t>Target of jump instructions</a:t>
            </a:r>
          </a:p>
          <a:p>
            <a:pPr lvl="1"/>
            <a:r>
              <a:rPr lang="en-US" dirty="0" smtClean="0">
                <a:sym typeface="Symbol"/>
              </a:rPr>
              <a:t>Instructions following jumps</a:t>
            </a:r>
            <a:endParaRPr lang="en-US" sz="2400" dirty="0">
              <a:sym typeface="Symbol"/>
            </a:endParaRPr>
          </a:p>
          <a:p>
            <a:pPr marL="914400" lvl="2" indent="0">
              <a:buNone/>
            </a:pPr>
            <a:endParaRPr lang="en-US" sz="2400" dirty="0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9200066" y="1943100"/>
            <a:ext cx="0" cy="695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8379329" y="19431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9200066" y="263842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9200066" y="3089275"/>
            <a:ext cx="0" cy="300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79329" y="60960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516764" y="2938461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16764" y="1543049"/>
            <a:ext cx="2451102" cy="866775"/>
            <a:chOff x="528" y="1006"/>
            <a:chExt cx="1544" cy="5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3" y="1006"/>
              <a:ext cx="289" cy="2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  <a:latin typeface="+mn-lt"/>
                  <a:sym typeface="Math C" pitchFamily="2" charset="2"/>
                </a:rPr>
                <a:t>1</a:t>
              </a:r>
              <a:endParaRPr lang="en-US" sz="1050" baseline="-25000" dirty="0">
                <a:solidFill>
                  <a:schemeClr val="tx1"/>
                </a:solidFill>
                <a:latin typeface="+mn-lt"/>
                <a:sym typeface="Math C" pitchFamily="2" charset="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8" y="1114"/>
              <a:ext cx="1403" cy="4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55529" y="2857893"/>
            <a:ext cx="512761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  <a:sym typeface="Math C" pitchFamily="2" charset="2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1002" y="2860674"/>
            <a:ext cx="2373026" cy="3332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05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cxnSp>
        <p:nvCxnSpPr>
          <p:cNvPr id="18" name="AutoShape 75"/>
          <p:cNvCxnSpPr>
            <a:cxnSpLocks noChangeShapeType="1"/>
          </p:cNvCxnSpPr>
          <p:nvPr/>
        </p:nvCxnSpPr>
        <p:spPr bwMode="auto">
          <a:xfrm>
            <a:off x="7437151" y="2401004"/>
            <a:ext cx="0" cy="450850"/>
          </a:xfrm>
          <a:prstGeom prst="straightConnector1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3589" y="5865811"/>
            <a:ext cx="915988" cy="3238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3589" y="2859086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6516764" y="2859086"/>
            <a:ext cx="1935166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i &lt;= 20 </a:t>
            </a:r>
            <a:r>
              <a:rPr lang="en-US" sz="1800" b="1" dirty="0" err="1">
                <a:solidFill>
                  <a:srgbClr val="1A8CFF"/>
                </a:solidFill>
                <a:sym typeface="Math B" pitchFamily="2" charset="2"/>
              </a:rPr>
              <a:t>goto</a:t>
            </a:r>
            <a:r>
              <a:rPr lang="en-US" sz="1800" b="1" dirty="0">
                <a:solidFill>
                  <a:srgbClr val="1A8CFF"/>
                </a:solidFill>
                <a:sym typeface="Math B" pitchFamily="2" charset="2"/>
              </a:rPr>
              <a:t> </a:t>
            </a:r>
            <a:r>
              <a:rPr lang="en-US" sz="1800" b="1" dirty="0">
                <a:solidFill>
                  <a:srgbClr val="1A8CFF"/>
                </a:solidFill>
              </a:rPr>
              <a:t>B</a:t>
            </a:r>
            <a:r>
              <a:rPr lang="en-US" sz="1800" b="1" baseline="-25000" dirty="0">
                <a:solidFill>
                  <a:srgbClr val="1A8CFF"/>
                </a:solidFill>
                <a:sym typeface="Math C" pitchFamily="2" charset="2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13588" y="1595436"/>
            <a:ext cx="2057400" cy="81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prod := 0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 := 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017678" y="209253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5139332" y="210784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17678" y="2546854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Box 57"/>
          <p:cNvSpPr txBox="1">
            <a:spLocks noChangeArrowheads="1"/>
          </p:cNvSpPr>
          <p:nvPr/>
        </p:nvSpPr>
        <p:spPr bwMode="auto">
          <a:xfrm>
            <a:off x="5139332" y="2562167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13926" y="3007817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20584" y="1640263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cxnSp>
        <p:nvCxnSpPr>
          <p:cNvPr id="14" name="Elbow Connector 13"/>
          <p:cNvCxnSpPr>
            <a:stCxn id="31" idx="2"/>
            <a:endCxn id="10" idx="1"/>
          </p:cNvCxnSpPr>
          <p:nvPr/>
        </p:nvCxnSpPr>
        <p:spPr bwMode="auto">
          <a:xfrm rot="5400000" flipH="1">
            <a:off x="5574187" y="4331889"/>
            <a:ext cx="2852738" cy="967582"/>
          </a:xfrm>
          <a:prstGeom prst="bentConnector5">
            <a:avLst>
              <a:gd name="adj1" fmla="val -8013"/>
              <a:gd name="adj2" fmla="val 138211"/>
              <a:gd name="adj3" fmla="val 100284"/>
            </a:avLst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AutoShape 75"/>
          <p:cNvCxnSpPr>
            <a:cxnSpLocks noChangeShapeType="1"/>
          </p:cNvCxnSpPr>
          <p:nvPr/>
        </p:nvCxnSpPr>
        <p:spPr bwMode="auto">
          <a:xfrm>
            <a:off x="7492533" y="6248633"/>
            <a:ext cx="0" cy="450850"/>
          </a:xfrm>
          <a:prstGeom prst="straightConnector1">
            <a:avLst/>
          </a:prstGeom>
          <a:noFill/>
          <a:ln w="3175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7578011" y="6232146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36" name="TextBox 61"/>
          <p:cNvSpPr txBox="1">
            <a:spLocks noChangeArrowheads="1"/>
          </p:cNvSpPr>
          <p:nvPr/>
        </p:nvSpPr>
        <p:spPr bwMode="auto">
          <a:xfrm>
            <a:off x="5530073" y="4697616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4904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70" y="0"/>
            <a:ext cx="7772400" cy="1143000"/>
          </a:xfrm>
        </p:spPr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0" y="1648221"/>
            <a:ext cx="4343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directed graph G=(V,E)</a:t>
            </a:r>
          </a:p>
          <a:p>
            <a:r>
              <a:rPr lang="en-US" sz="2800" dirty="0" smtClean="0"/>
              <a:t>nodes V = basic blocks</a:t>
            </a:r>
          </a:p>
          <a:p>
            <a:r>
              <a:rPr lang="en-US" sz="2800" dirty="0" smtClean="0"/>
              <a:t>edges E = control flow</a:t>
            </a:r>
          </a:p>
          <a:p>
            <a:pPr lvl="1"/>
            <a:r>
              <a:rPr lang="en-US" sz="2400" dirty="0" smtClean="0"/>
              <a:t>(B1,B2) </a:t>
            </a:r>
            <a:r>
              <a:rPr lang="en-US" sz="2400" dirty="0" smtClean="0">
                <a:sym typeface="Symbol"/>
              </a:rPr>
              <a:t> E when control from B1 flows to B2</a:t>
            </a:r>
          </a:p>
          <a:p>
            <a:endParaRPr lang="en-US" sz="2800" dirty="0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9200066" y="1943100"/>
            <a:ext cx="0" cy="695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8379329" y="19431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9200066" y="263842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9200066" y="3089275"/>
            <a:ext cx="0" cy="300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8379329" y="60960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516764" y="2938461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516764" y="1543049"/>
            <a:ext cx="2451102" cy="866775"/>
            <a:chOff x="528" y="1006"/>
            <a:chExt cx="1544" cy="5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3" y="1006"/>
              <a:ext cx="289" cy="2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r>
                <a:rPr lang="en-US" sz="1200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sz="1200" baseline="-25000" dirty="0">
                  <a:solidFill>
                    <a:schemeClr val="tx1"/>
                  </a:solidFill>
                  <a:latin typeface="+mn-lt"/>
                  <a:sym typeface="Math C" pitchFamily="2" charset="2"/>
                </a:rPr>
                <a:t>1</a:t>
              </a:r>
              <a:endParaRPr lang="en-US" sz="1050" baseline="-25000" dirty="0">
                <a:solidFill>
                  <a:schemeClr val="tx1"/>
                </a:solidFill>
                <a:latin typeface="+mn-lt"/>
                <a:sym typeface="Math C" pitchFamily="2" charset="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8" y="1114"/>
              <a:ext cx="1403" cy="4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55529" y="2857893"/>
            <a:ext cx="512761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  <a:sym typeface="Math C" pitchFamily="2" charset="2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71002" y="2860674"/>
            <a:ext cx="2373026" cy="3332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05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cxnSp>
        <p:nvCxnSpPr>
          <p:cNvPr id="18" name="AutoShape 75"/>
          <p:cNvCxnSpPr>
            <a:cxnSpLocks noChangeShapeType="1"/>
            <a:stCxn id="26" idx="2"/>
          </p:cNvCxnSpPr>
          <p:nvPr/>
        </p:nvCxnSpPr>
        <p:spPr bwMode="auto">
          <a:xfrm>
            <a:off x="7631189" y="2409824"/>
            <a:ext cx="0" cy="45085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13589" y="5865811"/>
            <a:ext cx="915988" cy="3238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13589" y="2859086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/>
          </a:p>
        </p:txBody>
      </p:sp>
      <p:sp>
        <p:nvSpPr>
          <p:cNvPr id="31" name="Rounded Rectangle 30"/>
          <p:cNvSpPr/>
          <p:nvPr/>
        </p:nvSpPr>
        <p:spPr>
          <a:xfrm>
            <a:off x="6516764" y="2859086"/>
            <a:ext cx="1935166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i &lt;= 20 </a:t>
            </a:r>
            <a:r>
              <a:rPr lang="en-US" sz="1800" b="1" dirty="0" err="1">
                <a:solidFill>
                  <a:srgbClr val="1A8CFF"/>
                </a:solidFill>
                <a:sym typeface="Math B" pitchFamily="2" charset="2"/>
              </a:rPr>
              <a:t>goto</a:t>
            </a:r>
            <a:r>
              <a:rPr lang="en-US" sz="1800" b="1" dirty="0">
                <a:solidFill>
                  <a:srgbClr val="1A8CFF"/>
                </a:solidFill>
                <a:sym typeface="Math B" pitchFamily="2" charset="2"/>
              </a:rPr>
              <a:t> </a:t>
            </a:r>
            <a:r>
              <a:rPr lang="en-US" sz="1800" b="1" dirty="0">
                <a:solidFill>
                  <a:srgbClr val="1A8CFF"/>
                </a:solidFill>
              </a:rPr>
              <a:t>B</a:t>
            </a:r>
            <a:r>
              <a:rPr lang="en-US" sz="1800" b="1" baseline="-25000" dirty="0">
                <a:solidFill>
                  <a:srgbClr val="1A8CFF"/>
                </a:solidFill>
                <a:sym typeface="Math C" pitchFamily="2" charset="2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13588" y="1595436"/>
            <a:ext cx="2057400" cy="81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prod := 0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 := 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017678" y="209253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5139332" y="210784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017678" y="2546854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extBox 57"/>
          <p:cNvSpPr txBox="1">
            <a:spLocks noChangeArrowheads="1"/>
          </p:cNvSpPr>
          <p:nvPr/>
        </p:nvSpPr>
        <p:spPr bwMode="auto">
          <a:xfrm>
            <a:off x="5139332" y="2562167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13926" y="3007817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20584" y="1640263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139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62" y="0"/>
            <a:ext cx="7772400" cy="1143000"/>
          </a:xfrm>
        </p:spPr>
        <p:txBody>
          <a:bodyPr/>
          <a:lstStyle/>
          <a:p>
            <a:r>
              <a:rPr lang="en-US" dirty="0" smtClean="0"/>
              <a:t>AST for a Basic Block</a:t>
            </a:r>
            <a:endParaRPr lang="en-US" dirty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11772" y="808778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4" y="1930400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dirty="0" smtClean="0"/>
              <a:t> Dependency 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0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Simplified Data Dependency Graph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7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 bwMode="auto">
          <a:xfrm>
            <a:off x="-689888" y="2301765"/>
            <a:ext cx="6561375" cy="347366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Register Target Code</a:t>
            </a:r>
            <a:endParaRPr lang="en-US"/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4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0" y="391940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97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 bwMode="auto">
          <a:xfrm>
            <a:off x="4795357" y="2624994"/>
            <a:ext cx="4253774" cy="2251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>
          <a:xfrm>
            <a:off x="4795357" y="2624994"/>
            <a:ext cx="4253774" cy="2251998"/>
          </a:xfrm>
        </p:spPr>
      </p:pic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28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257" y="539047"/>
            <a:ext cx="6251083" cy="1143000"/>
          </a:xfrm>
        </p:spPr>
        <p:txBody>
          <a:bodyPr/>
          <a:lstStyle/>
          <a:p>
            <a:r>
              <a:rPr lang="en-US" dirty="0" smtClean="0"/>
              <a:t>Question: Why “</a:t>
            </a:r>
            <a:r>
              <a:rPr lang="en-US" dirty="0" smtClean="0">
                <a:latin typeface="Courier New"/>
                <a:cs typeface="Courier New"/>
              </a:rPr>
              <a:t>y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>
          <a:xfrm>
            <a:off x="4795357" y="2624994"/>
            <a:ext cx="4253774" cy="2251998"/>
          </a:xfrm>
        </p:spPr>
      </p:pic>
      <p:sp>
        <p:nvSpPr>
          <p:cNvPr id="4" name="TextBox 3"/>
          <p:cNvSpPr txBox="1"/>
          <p:nvPr/>
        </p:nvSpPr>
        <p:spPr>
          <a:xfrm>
            <a:off x="167579" y="2981599"/>
            <a:ext cx="315751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514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  <a:endCxn id="4" idx="0"/>
          </p:cNvCxnSpPr>
          <p:nvPr/>
        </p:nvCxnSpPr>
        <p:spPr bwMode="auto">
          <a:xfrm flipH="1">
            <a:off x="174633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64753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7392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73082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78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stCxn id="4" idx="2"/>
            <a:endCxn id="11" idx="0"/>
          </p:cNvCxnSpPr>
          <p:nvPr/>
        </p:nvCxnSpPr>
        <p:spPr bwMode="auto">
          <a:xfrm>
            <a:off x="174633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32667" y="-493873"/>
            <a:ext cx="2305583" cy="3801751"/>
          </a:xfrm>
          <a:custGeom>
            <a:avLst/>
            <a:gdLst>
              <a:gd name="connsiteX0" fmla="*/ 1120123 w 2305583"/>
              <a:gd name="connsiteY0" fmla="*/ 3174898 h 3801751"/>
              <a:gd name="connsiteX1" fmla="*/ 2019750 w 2305583"/>
              <a:gd name="connsiteY1" fmla="*/ 3801058 h 3801751"/>
              <a:gd name="connsiteX2" fmla="*/ 2152048 w 2305583"/>
              <a:gd name="connsiteY2" fmla="*/ 3069068 h 3801751"/>
              <a:gd name="connsiteX3" fmla="*/ 0 w 2305583"/>
              <a:gd name="connsiteY3" fmla="*/ 0 h 380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583" h="3801751">
                <a:moveTo>
                  <a:pt x="1120123" y="3174898"/>
                </a:moveTo>
                <a:cubicBezTo>
                  <a:pt x="1483943" y="3496797"/>
                  <a:pt x="1847763" y="3818696"/>
                  <a:pt x="2019750" y="3801058"/>
                </a:cubicBezTo>
                <a:cubicBezTo>
                  <a:pt x="2191738" y="3783420"/>
                  <a:pt x="2488673" y="3702578"/>
                  <a:pt x="2152048" y="3069068"/>
                </a:cubicBezTo>
                <a:cubicBezTo>
                  <a:pt x="1815423" y="2435558"/>
                  <a:pt x="479213" y="808423"/>
                  <a:pt x="0" y="0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6748" y="2488241"/>
            <a:ext cx="1605216" cy="171973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420865" y="3988735"/>
            <a:ext cx="1587575" cy="438484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91029" y="4291062"/>
            <a:ext cx="297414" cy="10088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9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join semilattice </a:t>
            </a:r>
            <a:r>
              <a:rPr lang="en-US" dirty="0" smtClean="0"/>
              <a:t>is a pair (V,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), where</a:t>
            </a:r>
          </a:p>
          <a:p>
            <a:r>
              <a:rPr lang="en-US" dirty="0" smtClean="0"/>
              <a:t>V is a domain of elements</a:t>
            </a:r>
          </a:p>
          <a:p>
            <a:r>
              <a:rPr lang="en-US" dirty="0" smtClean="0">
                <a:sym typeface="Math B"/>
              </a:rPr>
              <a:t>⨆ 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0000FF"/>
                </a:solidFill>
              </a:rPr>
              <a:t>join operator </a:t>
            </a:r>
            <a:r>
              <a:rPr lang="en-US" dirty="0" smtClean="0"/>
              <a:t>that 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commutative</a:t>
            </a:r>
            <a:r>
              <a:rPr lang="en-US" dirty="0" smtClean="0"/>
              <a:t>: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y = y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x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associative</a:t>
            </a:r>
            <a:r>
              <a:rPr lang="en-US" dirty="0" smtClean="0"/>
              <a:t>: (x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y)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z =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(y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z)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idempotent</a:t>
            </a:r>
            <a:r>
              <a:rPr lang="en-US" dirty="0" smtClean="0"/>
              <a:t>: x </a:t>
            </a:r>
            <a:r>
              <a:rPr lang="en-US" dirty="0">
                <a:sym typeface="Math B"/>
              </a:rPr>
              <a:t>⨆</a:t>
            </a:r>
            <a:r>
              <a:rPr lang="en-US" dirty="0" smtClean="0"/>
              <a:t> x = x</a:t>
            </a:r>
          </a:p>
          <a:p>
            <a:r>
              <a:rPr lang="en-US" dirty="0" smtClean="0"/>
              <a:t>If x </a:t>
            </a:r>
            <a:r>
              <a:rPr lang="en-US" dirty="0">
                <a:sym typeface="Math B"/>
              </a:rPr>
              <a:t>⨆</a:t>
            </a:r>
            <a:r>
              <a:rPr lang="en-US" dirty="0" smtClean="0"/>
              <a:t> y = z, we say that z is the </a:t>
            </a:r>
            <a:r>
              <a:rPr lang="en-US" dirty="0" smtClean="0">
                <a:solidFill>
                  <a:srgbClr val="0000FF"/>
                </a:solidFill>
              </a:rPr>
              <a:t>join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or (</a:t>
            </a:r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east </a:t>
            </a:r>
            <a:r>
              <a:rPr lang="en-US" b="1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pper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ound</a:t>
            </a:r>
            <a:r>
              <a:rPr lang="en-US" dirty="0" smtClean="0"/>
              <a:t>) of x and y</a:t>
            </a:r>
          </a:p>
          <a:p>
            <a:r>
              <a:rPr lang="en-US" dirty="0" smtClean="0"/>
              <a:t>Every join semilattice has a </a:t>
            </a:r>
            <a:r>
              <a:rPr lang="en-US" dirty="0" smtClean="0">
                <a:solidFill>
                  <a:srgbClr val="0000FF"/>
                </a:solidFill>
              </a:rPr>
              <a:t>bottom element </a:t>
            </a:r>
            <a:r>
              <a:rPr lang="en-US" dirty="0" smtClean="0"/>
              <a:t>denoted </a:t>
            </a:r>
            <a:r>
              <a:rPr lang="en-US" dirty="0" smtClean="0">
                <a:sym typeface="Math B"/>
              </a:rPr>
              <a:t>⊥</a:t>
            </a:r>
            <a:r>
              <a:rPr lang="en-US" dirty="0" smtClean="0"/>
              <a:t> such that </a:t>
            </a:r>
            <a:r>
              <a:rPr lang="en-US" dirty="0" smtClean="0">
                <a:sym typeface="Math B"/>
              </a:rPr>
              <a:t>⊥ ⨆</a:t>
            </a:r>
            <a:r>
              <a:rPr lang="en-US" dirty="0" smtClean="0"/>
              <a:t> x = x for all x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34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42" y="0"/>
            <a:ext cx="7772400" cy="1143000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y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dead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9900"/>
                </a:solidFill>
              </a:rPr>
              <a:t>alive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9" y="2981599"/>
            <a:ext cx="266360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240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</p:cNvCxnSpPr>
          <p:nvPr/>
        </p:nvCxnSpPr>
        <p:spPr bwMode="auto">
          <a:xfrm flipH="1">
            <a:off x="124359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14479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3423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29864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604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endCxn id="11" idx="0"/>
          </p:cNvCxnSpPr>
          <p:nvPr/>
        </p:nvCxnSpPr>
        <p:spPr bwMode="auto">
          <a:xfrm>
            <a:off x="124359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6023" y="2984076"/>
            <a:ext cx="2745481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7814" y="5688384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21" name="AutoShape 75"/>
          <p:cNvCxnSpPr>
            <a:cxnSpLocks noChangeShapeType="1"/>
            <a:endCxn id="19" idx="0"/>
          </p:cNvCxnSpPr>
          <p:nvPr/>
        </p:nvCxnSpPr>
        <p:spPr bwMode="auto">
          <a:xfrm flipH="1">
            <a:off x="6708764" y="1969151"/>
            <a:ext cx="1695190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23" name="AutoShape 75"/>
          <p:cNvCxnSpPr>
            <a:cxnSpLocks noChangeShapeType="1"/>
          </p:cNvCxnSpPr>
          <p:nvPr/>
        </p:nvCxnSpPr>
        <p:spPr bwMode="auto">
          <a:xfrm>
            <a:off x="8377492" y="1969151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81013" y="2266001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8372574" y="2266001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1456" y="1554675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7" name="AutoShape 75"/>
          <p:cNvCxnSpPr>
            <a:cxnSpLocks noChangeShapeType="1"/>
            <a:stCxn id="19" idx="2"/>
          </p:cNvCxnSpPr>
          <p:nvPr/>
        </p:nvCxnSpPr>
        <p:spPr bwMode="auto">
          <a:xfrm>
            <a:off x="6708764" y="4673459"/>
            <a:ext cx="1701546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/>
          <p:nvPr/>
        </p:nvSpPr>
        <p:spPr bwMode="auto">
          <a:xfrm>
            <a:off x="1005465" y="4409580"/>
            <a:ext cx="590931" cy="537969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05687" y="4394416"/>
            <a:ext cx="590931" cy="537969"/>
          </a:xfrm>
          <a:prstGeom prst="ellipse">
            <a:avLst/>
          </a:prstGeom>
          <a:solidFill>
            <a:srgbClr val="0099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5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242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x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FF0000"/>
                </a:solidFill>
              </a:rPr>
              <a:t>dead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9900"/>
                </a:solidFill>
              </a:rPr>
              <a:t>alive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559" y="2981599"/>
            <a:ext cx="2663602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2400" y="5685907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 y := 0; 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 z := y + x;</a:t>
            </a:r>
          </a:p>
        </p:txBody>
      </p:sp>
      <p:cxnSp>
        <p:nvCxnSpPr>
          <p:cNvPr id="13" name="AutoShape 75"/>
          <p:cNvCxnSpPr>
            <a:cxnSpLocks noChangeShapeType="1"/>
            <a:stCxn id="12" idx="2"/>
          </p:cNvCxnSpPr>
          <p:nvPr/>
        </p:nvCxnSpPr>
        <p:spPr bwMode="auto">
          <a:xfrm flipH="1">
            <a:off x="1243595" y="1966674"/>
            <a:ext cx="1901203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14" name="AutoShape 75"/>
          <p:cNvCxnSpPr>
            <a:cxnSpLocks noChangeShapeType="1"/>
            <a:stCxn id="12" idx="2"/>
            <a:endCxn id="11" idx="0"/>
          </p:cNvCxnSpPr>
          <p:nvPr/>
        </p:nvCxnSpPr>
        <p:spPr bwMode="auto">
          <a:xfrm>
            <a:off x="3144798" y="1966674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1342359" y="2263524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16" name="TextBox 61"/>
          <p:cNvSpPr txBox="1">
            <a:spLocks noChangeArrowheads="1"/>
          </p:cNvSpPr>
          <p:nvPr/>
        </p:nvSpPr>
        <p:spPr bwMode="auto">
          <a:xfrm>
            <a:off x="3298640" y="2263524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6042" y="1552198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2" name="AutoShape 75"/>
          <p:cNvCxnSpPr>
            <a:cxnSpLocks noChangeShapeType="1"/>
            <a:endCxn id="11" idx="0"/>
          </p:cNvCxnSpPr>
          <p:nvPr/>
        </p:nvCxnSpPr>
        <p:spPr bwMode="auto">
          <a:xfrm>
            <a:off x="1243595" y="4670982"/>
            <a:ext cx="1907561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" name="Freeform 1"/>
          <p:cNvSpPr/>
          <p:nvPr/>
        </p:nvSpPr>
        <p:spPr>
          <a:xfrm>
            <a:off x="7117628" y="2310620"/>
            <a:ext cx="679137" cy="573246"/>
          </a:xfrm>
          <a:custGeom>
            <a:avLst/>
            <a:gdLst>
              <a:gd name="connsiteX0" fmla="*/ 114665 w 679137"/>
              <a:gd name="connsiteY0" fmla="*/ 326309 h 573246"/>
              <a:gd name="connsiteX1" fmla="*/ 414541 w 679137"/>
              <a:gd name="connsiteY1" fmla="*/ 370405 h 573246"/>
              <a:gd name="connsiteX2" fmla="*/ 317522 w 679137"/>
              <a:gd name="connsiteY2" fmla="*/ 352767 h 573246"/>
              <a:gd name="connsiteX3" fmla="*/ 141125 w 679137"/>
              <a:gd name="connsiteY3" fmla="*/ 379224 h 573246"/>
              <a:gd name="connsiteX4" fmla="*/ 114665 w 679137"/>
              <a:gd name="connsiteY4" fmla="*/ 388043 h 573246"/>
              <a:gd name="connsiteX5" fmla="*/ 97025 w 679137"/>
              <a:gd name="connsiteY5" fmla="*/ 405682 h 573246"/>
              <a:gd name="connsiteX6" fmla="*/ 88206 w 679137"/>
              <a:gd name="connsiteY6" fmla="*/ 432139 h 573246"/>
              <a:gd name="connsiteX7" fmla="*/ 44106 w 679137"/>
              <a:gd name="connsiteY7" fmla="*/ 458597 h 573246"/>
              <a:gd name="connsiteX8" fmla="*/ 35286 w 679137"/>
              <a:gd name="connsiteY8" fmla="*/ 485054 h 573246"/>
              <a:gd name="connsiteX9" fmla="*/ 17647 w 679137"/>
              <a:gd name="connsiteY9" fmla="*/ 511511 h 573246"/>
              <a:gd name="connsiteX10" fmla="*/ 7 w 679137"/>
              <a:gd name="connsiteY10" fmla="*/ 573246 h 573246"/>
              <a:gd name="connsiteX11" fmla="*/ 88206 w 679137"/>
              <a:gd name="connsiteY11" fmla="*/ 352767 h 573246"/>
              <a:gd name="connsiteX12" fmla="*/ 176404 w 679137"/>
              <a:gd name="connsiteY12" fmla="*/ 273394 h 573246"/>
              <a:gd name="connsiteX13" fmla="*/ 202864 w 679137"/>
              <a:gd name="connsiteY13" fmla="*/ 238118 h 573246"/>
              <a:gd name="connsiteX14" fmla="*/ 229324 w 679137"/>
              <a:gd name="connsiteY14" fmla="*/ 194022 h 573246"/>
              <a:gd name="connsiteX15" fmla="*/ 255783 w 679137"/>
              <a:gd name="connsiteY15" fmla="*/ 185203 h 573246"/>
              <a:gd name="connsiteX16" fmla="*/ 273423 w 679137"/>
              <a:gd name="connsiteY16" fmla="*/ 167564 h 573246"/>
              <a:gd name="connsiteX17" fmla="*/ 352802 w 679137"/>
              <a:gd name="connsiteY17" fmla="*/ 167564 h 573246"/>
              <a:gd name="connsiteX18" fmla="*/ 423361 w 679137"/>
              <a:gd name="connsiteY18" fmla="*/ 176383 h 573246"/>
              <a:gd name="connsiteX19" fmla="*/ 502739 w 679137"/>
              <a:gd name="connsiteY19" fmla="*/ 229298 h 573246"/>
              <a:gd name="connsiteX20" fmla="*/ 555659 w 679137"/>
              <a:gd name="connsiteY20" fmla="*/ 246937 h 573246"/>
              <a:gd name="connsiteX21" fmla="*/ 220504 w 679137"/>
              <a:gd name="connsiteY21" fmla="*/ 185203 h 573246"/>
              <a:gd name="connsiteX22" fmla="*/ 679137 w 679137"/>
              <a:gd name="connsiteY22" fmla="*/ 194022 h 573246"/>
              <a:gd name="connsiteX23" fmla="*/ 432181 w 679137"/>
              <a:gd name="connsiteY23" fmla="*/ 0 h 57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9137" h="573246">
                <a:moveTo>
                  <a:pt x="114665" y="326309"/>
                </a:moveTo>
                <a:lnTo>
                  <a:pt x="414541" y="370405"/>
                </a:lnTo>
                <a:cubicBezTo>
                  <a:pt x="382201" y="364526"/>
                  <a:pt x="350392" y="352767"/>
                  <a:pt x="317522" y="352767"/>
                </a:cubicBezTo>
                <a:cubicBezTo>
                  <a:pt x="271103" y="352767"/>
                  <a:pt x="195104" y="363803"/>
                  <a:pt x="141125" y="379224"/>
                </a:cubicBezTo>
                <a:cubicBezTo>
                  <a:pt x="132186" y="381778"/>
                  <a:pt x="123485" y="385103"/>
                  <a:pt x="114665" y="388043"/>
                </a:cubicBezTo>
                <a:cubicBezTo>
                  <a:pt x="108785" y="393923"/>
                  <a:pt x="101303" y="398552"/>
                  <a:pt x="97025" y="405682"/>
                </a:cubicBezTo>
                <a:cubicBezTo>
                  <a:pt x="92242" y="413653"/>
                  <a:pt x="94780" y="425566"/>
                  <a:pt x="88206" y="432139"/>
                </a:cubicBezTo>
                <a:cubicBezTo>
                  <a:pt x="76084" y="444260"/>
                  <a:pt x="58806" y="449778"/>
                  <a:pt x="44106" y="458597"/>
                </a:cubicBezTo>
                <a:cubicBezTo>
                  <a:pt x="41166" y="467416"/>
                  <a:pt x="39444" y="476739"/>
                  <a:pt x="35286" y="485054"/>
                </a:cubicBezTo>
                <a:cubicBezTo>
                  <a:pt x="30546" y="494534"/>
                  <a:pt x="21952" y="501825"/>
                  <a:pt x="17647" y="511511"/>
                </a:cubicBezTo>
                <a:cubicBezTo>
                  <a:pt x="-923" y="553290"/>
                  <a:pt x="7" y="548035"/>
                  <a:pt x="7" y="573246"/>
                </a:cubicBezTo>
                <a:lnTo>
                  <a:pt x="88206" y="352767"/>
                </a:lnTo>
                <a:cubicBezTo>
                  <a:pt x="117605" y="326309"/>
                  <a:pt x="148436" y="301360"/>
                  <a:pt x="176404" y="273394"/>
                </a:cubicBezTo>
                <a:cubicBezTo>
                  <a:pt x="186798" y="263001"/>
                  <a:pt x="194710" y="250348"/>
                  <a:pt x="202864" y="238118"/>
                </a:cubicBezTo>
                <a:cubicBezTo>
                  <a:pt x="212373" y="223856"/>
                  <a:pt x="217202" y="206143"/>
                  <a:pt x="229324" y="194022"/>
                </a:cubicBezTo>
                <a:cubicBezTo>
                  <a:pt x="235898" y="187449"/>
                  <a:pt x="246963" y="188143"/>
                  <a:pt x="255783" y="185203"/>
                </a:cubicBezTo>
                <a:cubicBezTo>
                  <a:pt x="261663" y="179323"/>
                  <a:pt x="266293" y="171842"/>
                  <a:pt x="273423" y="167564"/>
                </a:cubicBezTo>
                <a:cubicBezTo>
                  <a:pt x="302293" y="150243"/>
                  <a:pt x="318709" y="162694"/>
                  <a:pt x="352802" y="167564"/>
                </a:cubicBezTo>
                <a:cubicBezTo>
                  <a:pt x="376266" y="170916"/>
                  <a:pt x="399841" y="173443"/>
                  <a:pt x="423361" y="176383"/>
                </a:cubicBezTo>
                <a:cubicBezTo>
                  <a:pt x="448419" y="195176"/>
                  <a:pt x="473947" y="216212"/>
                  <a:pt x="502739" y="229298"/>
                </a:cubicBezTo>
                <a:cubicBezTo>
                  <a:pt x="519667" y="236992"/>
                  <a:pt x="555659" y="246937"/>
                  <a:pt x="555659" y="246937"/>
                </a:cubicBezTo>
                <a:lnTo>
                  <a:pt x="220504" y="185203"/>
                </a:lnTo>
                <a:lnTo>
                  <a:pt x="679137" y="194022"/>
                </a:lnTo>
                <a:lnTo>
                  <a:pt x="432181" y="0"/>
                </a:ln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609437" y="1860843"/>
            <a:ext cx="2540152" cy="1146491"/>
          </a:xfrm>
          <a:custGeom>
            <a:avLst/>
            <a:gdLst>
              <a:gd name="connsiteX0" fmla="*/ 1878632 w 2540152"/>
              <a:gd name="connsiteY0" fmla="*/ 784905 h 1146491"/>
              <a:gd name="connsiteX1" fmla="*/ 1878632 w 2540152"/>
              <a:gd name="connsiteY1" fmla="*/ 784905 h 1146491"/>
              <a:gd name="connsiteX2" fmla="*/ 1940372 w 2540152"/>
              <a:gd name="connsiteY2" fmla="*/ 855459 h 1146491"/>
              <a:gd name="connsiteX3" fmla="*/ 1975651 w 2540152"/>
              <a:gd name="connsiteY3" fmla="*/ 873097 h 1146491"/>
              <a:gd name="connsiteX4" fmla="*/ 2019750 w 2540152"/>
              <a:gd name="connsiteY4" fmla="*/ 899554 h 1146491"/>
              <a:gd name="connsiteX5" fmla="*/ 2143229 w 2540152"/>
              <a:gd name="connsiteY5" fmla="*/ 952469 h 1146491"/>
              <a:gd name="connsiteX6" fmla="*/ 2178508 w 2540152"/>
              <a:gd name="connsiteY6" fmla="*/ 978927 h 1146491"/>
              <a:gd name="connsiteX7" fmla="*/ 2249067 w 2540152"/>
              <a:gd name="connsiteY7" fmla="*/ 1023023 h 1146491"/>
              <a:gd name="connsiteX8" fmla="*/ 2319626 w 2540152"/>
              <a:gd name="connsiteY8" fmla="*/ 1075938 h 1146491"/>
              <a:gd name="connsiteX9" fmla="*/ 2354905 w 2540152"/>
              <a:gd name="connsiteY9" fmla="*/ 1102395 h 1146491"/>
              <a:gd name="connsiteX10" fmla="*/ 2381365 w 2540152"/>
              <a:gd name="connsiteY10" fmla="*/ 1111214 h 1146491"/>
              <a:gd name="connsiteX11" fmla="*/ 2390185 w 2540152"/>
              <a:gd name="connsiteY11" fmla="*/ 1146491 h 1146491"/>
              <a:gd name="connsiteX12" fmla="*/ 1719875 w 2540152"/>
              <a:gd name="connsiteY12" fmla="*/ 0 h 1146491"/>
              <a:gd name="connsiteX13" fmla="*/ 2099129 w 2540152"/>
              <a:gd name="connsiteY13" fmla="*/ 308671 h 1146491"/>
              <a:gd name="connsiteX14" fmla="*/ 2381365 w 2540152"/>
              <a:gd name="connsiteY14" fmla="*/ 555607 h 1146491"/>
              <a:gd name="connsiteX15" fmla="*/ 2478384 w 2540152"/>
              <a:gd name="connsiteY15" fmla="*/ 643799 h 1146491"/>
              <a:gd name="connsiteX16" fmla="*/ 2504843 w 2540152"/>
              <a:gd name="connsiteY16" fmla="*/ 687895 h 1146491"/>
              <a:gd name="connsiteX17" fmla="*/ 2540123 w 2540152"/>
              <a:gd name="connsiteY17" fmla="*/ 723171 h 1146491"/>
              <a:gd name="connsiteX18" fmla="*/ 2090309 w 2540152"/>
              <a:gd name="connsiteY18" fmla="*/ 0 h 1146491"/>
              <a:gd name="connsiteX19" fmla="*/ 2028570 w 2540152"/>
              <a:gd name="connsiteY19" fmla="*/ 97011 h 1146491"/>
              <a:gd name="connsiteX20" fmla="*/ 1878632 w 2540152"/>
              <a:gd name="connsiteY20" fmla="*/ 238117 h 1146491"/>
              <a:gd name="connsiteX21" fmla="*/ 1525838 w 2540152"/>
              <a:gd name="connsiteY21" fmla="*/ 423320 h 1146491"/>
              <a:gd name="connsiteX22" fmla="*/ 379255 w 2540152"/>
              <a:gd name="connsiteY22" fmla="*/ 829001 h 1146491"/>
              <a:gd name="connsiteX23" fmla="*/ 158758 w 2540152"/>
              <a:gd name="connsiteY23" fmla="*/ 908374 h 1146491"/>
              <a:gd name="connsiteX24" fmla="*/ 35280 w 2540152"/>
              <a:gd name="connsiteY24" fmla="*/ 943650 h 1146491"/>
              <a:gd name="connsiteX25" fmla="*/ 8820 w 2540152"/>
              <a:gd name="connsiteY25" fmla="*/ 952469 h 1146491"/>
              <a:gd name="connsiteX26" fmla="*/ 0 w 2540152"/>
              <a:gd name="connsiteY26" fmla="*/ 961288 h 114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40152" h="1146491">
                <a:moveTo>
                  <a:pt x="1878632" y="784905"/>
                </a:moveTo>
                <a:lnTo>
                  <a:pt x="1878632" y="784905"/>
                </a:lnTo>
                <a:cubicBezTo>
                  <a:pt x="1899212" y="808423"/>
                  <a:pt x="1917247" y="834438"/>
                  <a:pt x="1940372" y="855459"/>
                </a:cubicBezTo>
                <a:cubicBezTo>
                  <a:pt x="1950101" y="864303"/>
                  <a:pt x="1964158" y="866712"/>
                  <a:pt x="1975651" y="873097"/>
                </a:cubicBezTo>
                <a:cubicBezTo>
                  <a:pt x="1990636" y="881421"/>
                  <a:pt x="2003994" y="892802"/>
                  <a:pt x="2019750" y="899554"/>
                </a:cubicBezTo>
                <a:cubicBezTo>
                  <a:pt x="2122652" y="943652"/>
                  <a:pt x="2070750" y="904153"/>
                  <a:pt x="2143229" y="952469"/>
                </a:cubicBezTo>
                <a:cubicBezTo>
                  <a:pt x="2155460" y="960622"/>
                  <a:pt x="2166277" y="970774"/>
                  <a:pt x="2178508" y="978927"/>
                </a:cubicBezTo>
                <a:cubicBezTo>
                  <a:pt x="2201585" y="994311"/>
                  <a:pt x="2226878" y="1006383"/>
                  <a:pt x="2249067" y="1023023"/>
                </a:cubicBezTo>
                <a:lnTo>
                  <a:pt x="2319626" y="1075938"/>
                </a:lnTo>
                <a:cubicBezTo>
                  <a:pt x="2331386" y="1084757"/>
                  <a:pt x="2340960" y="1097747"/>
                  <a:pt x="2354905" y="1102395"/>
                </a:cubicBezTo>
                <a:lnTo>
                  <a:pt x="2381365" y="1111214"/>
                </a:lnTo>
                <a:cubicBezTo>
                  <a:pt x="2391115" y="1140461"/>
                  <a:pt x="2390185" y="1128376"/>
                  <a:pt x="2390185" y="1146491"/>
                </a:cubicBezTo>
                <a:lnTo>
                  <a:pt x="1719875" y="0"/>
                </a:lnTo>
                <a:cubicBezTo>
                  <a:pt x="1751733" y="25218"/>
                  <a:pt x="2055094" y="261888"/>
                  <a:pt x="2099129" y="308671"/>
                </a:cubicBezTo>
                <a:cubicBezTo>
                  <a:pt x="2317319" y="540478"/>
                  <a:pt x="2152129" y="386185"/>
                  <a:pt x="2381365" y="555607"/>
                </a:cubicBezTo>
                <a:cubicBezTo>
                  <a:pt x="2393289" y="564419"/>
                  <a:pt x="2462251" y="623058"/>
                  <a:pt x="2478384" y="643799"/>
                </a:cubicBezTo>
                <a:cubicBezTo>
                  <a:pt x="2488908" y="657329"/>
                  <a:pt x="2493555" y="674995"/>
                  <a:pt x="2504843" y="687895"/>
                </a:cubicBezTo>
                <a:cubicBezTo>
                  <a:pt x="2542475" y="730899"/>
                  <a:pt x="2540123" y="696696"/>
                  <a:pt x="2540123" y="723171"/>
                </a:cubicBezTo>
                <a:lnTo>
                  <a:pt x="2090309" y="0"/>
                </a:lnTo>
                <a:cubicBezTo>
                  <a:pt x="2069729" y="32337"/>
                  <a:pt x="2054036" y="68364"/>
                  <a:pt x="2028570" y="97011"/>
                </a:cubicBezTo>
                <a:cubicBezTo>
                  <a:pt x="1982972" y="148305"/>
                  <a:pt x="1937484" y="202808"/>
                  <a:pt x="1878632" y="238117"/>
                </a:cubicBezTo>
                <a:cubicBezTo>
                  <a:pt x="1724083" y="330839"/>
                  <a:pt x="1692231" y="359328"/>
                  <a:pt x="1525838" y="423320"/>
                </a:cubicBezTo>
                <a:cubicBezTo>
                  <a:pt x="632516" y="766879"/>
                  <a:pt x="1045505" y="603808"/>
                  <a:pt x="379255" y="829001"/>
                </a:cubicBezTo>
                <a:cubicBezTo>
                  <a:pt x="305252" y="854014"/>
                  <a:pt x="232866" y="883673"/>
                  <a:pt x="158758" y="908374"/>
                </a:cubicBezTo>
                <a:cubicBezTo>
                  <a:pt x="118148" y="921909"/>
                  <a:pt x="76347" y="931573"/>
                  <a:pt x="35280" y="943650"/>
                </a:cubicBezTo>
                <a:cubicBezTo>
                  <a:pt x="26361" y="946273"/>
                  <a:pt x="17136" y="948312"/>
                  <a:pt x="8820" y="952469"/>
                </a:cubicBezTo>
                <a:cubicBezTo>
                  <a:pt x="5101" y="954328"/>
                  <a:pt x="2940" y="958348"/>
                  <a:pt x="0" y="961288"/>
                </a:cubicBezTo>
              </a:path>
            </a:pathLst>
          </a:custGeom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6023" y="2984076"/>
            <a:ext cx="2745481" cy="168938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lIns="0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y := d * n</a:t>
            </a:r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;</a:t>
            </a:r>
            <a:endParaRPr lang="en-US" sz="16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7814" y="5688384"/>
            <a:ext cx="3157512" cy="63742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z := y + x;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0; </a:t>
            </a:r>
          </a:p>
        </p:txBody>
      </p:sp>
      <p:cxnSp>
        <p:nvCxnSpPr>
          <p:cNvPr id="21" name="AutoShape 75"/>
          <p:cNvCxnSpPr>
            <a:cxnSpLocks noChangeShapeType="1"/>
            <a:endCxn id="19" idx="0"/>
          </p:cNvCxnSpPr>
          <p:nvPr/>
        </p:nvCxnSpPr>
        <p:spPr bwMode="auto">
          <a:xfrm flipH="1">
            <a:off x="6708764" y="1969151"/>
            <a:ext cx="1695190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23" name="AutoShape 75"/>
          <p:cNvCxnSpPr>
            <a:cxnSpLocks noChangeShapeType="1"/>
          </p:cNvCxnSpPr>
          <p:nvPr/>
        </p:nvCxnSpPr>
        <p:spPr bwMode="auto">
          <a:xfrm>
            <a:off x="8377492" y="1969151"/>
            <a:ext cx="6358" cy="3719233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6381013" y="2266001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8372574" y="2266001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1456" y="1554675"/>
            <a:ext cx="3157512" cy="41447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…</a:t>
            </a:r>
          </a:p>
        </p:txBody>
      </p:sp>
      <p:cxnSp>
        <p:nvCxnSpPr>
          <p:cNvPr id="27" name="AutoShape 75"/>
          <p:cNvCxnSpPr>
            <a:cxnSpLocks noChangeShapeType="1"/>
            <a:stCxn id="19" idx="2"/>
          </p:cNvCxnSpPr>
          <p:nvPr/>
        </p:nvCxnSpPr>
        <p:spPr bwMode="auto">
          <a:xfrm>
            <a:off x="6708764" y="4673459"/>
            <a:ext cx="1701546" cy="1014925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9" name="Oval 28"/>
          <p:cNvSpPr/>
          <p:nvPr/>
        </p:nvSpPr>
        <p:spPr bwMode="auto">
          <a:xfrm>
            <a:off x="1005465" y="4409580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05687" y="4394416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833643" y="6246439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57840" y="6249479"/>
            <a:ext cx="590931" cy="537969"/>
          </a:xfrm>
          <a:prstGeom prst="ellipse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63" y="0"/>
            <a:ext cx="7772400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946479" y="166687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cxnSp>
        <p:nvCxnSpPr>
          <p:cNvPr id="11" name="AutoShape 75"/>
          <p:cNvCxnSpPr>
            <a:cxnSpLocks noChangeShapeType="1"/>
            <a:endCxn id="48" idx="0"/>
          </p:cNvCxnSpPr>
          <p:nvPr/>
        </p:nvCxnSpPr>
        <p:spPr bwMode="auto">
          <a:xfrm flipH="1">
            <a:off x="5057677" y="1066800"/>
            <a:ext cx="12753" cy="388938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43304" y="1587500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2098629" y="3389313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cxnSp>
        <p:nvCxnSpPr>
          <p:cNvPr id="20" name="AutoShape 75"/>
          <p:cNvCxnSpPr>
            <a:cxnSpLocks noChangeShapeType="1"/>
            <a:stCxn id="48" idx="2"/>
            <a:endCxn id="51" idx="0"/>
          </p:cNvCxnSpPr>
          <p:nvPr/>
        </p:nvCxnSpPr>
        <p:spPr bwMode="auto">
          <a:xfrm flipH="1">
            <a:off x="3190829" y="2640013"/>
            <a:ext cx="1866848" cy="583658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095454" y="3309938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5930854" y="3403600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endParaRPr lang="en-US" sz="200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930854" y="3325813"/>
            <a:ext cx="2554288" cy="143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2000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29" name="AutoShape 75"/>
          <p:cNvCxnSpPr>
            <a:cxnSpLocks noChangeShapeType="1"/>
            <a:stCxn id="48" idx="2"/>
            <a:endCxn id="49" idx="0"/>
          </p:cNvCxnSpPr>
          <p:nvPr/>
        </p:nvCxnSpPr>
        <p:spPr bwMode="auto">
          <a:xfrm>
            <a:off x="5057677" y="2640013"/>
            <a:ext cx="2153498" cy="74930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3141617" y="2686843"/>
            <a:ext cx="712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903617" y="5086350"/>
            <a:ext cx="2227262" cy="1176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800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39" name="AutoShape 75"/>
          <p:cNvCxnSpPr>
            <a:cxnSpLocks noChangeShapeType="1"/>
            <a:stCxn id="49" idx="2"/>
            <a:endCxn id="50" idx="0"/>
          </p:cNvCxnSpPr>
          <p:nvPr/>
        </p:nvCxnSpPr>
        <p:spPr bwMode="auto">
          <a:xfrm flipH="1">
            <a:off x="5057677" y="4573588"/>
            <a:ext cx="2153498" cy="514350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1" name="AutoShape 75"/>
          <p:cNvCxnSpPr>
            <a:cxnSpLocks noChangeShapeType="1"/>
            <a:stCxn id="51" idx="2"/>
            <a:endCxn id="50" idx="0"/>
          </p:cNvCxnSpPr>
          <p:nvPr/>
        </p:nvCxnSpPr>
        <p:spPr bwMode="auto">
          <a:xfrm>
            <a:off x="3190829" y="4407946"/>
            <a:ext cx="1866848" cy="679992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2" name="AutoShape 75"/>
          <p:cNvCxnSpPr>
            <a:cxnSpLocks noChangeShapeType="1"/>
            <a:stCxn id="50" idx="2"/>
          </p:cNvCxnSpPr>
          <p:nvPr/>
        </p:nvCxnSpPr>
        <p:spPr bwMode="auto">
          <a:xfrm>
            <a:off x="5057677" y="6272213"/>
            <a:ext cx="12753" cy="433387"/>
          </a:xfrm>
          <a:prstGeom prst="straightConnector1">
            <a:avLst/>
          </a:prstGeom>
          <a:noFill/>
          <a:ln w="317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43" name="TextBox 57"/>
          <p:cNvSpPr txBox="1">
            <a:spLocks noChangeArrowheads="1"/>
          </p:cNvSpPr>
          <p:nvPr/>
        </p:nvSpPr>
        <p:spPr bwMode="auto">
          <a:xfrm>
            <a:off x="3367042" y="145573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TextBox 58"/>
          <p:cNvSpPr txBox="1">
            <a:spLocks noChangeArrowheads="1"/>
          </p:cNvSpPr>
          <p:nvPr/>
        </p:nvSpPr>
        <p:spPr bwMode="auto">
          <a:xfrm>
            <a:off x="1502067" y="323373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553030" y="3262313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3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60"/>
          <p:cNvSpPr txBox="1">
            <a:spLocks noChangeArrowheads="1"/>
          </p:cNvSpPr>
          <p:nvPr/>
        </p:nvSpPr>
        <p:spPr bwMode="auto">
          <a:xfrm>
            <a:off x="3382917" y="495458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>
                <a:solidFill>
                  <a:schemeClr val="tx1"/>
                </a:solidFill>
                <a:latin typeface="+mn-lt"/>
              </a:rPr>
              <a:t>4</a:t>
            </a:r>
            <a:endParaRPr lang="en-US" sz="20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6076904" y="2686843"/>
            <a:ext cx="661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56337" y="14557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:= a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if t</a:t>
            </a:r>
            <a:r>
              <a:rPr lang="en-US" sz="1800" baseline="-25000" dirty="0">
                <a:solidFill>
                  <a:schemeClr val="tx1"/>
                </a:solidFill>
                <a:sym typeface="Math B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&lt;= 20 </a:t>
            </a:r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009835" y="3389313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sz="1800" dirty="0">
                <a:solidFill>
                  <a:schemeClr val="tx1"/>
                </a:solidFill>
              </a:rPr>
              <a:t>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prod := 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856337" y="50879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C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C" pitchFamily="2" charset="2"/>
              </a:rPr>
              <a:t> B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989489" y="3223671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:= 4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sz="1800" dirty="0">
                <a:solidFill>
                  <a:schemeClr val="tx1"/>
                </a:solidFill>
              </a:rPr>
              <a:t> := b 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]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sz="1800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US" sz="180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1894" y="2102946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TextBox 57"/>
          <p:cNvSpPr txBox="1">
            <a:spLocks noChangeArrowheads="1"/>
          </p:cNvSpPr>
          <p:nvPr/>
        </p:nvSpPr>
        <p:spPr bwMode="auto">
          <a:xfrm>
            <a:off x="423548" y="2118259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01894" y="255726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1" name="TextBox 57"/>
          <p:cNvSpPr txBox="1">
            <a:spLocks noChangeArrowheads="1"/>
          </p:cNvSpPr>
          <p:nvPr/>
        </p:nvSpPr>
        <p:spPr bwMode="auto">
          <a:xfrm>
            <a:off x="423548" y="2572578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01894" y="2980351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TextBox 57"/>
          <p:cNvSpPr txBox="1">
            <a:spLocks noChangeArrowheads="1"/>
          </p:cNvSpPr>
          <p:nvPr/>
        </p:nvSpPr>
        <p:spPr bwMode="auto">
          <a:xfrm>
            <a:off x="423548" y="2995664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B3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01894" y="3428001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extBox 57"/>
          <p:cNvSpPr txBox="1">
            <a:spLocks noChangeArrowheads="1"/>
          </p:cNvSpPr>
          <p:nvPr/>
        </p:nvSpPr>
        <p:spPr bwMode="auto">
          <a:xfrm>
            <a:off x="423548" y="3443314"/>
            <a:ext cx="454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B4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98142" y="3882308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800" y="1661085"/>
            <a:ext cx="697479" cy="447657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957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</a:t>
            </a:r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/>
              <a:t>B</a:t>
            </a:r>
            <a:r>
              <a:rPr lang="en-US" dirty="0" smtClean="0"/>
              <a:t>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b="1" dirty="0"/>
              <a:t>Input</a:t>
            </a:r>
            <a:r>
              <a:rPr lang="en-US" sz="3000" dirty="0"/>
              <a:t>:  A sequence of three-address statements</a:t>
            </a:r>
          </a:p>
          <a:p>
            <a:r>
              <a:rPr lang="en-US" sz="3000" b="1" dirty="0"/>
              <a:t>Output</a:t>
            </a:r>
            <a:r>
              <a:rPr lang="en-US" sz="3000" dirty="0"/>
              <a:t>:  A list of basic blocks with each three-address statement in exactly one block</a:t>
            </a:r>
          </a:p>
          <a:p>
            <a:r>
              <a:rPr lang="en-US" sz="3000" b="1" dirty="0"/>
              <a:t>Method</a:t>
            </a:r>
            <a:endParaRPr lang="en-US" b="1" dirty="0"/>
          </a:p>
          <a:p>
            <a:pPr lvl="1"/>
            <a:r>
              <a:rPr lang="en-US" sz="2600" dirty="0" smtClean="0"/>
              <a:t>Determine </a:t>
            </a:r>
            <a:r>
              <a:rPr lang="en-US" sz="2600" dirty="0"/>
              <a:t>the set of </a:t>
            </a:r>
            <a:r>
              <a:rPr lang="en-US" sz="2600" b="1" dirty="0">
                <a:solidFill>
                  <a:schemeClr val="tx2"/>
                </a:solidFill>
              </a:rPr>
              <a:t>leaders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/>
              <a:t>(first statement </a:t>
            </a:r>
            <a:r>
              <a:rPr lang="en-US" sz="2600" dirty="0"/>
              <a:t>of </a:t>
            </a:r>
            <a:r>
              <a:rPr lang="en-US" sz="2600" dirty="0" smtClean="0"/>
              <a:t>a block)</a:t>
            </a:r>
            <a:endParaRPr lang="en-US" sz="2600" dirty="0"/>
          </a:p>
          <a:p>
            <a:pPr lvl="2"/>
            <a:r>
              <a:rPr lang="en-US" dirty="0"/>
              <a:t>The first statement is a leader</a:t>
            </a:r>
          </a:p>
          <a:p>
            <a:pPr lvl="2"/>
            <a:r>
              <a:rPr lang="en-US" dirty="0"/>
              <a:t>Any statement that is the target of a </a:t>
            </a:r>
            <a:r>
              <a:rPr lang="en-US" dirty="0" smtClean="0"/>
              <a:t>jump </a:t>
            </a:r>
            <a:r>
              <a:rPr lang="en-US" dirty="0"/>
              <a:t>is a leader</a:t>
            </a:r>
          </a:p>
          <a:p>
            <a:pPr lvl="2"/>
            <a:r>
              <a:rPr lang="en-US" dirty="0"/>
              <a:t>Any statement that immediately follows a </a:t>
            </a:r>
            <a:r>
              <a:rPr lang="en-US" dirty="0" smtClean="0"/>
              <a:t>jump is </a:t>
            </a:r>
            <a:r>
              <a:rPr lang="en-US" dirty="0"/>
              <a:t>a leader</a:t>
            </a:r>
          </a:p>
          <a:p>
            <a:pPr lvl="1"/>
            <a:r>
              <a:rPr lang="en-US" dirty="0"/>
              <a:t>For each leader, its basic block consists of the leader and all statements up to but not including the next leader or the end of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5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020"/>
            <a:ext cx="2895600" cy="744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914399"/>
            <a:ext cx="2514600" cy="5655625"/>
          </a:xfrm>
        </p:spPr>
        <p:txBody>
          <a:bodyPr>
            <a:noAutofit/>
          </a:bodyPr>
          <a:lstStyle/>
          <a:p>
            <a:pPr marL="582930" indent="-514350">
              <a:buAutoNum type="arabicParenR"/>
            </a:pPr>
            <a:r>
              <a:rPr lang="en-US" sz="1600" dirty="0" smtClean="0"/>
              <a:t>i = 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j =1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t1 = 10*I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t2 = t1 + j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t3 = 8*t2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t4 = t3-88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a[t4] = 0.0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j = j + 1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j &lt;= 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 smtClean="0">
                <a:solidFill>
                  <a:schemeClr val="tx2"/>
                </a:solidFill>
              </a:rPr>
              <a:t> (3)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i &lt;= 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 smtClean="0">
                <a:solidFill>
                  <a:schemeClr val="tx2"/>
                </a:solidFill>
              </a:rPr>
              <a:t> (2)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t5=i-1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t6=88*t5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a[t6]=1.0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sz="1600" dirty="0" smtClean="0"/>
              <a:t>if I &lt;=10 </a:t>
            </a:r>
            <a:r>
              <a:rPr lang="en-US" sz="1600" b="1" dirty="0" err="1" smtClean="0">
                <a:solidFill>
                  <a:schemeClr val="tx2"/>
                </a:solidFill>
              </a:rPr>
              <a:t>goto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(13)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86180" y="996341"/>
            <a:ext cx="2057400" cy="25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86180" y="1395417"/>
            <a:ext cx="2057400" cy="259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j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86180" y="1951433"/>
            <a:ext cx="2057400" cy="1782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t1 = 10*I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t2 = t1 + j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t3 = 8*t2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t4 = t3-88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a[t4] = 0.0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j = j + 1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j &lt;= 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6180" y="3946542"/>
            <a:ext cx="2057400" cy="483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i=i+1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i &lt;= 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86180" y="4592679"/>
            <a:ext cx="2057400" cy="27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6180" y="5223428"/>
            <a:ext cx="2057400" cy="1346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>
                <a:solidFill>
                  <a:schemeClr val="tx1"/>
                </a:solidFill>
              </a:rPr>
              <a:t>t5=i-1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t6=88*t5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a[t6]=1.0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i=i+1</a:t>
            </a:r>
          </a:p>
          <a:p>
            <a:pPr marL="68580"/>
            <a:r>
              <a:rPr lang="en-US" sz="1600" dirty="0">
                <a:solidFill>
                  <a:schemeClr val="tx1"/>
                </a:solidFill>
              </a:rPr>
              <a:t>if I &lt;=10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1455" y="9144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>
                <a:sym typeface="Math C" pitchFamily="2" charset="2"/>
              </a:rPr>
              <a:t>1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7014880" y="1251134"/>
            <a:ext cx="0" cy="1442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7014880" y="3733800"/>
            <a:ext cx="0" cy="2127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7014880" y="4429936"/>
            <a:ext cx="0" cy="1627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0" idx="0"/>
          </p:cNvCxnSpPr>
          <p:nvPr/>
        </p:nvCxnSpPr>
        <p:spPr>
          <a:xfrm>
            <a:off x="7014880" y="4866735"/>
            <a:ext cx="0" cy="35669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7" idx="0"/>
          </p:cNvCxnSpPr>
          <p:nvPr/>
        </p:nvCxnSpPr>
        <p:spPr>
          <a:xfrm>
            <a:off x="7014880" y="1654975"/>
            <a:ext cx="0" cy="2964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7" idx="3"/>
            <a:endCxn id="7" idx="0"/>
          </p:cNvCxnSpPr>
          <p:nvPr/>
        </p:nvCxnSpPr>
        <p:spPr>
          <a:xfrm flipH="1" flipV="1">
            <a:off x="7014880" y="1951433"/>
            <a:ext cx="1028700" cy="891184"/>
          </a:xfrm>
          <a:prstGeom prst="curvedConnector4">
            <a:avLst>
              <a:gd name="adj1" fmla="val -22222"/>
              <a:gd name="adj2" fmla="val 125651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71455" y="1395417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2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3801" y="19870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3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4040" y="3946542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4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21500" y="4572000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5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1500" y="5223428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6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39" name="Curved Connector 38"/>
          <p:cNvCxnSpPr>
            <a:stCxn id="8" idx="3"/>
            <a:endCxn id="6" idx="3"/>
          </p:cNvCxnSpPr>
          <p:nvPr/>
        </p:nvCxnSpPr>
        <p:spPr>
          <a:xfrm flipV="1">
            <a:off x="8043580" y="1525196"/>
            <a:ext cx="12700" cy="2663043"/>
          </a:xfrm>
          <a:prstGeom prst="curvedConnector3">
            <a:avLst>
              <a:gd name="adj1" fmla="val 322810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3"/>
            <a:endCxn id="10" idx="0"/>
          </p:cNvCxnSpPr>
          <p:nvPr/>
        </p:nvCxnSpPr>
        <p:spPr>
          <a:xfrm flipH="1" flipV="1">
            <a:off x="7014880" y="5223428"/>
            <a:ext cx="1028700" cy="673299"/>
          </a:xfrm>
          <a:prstGeom prst="curvedConnector4">
            <a:avLst>
              <a:gd name="adj1" fmla="val -22222"/>
              <a:gd name="adj2" fmla="val 133952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1600" y="838200"/>
            <a:ext cx="3581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14600" y="838200"/>
            <a:ext cx="26670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6200" y="838200"/>
            <a:ext cx="2438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i from 1 to 10 </a:t>
            </a:r>
            <a:r>
              <a:rPr lang="en-US" sz="2000" b="1" dirty="0">
                <a:solidFill>
                  <a:schemeClr val="tx1"/>
                </a:solidFill>
              </a:rPr>
              <a:t>do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 for j </a:t>
            </a:r>
            <a:r>
              <a:rPr lang="en-US" sz="2000" dirty="0">
                <a:solidFill>
                  <a:schemeClr val="tx1"/>
                </a:solidFill>
              </a:rPr>
              <a:t>from 1 to 10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do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 a[i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j] </a:t>
            </a:r>
            <a:r>
              <a:rPr lang="en-US" sz="2000" dirty="0">
                <a:solidFill>
                  <a:schemeClr val="tx1"/>
                </a:solidFill>
              </a:rPr>
              <a:t>= 0.0;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for </a:t>
            </a:r>
            <a:r>
              <a:rPr lang="en-US" sz="2000" dirty="0">
                <a:solidFill>
                  <a:schemeClr val="tx1"/>
                </a:solidFill>
              </a:rPr>
              <a:t>i from 1 to </a:t>
            </a:r>
            <a:r>
              <a:rPr lang="en-US" sz="2000" dirty="0" smtClean="0">
                <a:solidFill>
                  <a:schemeClr val="tx1"/>
                </a:solidFill>
              </a:rPr>
              <a:t>10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do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a[i, i] = 1.0;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8076" y="8631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85374" y="46121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676385" y="44830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CFG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590800" y="1548276"/>
            <a:ext cx="1752600" cy="280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590800" y="1295400"/>
            <a:ext cx="1752600" cy="250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590800" y="4464668"/>
            <a:ext cx="1752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590800" y="56388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590800" y="388620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90800" y="3292120"/>
            <a:ext cx="2133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590800" y="1545579"/>
            <a:ext cx="2133600" cy="205134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90800" y="3581400"/>
            <a:ext cx="2133600" cy="60683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90800" y="4191204"/>
            <a:ext cx="2133600" cy="275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590800" y="4953000"/>
            <a:ext cx="2133600" cy="1600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90800" y="4158632"/>
            <a:ext cx="1752600" cy="304800"/>
          </a:xfrm>
          <a:prstGeom prst="round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590800" y="3581400"/>
            <a:ext cx="1752600" cy="304800"/>
          </a:xfrm>
          <a:prstGeom prst="roundRect">
            <a:avLst/>
          </a:pr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590800" y="1272982"/>
            <a:ext cx="2133600" cy="27259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90800" y="968181"/>
            <a:ext cx="2133600" cy="32721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Code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8728" y="2379826"/>
            <a:ext cx="6809305" cy="4055303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70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Basic Block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8728" y="2379826"/>
            <a:ext cx="6809305" cy="4055303"/>
          </a:xfrm>
          <a:prstGeom prst="rect">
            <a:avLst/>
          </a:prstGeom>
          <a:solidFill>
            <a:srgbClr val="B3D9FF"/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+mn-lt"/>
              </a:rPr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24294" y="2259106"/>
            <a:ext cx="7245452" cy="1270096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93414" y="5881999"/>
            <a:ext cx="7245452" cy="749570"/>
          </a:xfrm>
          <a:prstGeom prst="rect">
            <a:avLst/>
          </a:prstGeom>
          <a:solidFill>
            <a:schemeClr val="bg2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188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1762" y="0"/>
            <a:ext cx="7772400" cy="1143000"/>
          </a:xfrm>
        </p:spPr>
        <p:txBody>
          <a:bodyPr/>
          <a:lstStyle/>
          <a:p>
            <a:r>
              <a:rPr lang="en-US" dirty="0" smtClean="0"/>
              <a:t>AST of the Example</a:t>
            </a:r>
            <a:endParaRPr lang="en-US" dirty="0"/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924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102146" y="760651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x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y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629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/>
              <a:t>C</a:t>
            </a:r>
            <a:r>
              <a:rPr lang="en-US" dirty="0" smtClean="0"/>
              <a:t>ode (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5" r="20835"/>
          <a:stretch>
            <a:fillRect/>
          </a:stretch>
        </p:blipFill>
        <p:spPr>
          <a:xfrm>
            <a:off x="5208371" y="1981199"/>
            <a:ext cx="3935629" cy="404839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984965"/>
            <a:ext cx="5357792" cy="4055303"/>
          </a:xfrm>
          <a:solidFill>
            <a:srgbClr val="B3D9FF"/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int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n;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n </a:t>
            </a:r>
            <a:r>
              <a:rPr lang="en-US" dirty="0">
                <a:latin typeface="Courier New"/>
                <a:cs typeface="Courier New"/>
              </a:rPr>
              <a:t>:= a + 1;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x </a:t>
            </a:r>
            <a:r>
              <a:rPr lang="en-US" dirty="0">
                <a:latin typeface="Courier New"/>
                <a:cs typeface="Courier New"/>
              </a:rPr>
              <a:t>:= b + n * n + c;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n </a:t>
            </a:r>
            <a:r>
              <a:rPr lang="en-US" dirty="0">
                <a:latin typeface="Courier New"/>
                <a:cs typeface="Courier New"/>
              </a:rPr>
              <a:t>:= n + 1;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smtClean="0">
                <a:latin typeface="Courier New"/>
                <a:cs typeface="Courier New"/>
              </a:rPr>
              <a:t>y </a:t>
            </a:r>
            <a:r>
              <a:rPr lang="en-US" dirty="0">
                <a:latin typeface="Courier New"/>
                <a:cs typeface="Courier New"/>
              </a:rPr>
              <a:t>:= d * n;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5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Allocation for B.B.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Dependency graphs for basic blocks</a:t>
            </a:r>
          </a:p>
          <a:p>
            <a:r>
              <a:rPr lang="en-US" dirty="0" smtClean="0"/>
              <a:t>Transformations on dependency graphs</a:t>
            </a:r>
          </a:p>
          <a:p>
            <a:r>
              <a:rPr lang="en-US" dirty="0" smtClean="0"/>
              <a:t>From dependency graphs into code</a:t>
            </a:r>
          </a:p>
          <a:p>
            <a:pPr lvl="1"/>
            <a:r>
              <a:rPr lang="en-US" dirty="0" smtClean="0"/>
              <a:t>Instruction selection </a:t>
            </a:r>
            <a:endParaRPr lang="en-US" dirty="0"/>
          </a:p>
          <a:p>
            <a:pPr lvl="2"/>
            <a:r>
              <a:rPr lang="en-US" dirty="0" err="1" smtClean="0"/>
              <a:t>linearizations</a:t>
            </a:r>
            <a:r>
              <a:rPr lang="en-US" dirty="0" smtClean="0"/>
              <a:t> of dependency graphs</a:t>
            </a:r>
          </a:p>
          <a:p>
            <a:pPr lvl="1"/>
            <a:r>
              <a:rPr lang="en-US" dirty="0" smtClean="0"/>
              <a:t>Register allocation</a:t>
            </a:r>
          </a:p>
          <a:p>
            <a:pPr lvl="2"/>
            <a:r>
              <a:rPr lang="en-US" dirty="0" smtClean="0"/>
              <a:t>At the basic block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semilattices and orderings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join semilattice (V,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) induces an ordering relationship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over its elements</a:t>
            </a:r>
          </a:p>
          <a:p>
            <a:r>
              <a:rPr lang="es-ES" dirty="0" smtClean="0"/>
              <a:t>Define x </a:t>
            </a:r>
            <a:r>
              <a:rPr lang="en-US" dirty="0" smtClean="0">
                <a:sym typeface="Math B"/>
              </a:rPr>
              <a:t>⊑</a:t>
            </a:r>
            <a:r>
              <a:rPr lang="es-ES" dirty="0" smtClean="0"/>
              <a:t> y iff x </a:t>
            </a:r>
            <a:r>
              <a:rPr lang="en-US" dirty="0" smtClean="0">
                <a:sym typeface="Math B"/>
              </a:rPr>
              <a:t>⨆</a:t>
            </a:r>
            <a:r>
              <a:rPr lang="es-ES" dirty="0" smtClean="0"/>
              <a:t> y = y</a:t>
            </a:r>
          </a:p>
          <a:p>
            <a:r>
              <a:rPr lang="en-US" dirty="0" smtClean="0"/>
              <a:t>Need to prove</a:t>
            </a:r>
          </a:p>
          <a:p>
            <a:pPr lvl="1"/>
            <a:r>
              <a:rPr lang="en-US" dirty="0" smtClean="0"/>
              <a:t>Reflexivity: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/>
              <a:t>Antisymmetry: If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y and y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x, then x = y</a:t>
            </a:r>
          </a:p>
          <a:p>
            <a:pPr lvl="1"/>
            <a:r>
              <a:rPr lang="en-US" dirty="0" smtClean="0"/>
              <a:t>Transitivity: If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y and y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z, then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z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54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160" y="0"/>
            <a:ext cx="7772400" cy="1143000"/>
          </a:xfrm>
        </p:spPr>
        <p:txBody>
          <a:bodyPr/>
          <a:lstStyle/>
          <a:p>
            <a:r>
              <a:rPr lang="en-US" dirty="0" smtClean="0"/>
              <a:t>Dependency graphs</a:t>
            </a: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idx="1"/>
          </p:nvPr>
        </p:nvSpPr>
        <p:spPr>
          <a:xfrm>
            <a:off x="675390" y="1137939"/>
            <a:ext cx="7772400" cy="4114800"/>
          </a:xfrm>
        </p:spPr>
        <p:txBody>
          <a:bodyPr/>
          <a:lstStyle/>
          <a:p>
            <a:r>
              <a:rPr lang="en-US" dirty="0" smtClean="0"/>
              <a:t>TAC imposes an order of execution</a:t>
            </a:r>
          </a:p>
          <a:p>
            <a:pPr lvl="1"/>
            <a:r>
              <a:rPr lang="en-US" dirty="0" smtClean="0"/>
              <a:t>But the compiler can reorder assignments as long as the program results are not changed</a:t>
            </a:r>
          </a:p>
          <a:p>
            <a:endParaRPr lang="en-US" dirty="0" smtClean="0"/>
          </a:p>
          <a:p>
            <a:r>
              <a:rPr lang="en-US" dirty="0" smtClean="0"/>
              <a:t>Define a partial order on assignments</a:t>
            </a:r>
          </a:p>
          <a:p>
            <a:pPr lvl="1"/>
            <a:r>
              <a:rPr lang="en-US" dirty="0" smtClean="0"/>
              <a:t>a &lt; b </a:t>
            </a:r>
            <a:r>
              <a:rPr lang="en-US" dirty="0" smtClean="0">
                <a:sym typeface="Symbol" charset="0"/>
              </a:rPr>
              <a:t> a must be executed before b</a:t>
            </a:r>
          </a:p>
          <a:p>
            <a:pPr lvl="1"/>
            <a:r>
              <a:rPr lang="en-US" dirty="0" smtClean="0">
                <a:sym typeface="Symbol" charset="0"/>
              </a:rPr>
              <a:t>Represented as a directed graph</a:t>
            </a:r>
          </a:p>
          <a:p>
            <a:pPr lvl="2"/>
            <a:r>
              <a:rPr lang="en-US" dirty="0" smtClean="0">
                <a:sym typeface="Symbol" charset="0"/>
              </a:rPr>
              <a:t>Nodes are assignments</a:t>
            </a:r>
          </a:p>
          <a:p>
            <a:pPr lvl="2"/>
            <a:r>
              <a:rPr lang="en-US" dirty="0" smtClean="0">
                <a:sym typeface="Symbol" charset="0"/>
              </a:rPr>
              <a:t>Edges represent dependency</a:t>
            </a:r>
          </a:p>
          <a:p>
            <a:pPr lvl="1"/>
            <a:r>
              <a:rPr lang="en-US" dirty="0" smtClean="0">
                <a:sym typeface="Symbol" charset="0"/>
              </a:rPr>
              <a:t>Acyclic for basic blocks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4" y="1238864"/>
            <a:ext cx="7881938" cy="46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96210" y="0"/>
            <a:ext cx="7772400" cy="1143000"/>
          </a:xfrm>
        </p:spPr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9261" y="4833746"/>
            <a:ext cx="3073793" cy="188891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{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 n := a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:= b + n * n + c;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n := n + 1;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smtClean="0">
                <a:solidFill>
                  <a:schemeClr val="tx1"/>
                </a:solidFill>
                <a:latin typeface="Courier New"/>
                <a:cs typeface="Courier New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 := d * n;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79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dependency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flow inside expressions</a:t>
            </a:r>
          </a:p>
          <a:p>
            <a:pPr lvl="1"/>
            <a:r>
              <a:rPr lang="en-US" dirty="0" smtClean="0"/>
              <a:t>Operator depends on operands</a:t>
            </a:r>
          </a:p>
          <a:p>
            <a:pPr lvl="1"/>
            <a:r>
              <a:rPr lang="en-US" dirty="0" smtClean="0"/>
              <a:t>Assignment depends on assigned expressions</a:t>
            </a:r>
          </a:p>
          <a:p>
            <a:r>
              <a:rPr lang="en-US" dirty="0" smtClean="0"/>
              <a:t>Data flow between statements</a:t>
            </a:r>
          </a:p>
          <a:p>
            <a:pPr lvl="1"/>
            <a:r>
              <a:rPr lang="en-US" dirty="0" smtClean="0"/>
              <a:t>From assignments to their use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Pointers complicate dependencies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dependency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of </a:t>
            </a:r>
            <a:r>
              <a:rPr lang="en-US" dirty="0" err="1" smtClean="0"/>
              <a:t>subexpresion</a:t>
            </a:r>
            <a:r>
              <a:rPr lang="en-US" dirty="0" smtClean="0"/>
              <a:t> evaluation is immaterial</a:t>
            </a:r>
          </a:p>
          <a:p>
            <a:pPr lvl="1"/>
            <a:r>
              <a:rPr lang="en-US" dirty="0" smtClean="0"/>
              <a:t>As long as inside dependencies are respected</a:t>
            </a:r>
          </a:p>
          <a:p>
            <a:r>
              <a:rPr lang="en-US" dirty="0" smtClean="0"/>
              <a:t>The order of uses of a variable X are immaterial as long as:</a:t>
            </a:r>
          </a:p>
          <a:p>
            <a:pPr lvl="1"/>
            <a:r>
              <a:rPr lang="en-US" dirty="0" smtClean="0"/>
              <a:t>X is used between dependent assignments</a:t>
            </a:r>
          </a:p>
          <a:p>
            <a:pPr lvl="1"/>
            <a:r>
              <a:rPr lang="en-US" dirty="0" smtClean="0"/>
              <a:t>Before next assignment to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Dependency Graph from AST</a:t>
            </a:r>
            <a:endParaRPr lang="en-US"/>
          </a:p>
        </p:txBody>
      </p:sp>
      <p:sp>
        <p:nvSpPr>
          <p:cNvPr id="625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AST becomes nodes of the graph</a:t>
            </a:r>
          </a:p>
          <a:p>
            <a:r>
              <a:rPr lang="en-US" dirty="0" smtClean="0"/>
              <a:t>Replaces arcs of AST by dependency arrows</a:t>
            </a:r>
          </a:p>
          <a:p>
            <a:pPr lvl="1"/>
            <a:r>
              <a:rPr lang="en-US" dirty="0" smtClean="0"/>
              <a:t>Operator </a:t>
            </a:r>
            <a:r>
              <a:rPr lang="en-US" dirty="0" smtClean="0">
                <a:sym typeface="Symbol" charset="0"/>
              </a:rPr>
              <a:t> Operand</a:t>
            </a:r>
          </a:p>
          <a:p>
            <a:pPr lvl="1"/>
            <a:r>
              <a:rPr lang="en-US" dirty="0" smtClean="0">
                <a:sym typeface="Symbol" charset="0"/>
              </a:rPr>
              <a:t>Create arcs from assignments to uses</a:t>
            </a:r>
          </a:p>
          <a:p>
            <a:pPr lvl="1"/>
            <a:r>
              <a:rPr lang="en-US" dirty="0" smtClean="0">
                <a:sym typeface="Symbol" charset="0"/>
              </a:rPr>
              <a:t>Create arcs between assignments of the same variable</a:t>
            </a:r>
          </a:p>
          <a:p>
            <a:r>
              <a:rPr lang="en-US" dirty="0" smtClean="0">
                <a:sym typeface="Symbol" charset="0"/>
              </a:rPr>
              <a:t>Select output variables (roots)</a:t>
            </a:r>
          </a:p>
          <a:p>
            <a:r>
              <a:rPr lang="en-US" dirty="0" smtClean="0">
                <a:sym typeface="Symbol" charset="0"/>
              </a:rPr>
              <a:t>Remove ; nodes and their arrows</a:t>
            </a: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35125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Dependency Graph Simplifications</a:t>
            </a:r>
            <a:endParaRPr lang="en-US"/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Short-circuit assignments</a:t>
            </a:r>
          </a:p>
          <a:p>
            <a:pPr lvl="1"/>
            <a:r>
              <a:rPr lang="en-US" smtClean="0"/>
              <a:t>Connect variables to assigned expressions</a:t>
            </a:r>
          </a:p>
          <a:p>
            <a:pPr lvl="1"/>
            <a:r>
              <a:rPr lang="en-US" smtClean="0"/>
              <a:t>Connect expression to uses</a:t>
            </a:r>
          </a:p>
          <a:p>
            <a:r>
              <a:rPr lang="en-US" smtClean="0"/>
              <a:t>Eliminate nodes not reachable from roots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35125"/>
            <a:ext cx="78819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Running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Cleaned-Up Data Dependency Graph</a:t>
            </a:r>
            <a:endParaRPr lang="en-US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5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24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Subexpressions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</a:t>
            </a:r>
            <a:r>
              <a:rPr lang="en-US" dirty="0" err="1" smtClean="0"/>
              <a:t>subexpressions</a:t>
            </a:r>
            <a:endParaRPr lang="en-US" dirty="0" smtClean="0"/>
          </a:p>
          <a:p>
            <a:r>
              <a:rPr lang="en-US" dirty="0" smtClean="0"/>
              <a:t>Examples</a:t>
            </a:r>
            <a:br>
              <a:rPr lang="en-US" dirty="0" smtClean="0"/>
            </a:br>
            <a:r>
              <a:rPr lang="en-US" dirty="0" smtClean="0"/>
              <a:t>x = a * a  +   2 * a * b + b * b;</a:t>
            </a:r>
            <a:br>
              <a:rPr lang="en-US" dirty="0" smtClean="0"/>
            </a:br>
            <a:r>
              <a:rPr lang="en-US" dirty="0" smtClean="0"/>
              <a:t>y = a * a  –   2 * a * b + b * b;</a:t>
            </a:r>
            <a:br>
              <a:rPr lang="en-US" dirty="0" smtClean="0"/>
            </a:br>
            <a:r>
              <a:rPr lang="en-US" dirty="0" smtClean="0"/>
              <a:t>n[</a:t>
            </a:r>
            <a:r>
              <a:rPr lang="en-US" dirty="0" err="1" smtClean="0"/>
              <a:t>i</a:t>
            </a:r>
            <a:r>
              <a:rPr lang="en-US" dirty="0" smtClean="0"/>
              <a:t>] := n[</a:t>
            </a:r>
            <a:r>
              <a:rPr lang="en-US" dirty="0" err="1" smtClean="0"/>
              <a:t>i</a:t>
            </a:r>
            <a:r>
              <a:rPr lang="en-US" dirty="0" smtClean="0"/>
              <a:t>] +m[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Can be eliminated by the compiler</a:t>
            </a:r>
          </a:p>
          <a:p>
            <a:pPr lvl="1"/>
            <a:r>
              <a:rPr lang="en-US" dirty="0" smtClean="0"/>
              <a:t>In the case of basic blocks rewrite the DAG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framework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global analysis is a tuple (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b="1" dirty="0" smtClean="0"/>
              <a:t>, </a:t>
            </a:r>
            <a:r>
              <a:rPr lang="en-US" b="1" dirty="0" smtClean="0">
                <a:sym typeface="Math B"/>
              </a:rPr>
              <a:t>⊑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), where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dirty="0" smtClean="0"/>
              <a:t> is a direction (forward or backward)</a:t>
            </a:r>
          </a:p>
          <a:p>
            <a:pPr lvl="2"/>
            <a:r>
              <a:rPr lang="en-US" dirty="0" smtClean="0"/>
              <a:t>The order to visit statements within a basic block, not the order in which to visit the basic blocks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dirty="0" smtClean="0"/>
              <a:t> is a set of values</a:t>
            </a:r>
          </a:p>
          <a:p>
            <a:pPr lvl="1"/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is a join operator over those values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dirty="0" smtClean="0"/>
              <a:t> is a set of transfer functions </a:t>
            </a:r>
            <a:r>
              <a:rPr lang="en-US" i="1" dirty="0" smtClean="0"/>
              <a:t>f :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</a:p>
          <a:p>
            <a:pPr lvl="1"/>
            <a:r>
              <a:rPr lang="en-US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 is an initial value</a:t>
            </a:r>
          </a:p>
          <a:p>
            <a:r>
              <a:rPr lang="en-US" dirty="0" smtClean="0"/>
              <a:t>The only difference from local analysis is the introduction of the join operator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97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73"/>
            <a:ext cx="9144000" cy="1143000"/>
          </a:xfrm>
        </p:spPr>
        <p:txBody>
          <a:bodyPr/>
          <a:lstStyle/>
          <a:p>
            <a:r>
              <a:rPr lang="en-US" dirty="0" smtClean="0"/>
              <a:t>From Dependency Graph into Code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54570" y="1085865"/>
            <a:ext cx="7772400" cy="4114800"/>
          </a:xfrm>
        </p:spPr>
        <p:txBody>
          <a:bodyPr/>
          <a:lstStyle/>
          <a:p>
            <a:r>
              <a:rPr lang="en-US" dirty="0" smtClean="0"/>
              <a:t>Linearize the dependency graph</a:t>
            </a:r>
          </a:p>
          <a:p>
            <a:pPr lvl="1"/>
            <a:r>
              <a:rPr lang="en-US" dirty="0" smtClean="0"/>
              <a:t>Instructions must follow dependency</a:t>
            </a:r>
          </a:p>
          <a:p>
            <a:r>
              <a:rPr lang="en-US" dirty="0" smtClean="0"/>
              <a:t>Many solutions exist</a:t>
            </a:r>
          </a:p>
          <a:p>
            <a:r>
              <a:rPr lang="en-US" dirty="0" smtClean="0"/>
              <a:t>Select the one with small runtime cost</a:t>
            </a:r>
          </a:p>
          <a:p>
            <a:r>
              <a:rPr lang="en-US" dirty="0" smtClean="0"/>
              <a:t>Assume infinite number of registers</a:t>
            </a:r>
          </a:p>
          <a:p>
            <a:pPr lvl="1"/>
            <a:r>
              <a:rPr lang="en-US" dirty="0" smtClean="0"/>
              <a:t>Symbolic registers</a:t>
            </a:r>
          </a:p>
          <a:p>
            <a:pPr lvl="1"/>
            <a:r>
              <a:rPr lang="en-US" dirty="0" smtClean="0"/>
              <a:t>Assign registers later </a:t>
            </a:r>
          </a:p>
          <a:p>
            <a:pPr lvl="2"/>
            <a:r>
              <a:rPr lang="en-US" dirty="0" smtClean="0"/>
              <a:t>May need additional spill</a:t>
            </a:r>
          </a:p>
          <a:p>
            <a:pPr lvl="1"/>
            <a:r>
              <a:rPr lang="en-US" dirty="0" smtClean="0"/>
              <a:t>Possible Heuristics</a:t>
            </a:r>
          </a:p>
          <a:p>
            <a:pPr lvl="2"/>
            <a:r>
              <a:rPr lang="en-US" dirty="0" smtClean="0"/>
              <a:t>Late evaluation</a:t>
            </a:r>
          </a:p>
          <a:p>
            <a:pPr lvl="2"/>
            <a:r>
              <a:rPr lang="en-US" dirty="0" smtClean="0"/>
              <a:t>Ladders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Pseudo Register Target Code</a:t>
            </a:r>
            <a:endParaRPr lang="en-US"/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r="33173"/>
          <a:stretch/>
        </p:blipFill>
        <p:spPr/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04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270663" y="1009821"/>
            <a:ext cx="9414664" cy="519490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215"/>
            <a:ext cx="9144000" cy="1143000"/>
          </a:xfrm>
        </p:spPr>
        <p:txBody>
          <a:bodyPr/>
          <a:lstStyle/>
          <a:p>
            <a:r>
              <a:rPr lang="en-US" dirty="0" smtClean="0"/>
              <a:t>Non optimized </a:t>
            </a:r>
            <a:r>
              <a:rPr lang="en-US" dirty="0" err="1" smtClean="0"/>
              <a:t>vs</a:t>
            </a:r>
            <a:r>
              <a:rPr lang="en-US" dirty="0" smtClean="0"/>
              <a:t> Optimized Code</a:t>
            </a:r>
            <a:endParaRPr lang="en-US" dirty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r="20835"/>
          <a:stretch/>
        </p:blipFill>
        <p:spPr>
          <a:xfrm>
            <a:off x="6404764" y="1061872"/>
            <a:ext cx="2770466" cy="377905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0129" y="4782821"/>
            <a:ext cx="2862786" cy="2075179"/>
          </a:xfrm>
          <a:solidFill>
            <a:srgbClr val="B3D9FF"/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  </a:t>
            </a:r>
            <a:r>
              <a:rPr lang="en-US" sz="1600" dirty="0" err="1" smtClean="0">
                <a:latin typeface="Courier New"/>
                <a:cs typeface="Courier New"/>
              </a:rPr>
              <a:t>int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n;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n </a:t>
            </a:r>
            <a:r>
              <a:rPr lang="en-US" sz="1600" dirty="0">
                <a:latin typeface="Courier New"/>
                <a:cs typeface="Courier New"/>
              </a:rPr>
              <a:t>:= a + 1;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x </a:t>
            </a:r>
            <a:r>
              <a:rPr lang="en-US" sz="1600" dirty="0">
                <a:latin typeface="Courier New"/>
                <a:cs typeface="Courier New"/>
              </a:rPr>
              <a:t>:= b + n * n + c;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n </a:t>
            </a:r>
            <a:r>
              <a:rPr lang="en-US" sz="1600" dirty="0">
                <a:latin typeface="Courier New"/>
                <a:cs typeface="Courier New"/>
              </a:rPr>
              <a:t>:= n + 1;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  </a:t>
            </a:r>
            <a:r>
              <a:rPr lang="en-US" sz="1600" dirty="0" smtClean="0">
                <a:latin typeface="Courier New"/>
                <a:cs typeface="Courier New"/>
              </a:rPr>
              <a:t>y </a:t>
            </a:r>
            <a:r>
              <a:rPr lang="en-US" sz="1600" dirty="0">
                <a:latin typeface="Courier New"/>
                <a:cs typeface="Courier New"/>
              </a:rPr>
              <a:t>:= d * n;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}</a:t>
            </a:r>
          </a:p>
          <a:p>
            <a:endParaRPr lang="en-U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6715" r="-8957" b="11362"/>
          <a:stretch/>
        </p:blipFill>
        <p:spPr bwMode="auto">
          <a:xfrm>
            <a:off x="2125031" y="1238860"/>
            <a:ext cx="5351705" cy="38831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r="12863"/>
          <a:stretch>
            <a:fillRect/>
          </a:stretch>
        </p:blipFill>
        <p:spPr bwMode="auto">
          <a:xfrm>
            <a:off x="-240605" y="1242036"/>
            <a:ext cx="3332310" cy="35988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Register Allocation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Maps symbolic registers into physical registers</a:t>
            </a:r>
          </a:p>
          <a:p>
            <a:pPr lvl="1"/>
            <a:r>
              <a:rPr lang="en-US" smtClean="0"/>
              <a:t>Reuse registers as much as possible</a:t>
            </a:r>
          </a:p>
          <a:p>
            <a:pPr lvl="1"/>
            <a:r>
              <a:rPr lang="en-US" smtClean="0"/>
              <a:t>Graph coloring (next)</a:t>
            </a:r>
          </a:p>
          <a:p>
            <a:pPr lvl="2"/>
            <a:r>
              <a:rPr lang="en-US" smtClean="0"/>
              <a:t>Undirected graph</a:t>
            </a:r>
          </a:p>
          <a:p>
            <a:pPr lvl="2"/>
            <a:r>
              <a:rPr lang="en-US" smtClean="0"/>
              <a:t>Nodes = Registers (Symbolic and real)</a:t>
            </a:r>
          </a:p>
          <a:p>
            <a:pPr lvl="2"/>
            <a:r>
              <a:rPr lang="en-US" smtClean="0"/>
              <a:t>Edges = Interference</a:t>
            </a:r>
          </a:p>
          <a:p>
            <a:pPr lvl="2"/>
            <a:r>
              <a:rPr lang="en-US" smtClean="0"/>
              <a:t>May require spilling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Register Allocation for Basic Blocks</a:t>
            </a:r>
            <a:endParaRPr lang="en-US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Heuristics for code generation of basic blocks</a:t>
            </a:r>
          </a:p>
          <a:p>
            <a:r>
              <a:rPr lang="en-US" smtClean="0"/>
              <a:t>Works well in practice</a:t>
            </a:r>
          </a:p>
          <a:p>
            <a:r>
              <a:rPr lang="en-US" smtClean="0"/>
              <a:t>Fits modern machine architecture</a:t>
            </a:r>
          </a:p>
          <a:p>
            <a:r>
              <a:rPr lang="en-US" smtClean="0"/>
              <a:t>Can be extended to perform other tasks</a:t>
            </a:r>
          </a:p>
          <a:p>
            <a:pPr lvl="1"/>
            <a:r>
              <a:rPr lang="en-US" smtClean="0"/>
              <a:t>Common subexpression elimination</a:t>
            </a:r>
          </a:p>
          <a:p>
            <a:r>
              <a:rPr lang="en-US" smtClean="0"/>
              <a:t>But basic blocks are small</a:t>
            </a:r>
          </a:p>
          <a:p>
            <a:r>
              <a:rPr lang="en-US" smtClean="0"/>
              <a:t>Can be generalized to a procedure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9" y="947367"/>
            <a:ext cx="8452350" cy="53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global analyses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that (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b="1" dirty="0" smtClean="0"/>
              <a:t>, </a:t>
            </a:r>
            <a:r>
              <a:rPr lang="en-US" b="1" dirty="0" smtClean="0">
                <a:sym typeface="Math B"/>
              </a:rPr>
              <a:t>⨆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) is a forward analysis</a:t>
            </a:r>
          </a:p>
          <a:p>
            <a:r>
              <a:rPr lang="en-US" dirty="0" smtClean="0"/>
              <a:t>Set OUT[</a:t>
            </a:r>
            <a:r>
              <a:rPr lang="en-US" b="1" dirty="0" smtClean="0"/>
              <a:t>s</a:t>
            </a:r>
            <a:r>
              <a:rPr lang="en-US" dirty="0" smtClean="0"/>
              <a:t>] = </a:t>
            </a:r>
            <a:r>
              <a:rPr lang="en-US" dirty="0" smtClean="0">
                <a:sym typeface="Math B"/>
              </a:rPr>
              <a:t>⊥</a:t>
            </a:r>
            <a:r>
              <a:rPr lang="en-US" dirty="0" smtClean="0"/>
              <a:t> for all statements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Set OUT[</a:t>
            </a:r>
            <a:r>
              <a:rPr lang="en-US" b="1" dirty="0" smtClean="0"/>
              <a:t>entry</a:t>
            </a:r>
            <a:r>
              <a:rPr lang="en-US" dirty="0" smtClean="0"/>
              <a:t>] =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endParaRPr lang="en-US" b="1" dirty="0" smtClean="0"/>
          </a:p>
          <a:p>
            <a:r>
              <a:rPr lang="en-US" dirty="0" smtClean="0"/>
              <a:t>Repeat until no values change:</a:t>
            </a:r>
          </a:p>
          <a:p>
            <a:pPr lvl="1"/>
            <a:r>
              <a:rPr lang="en-US" dirty="0" smtClean="0"/>
              <a:t>For each statement </a:t>
            </a:r>
            <a:r>
              <a:rPr lang="en-US" b="1" dirty="0" smtClean="0"/>
              <a:t>s</a:t>
            </a:r>
            <a:r>
              <a:rPr lang="en-US" dirty="0" smtClean="0"/>
              <a:t> with predecessors</a:t>
            </a:r>
            <a:br>
              <a:rPr lang="en-US" dirty="0" smtClean="0"/>
            </a:br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dirty="0" smtClean="0"/>
              <a:t>, … ,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Set IN[</a:t>
            </a:r>
            <a:r>
              <a:rPr lang="en-US" b="1" dirty="0" smtClean="0"/>
              <a:t>s</a:t>
            </a:r>
            <a:r>
              <a:rPr lang="en-US" dirty="0" smtClean="0"/>
              <a:t>] = OUT[</a:t>
            </a:r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r>
              <a:rPr lang="en-US" dirty="0" smtClean="0"/>
              <a:t>]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OUT[</a:t>
            </a:r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dirty="0" smtClean="0"/>
              <a:t>]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…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OUT[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Set OUT[</a:t>
            </a:r>
            <a:r>
              <a:rPr lang="en-US" b="1" dirty="0" smtClean="0"/>
              <a:t>s</a:t>
            </a:r>
            <a:r>
              <a:rPr lang="en-US" dirty="0" smtClean="0"/>
              <a:t>] = </a:t>
            </a:r>
            <a:r>
              <a:rPr lang="en-US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dirty="0" smtClean="0"/>
              <a:t> (IN[</a:t>
            </a:r>
            <a:r>
              <a:rPr lang="en-US" b="1" dirty="0" smtClean="0"/>
              <a:t>s</a:t>
            </a:r>
            <a:r>
              <a:rPr lang="en-US" dirty="0" smtClean="0"/>
              <a:t>])</a:t>
            </a:r>
          </a:p>
          <a:p>
            <a:r>
              <a:rPr lang="en-US" dirty="0" smtClean="0"/>
              <a:t>The order of this iteration does not matter</a:t>
            </a:r>
          </a:p>
          <a:p>
            <a:pPr lvl="1"/>
            <a:r>
              <a:rPr lang="en-US" dirty="0" smtClean="0"/>
              <a:t>This is sometimes called </a:t>
            </a:r>
            <a:r>
              <a:rPr lang="en-US" dirty="0" smtClean="0">
                <a:solidFill>
                  <a:srgbClr val="0000FF"/>
                </a:solidFill>
              </a:rPr>
              <a:t>chaotic iteration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7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points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16485" y="2060848"/>
            <a:ext cx="101963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source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code</a:t>
            </a:r>
            <a:endParaRPr lang="he-IL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4605" y="2060848"/>
            <a:ext cx="8604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Front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end</a:t>
            </a:r>
            <a:endParaRPr lang="he-IL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699" y="2247727"/>
            <a:ext cx="42932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IR</a:t>
            </a:r>
            <a:endParaRPr lang="he-IL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1207" y="2060848"/>
            <a:ext cx="14249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Code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generator</a:t>
            </a:r>
            <a:endParaRPr lang="he-IL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0618" y="2060848"/>
            <a:ext cx="94358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target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code</a:t>
            </a:r>
            <a:endParaRPr lang="he-IL" dirty="0">
              <a:latin typeface="+mn-lt"/>
            </a:endParaRPr>
          </a:p>
        </p:txBody>
      </p:sp>
      <p:cxnSp>
        <p:nvCxnSpPr>
          <p:cNvPr id="11" name="מחבר חץ ישר 10"/>
          <p:cNvCxnSpPr>
            <a:stCxn id="5" idx="3"/>
            <a:endCxn id="6" idx="1"/>
          </p:cNvCxnSpPr>
          <p:nvPr/>
        </p:nvCxnSpPr>
        <p:spPr>
          <a:xfrm>
            <a:off x="1636115" y="2476347"/>
            <a:ext cx="6484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6" idx="3"/>
            <a:endCxn id="7" idx="1"/>
          </p:cNvCxnSpPr>
          <p:nvPr/>
        </p:nvCxnSpPr>
        <p:spPr>
          <a:xfrm>
            <a:off x="3145087" y="2476347"/>
            <a:ext cx="759612" cy="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7" idx="3"/>
            <a:endCxn id="8" idx="1"/>
          </p:cNvCxnSpPr>
          <p:nvPr/>
        </p:nvCxnSpPr>
        <p:spPr>
          <a:xfrm flipV="1">
            <a:off x="4334023" y="2476347"/>
            <a:ext cx="687184" cy="2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8" idx="3"/>
            <a:endCxn id="9" idx="1"/>
          </p:cNvCxnSpPr>
          <p:nvPr/>
        </p:nvCxnSpPr>
        <p:spPr>
          <a:xfrm>
            <a:off x="6446146" y="2476347"/>
            <a:ext cx="5944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56264" y="3452807"/>
            <a:ext cx="2367054" cy="1200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latin typeface="+mn-lt"/>
              </a:rPr>
              <a:t>User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profile program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change algorithm</a:t>
            </a:r>
            <a:endParaRPr lang="he-IL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70905" y="3452807"/>
            <a:ext cx="248743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latin typeface="+mn-lt"/>
              </a:rPr>
              <a:t>Compiler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intraprocedural</a:t>
            </a:r>
            <a:r>
              <a:rPr lang="en-US" dirty="0" smtClean="0">
                <a:latin typeface="+mn-lt"/>
              </a:rPr>
              <a:t> IR</a:t>
            </a:r>
          </a:p>
          <a:p>
            <a:pPr algn="ctr" rtl="0"/>
            <a:r>
              <a:rPr lang="en-US" dirty="0" err="1" smtClean="0">
                <a:latin typeface="+mn-lt"/>
              </a:rPr>
              <a:t>Interprocedural</a:t>
            </a:r>
            <a:r>
              <a:rPr lang="en-US" dirty="0" smtClean="0">
                <a:latin typeface="+mn-lt"/>
              </a:rPr>
              <a:t> IR</a:t>
            </a:r>
          </a:p>
          <a:p>
            <a:pPr algn="ctr" rtl="0"/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IR optimizations</a:t>
            </a:r>
            <a:endParaRPr lang="he-IL" b="1" dirty="0">
              <a:solidFill>
                <a:schemeClr val="bg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961" y="3452807"/>
            <a:ext cx="344427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latin typeface="+mn-lt"/>
              </a:rPr>
              <a:t>Compiler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register allocation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instruction selection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peephole transformations</a:t>
            </a:r>
            <a:endParaRPr lang="he-IL" dirty="0">
              <a:latin typeface="+mn-lt"/>
            </a:endParaRPr>
          </a:p>
        </p:txBody>
      </p:sp>
      <p:cxnSp>
        <p:nvCxnSpPr>
          <p:cNvPr id="26" name="מחבר ישר 25"/>
          <p:cNvCxnSpPr>
            <a:stCxn id="5" idx="2"/>
            <a:endCxn id="22" idx="0"/>
          </p:cNvCxnSpPr>
          <p:nvPr/>
        </p:nvCxnSpPr>
        <p:spPr>
          <a:xfrm>
            <a:off x="1126300" y="2891845"/>
            <a:ext cx="963" cy="5609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>
            <a:stCxn id="7" idx="2"/>
            <a:endCxn id="23" idx="0"/>
          </p:cNvCxnSpPr>
          <p:nvPr/>
        </p:nvCxnSpPr>
        <p:spPr>
          <a:xfrm flipH="1">
            <a:off x="4114620" y="2709392"/>
            <a:ext cx="4741" cy="74341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/>
          <p:cNvCxnSpPr>
            <a:stCxn id="9" idx="2"/>
            <a:endCxn id="24" idx="0"/>
          </p:cNvCxnSpPr>
          <p:nvPr/>
        </p:nvCxnSpPr>
        <p:spPr>
          <a:xfrm>
            <a:off x="7512412" y="2891845"/>
            <a:ext cx="1685" cy="5609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37"/>
          <p:cNvGrpSpPr/>
          <p:nvPr/>
        </p:nvGrpSpPr>
        <p:grpSpPr>
          <a:xfrm>
            <a:off x="3770438" y="5417927"/>
            <a:ext cx="744615" cy="1440073"/>
            <a:chOff x="3793419" y="4322800"/>
            <a:chExt cx="744615" cy="1440073"/>
          </a:xfrm>
        </p:grpSpPr>
        <p:sp>
          <p:nvSpPr>
            <p:cNvPr id="36" name="חץ למעלה 35"/>
            <p:cNvSpPr/>
            <p:nvPr/>
          </p:nvSpPr>
          <p:spPr>
            <a:xfrm>
              <a:off x="3923928" y="4322800"/>
              <a:ext cx="484632" cy="978408"/>
            </a:xfrm>
            <a:prstGeom prst="up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 rtl="0"/>
              <a:endParaRPr lang="he-IL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93419" y="5301208"/>
              <a:ext cx="744615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b="1" dirty="0" smtClean="0">
                  <a:solidFill>
                    <a:schemeClr val="accent1"/>
                  </a:solidFill>
                  <a:latin typeface="+mn-lt"/>
                </a:rPr>
                <a:t>now</a:t>
              </a:r>
              <a:endParaRPr lang="he-IL" b="1" dirty="0" smtClean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constant propagation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Constant propagation </a:t>
            </a:r>
            <a:r>
              <a:rPr lang="en-US" dirty="0" smtClean="0"/>
              <a:t>is an optimization that replaces each variable that is known to be a constant value with that constant</a:t>
            </a:r>
          </a:p>
          <a:p>
            <a:r>
              <a:rPr lang="en-US" dirty="0" smtClean="0"/>
              <a:t>An elegant example of the dataflow framework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15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join operator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join of any two different constants is </a:t>
            </a:r>
            <a:r>
              <a:rPr lang="en-US" b="1" dirty="0" smtClean="0"/>
              <a:t>Not-a-Constant</a:t>
            </a:r>
          </a:p>
          <a:p>
            <a:pPr lvl="1"/>
            <a:r>
              <a:rPr lang="en-US" dirty="0" smtClean="0"/>
              <a:t>(If the variable might have two different values on entry to a statement, it cannot be a constant)</a:t>
            </a:r>
          </a:p>
          <a:p>
            <a:r>
              <a:rPr lang="en-US" dirty="0" smtClean="0"/>
              <a:t>The join of </a:t>
            </a:r>
            <a:r>
              <a:rPr lang="en-US" b="1" dirty="0" smtClean="0"/>
              <a:t>Not a Constant </a:t>
            </a:r>
            <a:r>
              <a:rPr lang="en-US" dirty="0" smtClean="0"/>
              <a:t>and any other value is </a:t>
            </a:r>
            <a:r>
              <a:rPr lang="en-US" b="1" dirty="0" smtClean="0"/>
              <a:t>Not-a-Constant</a:t>
            </a:r>
          </a:p>
          <a:p>
            <a:pPr lvl="1"/>
            <a:r>
              <a:rPr lang="en-US" dirty="0" smtClean="0"/>
              <a:t>(If on some path the value is known not to be a constant, then on entry to a statement its value can't possibly be a constant)</a:t>
            </a:r>
          </a:p>
          <a:p>
            <a:r>
              <a:rPr lang="en-US" dirty="0" smtClean="0"/>
              <a:t>The join of </a:t>
            </a:r>
            <a:r>
              <a:rPr lang="en-US" b="1" dirty="0" smtClean="0"/>
              <a:t>Undefined</a:t>
            </a:r>
            <a:r>
              <a:rPr lang="en-US" dirty="0" smtClean="0"/>
              <a:t> and any other value is that other value</a:t>
            </a:r>
          </a:p>
          <a:p>
            <a:pPr lvl="1"/>
            <a:r>
              <a:rPr lang="en-US" dirty="0" smtClean="0"/>
              <a:t>(If </a:t>
            </a:r>
            <a:r>
              <a:rPr lang="en-US" b="1" dirty="0" smtClean="0"/>
              <a:t>x</a:t>
            </a:r>
            <a:r>
              <a:rPr lang="en-US" dirty="0" smtClean="0"/>
              <a:t> has no value on some path and does have a value on some other path, we can just pretend it always had the assigned value)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06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semilattice for constant propagation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en-US" dirty="0" smtClean="0"/>
              <a:t>One possible semilattice for this analysis is shown here (for each variable):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7668" y="4149080"/>
            <a:ext cx="169553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Undefined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3967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03848" y="3248980"/>
            <a:ext cx="60006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744" y="3248980"/>
            <a:ext cx="62406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96068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08169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0272" y="32489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32489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08514" y="2276872"/>
            <a:ext cx="237626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Not-a-constant</a:t>
            </a:r>
          </a:p>
        </p:txBody>
      </p:sp>
      <p:cxnSp>
        <p:nvCxnSpPr>
          <p:cNvPr id="14" name="מחבר חץ ישר 13"/>
          <p:cNvCxnSpPr>
            <a:stCxn id="5" idx="0"/>
            <a:endCxn id="6" idx="2"/>
          </p:cNvCxnSpPr>
          <p:nvPr/>
        </p:nvCxnSpPr>
        <p:spPr>
          <a:xfrm flipH="1" flipV="1">
            <a:off x="4499991" y="3609020"/>
            <a:ext cx="544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5" idx="0"/>
            <a:endCxn id="9" idx="2"/>
          </p:cNvCxnSpPr>
          <p:nvPr/>
        </p:nvCxnSpPr>
        <p:spPr>
          <a:xfrm flipV="1">
            <a:off x="4505435" y="3609020"/>
            <a:ext cx="90665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5" idx="0"/>
            <a:endCxn id="10" idx="2"/>
          </p:cNvCxnSpPr>
          <p:nvPr/>
        </p:nvCxnSpPr>
        <p:spPr>
          <a:xfrm flipV="1">
            <a:off x="4505435" y="3609020"/>
            <a:ext cx="1818758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5" idx="0"/>
            <a:endCxn id="11" idx="2"/>
          </p:cNvCxnSpPr>
          <p:nvPr/>
        </p:nvCxnSpPr>
        <p:spPr>
          <a:xfrm flipV="1">
            <a:off x="4505435" y="3609020"/>
            <a:ext cx="287487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>
            <a:stCxn id="5" idx="0"/>
            <a:endCxn id="7" idx="2"/>
          </p:cNvCxnSpPr>
          <p:nvPr/>
        </p:nvCxnSpPr>
        <p:spPr>
          <a:xfrm flipH="1" flipV="1">
            <a:off x="3503881" y="3609020"/>
            <a:ext cx="100155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5" idx="0"/>
            <a:endCxn id="8" idx="2"/>
          </p:cNvCxnSpPr>
          <p:nvPr/>
        </p:nvCxnSpPr>
        <p:spPr>
          <a:xfrm flipH="1" flipV="1">
            <a:off x="2579779" y="3609020"/>
            <a:ext cx="1925656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>
            <a:stCxn id="5" idx="0"/>
            <a:endCxn id="12" idx="2"/>
          </p:cNvCxnSpPr>
          <p:nvPr/>
        </p:nvCxnSpPr>
        <p:spPr>
          <a:xfrm flipH="1" flipV="1">
            <a:off x="1619672" y="3609020"/>
            <a:ext cx="2885763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>
            <a:stCxn id="11" idx="0"/>
            <a:endCxn id="13" idx="2"/>
          </p:cNvCxnSpPr>
          <p:nvPr/>
        </p:nvCxnSpPr>
        <p:spPr>
          <a:xfrm flipH="1" flipV="1">
            <a:off x="4496646" y="2636912"/>
            <a:ext cx="288366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10" idx="0"/>
            <a:endCxn id="13" idx="2"/>
          </p:cNvCxnSpPr>
          <p:nvPr/>
        </p:nvCxnSpPr>
        <p:spPr>
          <a:xfrm flipH="1" flipV="1">
            <a:off x="4496646" y="2636912"/>
            <a:ext cx="182754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9" idx="0"/>
            <a:endCxn id="13" idx="2"/>
          </p:cNvCxnSpPr>
          <p:nvPr/>
        </p:nvCxnSpPr>
        <p:spPr>
          <a:xfrm flipH="1" flipV="1">
            <a:off x="4496646" y="2636912"/>
            <a:ext cx="91544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6" idx="0"/>
            <a:endCxn id="13" idx="2"/>
          </p:cNvCxnSpPr>
          <p:nvPr/>
        </p:nvCxnSpPr>
        <p:spPr>
          <a:xfrm flipH="1" flipV="1">
            <a:off x="4496646" y="2636912"/>
            <a:ext cx="334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7" idx="0"/>
            <a:endCxn id="13" idx="2"/>
          </p:cNvCxnSpPr>
          <p:nvPr/>
        </p:nvCxnSpPr>
        <p:spPr>
          <a:xfrm flipV="1">
            <a:off x="3503881" y="2636912"/>
            <a:ext cx="99276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8" idx="0"/>
            <a:endCxn id="13" idx="2"/>
          </p:cNvCxnSpPr>
          <p:nvPr/>
        </p:nvCxnSpPr>
        <p:spPr>
          <a:xfrm flipV="1">
            <a:off x="2579779" y="2636912"/>
            <a:ext cx="191686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12" idx="0"/>
            <a:endCxn id="13" idx="2"/>
          </p:cNvCxnSpPr>
          <p:nvPr/>
        </p:nvCxnSpPr>
        <p:spPr>
          <a:xfrm flipV="1">
            <a:off x="1619672" y="2636912"/>
            <a:ext cx="2876974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סוגר מסולסל שמאלי 56"/>
          <p:cNvSpPr/>
          <p:nvPr/>
        </p:nvSpPr>
        <p:spPr>
          <a:xfrm rot="16200000">
            <a:off x="4175956" y="1727520"/>
            <a:ext cx="504056" cy="63367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TextBox 57"/>
          <p:cNvSpPr txBox="1"/>
          <p:nvPr/>
        </p:nvSpPr>
        <p:spPr>
          <a:xfrm>
            <a:off x="3055898" y="5219908"/>
            <a:ext cx="27402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The lattice is infinitely wide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0928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semilattice for constant propagation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en-US" dirty="0" smtClean="0"/>
              <a:t>One possible semilattice for this analysis is shown here (for each variable):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57668" y="4149080"/>
            <a:ext cx="169553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Undefined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3967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03848" y="3248980"/>
            <a:ext cx="60006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67744" y="3248980"/>
            <a:ext cx="62406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96068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08169" y="3248980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020272" y="32489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9632" y="3248980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08514" y="2276872"/>
            <a:ext cx="237626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Not-a-constant</a:t>
            </a:r>
          </a:p>
        </p:txBody>
      </p:sp>
      <p:cxnSp>
        <p:nvCxnSpPr>
          <p:cNvPr id="14" name="מחבר חץ ישר 13"/>
          <p:cNvCxnSpPr>
            <a:stCxn id="5" idx="0"/>
            <a:endCxn id="6" idx="2"/>
          </p:cNvCxnSpPr>
          <p:nvPr/>
        </p:nvCxnSpPr>
        <p:spPr>
          <a:xfrm flipH="1" flipV="1">
            <a:off x="4499991" y="3609020"/>
            <a:ext cx="544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5" idx="0"/>
            <a:endCxn id="9" idx="2"/>
          </p:cNvCxnSpPr>
          <p:nvPr/>
        </p:nvCxnSpPr>
        <p:spPr>
          <a:xfrm flipV="1">
            <a:off x="4505435" y="3609020"/>
            <a:ext cx="90665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5" idx="0"/>
            <a:endCxn id="10" idx="2"/>
          </p:cNvCxnSpPr>
          <p:nvPr/>
        </p:nvCxnSpPr>
        <p:spPr>
          <a:xfrm flipV="1">
            <a:off x="4505435" y="3609020"/>
            <a:ext cx="1818758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5" idx="0"/>
            <a:endCxn id="11" idx="2"/>
          </p:cNvCxnSpPr>
          <p:nvPr/>
        </p:nvCxnSpPr>
        <p:spPr>
          <a:xfrm flipV="1">
            <a:off x="4505435" y="3609020"/>
            <a:ext cx="287487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>
            <a:stCxn id="5" idx="0"/>
            <a:endCxn id="7" idx="2"/>
          </p:cNvCxnSpPr>
          <p:nvPr/>
        </p:nvCxnSpPr>
        <p:spPr>
          <a:xfrm flipH="1" flipV="1">
            <a:off x="3503881" y="3609020"/>
            <a:ext cx="100155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>
            <a:stCxn id="5" idx="0"/>
            <a:endCxn id="8" idx="2"/>
          </p:cNvCxnSpPr>
          <p:nvPr/>
        </p:nvCxnSpPr>
        <p:spPr>
          <a:xfrm flipH="1" flipV="1">
            <a:off x="2579779" y="3609020"/>
            <a:ext cx="1925656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>
            <a:stCxn id="5" idx="0"/>
            <a:endCxn id="12" idx="2"/>
          </p:cNvCxnSpPr>
          <p:nvPr/>
        </p:nvCxnSpPr>
        <p:spPr>
          <a:xfrm flipH="1" flipV="1">
            <a:off x="1619672" y="3609020"/>
            <a:ext cx="2885763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>
            <a:stCxn id="11" idx="0"/>
            <a:endCxn id="13" idx="2"/>
          </p:cNvCxnSpPr>
          <p:nvPr/>
        </p:nvCxnSpPr>
        <p:spPr>
          <a:xfrm flipH="1" flipV="1">
            <a:off x="4496646" y="2636912"/>
            <a:ext cx="288366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10" idx="0"/>
            <a:endCxn id="13" idx="2"/>
          </p:cNvCxnSpPr>
          <p:nvPr/>
        </p:nvCxnSpPr>
        <p:spPr>
          <a:xfrm flipH="1" flipV="1">
            <a:off x="4496646" y="2636912"/>
            <a:ext cx="182754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9" idx="0"/>
            <a:endCxn id="13" idx="2"/>
          </p:cNvCxnSpPr>
          <p:nvPr/>
        </p:nvCxnSpPr>
        <p:spPr>
          <a:xfrm flipH="1" flipV="1">
            <a:off x="4496646" y="2636912"/>
            <a:ext cx="91544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6" idx="0"/>
            <a:endCxn id="13" idx="2"/>
          </p:cNvCxnSpPr>
          <p:nvPr/>
        </p:nvCxnSpPr>
        <p:spPr>
          <a:xfrm flipH="1" flipV="1">
            <a:off x="4496646" y="2636912"/>
            <a:ext cx="334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7" idx="0"/>
            <a:endCxn id="13" idx="2"/>
          </p:cNvCxnSpPr>
          <p:nvPr/>
        </p:nvCxnSpPr>
        <p:spPr>
          <a:xfrm flipV="1">
            <a:off x="3503881" y="2636912"/>
            <a:ext cx="99276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8" idx="0"/>
            <a:endCxn id="13" idx="2"/>
          </p:cNvCxnSpPr>
          <p:nvPr/>
        </p:nvCxnSpPr>
        <p:spPr>
          <a:xfrm flipV="1">
            <a:off x="2579779" y="2636912"/>
            <a:ext cx="191686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12" idx="0"/>
            <a:endCxn id="13" idx="2"/>
          </p:cNvCxnSpPr>
          <p:nvPr/>
        </p:nvCxnSpPr>
        <p:spPr>
          <a:xfrm flipV="1">
            <a:off x="1619672" y="2636912"/>
            <a:ext cx="2876974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תוכן 2"/>
          <p:cNvSpPr txBox="1">
            <a:spLocks/>
          </p:cNvSpPr>
          <p:nvPr/>
        </p:nvSpPr>
        <p:spPr>
          <a:xfrm>
            <a:off x="457200" y="479715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1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join of any two different constants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Not-a-Constant</a:t>
            </a: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join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 Constant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any other value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Not-a-Constant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join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Undefined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any other value is that other value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Global constant propagation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6266" y="5661248"/>
            <a:ext cx="108012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72610" y="5704792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4;</a:t>
            </a:r>
          </a:p>
        </p:txBody>
      </p:sp>
      <p:cxnSp>
        <p:nvCxnSpPr>
          <p:cNvPr id="7" name="מחבר חץ ישר 6"/>
          <p:cNvCxnSpPr>
            <a:stCxn id="26" idx="2"/>
            <a:endCxn id="6" idx="0"/>
          </p:cNvCxnSpPr>
          <p:nvPr/>
        </p:nvCxnSpPr>
        <p:spPr>
          <a:xfrm>
            <a:off x="4804353" y="5085184"/>
            <a:ext cx="0" cy="619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6" idx="1"/>
            <a:endCxn id="5" idx="3"/>
          </p:cNvCxnSpPr>
          <p:nvPr/>
        </p:nvCxnSpPr>
        <p:spPr>
          <a:xfrm flipH="1" flipV="1">
            <a:off x="2156386" y="5877272"/>
            <a:ext cx="2016224" cy="75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172610" y="4725144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x;</a:t>
            </a:r>
          </a:p>
        </p:txBody>
      </p:sp>
      <p:cxnSp>
        <p:nvCxnSpPr>
          <p:cNvPr id="28" name="מחבר חץ ישר 27"/>
          <p:cNvCxnSpPr>
            <a:stCxn id="6" idx="3"/>
            <a:endCxn id="26" idx="3"/>
          </p:cNvCxnSpPr>
          <p:nvPr/>
        </p:nvCxnSpPr>
        <p:spPr>
          <a:xfrm flipV="1">
            <a:off x="5436096" y="4905164"/>
            <a:ext cx="12700" cy="979648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172610" y="3645024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 = x;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2804458" y="2492896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y = x;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5396746" y="2492896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y;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100602" y="1348308"/>
            <a:ext cx="126348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6;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076266" y="1312304"/>
            <a:ext cx="108012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entry</a:t>
            </a:r>
          </a:p>
        </p:txBody>
      </p:sp>
      <p:cxnSp>
        <p:nvCxnSpPr>
          <p:cNvPr id="39" name="מחבר חץ ישר 38"/>
          <p:cNvCxnSpPr>
            <a:stCxn id="33" idx="2"/>
            <a:endCxn id="26" idx="0"/>
          </p:cNvCxnSpPr>
          <p:nvPr/>
        </p:nvCxnSpPr>
        <p:spPr>
          <a:xfrm>
            <a:off x="4804353" y="4005064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34" idx="2"/>
            <a:endCxn id="33" idx="0"/>
          </p:cNvCxnSpPr>
          <p:nvPr/>
        </p:nvCxnSpPr>
        <p:spPr>
          <a:xfrm>
            <a:off x="3436201" y="2852936"/>
            <a:ext cx="1368152" cy="7920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endCxn id="33" idx="0"/>
          </p:cNvCxnSpPr>
          <p:nvPr/>
        </p:nvCxnSpPr>
        <p:spPr>
          <a:xfrm flipH="1">
            <a:off x="4804353" y="2780928"/>
            <a:ext cx="1384481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36" idx="2"/>
            <a:endCxn id="34" idx="0"/>
          </p:cNvCxnSpPr>
          <p:nvPr/>
        </p:nvCxnSpPr>
        <p:spPr>
          <a:xfrm flipH="1">
            <a:off x="3436201" y="1708348"/>
            <a:ext cx="1296144" cy="7845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36" idx="2"/>
            <a:endCxn id="35" idx="0"/>
          </p:cNvCxnSpPr>
          <p:nvPr/>
        </p:nvCxnSpPr>
        <p:spPr>
          <a:xfrm>
            <a:off x="4732345" y="1708348"/>
            <a:ext cx="1296144" cy="7845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38" idx="3"/>
            <a:endCxn id="36" idx="1"/>
          </p:cNvCxnSpPr>
          <p:nvPr/>
        </p:nvCxnSpPr>
        <p:spPr>
          <a:xfrm>
            <a:off x="2156386" y="1528328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4658" y="-253995"/>
            <a:ext cx="7772400" cy="1143000"/>
          </a:xfrm>
        </p:spPr>
        <p:txBody>
          <a:bodyPr/>
          <a:lstStyle/>
          <a:p>
            <a:r>
              <a:rPr lang="en-US" dirty="0" smtClean="0"/>
              <a:t>Global constant propagation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6266" y="5971052"/>
            <a:ext cx="108012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79912" y="5704792"/>
            <a:ext cx="1656184" cy="964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4;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מחבר חץ ישר 6"/>
          <p:cNvCxnSpPr>
            <a:stCxn id="26" idx="2"/>
            <a:endCxn id="6" idx="0"/>
          </p:cNvCxnSpPr>
          <p:nvPr/>
        </p:nvCxnSpPr>
        <p:spPr>
          <a:xfrm>
            <a:off x="4608004" y="5373216"/>
            <a:ext cx="0" cy="3315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6" idx="1"/>
            <a:endCxn id="5" idx="3"/>
          </p:cNvCxnSpPr>
          <p:nvPr/>
        </p:nvCxnSpPr>
        <p:spPr>
          <a:xfrm flipH="1">
            <a:off x="2156386" y="6187076"/>
            <a:ext cx="162352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79912" y="4437112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מחבר חץ ישר 27"/>
          <p:cNvCxnSpPr>
            <a:stCxn id="6" idx="3"/>
            <a:endCxn id="26" idx="3"/>
          </p:cNvCxnSpPr>
          <p:nvPr/>
        </p:nvCxnSpPr>
        <p:spPr>
          <a:xfrm flipV="1">
            <a:off x="5436096" y="4905164"/>
            <a:ext cx="12700" cy="1281912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779912" y="3212976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979712" y="2060848"/>
            <a:ext cx="176754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y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084168" y="2060848"/>
            <a:ext cx="18002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y;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100602" y="836712"/>
            <a:ext cx="162352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6;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51520" y="948070"/>
            <a:ext cx="1904866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entry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מחבר חץ ישר 38"/>
          <p:cNvCxnSpPr>
            <a:stCxn id="33" idx="2"/>
            <a:endCxn id="26" idx="0"/>
          </p:cNvCxnSpPr>
          <p:nvPr/>
        </p:nvCxnSpPr>
        <p:spPr>
          <a:xfrm>
            <a:off x="4608004" y="41490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34" idx="2"/>
            <a:endCxn id="33" idx="0"/>
          </p:cNvCxnSpPr>
          <p:nvPr/>
        </p:nvCxnSpPr>
        <p:spPr>
          <a:xfrm>
            <a:off x="2863483" y="2996952"/>
            <a:ext cx="1744521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35" idx="2"/>
            <a:endCxn id="33" idx="0"/>
          </p:cNvCxnSpPr>
          <p:nvPr/>
        </p:nvCxnSpPr>
        <p:spPr>
          <a:xfrm flipH="1">
            <a:off x="4608004" y="2996952"/>
            <a:ext cx="237626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36" idx="2"/>
            <a:endCxn id="34" idx="0"/>
          </p:cNvCxnSpPr>
          <p:nvPr/>
        </p:nvCxnSpPr>
        <p:spPr>
          <a:xfrm flipH="1">
            <a:off x="2863483" y="1772816"/>
            <a:ext cx="204888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36" idx="2"/>
            <a:endCxn id="35" idx="0"/>
          </p:cNvCxnSpPr>
          <p:nvPr/>
        </p:nvCxnSpPr>
        <p:spPr>
          <a:xfrm>
            <a:off x="4912365" y="1772816"/>
            <a:ext cx="2071903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38" idx="3"/>
            <a:endCxn id="36" idx="1"/>
          </p:cNvCxnSpPr>
          <p:nvPr/>
        </p:nvCxnSpPr>
        <p:spPr>
          <a:xfrm flipV="1">
            <a:off x="2156386" y="1304764"/>
            <a:ext cx="1944216" cy="33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10" y="-164495"/>
            <a:ext cx="7772400" cy="1143000"/>
          </a:xfrm>
        </p:spPr>
        <p:txBody>
          <a:bodyPr/>
          <a:lstStyle/>
          <a:p>
            <a:r>
              <a:rPr lang="en-US" dirty="0" smtClean="0"/>
              <a:t>Global constant propagation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6266" y="5971052"/>
            <a:ext cx="108012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07904" y="5704792"/>
            <a:ext cx="1800200" cy="964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4;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x=4, y=w=6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מחבר חץ ישר 6"/>
          <p:cNvCxnSpPr>
            <a:stCxn id="26" idx="2"/>
            <a:endCxn id="6" idx="0"/>
          </p:cNvCxnSpPr>
          <p:nvPr/>
        </p:nvCxnSpPr>
        <p:spPr>
          <a:xfrm>
            <a:off x="4608004" y="5373216"/>
            <a:ext cx="0" cy="3315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6" idx="1"/>
            <a:endCxn id="5" idx="3"/>
          </p:cNvCxnSpPr>
          <p:nvPr/>
        </p:nvCxnSpPr>
        <p:spPr>
          <a:xfrm flipH="1">
            <a:off x="2156386" y="6187076"/>
            <a:ext cx="1551518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79912" y="4437112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מחבר חץ ישר 27"/>
          <p:cNvCxnSpPr>
            <a:stCxn id="6" idx="3"/>
            <a:endCxn id="26" idx="3"/>
          </p:cNvCxnSpPr>
          <p:nvPr/>
        </p:nvCxnSpPr>
        <p:spPr>
          <a:xfrm flipH="1" flipV="1">
            <a:off x="5436096" y="4905164"/>
            <a:ext cx="72008" cy="1281912"/>
          </a:xfrm>
          <a:prstGeom prst="curvedConnector3">
            <a:avLst>
              <a:gd name="adj1" fmla="val -31746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779912" y="3212976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x=6,y=6</a:t>
            </a: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x=y=w=6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979712" y="2060848"/>
            <a:ext cx="176754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y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x=6,y=6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084168" y="2060848"/>
            <a:ext cx="18002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y;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100602" y="836712"/>
            <a:ext cx="162352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6;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51520" y="948070"/>
            <a:ext cx="1904866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entry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מחבר חץ ישר 38"/>
          <p:cNvCxnSpPr>
            <a:stCxn id="33" idx="2"/>
            <a:endCxn id="26" idx="0"/>
          </p:cNvCxnSpPr>
          <p:nvPr/>
        </p:nvCxnSpPr>
        <p:spPr>
          <a:xfrm>
            <a:off x="4608004" y="41490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34" idx="2"/>
            <a:endCxn id="33" idx="0"/>
          </p:cNvCxnSpPr>
          <p:nvPr/>
        </p:nvCxnSpPr>
        <p:spPr>
          <a:xfrm>
            <a:off x="2863483" y="2996952"/>
            <a:ext cx="1744521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35" idx="2"/>
            <a:endCxn id="33" idx="0"/>
          </p:cNvCxnSpPr>
          <p:nvPr/>
        </p:nvCxnSpPr>
        <p:spPr>
          <a:xfrm flipH="1">
            <a:off x="4608004" y="2996952"/>
            <a:ext cx="237626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36" idx="2"/>
            <a:endCxn id="34" idx="0"/>
          </p:cNvCxnSpPr>
          <p:nvPr/>
        </p:nvCxnSpPr>
        <p:spPr>
          <a:xfrm flipH="1">
            <a:off x="2863483" y="1772816"/>
            <a:ext cx="204888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36" idx="2"/>
            <a:endCxn id="35" idx="0"/>
          </p:cNvCxnSpPr>
          <p:nvPr/>
        </p:nvCxnSpPr>
        <p:spPr>
          <a:xfrm>
            <a:off x="4912365" y="1772816"/>
            <a:ext cx="2071903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38" idx="3"/>
            <a:endCxn id="36" idx="1"/>
          </p:cNvCxnSpPr>
          <p:nvPr/>
        </p:nvCxnSpPr>
        <p:spPr>
          <a:xfrm flipV="1">
            <a:off x="2156386" y="1304764"/>
            <a:ext cx="1944216" cy="33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1891" y="3933056"/>
            <a:ext cx="2557047" cy="954107"/>
          </a:xfrm>
          <a:prstGeom prst="rect">
            <a:avLst/>
          </a:prstGeom>
          <a:solidFill>
            <a:srgbClr val="FFFF99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+mn-lt"/>
              </a:rPr>
              <a:t>Global analysis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reached </a:t>
            </a:r>
            <a:r>
              <a:rPr lang="en-US" sz="2800" dirty="0" err="1" smtClean="0">
                <a:latin typeface="+mn-lt"/>
              </a:rPr>
              <a:t>fixpoint</a:t>
            </a:r>
            <a:endParaRPr lang="he-IL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181" y="-164496"/>
            <a:ext cx="7772400" cy="1143000"/>
          </a:xfrm>
        </p:spPr>
        <p:txBody>
          <a:bodyPr/>
          <a:lstStyle/>
          <a:p>
            <a:r>
              <a:rPr lang="en-US" dirty="0" smtClean="0"/>
              <a:t>Global constant propagation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6266" y="5971052"/>
            <a:ext cx="1080120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779912" y="5704792"/>
            <a:ext cx="1656184" cy="964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4;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מחבר חץ ישר 6"/>
          <p:cNvCxnSpPr>
            <a:stCxn id="26" idx="2"/>
            <a:endCxn id="6" idx="0"/>
          </p:cNvCxnSpPr>
          <p:nvPr/>
        </p:nvCxnSpPr>
        <p:spPr>
          <a:xfrm>
            <a:off x="4608004" y="5373216"/>
            <a:ext cx="0" cy="33157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>
            <a:stCxn id="6" idx="1"/>
            <a:endCxn id="5" idx="3"/>
          </p:cNvCxnSpPr>
          <p:nvPr/>
        </p:nvCxnSpPr>
        <p:spPr>
          <a:xfrm flipH="1">
            <a:off x="2156386" y="6187076"/>
            <a:ext cx="1623526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79912" y="4437112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x;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y=w=6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מחבר חץ ישר 27"/>
          <p:cNvCxnSpPr>
            <a:stCxn id="6" idx="3"/>
            <a:endCxn id="26" idx="3"/>
          </p:cNvCxnSpPr>
          <p:nvPr/>
        </p:nvCxnSpPr>
        <p:spPr>
          <a:xfrm flipV="1">
            <a:off x="5436096" y="4905164"/>
            <a:ext cx="12700" cy="1281912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779912" y="3212976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x=6,y=6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w = 6;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x=y=w=6</a:t>
            </a: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1979712" y="2060848"/>
            <a:ext cx="176754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 = 6;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x=6,y=6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6084168" y="2060848"/>
            <a:ext cx="180020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z = y;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100602" y="836712"/>
            <a:ext cx="162352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 = 6;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x = 6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51520" y="948070"/>
            <a:ext cx="1904866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entry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Undefined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9" name="מחבר חץ ישר 38"/>
          <p:cNvCxnSpPr>
            <a:stCxn id="33" idx="2"/>
            <a:endCxn id="26" idx="0"/>
          </p:cNvCxnSpPr>
          <p:nvPr/>
        </p:nvCxnSpPr>
        <p:spPr>
          <a:xfrm>
            <a:off x="4608004" y="41490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34" idx="2"/>
            <a:endCxn id="33" idx="0"/>
          </p:cNvCxnSpPr>
          <p:nvPr/>
        </p:nvCxnSpPr>
        <p:spPr>
          <a:xfrm>
            <a:off x="2863483" y="2996952"/>
            <a:ext cx="1744521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/>
          <p:cNvCxnSpPr>
            <a:stCxn id="35" idx="2"/>
            <a:endCxn id="33" idx="0"/>
          </p:cNvCxnSpPr>
          <p:nvPr/>
        </p:nvCxnSpPr>
        <p:spPr>
          <a:xfrm flipH="1">
            <a:off x="4608004" y="2996952"/>
            <a:ext cx="2376264" cy="21602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/>
          <p:cNvCxnSpPr>
            <a:stCxn id="36" idx="2"/>
            <a:endCxn id="34" idx="0"/>
          </p:cNvCxnSpPr>
          <p:nvPr/>
        </p:nvCxnSpPr>
        <p:spPr>
          <a:xfrm flipH="1">
            <a:off x="2863483" y="1772816"/>
            <a:ext cx="204888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36" idx="2"/>
            <a:endCxn id="35" idx="0"/>
          </p:cNvCxnSpPr>
          <p:nvPr/>
        </p:nvCxnSpPr>
        <p:spPr>
          <a:xfrm>
            <a:off x="4912365" y="1772816"/>
            <a:ext cx="2071903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/>
          <p:cNvCxnSpPr>
            <a:stCxn id="38" idx="3"/>
            <a:endCxn id="36" idx="1"/>
          </p:cNvCxnSpPr>
          <p:nvPr/>
        </p:nvCxnSpPr>
        <p:spPr>
          <a:xfrm flipV="1">
            <a:off x="2156386" y="1304764"/>
            <a:ext cx="1944216" cy="334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 bwMode="auto">
          <a:xfrm>
            <a:off x="6264188" y="3771900"/>
            <a:ext cx="1779675" cy="665212"/>
          </a:xfrm>
          <a:prstGeom prst="wedgeRoundRectCallout">
            <a:avLst>
              <a:gd name="adj1" fmla="val -91949"/>
              <a:gd name="adj2" fmla="val -92142"/>
              <a:gd name="adj3" fmla="val 16667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Why y=6?</a:t>
            </a:r>
          </a:p>
        </p:txBody>
      </p:sp>
    </p:spTree>
    <p:extLst>
      <p:ext uri="{BB962C8B-B14F-4D97-AF65-F5344CB8AC3E}">
        <p14:creationId xmlns:p14="http://schemas.microsoft.com/office/powerpoint/2010/main" val="21361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for constant propagation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Direction: </a:t>
            </a:r>
            <a:r>
              <a:rPr lang="en-US" b="1" dirty="0" smtClean="0"/>
              <a:t>Forward</a:t>
            </a:r>
          </a:p>
          <a:p>
            <a:r>
              <a:rPr lang="en-US" dirty="0" smtClean="0"/>
              <a:t>Semilattice: </a:t>
            </a:r>
            <a:r>
              <a:rPr lang="en-US" dirty="0" err="1" smtClean="0"/>
              <a:t>Vars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>
                <a:sym typeface="Math C"/>
              </a:rPr>
              <a:t> {Undefined, 0, 1, -1, 2, -2, …, Not-a-Constant}</a:t>
            </a:r>
          </a:p>
          <a:p>
            <a:pPr lvl="1"/>
            <a:r>
              <a:rPr lang="en-US" dirty="0" smtClean="0">
                <a:sym typeface="Math C"/>
              </a:rPr>
              <a:t>Join mapping for variables point-wise</a:t>
            </a:r>
            <a:br>
              <a:rPr lang="en-US" dirty="0" smtClean="0">
                <a:sym typeface="Math C"/>
              </a:rPr>
            </a:br>
            <a:r>
              <a:rPr lang="en-US" dirty="0" smtClean="0">
                <a:sym typeface="Math C"/>
              </a:rPr>
              <a:t>{x</a:t>
            </a:r>
            <a:r>
              <a:rPr lang="en-US" dirty="0">
                <a:cs typeface="Courier New" pitchFamily="49" charset="0"/>
                <a:sym typeface="Math C"/>
              </a:rPr>
              <a:t>↦1,y ↦ </a:t>
            </a:r>
            <a:r>
              <a:rPr lang="en-US" dirty="0" smtClean="0">
                <a:cs typeface="Courier New" pitchFamily="49" charset="0"/>
                <a:sym typeface="Math C"/>
              </a:rPr>
              <a:t>1,z</a:t>
            </a:r>
            <a:r>
              <a:rPr lang="en-US" dirty="0">
                <a:cs typeface="Courier New" pitchFamily="49" charset="0"/>
                <a:sym typeface="Math C"/>
              </a:rPr>
              <a:t> ↦ 1</a:t>
            </a:r>
            <a:r>
              <a:rPr lang="en-US" dirty="0" smtClean="0">
                <a:sym typeface="Math C"/>
              </a:rPr>
              <a:t>} </a:t>
            </a:r>
            <a:r>
              <a:rPr lang="en-US" dirty="0" smtClean="0">
                <a:sym typeface="Math B"/>
              </a:rPr>
              <a:t>⨆ </a:t>
            </a:r>
            <a:r>
              <a:rPr lang="en-US" dirty="0" smtClean="0">
                <a:sym typeface="Math C"/>
              </a:rPr>
              <a:t>{x</a:t>
            </a:r>
            <a:r>
              <a:rPr lang="en-US" dirty="0">
                <a:cs typeface="Courier New" pitchFamily="49" charset="0"/>
                <a:sym typeface="Math C"/>
              </a:rPr>
              <a:t> ↦ </a:t>
            </a:r>
            <a:r>
              <a:rPr lang="en-US" dirty="0" smtClean="0">
                <a:cs typeface="Courier New" pitchFamily="49" charset="0"/>
                <a:sym typeface="Math C"/>
              </a:rPr>
              <a:t>1,y</a:t>
            </a:r>
            <a:r>
              <a:rPr lang="en-US" dirty="0">
                <a:cs typeface="Courier New" pitchFamily="49" charset="0"/>
                <a:sym typeface="Math C"/>
              </a:rPr>
              <a:t> ↦ </a:t>
            </a:r>
            <a:r>
              <a:rPr lang="en-US" dirty="0" smtClean="0">
                <a:cs typeface="Courier New" pitchFamily="49" charset="0"/>
                <a:sym typeface="Math C"/>
              </a:rPr>
              <a:t>2,z</a:t>
            </a:r>
            <a:r>
              <a:rPr lang="en-US" dirty="0">
                <a:cs typeface="Courier New" pitchFamily="49" charset="0"/>
                <a:sym typeface="Math C"/>
              </a:rPr>
              <a:t> ↦ Not-a-Constant</a:t>
            </a:r>
            <a:r>
              <a:rPr lang="en-US" dirty="0" smtClean="0">
                <a:sym typeface="Math C"/>
              </a:rPr>
              <a:t>} = </a:t>
            </a:r>
            <a:br>
              <a:rPr lang="en-US" dirty="0" smtClean="0">
                <a:sym typeface="Math C"/>
              </a:rPr>
            </a:br>
            <a:r>
              <a:rPr lang="en-US" dirty="0" smtClean="0">
                <a:sym typeface="Math C"/>
              </a:rPr>
              <a:t>{x</a:t>
            </a:r>
            <a:r>
              <a:rPr lang="en-US" dirty="0">
                <a:cs typeface="Courier New" pitchFamily="49" charset="0"/>
                <a:sym typeface="Math C"/>
              </a:rPr>
              <a:t> ↦ </a:t>
            </a:r>
            <a:r>
              <a:rPr lang="en-US" dirty="0" smtClean="0">
                <a:cs typeface="Courier New" pitchFamily="49" charset="0"/>
                <a:sym typeface="Math C"/>
              </a:rPr>
              <a:t>1,y </a:t>
            </a:r>
            <a:r>
              <a:rPr lang="en-US" dirty="0">
                <a:cs typeface="Courier New" pitchFamily="49" charset="0"/>
                <a:sym typeface="Math C"/>
              </a:rPr>
              <a:t>↦ </a:t>
            </a:r>
            <a:r>
              <a:rPr lang="en-US" dirty="0" smtClean="0">
                <a:cs typeface="Courier New" pitchFamily="49" charset="0"/>
                <a:sym typeface="Math C"/>
              </a:rPr>
              <a:t>Not-a-</a:t>
            </a:r>
            <a:r>
              <a:rPr lang="en-US" dirty="0" err="1" smtClean="0">
                <a:cs typeface="Courier New" pitchFamily="49" charset="0"/>
                <a:sym typeface="Math C"/>
              </a:rPr>
              <a:t>Constant,z</a:t>
            </a:r>
            <a:r>
              <a:rPr lang="en-US" dirty="0" smtClean="0">
                <a:cs typeface="Courier New" pitchFamily="49" charset="0"/>
                <a:sym typeface="Math C"/>
              </a:rPr>
              <a:t> </a:t>
            </a:r>
            <a:r>
              <a:rPr lang="en-US" dirty="0">
                <a:cs typeface="Courier New" pitchFamily="49" charset="0"/>
                <a:sym typeface="Math C"/>
              </a:rPr>
              <a:t>↦ Not-a-Constant</a:t>
            </a:r>
            <a:r>
              <a:rPr lang="en-US" dirty="0" smtClean="0">
                <a:sym typeface="Math C"/>
              </a:rPr>
              <a:t>}</a:t>
            </a:r>
            <a:endParaRPr lang="en-US" dirty="0" smtClean="0"/>
          </a:p>
          <a:p>
            <a:r>
              <a:rPr lang="en-US" dirty="0" smtClean="0"/>
              <a:t>Transfer functions:</a:t>
            </a:r>
          </a:p>
          <a:p>
            <a:pPr lvl="1"/>
            <a:r>
              <a:rPr lang="en-US" dirty="0" err="1" smtClean="0"/>
              <a:t>f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=k</a:t>
            </a:r>
            <a:r>
              <a:rPr lang="en-US" dirty="0" smtClean="0"/>
              <a:t>(V) = </a:t>
            </a:r>
            <a:r>
              <a:rPr lang="en-US" dirty="0" err="1" smtClean="0"/>
              <a:t>V|</a:t>
            </a:r>
            <a:r>
              <a:rPr lang="en-US" baseline="-25000" dirty="0" err="1" smtClean="0"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baseline="-25000" dirty="0">
                <a:cs typeface="Courier New" pitchFamily="49" charset="0"/>
                <a:sym typeface="Math C"/>
              </a:rPr>
              <a:t>↦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baseline="-25000" dirty="0" smtClean="0">
                <a:cs typeface="Courier New" pitchFamily="49" charset="0"/>
              </a:rPr>
              <a:t>k</a:t>
            </a:r>
            <a:r>
              <a:rPr lang="en-US" dirty="0" smtClean="0"/>
              <a:t> </a:t>
            </a:r>
            <a:r>
              <a:rPr lang="en-US" i="1" dirty="0" smtClean="0"/>
              <a:t>(update V by mapping x to k)</a:t>
            </a:r>
          </a:p>
          <a:p>
            <a:pPr lvl="1"/>
            <a:r>
              <a:rPr lang="en-US" dirty="0" err="1" smtClean="0"/>
              <a:t>f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dirty="0" smtClean="0"/>
              <a:t>(V) = </a:t>
            </a:r>
            <a:r>
              <a:rPr lang="en-US" dirty="0" err="1" smtClean="0"/>
              <a:t>V|</a:t>
            </a:r>
            <a:r>
              <a:rPr lang="en-US" baseline="-25000" dirty="0" err="1" smtClean="0">
                <a:cs typeface="Courier New" pitchFamily="49" charset="0"/>
              </a:rPr>
              <a:t>x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baseline="-25000" dirty="0">
                <a:cs typeface="Courier New" pitchFamily="49" charset="0"/>
                <a:sym typeface="Math C"/>
              </a:rPr>
              <a:t>↦</a:t>
            </a:r>
            <a:r>
              <a:rPr lang="en-US" dirty="0">
                <a:cs typeface="Courier New" pitchFamily="49" charset="0"/>
                <a:sym typeface="Math C"/>
              </a:rPr>
              <a:t> </a:t>
            </a:r>
            <a:r>
              <a:rPr lang="en-US" baseline="-25000" dirty="0" smtClean="0">
                <a:cs typeface="Courier New" pitchFamily="49" charset="0"/>
                <a:sym typeface="Math C"/>
              </a:rPr>
              <a:t>Not-a-Constant</a:t>
            </a:r>
            <a:r>
              <a:rPr lang="en-US" dirty="0" smtClean="0"/>
              <a:t> </a:t>
            </a:r>
            <a:r>
              <a:rPr lang="en-US" i="1" dirty="0" smtClean="0"/>
              <a:t>(assign Not-a-Constant)</a:t>
            </a:r>
          </a:p>
          <a:p>
            <a:r>
              <a:rPr lang="en-US" dirty="0" smtClean="0"/>
              <a:t>Initial value: </a:t>
            </a:r>
            <a:r>
              <a:rPr lang="en-US" b="1" dirty="0" smtClean="0"/>
              <a:t>x is Undefined</a:t>
            </a:r>
          </a:p>
          <a:p>
            <a:pPr lvl="1"/>
            <a:r>
              <a:rPr lang="en-US" dirty="0" smtClean="0"/>
              <a:t>(When might we use some other value?)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7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termination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for running these analyses continuously loops until no changes are detected</a:t>
            </a:r>
          </a:p>
          <a:p>
            <a:r>
              <a:rPr lang="en-US" dirty="0" smtClean="0"/>
              <a:t>Given this, how do we know the analyses will eventually terminate?</a:t>
            </a:r>
          </a:p>
          <a:p>
            <a:pPr lvl="1"/>
            <a:r>
              <a:rPr lang="en-US" dirty="0" smtClean="0"/>
              <a:t>In general, </a:t>
            </a:r>
            <a:r>
              <a:rPr lang="en-US" b="1" dirty="0" smtClean="0"/>
              <a:t>we don‘t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95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code “better”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Liveness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variable is </a:t>
            </a:r>
            <a:r>
              <a:rPr lang="en-US" dirty="0" smtClean="0">
                <a:solidFill>
                  <a:srgbClr val="0000FF"/>
                </a:solidFill>
              </a:rPr>
              <a:t>live</a:t>
            </a:r>
            <a:r>
              <a:rPr lang="en-US" dirty="0" smtClean="0"/>
              <a:t> at a point in a program if later in the program its value will be read before it is written to again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0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semilattice definition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join semilattice </a:t>
            </a:r>
            <a:r>
              <a:rPr lang="en-US" dirty="0" smtClean="0"/>
              <a:t>is a pair (V,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), where</a:t>
            </a:r>
          </a:p>
          <a:p>
            <a:r>
              <a:rPr lang="en-US" dirty="0" smtClean="0"/>
              <a:t>V is a domain of elements</a:t>
            </a:r>
          </a:p>
          <a:p>
            <a:r>
              <a:rPr lang="en-US" dirty="0" smtClean="0">
                <a:sym typeface="Math B"/>
              </a:rPr>
              <a:t>⨆ 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0000FF"/>
                </a:solidFill>
              </a:rPr>
              <a:t>join operator </a:t>
            </a:r>
            <a:r>
              <a:rPr lang="en-US" dirty="0" smtClean="0"/>
              <a:t>that 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commutative</a:t>
            </a:r>
            <a:r>
              <a:rPr lang="en-US" dirty="0" smtClean="0"/>
              <a:t>: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y = y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x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associative</a:t>
            </a:r>
            <a:r>
              <a:rPr lang="en-US" dirty="0" smtClean="0"/>
              <a:t>: (x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y)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z =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(y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z)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idempotent</a:t>
            </a:r>
            <a:r>
              <a:rPr lang="en-US" dirty="0" smtClean="0"/>
              <a:t>: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x = x</a:t>
            </a:r>
          </a:p>
          <a:p>
            <a:r>
              <a:rPr lang="en-US" dirty="0" smtClean="0"/>
              <a:t>If x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y = z, we say that z is the </a:t>
            </a:r>
            <a:r>
              <a:rPr lang="en-US" dirty="0" smtClean="0">
                <a:solidFill>
                  <a:srgbClr val="0000FF"/>
                </a:solidFill>
              </a:rPr>
              <a:t>join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or (</a:t>
            </a:r>
            <a:r>
              <a:rPr lang="en-US" b="1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east </a:t>
            </a:r>
            <a:r>
              <a:rPr lang="en-US" b="1" dirty="0" smtClean="0">
                <a:solidFill>
                  <a:srgbClr val="0000FF"/>
                </a:solidFill>
              </a:rPr>
              <a:t>U</a:t>
            </a:r>
            <a:r>
              <a:rPr lang="en-US" dirty="0" smtClean="0">
                <a:solidFill>
                  <a:srgbClr val="0000FF"/>
                </a:solidFill>
              </a:rPr>
              <a:t>pper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ound</a:t>
            </a:r>
            <a:r>
              <a:rPr lang="en-US" dirty="0" smtClean="0"/>
              <a:t>) of x and y</a:t>
            </a:r>
          </a:p>
          <a:p>
            <a:r>
              <a:rPr lang="en-US" dirty="0" smtClean="0"/>
              <a:t>Every join semilattice has a </a:t>
            </a:r>
            <a:r>
              <a:rPr lang="en-US" dirty="0" smtClean="0">
                <a:solidFill>
                  <a:srgbClr val="0000FF"/>
                </a:solidFill>
              </a:rPr>
              <a:t>bottom element </a:t>
            </a:r>
            <a:r>
              <a:rPr lang="en-US" dirty="0" smtClean="0"/>
              <a:t>denoted </a:t>
            </a:r>
            <a:r>
              <a:rPr lang="en-US" dirty="0" smtClean="0">
                <a:sym typeface="Math B"/>
              </a:rPr>
              <a:t>⊥</a:t>
            </a:r>
            <a:r>
              <a:rPr lang="en-US" dirty="0" smtClean="0"/>
              <a:t> such that </a:t>
            </a:r>
            <a:r>
              <a:rPr lang="en-US" dirty="0" smtClean="0">
                <a:sym typeface="Math B"/>
              </a:rPr>
              <a:t>⊥ ⨆</a:t>
            </a:r>
            <a:r>
              <a:rPr lang="en-US" dirty="0" smtClean="0"/>
              <a:t> x = x for all x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42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ordering induced by join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join semilattice (V,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) induces an ordering relationship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over its elements</a:t>
            </a:r>
          </a:p>
          <a:p>
            <a:r>
              <a:rPr lang="es-ES" dirty="0" smtClean="0"/>
              <a:t>Define x </a:t>
            </a:r>
            <a:r>
              <a:rPr lang="en-US" dirty="0" smtClean="0">
                <a:sym typeface="Math B"/>
              </a:rPr>
              <a:t>⊑</a:t>
            </a:r>
            <a:r>
              <a:rPr lang="es-ES" dirty="0" smtClean="0"/>
              <a:t> y iff x </a:t>
            </a:r>
            <a:r>
              <a:rPr lang="en-US" dirty="0" smtClean="0">
                <a:sym typeface="Math B"/>
              </a:rPr>
              <a:t></a:t>
            </a:r>
            <a:r>
              <a:rPr lang="es-ES" dirty="0" smtClean="0"/>
              <a:t> y = y</a:t>
            </a:r>
          </a:p>
          <a:p>
            <a:r>
              <a:rPr lang="en-US" dirty="0" smtClean="0"/>
              <a:t>Need to prove</a:t>
            </a:r>
          </a:p>
          <a:p>
            <a:pPr lvl="1"/>
            <a:r>
              <a:rPr lang="en-US" dirty="0" smtClean="0"/>
              <a:t>Reflexivity: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/>
              <a:t>Antisymmetry: If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y and y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x, then x = y</a:t>
            </a:r>
          </a:p>
          <a:p>
            <a:pPr lvl="1"/>
            <a:r>
              <a:rPr lang="en-US" dirty="0" smtClean="0"/>
              <a:t>Transitivity: If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y and y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z, then x </a:t>
            </a:r>
            <a:r>
              <a:rPr lang="en-US" dirty="0" smtClean="0">
                <a:sym typeface="Math B"/>
              </a:rPr>
              <a:t>⊑</a:t>
            </a:r>
            <a:r>
              <a:rPr lang="en-US" dirty="0" smtClean="0"/>
              <a:t> z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07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join semilattice for liveness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Sets of live variables and the set union operation</a:t>
            </a:r>
          </a:p>
          <a:p>
            <a:r>
              <a:rPr lang="en-US" dirty="0" smtClean="0"/>
              <a:t>Idempotent:</a:t>
            </a:r>
          </a:p>
          <a:p>
            <a:pPr lvl="1"/>
            <a:r>
              <a:rPr lang="en-US" dirty="0" smtClean="0"/>
              <a:t>x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x = x</a:t>
            </a:r>
          </a:p>
          <a:p>
            <a:r>
              <a:rPr lang="en-US" dirty="0" smtClean="0"/>
              <a:t>Commutative:</a:t>
            </a:r>
          </a:p>
          <a:p>
            <a:pPr lvl="1"/>
            <a:r>
              <a:rPr lang="en-US" dirty="0" smtClean="0"/>
              <a:t>x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y = y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x</a:t>
            </a:r>
          </a:p>
          <a:p>
            <a:r>
              <a:rPr lang="en-US" dirty="0" smtClean="0"/>
              <a:t>Associative:</a:t>
            </a:r>
          </a:p>
          <a:p>
            <a:pPr lvl="1"/>
            <a:r>
              <a:rPr lang="en-US" dirty="0" smtClean="0"/>
              <a:t>(x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y)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z = x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(y ∪ z)</a:t>
            </a:r>
          </a:p>
          <a:p>
            <a:r>
              <a:rPr lang="en-US" dirty="0" smtClean="0"/>
              <a:t>Bottom element:</a:t>
            </a:r>
          </a:p>
          <a:p>
            <a:pPr lvl="1"/>
            <a:r>
              <a:rPr lang="en-US" dirty="0" smtClean="0"/>
              <a:t>The empty set: </a:t>
            </a:r>
            <a:r>
              <a:rPr lang="en-US" dirty="0" err="1" smtClean="0"/>
              <a:t>Ø</a:t>
            </a:r>
            <a:r>
              <a:rPr lang="en-US" dirty="0" smtClean="0"/>
              <a:t> </a:t>
            </a:r>
            <a:r>
              <a:rPr lang="en-US" dirty="0" smtClean="0">
                <a:sym typeface="Math B"/>
              </a:rPr>
              <a:t>∪</a:t>
            </a:r>
            <a:r>
              <a:rPr lang="en-US" dirty="0" smtClean="0"/>
              <a:t> x = x</a:t>
            </a:r>
          </a:p>
          <a:p>
            <a:r>
              <a:rPr lang="en-US" dirty="0" smtClean="0"/>
              <a:t>Ordering over elements = subset relation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7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896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Join semilattice example for liveness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1920" y="5301208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{}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9632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0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{b}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444208" y="407707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{c}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59632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b}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51920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c}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44208" y="2636912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{b, c}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851920" y="1412776"/>
            <a:ext cx="1656184" cy="360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{a, b, c}</a:t>
            </a:r>
          </a:p>
        </p:txBody>
      </p:sp>
      <p:cxnSp>
        <p:nvCxnSpPr>
          <p:cNvPr id="14" name="מחבר חץ ישר 13"/>
          <p:cNvCxnSpPr>
            <a:stCxn id="5" idx="0"/>
            <a:endCxn id="7" idx="2"/>
          </p:cNvCxnSpPr>
          <p:nvPr/>
        </p:nvCxnSpPr>
        <p:spPr>
          <a:xfrm flipV="1">
            <a:off x="4680012" y="443711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5" idx="0"/>
            <a:endCxn id="8" idx="2"/>
          </p:cNvCxnSpPr>
          <p:nvPr/>
        </p:nvCxnSpPr>
        <p:spPr>
          <a:xfrm flipV="1">
            <a:off x="4680012" y="4437112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5" idx="0"/>
            <a:endCxn id="6" idx="2"/>
          </p:cNvCxnSpPr>
          <p:nvPr/>
        </p:nvCxnSpPr>
        <p:spPr>
          <a:xfrm flipH="1" flipV="1">
            <a:off x="2087724" y="4437112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6" idx="0"/>
            <a:endCxn id="9" idx="2"/>
          </p:cNvCxnSpPr>
          <p:nvPr/>
        </p:nvCxnSpPr>
        <p:spPr>
          <a:xfrm flipV="1">
            <a:off x="2087724" y="2996952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6" idx="0"/>
            <a:endCxn id="10" idx="2"/>
          </p:cNvCxnSpPr>
          <p:nvPr/>
        </p:nvCxnSpPr>
        <p:spPr>
          <a:xfrm flipV="1">
            <a:off x="2087724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>
            <a:stCxn id="7" idx="0"/>
            <a:endCxn id="9" idx="2"/>
          </p:cNvCxnSpPr>
          <p:nvPr/>
        </p:nvCxnSpPr>
        <p:spPr>
          <a:xfrm flipH="1" flipV="1">
            <a:off x="2087724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/>
          <p:cNvCxnSpPr>
            <a:stCxn id="7" idx="0"/>
            <a:endCxn id="11" idx="2"/>
          </p:cNvCxnSpPr>
          <p:nvPr/>
        </p:nvCxnSpPr>
        <p:spPr>
          <a:xfrm flipV="1">
            <a:off x="4680012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8" idx="0"/>
            <a:endCxn id="11" idx="2"/>
          </p:cNvCxnSpPr>
          <p:nvPr/>
        </p:nvCxnSpPr>
        <p:spPr>
          <a:xfrm flipV="1">
            <a:off x="7272300" y="2996952"/>
            <a:ext cx="0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>
            <a:stCxn id="8" idx="0"/>
            <a:endCxn id="10" idx="2"/>
          </p:cNvCxnSpPr>
          <p:nvPr/>
        </p:nvCxnSpPr>
        <p:spPr>
          <a:xfrm flipH="1" flipV="1">
            <a:off x="4680012" y="2996952"/>
            <a:ext cx="2592288" cy="108012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11" idx="0"/>
            <a:endCxn id="12" idx="2"/>
          </p:cNvCxnSpPr>
          <p:nvPr/>
        </p:nvCxnSpPr>
        <p:spPr>
          <a:xfrm flipH="1" flipV="1">
            <a:off x="4680012" y="1772816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10" idx="0"/>
            <a:endCxn id="12" idx="2"/>
          </p:cNvCxnSpPr>
          <p:nvPr/>
        </p:nvCxnSpPr>
        <p:spPr>
          <a:xfrm flipV="1">
            <a:off x="4680012" y="1772816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>
            <a:stCxn id="9" idx="0"/>
            <a:endCxn id="12" idx="2"/>
          </p:cNvCxnSpPr>
          <p:nvPr/>
        </p:nvCxnSpPr>
        <p:spPr>
          <a:xfrm flipV="1">
            <a:off x="2087724" y="1772816"/>
            <a:ext cx="2592288" cy="86409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הסבר מלבני מעוגל 49"/>
          <p:cNvSpPr/>
          <p:nvPr/>
        </p:nvSpPr>
        <p:spPr>
          <a:xfrm>
            <a:off x="7452320" y="5301208"/>
            <a:ext cx="1368152" cy="612648"/>
          </a:xfrm>
          <a:prstGeom prst="wedgeRoundRectCallout">
            <a:avLst>
              <a:gd name="adj1" fmla="val -187124"/>
              <a:gd name="adj2" fmla="val -156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Bottom element</a:t>
            </a:r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Dataflow framework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global analysis is a tuple (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b="1" dirty="0" smtClean="0"/>
              <a:t>, </a:t>
            </a:r>
            <a:r>
              <a:rPr lang="en-US" b="1" dirty="0" smtClean="0">
                <a:sym typeface="Math B"/>
              </a:rPr>
              <a:t>⨆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), where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dirty="0" smtClean="0"/>
              <a:t> is a direction (forward or backward)</a:t>
            </a:r>
          </a:p>
          <a:p>
            <a:pPr lvl="2"/>
            <a:r>
              <a:rPr lang="en-US" dirty="0" smtClean="0"/>
              <a:t>The order to visit statements within a basic block,</a:t>
            </a:r>
            <a:br>
              <a:rPr lang="en-US" dirty="0" smtClean="0"/>
            </a:br>
            <a:r>
              <a:rPr lang="en-US" b="1" dirty="0" smtClean="0"/>
              <a:t>NOT</a:t>
            </a:r>
            <a:r>
              <a:rPr lang="en-US" dirty="0" smtClean="0"/>
              <a:t> the order in which to visit the basic blocks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dirty="0" smtClean="0"/>
              <a:t> is a set of values (sometimes called </a:t>
            </a:r>
            <a:r>
              <a:rPr lang="en-US" dirty="0" smtClean="0">
                <a:solidFill>
                  <a:srgbClr val="0000FF"/>
                </a:solidFill>
              </a:rPr>
              <a:t>domain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is a join operator over those values</a:t>
            </a:r>
          </a:p>
          <a:p>
            <a:pPr lvl="1"/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dirty="0" smtClean="0"/>
              <a:t> is a set of transfer functions </a:t>
            </a:r>
            <a:r>
              <a:rPr lang="en-US" i="1" dirty="0" smtClean="0"/>
              <a:t>f</a:t>
            </a:r>
            <a:r>
              <a:rPr lang="en-US" b="1" baseline="-25000" dirty="0" smtClean="0"/>
              <a:t>s</a:t>
            </a:r>
            <a:r>
              <a:rPr lang="en-US" i="1" dirty="0" smtClean="0"/>
              <a:t> :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  <a:br>
              <a:rPr lang="en-US" b="1" dirty="0" smtClean="0"/>
            </a:br>
            <a:r>
              <a:rPr lang="en-US" dirty="0" smtClean="0"/>
              <a:t>(for every statement s)</a:t>
            </a:r>
          </a:p>
          <a:p>
            <a:pPr lvl="1"/>
            <a:r>
              <a:rPr lang="en-US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 is an initial value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8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global analyses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Assume that (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D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V</a:t>
            </a:r>
            <a:r>
              <a:rPr lang="en-US" b="1" dirty="0" smtClean="0"/>
              <a:t>, </a:t>
            </a:r>
            <a:r>
              <a:rPr lang="en-US" b="1" dirty="0">
                <a:sym typeface="Math B"/>
              </a:rPr>
              <a:t>⨆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F</a:t>
            </a:r>
            <a:r>
              <a:rPr lang="en-US" b="1" dirty="0" smtClean="0"/>
              <a:t>,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en-US" dirty="0" smtClean="0"/>
              <a:t>) is a forward analysis</a:t>
            </a:r>
          </a:p>
          <a:p>
            <a:r>
              <a:rPr lang="en-US" dirty="0" smtClean="0"/>
              <a:t>For every statement s maintain values before  - IN[s] - and after - OUT[s]</a:t>
            </a:r>
          </a:p>
          <a:p>
            <a:r>
              <a:rPr lang="en-US" dirty="0" smtClean="0"/>
              <a:t>Set OUT[</a:t>
            </a:r>
            <a:r>
              <a:rPr lang="en-US" b="1" dirty="0" smtClean="0"/>
              <a:t>s</a:t>
            </a:r>
            <a:r>
              <a:rPr lang="en-US" dirty="0" smtClean="0"/>
              <a:t>] = </a:t>
            </a:r>
            <a:r>
              <a:rPr lang="en-US" dirty="0" smtClean="0">
                <a:sym typeface="Math B"/>
              </a:rPr>
              <a:t>⊥</a:t>
            </a:r>
            <a:r>
              <a:rPr lang="en-US" dirty="0" smtClean="0"/>
              <a:t> for all statements </a:t>
            </a:r>
            <a:r>
              <a:rPr lang="en-US" b="1" dirty="0" smtClean="0"/>
              <a:t>s</a:t>
            </a:r>
          </a:p>
          <a:p>
            <a:r>
              <a:rPr lang="en-US" dirty="0" smtClean="0"/>
              <a:t>Set OUT[</a:t>
            </a:r>
            <a:r>
              <a:rPr lang="en-US" b="1" dirty="0" smtClean="0"/>
              <a:t>entry</a:t>
            </a:r>
            <a:r>
              <a:rPr lang="en-US" dirty="0" smtClean="0"/>
              <a:t>] = </a:t>
            </a:r>
            <a:r>
              <a:rPr lang="en-US" b="1" dirty="0" smtClean="0">
                <a:latin typeface="BatangChe" pitchFamily="49" charset="-127"/>
                <a:ea typeface="BatangChe" pitchFamily="49" charset="-127"/>
              </a:rPr>
              <a:t>I</a:t>
            </a:r>
            <a:endParaRPr lang="en-US" b="1" dirty="0" smtClean="0"/>
          </a:p>
          <a:p>
            <a:r>
              <a:rPr lang="en-US" dirty="0" smtClean="0"/>
              <a:t>Repeat until no values change:</a:t>
            </a:r>
          </a:p>
          <a:p>
            <a:pPr lvl="1"/>
            <a:r>
              <a:rPr lang="en-US" dirty="0" smtClean="0"/>
              <a:t>For each statement </a:t>
            </a:r>
            <a:r>
              <a:rPr lang="en-US" b="1" dirty="0" smtClean="0"/>
              <a:t>s</a:t>
            </a:r>
            <a:r>
              <a:rPr lang="en-US" dirty="0" smtClean="0"/>
              <a:t> with predecessors</a:t>
            </a:r>
            <a:br>
              <a:rPr lang="en-US" dirty="0" smtClean="0"/>
            </a:br>
            <a:r>
              <a:rPr lang="en-US" dirty="0" smtClean="0"/>
              <a:t>PRED[s]={</a:t>
            </a:r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dirty="0" smtClean="0"/>
              <a:t>, … ,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Set IN[</a:t>
            </a:r>
            <a:r>
              <a:rPr lang="en-US" b="1" dirty="0" smtClean="0"/>
              <a:t>s</a:t>
            </a:r>
            <a:r>
              <a:rPr lang="en-US" dirty="0" smtClean="0"/>
              <a:t>] = OUT[</a:t>
            </a:r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r>
              <a:rPr lang="en-US" dirty="0" smtClean="0"/>
              <a:t>] </a:t>
            </a:r>
            <a:r>
              <a:rPr lang="en-US" dirty="0" smtClean="0">
                <a:sym typeface="Math B"/>
              </a:rPr>
              <a:t>⨆</a:t>
            </a:r>
            <a:r>
              <a:rPr lang="en-US" dirty="0" smtClean="0"/>
              <a:t> OUT[</a:t>
            </a:r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smtClean="0"/>
              <a:t>] </a:t>
            </a:r>
            <a:r>
              <a:rPr lang="en-US">
                <a:sym typeface="Math B"/>
              </a:rPr>
              <a:t>⨆</a:t>
            </a:r>
            <a:r>
              <a:rPr lang="en-US" smtClean="0"/>
              <a:t> … </a:t>
            </a:r>
            <a:r>
              <a:rPr lang="en-US">
                <a:sym typeface="Math B"/>
              </a:rPr>
              <a:t>⨆</a:t>
            </a:r>
            <a:r>
              <a:rPr lang="en-US" smtClean="0"/>
              <a:t> </a:t>
            </a:r>
            <a:r>
              <a:rPr lang="en-US" dirty="0" smtClean="0"/>
              <a:t>OUT[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n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Set OUT[</a:t>
            </a:r>
            <a:r>
              <a:rPr lang="en-US" b="1" dirty="0" smtClean="0"/>
              <a:t>s</a:t>
            </a:r>
            <a:r>
              <a:rPr lang="en-US" dirty="0" smtClean="0"/>
              <a:t>] = </a:t>
            </a:r>
            <a:r>
              <a:rPr lang="en-US" i="1" dirty="0" err="1" smtClean="0"/>
              <a:t>f</a:t>
            </a:r>
            <a:r>
              <a:rPr lang="en-US" b="1" baseline="-25000" dirty="0" err="1" smtClean="0"/>
              <a:t>s</a:t>
            </a:r>
            <a:r>
              <a:rPr lang="en-US" dirty="0" smtClean="0"/>
              <a:t>(IN[</a:t>
            </a:r>
            <a:r>
              <a:rPr lang="en-US" b="1" dirty="0" smtClean="0"/>
              <a:t>s</a:t>
            </a:r>
            <a:r>
              <a:rPr lang="en-US" dirty="0" smtClean="0"/>
              <a:t>])</a:t>
            </a:r>
          </a:p>
          <a:p>
            <a:r>
              <a:rPr lang="en-US" dirty="0" smtClean="0"/>
              <a:t>The order of this iteration does not matter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Chaotic iteration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42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termination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algorithm for running these analyses continuously loops until no changes are detected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how do we know the analyses will eventually terminate?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20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non-terminating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analysis will loop infinitely on any CFG containing a loop: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Direction:</a:t>
            </a:r>
            <a:r>
              <a:rPr lang="en-US" dirty="0" smtClean="0"/>
              <a:t> Forward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Domain:</a:t>
            </a:r>
            <a:r>
              <a:rPr lang="en-US" dirty="0" smtClean="0"/>
              <a:t> ℕ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Join operator: </a:t>
            </a:r>
            <a:r>
              <a:rPr lang="en-US" b="1" dirty="0" smtClean="0"/>
              <a:t>max</a:t>
            </a:r>
          </a:p>
          <a:p>
            <a:r>
              <a:rPr lang="pt-BR" dirty="0" smtClean="0">
                <a:solidFill>
                  <a:srgbClr val="7030A0"/>
                </a:solidFill>
              </a:rPr>
              <a:t>Transfer function: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i="1" dirty="0" smtClean="0"/>
              <a:t>f</a:t>
            </a:r>
            <a:r>
              <a:rPr lang="pt-BR" dirty="0" smtClean="0"/>
              <a:t>(</a:t>
            </a:r>
            <a:r>
              <a:rPr lang="pt-BR" i="1" dirty="0" smtClean="0"/>
              <a:t>n</a:t>
            </a:r>
            <a:r>
              <a:rPr lang="pt-BR" dirty="0" smtClean="0"/>
              <a:t>)</a:t>
            </a:r>
            <a:r>
              <a:rPr lang="pt-BR" i="1" dirty="0" smtClean="0"/>
              <a:t> </a:t>
            </a:r>
            <a:r>
              <a:rPr lang="pt-BR" dirty="0" smtClean="0"/>
              <a:t>=</a:t>
            </a:r>
            <a:r>
              <a:rPr lang="pt-BR" i="1" dirty="0" smtClean="0"/>
              <a:t> n </a:t>
            </a:r>
            <a:r>
              <a:rPr lang="pt-BR" dirty="0" smtClean="0"/>
              <a:t>+ 1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Initial value: </a:t>
            </a:r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20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IR optimization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Formalisms and Terminology</a:t>
            </a:r>
          </a:p>
          <a:p>
            <a:pPr lvl="1"/>
            <a:r>
              <a:rPr lang="en-US" dirty="0" smtClean="0"/>
              <a:t>Control-flow graphs</a:t>
            </a:r>
          </a:p>
          <a:p>
            <a:pPr lvl="1"/>
            <a:r>
              <a:rPr lang="en-US" dirty="0" smtClean="0"/>
              <a:t>Basic blocks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optimizations</a:t>
            </a:r>
          </a:p>
          <a:p>
            <a:pPr lvl="1"/>
            <a:r>
              <a:rPr lang="en-US" dirty="0" smtClean="0"/>
              <a:t>Speeding up small pieces of a procedure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Global optimizations</a:t>
            </a:r>
          </a:p>
          <a:p>
            <a:pPr lvl="1"/>
            <a:r>
              <a:rPr lang="en-US" dirty="0" smtClean="0"/>
              <a:t>Speeding up procedure as a whole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dataflow framework</a:t>
            </a:r>
          </a:p>
          <a:p>
            <a:pPr lvl="1"/>
            <a:r>
              <a:rPr lang="en-US" dirty="0" smtClean="0"/>
              <a:t>Defining and implementing a wide class of optimizations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non-terminating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Fixed-point iteration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block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block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5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7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order to optimize a program, the compiler has to be able to reason about the properties of that program</a:t>
            </a:r>
          </a:p>
          <a:p>
            <a:r>
              <a:rPr lang="en-US" dirty="0" smtClean="0"/>
              <a:t>An analysis is called </a:t>
            </a:r>
            <a:r>
              <a:rPr lang="en-US" b="1" dirty="0" smtClean="0"/>
              <a:t>sound</a:t>
            </a:r>
            <a:r>
              <a:rPr lang="en-US" dirty="0" smtClean="0"/>
              <a:t> if it never asserts an incorrect fact about a program</a:t>
            </a:r>
          </a:p>
          <a:p>
            <a:r>
              <a:rPr lang="en-US" dirty="0" smtClean="0"/>
              <a:t>All the analyses we will discuss in this class are sound</a:t>
            </a:r>
          </a:p>
          <a:p>
            <a:pPr lvl="1"/>
            <a:r>
              <a:rPr lang="en-US" i="1" dirty="0" smtClean="0"/>
              <a:t>(Why?)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block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x ++</a:t>
            </a:r>
            <a:br>
              <a:rPr lang="en-US" dirty="0"/>
            </a:br>
            <a:endParaRPr lang="he-IL" dirty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++</a:t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3851756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27687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he-IL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284984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he-I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9991" y="0"/>
            <a:ext cx="7772400" cy="1143000"/>
          </a:xfrm>
        </p:spPr>
        <p:txBody>
          <a:bodyPr/>
          <a:lstStyle/>
          <a:p>
            <a:r>
              <a:rPr lang="en-US" dirty="0" smtClean="0"/>
              <a:t>Why doesn’t this terminate?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4929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Values can increase without bound</a:t>
            </a:r>
          </a:p>
          <a:p>
            <a:r>
              <a:rPr lang="en-US" dirty="0" smtClean="0"/>
              <a:t>Note that “increase” refers to the lattice ordering, not the ordering on the natural numbers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height</a:t>
            </a:r>
            <a:r>
              <a:rPr lang="en-US" dirty="0" smtClean="0"/>
              <a:t> of a semilattice is the length of the longest increasing sequence in that semilattice</a:t>
            </a:r>
          </a:p>
          <a:p>
            <a:r>
              <a:rPr lang="en-US" dirty="0" smtClean="0"/>
              <a:t>The dataflow framework is not guaranteed to terminate for semilattices of infinite height</a:t>
            </a:r>
          </a:p>
          <a:p>
            <a:r>
              <a:rPr lang="en-US" dirty="0" smtClean="0"/>
              <a:t>Note that a semilattice can be infinitely large but have finite height	</a:t>
            </a:r>
          </a:p>
          <a:p>
            <a:pPr lvl="1"/>
            <a:r>
              <a:rPr lang="en-US" dirty="0" smtClean="0"/>
              <a:t>e.g. constant propagation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5445224"/>
            <a:ext cx="5118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0</a:t>
            </a:r>
            <a:endParaRPr lang="he-IL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4581128"/>
            <a:ext cx="5118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1</a:t>
            </a:r>
            <a:endParaRPr lang="he-IL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432" y="3717032"/>
            <a:ext cx="5118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2</a:t>
            </a:r>
            <a:endParaRPr lang="he-IL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0432" y="2852936"/>
            <a:ext cx="5118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3</a:t>
            </a:r>
            <a:endParaRPr lang="he-IL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0432" y="1988840"/>
            <a:ext cx="5118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4</a:t>
            </a:r>
            <a:endParaRPr lang="he-IL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0432" y="1124744"/>
            <a:ext cx="5118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...</a:t>
            </a:r>
            <a:endParaRPr lang="he-IL" dirty="0" smtClean="0"/>
          </a:p>
        </p:txBody>
      </p:sp>
      <p:cxnSp>
        <p:nvCxnSpPr>
          <p:cNvPr id="12" name="מחבר חץ ישר 11"/>
          <p:cNvCxnSpPr>
            <a:stCxn id="5" idx="0"/>
            <a:endCxn id="6" idx="2"/>
          </p:cNvCxnSpPr>
          <p:nvPr/>
        </p:nvCxnSpPr>
        <p:spPr>
          <a:xfrm flipV="1">
            <a:off x="8716337" y="5042793"/>
            <a:ext cx="0" cy="402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6" idx="0"/>
            <a:endCxn id="7" idx="2"/>
          </p:cNvCxnSpPr>
          <p:nvPr/>
        </p:nvCxnSpPr>
        <p:spPr>
          <a:xfrm flipV="1">
            <a:off x="8716337" y="4178697"/>
            <a:ext cx="0" cy="402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7" idx="0"/>
            <a:endCxn id="8" idx="2"/>
          </p:cNvCxnSpPr>
          <p:nvPr/>
        </p:nvCxnSpPr>
        <p:spPr>
          <a:xfrm flipV="1">
            <a:off x="8716337" y="3314601"/>
            <a:ext cx="0" cy="402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8" idx="0"/>
            <a:endCxn id="9" idx="2"/>
          </p:cNvCxnSpPr>
          <p:nvPr/>
        </p:nvCxnSpPr>
        <p:spPr>
          <a:xfrm flipV="1">
            <a:off x="8716337" y="2450505"/>
            <a:ext cx="0" cy="402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9" idx="0"/>
            <a:endCxn id="10" idx="2"/>
          </p:cNvCxnSpPr>
          <p:nvPr/>
        </p:nvCxnSpPr>
        <p:spPr>
          <a:xfrm flipV="1">
            <a:off x="8716337" y="1494076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a lattice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increasing chain is a sequence of elements</a:t>
            </a:r>
            <a:br>
              <a:rPr lang="en-US" dirty="0" smtClean="0"/>
            </a:br>
            <a:r>
              <a:rPr lang="en-US" dirty="0" smtClean="0">
                <a:sym typeface="Math B"/>
              </a:rPr>
              <a:t>⊥⊑ a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 </a:t>
            </a:r>
            <a:r>
              <a:rPr lang="en-US" dirty="0">
                <a:sym typeface="Math B"/>
              </a:rPr>
              <a:t>⊑ </a:t>
            </a:r>
            <a:r>
              <a:rPr lang="en-US" dirty="0" smtClean="0">
                <a:sym typeface="Math B"/>
              </a:rPr>
              <a:t>a</a:t>
            </a:r>
            <a:r>
              <a:rPr lang="en-US" baseline="-25000" dirty="0" smtClean="0">
                <a:sym typeface="Math B"/>
              </a:rPr>
              <a:t>2</a:t>
            </a:r>
            <a:r>
              <a:rPr lang="en-US" dirty="0" smtClean="0">
                <a:sym typeface="Math B"/>
              </a:rPr>
              <a:t> </a:t>
            </a:r>
            <a:r>
              <a:rPr lang="en-US" dirty="0">
                <a:sym typeface="Math B"/>
              </a:rPr>
              <a:t>⊑ </a:t>
            </a:r>
            <a:r>
              <a:rPr lang="en-US" dirty="0" smtClean="0">
                <a:sym typeface="Math B"/>
              </a:rPr>
              <a:t>… </a:t>
            </a:r>
            <a:r>
              <a:rPr lang="en-US" dirty="0">
                <a:sym typeface="Math B"/>
              </a:rPr>
              <a:t>⊑ </a:t>
            </a:r>
            <a:r>
              <a:rPr lang="en-US" dirty="0" err="1" smtClean="0">
                <a:sym typeface="Math B"/>
              </a:rPr>
              <a:t>a</a:t>
            </a:r>
            <a:r>
              <a:rPr lang="en-US" baseline="-25000" dirty="0" err="1" smtClean="0">
                <a:sym typeface="Math B"/>
              </a:rPr>
              <a:t>k</a:t>
            </a:r>
            <a:endParaRPr lang="en-US" baseline="-25000" dirty="0" smtClean="0">
              <a:sym typeface="Math B"/>
            </a:endParaRPr>
          </a:p>
          <a:p>
            <a:pPr lvl="1"/>
            <a:r>
              <a:rPr lang="en-US" dirty="0" smtClean="0"/>
              <a:t>The length of such a chain is k</a:t>
            </a:r>
          </a:p>
          <a:p>
            <a:r>
              <a:rPr lang="en-US" dirty="0" smtClean="0"/>
              <a:t>The height of a lattice is the length of the maximal increasing chain</a:t>
            </a:r>
          </a:p>
          <a:p>
            <a:r>
              <a:rPr lang="en-US" dirty="0" smtClean="0"/>
              <a:t>For liveness with </a:t>
            </a:r>
            <a:r>
              <a:rPr lang="en-US" i="1" dirty="0" smtClean="0"/>
              <a:t>n</a:t>
            </a:r>
            <a:r>
              <a:rPr lang="en-US" dirty="0" smtClean="0"/>
              <a:t> program variables:</a:t>
            </a:r>
          </a:p>
          <a:p>
            <a:pPr lvl="1"/>
            <a:r>
              <a:rPr lang="en-US" dirty="0" smtClean="0"/>
              <a:t>{}⊆</a:t>
            </a:r>
            <a:r>
              <a:rPr lang="en-US" dirty="0" smtClean="0">
                <a:sym typeface="Math B"/>
              </a:rPr>
              <a:t>{v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} </a:t>
            </a:r>
            <a:r>
              <a:rPr lang="en-US" dirty="0"/>
              <a:t>⊆</a:t>
            </a:r>
            <a:r>
              <a:rPr lang="en-US" dirty="0" smtClean="0">
                <a:sym typeface="Math B"/>
              </a:rPr>
              <a:t> {v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,v</a:t>
            </a:r>
            <a:r>
              <a:rPr lang="en-US" baseline="-25000" dirty="0" smtClean="0">
                <a:sym typeface="Math B"/>
              </a:rPr>
              <a:t>2</a:t>
            </a:r>
            <a:r>
              <a:rPr lang="en-US" dirty="0" smtClean="0">
                <a:sym typeface="Math B"/>
              </a:rPr>
              <a:t>} </a:t>
            </a:r>
            <a:r>
              <a:rPr lang="en-US" dirty="0"/>
              <a:t>⊆</a:t>
            </a:r>
            <a:r>
              <a:rPr lang="en-US" dirty="0" smtClean="0">
                <a:sym typeface="Math B"/>
              </a:rPr>
              <a:t> … </a:t>
            </a:r>
            <a:r>
              <a:rPr lang="en-US" dirty="0"/>
              <a:t>⊆</a:t>
            </a:r>
            <a:r>
              <a:rPr lang="en-US" dirty="0" smtClean="0">
                <a:sym typeface="Math B"/>
              </a:rPr>
              <a:t> {v</a:t>
            </a:r>
            <a:r>
              <a:rPr lang="en-US" baseline="-25000" dirty="0" smtClean="0">
                <a:sym typeface="Math B"/>
              </a:rPr>
              <a:t>1</a:t>
            </a:r>
            <a:r>
              <a:rPr lang="en-US" dirty="0" smtClean="0">
                <a:sym typeface="Math B"/>
              </a:rPr>
              <a:t>,…,</a:t>
            </a:r>
            <a:r>
              <a:rPr lang="en-US" dirty="0" err="1" smtClean="0">
                <a:sym typeface="Math B"/>
              </a:rPr>
              <a:t>v</a:t>
            </a:r>
            <a:r>
              <a:rPr lang="en-US" baseline="-25000" dirty="0" err="1" smtClean="0">
                <a:sym typeface="Math B"/>
              </a:rPr>
              <a:t>n</a:t>
            </a:r>
            <a:r>
              <a:rPr lang="en-US" dirty="0" smtClean="0">
                <a:sym typeface="Math B"/>
              </a:rPr>
              <a:t>}</a:t>
            </a:r>
          </a:p>
          <a:p>
            <a:r>
              <a:rPr lang="en-US" dirty="0" smtClean="0">
                <a:sym typeface="Math B"/>
              </a:rPr>
              <a:t>For available expressions it is the number of expressions of the form a=b op c</a:t>
            </a:r>
          </a:p>
          <a:p>
            <a:pPr lvl="1"/>
            <a:r>
              <a:rPr lang="en-US" dirty="0" smtClean="0">
                <a:sym typeface="Math B"/>
              </a:rPr>
              <a:t>For </a:t>
            </a:r>
            <a:r>
              <a:rPr lang="en-US" i="1" dirty="0" smtClean="0">
                <a:sym typeface="Math B"/>
              </a:rPr>
              <a:t>n</a:t>
            </a:r>
            <a:r>
              <a:rPr lang="en-US" dirty="0" smtClean="0">
                <a:sym typeface="Math B"/>
              </a:rPr>
              <a:t> program variables and </a:t>
            </a:r>
            <a:r>
              <a:rPr lang="en-US" i="1" dirty="0" smtClean="0">
                <a:sym typeface="Math B"/>
              </a:rPr>
              <a:t>m</a:t>
            </a:r>
            <a:r>
              <a:rPr lang="en-US" dirty="0" smtClean="0">
                <a:sym typeface="Math B"/>
              </a:rPr>
              <a:t> operator types:</a:t>
            </a:r>
            <a:r>
              <a:rPr lang="en-US" i="1" dirty="0" smtClean="0">
                <a:sym typeface="Math B"/>
              </a:rPr>
              <a:t>mn</a:t>
            </a:r>
            <a:r>
              <a:rPr lang="en-US" baseline="30000" dirty="0" smtClean="0">
                <a:sym typeface="Math B"/>
              </a:rPr>
              <a:t>3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77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non-terminating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analysis works on a finite-height semilattice, but will not terminate on certain CFGs: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Direction:</a:t>
            </a:r>
            <a:r>
              <a:rPr lang="en-US" dirty="0" smtClean="0"/>
              <a:t> Forward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Domain:</a:t>
            </a:r>
            <a:r>
              <a:rPr lang="en-US" dirty="0" smtClean="0"/>
              <a:t> Boolean values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true </a:t>
            </a:r>
            <a:r>
              <a:rPr lang="en-US" dirty="0" smtClean="0"/>
              <a:t>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Join operator: </a:t>
            </a:r>
            <a:r>
              <a:rPr lang="en-US" dirty="0" smtClean="0"/>
              <a:t>Logical OR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Transfer function: </a:t>
            </a:r>
            <a:r>
              <a:rPr lang="en-US" dirty="0" smtClean="0"/>
              <a:t>Logical NOT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Initial value: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0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non-terminating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non-terminating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9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8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9990" y="0"/>
            <a:ext cx="7772400" cy="1143000"/>
          </a:xfrm>
        </p:spPr>
        <p:txBody>
          <a:bodyPr/>
          <a:lstStyle/>
          <a:p>
            <a:r>
              <a:rPr lang="en-US" dirty="0" smtClean="0"/>
              <a:t>Visualizing IR</a:t>
            </a:r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124744"/>
            <a:ext cx="3888432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main:</a:t>
            </a:r>
          </a:p>
          <a:p>
            <a:pPr lvl="1" algn="l" rtl="0"/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_tmp0 = Call _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ReadInteger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 algn="l" rtl="0"/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 = _tmp0;</a:t>
            </a:r>
          </a:p>
          <a:p>
            <a:pPr lvl="1" algn="l" rtl="0"/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_tmp1 = Call _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ReadInteger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 algn="l" rtl="0"/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 = _tmp1;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_L0:</a:t>
            </a:r>
          </a:p>
          <a:p>
            <a:pPr lvl="1" algn="l" rtl="0"/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_tmp2 = 0;</a:t>
            </a:r>
          </a:p>
          <a:p>
            <a:pPr lvl="1" algn="l" rtl="0"/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_tmp3 = b == _tmp2;</a:t>
            </a:r>
          </a:p>
          <a:p>
            <a:pPr lvl="1" algn="l" rtl="0"/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_tmp4 = 0;</a:t>
            </a:r>
          </a:p>
          <a:p>
            <a:pPr lvl="1" algn="l" rtl="0"/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_tmp5 = _tmp3 == _tmp4;</a:t>
            </a:r>
          </a:p>
          <a:p>
            <a:pPr lvl="1" algn="l" rtl="0"/>
            <a:r>
              <a:rPr lang="en-US" sz="16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IfZ</a:t>
            </a:r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_tmp5 </a:t>
            </a:r>
            <a:r>
              <a:rPr lang="en-US" sz="1600" b="1" dirty="0" err="1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 smtClean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_L1;</a:t>
            </a:r>
          </a:p>
          <a:p>
            <a:pPr lvl="1" algn="l" rtl="0"/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 = a;</a:t>
            </a:r>
          </a:p>
          <a:p>
            <a:pPr lvl="1" algn="l" rtl="0"/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 = b;</a:t>
            </a:r>
          </a:p>
          <a:p>
            <a:pPr lvl="1" algn="l" rtl="0"/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_tmp6 = c % a;</a:t>
            </a:r>
          </a:p>
          <a:p>
            <a:pPr lvl="1" algn="l" rtl="0"/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 = _tmp6;</a:t>
            </a:r>
          </a:p>
          <a:p>
            <a:pPr lvl="1" algn="l" rtl="0"/>
            <a:r>
              <a:rPr lang="en-US" sz="16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_L0;</a:t>
            </a:r>
          </a:p>
          <a:p>
            <a:pPr algn="l" rtl="0"/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_L1:</a:t>
            </a:r>
          </a:p>
          <a:p>
            <a:pPr lvl="1" algn="l" rt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Push a;</a:t>
            </a:r>
          </a:p>
          <a:p>
            <a:pPr lvl="1" algn="l" rtl="0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Call _</a:t>
            </a:r>
            <a:r>
              <a:rPr 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PrintInt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4008" y="1350060"/>
            <a:ext cx="3888432" cy="1080120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_tmp0 = Call _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ReadInteger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_tmp0;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_tmp1 = Call _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ReadInteger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 = _tmp1;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4008" y="2718212"/>
            <a:ext cx="3888432" cy="1440160"/>
          </a:xfrm>
          <a:prstGeom prst="rect">
            <a:avLst/>
          </a:prstGeom>
          <a:solidFill>
            <a:srgbClr val="006600">
              <a:alpha val="75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_tmp2 = 0;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_tmp3 = b == _tmp2;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_tmp4 = 0;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_tmp5 = _tmp3 == _tmp4;</a:t>
            </a:r>
          </a:p>
          <a:p>
            <a:pPr algn="l" rtl="0"/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IfZ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_tmp5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_L1;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3968" y="4590420"/>
            <a:ext cx="2016224" cy="1368152"/>
          </a:xfrm>
          <a:prstGeom prst="rect">
            <a:avLst/>
          </a:prstGeom>
          <a:solidFill>
            <a:srgbClr val="0000FF">
              <a:alpha val="75000"/>
            </a:srgb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 = a;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 = b;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_tmp6 = c % a;</a:t>
            </a:r>
          </a:p>
          <a:p>
            <a:pPr algn="l" rtl="0"/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 = _tmp6;</a:t>
            </a:r>
          </a:p>
          <a:p>
            <a:pPr algn="l" rtl="0"/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_L0;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660232" y="4590420"/>
            <a:ext cx="2088232" cy="1368152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Push a;</a:t>
            </a:r>
          </a:p>
          <a:p>
            <a:pPr algn="l" rtl="0"/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Call _</a:t>
            </a:r>
            <a:r>
              <a:rPr lang="en-US" sz="16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PrintInt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algn="l" rtl="0"/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מחבר חץ ישר 10"/>
          <p:cNvCxnSpPr>
            <a:stCxn id="6" idx="2"/>
            <a:endCxn id="7" idx="0"/>
          </p:cNvCxnSpPr>
          <p:nvPr/>
        </p:nvCxnSpPr>
        <p:spPr>
          <a:xfrm>
            <a:off x="6588224" y="24301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7" idx="2"/>
            <a:endCxn id="8" idx="0"/>
          </p:cNvCxnSpPr>
          <p:nvPr/>
        </p:nvCxnSpPr>
        <p:spPr>
          <a:xfrm flipH="1">
            <a:off x="5292080" y="4158372"/>
            <a:ext cx="1296144" cy="4320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7" idx="2"/>
            <a:endCxn id="9" idx="0"/>
          </p:cNvCxnSpPr>
          <p:nvPr/>
        </p:nvCxnSpPr>
        <p:spPr>
          <a:xfrm>
            <a:off x="6588224" y="4158372"/>
            <a:ext cx="1116124" cy="43204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8" idx="1"/>
            <a:endCxn id="7" idx="1"/>
          </p:cNvCxnSpPr>
          <p:nvPr/>
        </p:nvCxnSpPr>
        <p:spPr>
          <a:xfrm rot="10800000" flipH="1">
            <a:off x="4283968" y="3438292"/>
            <a:ext cx="360040" cy="1836204"/>
          </a:xfrm>
          <a:prstGeom prst="curvedConnector3">
            <a:avLst>
              <a:gd name="adj1" fmla="val -63493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3"/>
          <p:cNvGrpSpPr/>
          <p:nvPr/>
        </p:nvGrpSpPr>
        <p:grpSpPr>
          <a:xfrm>
            <a:off x="6257222" y="692696"/>
            <a:ext cx="1782405" cy="6078289"/>
            <a:chOff x="6257222" y="692696"/>
            <a:chExt cx="1782405" cy="6078289"/>
          </a:xfrm>
        </p:grpSpPr>
        <p:sp>
          <p:nvSpPr>
            <p:cNvPr id="13" name="TextBox 12"/>
            <p:cNvSpPr txBox="1"/>
            <p:nvPr/>
          </p:nvSpPr>
          <p:spPr>
            <a:xfrm>
              <a:off x="6257222" y="692696"/>
              <a:ext cx="66608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sz="2000" dirty="0" smtClean="0">
                  <a:latin typeface="+mn-lt"/>
                </a:rPr>
                <a:t>start</a:t>
              </a:r>
              <a:endParaRPr lang="he-IL" sz="20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7266" y="6309320"/>
              <a:ext cx="662361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 smtClean="0">
                  <a:latin typeface="+mn-lt"/>
                </a:rPr>
                <a:t>end</a:t>
              </a:r>
              <a:endParaRPr lang="he-IL" dirty="0">
                <a:latin typeface="+mn-lt"/>
              </a:endParaRPr>
            </a:p>
          </p:txBody>
        </p:sp>
        <p:cxnSp>
          <p:nvCxnSpPr>
            <p:cNvPr id="16" name="מחבר חץ ישר 15"/>
            <p:cNvCxnSpPr>
              <a:stCxn id="13" idx="2"/>
              <a:endCxn id="6" idx="0"/>
            </p:cNvCxnSpPr>
            <p:nvPr/>
          </p:nvCxnSpPr>
          <p:spPr>
            <a:xfrm flipH="1">
              <a:off x="6588224" y="1092806"/>
              <a:ext cx="2038" cy="257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20"/>
            <p:cNvCxnSpPr>
              <a:stCxn id="9" idx="2"/>
              <a:endCxn id="14" idx="0"/>
            </p:cNvCxnSpPr>
            <p:nvPr/>
          </p:nvCxnSpPr>
          <p:spPr>
            <a:xfrm>
              <a:off x="7704348" y="5958572"/>
              <a:ext cx="4099" cy="3507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Fixed-point iteration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8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block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8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8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4999" y="3284984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97079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619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97408"/>
            <a:ext cx="0" cy="15572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97244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2748" y="3851756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4999" y="3284984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64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2748" y="3851756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9" y="3284984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65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92007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12095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 flipH="1">
            <a:off x="4287845" y="4485313"/>
            <a:ext cx="12095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99775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9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9" y="3284984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66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!x</a:t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3819" y="3851756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5000" y="3284984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9888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start</a:t>
            </a:r>
            <a:br>
              <a:rPr lang="en-US" dirty="0" smtClean="0"/>
            </a:br>
            <a:endParaRPr lang="he-I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79912" y="465313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end</a:t>
            </a:r>
            <a:endParaRPr lang="he-IL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1015866" cy="1200329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smtClean="0"/>
              <a:t>!x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</p:txBody>
      </p:sp>
      <p:cxnSp>
        <p:nvCxnSpPr>
          <p:cNvPr id="9" name="מחבר חץ ישר 8"/>
          <p:cNvCxnSpPr>
            <a:stCxn id="5" idx="2"/>
            <a:endCxn id="7" idx="0"/>
          </p:cNvCxnSpPr>
          <p:nvPr/>
        </p:nvCxnSpPr>
        <p:spPr>
          <a:xfrm>
            <a:off x="4287845" y="2635171"/>
            <a:ext cx="0" cy="64981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>
            <a:stCxn id="7" idx="2"/>
            <a:endCxn id="6" idx="0"/>
          </p:cNvCxnSpPr>
          <p:nvPr/>
        </p:nvCxnSpPr>
        <p:spPr>
          <a:xfrm>
            <a:off x="4287845" y="4485313"/>
            <a:ext cx="0" cy="1678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2"/>
            <a:endCxn id="7" idx="0"/>
          </p:cNvCxnSpPr>
          <p:nvPr/>
        </p:nvCxnSpPr>
        <p:spPr>
          <a:xfrm rot="5400000" flipH="1">
            <a:off x="3687680" y="3885149"/>
            <a:ext cx="1200329" cy="12700"/>
          </a:xfrm>
          <a:prstGeom prst="curvedConnector5">
            <a:avLst>
              <a:gd name="adj1" fmla="val -19045"/>
              <a:gd name="adj2" fmla="val 5799472"/>
              <a:gd name="adj3" fmla="val 11904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2749" y="3851756"/>
            <a:ext cx="7360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true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3818" y="2276872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5000" y="3284984"/>
            <a:ext cx="8739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he-IL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086" y="0"/>
            <a:ext cx="7772400" cy="1143000"/>
          </a:xfrm>
        </p:spPr>
        <p:txBody>
          <a:bodyPr/>
          <a:lstStyle/>
          <a:p>
            <a:r>
              <a:rPr lang="en-US" dirty="0" smtClean="0"/>
              <a:t>Why doesn’t it terminate?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492941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Values can loop indefinitely</a:t>
            </a:r>
          </a:p>
          <a:p>
            <a:r>
              <a:rPr lang="en-US" dirty="0" smtClean="0"/>
              <a:t>Intuitively, the join operator keeps pulling values up</a:t>
            </a:r>
          </a:p>
          <a:p>
            <a:r>
              <a:rPr lang="en-US" dirty="0" smtClean="0"/>
              <a:t>If the transfer function can keep pushing values back down again, then the values might cycle forever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45224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4581128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3717032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2852936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1988840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1124744"/>
            <a:ext cx="9438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מחבר חץ ישר 10"/>
          <p:cNvCxnSpPr>
            <a:stCxn id="5" idx="0"/>
            <a:endCxn id="6" idx="2"/>
          </p:cNvCxnSpPr>
          <p:nvPr/>
        </p:nvCxnSpPr>
        <p:spPr>
          <a:xfrm flipV="1">
            <a:off x="8500313" y="4950460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6" idx="0"/>
            <a:endCxn id="7" idx="2"/>
          </p:cNvCxnSpPr>
          <p:nvPr/>
        </p:nvCxnSpPr>
        <p:spPr>
          <a:xfrm flipV="1">
            <a:off x="8500313" y="4086364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0"/>
            <a:endCxn id="8" idx="2"/>
          </p:cNvCxnSpPr>
          <p:nvPr/>
        </p:nvCxnSpPr>
        <p:spPr>
          <a:xfrm flipV="1">
            <a:off x="8500313" y="3222268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>
            <a:stCxn id="8" idx="0"/>
            <a:endCxn id="9" idx="2"/>
          </p:cNvCxnSpPr>
          <p:nvPr/>
        </p:nvCxnSpPr>
        <p:spPr>
          <a:xfrm flipV="1">
            <a:off x="8500313" y="2358172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9" idx="0"/>
            <a:endCxn id="10" idx="2"/>
          </p:cNvCxnSpPr>
          <p:nvPr/>
        </p:nvCxnSpPr>
        <p:spPr>
          <a:xfrm flipV="1">
            <a:off x="8500313" y="1494076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9515" y="0"/>
            <a:ext cx="7772400" cy="1143000"/>
          </a:xfrm>
        </p:spPr>
        <p:txBody>
          <a:bodyPr/>
          <a:lstStyle/>
          <a:p>
            <a:r>
              <a:rPr lang="en-US" dirty="0" smtClean="0"/>
              <a:t>Why doesn’t it terminate?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7571184" cy="492941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Values can loop indefinitely</a:t>
            </a:r>
          </a:p>
          <a:p>
            <a:r>
              <a:rPr lang="en-US" dirty="0" smtClean="0"/>
              <a:t>Intuitively, the join operator keeps pulling values up</a:t>
            </a:r>
          </a:p>
          <a:p>
            <a:r>
              <a:rPr lang="en-US" dirty="0" smtClean="0"/>
              <a:t>If the transfer function can keep pushing values back down again, then the values might cycle forever</a:t>
            </a:r>
          </a:p>
          <a:p>
            <a:r>
              <a:rPr lang="en-US" dirty="0" smtClean="0"/>
              <a:t>How can we fix this?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5445224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4" y="4581128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384" y="3717032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2852936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384" y="1988840"/>
            <a:ext cx="943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he-IL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1124744"/>
            <a:ext cx="9438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he-IL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מחבר חץ ישר 10"/>
          <p:cNvCxnSpPr>
            <a:stCxn id="5" idx="0"/>
            <a:endCxn id="6" idx="2"/>
          </p:cNvCxnSpPr>
          <p:nvPr/>
        </p:nvCxnSpPr>
        <p:spPr>
          <a:xfrm flipV="1">
            <a:off x="8500313" y="4950460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>
            <a:stCxn id="6" idx="0"/>
            <a:endCxn id="7" idx="2"/>
          </p:cNvCxnSpPr>
          <p:nvPr/>
        </p:nvCxnSpPr>
        <p:spPr>
          <a:xfrm flipV="1">
            <a:off x="8500313" y="4086364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>
            <a:stCxn id="7" idx="0"/>
            <a:endCxn id="8" idx="2"/>
          </p:cNvCxnSpPr>
          <p:nvPr/>
        </p:nvCxnSpPr>
        <p:spPr>
          <a:xfrm flipV="1">
            <a:off x="8500313" y="3222268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>
            <a:stCxn id="8" idx="0"/>
            <a:endCxn id="9" idx="2"/>
          </p:cNvCxnSpPr>
          <p:nvPr/>
        </p:nvCxnSpPr>
        <p:spPr>
          <a:xfrm flipV="1">
            <a:off x="8500313" y="2358172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9" idx="0"/>
            <a:endCxn id="10" idx="2"/>
          </p:cNvCxnSpPr>
          <p:nvPr/>
        </p:nvCxnSpPr>
        <p:spPr>
          <a:xfrm flipV="1">
            <a:off x="8500313" y="1494076"/>
            <a:ext cx="0" cy="494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ommon </a:t>
            </a:r>
            <a:r>
              <a:rPr lang="en-US" b="1" dirty="0" smtClean="0"/>
              <a:t>S</a:t>
            </a:r>
            <a:r>
              <a:rPr lang="en-US" dirty="0" smtClean="0"/>
              <a:t>ubexpression </a:t>
            </a:r>
            <a:r>
              <a:rPr lang="en-US" b="1" dirty="0" smtClean="0"/>
              <a:t>E</a:t>
            </a:r>
            <a:r>
              <a:rPr lang="en-US" dirty="0" smtClean="0"/>
              <a:t>limination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we have two variable assignments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v1 = a op b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…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v2 = a op b      </a:t>
            </a:r>
          </a:p>
          <a:p>
            <a:r>
              <a:rPr lang="en-US" dirty="0" smtClean="0"/>
              <a:t>and the values of v1, a, and b have not changed between the assignments, rewrite the code as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v1 = a op b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he-IL" dirty="0" smtClean="0">
                <a:solidFill>
                  <a:srgbClr val="000000"/>
                </a:solidFill>
              </a:rPr>
              <a:t>…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v2 = v1</a:t>
            </a:r>
          </a:p>
          <a:p>
            <a:r>
              <a:rPr lang="en-US" dirty="0" smtClean="0"/>
              <a:t>Eliminates useless recalculation</a:t>
            </a:r>
          </a:p>
          <a:p>
            <a:r>
              <a:rPr lang="en-US" dirty="0" smtClean="0"/>
              <a:t>Paves the way for later optimizations</a:t>
            </a:r>
            <a:endParaRPr lang="he-I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transfer functions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799" y="1981200"/>
            <a:ext cx="817850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transfer function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monotone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00FF"/>
                </a:solidFill>
              </a:rPr>
              <a:t>if x </a:t>
            </a:r>
            <a:r>
              <a:rPr lang="en-US" dirty="0">
                <a:solidFill>
                  <a:srgbClr val="0000FF"/>
                </a:solidFill>
              </a:rPr>
              <a:t>⊑ </a:t>
            </a:r>
            <a:r>
              <a:rPr lang="en-US" dirty="0" smtClean="0">
                <a:solidFill>
                  <a:srgbClr val="0000FF"/>
                </a:solidFill>
              </a:rPr>
              <a:t>y, then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(x) </a:t>
            </a:r>
            <a:r>
              <a:rPr lang="en-US" dirty="0">
                <a:solidFill>
                  <a:srgbClr val="0000FF"/>
                </a:solidFill>
              </a:rPr>
              <a:t>⊑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(y)</a:t>
            </a:r>
          </a:p>
          <a:p>
            <a:r>
              <a:rPr lang="en-US" dirty="0" smtClean="0"/>
              <a:t>Intuitively, if you know less information about a program point, you can't “gain back” more information about that program point</a:t>
            </a:r>
          </a:p>
          <a:p>
            <a:r>
              <a:rPr lang="en-US" dirty="0" smtClean="0"/>
              <a:t>Many transfer functions are monotone, including those for liveness and constant propagation</a:t>
            </a:r>
          </a:p>
          <a:p>
            <a:r>
              <a:rPr lang="en-US" dirty="0" smtClean="0"/>
              <a:t>Note: Monotonicity does </a:t>
            </a:r>
            <a:r>
              <a:rPr lang="en-US" b="1" dirty="0" smtClean="0"/>
              <a:t>not</a:t>
            </a:r>
            <a:r>
              <a:rPr lang="en-US" dirty="0" smtClean="0"/>
              <a:t> mean that </a:t>
            </a:r>
            <a:r>
              <a:rPr lang="en-US" dirty="0" smtClean="0"/>
              <a:t>x </a:t>
            </a:r>
            <a:r>
              <a:rPr lang="en-US" dirty="0">
                <a:solidFill>
                  <a:srgbClr val="0000FF"/>
                </a:solidFill>
              </a:rPr>
              <a:t>⊑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dirty="0" smtClean="0"/>
              <a:t>(x)</a:t>
            </a:r>
          </a:p>
          <a:p>
            <a:pPr lvl="1"/>
            <a:r>
              <a:rPr lang="en-US" dirty="0" smtClean="0"/>
              <a:t>(This is a different property called </a:t>
            </a:r>
            <a:r>
              <a:rPr lang="en-US" dirty="0" err="1" smtClean="0"/>
              <a:t>extensivity</a:t>
            </a:r>
            <a:r>
              <a:rPr lang="en-US" dirty="0" smtClean="0"/>
              <a:t>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74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Liveness and </a:t>
            </a:r>
            <a:r>
              <a:rPr lang="en-US" dirty="0" err="1" smtClean="0"/>
              <a:t>monotonicity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transfer function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monotone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00FF"/>
                </a:solidFill>
              </a:rPr>
              <a:t>if x </a:t>
            </a:r>
            <a:r>
              <a:rPr lang="en-US" dirty="0">
                <a:solidFill>
                  <a:srgbClr val="0000FF"/>
                </a:solidFill>
              </a:rPr>
              <a:t>⊑ </a:t>
            </a:r>
            <a:r>
              <a:rPr lang="en-US" dirty="0" smtClean="0">
                <a:solidFill>
                  <a:srgbClr val="0000FF"/>
                </a:solidFill>
              </a:rPr>
              <a:t>y, then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(x) </a:t>
            </a:r>
            <a:r>
              <a:rPr lang="en-US" dirty="0">
                <a:solidFill>
                  <a:srgbClr val="0000FF"/>
                </a:solidFill>
              </a:rPr>
              <a:t>⊑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(y)</a:t>
            </a:r>
          </a:p>
          <a:p>
            <a:r>
              <a:rPr lang="en-US" dirty="0" smtClean="0"/>
              <a:t>Recall our transfer function for </a:t>
            </a:r>
            <a:r>
              <a:rPr lang="en-US" b="1" dirty="0" smtClean="0"/>
              <a:t>a = b + c </a:t>
            </a:r>
            <a:r>
              <a:rPr lang="en-US" dirty="0" smtClean="0"/>
              <a:t>is</a:t>
            </a:r>
          </a:p>
          <a:p>
            <a:pPr lvl="1"/>
            <a:r>
              <a:rPr lang="it-IT" i="1" dirty="0" smtClean="0"/>
              <a:t>f</a:t>
            </a:r>
            <a:r>
              <a:rPr lang="it-IT" baseline="-25000" dirty="0" smtClean="0"/>
              <a:t>a = b + c</a:t>
            </a:r>
            <a:r>
              <a:rPr lang="it-IT" dirty="0" smtClean="0"/>
              <a:t>(V) = (V – {a}) ∪ {b, c}</a:t>
            </a:r>
          </a:p>
          <a:p>
            <a:r>
              <a:rPr lang="en-US" dirty="0" smtClean="0"/>
              <a:t>Recall that our join operator is set union and induces an ordering relationship</a:t>
            </a:r>
            <a:br>
              <a:rPr lang="en-US" dirty="0" smtClean="0"/>
            </a:br>
            <a:r>
              <a:rPr lang="en-US" dirty="0" smtClean="0"/>
              <a:t>                      X </a:t>
            </a:r>
            <a:r>
              <a:rPr lang="en-US" dirty="0">
                <a:solidFill>
                  <a:srgbClr val="0000FF"/>
                </a:solidFill>
              </a:rPr>
              <a:t>⊑</a:t>
            </a:r>
            <a:r>
              <a:rPr lang="en-US" dirty="0" smtClean="0"/>
              <a:t> Y </a:t>
            </a:r>
            <a:r>
              <a:rPr lang="en-US" dirty="0" err="1" smtClean="0"/>
              <a:t>iff</a:t>
            </a:r>
            <a:r>
              <a:rPr lang="en-US" dirty="0" smtClean="0"/>
              <a:t> X </a:t>
            </a:r>
            <a:r>
              <a:rPr lang="en-US" dirty="0">
                <a:sym typeface="Math B"/>
              </a:rPr>
              <a:t>⊆</a:t>
            </a:r>
            <a:r>
              <a:rPr lang="en-US" dirty="0" smtClean="0"/>
              <a:t>Y</a:t>
            </a:r>
          </a:p>
          <a:p>
            <a:r>
              <a:rPr lang="en-US" dirty="0" smtClean="0"/>
              <a:t>Is this monotone?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33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133" y="-26125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constant propagation monotone?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9514" y="820066"/>
            <a:ext cx="8494486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A transfer function </a:t>
            </a:r>
            <a:r>
              <a:rPr lang="en-US" i="1" dirty="0" smtClean="0"/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monotone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00FF"/>
                </a:solidFill>
              </a:rPr>
              <a:t>if x ⊑y, then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(x) </a:t>
            </a:r>
            <a:r>
              <a:rPr lang="en-US" dirty="0">
                <a:solidFill>
                  <a:srgbClr val="0000FF"/>
                </a:solidFill>
              </a:rPr>
              <a:t>⊑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(y)</a:t>
            </a:r>
          </a:p>
          <a:p>
            <a:r>
              <a:rPr lang="en-US" dirty="0" smtClean="0"/>
              <a:t>Recall our transfer functions</a:t>
            </a:r>
          </a:p>
          <a:p>
            <a:pPr lvl="1"/>
            <a:r>
              <a:rPr lang="en-US" dirty="0" err="1" smtClean="0"/>
              <a:t>f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=k</a:t>
            </a:r>
            <a:r>
              <a:rPr lang="en-US" dirty="0" smtClean="0"/>
              <a:t>(V) = V[</a:t>
            </a:r>
            <a:r>
              <a:rPr lang="en-US" dirty="0" err="1" smtClean="0">
                <a:solidFill>
                  <a:schemeClr val="tx2"/>
                </a:solidFill>
              </a:rPr>
              <a:t>x↦k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r>
              <a:rPr lang="en-US" dirty="0" smtClean="0"/>
              <a:t> </a:t>
            </a:r>
            <a:r>
              <a:rPr lang="en-US" i="1" dirty="0" smtClean="0"/>
              <a:t>(update V by mapping x to k)</a:t>
            </a:r>
          </a:p>
          <a:p>
            <a:pPr lvl="1"/>
            <a:r>
              <a:rPr lang="en-US" dirty="0" err="1" smtClean="0"/>
              <a:t>f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baseline="-25000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dirty="0" smtClean="0"/>
              <a:t>(V) = </a:t>
            </a:r>
            <a:r>
              <a:rPr lang="en-US" dirty="0"/>
              <a:t>V[</a:t>
            </a:r>
            <a:r>
              <a:rPr lang="en-US" dirty="0" err="1">
                <a:solidFill>
                  <a:schemeClr val="tx2"/>
                </a:solidFill>
              </a:rPr>
              <a:t>x</a:t>
            </a:r>
            <a:r>
              <a:rPr lang="en-US" dirty="0" err="1" smtClean="0">
                <a:solidFill>
                  <a:schemeClr val="tx2"/>
                </a:solidFill>
              </a:rPr>
              <a:t>↦Not-a-Constant</a:t>
            </a:r>
            <a:r>
              <a:rPr lang="en-US" dirty="0" smtClean="0">
                <a:solidFill>
                  <a:schemeClr val="tx2"/>
                </a:solidFill>
              </a:rPr>
              <a:t>] </a:t>
            </a:r>
            <a:r>
              <a:rPr lang="en-US" i="1" dirty="0" smtClean="0"/>
              <a:t>(assign Not-a-Constant)</a:t>
            </a:r>
          </a:p>
          <a:p>
            <a:r>
              <a:rPr lang="en-US" dirty="0" smtClean="0"/>
              <a:t>Is this monotone?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72</a:t>
            </a:fld>
            <a:endParaRPr lang="he-IL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0217" y="6345324"/>
            <a:ext cx="169553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Undefined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06516" y="5445224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26397" y="5445224"/>
            <a:ext cx="60006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90293" y="5445224"/>
            <a:ext cx="624069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18617" y="5445224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30718" y="5445224"/>
            <a:ext cx="43204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942821" y="5445224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182181" y="5445224"/>
            <a:ext cx="720080" cy="36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31063" y="4473116"/>
            <a:ext cx="237626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Not-a-constant</a:t>
            </a:r>
          </a:p>
        </p:txBody>
      </p:sp>
      <p:cxnSp>
        <p:nvCxnSpPr>
          <p:cNvPr id="14" name="מחבר חץ ישר 13"/>
          <p:cNvCxnSpPr>
            <a:stCxn id="5" idx="0"/>
            <a:endCxn id="6" idx="2"/>
          </p:cNvCxnSpPr>
          <p:nvPr/>
        </p:nvCxnSpPr>
        <p:spPr>
          <a:xfrm flipH="1" flipV="1">
            <a:off x="4422540" y="5805264"/>
            <a:ext cx="544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5" idx="0"/>
            <a:endCxn id="9" idx="2"/>
          </p:cNvCxnSpPr>
          <p:nvPr/>
        </p:nvCxnSpPr>
        <p:spPr>
          <a:xfrm flipV="1">
            <a:off x="4427984" y="5805264"/>
            <a:ext cx="90665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5" idx="0"/>
            <a:endCxn id="10" idx="2"/>
          </p:cNvCxnSpPr>
          <p:nvPr/>
        </p:nvCxnSpPr>
        <p:spPr>
          <a:xfrm flipV="1">
            <a:off x="4427984" y="5805264"/>
            <a:ext cx="1818758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5" idx="0"/>
            <a:endCxn id="11" idx="2"/>
          </p:cNvCxnSpPr>
          <p:nvPr/>
        </p:nvCxnSpPr>
        <p:spPr>
          <a:xfrm flipV="1">
            <a:off x="4427984" y="5805264"/>
            <a:ext cx="2874877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/>
          <p:cNvCxnSpPr>
            <a:stCxn id="5" idx="0"/>
            <a:endCxn id="7" idx="2"/>
          </p:cNvCxnSpPr>
          <p:nvPr/>
        </p:nvCxnSpPr>
        <p:spPr>
          <a:xfrm flipH="1" flipV="1">
            <a:off x="3426430" y="5805264"/>
            <a:ext cx="1001554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>
            <a:stCxn id="5" idx="0"/>
            <a:endCxn id="8" idx="2"/>
          </p:cNvCxnSpPr>
          <p:nvPr/>
        </p:nvCxnSpPr>
        <p:spPr>
          <a:xfrm flipH="1" flipV="1">
            <a:off x="2502328" y="5805264"/>
            <a:ext cx="1925656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5" idx="0"/>
            <a:endCxn id="12" idx="2"/>
          </p:cNvCxnSpPr>
          <p:nvPr/>
        </p:nvCxnSpPr>
        <p:spPr>
          <a:xfrm flipH="1" flipV="1">
            <a:off x="1542221" y="5805264"/>
            <a:ext cx="2885763" cy="54006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11" idx="0"/>
            <a:endCxn id="13" idx="2"/>
          </p:cNvCxnSpPr>
          <p:nvPr/>
        </p:nvCxnSpPr>
        <p:spPr>
          <a:xfrm flipH="1" flipV="1">
            <a:off x="4419195" y="4833156"/>
            <a:ext cx="288366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0" idx="0"/>
            <a:endCxn id="13" idx="2"/>
          </p:cNvCxnSpPr>
          <p:nvPr/>
        </p:nvCxnSpPr>
        <p:spPr>
          <a:xfrm flipH="1" flipV="1">
            <a:off x="4419195" y="4833156"/>
            <a:ext cx="182754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9" idx="0"/>
            <a:endCxn id="13" idx="2"/>
          </p:cNvCxnSpPr>
          <p:nvPr/>
        </p:nvCxnSpPr>
        <p:spPr>
          <a:xfrm flipH="1" flipV="1">
            <a:off x="4419195" y="4833156"/>
            <a:ext cx="915446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6" idx="0"/>
            <a:endCxn id="13" idx="2"/>
          </p:cNvCxnSpPr>
          <p:nvPr/>
        </p:nvCxnSpPr>
        <p:spPr>
          <a:xfrm flipH="1" flipV="1">
            <a:off x="4419195" y="4833156"/>
            <a:ext cx="334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7" idx="0"/>
            <a:endCxn id="13" idx="2"/>
          </p:cNvCxnSpPr>
          <p:nvPr/>
        </p:nvCxnSpPr>
        <p:spPr>
          <a:xfrm flipV="1">
            <a:off x="3426430" y="4833156"/>
            <a:ext cx="992765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>
            <a:stCxn id="8" idx="0"/>
            <a:endCxn id="13" idx="2"/>
          </p:cNvCxnSpPr>
          <p:nvPr/>
        </p:nvCxnSpPr>
        <p:spPr>
          <a:xfrm flipV="1">
            <a:off x="2502328" y="4833156"/>
            <a:ext cx="1916867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>
            <a:stCxn id="12" idx="0"/>
            <a:endCxn id="13" idx="2"/>
          </p:cNvCxnSpPr>
          <p:nvPr/>
        </p:nvCxnSpPr>
        <p:spPr>
          <a:xfrm flipV="1">
            <a:off x="1542221" y="4833156"/>
            <a:ext cx="2876974" cy="6120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 result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Theorem:</a:t>
            </a:r>
            <a:r>
              <a:rPr lang="en-US" dirty="0" smtClean="0"/>
              <a:t> A dataflow analysis with a </a:t>
            </a:r>
            <a:r>
              <a:rPr lang="en-US" b="1" dirty="0" smtClean="0"/>
              <a:t>finite-height semilattice</a:t>
            </a:r>
            <a:r>
              <a:rPr lang="en-US" dirty="0" smtClean="0"/>
              <a:t> and family of </a:t>
            </a:r>
            <a:r>
              <a:rPr lang="en-US" b="1" dirty="0" smtClean="0"/>
              <a:t>monotone transfer functions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always terminates</a:t>
            </a:r>
          </a:p>
          <a:p>
            <a:r>
              <a:rPr lang="en-US" dirty="0" smtClean="0"/>
              <a:t>Proof sketch:</a:t>
            </a:r>
          </a:p>
          <a:p>
            <a:pPr lvl="1"/>
            <a:r>
              <a:rPr lang="en-US" dirty="0" smtClean="0"/>
              <a:t>The join operator can only bring values up</a:t>
            </a:r>
          </a:p>
          <a:p>
            <a:pPr lvl="1"/>
            <a:r>
              <a:rPr lang="en-US" dirty="0" smtClean="0"/>
              <a:t>Transfer functions can never lower values back down below where they were in the past (</a:t>
            </a:r>
            <a:r>
              <a:rPr lang="en-US" dirty="0" err="1" smtClean="0"/>
              <a:t>monotonicity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Values cannot increase indefinitely (finite height)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91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“optimality” result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transfer function </a:t>
            </a:r>
            <a:r>
              <a:rPr lang="en-US" i="1" dirty="0" smtClean="0"/>
              <a:t>f</a:t>
            </a:r>
            <a:r>
              <a:rPr lang="en-US" dirty="0" smtClean="0"/>
              <a:t> is distributive if</a:t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⨆ </a:t>
            </a:r>
            <a:r>
              <a:rPr lang="en-US" i="1" dirty="0" smtClean="0">
                <a:solidFill>
                  <a:srgbClr val="0000FF"/>
                </a:solidFill>
                <a:sym typeface="Math B"/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) =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⨆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Math B"/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(b)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every domain elements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</a:p>
          <a:p>
            <a:r>
              <a:rPr lang="en-US" dirty="0" smtClean="0"/>
              <a:t>If all transfer functions are distributive then the fixed-point solution is the solution that would be computed by joining results from all (potentially infinite) control-flow paths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Join over all paths</a:t>
            </a:r>
          </a:p>
          <a:p>
            <a:r>
              <a:rPr lang="en-US" dirty="0" smtClean="0"/>
              <a:t>Optimal if we ignore program conditions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66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“optimality” result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transfer function </a:t>
            </a:r>
            <a:r>
              <a:rPr lang="en-US" i="1" dirty="0" smtClean="0"/>
              <a:t>f</a:t>
            </a:r>
            <a:r>
              <a:rPr lang="en-US" dirty="0" smtClean="0"/>
              <a:t> is distributive if</a:t>
            </a:r>
            <a:br>
              <a:rPr lang="en-US" dirty="0" smtClean="0"/>
            </a:br>
            <a:r>
              <a:rPr lang="en-US" dirty="0" smtClean="0"/>
              <a:t>                  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⨆ </a:t>
            </a:r>
            <a:r>
              <a:rPr lang="en-US" i="1" dirty="0" smtClean="0">
                <a:solidFill>
                  <a:srgbClr val="0000FF"/>
                </a:solidFill>
                <a:sym typeface="Math B"/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) =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⨆</a:t>
            </a:r>
            <a:r>
              <a:rPr lang="en-US" dirty="0" smtClean="0">
                <a:solidFill>
                  <a:srgbClr val="0000FF"/>
                </a:solidFill>
                <a:sym typeface="Math B"/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(b)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every domain elements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</a:p>
          <a:p>
            <a:r>
              <a:rPr lang="en-US" dirty="0" smtClean="0"/>
              <a:t>If all transfer functions are distributive then the fixed-point solution is equal to the solution computed by joining results from all (potentially infinite) control-flow paths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Join over all paths</a:t>
            </a:r>
          </a:p>
          <a:p>
            <a:r>
              <a:rPr lang="en-US" dirty="0" smtClean="0"/>
              <a:t>Optimal if we pretend all control-flow paths can be executed by the program</a:t>
            </a:r>
          </a:p>
          <a:p>
            <a:r>
              <a:rPr lang="en-US" dirty="0" smtClean="0"/>
              <a:t>Which analyses use distributive functions?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55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optimizations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of a program’s computations are done inside loops</a:t>
            </a:r>
          </a:p>
          <a:p>
            <a:pPr lvl="1"/>
            <a:r>
              <a:rPr lang="en-US" dirty="0" smtClean="0"/>
              <a:t>Focus optimizations effort on loops</a:t>
            </a:r>
          </a:p>
          <a:p>
            <a:r>
              <a:rPr lang="en-US" dirty="0" smtClean="0"/>
              <a:t>The optimizations we’ve seen so far are independent of the control structure</a:t>
            </a:r>
          </a:p>
          <a:p>
            <a:r>
              <a:rPr lang="en-US" dirty="0" smtClean="0"/>
              <a:t>Some optimizations are specialized to loops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Loop-invariant code motion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(Strength reduction via induction variables)</a:t>
            </a:r>
          </a:p>
          <a:p>
            <a:r>
              <a:rPr lang="en-US" dirty="0" smtClean="0"/>
              <a:t>Require another type of analysis to find out where expressions get their values from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Reaching definitions</a:t>
            </a:r>
          </a:p>
          <a:p>
            <a:pPr lvl="2"/>
            <a:r>
              <a:rPr lang="en-US" dirty="0" smtClean="0"/>
              <a:t>(Also useful for improving register allocation)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38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invariant computation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794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>x &lt; y + z</a:t>
            </a: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36096" y="480357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4" y="4587552"/>
            <a:ext cx="10158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215837" y="4225771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2050723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635224"/>
            <a:ext cx="10158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>z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 flipV="1">
            <a:off x="2843808" y="2373888"/>
            <a:ext cx="864096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215837" y="3112552"/>
            <a:ext cx="0" cy="4668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2"/>
            <a:endCxn id="6" idx="0"/>
          </p:cNvCxnSpPr>
          <p:nvPr/>
        </p:nvCxnSpPr>
        <p:spPr>
          <a:xfrm>
            <a:off x="4215837" y="4225771"/>
            <a:ext cx="1728192" cy="5778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250116" y="4545161"/>
            <a:ext cx="1931442" cy="12700"/>
          </a:xfrm>
          <a:prstGeom prst="curvedConnector5">
            <a:avLst>
              <a:gd name="adj1" fmla="val -11836"/>
              <a:gd name="adj2" fmla="val 5799472"/>
              <a:gd name="adj3" fmla="val 11183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invariant computation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794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</a:t>
            </a:r>
            <a:r>
              <a:rPr lang="en-US" sz="1800" dirty="0" smtClean="0">
                <a:solidFill>
                  <a:srgbClr val="FF0000"/>
                </a:solidFill>
              </a:rPr>
              <a:t>t * 4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x &lt; </a:t>
            </a:r>
            <a:r>
              <a:rPr lang="en-US" sz="1800" dirty="0" smtClean="0">
                <a:solidFill>
                  <a:srgbClr val="FF0000"/>
                </a:solidFill>
              </a:rPr>
              <a:t>y + z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80357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4" y="4587552"/>
            <a:ext cx="10158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215837" y="4225771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2050723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635224"/>
            <a:ext cx="10158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>z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 flipV="1">
            <a:off x="2843808" y="2373888"/>
            <a:ext cx="864096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215837" y="3112552"/>
            <a:ext cx="0" cy="4668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2"/>
            <a:endCxn id="6" idx="0"/>
          </p:cNvCxnSpPr>
          <p:nvPr/>
        </p:nvCxnSpPr>
        <p:spPr>
          <a:xfrm>
            <a:off x="4215837" y="4225771"/>
            <a:ext cx="1728192" cy="5778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250116" y="4545161"/>
            <a:ext cx="1931442" cy="12700"/>
          </a:xfrm>
          <a:prstGeom prst="curvedConnector5">
            <a:avLst>
              <a:gd name="adj1" fmla="val -11836"/>
              <a:gd name="adj2" fmla="val 5799472"/>
              <a:gd name="adj3" fmla="val 11183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הסבר מלבני 13"/>
          <p:cNvSpPr/>
          <p:nvPr/>
        </p:nvSpPr>
        <p:spPr>
          <a:xfrm>
            <a:off x="6516216" y="2715344"/>
            <a:ext cx="2232248" cy="936104"/>
          </a:xfrm>
          <a:prstGeom prst="wedgeRectCallout">
            <a:avLst>
              <a:gd name="adj1" fmla="val -128208"/>
              <a:gd name="adj2" fmla="val 74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t*4 and </a:t>
            </a:r>
            <a:r>
              <a:rPr lang="en-US" sz="2000" dirty="0" err="1" smtClean="0">
                <a:solidFill>
                  <a:schemeClr val="tx1"/>
                </a:solidFill>
              </a:rPr>
              <a:t>y+z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have same value on each iteration</a:t>
            </a:r>
            <a:endParaRPr lang="he-IL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hoisting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79440"/>
            <a:ext cx="10158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x &lt; w</a:t>
            </a:r>
            <a:endParaRPr lang="he-IL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36096" y="4803576"/>
            <a:ext cx="10158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/>
              <a:t>end</a:t>
            </a:r>
            <a:endParaRPr lang="he-IL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4" y="4587552"/>
            <a:ext cx="10158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x = x + 1</a:t>
            </a:r>
            <a:br>
              <a:rPr lang="en-US" sz="1600" dirty="0" smtClean="0"/>
            </a:br>
            <a:endParaRPr lang="he-IL" sz="16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215837" y="4164215"/>
            <a:ext cx="0" cy="42333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2050723"/>
            <a:ext cx="10158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/>
              <a:t>start</a:t>
            </a:r>
            <a:br>
              <a:rPr lang="en-US" sz="1600" dirty="0" smtClean="0"/>
            </a:br>
            <a:endParaRPr lang="he-IL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635224"/>
            <a:ext cx="101586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/>
              <a:t>y = …</a:t>
            </a:r>
            <a:br>
              <a:rPr lang="en-US" sz="1600" dirty="0" smtClean="0"/>
            </a:br>
            <a:r>
              <a:rPr lang="en-US" sz="1600" dirty="0" smtClean="0"/>
              <a:t>t = …</a:t>
            </a:r>
            <a:br>
              <a:rPr lang="en-US" sz="1600" dirty="0" smtClean="0"/>
            </a:br>
            <a:r>
              <a:rPr lang="en-US" sz="1600" dirty="0" smtClean="0"/>
              <a:t>z = …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y = t * 4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w = y + z</a:t>
            </a:r>
            <a:endParaRPr lang="he-IL" sz="1600" dirty="0" smtClean="0">
              <a:solidFill>
                <a:srgbClr val="FF0000"/>
              </a:solidFill>
            </a:endParaRPr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 flipV="1">
            <a:off x="2843808" y="2296944"/>
            <a:ext cx="864096" cy="4616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215837" y="2958663"/>
            <a:ext cx="0" cy="62077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2"/>
            <a:endCxn id="6" idx="0"/>
          </p:cNvCxnSpPr>
          <p:nvPr/>
        </p:nvCxnSpPr>
        <p:spPr>
          <a:xfrm>
            <a:off x="4215837" y="4164215"/>
            <a:ext cx="1728192" cy="63936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296282" y="4498995"/>
            <a:ext cx="1839109" cy="12700"/>
          </a:xfrm>
          <a:prstGeom prst="curvedConnector5">
            <a:avLst>
              <a:gd name="adj1" fmla="val -12430"/>
              <a:gd name="adj2" fmla="val 5799472"/>
              <a:gd name="adj3" fmla="val 112430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ommon </a:t>
            </a:r>
            <a:r>
              <a:rPr lang="en-US" b="1" dirty="0" smtClean="0"/>
              <a:t>S</a:t>
            </a:r>
            <a:r>
              <a:rPr lang="en-US" dirty="0" smtClean="0"/>
              <a:t>ubexpression </a:t>
            </a:r>
            <a:r>
              <a:rPr lang="en-US" b="1" dirty="0" smtClean="0"/>
              <a:t>E</a:t>
            </a:r>
            <a:r>
              <a:rPr lang="en-US" dirty="0" smtClean="0"/>
              <a:t>limination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we have two variable assignments</a:t>
            </a:r>
            <a:br>
              <a:rPr lang="en-US" dirty="0" smtClean="0"/>
            </a:br>
            <a:r>
              <a:rPr lang="en-US" dirty="0" smtClean="0"/>
              <a:t>v1 = a op b     </a:t>
            </a:r>
            <a:r>
              <a:rPr lang="en-US" dirty="0" smtClean="0">
                <a:solidFill>
                  <a:srgbClr val="0000FF"/>
                </a:solidFill>
              </a:rPr>
              <a:t>[or:  v1 = a]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he-IL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v2 = a op b     </a:t>
            </a:r>
            <a:r>
              <a:rPr lang="en-US" dirty="0" smtClean="0">
                <a:solidFill>
                  <a:srgbClr val="0000FF"/>
                </a:solidFill>
              </a:rPr>
              <a:t>[or:  v2 = a] </a:t>
            </a:r>
          </a:p>
          <a:p>
            <a:r>
              <a:rPr lang="en-US" dirty="0" smtClean="0"/>
              <a:t>and the values of v1, a, and b have not changed between the assignments, rewrite the code as</a:t>
            </a:r>
            <a:br>
              <a:rPr lang="en-US" dirty="0" smtClean="0"/>
            </a:br>
            <a:r>
              <a:rPr lang="en-US" dirty="0" smtClean="0"/>
              <a:t>v1 = a op </a:t>
            </a:r>
            <a:r>
              <a:rPr lang="en-US" dirty="0"/>
              <a:t>b     </a:t>
            </a:r>
            <a:r>
              <a:rPr lang="en-US" dirty="0">
                <a:solidFill>
                  <a:srgbClr val="0000FF"/>
                </a:solidFill>
              </a:rPr>
              <a:t>[or:  </a:t>
            </a:r>
            <a:r>
              <a:rPr lang="en-US" dirty="0" smtClean="0">
                <a:solidFill>
                  <a:srgbClr val="0000FF"/>
                </a:solidFill>
              </a:rPr>
              <a:t>v1 </a:t>
            </a:r>
            <a:r>
              <a:rPr lang="en-US" dirty="0">
                <a:solidFill>
                  <a:srgbClr val="0000FF"/>
                </a:solidFill>
              </a:rPr>
              <a:t>= a]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v2 = v1            </a:t>
            </a:r>
          </a:p>
          <a:p>
            <a:r>
              <a:rPr lang="en-US" dirty="0" smtClean="0"/>
              <a:t>Eliminates useless recalculation</a:t>
            </a:r>
          </a:p>
          <a:p>
            <a:r>
              <a:rPr lang="en-US" dirty="0" smtClean="0"/>
              <a:t>Paves the way for later optimizations</a:t>
            </a:r>
            <a:endParaRPr lang="he-I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reasoning did we use?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794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</a:t>
            </a:r>
            <a:r>
              <a:rPr lang="en-US" sz="1800" dirty="0" smtClean="0">
                <a:solidFill>
                  <a:srgbClr val="FF0000"/>
                </a:solidFill>
              </a:rPr>
              <a:t>t * 4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x &lt; </a:t>
            </a:r>
            <a:r>
              <a:rPr lang="en-US" sz="1800" dirty="0" smtClean="0">
                <a:solidFill>
                  <a:srgbClr val="FF0000"/>
                </a:solidFill>
              </a:rPr>
              <a:t>y + z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803576"/>
            <a:ext cx="10158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/>
              <a:t>end</a:t>
            </a:r>
            <a:endParaRPr lang="he-IL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4" y="4587552"/>
            <a:ext cx="10158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215837" y="4225771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2050723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635224"/>
            <a:ext cx="10158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>z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 flipV="1">
            <a:off x="2843808" y="2373888"/>
            <a:ext cx="864096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215837" y="3112552"/>
            <a:ext cx="0" cy="4668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2"/>
            <a:endCxn id="6" idx="0"/>
          </p:cNvCxnSpPr>
          <p:nvPr/>
        </p:nvCxnSpPr>
        <p:spPr>
          <a:xfrm>
            <a:off x="4215837" y="4225771"/>
            <a:ext cx="1728192" cy="5778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250116" y="4545161"/>
            <a:ext cx="1931442" cy="12700"/>
          </a:xfrm>
          <a:prstGeom prst="curvedConnector5">
            <a:avLst>
              <a:gd name="adj1" fmla="val -11836"/>
              <a:gd name="adj2" fmla="val 5799472"/>
              <a:gd name="adj3" fmla="val 11183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הסבר מלבני 13"/>
          <p:cNvSpPr/>
          <p:nvPr/>
        </p:nvSpPr>
        <p:spPr>
          <a:xfrm>
            <a:off x="6012160" y="3573016"/>
            <a:ext cx="2880320" cy="936104"/>
          </a:xfrm>
          <a:prstGeom prst="wedgeRectCallout">
            <a:avLst>
              <a:gd name="adj1" fmla="val -100218"/>
              <a:gd name="adj2" fmla="val 39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y is defined inside loop but it is loop invariant since t*4 is loop-invariant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  <p:sp>
        <p:nvSpPr>
          <p:cNvPr id="15" name="הסבר מלבני 14"/>
          <p:cNvSpPr/>
          <p:nvPr/>
        </p:nvSpPr>
        <p:spPr>
          <a:xfrm>
            <a:off x="6372200" y="1484784"/>
            <a:ext cx="2448272" cy="792088"/>
          </a:xfrm>
          <a:prstGeom prst="wedgeRectCallout">
            <a:avLst>
              <a:gd name="adj1" fmla="val -140213"/>
              <a:gd name="adj2" fmla="val 226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Both t and z are defined only outside of loop</a:t>
            </a:r>
            <a:endParaRPr lang="he-IL" sz="1800" dirty="0" smtClean="0">
              <a:solidFill>
                <a:srgbClr val="0000FF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6372200" y="2780928"/>
            <a:ext cx="2448272" cy="648072"/>
          </a:xfrm>
          <a:prstGeom prst="wedgeRectCallout">
            <a:avLst>
              <a:gd name="adj1" fmla="val -125095"/>
              <a:gd name="adj2" fmla="val 1015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constants are trivially loop-invariant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now?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3579440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no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y = 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t * 4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dirty="0" smtClean="0">
                <a:latin typeface="+mn-lt"/>
              </a:rPr>
              <a:t>x &lt; </a:t>
            </a:r>
            <a:r>
              <a:rPr lang="en-US" sz="1800" dirty="0" smtClean="0">
                <a:solidFill>
                  <a:srgbClr val="7030A0"/>
                </a:solidFill>
                <a:latin typeface="+mn-lt"/>
              </a:rPr>
              <a:t>y + z</a:t>
            </a:r>
            <a:endParaRPr lang="he-IL" sz="1800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803576"/>
            <a:ext cx="1015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noAutofit/>
          </a:bodyPr>
          <a:lstStyle/>
          <a:p>
            <a:pPr algn="ctr" rtl="0"/>
            <a:r>
              <a:rPr lang="en-US" dirty="0" smtClean="0">
                <a:latin typeface="+mn-lt"/>
              </a:rPr>
              <a:t>end</a:t>
            </a:r>
            <a:endParaRPr lang="he-IL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4587552"/>
            <a:ext cx="10158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no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x = x + 1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t = t + 1</a:t>
            </a:r>
            <a:endParaRPr lang="he-IL" sz="180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215837" y="4225771"/>
            <a:ext cx="0" cy="3617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2050723"/>
            <a:ext cx="10158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latin typeface="+mn-lt"/>
              </a:rPr>
              <a:t>start</a:t>
            </a:r>
            <a:br>
              <a:rPr lang="en-US" dirty="0" smtClean="0">
                <a:latin typeface="+mn-lt"/>
              </a:rPr>
            </a:br>
            <a:endParaRPr lang="he-IL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1635224"/>
            <a:ext cx="101586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noAutofit/>
          </a:bodyPr>
          <a:lstStyle/>
          <a:p>
            <a:pPr algn="l" rtl="0"/>
            <a:r>
              <a:rPr lang="en-US" sz="1800" dirty="0" smtClean="0">
                <a:latin typeface="+mn-lt"/>
              </a:rPr>
              <a:t>y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t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z = …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endParaRPr lang="he-IL" sz="1800" dirty="0" smtClean="0">
              <a:latin typeface="+mn-lt"/>
            </a:endParaRPr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 flipV="1">
            <a:off x="2843808" y="2373888"/>
            <a:ext cx="864096" cy="923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215837" y="3112552"/>
            <a:ext cx="0" cy="4668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2"/>
            <a:endCxn id="6" idx="0"/>
          </p:cNvCxnSpPr>
          <p:nvPr/>
        </p:nvCxnSpPr>
        <p:spPr>
          <a:xfrm>
            <a:off x="4215837" y="4225771"/>
            <a:ext cx="1728192" cy="57780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250116" y="4545161"/>
            <a:ext cx="1931442" cy="12700"/>
          </a:xfrm>
          <a:prstGeom prst="curvedConnector5">
            <a:avLst>
              <a:gd name="adj1" fmla="val -11836"/>
              <a:gd name="adj2" fmla="val 5799472"/>
              <a:gd name="adj3" fmla="val 111836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הסבר מלבני 15"/>
          <p:cNvSpPr/>
          <p:nvPr/>
        </p:nvSpPr>
        <p:spPr>
          <a:xfrm>
            <a:off x="5868144" y="2715344"/>
            <a:ext cx="2880320" cy="857672"/>
          </a:xfrm>
          <a:prstGeom prst="wedgeRectCallout">
            <a:avLst>
              <a:gd name="adj1" fmla="val -95352"/>
              <a:gd name="adj2" fmla="val 1021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Now t is not loop-invariant and so are t*4 and y</a:t>
            </a:r>
            <a:endParaRPr lang="he-I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Loop-invariant code motion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: t = </a:t>
            </a:r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r>
              <a:rPr lang="en-US" dirty="0" smtClean="0"/>
              <a:t> op </a:t>
            </a:r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endParaRPr lang="en-US" baseline="-25000" dirty="0" smtClean="0"/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0000FF"/>
                </a:solidFill>
              </a:rPr>
              <a:t>program location</a:t>
            </a:r>
          </a:p>
          <a:p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op </a:t>
            </a:r>
            <a:r>
              <a:rPr lang="en-US" i="1" dirty="0" smtClean="0"/>
              <a:t>a</a:t>
            </a:r>
            <a:r>
              <a:rPr lang="en-US" baseline="-25000" dirty="0" smtClean="0"/>
              <a:t>2 </a:t>
            </a:r>
            <a:r>
              <a:rPr lang="en-US" dirty="0" smtClean="0">
                <a:solidFill>
                  <a:srgbClr val="0000FF"/>
                </a:solidFill>
              </a:rPr>
              <a:t>loop-invariant</a:t>
            </a:r>
            <a:r>
              <a:rPr lang="en-US" dirty="0" smtClean="0"/>
              <a:t> (for a loop </a:t>
            </a:r>
            <a:r>
              <a:rPr lang="en-US" i="1" dirty="0" smtClean="0"/>
              <a:t>L</a:t>
            </a:r>
            <a:r>
              <a:rPr lang="en-US" dirty="0" smtClean="0"/>
              <a:t>) if computes the same value in each iteration</a:t>
            </a:r>
          </a:p>
          <a:p>
            <a:pPr lvl="1"/>
            <a:r>
              <a:rPr lang="en-US" dirty="0" smtClean="0"/>
              <a:t>Hard to know in general</a:t>
            </a:r>
          </a:p>
          <a:p>
            <a:r>
              <a:rPr lang="en-US" dirty="0" smtClean="0"/>
              <a:t>Conservative approximation</a:t>
            </a:r>
          </a:p>
          <a:p>
            <a:pPr lvl="1"/>
            <a:r>
              <a:rPr lang="en-US" dirty="0" smtClean="0"/>
              <a:t>Each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a constant, or</a:t>
            </a:r>
          </a:p>
          <a:p>
            <a:pPr lvl="1"/>
            <a:r>
              <a:rPr lang="en-US" dirty="0" smtClean="0"/>
              <a:t>All definitions of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that reach </a:t>
            </a:r>
            <a:r>
              <a:rPr lang="en-US" i="1" dirty="0" smtClean="0"/>
              <a:t>d</a:t>
            </a:r>
            <a:r>
              <a:rPr lang="en-US" dirty="0" smtClean="0"/>
              <a:t> are outside </a:t>
            </a:r>
            <a:r>
              <a:rPr lang="en-US" i="1" dirty="0" smtClean="0"/>
              <a:t>L</a:t>
            </a:r>
            <a:r>
              <a:rPr lang="en-US" dirty="0" smtClean="0"/>
              <a:t>, or</a:t>
            </a:r>
          </a:p>
          <a:p>
            <a:pPr lvl="1"/>
            <a:r>
              <a:rPr lang="en-US" dirty="0" smtClean="0"/>
              <a:t>Only one definition of </a:t>
            </a:r>
            <a:r>
              <a:rPr lang="en-US" dirty="0" err="1" smtClean="0"/>
              <a:t>of</a:t>
            </a:r>
            <a:r>
              <a:rPr lang="en-US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reaches </a:t>
            </a:r>
            <a:r>
              <a:rPr lang="en-US" i="1" dirty="0" smtClean="0"/>
              <a:t>d</a:t>
            </a:r>
            <a:r>
              <a:rPr lang="en-US" dirty="0" smtClean="0"/>
              <a:t>, and is loop-invariant itself</a:t>
            </a:r>
          </a:p>
          <a:p>
            <a:r>
              <a:rPr lang="en-US" dirty="0" smtClean="0"/>
              <a:t>Transformation: hoist the loop-invariant code outside of the loop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94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definitions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definition </a:t>
            </a:r>
            <a:r>
              <a:rPr lang="en-US" i="1" dirty="0" smtClean="0"/>
              <a:t>d</a:t>
            </a:r>
            <a:r>
              <a:rPr lang="en-US" dirty="0" smtClean="0"/>
              <a:t>: t = </a:t>
            </a:r>
            <a:r>
              <a:rPr lang="en-US" i="1" dirty="0" smtClean="0"/>
              <a:t>… </a:t>
            </a:r>
            <a:r>
              <a:rPr lang="en-US" dirty="0" smtClean="0">
                <a:solidFill>
                  <a:srgbClr val="0000FF"/>
                </a:solidFill>
              </a:rPr>
              <a:t>reaches</a:t>
            </a:r>
            <a:r>
              <a:rPr lang="en-US" dirty="0" smtClean="0"/>
              <a:t> a program location if there is a path from the definition to the program location, along which the defined variable is never redefined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62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definitions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definition </a:t>
            </a:r>
            <a:r>
              <a:rPr lang="en-US" i="1" dirty="0" smtClean="0"/>
              <a:t>d</a:t>
            </a:r>
            <a:r>
              <a:rPr lang="en-US" dirty="0" smtClean="0"/>
              <a:t>: t = </a:t>
            </a:r>
            <a:r>
              <a:rPr lang="en-US" i="1" dirty="0" smtClean="0"/>
              <a:t>… </a:t>
            </a:r>
            <a:r>
              <a:rPr lang="en-US" dirty="0" smtClean="0">
                <a:solidFill>
                  <a:srgbClr val="0000FF"/>
                </a:solidFill>
              </a:rPr>
              <a:t>reaches</a:t>
            </a:r>
            <a:r>
              <a:rPr lang="en-US" dirty="0" smtClean="0"/>
              <a:t> a program location if there is a path from the definition to the program location, along which the defined variable is never redefined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Direction:</a:t>
            </a:r>
            <a:r>
              <a:rPr lang="en-US" dirty="0" smtClean="0"/>
              <a:t> Forward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Domain:</a:t>
            </a:r>
            <a:r>
              <a:rPr lang="en-US" dirty="0" smtClean="0"/>
              <a:t> sets of program locations that are definitions `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Join operator:</a:t>
            </a:r>
            <a:r>
              <a:rPr lang="en-US" dirty="0" smtClean="0"/>
              <a:t> union</a:t>
            </a:r>
            <a:endParaRPr lang="en-US" b="1" dirty="0" smtClean="0"/>
          </a:p>
          <a:p>
            <a:r>
              <a:rPr lang="pt-BR" dirty="0" smtClean="0">
                <a:solidFill>
                  <a:srgbClr val="7030A0"/>
                </a:solidFill>
              </a:rPr>
              <a:t>Transfer function:</a:t>
            </a:r>
            <a:br>
              <a:rPr lang="pt-BR" dirty="0" smtClean="0">
                <a:solidFill>
                  <a:srgbClr val="7030A0"/>
                </a:solidFill>
              </a:rPr>
            </a:br>
            <a:r>
              <a:rPr lang="pt-BR" dirty="0" smtClean="0">
                <a:solidFill>
                  <a:srgbClr val="7030A0"/>
                </a:solidFill>
              </a:rPr>
              <a:t>            </a:t>
            </a:r>
            <a:r>
              <a:rPr lang="pt-BR" i="1" dirty="0" smtClean="0"/>
              <a:t>f</a:t>
            </a:r>
            <a:r>
              <a:rPr lang="pt-BR" i="1" baseline="-25000" dirty="0" smtClean="0"/>
              <a:t>d: a=b op c</a:t>
            </a:r>
            <a:r>
              <a:rPr lang="pt-BR" dirty="0" smtClean="0"/>
              <a:t>(RD)</a:t>
            </a:r>
            <a:r>
              <a:rPr lang="pt-BR" i="1" dirty="0" smtClean="0"/>
              <a:t> </a:t>
            </a:r>
            <a:r>
              <a:rPr lang="pt-BR" dirty="0" smtClean="0"/>
              <a:t>= (RD - </a:t>
            </a:r>
            <a:r>
              <a:rPr lang="pt-BR" i="1" dirty="0" err="1" smtClean="0">
                <a:solidFill>
                  <a:srgbClr val="0000FF"/>
                </a:solidFill>
              </a:rPr>
              <a:t>defs</a:t>
            </a:r>
            <a:r>
              <a:rPr lang="pt-BR" dirty="0" smtClean="0"/>
              <a:t>(</a:t>
            </a:r>
            <a:r>
              <a:rPr lang="pt-BR" i="1" dirty="0" smtClean="0"/>
              <a:t>a</a:t>
            </a:r>
            <a:r>
              <a:rPr lang="pt-BR" dirty="0" smtClean="0"/>
              <a:t>))</a:t>
            </a:r>
            <a:r>
              <a:rPr lang="en-US" dirty="0">
                <a:sym typeface="Math B"/>
              </a:rPr>
              <a:t> ∪</a:t>
            </a:r>
            <a:r>
              <a:rPr lang="pt-BR" dirty="0" smtClean="0"/>
              <a:t> </a:t>
            </a:r>
            <a:r>
              <a:rPr lang="pt-BR" dirty="0" smtClean="0">
                <a:sym typeface="Math B"/>
              </a:rPr>
              <a:t>{</a:t>
            </a:r>
            <a:r>
              <a:rPr lang="pt-BR" i="1" dirty="0" smtClean="0">
                <a:sym typeface="Math B"/>
              </a:rPr>
              <a:t>d</a:t>
            </a:r>
            <a:r>
              <a:rPr lang="pt-BR" dirty="0" smtClean="0">
                <a:sym typeface="Math B"/>
              </a:rPr>
              <a:t>}</a:t>
            </a:r>
            <a:br>
              <a:rPr lang="pt-BR" dirty="0" smtClean="0">
                <a:sym typeface="Math B"/>
              </a:rPr>
            </a:br>
            <a:r>
              <a:rPr lang="pt-BR" dirty="0" smtClean="0">
                <a:sym typeface="Math B"/>
              </a:rPr>
              <a:t>          </a:t>
            </a:r>
            <a:r>
              <a:rPr lang="pt-BR" i="1" dirty="0" smtClean="0"/>
              <a:t>  f</a:t>
            </a:r>
            <a:r>
              <a:rPr lang="pt-BR" i="1" baseline="-25000" dirty="0" smtClean="0"/>
              <a:t>d: not-a-def</a:t>
            </a:r>
            <a:r>
              <a:rPr lang="pt-BR" dirty="0" smtClean="0"/>
              <a:t>(RD)</a:t>
            </a:r>
            <a:r>
              <a:rPr lang="pt-BR" i="1" dirty="0" smtClean="0"/>
              <a:t> </a:t>
            </a:r>
            <a:r>
              <a:rPr lang="pt-BR" dirty="0" smtClean="0"/>
              <a:t>= RD</a:t>
            </a:r>
            <a:endParaRPr lang="pt-BR" dirty="0" smtClean="0">
              <a:sym typeface="Math B"/>
            </a:endParaRPr>
          </a:p>
          <a:p>
            <a:pPr lvl="1"/>
            <a:r>
              <a:rPr lang="pt-BR" dirty="0" smtClean="0">
                <a:sym typeface="Math B"/>
              </a:rPr>
              <a:t>Where </a:t>
            </a:r>
            <a:r>
              <a:rPr lang="pt-BR" i="1" dirty="0" smtClean="0">
                <a:solidFill>
                  <a:srgbClr val="0000FF"/>
                </a:solidFill>
                <a:sym typeface="Math B"/>
              </a:rPr>
              <a:t>defs</a:t>
            </a:r>
            <a:r>
              <a:rPr lang="pt-BR" dirty="0" smtClean="0">
                <a:sym typeface="Math B"/>
              </a:rPr>
              <a:t>(</a:t>
            </a:r>
            <a:r>
              <a:rPr lang="pt-BR" i="1" dirty="0" smtClean="0">
                <a:sym typeface="Math B"/>
              </a:rPr>
              <a:t>a</a:t>
            </a:r>
            <a:r>
              <a:rPr lang="pt-BR" dirty="0" smtClean="0">
                <a:sym typeface="Math B"/>
              </a:rPr>
              <a:t>) is the set of locations defining </a:t>
            </a:r>
            <a:r>
              <a:rPr lang="pt-BR" i="1" dirty="0" smtClean="0">
                <a:sym typeface="Math B"/>
              </a:rPr>
              <a:t>a</a:t>
            </a:r>
            <a:r>
              <a:rPr lang="pt-BR" dirty="0" smtClean="0">
                <a:sym typeface="Math B"/>
              </a:rPr>
              <a:t> (statements of the form </a:t>
            </a:r>
            <a:r>
              <a:rPr lang="pt-BR" i="1" dirty="0" smtClean="0">
                <a:sym typeface="Math B"/>
              </a:rPr>
              <a:t>a</a:t>
            </a:r>
            <a:r>
              <a:rPr lang="pt-BR" dirty="0" smtClean="0">
                <a:sym typeface="Math B"/>
              </a:rPr>
              <a:t>=...)</a:t>
            </a:r>
            <a:endParaRPr lang="pt-BR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Initial value:</a:t>
            </a:r>
            <a:r>
              <a:rPr lang="en-US" dirty="0" smtClean="0"/>
              <a:t> {}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74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-302381"/>
            <a:ext cx="7772400" cy="1143000"/>
          </a:xfrm>
        </p:spPr>
        <p:txBody>
          <a:bodyPr/>
          <a:lstStyle/>
          <a:p>
            <a:r>
              <a:rPr lang="en-US" dirty="0" smtClean="0"/>
              <a:t>Reaching definitions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85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 d4:</a:t>
            </a:r>
            <a:r>
              <a:rPr lang="en-US" sz="1800" dirty="0" smtClean="0"/>
              <a:t>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4" y="5313982"/>
            <a:ext cx="15581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d6: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1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</p:cNvCxnSpPr>
          <p:nvPr/>
        </p:nvCxnSpPr>
        <p:spPr>
          <a:xfrm>
            <a:off x="5220072" y="4102080"/>
            <a:ext cx="1872208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3" y="4797864"/>
            <a:ext cx="2873896" cy="5001"/>
          </a:xfrm>
          <a:prstGeom prst="curvedConnector5">
            <a:avLst>
              <a:gd name="adj1" fmla="val -7954"/>
              <a:gd name="adj2" fmla="val 2014971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6" name="מחבר חץ ישר 15"/>
          <p:cNvCxnSpPr>
            <a:stCxn id="15" idx="3"/>
          </p:cNvCxnSpPr>
          <p:nvPr/>
        </p:nvCxnSpPr>
        <p:spPr>
          <a:xfrm>
            <a:off x="2843808" y="1852375"/>
            <a:ext cx="900100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895" y="-84665"/>
            <a:ext cx="7772400" cy="1143000"/>
          </a:xfrm>
        </p:spPr>
        <p:txBody>
          <a:bodyPr/>
          <a:lstStyle/>
          <a:p>
            <a:r>
              <a:rPr lang="en-US" dirty="0" smtClean="0"/>
              <a:t>Reaching definitions analysis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86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 d4:</a:t>
            </a:r>
            <a:r>
              <a:rPr lang="en-US" sz="1800" dirty="0" smtClean="0"/>
              <a:t>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</p:cNvCxnSpPr>
          <p:nvPr/>
        </p:nvCxnSpPr>
        <p:spPr>
          <a:xfrm>
            <a:off x="5220072" y="4102080"/>
            <a:ext cx="1872208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2" y="4797864"/>
            <a:ext cx="2873896" cy="5000"/>
          </a:xfrm>
          <a:prstGeom prst="curvedConnector5">
            <a:avLst>
              <a:gd name="adj1" fmla="val -7954"/>
              <a:gd name="adj2" fmla="val 2015374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086" y="-157235"/>
            <a:ext cx="7772400" cy="1143000"/>
          </a:xfrm>
        </p:spPr>
        <p:txBody>
          <a:bodyPr/>
          <a:lstStyle/>
          <a:p>
            <a:r>
              <a:rPr lang="en-US" dirty="0" smtClean="0"/>
              <a:t>Initialization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 d4:</a:t>
            </a:r>
            <a:r>
              <a:rPr lang="en-US" sz="1800" dirty="0" smtClean="0"/>
              <a:t>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</p:cNvCxnSpPr>
          <p:nvPr/>
        </p:nvCxnSpPr>
        <p:spPr>
          <a:xfrm>
            <a:off x="5220072" y="4102080"/>
            <a:ext cx="1872208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2" y="4797864"/>
            <a:ext cx="2873896" cy="5000"/>
          </a:xfrm>
          <a:prstGeom prst="curvedConnector5">
            <a:avLst>
              <a:gd name="adj1" fmla="val -7954"/>
              <a:gd name="adj2" fmla="val 2015374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2483604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8372" y="-224972"/>
            <a:ext cx="7772400" cy="1143000"/>
          </a:xfrm>
        </p:spPr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 d4:</a:t>
            </a:r>
            <a:r>
              <a:rPr lang="en-US" sz="1800" dirty="0" smtClean="0"/>
              <a:t>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</p:cNvCxnSpPr>
          <p:nvPr/>
        </p:nvCxnSpPr>
        <p:spPr>
          <a:xfrm>
            <a:off x="5220072" y="4102080"/>
            <a:ext cx="1872208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2" y="4797864"/>
            <a:ext cx="2873896" cy="5000"/>
          </a:xfrm>
          <a:prstGeom prst="curvedConnector5">
            <a:avLst>
              <a:gd name="adj1" fmla="val -7954"/>
              <a:gd name="adj2" fmla="val 2015374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73300" y="2483604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6942" y="-212876"/>
            <a:ext cx="7772400" cy="1143000"/>
          </a:xfrm>
        </p:spPr>
        <p:txBody>
          <a:bodyPr/>
          <a:lstStyle/>
          <a:p>
            <a:r>
              <a:rPr lang="en-US" dirty="0" smtClean="0"/>
              <a:t>Iteration 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89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bg1"/>
                </a:solidFill>
              </a:rPr>
              <a:t> d4:</a:t>
            </a:r>
            <a:r>
              <a:rPr lang="en-US" sz="1800" dirty="0" smtClean="0"/>
              <a:t>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</p:cNvCxnSpPr>
          <p:nvPr/>
        </p:nvCxnSpPr>
        <p:spPr>
          <a:xfrm>
            <a:off x="5220072" y="4102080"/>
            <a:ext cx="1872208" cy="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2" y="4797864"/>
            <a:ext cx="2873896" cy="5000"/>
          </a:xfrm>
          <a:prstGeom prst="curvedConnector5">
            <a:avLst>
              <a:gd name="adj1" fmla="val -7954"/>
              <a:gd name="adj2" fmla="val 2015374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Copy Propagation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we have a variable assignment</a:t>
            </a:r>
            <a:br>
              <a:rPr lang="en-US" dirty="0" smtClean="0"/>
            </a:br>
            <a:r>
              <a:rPr lang="en-US" dirty="0" smtClean="0"/>
              <a:t>v1 = v2</a:t>
            </a:r>
            <a:br>
              <a:rPr lang="en-US" dirty="0" smtClean="0"/>
            </a:br>
            <a:r>
              <a:rPr lang="en-US" dirty="0" smtClean="0"/>
              <a:t>then as long as v1 and v2 are not reassigned, we can rewrite expressions of the form</a:t>
            </a:r>
            <a:br>
              <a:rPr lang="en-US" dirty="0" smtClean="0"/>
            </a:br>
            <a:r>
              <a:rPr lang="en-US" dirty="0" smtClean="0"/>
              <a:t>a = … v1 …</a:t>
            </a:r>
            <a:br>
              <a:rPr lang="en-US" dirty="0" smtClean="0"/>
            </a:br>
            <a:r>
              <a:rPr lang="en-US" dirty="0" smtClean="0"/>
              <a:t>as</a:t>
            </a:r>
            <a:br>
              <a:rPr lang="en-US" dirty="0" smtClean="0"/>
            </a:br>
            <a:r>
              <a:rPr lang="en-US" dirty="0" smtClean="0"/>
              <a:t>a = … v2 …</a:t>
            </a:r>
            <a:br>
              <a:rPr lang="en-US" dirty="0" smtClean="0"/>
            </a:br>
            <a:r>
              <a:rPr lang="en-US" dirty="0" smtClean="0"/>
              <a:t>provided that such a rewrite is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04B3-BE37-5347-9FEA-5675243893B5}" type="slidenum">
              <a:rPr lang="he-IL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7419" y="-140305"/>
            <a:ext cx="7772400" cy="1143000"/>
          </a:xfrm>
        </p:spPr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90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7" idx="2"/>
            <a:endCxn id="5" idx="0"/>
          </p:cNvCxnSpPr>
          <p:nvPr/>
        </p:nvCxnSpPr>
        <p:spPr>
          <a:xfrm rot="5400000" flipH="1">
            <a:off x="3047542" y="4797864"/>
            <a:ext cx="2873896" cy="5000"/>
          </a:xfrm>
          <a:prstGeom prst="curvedConnector5">
            <a:avLst>
              <a:gd name="adj1" fmla="val -7954"/>
              <a:gd name="adj2" fmla="val 20153740"/>
              <a:gd name="adj3" fmla="val 107954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10" y="-133045"/>
            <a:ext cx="7772400" cy="1143000"/>
          </a:xfrm>
        </p:spPr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91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27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180" y="-193520"/>
            <a:ext cx="7772400" cy="1143000"/>
          </a:xfrm>
        </p:spPr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92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3300" y="442782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28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896" y="-120950"/>
            <a:ext cx="7772400" cy="1143000"/>
          </a:xfrm>
        </p:spPr>
        <p:txBody>
          <a:bodyPr/>
          <a:lstStyle/>
          <a:p>
            <a:r>
              <a:rPr lang="en-US" dirty="0" smtClean="0"/>
              <a:t>Iteration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93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465" y="443711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1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895" y="-157235"/>
            <a:ext cx="7772400" cy="1143000"/>
          </a:xfrm>
        </p:spPr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94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465" y="443711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3300" y="579597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0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1609" y="-145142"/>
            <a:ext cx="7772400" cy="1143000"/>
          </a:xfrm>
        </p:spPr>
        <p:txBody>
          <a:bodyPr/>
          <a:lstStyle/>
          <a:p>
            <a:r>
              <a:rPr lang="en-US" dirty="0" smtClean="0"/>
              <a:t>Iteration 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95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465" y="443711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1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9991" y="-188686"/>
            <a:ext cx="7772400" cy="1143000"/>
          </a:xfrm>
        </p:spPr>
        <p:txBody>
          <a:bodyPr/>
          <a:lstStyle/>
          <a:p>
            <a:r>
              <a:rPr lang="en-US" dirty="0" smtClean="0"/>
              <a:t>Iteration 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96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43908" y="3363416"/>
            <a:ext cx="1476164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1990" y="4840744"/>
            <a:ext cx="5000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220072" y="4102080"/>
            <a:ext cx="187220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36" y="335699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465" y="443711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0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085" y="0"/>
            <a:ext cx="7772400" cy="1143000"/>
          </a:xfrm>
        </p:spPr>
        <p:txBody>
          <a:bodyPr/>
          <a:lstStyle/>
          <a:p>
            <a:r>
              <a:rPr lang="en-US" dirty="0" smtClean="0"/>
              <a:t>Iteration 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97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546954" y="3363416"/>
            <a:ext cx="1872208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3058" y="4840744"/>
            <a:ext cx="393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1068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419162" y="4102080"/>
            <a:ext cx="167311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2966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5908" y="393305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8465" y="4437112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0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9991" y="-140304"/>
            <a:ext cx="7772400" cy="1143000"/>
          </a:xfrm>
        </p:spPr>
        <p:txBody>
          <a:bodyPr/>
          <a:lstStyle/>
          <a:p>
            <a:r>
              <a:rPr lang="en-US" dirty="0" smtClean="0"/>
              <a:t>Iteration 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546954" y="3363416"/>
            <a:ext cx="1872208" cy="1477328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2280" y="3778915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8" name="מחבר חץ ישר 7"/>
          <p:cNvCxnSpPr>
            <a:stCxn id="5" idx="2"/>
            <a:endCxn id="7" idx="0"/>
          </p:cNvCxnSpPr>
          <p:nvPr/>
        </p:nvCxnSpPr>
        <p:spPr>
          <a:xfrm>
            <a:off x="4483058" y="4840744"/>
            <a:ext cx="393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  <a:endCxn id="5" idx="0"/>
          </p:cNvCxnSpPr>
          <p:nvPr/>
        </p:nvCxnSpPr>
        <p:spPr>
          <a:xfrm>
            <a:off x="4481990" y="2868037"/>
            <a:ext cx="1068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5" idx="3"/>
            <a:endCxn id="6" idx="1"/>
          </p:cNvCxnSpPr>
          <p:nvPr/>
        </p:nvCxnSpPr>
        <p:spPr>
          <a:xfrm>
            <a:off x="5419162" y="4102080"/>
            <a:ext cx="1673118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2966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3660" y="3789040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0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3705" y="-91924"/>
            <a:ext cx="7772400" cy="1143000"/>
          </a:xfrm>
        </p:spPr>
        <p:txBody>
          <a:bodyPr/>
          <a:lstStyle/>
          <a:p>
            <a:r>
              <a:rPr lang="en-US" dirty="0" smtClean="0"/>
              <a:t>Iteration 5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99</a:t>
            </a:fld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778915"/>
            <a:ext cx="1512168" cy="646331"/>
          </a:xfrm>
          <a:prstGeom prst="rect">
            <a:avLst/>
          </a:prstGeom>
          <a:solidFill>
            <a:srgbClr val="B9CDE5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end</a:t>
            </a:r>
            <a:endParaRPr lang="he-IL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27942" y="1529209"/>
            <a:ext cx="101586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 smtClean="0"/>
              <a:t>start</a:t>
            </a:r>
            <a:br>
              <a:rPr lang="en-US" sz="1800" dirty="0" smtClean="0"/>
            </a:br>
            <a:endParaRPr lang="he-IL" sz="1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43908" y="836712"/>
            <a:ext cx="147616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d1: </a:t>
            </a:r>
            <a:r>
              <a:rPr lang="en-US" sz="1800" dirty="0" smtClean="0"/>
              <a:t>y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d2: </a:t>
            </a:r>
            <a:r>
              <a:rPr lang="en-US" sz="1800" dirty="0" smtClean="0"/>
              <a:t>t = 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d3: </a:t>
            </a:r>
            <a:r>
              <a:rPr lang="en-US" sz="1800" dirty="0" smtClean="0"/>
              <a:t>z = …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19" name="מחבר חץ ישר 18"/>
          <p:cNvCxnSpPr>
            <a:stCxn id="17" idx="3"/>
            <a:endCxn id="18" idx="1"/>
          </p:cNvCxnSpPr>
          <p:nvPr/>
        </p:nvCxnSpPr>
        <p:spPr>
          <a:xfrm>
            <a:off x="2843808" y="1852375"/>
            <a:ext cx="9001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18" idx="2"/>
          </p:cNvCxnSpPr>
          <p:nvPr/>
        </p:nvCxnSpPr>
        <p:spPr>
          <a:xfrm>
            <a:off x="4481990" y="2868037"/>
            <a:ext cx="0" cy="49537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27" idx="3"/>
            <a:endCxn id="6" idx="1"/>
          </p:cNvCxnSpPr>
          <p:nvPr/>
        </p:nvCxnSpPr>
        <p:spPr>
          <a:xfrm>
            <a:off x="5419162" y="4102080"/>
            <a:ext cx="1457094" cy="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57076" y="1772816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300" y="836712"/>
            <a:ext cx="4062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8873" y="3789040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7885" y="1340768"/>
            <a:ext cx="637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176" y="1916832"/>
            <a:ext cx="9833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762" y="2492896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3" y="5313982"/>
            <a:ext cx="15581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6600"/>
                </a:solidFill>
              </a:rPr>
              <a:t>d5: </a:t>
            </a:r>
            <a:r>
              <a:rPr lang="en-US" sz="1800" dirty="0" smtClean="0"/>
              <a:t>x = x + 1</a:t>
            </a:r>
            <a:br>
              <a:rPr lang="en-US" sz="1800" dirty="0" smtClean="0"/>
            </a:br>
            <a:endParaRPr lang="he-IL" sz="1800" dirty="0" smtClean="0"/>
          </a:p>
        </p:txBody>
      </p:sp>
      <p:cxnSp>
        <p:nvCxnSpPr>
          <p:cNvPr id="33" name="מחבר חץ ישר 32"/>
          <p:cNvCxnSpPr>
            <a:endCxn id="32" idx="0"/>
          </p:cNvCxnSpPr>
          <p:nvPr/>
        </p:nvCxnSpPr>
        <p:spPr>
          <a:xfrm>
            <a:off x="4483058" y="4840744"/>
            <a:ext cx="3932" cy="47323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11636" y="5301208"/>
            <a:ext cx="13295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6089" y="587727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6954" y="3363416"/>
            <a:ext cx="187220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r>
              <a:rPr lang="en-US" sz="1800" dirty="0" smtClean="0">
                <a:solidFill>
                  <a:srgbClr val="006600"/>
                </a:solidFill>
              </a:rPr>
              <a:t>d4: </a:t>
            </a:r>
            <a:r>
              <a:rPr lang="en-US" sz="1800" dirty="0" smtClean="0"/>
              <a:t>y = t * 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x &lt; y + z </a:t>
            </a:r>
            <a:r>
              <a:rPr lang="en-US" sz="1800" dirty="0" smtClean="0">
                <a:solidFill>
                  <a:srgbClr val="006600"/>
                </a:solidFill>
              </a:rPr>
              <a:t/>
            </a:r>
            <a:br>
              <a:rPr lang="en-US" sz="1800" dirty="0" smtClean="0">
                <a:solidFill>
                  <a:srgbClr val="006600"/>
                </a:solidFill>
              </a:rPr>
            </a:br>
            <a:endParaRPr lang="he-IL" sz="1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472966" y="3356992"/>
            <a:ext cx="20220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{d1, 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2786" y="3933056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5343" y="4437112"/>
            <a:ext cx="16758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800" dirty="0" smtClean="0">
                <a:solidFill>
                  <a:srgbClr val="FF0000"/>
                </a:solidFill>
              </a:rPr>
              <a:t>{d2, d3, d4, d5}</a:t>
            </a:r>
            <a:endParaRPr lang="he-IL" sz="1800" dirty="0" smtClean="0">
              <a:solidFill>
                <a:srgbClr val="FF0000"/>
              </a:solidFill>
            </a:endParaRPr>
          </a:p>
        </p:txBody>
      </p:sp>
      <p:cxnSp>
        <p:nvCxnSpPr>
          <p:cNvPr id="31" name="מחבר חץ ישר 28"/>
          <p:cNvCxnSpPr/>
          <p:nvPr/>
        </p:nvCxnSpPr>
        <p:spPr>
          <a:xfrm rot="5400000" flipH="1">
            <a:off x="3048076" y="4798399"/>
            <a:ext cx="2873895" cy="3932"/>
          </a:xfrm>
          <a:prstGeom prst="curvedConnector5">
            <a:avLst>
              <a:gd name="adj1" fmla="val -7954"/>
              <a:gd name="adj2" fmla="val 52389929"/>
              <a:gd name="adj3" fmla="val 110255"/>
            </a:avLst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-Teaching">
  <a:themeElements>
    <a:clrScheme name="Custom 4">
      <a:dk1>
        <a:srgbClr val="004080"/>
      </a:dk1>
      <a:lt1>
        <a:srgbClr val="000000"/>
      </a:lt1>
      <a:dk2>
        <a:srgbClr val="E6E6E6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1">
        <a:spAutoFit/>
      </a:bodyPr>
      <a:lstStyle>
        <a:defPPr algn="l" rtl="0">
          <a:defRPr sz="2000" b="1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Noam-Teaching.thmx</Template>
  <TotalTime>16064</TotalTime>
  <Words>7046</Words>
  <Application>Microsoft Macintosh PowerPoint</Application>
  <PresentationFormat>On-screen Show (4:3)</PresentationFormat>
  <Paragraphs>1899</Paragraphs>
  <Slides>186</Slides>
  <Notes>1</Notes>
  <HiddenSlides>23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186</vt:i4>
      </vt:variant>
      <vt:variant>
        <vt:lpstr>Custom Shows</vt:lpstr>
      </vt:variant>
      <vt:variant>
        <vt:i4>1</vt:i4>
      </vt:variant>
    </vt:vector>
  </HeadingPairs>
  <TitlesOfParts>
    <vt:vector size="201" baseType="lpstr">
      <vt:lpstr>Arial Unicode MS</vt:lpstr>
      <vt:lpstr>BatangChe</vt:lpstr>
      <vt:lpstr>Calibri</vt:lpstr>
      <vt:lpstr>Calibri Light</vt:lpstr>
      <vt:lpstr>Courier New</vt:lpstr>
      <vt:lpstr>Math B</vt:lpstr>
      <vt:lpstr>Math C</vt:lpstr>
      <vt:lpstr>ＭＳ Ｐゴシック</vt:lpstr>
      <vt:lpstr>Symbol</vt:lpstr>
      <vt:lpstr>Tahoma</vt:lpstr>
      <vt:lpstr>Times New Roman</vt:lpstr>
      <vt:lpstr>Wingdings</vt:lpstr>
      <vt:lpstr>Arial</vt:lpstr>
      <vt:lpstr>Noam-Teaching</vt:lpstr>
      <vt:lpstr>Compilation Lecture 10a</vt:lpstr>
      <vt:lpstr>Optimization points</vt:lpstr>
      <vt:lpstr>IR Optimization</vt:lpstr>
      <vt:lpstr>Overview of IR optimization</vt:lpstr>
      <vt:lpstr>Program Analysis</vt:lpstr>
      <vt:lpstr>Visualizing IR</vt:lpstr>
      <vt:lpstr>Common Subexpression Elimination</vt:lpstr>
      <vt:lpstr>Common Subexpression Elimination</vt:lpstr>
      <vt:lpstr>Copy Propagation</vt:lpstr>
      <vt:lpstr>Dead Code Elimination</vt:lpstr>
      <vt:lpstr>Abstract Interpretation</vt:lpstr>
      <vt:lpstr>Another view of local optimization</vt:lpstr>
      <vt:lpstr>Assigning new semantics</vt:lpstr>
      <vt:lpstr>Join semilattices</vt:lpstr>
      <vt:lpstr>Join semilattices and ordering</vt:lpstr>
      <vt:lpstr>Formal definitions</vt:lpstr>
      <vt:lpstr>Join semilattices and orderings</vt:lpstr>
      <vt:lpstr>A general framework</vt:lpstr>
      <vt:lpstr>Running global analyses</vt:lpstr>
      <vt:lpstr>Global constant propagation</vt:lpstr>
      <vt:lpstr>Defining a join operator</vt:lpstr>
      <vt:lpstr>A semilattice for constant propagation</vt:lpstr>
      <vt:lpstr>A semilattice for constant propagation</vt:lpstr>
      <vt:lpstr>Global constant propagation</vt:lpstr>
      <vt:lpstr>Global constant propagation</vt:lpstr>
      <vt:lpstr>Global constant propagation</vt:lpstr>
      <vt:lpstr>Global constant propagation</vt:lpstr>
      <vt:lpstr>Dataflow for constant propagation</vt:lpstr>
      <vt:lpstr>Proving termination</vt:lpstr>
      <vt:lpstr>Terminates?</vt:lpstr>
      <vt:lpstr>Liveness Analysis</vt:lpstr>
      <vt:lpstr>Join semilattice definition</vt:lpstr>
      <vt:lpstr>Partial ordering induced by join</vt:lpstr>
      <vt:lpstr>A join semilattice for liveness</vt:lpstr>
      <vt:lpstr>Join semilattice example for liveness</vt:lpstr>
      <vt:lpstr>Dataflow framework</vt:lpstr>
      <vt:lpstr>Running global analyses</vt:lpstr>
      <vt:lpstr>Proving termination</vt:lpstr>
      <vt:lpstr>A non-terminating analysis</vt:lpstr>
      <vt:lpstr>A non-terminating analysis</vt:lpstr>
      <vt:lpstr>Initialization</vt:lpstr>
      <vt:lpstr>Fixed-point iteration</vt:lpstr>
      <vt:lpstr>Choose a block</vt:lpstr>
      <vt:lpstr>Iteration 1</vt:lpstr>
      <vt:lpstr>Iteration 1</vt:lpstr>
      <vt:lpstr>Choose a block</vt:lpstr>
      <vt:lpstr>Iteration 2</vt:lpstr>
      <vt:lpstr>Iteration 2</vt:lpstr>
      <vt:lpstr>Iteration 2</vt:lpstr>
      <vt:lpstr>Choose a block</vt:lpstr>
      <vt:lpstr>Iteration 3</vt:lpstr>
      <vt:lpstr>Iteration 3</vt:lpstr>
      <vt:lpstr>Iteration 3</vt:lpstr>
      <vt:lpstr>Why doesn’t this terminate?</vt:lpstr>
      <vt:lpstr>Height of a lattice</vt:lpstr>
      <vt:lpstr>Another non-terminating analysis</vt:lpstr>
      <vt:lpstr>A non-terminating analysis</vt:lpstr>
      <vt:lpstr>A non-terminating analysis</vt:lpstr>
      <vt:lpstr>Initialization</vt:lpstr>
      <vt:lpstr>Fixed-point iteration</vt:lpstr>
      <vt:lpstr>Choose a block</vt:lpstr>
      <vt:lpstr>Iteration 1</vt:lpstr>
      <vt:lpstr>Iteration 1</vt:lpstr>
      <vt:lpstr>Iteration 2</vt:lpstr>
      <vt:lpstr>Iteration 2</vt:lpstr>
      <vt:lpstr>Iteration 3</vt:lpstr>
      <vt:lpstr>Iteration 3</vt:lpstr>
      <vt:lpstr>Why doesn’t it terminate?</vt:lpstr>
      <vt:lpstr>Why doesn’t it terminate?</vt:lpstr>
      <vt:lpstr>Monotone transfer functions</vt:lpstr>
      <vt:lpstr>Liveness and monotonicity</vt:lpstr>
      <vt:lpstr>Is constant propagation monotone?</vt:lpstr>
      <vt:lpstr>The grand result</vt:lpstr>
      <vt:lpstr>An “optimality” result</vt:lpstr>
      <vt:lpstr>An “optimality” result</vt:lpstr>
      <vt:lpstr>Loop optimizations</vt:lpstr>
      <vt:lpstr>Loop invariant computation</vt:lpstr>
      <vt:lpstr>Loop invariant computation</vt:lpstr>
      <vt:lpstr>Code hoisting</vt:lpstr>
      <vt:lpstr>What reasoning did we use?</vt:lpstr>
      <vt:lpstr>What about now?</vt:lpstr>
      <vt:lpstr>Loop-invariant code motion</vt:lpstr>
      <vt:lpstr>Reaching definitions analysis</vt:lpstr>
      <vt:lpstr>Reaching definitions analysis</vt:lpstr>
      <vt:lpstr>Reaching definitions analysis</vt:lpstr>
      <vt:lpstr>Reaching definitions analysis</vt:lpstr>
      <vt:lpstr>Initialization</vt:lpstr>
      <vt:lpstr>Iteration 1</vt:lpstr>
      <vt:lpstr>Iteration 1</vt:lpstr>
      <vt:lpstr>Iteration 2</vt:lpstr>
      <vt:lpstr>Iteration 2</vt:lpstr>
      <vt:lpstr>Iteration 2</vt:lpstr>
      <vt:lpstr>Iteration 2</vt:lpstr>
      <vt:lpstr>Iteration 3</vt:lpstr>
      <vt:lpstr>Iteration 3</vt:lpstr>
      <vt:lpstr>Iteration 4</vt:lpstr>
      <vt:lpstr>Iteration 4</vt:lpstr>
      <vt:lpstr>Iteration 4</vt:lpstr>
      <vt:lpstr>Iteration 5</vt:lpstr>
      <vt:lpstr>Iteration 6</vt:lpstr>
      <vt:lpstr>Which expressions are loop invariant?</vt:lpstr>
      <vt:lpstr>Inferring loop-invariant expressions</vt:lpstr>
      <vt:lpstr>Computing LOOP-INV</vt:lpstr>
      <vt:lpstr>Computing LOOP-INV</vt:lpstr>
      <vt:lpstr>Computing LOOP-INV</vt:lpstr>
      <vt:lpstr>Computing LOOP-INV</vt:lpstr>
      <vt:lpstr>Computing LOOP-INV</vt:lpstr>
      <vt:lpstr>PowerPoint Presentation</vt:lpstr>
      <vt:lpstr>Computing LOOP-INV</vt:lpstr>
      <vt:lpstr>Induction variables</vt:lpstr>
      <vt:lpstr>Strength-reduction</vt:lpstr>
      <vt:lpstr>Compilation   0368-3133 Lecture 10b</vt:lpstr>
      <vt:lpstr>What is a Compiler?</vt:lpstr>
      <vt:lpstr>Registers</vt:lpstr>
      <vt:lpstr>Registers</vt:lpstr>
      <vt:lpstr>Register allocation</vt:lpstr>
      <vt:lpstr>Register Allocation: IR</vt:lpstr>
      <vt:lpstr>Simple approach</vt:lpstr>
      <vt:lpstr>Simple code generation</vt:lpstr>
      <vt:lpstr>Simple code generation</vt:lpstr>
      <vt:lpstr>Register allocation</vt:lpstr>
      <vt:lpstr>simple code generation</vt:lpstr>
      <vt:lpstr>Plan</vt:lpstr>
      <vt:lpstr>Sethi-Ullman translation</vt:lpstr>
      <vt:lpstr>Generating Compound Expressions</vt:lpstr>
      <vt:lpstr>Improving cgen for expressions</vt:lpstr>
      <vt:lpstr>Register Allocation</vt:lpstr>
      <vt:lpstr>Sethi-Ullman translation</vt:lpstr>
      <vt:lpstr>Example (optimized): b*b-4*a*c</vt:lpstr>
      <vt:lpstr>Generalizations</vt:lpstr>
      <vt:lpstr>Simple Spilling Method</vt:lpstr>
      <vt:lpstr>Example (optimized): x:=b*b-4*a*c</vt:lpstr>
      <vt:lpstr>Example (spilled): x := b*b-4*a*c</vt:lpstr>
      <vt:lpstr>Example: b*b-4*a*c</vt:lpstr>
      <vt:lpstr>Example (simple): b*b-4*a*c</vt:lpstr>
      <vt:lpstr>Example (optimized): b*b-4*a*c</vt:lpstr>
      <vt:lpstr>Spilling</vt:lpstr>
      <vt:lpstr>Simple Spilling Method</vt:lpstr>
      <vt:lpstr>Spilling</vt:lpstr>
      <vt:lpstr>Simple approach</vt:lpstr>
      <vt:lpstr>Register Allocation</vt:lpstr>
      <vt:lpstr>Example (optimized): b*b-4*a*c</vt:lpstr>
      <vt:lpstr>Example (spilled): x := b*b-4*a*c</vt:lpstr>
      <vt:lpstr>Simple Spilling Method</vt:lpstr>
      <vt:lpstr>Register Memory Operations</vt:lpstr>
      <vt:lpstr>Example: b*b-4*a*c</vt:lpstr>
      <vt:lpstr>Can We do Better?</vt:lpstr>
      <vt:lpstr>Register Allocation</vt:lpstr>
      <vt:lpstr>Basic Blocks</vt:lpstr>
      <vt:lpstr>control flow graph</vt:lpstr>
      <vt:lpstr>control flow graph</vt:lpstr>
      <vt:lpstr>AST for a Basic Block</vt:lpstr>
      <vt:lpstr> Dependency graph</vt:lpstr>
      <vt:lpstr>Simplified Data Dependency Graph</vt:lpstr>
      <vt:lpstr>Pseudo Register Target Code</vt:lpstr>
      <vt:lpstr>Question: Why “y”?</vt:lpstr>
      <vt:lpstr>Question: Why “y”?</vt:lpstr>
      <vt:lpstr>Question: Why “y”?</vt:lpstr>
      <vt:lpstr>Question: Why “y”?</vt:lpstr>
      <vt:lpstr>y,  dead or alive?</vt:lpstr>
      <vt:lpstr>x,  dead or alive?</vt:lpstr>
      <vt:lpstr>Another Example</vt:lpstr>
      <vt:lpstr>Creating Basic Blocks</vt:lpstr>
      <vt:lpstr>example</vt:lpstr>
      <vt:lpstr>Example: Code Block</vt:lpstr>
      <vt:lpstr>Example: Basic Block</vt:lpstr>
      <vt:lpstr>AST of the Example</vt:lpstr>
      <vt:lpstr>Optimized Code (gcc)</vt:lpstr>
      <vt:lpstr>Register Allocation for B.B.</vt:lpstr>
      <vt:lpstr>Dependency graphs</vt:lpstr>
      <vt:lpstr>Running Example</vt:lpstr>
      <vt:lpstr>Sources of dependency</vt:lpstr>
      <vt:lpstr>Sources of dependency</vt:lpstr>
      <vt:lpstr>Creating Dependency Graph from AST</vt:lpstr>
      <vt:lpstr>Running Example</vt:lpstr>
      <vt:lpstr>Dependency Graph Simplifications</vt:lpstr>
      <vt:lpstr>Running Example</vt:lpstr>
      <vt:lpstr>Cleaned-Up Data Dependency Graph</vt:lpstr>
      <vt:lpstr>Common Subexpressions</vt:lpstr>
      <vt:lpstr>From Dependency Graph into Code</vt:lpstr>
      <vt:lpstr>Pseudo Register Target Code</vt:lpstr>
      <vt:lpstr>Non optimized vs Optimized Code</vt:lpstr>
      <vt:lpstr>Register Allocation</vt:lpstr>
      <vt:lpstr>Register Allocation for Basic Blocks</vt:lpstr>
      <vt:lpstr>PowerPoint Presentation</vt:lpstr>
      <vt:lpstr>The End</vt:lpstr>
      <vt:lpstr>Custom Show 1</vt:lpstr>
    </vt:vector>
  </TitlesOfParts>
  <Company>University of Wisconsin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Shape Analysis via 3-Valued Logic</dc:title>
  <dc:creator>Thomas Reps</dc:creator>
  <cp:lastModifiedBy>Noam Rinetzky</cp:lastModifiedBy>
  <cp:revision>2230</cp:revision>
  <cp:lastPrinted>2017-12-26T06:00:33Z</cp:lastPrinted>
  <dcterms:created xsi:type="dcterms:W3CDTF">1998-04-16T20:54:14Z</dcterms:created>
  <dcterms:modified xsi:type="dcterms:W3CDTF">2017-12-26T09:18:03Z</dcterms:modified>
</cp:coreProperties>
</file>