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66"/>
  </p:notesMasterIdLst>
  <p:handoutMasterIdLst>
    <p:handoutMasterId r:id="rId167"/>
  </p:handoutMasterIdLst>
  <p:sldIdLst>
    <p:sldId id="256" r:id="rId2"/>
    <p:sldId id="1148" r:id="rId3"/>
    <p:sldId id="1081" r:id="rId4"/>
    <p:sldId id="1082" r:id="rId5"/>
    <p:sldId id="1083" r:id="rId6"/>
    <p:sldId id="1143" r:id="rId7"/>
    <p:sldId id="1084" r:id="rId8"/>
    <p:sldId id="1146" r:id="rId9"/>
    <p:sldId id="1144" r:id="rId10"/>
    <p:sldId id="1158" r:id="rId11"/>
    <p:sldId id="1189" r:id="rId12"/>
    <p:sldId id="1159" r:id="rId13"/>
    <p:sldId id="1160" r:id="rId14"/>
    <p:sldId id="1161" r:id="rId15"/>
    <p:sldId id="1162" r:id="rId16"/>
    <p:sldId id="1163" r:id="rId17"/>
    <p:sldId id="1164" r:id="rId18"/>
    <p:sldId id="1165" r:id="rId19"/>
    <p:sldId id="1166" r:id="rId20"/>
    <p:sldId id="1167" r:id="rId21"/>
    <p:sldId id="1168" r:id="rId22"/>
    <p:sldId id="1169" r:id="rId23"/>
    <p:sldId id="1170" r:id="rId24"/>
    <p:sldId id="1171" r:id="rId25"/>
    <p:sldId id="1172" r:id="rId26"/>
    <p:sldId id="1173" r:id="rId27"/>
    <p:sldId id="1174" r:id="rId28"/>
    <p:sldId id="1175" r:id="rId29"/>
    <p:sldId id="1176" r:id="rId30"/>
    <p:sldId id="1177" r:id="rId31"/>
    <p:sldId id="1178" r:id="rId32"/>
    <p:sldId id="1179" r:id="rId33"/>
    <p:sldId id="1180" r:id="rId34"/>
    <p:sldId id="1181" r:id="rId35"/>
    <p:sldId id="1182" r:id="rId36"/>
    <p:sldId id="1183" r:id="rId37"/>
    <p:sldId id="1184" r:id="rId38"/>
    <p:sldId id="1185" r:id="rId39"/>
    <p:sldId id="1186" r:id="rId40"/>
    <p:sldId id="1187" r:id="rId41"/>
    <p:sldId id="1188" r:id="rId42"/>
    <p:sldId id="1085" r:id="rId43"/>
    <p:sldId id="1086" r:id="rId44"/>
    <p:sldId id="1087" r:id="rId45"/>
    <p:sldId id="1088" r:id="rId46"/>
    <p:sldId id="1089" r:id="rId47"/>
    <p:sldId id="1090" r:id="rId48"/>
    <p:sldId id="1091" r:id="rId49"/>
    <p:sldId id="1092" r:id="rId50"/>
    <p:sldId id="1093" r:id="rId51"/>
    <p:sldId id="1094" r:id="rId52"/>
    <p:sldId id="1095" r:id="rId53"/>
    <p:sldId id="1096" r:id="rId54"/>
    <p:sldId id="1097" r:id="rId55"/>
    <p:sldId id="1098" r:id="rId56"/>
    <p:sldId id="1099" r:id="rId57"/>
    <p:sldId id="1100" r:id="rId58"/>
    <p:sldId id="1101" r:id="rId59"/>
    <p:sldId id="1102" r:id="rId60"/>
    <p:sldId id="1103" r:id="rId61"/>
    <p:sldId id="1104" r:id="rId62"/>
    <p:sldId id="1105" r:id="rId63"/>
    <p:sldId id="1106" r:id="rId64"/>
    <p:sldId id="1107" r:id="rId65"/>
    <p:sldId id="1108" r:id="rId66"/>
    <p:sldId id="1109" r:id="rId67"/>
    <p:sldId id="1110" r:id="rId68"/>
    <p:sldId id="1111" r:id="rId69"/>
    <p:sldId id="1112" r:id="rId70"/>
    <p:sldId id="1113" r:id="rId71"/>
    <p:sldId id="1114" r:id="rId72"/>
    <p:sldId id="1115" r:id="rId73"/>
    <p:sldId id="1116" r:id="rId74"/>
    <p:sldId id="1117" r:id="rId75"/>
    <p:sldId id="1118" r:id="rId76"/>
    <p:sldId id="1119" r:id="rId77"/>
    <p:sldId id="1120" r:id="rId78"/>
    <p:sldId id="1121" r:id="rId79"/>
    <p:sldId id="1122" r:id="rId80"/>
    <p:sldId id="1123" r:id="rId81"/>
    <p:sldId id="1124" r:id="rId82"/>
    <p:sldId id="1125" r:id="rId83"/>
    <p:sldId id="1126" r:id="rId84"/>
    <p:sldId id="1127" r:id="rId85"/>
    <p:sldId id="1128" r:id="rId86"/>
    <p:sldId id="1129" r:id="rId87"/>
    <p:sldId id="1130" r:id="rId88"/>
    <p:sldId id="1131" r:id="rId89"/>
    <p:sldId id="1132" r:id="rId90"/>
    <p:sldId id="1051" r:id="rId91"/>
    <p:sldId id="1063" r:id="rId92"/>
    <p:sldId id="1190" r:id="rId93"/>
    <p:sldId id="1191" r:id="rId94"/>
    <p:sldId id="1192" r:id="rId95"/>
    <p:sldId id="1193" r:id="rId96"/>
    <p:sldId id="1194" r:id="rId97"/>
    <p:sldId id="1195" r:id="rId98"/>
    <p:sldId id="1196" r:id="rId99"/>
    <p:sldId id="1197" r:id="rId100"/>
    <p:sldId id="1198" r:id="rId101"/>
    <p:sldId id="1199" r:id="rId102"/>
    <p:sldId id="1200" r:id="rId103"/>
    <p:sldId id="1201" r:id="rId104"/>
    <p:sldId id="1202" r:id="rId105"/>
    <p:sldId id="1203" r:id="rId106"/>
    <p:sldId id="1204" r:id="rId107"/>
    <p:sldId id="1205" r:id="rId108"/>
    <p:sldId id="1206" r:id="rId109"/>
    <p:sldId id="1207" r:id="rId110"/>
    <p:sldId id="1208" r:id="rId111"/>
    <p:sldId id="1209" r:id="rId112"/>
    <p:sldId id="1210" r:id="rId113"/>
    <p:sldId id="1211" r:id="rId114"/>
    <p:sldId id="1212" r:id="rId115"/>
    <p:sldId id="1213" r:id="rId116"/>
    <p:sldId id="1214" r:id="rId117"/>
    <p:sldId id="1215" r:id="rId118"/>
    <p:sldId id="1216" r:id="rId119"/>
    <p:sldId id="1217" r:id="rId120"/>
    <p:sldId id="1218" r:id="rId121"/>
    <p:sldId id="1219" r:id="rId122"/>
    <p:sldId id="1220" r:id="rId123"/>
    <p:sldId id="1221" r:id="rId124"/>
    <p:sldId id="1222" r:id="rId125"/>
    <p:sldId id="1223" r:id="rId126"/>
    <p:sldId id="1224" r:id="rId127"/>
    <p:sldId id="1225" r:id="rId128"/>
    <p:sldId id="1226" r:id="rId129"/>
    <p:sldId id="1227" r:id="rId130"/>
    <p:sldId id="1228" r:id="rId131"/>
    <p:sldId id="1229" r:id="rId132"/>
    <p:sldId id="1230" r:id="rId133"/>
    <p:sldId id="1231" r:id="rId134"/>
    <p:sldId id="1232" r:id="rId135"/>
    <p:sldId id="1233" r:id="rId136"/>
    <p:sldId id="1234" r:id="rId137"/>
    <p:sldId id="1235" r:id="rId138"/>
    <p:sldId id="1236" r:id="rId139"/>
    <p:sldId id="1237" r:id="rId140"/>
    <p:sldId id="1238" r:id="rId141"/>
    <p:sldId id="1239" r:id="rId142"/>
    <p:sldId id="1240" r:id="rId143"/>
    <p:sldId id="1241" r:id="rId144"/>
    <p:sldId id="1242" r:id="rId145"/>
    <p:sldId id="1243" r:id="rId146"/>
    <p:sldId id="1244" r:id="rId147"/>
    <p:sldId id="1245" r:id="rId148"/>
    <p:sldId id="1246" r:id="rId149"/>
    <p:sldId id="1247" r:id="rId150"/>
    <p:sldId id="1248" r:id="rId151"/>
    <p:sldId id="1249" r:id="rId152"/>
    <p:sldId id="1250" r:id="rId153"/>
    <p:sldId id="1251" r:id="rId154"/>
    <p:sldId id="1252" r:id="rId155"/>
    <p:sldId id="1253" r:id="rId156"/>
    <p:sldId id="1254" r:id="rId157"/>
    <p:sldId id="1255" r:id="rId158"/>
    <p:sldId id="1256" r:id="rId159"/>
    <p:sldId id="1257" r:id="rId160"/>
    <p:sldId id="1258" r:id="rId161"/>
    <p:sldId id="1259" r:id="rId162"/>
    <p:sldId id="1260" r:id="rId163"/>
    <p:sldId id="1261" r:id="rId164"/>
    <p:sldId id="1262" r:id="rId165"/>
  </p:sldIdLst>
  <p:sldSz cx="9144000" cy="6858000" type="screen4x3"/>
  <p:notesSz cx="6769100" cy="9906000"/>
  <p:custShowLst>
    <p:custShow name="Custom Show 1" id="0">
      <p:sldLst>
        <p:sld r:id="rId2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E1E1"/>
    <a:srgbClr val="008000"/>
    <a:srgbClr val="009900"/>
    <a:srgbClr val="FF0000"/>
    <a:srgbClr val="F0F0F0"/>
    <a:srgbClr val="F02E00"/>
    <a:srgbClr val="FFC7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6" autoAdjust="0"/>
    <p:restoredTop sz="80911" autoAdjust="0"/>
  </p:normalViewPr>
  <p:slideViewPr>
    <p:cSldViewPr snapToGrid="0">
      <p:cViewPr>
        <p:scale>
          <a:sx n="185" d="100"/>
          <a:sy n="185" d="100"/>
        </p:scale>
        <p:origin x="600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9664"/>
    </p:cViewPr>
  </p:sorterViewPr>
  <p:notesViewPr>
    <p:cSldViewPr snapToGrid="0">
      <p:cViewPr varScale="1">
        <p:scale>
          <a:sx n="54" d="100"/>
          <a:sy n="54" d="100"/>
        </p:scale>
        <p:origin x="-1848" y="-96"/>
      </p:cViewPr>
      <p:guideLst>
        <p:guide orient="horz" pos="3120"/>
        <p:guide pos="2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notesMaster" Target="notesMasters/notesMaster1.xml"/><Relationship Id="rId167" Type="http://schemas.openxmlformats.org/officeDocument/2006/relationships/handoutMaster" Target="handoutMasters/handoutMaster1.xml"/><Relationship Id="rId168" Type="http://schemas.openxmlformats.org/officeDocument/2006/relationships/presProps" Target="presProps.xml"/><Relationship Id="rId16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theme" Target="theme/theme1.xml"/><Relationship Id="rId171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Times New Roman" charset="0"/>
              </a:defRPr>
            </a:lvl1pPr>
          </a:lstStyle>
          <a:p>
            <a:fld id="{79F72E05-4412-C648-8AD5-7566B0E90F1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2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r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8025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688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  <a:endParaRPr lang="en-US"/>
          </a:p>
          <a:p>
            <a:pPr lvl="1"/>
            <a:r>
              <a:rPr lang="he-IL"/>
              <a:t>רמה שנייה</a:t>
            </a:r>
            <a:endParaRPr lang="en-US"/>
          </a:p>
          <a:p>
            <a:pPr lvl="2"/>
            <a:r>
              <a:rPr lang="he-IL"/>
              <a:t>רמה שלישית</a:t>
            </a:r>
            <a:endParaRPr lang="en-US"/>
          </a:p>
          <a:p>
            <a:pPr lvl="3"/>
            <a:r>
              <a:rPr lang="he-IL"/>
              <a:t>רמה רביעית</a:t>
            </a:r>
            <a:endParaRPr lang="en-US"/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r" defTabSz="952500" rtl="1">
              <a:defRPr sz="1200">
                <a:solidFill>
                  <a:schemeClr val="tx1"/>
                </a:solidFill>
                <a:latin typeface="Math C" charset="0"/>
                <a:cs typeface="Arial" charset="0"/>
              </a:defRPr>
            </a:lvl1pPr>
          </a:lstStyle>
          <a:p>
            <a:fld id="{4CFB72C3-5B25-8448-B698-186BDE6102EE}" type="slidenum">
              <a:rPr lang="he-IL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0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7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4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3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6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53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Recursive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13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5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27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E708E-6A73-4E56-B6EB-A31BF0DE81DC}" type="slidenum">
              <a:rPr lang="en-US" smtClean="0"/>
              <a:pPr/>
              <a:t>162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288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164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66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4BA82-A5E5-8544-88A7-D3F1A0A472A7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43D78-6F27-E442-9A66-FF7A6BDADD5F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1A0F-8ADF-6141-BC58-52601DEB801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 baseline="0"/>
            </a:lvl1pPr>
          </a:lstStyle>
          <a:p>
            <a:fld id="{91DC04B3-BE37-5347-9FEA-5675243893B5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B84F-729B-D24B-AB2E-131A744FFA7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EDF-CE26-D84F-8DEE-6F9199931119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42584-238B-A245-A1EE-DD2A542CD11E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 baseline="0"/>
            </a:lvl1pPr>
          </a:lstStyle>
          <a:p>
            <a:fld id="{28B1EF06-0F36-334D-B89B-0543A99EB4F8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A942-C96B-2E4F-B549-E60F2F57FFE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032E-F77E-AE4F-A50B-235317667ECC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CB2E6-218A-5A4D-B41C-184A52BBA7F2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36591"/>
            <a:ext cx="1905000" cy="2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 i="0" baseline="0">
                <a:solidFill>
                  <a:schemeClr val="tx1"/>
                </a:solidFill>
                <a:latin typeface="Calibri Light"/>
                <a:cs typeface="Times New Roman" charset="0"/>
              </a:defRPr>
            </a:lvl1pPr>
          </a:lstStyle>
          <a:p>
            <a:fld id="{89FD7B80-A883-FF49-98DE-0C9BC9596ACE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0368</a:t>
            </a:r>
            <a:r>
              <a:rPr lang="en-US" sz="3200" dirty="0"/>
              <a:t>-3133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53838" y="2785012"/>
            <a:ext cx="6400800" cy="2729806"/>
          </a:xfrm>
        </p:spPr>
        <p:txBody>
          <a:bodyPr/>
          <a:lstStyle/>
          <a:p>
            <a:r>
              <a:rPr lang="en-US" dirty="0" smtClean="0"/>
              <a:t>Lecture 5:</a:t>
            </a:r>
          </a:p>
          <a:p>
            <a:r>
              <a:rPr lang="en-US" b="1" dirty="0" smtClean="0"/>
              <a:t>Syntax Analysis</a:t>
            </a:r>
            <a:r>
              <a:rPr lang="en-US" dirty="0" smtClean="0"/>
              <a:t>: Bottom-Up Parsing</a:t>
            </a:r>
          </a:p>
          <a:p>
            <a:r>
              <a:rPr lang="en-US" b="1" dirty="0" smtClean="0"/>
              <a:t>Semantic Analysis</a:t>
            </a:r>
            <a:endParaRPr lang="en-US" dirty="0"/>
          </a:p>
          <a:p>
            <a:r>
              <a:rPr lang="en-US" dirty="0" smtClean="0"/>
              <a:t>Noam Rinetzky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0969" y="2209739"/>
            <a:ext cx="5809321" cy="2178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46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18" y="152400"/>
            <a:ext cx="7772400" cy="630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graphicFrame>
        <p:nvGraphicFramePr>
          <p:cNvPr id="16" name="Group 99"/>
          <p:cNvGraphicFramePr>
            <a:graphicFrameLocks noGrp="1"/>
          </p:cNvGraphicFramePr>
          <p:nvPr>
            <p:ph idx="1"/>
            <p:extLst/>
          </p:nvPr>
        </p:nvGraphicFramePr>
        <p:xfrm>
          <a:off x="5257800" y="4495800"/>
          <a:ext cx="3280709" cy="1524000"/>
        </p:xfrm>
        <a:graphic>
          <a:graphicData uri="http://schemas.openxmlformats.org/drawingml/2006/table">
            <a:tbl>
              <a:tblPr/>
              <a:tblGrid>
                <a:gridCol w="974124"/>
                <a:gridCol w="619898"/>
                <a:gridCol w="713232"/>
                <a:gridCol w="97345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</a:t>
                      </a: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tomato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</a:t>
                      </a: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carrot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</a:t>
                      </a: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Carrot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100</a:t>
            </a:fld>
            <a:endParaRPr lang="en-US">
              <a:latin typeface="+mn-lt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864844" y="2099846"/>
            <a:ext cx="20447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/>
              <a:t>Lexical </a:t>
            </a:r>
            <a:r>
              <a:rPr lang="en-US" sz="2000" dirty="0" smtClean="0"/>
              <a:t>analyzer</a:t>
            </a:r>
            <a:endParaRPr lang="en-US" sz="20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327099" y="905470"/>
            <a:ext cx="31281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Potato </a:t>
            </a:r>
            <a:r>
              <a:rPr lang="en-US" sz="2000" dirty="0" err="1" smtClean="0">
                <a:latin typeface="+mn-lt"/>
              </a:rPr>
              <a:t>potato</a:t>
            </a:r>
            <a:r>
              <a:rPr lang="en-US" sz="2000" dirty="0" smtClean="0">
                <a:latin typeface="+mn-lt"/>
              </a:rPr>
              <a:t>;</a:t>
            </a:r>
          </a:p>
          <a:p>
            <a:pPr algn="l"/>
            <a:r>
              <a:rPr lang="en-US" sz="2000" dirty="0" smtClean="0">
                <a:latin typeface="+mn-lt"/>
              </a:rPr>
              <a:t>Carrot </a:t>
            </a:r>
            <a:r>
              <a:rPr lang="en-US" sz="2000" dirty="0" err="1" smtClean="0">
                <a:latin typeface="+mn-lt"/>
              </a:rPr>
              <a:t>carrot</a:t>
            </a:r>
            <a:r>
              <a:rPr lang="en-US" sz="2000" dirty="0">
                <a:latin typeface="+mn-lt"/>
              </a:rPr>
              <a:t>;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x = tomato + potato </a:t>
            </a:r>
            <a:r>
              <a:rPr lang="en-US" sz="2000" dirty="0">
                <a:latin typeface="+mn-lt"/>
              </a:rPr>
              <a:t>+ </a:t>
            </a:r>
            <a:r>
              <a:rPr lang="en-US" sz="2000" dirty="0" smtClean="0">
                <a:latin typeface="+mn-lt"/>
              </a:rPr>
              <a:t>carrot</a:t>
            </a:r>
            <a:endParaRPr lang="en-US" sz="2000" dirty="0">
              <a:latin typeface="+mn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51488" y="2945102"/>
            <a:ext cx="44747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dirty="0" smtClean="0">
                <a:latin typeface="+mn-lt"/>
              </a:rPr>
              <a:t>…&lt;</a:t>
            </a:r>
            <a:r>
              <a:rPr lang="en-US" sz="1400" dirty="0" err="1" smtClean="0">
                <a:latin typeface="+mn-lt"/>
              </a:rPr>
              <a:t>id,tomato</a:t>
            </a:r>
            <a:r>
              <a:rPr lang="en-US" sz="1400" dirty="0" smtClean="0">
                <a:latin typeface="+mn-lt"/>
              </a:rPr>
              <a:t>&gt;,&lt;</a:t>
            </a:r>
            <a:r>
              <a:rPr lang="en-US" sz="1400" b="1" dirty="0" smtClean="0">
                <a:latin typeface="+mn-lt"/>
              </a:rPr>
              <a:t>PLUS</a:t>
            </a:r>
            <a:r>
              <a:rPr lang="en-US" sz="1400" dirty="0" smtClean="0">
                <a:latin typeface="+mn-lt"/>
              </a:rPr>
              <a:t>&gt;,&lt;</a:t>
            </a:r>
            <a:r>
              <a:rPr lang="en-US" sz="1400" dirty="0" err="1" smtClean="0">
                <a:latin typeface="+mn-lt"/>
              </a:rPr>
              <a:t>id,potato</a:t>
            </a:r>
            <a:r>
              <a:rPr lang="en-US" sz="1400" dirty="0" smtClean="0">
                <a:latin typeface="+mn-lt"/>
              </a:rPr>
              <a:t>&gt;,&lt;</a:t>
            </a:r>
            <a:r>
              <a:rPr lang="en-US" sz="1400" b="1" dirty="0" smtClean="0">
                <a:latin typeface="+mn-lt"/>
              </a:rPr>
              <a:t>PLUS</a:t>
            </a:r>
            <a:r>
              <a:rPr lang="en-US" sz="1400" dirty="0" smtClean="0">
                <a:latin typeface="+mn-lt"/>
              </a:rPr>
              <a:t>&gt;,&lt;</a:t>
            </a:r>
            <a:r>
              <a:rPr lang="en-US" sz="1400" dirty="0" err="1" smtClean="0">
                <a:latin typeface="+mn-lt"/>
              </a:rPr>
              <a:t>id,carrot</a:t>
            </a:r>
            <a:r>
              <a:rPr lang="en-US" sz="1400" dirty="0" smtClean="0">
                <a:latin typeface="+mn-lt"/>
              </a:rPr>
              <a:t>&gt;,EOF</a:t>
            </a:r>
            <a:endParaRPr lang="en-US" sz="1400" dirty="0">
              <a:latin typeface="+mn-lt"/>
            </a:endParaRPr>
          </a:p>
        </p:txBody>
      </p:sp>
      <p:cxnSp>
        <p:nvCxnSpPr>
          <p:cNvPr id="8" name="AutoShape 12"/>
          <p:cNvCxnSpPr>
            <a:cxnSpLocks noChangeShapeType="1"/>
            <a:stCxn id="6" idx="2"/>
            <a:endCxn id="5" idx="0"/>
          </p:cNvCxnSpPr>
          <p:nvPr/>
        </p:nvCxnSpPr>
        <p:spPr bwMode="auto">
          <a:xfrm flipH="1">
            <a:off x="4887194" y="1921133"/>
            <a:ext cx="3995" cy="17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3"/>
          <p:cNvCxnSpPr>
            <a:cxnSpLocks noChangeShapeType="1"/>
            <a:stCxn id="5" idx="4"/>
            <a:endCxn id="7" idx="0"/>
          </p:cNvCxnSpPr>
          <p:nvPr/>
        </p:nvCxnSpPr>
        <p:spPr bwMode="auto">
          <a:xfrm>
            <a:off x="4887194" y="2557046"/>
            <a:ext cx="1683" cy="3880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4370463" y="3563938"/>
            <a:ext cx="1033463" cy="474662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Parser</a:t>
            </a:r>
          </a:p>
        </p:txBody>
      </p:sp>
      <p:cxnSp>
        <p:nvCxnSpPr>
          <p:cNvPr id="11" name="AutoShape 27"/>
          <p:cNvCxnSpPr>
            <a:cxnSpLocks noChangeShapeType="1"/>
            <a:stCxn id="7" idx="2"/>
            <a:endCxn id="10" idx="0"/>
          </p:cNvCxnSpPr>
          <p:nvPr/>
        </p:nvCxnSpPr>
        <p:spPr bwMode="auto">
          <a:xfrm flipH="1">
            <a:off x="4887195" y="3252879"/>
            <a:ext cx="1682" cy="3110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8"/>
          <p:cNvCxnSpPr>
            <a:cxnSpLocks noChangeShapeType="1"/>
            <a:stCxn id="10" idx="4"/>
            <a:endCxn id="52" idx="0"/>
          </p:cNvCxnSpPr>
          <p:nvPr/>
        </p:nvCxnSpPr>
        <p:spPr bwMode="auto">
          <a:xfrm flipH="1">
            <a:off x="4887194" y="4038600"/>
            <a:ext cx="1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766078" y="6367046"/>
            <a:ext cx="1983428" cy="338554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en-US" sz="1600" dirty="0" smtClean="0"/>
              <a:t>‘tomato’ </a:t>
            </a:r>
            <a:r>
              <a:rPr lang="en-US" sz="1600" dirty="0"/>
              <a:t>is undefined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2914085" y="6367046"/>
            <a:ext cx="2751074" cy="338554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en-US" sz="1600" dirty="0" smtClean="0"/>
              <a:t>‘potato’ </a:t>
            </a:r>
            <a:r>
              <a:rPr lang="en-US" sz="1600" dirty="0"/>
              <a:t>used before initialized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5822824" y="6367046"/>
            <a:ext cx="2711576" cy="338554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en-US" sz="1600" dirty="0"/>
              <a:t>Cannot add </a:t>
            </a:r>
            <a:r>
              <a:rPr lang="en-US" sz="1600" dirty="0" smtClean="0"/>
              <a:t>Potato and Carrot</a:t>
            </a:r>
            <a:endParaRPr lang="en-US" sz="1600" dirty="0"/>
          </a:p>
        </p:txBody>
      </p:sp>
      <p:cxnSp>
        <p:nvCxnSpPr>
          <p:cNvPr id="17" name="AutoShape 101"/>
          <p:cNvCxnSpPr>
            <a:cxnSpLocks noChangeShapeType="1"/>
            <a:endCxn id="44" idx="0"/>
          </p:cNvCxnSpPr>
          <p:nvPr/>
        </p:nvCxnSpPr>
        <p:spPr bwMode="auto">
          <a:xfrm>
            <a:off x="2686015" y="5444502"/>
            <a:ext cx="228261" cy="15654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02"/>
          <p:cNvCxnSpPr>
            <a:cxnSpLocks noChangeShapeType="1"/>
            <a:stCxn id="40" idx="4"/>
            <a:endCxn id="28" idx="0"/>
          </p:cNvCxnSpPr>
          <p:nvPr/>
        </p:nvCxnSpPr>
        <p:spPr bwMode="auto">
          <a:xfrm flipH="1">
            <a:off x="2492647" y="4761813"/>
            <a:ext cx="710838" cy="22354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03"/>
          <p:cNvCxnSpPr>
            <a:cxnSpLocks noChangeShapeType="1"/>
            <a:stCxn id="41" idx="4"/>
            <a:endCxn id="51" idx="0"/>
          </p:cNvCxnSpPr>
          <p:nvPr/>
        </p:nvCxnSpPr>
        <p:spPr bwMode="auto">
          <a:xfrm>
            <a:off x="3516160" y="4763080"/>
            <a:ext cx="746151" cy="86624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00"/>
          <p:cNvCxnSpPr>
            <a:cxnSpLocks noChangeShapeType="1"/>
            <a:stCxn id="32" idx="6"/>
            <a:endCxn id="22" idx="0"/>
          </p:cNvCxnSpPr>
          <p:nvPr/>
        </p:nvCxnSpPr>
        <p:spPr bwMode="auto">
          <a:xfrm flipH="1">
            <a:off x="1812925" y="5454723"/>
            <a:ext cx="555812" cy="17460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AutoShape 105"/>
          <p:cNvSpPr>
            <a:spLocks noChangeAspect="1" noChangeArrowheads="1"/>
          </p:cNvSpPr>
          <p:nvPr/>
        </p:nvSpPr>
        <p:spPr bwMode="auto">
          <a:xfrm>
            <a:off x="1339850" y="5629325"/>
            <a:ext cx="946150" cy="42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800"/>
          </a:p>
        </p:txBody>
      </p:sp>
      <p:sp>
        <p:nvSpPr>
          <p:cNvPr id="23" name="Text Box 106"/>
          <p:cNvSpPr txBox="1">
            <a:spLocks noChangeAspect="1" noChangeArrowheads="1"/>
          </p:cNvSpPr>
          <p:nvPr/>
        </p:nvSpPr>
        <p:spPr bwMode="auto">
          <a:xfrm>
            <a:off x="1318965" y="5595591"/>
            <a:ext cx="1029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+mn-lt"/>
              </a:rPr>
              <a:t>LocationExpr</a:t>
            </a:r>
            <a:endParaRPr lang="en-US" sz="1200" dirty="0">
              <a:latin typeface="+mn-lt"/>
            </a:endParaRPr>
          </a:p>
        </p:txBody>
      </p:sp>
      <p:sp>
        <p:nvSpPr>
          <p:cNvPr id="24" name="Line 107"/>
          <p:cNvSpPr>
            <a:spLocks noChangeAspect="1" noChangeShapeType="1"/>
          </p:cNvSpPr>
          <p:nvPr/>
        </p:nvSpPr>
        <p:spPr bwMode="auto">
          <a:xfrm>
            <a:off x="1371599" y="5840413"/>
            <a:ext cx="8625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5" name="Text Box 108"/>
          <p:cNvSpPr txBox="1">
            <a:spLocks noChangeAspect="1" noChangeArrowheads="1"/>
          </p:cNvSpPr>
          <p:nvPr/>
        </p:nvSpPr>
        <p:spPr bwMode="auto">
          <a:xfrm>
            <a:off x="1432881" y="5807075"/>
            <a:ext cx="8531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smtClean="0">
                <a:latin typeface="+mn-lt"/>
              </a:rPr>
              <a:t>id=tomato</a:t>
            </a:r>
            <a:endParaRPr lang="en-US" sz="1200" dirty="0">
              <a:latin typeface="+mn-lt"/>
            </a:endParaRPr>
          </a:p>
        </p:txBody>
      </p:sp>
      <p:sp>
        <p:nvSpPr>
          <p:cNvPr id="27" name="AutoShape 110"/>
          <p:cNvSpPr>
            <a:spLocks noChangeAspect="1" noChangeArrowheads="1"/>
          </p:cNvSpPr>
          <p:nvPr/>
        </p:nvSpPr>
        <p:spPr bwMode="auto">
          <a:xfrm>
            <a:off x="2057400" y="5023057"/>
            <a:ext cx="814668" cy="43546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800"/>
          </a:p>
        </p:txBody>
      </p:sp>
      <p:sp>
        <p:nvSpPr>
          <p:cNvPr id="28" name="Text Box 111"/>
          <p:cNvSpPr txBox="1">
            <a:spLocks noChangeAspect="1" noChangeArrowheads="1"/>
          </p:cNvSpPr>
          <p:nvPr/>
        </p:nvSpPr>
        <p:spPr bwMode="auto">
          <a:xfrm>
            <a:off x="2125399" y="4985353"/>
            <a:ext cx="7344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+mn-lt"/>
              </a:rPr>
              <a:t>AddExpr</a:t>
            </a:r>
            <a:endParaRPr lang="en-US" sz="1200" dirty="0">
              <a:latin typeface="+mn-lt"/>
            </a:endParaRPr>
          </a:p>
        </p:txBody>
      </p:sp>
      <p:sp>
        <p:nvSpPr>
          <p:cNvPr id="29" name="Line 112"/>
          <p:cNvSpPr>
            <a:spLocks noChangeAspect="1" noChangeShapeType="1"/>
          </p:cNvSpPr>
          <p:nvPr/>
        </p:nvSpPr>
        <p:spPr bwMode="auto">
          <a:xfrm>
            <a:off x="2106547" y="5242231"/>
            <a:ext cx="7321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30" name="Text Box 113"/>
          <p:cNvSpPr txBox="1">
            <a:spLocks noChangeAspect="1" noChangeArrowheads="1"/>
          </p:cNvSpPr>
          <p:nvPr/>
        </p:nvSpPr>
        <p:spPr bwMode="auto">
          <a:xfrm>
            <a:off x="2105255" y="5199022"/>
            <a:ext cx="3994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left</a:t>
            </a:r>
          </a:p>
        </p:txBody>
      </p:sp>
      <p:sp>
        <p:nvSpPr>
          <p:cNvPr id="31" name="Text Box 114"/>
          <p:cNvSpPr txBox="1">
            <a:spLocks noChangeAspect="1" noChangeArrowheads="1"/>
          </p:cNvSpPr>
          <p:nvPr/>
        </p:nvSpPr>
        <p:spPr bwMode="auto">
          <a:xfrm>
            <a:off x="2395052" y="5199022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+mn-lt"/>
              </a:rPr>
              <a:t>right</a:t>
            </a:r>
          </a:p>
        </p:txBody>
      </p:sp>
      <p:sp>
        <p:nvSpPr>
          <p:cNvPr id="32" name="Oval 115"/>
          <p:cNvSpPr>
            <a:spLocks noChangeAspect="1" noChangeArrowheads="1"/>
          </p:cNvSpPr>
          <p:nvPr/>
        </p:nvSpPr>
        <p:spPr bwMode="auto">
          <a:xfrm>
            <a:off x="2307727" y="5424313"/>
            <a:ext cx="61010" cy="6082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  <p:sp>
        <p:nvSpPr>
          <p:cNvPr id="33" name="Oval 116"/>
          <p:cNvSpPr>
            <a:spLocks noChangeAspect="1" noChangeArrowheads="1"/>
          </p:cNvSpPr>
          <p:nvPr/>
        </p:nvSpPr>
        <p:spPr bwMode="auto">
          <a:xfrm>
            <a:off x="2620402" y="5425580"/>
            <a:ext cx="61010" cy="6082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  <p:sp>
        <p:nvSpPr>
          <p:cNvPr id="35" name="AutoShape 128"/>
          <p:cNvSpPr>
            <a:spLocks noChangeAspect="1" noChangeArrowheads="1"/>
          </p:cNvSpPr>
          <p:nvPr/>
        </p:nvSpPr>
        <p:spPr bwMode="auto">
          <a:xfrm>
            <a:off x="3005203" y="4297255"/>
            <a:ext cx="732118" cy="4379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800"/>
          </a:p>
        </p:txBody>
      </p:sp>
      <p:sp>
        <p:nvSpPr>
          <p:cNvPr id="36" name="Text Box 129"/>
          <p:cNvSpPr txBox="1">
            <a:spLocks noChangeAspect="1" noChangeArrowheads="1"/>
          </p:cNvSpPr>
          <p:nvPr/>
        </p:nvSpPr>
        <p:spPr bwMode="auto">
          <a:xfrm>
            <a:off x="3017969" y="4259551"/>
            <a:ext cx="7344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+mn-lt"/>
              </a:rPr>
              <a:t>AddExpr</a:t>
            </a:r>
            <a:endParaRPr lang="en-US" sz="1200" dirty="0">
              <a:latin typeface="+mn-lt"/>
            </a:endParaRPr>
          </a:p>
        </p:txBody>
      </p:sp>
      <p:sp>
        <p:nvSpPr>
          <p:cNvPr id="37" name="Line 130"/>
          <p:cNvSpPr>
            <a:spLocks noChangeAspect="1" noChangeShapeType="1"/>
          </p:cNvSpPr>
          <p:nvPr/>
        </p:nvSpPr>
        <p:spPr bwMode="auto">
          <a:xfrm>
            <a:off x="3005203" y="4508195"/>
            <a:ext cx="7321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38" name="Text Box 131"/>
          <p:cNvSpPr txBox="1">
            <a:spLocks noChangeAspect="1" noChangeArrowheads="1"/>
          </p:cNvSpPr>
          <p:nvPr/>
        </p:nvSpPr>
        <p:spPr bwMode="auto">
          <a:xfrm>
            <a:off x="2981226" y="4452591"/>
            <a:ext cx="3994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left</a:t>
            </a:r>
          </a:p>
        </p:txBody>
      </p:sp>
      <p:sp>
        <p:nvSpPr>
          <p:cNvPr id="39" name="Text Box 132"/>
          <p:cNvSpPr txBox="1">
            <a:spLocks noChangeAspect="1" noChangeArrowheads="1"/>
          </p:cNvSpPr>
          <p:nvPr/>
        </p:nvSpPr>
        <p:spPr bwMode="auto">
          <a:xfrm>
            <a:off x="3271023" y="445259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+mn-lt"/>
              </a:rPr>
              <a:t>right</a:t>
            </a:r>
          </a:p>
        </p:txBody>
      </p:sp>
      <p:sp>
        <p:nvSpPr>
          <p:cNvPr id="40" name="Oval 133"/>
          <p:cNvSpPr>
            <a:spLocks noChangeAspect="1" noChangeArrowheads="1"/>
          </p:cNvSpPr>
          <p:nvPr/>
        </p:nvSpPr>
        <p:spPr bwMode="auto">
          <a:xfrm>
            <a:off x="3172980" y="4700993"/>
            <a:ext cx="61010" cy="6082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  <p:sp>
        <p:nvSpPr>
          <p:cNvPr id="41" name="Oval 134"/>
          <p:cNvSpPr>
            <a:spLocks noChangeAspect="1" noChangeArrowheads="1"/>
          </p:cNvSpPr>
          <p:nvPr/>
        </p:nvSpPr>
        <p:spPr bwMode="auto">
          <a:xfrm>
            <a:off x="3485655" y="4702260"/>
            <a:ext cx="61010" cy="6082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  <p:sp>
        <p:nvSpPr>
          <p:cNvPr id="43" name="AutoShape 135"/>
          <p:cNvSpPr>
            <a:spLocks noChangeAspect="1" noChangeArrowheads="1"/>
          </p:cNvSpPr>
          <p:nvPr/>
        </p:nvSpPr>
        <p:spPr bwMode="auto">
          <a:xfrm>
            <a:off x="2450351" y="5634038"/>
            <a:ext cx="948404" cy="42068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800"/>
          </a:p>
        </p:txBody>
      </p:sp>
      <p:sp>
        <p:nvSpPr>
          <p:cNvPr id="44" name="Text Box 136"/>
          <p:cNvSpPr txBox="1">
            <a:spLocks noChangeAspect="1" noChangeArrowheads="1"/>
          </p:cNvSpPr>
          <p:nvPr/>
        </p:nvSpPr>
        <p:spPr bwMode="auto">
          <a:xfrm>
            <a:off x="2399551" y="5601047"/>
            <a:ext cx="1029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+mn-lt"/>
              </a:rPr>
              <a:t>LocationExpr</a:t>
            </a:r>
            <a:endParaRPr lang="en-US" sz="1200" dirty="0">
              <a:latin typeface="+mn-lt"/>
            </a:endParaRPr>
          </a:p>
        </p:txBody>
      </p:sp>
      <p:sp>
        <p:nvSpPr>
          <p:cNvPr id="45" name="Line 137"/>
          <p:cNvSpPr>
            <a:spLocks noChangeAspect="1" noChangeShapeType="1"/>
          </p:cNvSpPr>
          <p:nvPr/>
        </p:nvSpPr>
        <p:spPr bwMode="auto">
          <a:xfrm>
            <a:off x="2514600" y="5840413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46" name="Text Box 138"/>
          <p:cNvSpPr txBox="1">
            <a:spLocks noChangeAspect="1" noChangeArrowheads="1"/>
          </p:cNvSpPr>
          <p:nvPr/>
        </p:nvSpPr>
        <p:spPr bwMode="auto">
          <a:xfrm>
            <a:off x="2415426" y="5807075"/>
            <a:ext cx="806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smtClean="0">
                <a:latin typeface="+mn-lt"/>
              </a:rPr>
              <a:t>id=potato</a:t>
            </a:r>
            <a:endParaRPr lang="en-US" sz="1200" dirty="0">
              <a:latin typeface="+mn-lt"/>
            </a:endParaRPr>
          </a:p>
        </p:txBody>
      </p:sp>
      <p:sp>
        <p:nvSpPr>
          <p:cNvPr id="48" name="AutoShape 174"/>
          <p:cNvSpPr>
            <a:spLocks noChangeAspect="1" noChangeArrowheads="1"/>
          </p:cNvSpPr>
          <p:nvPr/>
        </p:nvSpPr>
        <p:spPr bwMode="auto">
          <a:xfrm>
            <a:off x="3747586" y="5634038"/>
            <a:ext cx="1014235" cy="42068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800"/>
          </a:p>
        </p:txBody>
      </p:sp>
      <p:sp>
        <p:nvSpPr>
          <p:cNvPr id="49" name="Line 176"/>
          <p:cNvSpPr>
            <a:spLocks noChangeAspect="1" noChangeShapeType="1"/>
          </p:cNvSpPr>
          <p:nvPr/>
        </p:nvSpPr>
        <p:spPr bwMode="auto">
          <a:xfrm>
            <a:off x="3750490" y="5868691"/>
            <a:ext cx="10183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50" name="Text Box 177"/>
          <p:cNvSpPr txBox="1">
            <a:spLocks noChangeAspect="1" noChangeArrowheads="1"/>
          </p:cNvSpPr>
          <p:nvPr/>
        </p:nvSpPr>
        <p:spPr bwMode="auto">
          <a:xfrm>
            <a:off x="3888056" y="5807075"/>
            <a:ext cx="7601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smtClean="0">
                <a:latin typeface="+mn-lt"/>
              </a:rPr>
              <a:t>id=carrot</a:t>
            </a:r>
            <a:endParaRPr lang="en-US" sz="1200" dirty="0">
              <a:latin typeface="+mn-lt"/>
            </a:endParaRPr>
          </a:p>
        </p:txBody>
      </p:sp>
      <p:sp>
        <p:nvSpPr>
          <p:cNvPr id="51" name="Text Box 175"/>
          <p:cNvSpPr txBox="1">
            <a:spLocks noChangeAspect="1" noChangeArrowheads="1"/>
          </p:cNvSpPr>
          <p:nvPr/>
        </p:nvSpPr>
        <p:spPr bwMode="auto">
          <a:xfrm>
            <a:off x="3747586" y="5629325"/>
            <a:ext cx="1029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+mn-lt"/>
              </a:rPr>
              <a:t>LocationExpr</a:t>
            </a:r>
            <a:endParaRPr lang="en-US" sz="1200" dirty="0">
              <a:latin typeface="+mn-lt"/>
            </a:endParaRPr>
          </a:p>
        </p:txBody>
      </p:sp>
      <p:sp>
        <p:nvSpPr>
          <p:cNvPr id="52" name="AutoShape 183"/>
          <p:cNvSpPr>
            <a:spLocks noChangeArrowheads="1"/>
          </p:cNvSpPr>
          <p:nvPr/>
        </p:nvSpPr>
        <p:spPr bwMode="auto">
          <a:xfrm>
            <a:off x="1087588" y="4267200"/>
            <a:ext cx="7599212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11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3" grpId="0" animBg="1"/>
      <p:bldP spid="14" grpId="0" animBg="1"/>
      <p:bldP spid="15" grpId="0" animBg="1"/>
      <p:bldP spid="22" grpId="0" animBg="1"/>
      <p:bldP spid="23" grpId="0"/>
      <p:bldP spid="24" grpId="0" animBg="1"/>
      <p:bldP spid="25" grpId="0"/>
      <p:bldP spid="27" grpId="0" animBg="1"/>
      <p:bldP spid="28" grpId="0"/>
      <p:bldP spid="29" grpId="0" animBg="1"/>
      <p:bldP spid="30" grpId="0"/>
      <p:bldP spid="31" grpId="0"/>
      <p:bldP spid="32" grpId="0" animBg="1"/>
      <p:bldP spid="33" grpId="0" animBg="1"/>
      <p:bldP spid="35" grpId="0" animBg="1"/>
      <p:bldP spid="36" grpId="0"/>
      <p:bldP spid="37" grpId="0" animBg="1"/>
      <p:bldP spid="38" grpId="0"/>
      <p:bldP spid="39" grpId="0"/>
      <p:bldP spid="40" grpId="0" animBg="1"/>
      <p:bldP spid="41" grpId="0" animBg="1"/>
      <p:bldP spid="43" grpId="0" animBg="1"/>
      <p:bldP spid="44" grpId="0"/>
      <p:bldP spid="45" grpId="0" animBg="1"/>
      <p:bldP spid="46" grpId="0"/>
      <p:bldP spid="48" grpId="0" animBg="1"/>
      <p:bldP spid="49" grpId="0" animBg="1"/>
      <p:bldP spid="50" grpId="0"/>
      <p:bldP spid="51" grpId="0"/>
      <p:bldP spid="5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96" y="0"/>
            <a:ext cx="7772400" cy="1143000"/>
          </a:xfrm>
        </p:spPr>
        <p:txBody>
          <a:bodyPr/>
          <a:lstStyle/>
          <a:p>
            <a:r>
              <a:rPr lang="en-US" dirty="0" smtClean="0"/>
              <a:t>Context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609" y="1158725"/>
            <a:ext cx="7772400" cy="4114800"/>
          </a:xfrm>
        </p:spPr>
        <p:txBody>
          <a:bodyPr/>
          <a:lstStyle/>
          <a:p>
            <a:r>
              <a:rPr lang="en-US" dirty="0" smtClean="0"/>
              <a:t>Check properties contexts of in which constructs occur</a:t>
            </a:r>
          </a:p>
          <a:p>
            <a:pPr lvl="1"/>
            <a:r>
              <a:rPr lang="en-US" dirty="0" smtClean="0"/>
              <a:t>Properties that cannot be formulated via CFG</a:t>
            </a:r>
          </a:p>
          <a:p>
            <a:pPr lvl="2"/>
            <a:r>
              <a:rPr lang="en-US" sz="2000" dirty="0" smtClean="0"/>
              <a:t>Type checking</a:t>
            </a:r>
          </a:p>
          <a:p>
            <a:pPr lvl="2"/>
            <a:r>
              <a:rPr lang="en-US" sz="2000" dirty="0" smtClean="0"/>
              <a:t>Declare before use</a:t>
            </a:r>
          </a:p>
          <a:p>
            <a:pPr lvl="3"/>
            <a:r>
              <a:rPr lang="en-US" sz="1800" dirty="0" smtClean="0"/>
              <a:t>Identifying the same word “w” re-appearing – </a:t>
            </a:r>
            <a:r>
              <a:rPr lang="en-US" sz="1800" dirty="0" err="1" smtClean="0"/>
              <a:t>wbw</a:t>
            </a:r>
            <a:r>
              <a:rPr lang="en-US" sz="1800" dirty="0" smtClean="0"/>
              <a:t> </a:t>
            </a:r>
          </a:p>
          <a:p>
            <a:pPr lvl="2"/>
            <a:r>
              <a:rPr lang="en-US" sz="2000" dirty="0" smtClean="0"/>
              <a:t>Initialization </a:t>
            </a:r>
          </a:p>
          <a:p>
            <a:pPr lvl="2"/>
            <a:r>
              <a:rPr lang="en-US" sz="2000" dirty="0" smtClean="0"/>
              <a:t>…</a:t>
            </a:r>
            <a:endParaRPr lang="en-US" sz="2800" dirty="0" smtClean="0"/>
          </a:p>
          <a:p>
            <a:pPr lvl="1"/>
            <a:r>
              <a:rPr lang="en-US" dirty="0" smtClean="0"/>
              <a:t>Properties that are hard to formulate via CFG</a:t>
            </a:r>
          </a:p>
          <a:p>
            <a:pPr lvl="2"/>
            <a:r>
              <a:rPr lang="en-US" sz="2000" dirty="0" smtClean="0"/>
              <a:t>“break” only appears inside a loop </a:t>
            </a:r>
          </a:p>
          <a:p>
            <a:pPr lvl="2"/>
            <a:r>
              <a:rPr lang="en-US" sz="2000" dirty="0" smtClean="0"/>
              <a:t>…</a:t>
            </a:r>
          </a:p>
          <a:p>
            <a:pPr lvl="2"/>
            <a:endParaRPr lang="en-US" sz="1400" dirty="0" smtClean="0"/>
          </a:p>
          <a:p>
            <a:r>
              <a:rPr lang="en-US" dirty="0" smtClean="0"/>
              <a:t>Processing of the 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56" y="0"/>
            <a:ext cx="7772400" cy="1143000"/>
          </a:xfrm>
        </p:spPr>
        <p:txBody>
          <a:bodyPr/>
          <a:lstStyle/>
          <a:p>
            <a:r>
              <a:rPr lang="en-US" dirty="0" smtClean="0"/>
              <a:t>Context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1422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Identification</a:t>
            </a:r>
          </a:p>
          <a:p>
            <a:pPr lvl="1"/>
            <a:r>
              <a:rPr lang="en-US" dirty="0" smtClean="0"/>
              <a:t>Gather information about each named item in the program</a:t>
            </a:r>
          </a:p>
          <a:p>
            <a:pPr lvl="1"/>
            <a:r>
              <a:rPr lang="en-US" dirty="0" smtClean="0"/>
              <a:t>e.g., what is the declaration for each usage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Context checking</a:t>
            </a:r>
          </a:p>
          <a:p>
            <a:pPr lvl="1"/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e.g., the condition in an if-statement is a Boolean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23" y="0"/>
            <a:ext cx="7772400" cy="1143000"/>
          </a:xfrm>
        </p:spPr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57150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month</a:t>
            </a:r>
            <a:r>
              <a:rPr lang="en-US" sz="2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 integer RANGE [1..12];</a:t>
            </a:r>
          </a:p>
          <a:p>
            <a:pPr algn="l"/>
            <a:r>
              <a:rPr lang="en-US" sz="2400" b="1" dirty="0" smtClean="0">
                <a:solidFill>
                  <a:srgbClr val="8064A2"/>
                </a:solidFill>
                <a:latin typeface="Courier New" pitchFamily="49" charset="0"/>
                <a:cs typeface="Courier New" pitchFamily="49" charset="0"/>
              </a:rPr>
              <a:t>month</a:t>
            </a:r>
            <a:r>
              <a:rPr lang="en-US" sz="2400" dirty="0" smtClean="0">
                <a:solidFill>
                  <a:srgbClr val="8064A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:= 1;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while (month &lt;= 12) {</a:t>
            </a:r>
          </a:p>
          <a:p>
            <a:pPr algn="l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print(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month_name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400" b="1" dirty="0" smtClean="0">
                <a:solidFill>
                  <a:srgbClr val="8064A2"/>
                </a:solidFill>
                <a:latin typeface="Courier New" pitchFamily="49" charset="0"/>
                <a:cs typeface="Courier New" pitchFamily="49" charset="0"/>
              </a:rPr>
              <a:t>month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pPr algn="l"/>
            <a:r>
              <a:rPr lang="en-US" sz="2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smtClean="0">
                <a:solidFill>
                  <a:srgbClr val="8064A2"/>
                </a:solidFill>
                <a:latin typeface="Courier New" pitchFamily="49" charset="0"/>
                <a:cs typeface="Courier New" pitchFamily="49" charset="0"/>
              </a:rPr>
              <a:t>month</a:t>
            </a:r>
            <a:r>
              <a:rPr lang="en-US" sz="2400" dirty="0" smtClean="0">
                <a:solidFill>
                  <a:srgbClr val="8064A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 =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month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+ 1;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23" y="0"/>
            <a:ext cx="7772400" cy="1143000"/>
          </a:xfrm>
        </p:spPr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76800"/>
            <a:ext cx="7772400" cy="1478760"/>
          </a:xfrm>
        </p:spPr>
        <p:txBody>
          <a:bodyPr/>
          <a:lstStyle/>
          <a:p>
            <a:r>
              <a:rPr lang="en-US" dirty="0" smtClean="0"/>
              <a:t>Forward references?</a:t>
            </a:r>
          </a:p>
          <a:p>
            <a:r>
              <a:rPr lang="en-US" dirty="0" smtClean="0"/>
              <a:t>Languages that don’t require declarations?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57150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month : integer RANGE [1..12];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month := 1;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while (month &lt;= 12) {</a:t>
            </a:r>
          </a:p>
          <a:p>
            <a:pPr algn="l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print(</a:t>
            </a:r>
            <a:r>
              <a:rPr lang="en-US" sz="2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month_name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[month]);</a:t>
            </a:r>
          </a:p>
          <a:p>
            <a:pPr algn="l"/>
            <a:r>
              <a:rPr lang="en-US" sz="2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month : = month + 1;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0"/>
            <a:ext cx="7772400" cy="1143000"/>
          </a:xfrm>
        </p:spPr>
        <p:txBody>
          <a:bodyPr/>
          <a:lstStyle/>
          <a:p>
            <a:r>
              <a:rPr lang="en-US" dirty="0" smtClean="0"/>
              <a:t>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1859760"/>
          </a:xfrm>
        </p:spPr>
        <p:txBody>
          <a:bodyPr/>
          <a:lstStyle/>
          <a:p>
            <a:r>
              <a:rPr lang="en-US" dirty="0" smtClean="0"/>
              <a:t>A table containing information about identifiers in the program</a:t>
            </a:r>
          </a:p>
          <a:p>
            <a:r>
              <a:rPr lang="en-US" dirty="0" smtClean="0"/>
              <a:t>Single entry for each named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029200" y="2098040"/>
          <a:ext cx="4006533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0030"/>
                <a:gridCol w="533718"/>
                <a:gridCol w="1532255"/>
                <a:gridCol w="430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pos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RANGE[1..12]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month_name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4800" y="1676400"/>
            <a:ext cx="4408311" cy="2225322"/>
          </a:xfrm>
          <a:prstGeom prst="roundRect">
            <a:avLst>
              <a:gd name="adj" fmla="val 53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month : integer RANGE [1..12];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month :=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while (month &lt;= 12)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month_name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[month]);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month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= month + 1;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911" y="0"/>
            <a:ext cx="7772400" cy="1143000"/>
          </a:xfrm>
        </p:spPr>
        <p:txBody>
          <a:bodyPr/>
          <a:lstStyle/>
          <a:p>
            <a:r>
              <a:rPr lang="en-US" dirty="0" smtClean="0"/>
              <a:t>Not so fast…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31341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one_int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 i;</a:t>
            </a:r>
          </a:p>
          <a:p>
            <a:pPr algn="l"/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main() {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i.i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42;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i.i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(“%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”,t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257800" y="1519959"/>
            <a:ext cx="3004905" cy="571500"/>
          </a:xfrm>
          <a:prstGeom prst="wedgeRectCallout">
            <a:avLst>
              <a:gd name="adj1" fmla="val -143672"/>
              <a:gd name="adj2" fmla="val 761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struct</a:t>
            </a:r>
            <a:r>
              <a:rPr lang="en-US" sz="2000" dirty="0" smtClean="0"/>
              <a:t> field named i</a:t>
            </a:r>
            <a:endParaRPr lang="en-US" sz="2000" dirty="0"/>
          </a:p>
        </p:txBody>
      </p:sp>
      <p:sp>
        <p:nvSpPr>
          <p:cNvPr id="11" name="Rectangular Callout 10"/>
          <p:cNvSpPr/>
          <p:nvPr/>
        </p:nvSpPr>
        <p:spPr>
          <a:xfrm>
            <a:off x="5255491" y="2286000"/>
            <a:ext cx="3004905" cy="533400"/>
          </a:xfrm>
          <a:prstGeom prst="wedgeRectCallout">
            <a:avLst>
              <a:gd name="adj1" fmla="val -165299"/>
              <a:gd name="adj2" fmla="val 1176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struct</a:t>
            </a:r>
            <a:r>
              <a:rPr lang="en-US" sz="2000" dirty="0" smtClean="0"/>
              <a:t> variable named i</a:t>
            </a:r>
            <a:endParaRPr lang="en-US" sz="2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4572000" y="3066879"/>
            <a:ext cx="4267201" cy="618023"/>
          </a:xfrm>
          <a:prstGeom prst="wedgeRectCallout">
            <a:avLst>
              <a:gd name="adj1" fmla="val -111980"/>
              <a:gd name="adj2" fmla="val 6095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Assignment to the “i” field of </a:t>
            </a:r>
            <a:r>
              <a:rPr lang="en-US" sz="2000" dirty="0" err="1" smtClean="0"/>
              <a:t>struct</a:t>
            </a:r>
            <a:r>
              <a:rPr lang="en-US" sz="2000" dirty="0" smtClean="0"/>
              <a:t> “i”</a:t>
            </a:r>
            <a:endParaRPr lang="en-US" sz="2000" dirty="0"/>
          </a:p>
        </p:txBody>
      </p:sp>
      <p:sp>
        <p:nvSpPr>
          <p:cNvPr id="13" name="Rectangular Callout 12"/>
          <p:cNvSpPr/>
          <p:nvPr/>
        </p:nvSpPr>
        <p:spPr>
          <a:xfrm>
            <a:off x="4911016" y="3886200"/>
            <a:ext cx="3939729" cy="618023"/>
          </a:xfrm>
          <a:prstGeom prst="wedgeRectCallout">
            <a:avLst>
              <a:gd name="adj1" fmla="val -94791"/>
              <a:gd name="adj2" fmla="val -24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Reading the “i” field of </a:t>
            </a:r>
            <a:r>
              <a:rPr lang="en-US" sz="2000" dirty="0" err="1" smtClean="0"/>
              <a:t>struct</a:t>
            </a:r>
            <a:r>
              <a:rPr lang="en-US" sz="2000" dirty="0" smtClean="0"/>
              <a:t> “i”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27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56" y="0"/>
            <a:ext cx="7772400" cy="1143000"/>
          </a:xfrm>
        </p:spPr>
        <p:txBody>
          <a:bodyPr/>
          <a:lstStyle/>
          <a:p>
            <a:r>
              <a:rPr lang="en-US" dirty="0" smtClean="0"/>
              <a:t>Not so fast…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331853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one_int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 i;</a:t>
            </a:r>
          </a:p>
          <a:p>
            <a:pPr algn="l"/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main() {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i.i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42;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i.i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(“%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”,t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 algn="l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 = 73;</a:t>
            </a:r>
          </a:p>
          <a:p>
            <a:pPr algn="l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(“%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d”,i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l"/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257800" y="1519959"/>
            <a:ext cx="3004905" cy="571500"/>
          </a:xfrm>
          <a:prstGeom prst="wedgeRectCallout">
            <a:avLst>
              <a:gd name="adj1" fmla="val -143672"/>
              <a:gd name="adj2" fmla="val 761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struct</a:t>
            </a:r>
            <a:r>
              <a:rPr lang="en-US" sz="2000" dirty="0" smtClean="0"/>
              <a:t> field named i</a:t>
            </a:r>
            <a:endParaRPr lang="en-US" sz="2000" dirty="0"/>
          </a:p>
        </p:txBody>
      </p:sp>
      <p:sp>
        <p:nvSpPr>
          <p:cNvPr id="7" name="Rectangular Callout 6"/>
          <p:cNvSpPr/>
          <p:nvPr/>
        </p:nvSpPr>
        <p:spPr>
          <a:xfrm>
            <a:off x="5255491" y="2286000"/>
            <a:ext cx="3004905" cy="533400"/>
          </a:xfrm>
          <a:prstGeom prst="wedgeRectCallout">
            <a:avLst>
              <a:gd name="adj1" fmla="val -165299"/>
              <a:gd name="adj2" fmla="val 1176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struct</a:t>
            </a:r>
            <a:r>
              <a:rPr lang="en-US" sz="2000" dirty="0" smtClean="0"/>
              <a:t> variable named i</a:t>
            </a:r>
            <a:endParaRPr lang="en-US" sz="2000" dirty="0"/>
          </a:p>
        </p:txBody>
      </p:sp>
      <p:sp>
        <p:nvSpPr>
          <p:cNvPr id="9" name="Rectangular Callout 8"/>
          <p:cNvSpPr/>
          <p:nvPr/>
        </p:nvSpPr>
        <p:spPr>
          <a:xfrm>
            <a:off x="5715000" y="4953000"/>
            <a:ext cx="3004905" cy="838200"/>
          </a:xfrm>
          <a:prstGeom prst="wedgeRectCallout">
            <a:avLst>
              <a:gd name="adj1" fmla="val -160410"/>
              <a:gd name="adj2" fmla="val -1593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int</a:t>
            </a:r>
            <a:r>
              <a:rPr lang="en-US" sz="2000" dirty="0" smtClean="0"/>
              <a:t> variable named “i”</a:t>
            </a:r>
            <a:endParaRPr lang="en-US" sz="20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572000" y="3066879"/>
            <a:ext cx="4267201" cy="618023"/>
          </a:xfrm>
          <a:prstGeom prst="wedgeRectCallout">
            <a:avLst>
              <a:gd name="adj1" fmla="val -111980"/>
              <a:gd name="adj2" fmla="val 6095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Assignment to the “i” field of </a:t>
            </a:r>
            <a:r>
              <a:rPr lang="en-US" sz="2000" dirty="0" err="1" smtClean="0"/>
              <a:t>struct</a:t>
            </a:r>
            <a:r>
              <a:rPr lang="en-US" sz="2000" dirty="0" smtClean="0"/>
              <a:t> “i”</a:t>
            </a:r>
            <a:endParaRPr lang="en-US" sz="2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4911016" y="3886200"/>
            <a:ext cx="3939729" cy="618023"/>
          </a:xfrm>
          <a:prstGeom prst="wedgeRectCallout">
            <a:avLst>
              <a:gd name="adj1" fmla="val -94791"/>
              <a:gd name="adj2" fmla="val -24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Reading the “i” field of </a:t>
            </a:r>
            <a:r>
              <a:rPr lang="en-US" sz="2000" dirty="0" err="1" smtClean="0"/>
              <a:t>struct</a:t>
            </a:r>
            <a:r>
              <a:rPr lang="en-US" sz="2000" dirty="0" smtClean="0"/>
              <a:t> “i”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4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0"/>
            <a:ext cx="7772400" cy="1143000"/>
          </a:xfrm>
        </p:spPr>
        <p:txBody>
          <a:bodyPr/>
          <a:lstStyle/>
          <a:p>
            <a:r>
              <a:rPr lang="en-US" dirty="0" smtClean="0"/>
              <a:t>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388533"/>
            <a:ext cx="77724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Typically stack structured scopes </a:t>
            </a:r>
          </a:p>
          <a:p>
            <a:endParaRPr lang="en-US" dirty="0" smtClean="0"/>
          </a:p>
          <a:p>
            <a:r>
              <a:rPr lang="en-US" dirty="0" smtClean="0"/>
              <a:t>Scope entry</a:t>
            </a:r>
          </a:p>
          <a:p>
            <a:pPr lvl="1"/>
            <a:r>
              <a:rPr lang="en-US" dirty="0" smtClean="0"/>
              <a:t>push new empty scope element</a:t>
            </a:r>
          </a:p>
          <a:p>
            <a:r>
              <a:rPr lang="en-US" dirty="0" smtClean="0"/>
              <a:t>Scope exit</a:t>
            </a:r>
          </a:p>
          <a:p>
            <a:pPr lvl="1"/>
            <a:r>
              <a:rPr lang="en-US" dirty="0" smtClean="0"/>
              <a:t>pop scope element and discard its content</a:t>
            </a:r>
          </a:p>
          <a:p>
            <a:r>
              <a:rPr lang="en-US" dirty="0" smtClean="0"/>
              <a:t>Identifier declaration</a:t>
            </a:r>
          </a:p>
          <a:p>
            <a:pPr lvl="1"/>
            <a:r>
              <a:rPr lang="en-US" dirty="0" smtClean="0"/>
              <a:t>identifier created inside top scope</a:t>
            </a:r>
          </a:p>
          <a:p>
            <a:r>
              <a:rPr lang="en-US" dirty="0" smtClean="0"/>
              <a:t>Identifier Lookup</a:t>
            </a:r>
          </a:p>
          <a:p>
            <a:pPr lvl="1"/>
            <a:r>
              <a:rPr lang="en-US" dirty="0" smtClean="0"/>
              <a:t>Search for identifier top-down in scope stack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Scope-structured symbol table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3557" y="63246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Scope stack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84557" y="2177534"/>
            <a:ext cx="609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79757" y="578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93612" y="21775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199349" y="2177534"/>
            <a:ext cx="1371600" cy="381000"/>
            <a:chOff x="4495800" y="2979882"/>
            <a:chExt cx="1371600" cy="381000"/>
          </a:xfrm>
        </p:grpSpPr>
        <p:sp>
          <p:nvSpPr>
            <p:cNvPr id="14" name="Rectangle 13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72835" y="1524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“so”</a:t>
            </a:r>
            <a:endParaRPr lang="en-US" dirty="0"/>
          </a:p>
        </p:txBody>
      </p:sp>
      <p:cxnSp>
        <p:nvCxnSpPr>
          <p:cNvPr id="24" name="Curved Connector 23"/>
          <p:cNvCxnSpPr>
            <a:stCxn id="17" idx="0"/>
            <a:endCxn id="21" idx="1"/>
          </p:cNvCxnSpPr>
          <p:nvPr/>
        </p:nvCxnSpPr>
        <p:spPr>
          <a:xfrm rot="5400000" flipH="1" flipV="1">
            <a:off x="3338996" y="17976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921286" y="2177534"/>
            <a:ext cx="1371600" cy="381000"/>
            <a:chOff x="4495800" y="2979882"/>
            <a:chExt cx="1371600" cy="381000"/>
          </a:xfrm>
        </p:grpSpPr>
        <p:sp>
          <p:nvSpPr>
            <p:cNvPr id="26" name="Rectangle 25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94772" y="1524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“long”</a:t>
            </a:r>
            <a:endParaRPr lang="en-US" dirty="0"/>
          </a:p>
        </p:txBody>
      </p:sp>
      <p:cxnSp>
        <p:nvCxnSpPr>
          <p:cNvPr id="32" name="Curved Connector 31"/>
          <p:cNvCxnSpPr>
            <a:stCxn id="29" idx="0"/>
            <a:endCxn id="31" idx="1"/>
          </p:cNvCxnSpPr>
          <p:nvPr/>
        </p:nvCxnSpPr>
        <p:spPr>
          <a:xfrm rot="5400000" flipH="1" flipV="1">
            <a:off x="5060933" y="17976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14" idx="1"/>
          </p:cNvCxnSpPr>
          <p:nvPr/>
        </p:nvCxnSpPr>
        <p:spPr>
          <a:xfrm>
            <a:off x="2794157" y="2368034"/>
            <a:ext cx="405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6"/>
            <a:endCxn id="26" idx="1"/>
          </p:cNvCxnSpPr>
          <p:nvPr/>
        </p:nvCxnSpPr>
        <p:spPr>
          <a:xfrm>
            <a:off x="4380449" y="2368034"/>
            <a:ext cx="540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6"/>
            <a:endCxn id="40" idx="1"/>
          </p:cNvCxnSpPr>
          <p:nvPr/>
        </p:nvCxnSpPr>
        <p:spPr>
          <a:xfrm flipV="1">
            <a:off x="6102386" y="2366041"/>
            <a:ext cx="488914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91300" y="21659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2186445" y="3421438"/>
            <a:ext cx="624881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10782" y="342143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216519" y="3421438"/>
            <a:ext cx="1371600" cy="381000"/>
            <a:chOff x="4495800" y="2979882"/>
            <a:chExt cx="1371600" cy="381000"/>
          </a:xfrm>
        </p:grpSpPr>
        <p:sp>
          <p:nvSpPr>
            <p:cNvPr id="46" name="Rectangle 45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890005" y="276790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“and”</a:t>
            </a:r>
            <a:endParaRPr lang="en-US" dirty="0"/>
          </a:p>
        </p:txBody>
      </p:sp>
      <p:cxnSp>
        <p:nvCxnSpPr>
          <p:cNvPr id="52" name="Curved Connector 51"/>
          <p:cNvCxnSpPr>
            <a:stCxn id="49" idx="0"/>
            <a:endCxn id="51" idx="1"/>
          </p:cNvCxnSpPr>
          <p:nvPr/>
        </p:nvCxnSpPr>
        <p:spPr>
          <a:xfrm rot="5400000" flipH="1" flipV="1">
            <a:off x="3356166" y="30415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938456" y="3421438"/>
            <a:ext cx="1371600" cy="381000"/>
            <a:chOff x="4495800" y="2979882"/>
            <a:chExt cx="1371600" cy="381000"/>
          </a:xfrm>
        </p:grpSpPr>
        <p:sp>
          <p:nvSpPr>
            <p:cNvPr id="54" name="Rectangle 53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611942" y="2767904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“thanks”</a:t>
            </a:r>
            <a:endParaRPr lang="en-US" dirty="0"/>
          </a:p>
        </p:txBody>
      </p:sp>
      <p:cxnSp>
        <p:nvCxnSpPr>
          <p:cNvPr id="60" name="Curved Connector 59"/>
          <p:cNvCxnSpPr>
            <a:stCxn id="57" idx="0"/>
            <a:endCxn id="59" idx="1"/>
          </p:cNvCxnSpPr>
          <p:nvPr/>
        </p:nvCxnSpPr>
        <p:spPr>
          <a:xfrm rot="5400000" flipH="1" flipV="1">
            <a:off x="5078103" y="30415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3" idx="3"/>
            <a:endCxn id="46" idx="1"/>
          </p:cNvCxnSpPr>
          <p:nvPr/>
        </p:nvCxnSpPr>
        <p:spPr>
          <a:xfrm>
            <a:off x="2811326" y="3611938"/>
            <a:ext cx="4051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6"/>
            <a:endCxn id="54" idx="1"/>
          </p:cNvCxnSpPr>
          <p:nvPr/>
        </p:nvCxnSpPr>
        <p:spPr>
          <a:xfrm>
            <a:off x="4397619" y="3611938"/>
            <a:ext cx="540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8" idx="6"/>
            <a:endCxn id="120" idx="1"/>
          </p:cNvCxnSpPr>
          <p:nvPr/>
        </p:nvCxnSpPr>
        <p:spPr>
          <a:xfrm>
            <a:off x="6119556" y="3611938"/>
            <a:ext cx="5098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186445" y="4615934"/>
            <a:ext cx="60771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893612" y="46159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199349" y="4615934"/>
            <a:ext cx="1371600" cy="381000"/>
            <a:chOff x="4495800" y="2979882"/>
            <a:chExt cx="1371600" cy="381000"/>
          </a:xfrm>
        </p:grpSpPr>
        <p:sp>
          <p:nvSpPr>
            <p:cNvPr id="68" name="Rectangle 67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872835" y="39624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“x”</a:t>
            </a:r>
            <a:endParaRPr lang="en-US" dirty="0"/>
          </a:p>
        </p:txBody>
      </p:sp>
      <p:cxnSp>
        <p:nvCxnSpPr>
          <p:cNvPr id="74" name="Curved Connector 73"/>
          <p:cNvCxnSpPr>
            <a:stCxn id="71" idx="0"/>
            <a:endCxn id="73" idx="1"/>
          </p:cNvCxnSpPr>
          <p:nvPr/>
        </p:nvCxnSpPr>
        <p:spPr>
          <a:xfrm rot="5400000" flipH="1" flipV="1">
            <a:off x="3338996" y="42360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4921286" y="4615934"/>
            <a:ext cx="1371600" cy="381000"/>
            <a:chOff x="4495800" y="2979882"/>
            <a:chExt cx="1371600" cy="381000"/>
          </a:xfrm>
        </p:grpSpPr>
        <p:sp>
          <p:nvSpPr>
            <p:cNvPr id="76" name="Rectangle 75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594772" y="39624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“all”</a:t>
            </a:r>
            <a:endParaRPr lang="en-US" dirty="0"/>
          </a:p>
        </p:txBody>
      </p:sp>
      <p:cxnSp>
        <p:nvCxnSpPr>
          <p:cNvPr id="82" name="Curved Connector 81"/>
          <p:cNvCxnSpPr>
            <a:stCxn id="79" idx="0"/>
            <a:endCxn id="81" idx="1"/>
          </p:cNvCxnSpPr>
          <p:nvPr/>
        </p:nvCxnSpPr>
        <p:spPr>
          <a:xfrm rot="5400000" flipH="1" flipV="1">
            <a:off x="5060933" y="4236019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5" idx="3"/>
            <a:endCxn id="68" idx="1"/>
          </p:cNvCxnSpPr>
          <p:nvPr/>
        </p:nvCxnSpPr>
        <p:spPr>
          <a:xfrm>
            <a:off x="2794157" y="4806434"/>
            <a:ext cx="405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2" idx="6"/>
            <a:endCxn id="76" idx="1"/>
          </p:cNvCxnSpPr>
          <p:nvPr/>
        </p:nvCxnSpPr>
        <p:spPr>
          <a:xfrm>
            <a:off x="4380449" y="4806434"/>
            <a:ext cx="540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6"/>
            <a:endCxn id="86" idx="1"/>
          </p:cNvCxnSpPr>
          <p:nvPr/>
        </p:nvCxnSpPr>
        <p:spPr>
          <a:xfrm flipV="1">
            <a:off x="6102386" y="4804441"/>
            <a:ext cx="488914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591300" y="46043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sp>
        <p:nvSpPr>
          <p:cNvPr id="87" name="Rectangle 86"/>
          <p:cNvSpPr/>
          <p:nvPr/>
        </p:nvSpPr>
        <p:spPr>
          <a:xfrm>
            <a:off x="2186445" y="5859838"/>
            <a:ext cx="60771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3199349" y="5859838"/>
            <a:ext cx="1371600" cy="381000"/>
            <a:chOff x="4495800" y="2979882"/>
            <a:chExt cx="1371600" cy="381000"/>
          </a:xfrm>
        </p:grpSpPr>
        <p:sp>
          <p:nvSpPr>
            <p:cNvPr id="89" name="Rectangle 88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872835" y="5206304"/>
            <a:ext cx="69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“the”</a:t>
            </a:r>
            <a:endParaRPr lang="en-US" dirty="0"/>
          </a:p>
        </p:txBody>
      </p:sp>
      <p:cxnSp>
        <p:nvCxnSpPr>
          <p:cNvPr id="95" name="Curved Connector 94"/>
          <p:cNvCxnSpPr>
            <a:stCxn id="92" idx="0"/>
            <a:endCxn id="94" idx="1"/>
          </p:cNvCxnSpPr>
          <p:nvPr/>
        </p:nvCxnSpPr>
        <p:spPr>
          <a:xfrm rot="5400000" flipH="1" flipV="1">
            <a:off x="3338996" y="54799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4921286" y="5859838"/>
            <a:ext cx="1371600" cy="381000"/>
            <a:chOff x="4495800" y="2979882"/>
            <a:chExt cx="1371600" cy="381000"/>
          </a:xfrm>
        </p:grpSpPr>
        <p:sp>
          <p:nvSpPr>
            <p:cNvPr id="97" name="Rectangle 96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594772" y="52063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“fish”</a:t>
            </a:r>
            <a:endParaRPr lang="en-US" dirty="0"/>
          </a:p>
        </p:txBody>
      </p:sp>
      <p:cxnSp>
        <p:nvCxnSpPr>
          <p:cNvPr id="103" name="Curved Connector 102"/>
          <p:cNvCxnSpPr>
            <a:stCxn id="100" idx="0"/>
            <a:endCxn id="102" idx="1"/>
          </p:cNvCxnSpPr>
          <p:nvPr/>
        </p:nvCxnSpPr>
        <p:spPr>
          <a:xfrm rot="5400000" flipH="1" flipV="1">
            <a:off x="5060933" y="54799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7" idx="3"/>
            <a:endCxn id="89" idx="1"/>
          </p:cNvCxnSpPr>
          <p:nvPr/>
        </p:nvCxnSpPr>
        <p:spPr>
          <a:xfrm>
            <a:off x="2794157" y="6050338"/>
            <a:ext cx="405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3" idx="6"/>
            <a:endCxn id="97" idx="1"/>
          </p:cNvCxnSpPr>
          <p:nvPr/>
        </p:nvCxnSpPr>
        <p:spPr>
          <a:xfrm>
            <a:off x="4380449" y="6050338"/>
            <a:ext cx="540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1" idx="6"/>
            <a:endCxn id="109" idx="1"/>
          </p:cNvCxnSpPr>
          <p:nvPr/>
        </p:nvCxnSpPr>
        <p:spPr>
          <a:xfrm flipV="1">
            <a:off x="6102386" y="6044106"/>
            <a:ext cx="496994" cy="6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6599380" y="5853606"/>
            <a:ext cx="1371600" cy="381000"/>
            <a:chOff x="4495800" y="2979882"/>
            <a:chExt cx="1371600" cy="381000"/>
          </a:xfrm>
        </p:grpSpPr>
        <p:sp>
          <p:nvSpPr>
            <p:cNvPr id="109" name="Rectangle 108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7272866" y="5200072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“thanks”</a:t>
            </a:r>
            <a:endParaRPr lang="en-US" dirty="0"/>
          </a:p>
        </p:txBody>
      </p:sp>
      <p:cxnSp>
        <p:nvCxnSpPr>
          <p:cNvPr id="115" name="Curved Connector 114"/>
          <p:cNvCxnSpPr>
            <a:stCxn id="112" idx="0"/>
            <a:endCxn id="114" idx="1"/>
          </p:cNvCxnSpPr>
          <p:nvPr/>
        </p:nvCxnSpPr>
        <p:spPr>
          <a:xfrm rot="5400000" flipH="1" flipV="1">
            <a:off x="6739027" y="5473691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3" idx="6"/>
            <a:endCxn id="117" idx="1"/>
          </p:cNvCxnSpPr>
          <p:nvPr/>
        </p:nvCxnSpPr>
        <p:spPr>
          <a:xfrm flipV="1">
            <a:off x="7780480" y="6042113"/>
            <a:ext cx="6858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8466280" y="584205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6629400" y="3421438"/>
            <a:ext cx="1371600" cy="381000"/>
            <a:chOff x="4495800" y="2979882"/>
            <a:chExt cx="1371600" cy="381000"/>
          </a:xfrm>
        </p:grpSpPr>
        <p:sp>
          <p:nvSpPr>
            <p:cNvPr id="120" name="Rectangle 119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7302886" y="276790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“x”</a:t>
            </a:r>
            <a:endParaRPr lang="en-US" dirty="0"/>
          </a:p>
        </p:txBody>
      </p:sp>
      <p:cxnSp>
        <p:nvCxnSpPr>
          <p:cNvPr id="126" name="Curved Connector 125"/>
          <p:cNvCxnSpPr>
            <a:stCxn id="123" idx="0"/>
            <a:endCxn id="125" idx="1"/>
          </p:cNvCxnSpPr>
          <p:nvPr/>
        </p:nvCxnSpPr>
        <p:spPr>
          <a:xfrm rot="5400000" flipH="1" flipV="1">
            <a:off x="6769047" y="3041523"/>
            <a:ext cx="622792" cy="4448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4" idx="6"/>
            <a:endCxn id="128" idx="1"/>
          </p:cNvCxnSpPr>
          <p:nvPr/>
        </p:nvCxnSpPr>
        <p:spPr>
          <a:xfrm flipV="1">
            <a:off x="7810500" y="3609945"/>
            <a:ext cx="6858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496300" y="340989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//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33865" y="2803153"/>
            <a:ext cx="1906410" cy="30606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the=1;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fish=2;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thanks=3;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x = 42;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all = 73;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{ 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… 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11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3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89" y="0"/>
            <a:ext cx="7772400" cy="1143000"/>
          </a:xfrm>
        </p:spPr>
        <p:txBody>
          <a:bodyPr/>
          <a:lstStyle/>
          <a:p>
            <a:r>
              <a:rPr lang="en-US" dirty="0" smtClean="0"/>
              <a:t>Scope and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x Identifier -&gt; properties </a:t>
            </a:r>
          </a:p>
          <a:p>
            <a:pPr lvl="1"/>
            <a:r>
              <a:rPr lang="en-US" dirty="0" smtClean="0"/>
              <a:t>Expensive lookup</a:t>
            </a:r>
          </a:p>
          <a:p>
            <a:endParaRPr lang="en-US" dirty="0"/>
          </a:p>
          <a:p>
            <a:r>
              <a:rPr lang="en-US" dirty="0" smtClean="0"/>
              <a:t>A better solution </a:t>
            </a:r>
          </a:p>
          <a:p>
            <a:pPr lvl="1"/>
            <a:r>
              <a:rPr lang="en-US" dirty="0" smtClean="0"/>
              <a:t>hash table over identifiers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6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Hash-table based Symbol Table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900" smtClean="0">
                <a:latin typeface="+mn-lt"/>
              </a:rPr>
              <a:pPr/>
              <a:t>111</a:t>
            </a:fld>
            <a:endParaRPr lang="en-US" sz="90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18288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18288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43000" y="2286000"/>
            <a:ext cx="1066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038600"/>
            <a:ext cx="1066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343400"/>
            <a:ext cx="1066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19812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name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286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2583873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decl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50458" y="2544828"/>
            <a:ext cx="1371600" cy="381000"/>
            <a:chOff x="4495800" y="2979882"/>
            <a:chExt cx="1371600" cy="381000"/>
          </a:xfrm>
        </p:grpSpPr>
        <p:sp>
          <p:nvSpPr>
            <p:cNvPr id="16" name="Rectangle 15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07238" y="1600200"/>
            <a:ext cx="510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“x”</a:t>
            </a:r>
            <a:endParaRPr lang="en-US" sz="2000" dirty="0">
              <a:latin typeface="+mn-lt"/>
            </a:endParaRPr>
          </a:p>
        </p:txBody>
      </p:sp>
      <p:cxnSp>
        <p:nvCxnSpPr>
          <p:cNvPr id="22" name="Curved Connector 21"/>
          <p:cNvCxnSpPr>
            <a:stCxn id="11" idx="3"/>
            <a:endCxn id="21" idx="1"/>
          </p:cNvCxnSpPr>
          <p:nvPr/>
        </p:nvCxnSpPr>
        <p:spPr>
          <a:xfrm flipV="1">
            <a:off x="3886200" y="1800255"/>
            <a:ext cx="1321038" cy="3333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6"/>
            <a:endCxn id="29" idx="1"/>
          </p:cNvCxnSpPr>
          <p:nvPr/>
        </p:nvCxnSpPr>
        <p:spPr>
          <a:xfrm flipV="1">
            <a:off x="5631558" y="2733335"/>
            <a:ext cx="6858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4" idx="3"/>
            <a:endCxn id="16" idx="1"/>
          </p:cNvCxnSpPr>
          <p:nvPr/>
        </p:nvCxnSpPr>
        <p:spPr>
          <a:xfrm flipV="1">
            <a:off x="3886200" y="2735328"/>
            <a:ext cx="564258" cy="9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317358" y="2542835"/>
            <a:ext cx="1371600" cy="381000"/>
            <a:chOff x="4495800" y="2979882"/>
            <a:chExt cx="1371600" cy="381000"/>
          </a:xfrm>
        </p:grpSpPr>
        <p:sp>
          <p:nvSpPr>
            <p:cNvPr id="29" name="Rectangle 28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Straight Arrow Connector 33"/>
          <p:cNvCxnSpPr>
            <a:stCxn id="32" idx="6"/>
            <a:endCxn id="35" idx="1"/>
          </p:cNvCxnSpPr>
          <p:nvPr/>
        </p:nvCxnSpPr>
        <p:spPr>
          <a:xfrm flipV="1">
            <a:off x="7498458" y="2718571"/>
            <a:ext cx="733203" cy="1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31661" y="253390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//</a:t>
            </a:r>
            <a:endParaRPr lang="en-US" sz="1800" dirty="0">
              <a:latin typeface="+mn-lt"/>
            </a:endParaRPr>
          </a:p>
        </p:txBody>
      </p:sp>
      <p:cxnSp>
        <p:nvCxnSpPr>
          <p:cNvPr id="37" name="Curved Connector 36"/>
          <p:cNvCxnSpPr>
            <a:stCxn id="8" idx="3"/>
            <a:endCxn id="11" idx="1"/>
          </p:cNvCxnSpPr>
          <p:nvPr/>
        </p:nvCxnSpPr>
        <p:spPr>
          <a:xfrm flipV="1">
            <a:off x="2209800" y="2133600"/>
            <a:ext cx="8382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048000" y="3695385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name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0" y="4000185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8000" y="4298058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decl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450458" y="4259013"/>
            <a:ext cx="1371600" cy="381000"/>
            <a:chOff x="4495800" y="2979882"/>
            <a:chExt cx="1371600" cy="381000"/>
          </a:xfrm>
        </p:grpSpPr>
        <p:sp>
          <p:nvSpPr>
            <p:cNvPr id="44" name="Rectangle 43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910703" y="3314385"/>
            <a:ext cx="109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“thanks”</a:t>
            </a:r>
            <a:endParaRPr lang="en-US" sz="2000" dirty="0">
              <a:latin typeface="+mn-lt"/>
            </a:endParaRPr>
          </a:p>
        </p:txBody>
      </p:sp>
      <p:cxnSp>
        <p:nvCxnSpPr>
          <p:cNvPr id="49" name="Curved Connector 48"/>
          <p:cNvCxnSpPr>
            <a:stCxn id="40" idx="3"/>
            <a:endCxn id="48" idx="1"/>
          </p:cNvCxnSpPr>
          <p:nvPr/>
        </p:nvCxnSpPr>
        <p:spPr>
          <a:xfrm flipV="1">
            <a:off x="3886200" y="3514440"/>
            <a:ext cx="1024503" cy="3333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6"/>
            <a:endCxn id="53" idx="1"/>
          </p:cNvCxnSpPr>
          <p:nvPr/>
        </p:nvCxnSpPr>
        <p:spPr>
          <a:xfrm flipV="1">
            <a:off x="5631558" y="4447520"/>
            <a:ext cx="685800" cy="1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42" idx="3"/>
            <a:endCxn id="44" idx="1"/>
          </p:cNvCxnSpPr>
          <p:nvPr/>
        </p:nvCxnSpPr>
        <p:spPr>
          <a:xfrm flipV="1">
            <a:off x="3886200" y="4449513"/>
            <a:ext cx="564258" cy="9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317358" y="4257020"/>
            <a:ext cx="1371600" cy="381000"/>
            <a:chOff x="4495800" y="2979882"/>
            <a:chExt cx="1371600" cy="381000"/>
          </a:xfrm>
        </p:grpSpPr>
        <p:sp>
          <p:nvSpPr>
            <p:cNvPr id="53" name="Rectangle 52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cxnSp>
        <p:nvCxnSpPr>
          <p:cNvPr id="57" name="Straight Arrow Connector 56"/>
          <p:cNvCxnSpPr>
            <a:stCxn id="56" idx="6"/>
            <a:endCxn id="58" idx="1"/>
          </p:cNvCxnSpPr>
          <p:nvPr/>
        </p:nvCxnSpPr>
        <p:spPr>
          <a:xfrm flipV="1">
            <a:off x="7498458" y="4432756"/>
            <a:ext cx="733203" cy="1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231661" y="424809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//</a:t>
            </a:r>
            <a:endParaRPr lang="en-US" sz="1800" dirty="0">
              <a:latin typeface="+mn-lt"/>
            </a:endParaRPr>
          </a:p>
        </p:txBody>
      </p:sp>
      <p:cxnSp>
        <p:nvCxnSpPr>
          <p:cNvPr id="59" name="Curved Connector 58"/>
          <p:cNvCxnSpPr>
            <a:stCxn id="9" idx="3"/>
            <a:endCxn id="40" idx="1"/>
          </p:cNvCxnSpPr>
          <p:nvPr/>
        </p:nvCxnSpPr>
        <p:spPr>
          <a:xfrm flipV="1">
            <a:off x="2209800" y="3847785"/>
            <a:ext cx="838200" cy="3432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040443" y="55626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name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40443" y="58674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040443" y="6165273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decl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442901" y="6126228"/>
            <a:ext cx="1371600" cy="381000"/>
            <a:chOff x="4495800" y="2979882"/>
            <a:chExt cx="1371600" cy="381000"/>
          </a:xfrm>
        </p:grpSpPr>
        <p:sp>
          <p:nvSpPr>
            <p:cNvPr id="65" name="Rectangle 64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4102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6007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137753" y="5181600"/>
            <a:ext cx="640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“so”</a:t>
            </a:r>
            <a:endParaRPr lang="en-US" sz="2000" dirty="0">
              <a:latin typeface="+mn-lt"/>
            </a:endParaRPr>
          </a:p>
        </p:txBody>
      </p:sp>
      <p:cxnSp>
        <p:nvCxnSpPr>
          <p:cNvPr id="70" name="Curved Connector 69"/>
          <p:cNvCxnSpPr>
            <a:stCxn id="61" idx="3"/>
            <a:endCxn id="69" idx="1"/>
          </p:cNvCxnSpPr>
          <p:nvPr/>
        </p:nvCxnSpPr>
        <p:spPr>
          <a:xfrm flipV="1">
            <a:off x="3878643" y="5381655"/>
            <a:ext cx="1259110" cy="3333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6"/>
            <a:endCxn id="79" idx="1"/>
          </p:cNvCxnSpPr>
          <p:nvPr/>
        </p:nvCxnSpPr>
        <p:spPr>
          <a:xfrm flipV="1">
            <a:off x="5624001" y="6299971"/>
            <a:ext cx="634017" cy="16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63" idx="3"/>
            <a:endCxn id="65" idx="1"/>
          </p:cNvCxnSpPr>
          <p:nvPr/>
        </p:nvCxnSpPr>
        <p:spPr>
          <a:xfrm flipV="1">
            <a:off x="3878643" y="6316728"/>
            <a:ext cx="564258" cy="9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258018" y="611530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//</a:t>
            </a:r>
            <a:endParaRPr lang="en-US" sz="1800" dirty="0">
              <a:latin typeface="+mn-lt"/>
            </a:endParaRPr>
          </a:p>
        </p:txBody>
      </p:sp>
      <p:cxnSp>
        <p:nvCxnSpPr>
          <p:cNvPr id="80" name="Curved Connector 79"/>
          <p:cNvCxnSpPr>
            <a:stCxn id="10" idx="3"/>
          </p:cNvCxnSpPr>
          <p:nvPr/>
        </p:nvCxnSpPr>
        <p:spPr>
          <a:xfrm>
            <a:off x="2209800" y="4495800"/>
            <a:ext cx="830643" cy="12192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72012" y="1415534"/>
            <a:ext cx="990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Id.info</a:t>
            </a:r>
          </a:p>
        </p:txBody>
      </p:sp>
    </p:spTree>
    <p:extLst>
      <p:ext uri="{BB962C8B-B14F-4D97-AF65-F5344CB8AC3E}">
        <p14:creationId xmlns:p14="http://schemas.microsoft.com/office/powerpoint/2010/main" val="3630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" y="0"/>
            <a:ext cx="7772400" cy="1143000"/>
          </a:xfrm>
        </p:spPr>
        <p:txBody>
          <a:bodyPr/>
          <a:lstStyle/>
          <a:p>
            <a:r>
              <a:rPr lang="en-US" dirty="0" smtClean="0"/>
              <a:t>Scope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112</a:t>
            </a:fld>
            <a:endParaRPr lang="en-US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522" y="5944230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Scope stack</a:t>
            </a: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872734"/>
            <a:ext cx="609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1289714" y="5484091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0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6356" y="187273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19400" y="1872734"/>
            <a:ext cx="914400" cy="381000"/>
            <a:chOff x="4495800" y="2979882"/>
            <a:chExt cx="914400" cy="381000"/>
          </a:xfrm>
        </p:grpSpPr>
        <p:sp>
          <p:nvSpPr>
            <p:cNvPr id="10" name="Rectangle 9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12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Oval 13"/>
            <p:cNvSpPr/>
            <p:nvPr/>
          </p:nvSpPr>
          <p:spPr>
            <a:xfrm>
              <a:off x="51816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9055" y="1219200"/>
            <a:ext cx="1461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Id.info(“so”)</a:t>
            </a:r>
            <a:endParaRPr lang="en-US" sz="2000" dirty="0">
              <a:latin typeface="+mn-lt"/>
            </a:endParaRPr>
          </a:p>
        </p:txBody>
      </p:sp>
      <p:cxnSp>
        <p:nvCxnSpPr>
          <p:cNvPr id="16" name="Curved Connector 15"/>
          <p:cNvCxnSpPr>
            <a:stCxn id="13" idx="0"/>
            <a:endCxn id="15" idx="1"/>
          </p:cNvCxnSpPr>
          <p:nvPr/>
        </p:nvCxnSpPr>
        <p:spPr>
          <a:xfrm rot="5400000" flipH="1" flipV="1">
            <a:off x="2934826" y="1532430"/>
            <a:ext cx="607403" cy="38105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724400" y="1872734"/>
            <a:ext cx="914400" cy="381000"/>
            <a:chOff x="4495800" y="2979882"/>
            <a:chExt cx="914400" cy="381000"/>
          </a:xfrm>
        </p:grpSpPr>
        <p:sp>
          <p:nvSpPr>
            <p:cNvPr id="18" name="Rectangle 17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Oval 20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" name="Oval 21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28831" y="1219200"/>
            <a:ext cx="1675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Id.info(</a:t>
            </a:r>
            <a:r>
              <a:rPr lang="en-US" sz="2000" dirty="0" smtClean="0">
                <a:latin typeface="+mn-lt"/>
              </a:rPr>
              <a:t>“long”)</a:t>
            </a:r>
            <a:endParaRPr lang="en-US" sz="2000" dirty="0">
              <a:latin typeface="+mn-lt"/>
            </a:endParaRPr>
          </a:p>
        </p:txBody>
      </p:sp>
      <p:cxnSp>
        <p:nvCxnSpPr>
          <p:cNvPr id="24" name="Curved Connector 23"/>
          <p:cNvCxnSpPr>
            <a:stCxn id="21" idx="0"/>
            <a:endCxn id="23" idx="1"/>
          </p:cNvCxnSpPr>
          <p:nvPr/>
        </p:nvCxnSpPr>
        <p:spPr>
          <a:xfrm rot="5400000" flipH="1" flipV="1">
            <a:off x="4837214" y="1535042"/>
            <a:ext cx="607403" cy="37583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10" idx="1"/>
          </p:cNvCxnSpPr>
          <p:nvPr/>
        </p:nvCxnSpPr>
        <p:spPr>
          <a:xfrm>
            <a:off x="2209800" y="206323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8" idx="1"/>
          </p:cNvCxnSpPr>
          <p:nvPr/>
        </p:nvCxnSpPr>
        <p:spPr>
          <a:xfrm>
            <a:off x="3581400" y="2063234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6"/>
            <a:endCxn id="28" idx="1"/>
          </p:cNvCxnSpPr>
          <p:nvPr/>
        </p:nvCxnSpPr>
        <p:spPr>
          <a:xfrm flipV="1">
            <a:off x="5448300" y="2045852"/>
            <a:ext cx="1123764" cy="1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72064" y="18611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//</a:t>
            </a:r>
            <a:endParaRPr lang="en-US" sz="180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0200" y="3116638"/>
            <a:ext cx="62677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TextBox 29"/>
          <p:cNvSpPr txBox="1"/>
          <p:nvPr/>
        </p:nvSpPr>
        <p:spPr>
          <a:xfrm>
            <a:off x="1320739" y="3116638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36570" y="3116638"/>
            <a:ext cx="897230" cy="381000"/>
            <a:chOff x="4495800" y="2979882"/>
            <a:chExt cx="897230" cy="381000"/>
          </a:xfrm>
        </p:grpSpPr>
        <p:sp>
          <p:nvSpPr>
            <p:cNvPr id="32" name="Rectangle 31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3583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4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Oval 35"/>
            <p:cNvSpPr/>
            <p:nvPr/>
          </p:nvSpPr>
          <p:spPr>
            <a:xfrm>
              <a:off x="512633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39161" y="2463104"/>
            <a:ext cx="1618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Id.info(</a:t>
            </a:r>
            <a:r>
              <a:rPr lang="en-US" sz="2000" dirty="0" smtClean="0">
                <a:latin typeface="+mn-lt"/>
              </a:rPr>
              <a:t>“and”)</a:t>
            </a:r>
            <a:endParaRPr lang="en-US" sz="2000" dirty="0">
              <a:latin typeface="+mn-lt"/>
            </a:endParaRPr>
          </a:p>
        </p:txBody>
      </p:sp>
      <p:cxnSp>
        <p:nvCxnSpPr>
          <p:cNvPr id="38" name="Curved Connector 37"/>
          <p:cNvCxnSpPr>
            <a:stCxn id="35" idx="0"/>
            <a:endCxn id="37" idx="1"/>
          </p:cNvCxnSpPr>
          <p:nvPr/>
        </p:nvCxnSpPr>
        <p:spPr>
          <a:xfrm rot="5400000" flipH="1" flipV="1">
            <a:off x="2948464" y="2779866"/>
            <a:ext cx="607403" cy="37399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741570" y="3116638"/>
            <a:ext cx="897230" cy="381000"/>
            <a:chOff x="4495800" y="2979882"/>
            <a:chExt cx="897230" cy="381000"/>
          </a:xfrm>
        </p:grpSpPr>
        <p:sp>
          <p:nvSpPr>
            <p:cNvPr id="40" name="Rectangle 39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3583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Oval 43"/>
            <p:cNvSpPr/>
            <p:nvPr/>
          </p:nvSpPr>
          <p:spPr>
            <a:xfrm>
              <a:off x="512633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38241" y="2463104"/>
            <a:ext cx="1921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Id.info(</a:t>
            </a:r>
            <a:r>
              <a:rPr lang="en-US" sz="2000" dirty="0" smtClean="0">
                <a:latin typeface="+mn-lt"/>
              </a:rPr>
              <a:t>“thanks”)</a:t>
            </a:r>
            <a:endParaRPr lang="en-US" sz="2000" dirty="0">
              <a:latin typeface="+mn-lt"/>
            </a:endParaRPr>
          </a:p>
        </p:txBody>
      </p:sp>
      <p:cxnSp>
        <p:nvCxnSpPr>
          <p:cNvPr id="46" name="Curved Connector 45"/>
          <p:cNvCxnSpPr>
            <a:stCxn id="43" idx="0"/>
            <a:endCxn id="45" idx="1"/>
          </p:cNvCxnSpPr>
          <p:nvPr/>
        </p:nvCxnSpPr>
        <p:spPr>
          <a:xfrm rot="5400000" flipH="1" flipV="1">
            <a:off x="4850504" y="2782826"/>
            <a:ext cx="607403" cy="36807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32" idx="1"/>
          </p:cNvCxnSpPr>
          <p:nvPr/>
        </p:nvCxnSpPr>
        <p:spPr>
          <a:xfrm>
            <a:off x="2226970" y="3307138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6"/>
            <a:endCxn id="40" idx="1"/>
          </p:cNvCxnSpPr>
          <p:nvPr/>
        </p:nvCxnSpPr>
        <p:spPr>
          <a:xfrm>
            <a:off x="3543300" y="3307138"/>
            <a:ext cx="1198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6"/>
            <a:endCxn id="103" idx="1"/>
          </p:cNvCxnSpPr>
          <p:nvPr/>
        </p:nvCxnSpPr>
        <p:spPr>
          <a:xfrm>
            <a:off x="5448300" y="3307138"/>
            <a:ext cx="1181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600200" y="4311134"/>
            <a:ext cx="609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1296356" y="431113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819400" y="4311134"/>
            <a:ext cx="914400" cy="381000"/>
            <a:chOff x="4495800" y="2979882"/>
            <a:chExt cx="914400" cy="381000"/>
          </a:xfrm>
        </p:grpSpPr>
        <p:sp>
          <p:nvSpPr>
            <p:cNvPr id="53" name="Rectangle 52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Oval 55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7" name="Oval 56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435992" y="3657600"/>
            <a:ext cx="1337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Id.info(</a:t>
            </a:r>
            <a:r>
              <a:rPr lang="en-US" sz="2000" dirty="0" smtClean="0">
                <a:latin typeface="+mn-lt"/>
              </a:rPr>
              <a:t>“x”)</a:t>
            </a:r>
            <a:endParaRPr lang="en-US" sz="2000" dirty="0">
              <a:latin typeface="+mn-lt"/>
            </a:endParaRPr>
          </a:p>
        </p:txBody>
      </p:sp>
      <p:cxnSp>
        <p:nvCxnSpPr>
          <p:cNvPr id="59" name="Curved Connector 58"/>
          <p:cNvCxnSpPr>
            <a:stCxn id="56" idx="0"/>
            <a:endCxn id="58" idx="1"/>
          </p:cNvCxnSpPr>
          <p:nvPr/>
        </p:nvCxnSpPr>
        <p:spPr>
          <a:xfrm rot="5400000" flipH="1" flipV="1">
            <a:off x="2938295" y="3967361"/>
            <a:ext cx="607403" cy="38799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724400" y="4311134"/>
            <a:ext cx="914400" cy="381000"/>
            <a:chOff x="4495800" y="2979882"/>
            <a:chExt cx="914400" cy="381000"/>
          </a:xfrm>
        </p:grpSpPr>
        <p:sp>
          <p:nvSpPr>
            <p:cNvPr id="61" name="Rectangle 60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4" name="Oval 63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5" name="Oval 64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33152" y="3657600"/>
            <a:ext cx="14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Id.info(</a:t>
            </a:r>
            <a:r>
              <a:rPr lang="en-US" sz="2000" dirty="0" smtClean="0">
                <a:latin typeface="+mn-lt"/>
              </a:rPr>
              <a:t>“all”)</a:t>
            </a:r>
            <a:endParaRPr lang="en-US" sz="2000" dirty="0">
              <a:latin typeface="+mn-lt"/>
            </a:endParaRPr>
          </a:p>
        </p:txBody>
      </p:sp>
      <p:cxnSp>
        <p:nvCxnSpPr>
          <p:cNvPr id="67" name="Curved Connector 66"/>
          <p:cNvCxnSpPr>
            <a:stCxn id="64" idx="0"/>
            <a:endCxn id="66" idx="1"/>
          </p:cNvCxnSpPr>
          <p:nvPr/>
        </p:nvCxnSpPr>
        <p:spPr>
          <a:xfrm rot="5400000" flipH="1" flipV="1">
            <a:off x="4839375" y="3971281"/>
            <a:ext cx="607403" cy="38015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0" idx="3"/>
            <a:endCxn id="53" idx="1"/>
          </p:cNvCxnSpPr>
          <p:nvPr/>
        </p:nvCxnSpPr>
        <p:spPr>
          <a:xfrm>
            <a:off x="2209800" y="450163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7" idx="6"/>
            <a:endCxn id="61" idx="1"/>
          </p:cNvCxnSpPr>
          <p:nvPr/>
        </p:nvCxnSpPr>
        <p:spPr>
          <a:xfrm>
            <a:off x="3543300" y="4501634"/>
            <a:ext cx="1181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6"/>
            <a:endCxn id="71" idx="1"/>
          </p:cNvCxnSpPr>
          <p:nvPr/>
        </p:nvCxnSpPr>
        <p:spPr>
          <a:xfrm flipV="1">
            <a:off x="5448300" y="4484252"/>
            <a:ext cx="1123764" cy="1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572064" y="42995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//</a:t>
            </a:r>
            <a:endParaRPr lang="en-US" sz="1800" dirty="0">
              <a:latin typeface="+mn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00200" y="5555038"/>
            <a:ext cx="609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3" name="Group 72"/>
          <p:cNvGrpSpPr/>
          <p:nvPr/>
        </p:nvGrpSpPr>
        <p:grpSpPr>
          <a:xfrm>
            <a:off x="2819400" y="5555038"/>
            <a:ext cx="914400" cy="381000"/>
            <a:chOff x="4495800" y="2979882"/>
            <a:chExt cx="914400" cy="381000"/>
          </a:xfrm>
        </p:grpSpPr>
        <p:sp>
          <p:nvSpPr>
            <p:cNvPr id="74" name="Rectangle 73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7" name="Oval 76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Oval 77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426816" y="4901504"/>
            <a:ext cx="157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Id.info(</a:t>
            </a:r>
            <a:r>
              <a:rPr lang="en-US" sz="2000" dirty="0" smtClean="0">
                <a:latin typeface="+mn-lt"/>
              </a:rPr>
              <a:t>“the”)</a:t>
            </a:r>
            <a:endParaRPr lang="en-US" sz="2000" dirty="0">
              <a:latin typeface="+mn-lt"/>
            </a:endParaRPr>
          </a:p>
        </p:txBody>
      </p:sp>
      <p:cxnSp>
        <p:nvCxnSpPr>
          <p:cNvPr id="80" name="Curved Connector 79"/>
          <p:cNvCxnSpPr>
            <a:stCxn id="77" idx="0"/>
            <a:endCxn id="79" idx="1"/>
          </p:cNvCxnSpPr>
          <p:nvPr/>
        </p:nvCxnSpPr>
        <p:spPr>
          <a:xfrm rot="5400000" flipH="1" flipV="1">
            <a:off x="2933707" y="5215853"/>
            <a:ext cx="607403" cy="37881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4724400" y="5555038"/>
            <a:ext cx="914400" cy="381000"/>
            <a:chOff x="4495800" y="2979882"/>
            <a:chExt cx="914400" cy="381000"/>
          </a:xfrm>
        </p:grpSpPr>
        <p:sp>
          <p:nvSpPr>
            <p:cNvPr id="82" name="Rectangle 81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Oval 84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6" name="Oval 85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329746" y="4901504"/>
            <a:ext cx="1596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Id.info(</a:t>
            </a:r>
            <a:r>
              <a:rPr lang="en-US" sz="2000" dirty="0" smtClean="0">
                <a:latin typeface="+mn-lt"/>
              </a:rPr>
              <a:t>“fish”)</a:t>
            </a:r>
            <a:endParaRPr lang="en-US" sz="2000" dirty="0">
              <a:latin typeface="+mn-lt"/>
            </a:endParaRPr>
          </a:p>
        </p:txBody>
      </p:sp>
      <p:cxnSp>
        <p:nvCxnSpPr>
          <p:cNvPr id="88" name="Curved Connector 87"/>
          <p:cNvCxnSpPr>
            <a:stCxn id="85" idx="0"/>
            <a:endCxn id="87" idx="1"/>
          </p:cNvCxnSpPr>
          <p:nvPr/>
        </p:nvCxnSpPr>
        <p:spPr>
          <a:xfrm rot="5400000" flipH="1" flipV="1">
            <a:off x="4837672" y="5216888"/>
            <a:ext cx="607403" cy="37674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3"/>
            <a:endCxn id="74" idx="1"/>
          </p:cNvCxnSpPr>
          <p:nvPr/>
        </p:nvCxnSpPr>
        <p:spPr>
          <a:xfrm>
            <a:off x="2209800" y="5745538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8" idx="6"/>
            <a:endCxn id="82" idx="1"/>
          </p:cNvCxnSpPr>
          <p:nvPr/>
        </p:nvCxnSpPr>
        <p:spPr>
          <a:xfrm>
            <a:off x="3543300" y="5745538"/>
            <a:ext cx="1181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6" idx="6"/>
            <a:endCxn id="93" idx="1"/>
          </p:cNvCxnSpPr>
          <p:nvPr/>
        </p:nvCxnSpPr>
        <p:spPr>
          <a:xfrm flipV="1">
            <a:off x="5448300" y="5739306"/>
            <a:ext cx="1151080" cy="6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599380" y="5548806"/>
            <a:ext cx="914192" cy="381000"/>
            <a:chOff x="4495800" y="2979882"/>
            <a:chExt cx="914192" cy="381000"/>
          </a:xfrm>
        </p:grpSpPr>
        <p:sp>
          <p:nvSpPr>
            <p:cNvPr id="93" name="Rectangle 92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952792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6" name="Oval 95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7" name="Oval 96"/>
            <p:cNvSpPr/>
            <p:nvPr/>
          </p:nvSpPr>
          <p:spPr>
            <a:xfrm>
              <a:off x="5143292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196051" y="4895272"/>
            <a:ext cx="1921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Id.info(</a:t>
            </a:r>
            <a:r>
              <a:rPr lang="en-US" sz="2000" dirty="0" smtClean="0">
                <a:latin typeface="+mn-lt"/>
              </a:rPr>
              <a:t>“thanks”)</a:t>
            </a:r>
            <a:endParaRPr lang="en-US" sz="2000" dirty="0">
              <a:latin typeface="+mn-lt"/>
            </a:endParaRPr>
          </a:p>
        </p:txBody>
      </p:sp>
      <p:cxnSp>
        <p:nvCxnSpPr>
          <p:cNvPr id="99" name="Curved Connector 98"/>
          <p:cNvCxnSpPr>
            <a:stCxn id="96" idx="0"/>
            <a:endCxn id="98" idx="1"/>
          </p:cNvCxnSpPr>
          <p:nvPr/>
        </p:nvCxnSpPr>
        <p:spPr>
          <a:xfrm rot="5400000" flipH="1" flipV="1">
            <a:off x="6708314" y="5214994"/>
            <a:ext cx="607403" cy="36807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7" idx="6"/>
            <a:endCxn id="101" idx="1"/>
          </p:cNvCxnSpPr>
          <p:nvPr/>
        </p:nvCxnSpPr>
        <p:spPr>
          <a:xfrm flipV="1">
            <a:off x="7323072" y="5721924"/>
            <a:ext cx="1123972" cy="1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447044" y="55372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//</a:t>
            </a:r>
            <a:endParaRPr lang="en-US" sz="1800" dirty="0">
              <a:latin typeface="+mn-lt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629400" y="3116638"/>
            <a:ext cx="914400" cy="381000"/>
            <a:chOff x="4495800" y="2979882"/>
            <a:chExt cx="914400" cy="381000"/>
          </a:xfrm>
        </p:grpSpPr>
        <p:sp>
          <p:nvSpPr>
            <p:cNvPr id="103" name="Rectangle 102"/>
            <p:cNvSpPr/>
            <p:nvPr/>
          </p:nvSpPr>
          <p:spPr>
            <a:xfrm>
              <a:off x="44958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953000" y="2979882"/>
              <a:ext cx="457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6" name="Oval 105"/>
            <p:cNvSpPr/>
            <p:nvPr/>
          </p:nvSpPr>
          <p:spPr>
            <a:xfrm>
              <a:off x="46863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43500" y="3133806"/>
              <a:ext cx="76200" cy="73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245992" y="2463104"/>
            <a:ext cx="1337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Id.info(</a:t>
            </a:r>
            <a:r>
              <a:rPr lang="en-US" sz="2000" dirty="0" smtClean="0">
                <a:latin typeface="+mn-lt"/>
              </a:rPr>
              <a:t>“x”)</a:t>
            </a:r>
            <a:endParaRPr lang="en-US" sz="2000" dirty="0">
              <a:latin typeface="+mn-lt"/>
            </a:endParaRPr>
          </a:p>
        </p:txBody>
      </p:sp>
      <p:cxnSp>
        <p:nvCxnSpPr>
          <p:cNvPr id="109" name="Curved Connector 108"/>
          <p:cNvCxnSpPr>
            <a:stCxn id="106" idx="0"/>
            <a:endCxn id="108" idx="1"/>
          </p:cNvCxnSpPr>
          <p:nvPr/>
        </p:nvCxnSpPr>
        <p:spPr>
          <a:xfrm rot="5400000" flipH="1" flipV="1">
            <a:off x="6748295" y="2772865"/>
            <a:ext cx="607403" cy="38799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7" idx="6"/>
            <a:endCxn id="111" idx="1"/>
          </p:cNvCxnSpPr>
          <p:nvPr/>
        </p:nvCxnSpPr>
        <p:spPr>
          <a:xfrm flipV="1">
            <a:off x="7353300" y="3289756"/>
            <a:ext cx="1123764" cy="1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477064" y="310509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//</a:t>
            </a:r>
            <a:endParaRPr lang="en-US" sz="1800" dirty="0">
              <a:latin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28800" y="6496775"/>
            <a:ext cx="5819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(now just pointers to the corresponding record in the symbol table)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0"/>
            <a:ext cx="7772400" cy="1143000"/>
          </a:xfrm>
        </p:spPr>
        <p:txBody>
          <a:bodyPr/>
          <a:lstStyle/>
          <a:p>
            <a:r>
              <a:rPr lang="en-US" dirty="0" smtClean="0"/>
              <a:t>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1859760"/>
          </a:xfrm>
        </p:spPr>
        <p:txBody>
          <a:bodyPr/>
          <a:lstStyle/>
          <a:p>
            <a:r>
              <a:rPr lang="en-US" dirty="0" smtClean="0"/>
              <a:t>A table containing information about identifiers in the program</a:t>
            </a:r>
          </a:p>
          <a:p>
            <a:r>
              <a:rPr lang="en-US" dirty="0" smtClean="0"/>
              <a:t>Single entry for each named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029200" y="2098040"/>
          <a:ext cx="4006533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0030"/>
                <a:gridCol w="533718"/>
                <a:gridCol w="1532255"/>
                <a:gridCol w="430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pos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RANGE[1..12]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month_name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4800" y="1676400"/>
            <a:ext cx="4408311" cy="2225322"/>
          </a:xfrm>
          <a:prstGeom prst="roundRect">
            <a:avLst>
              <a:gd name="adj" fmla="val 53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month : integer RANGE [1..12];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month :=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while (month &lt;= 12)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month_name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[month]);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month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= month + 1;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Checks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Scope rules</a:t>
            </a:r>
          </a:p>
          <a:p>
            <a:pPr lvl="1"/>
            <a:r>
              <a:rPr lang="en-US" dirty="0"/>
              <a:t>Use symbol table to check that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Identifiers defined before used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No multiple definition of same identifier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…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Type </a:t>
            </a:r>
            <a:r>
              <a:rPr lang="en-US" dirty="0"/>
              <a:t>checking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Check that types in the program are consistent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How</a:t>
            </a:r>
            <a:r>
              <a:rPr lang="en-US" dirty="0" smtClean="0"/>
              <a:t>?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Why?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EB05-6F70-4DC6-BF7B-036CA2DF6A79}" type="slidenum">
              <a:rPr lang="en-US" altLang="en-US"/>
              <a:pPr/>
              <a:t>114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is a type?</a:t>
            </a:r>
          </a:p>
          <a:p>
            <a:pPr lvl="1"/>
            <a:r>
              <a:rPr lang="en-US" dirty="0" smtClean="0"/>
              <a:t>Simplest answer: a set of values + allowed operations</a:t>
            </a:r>
          </a:p>
          <a:p>
            <a:pPr lvl="1"/>
            <a:r>
              <a:rPr lang="en-US" dirty="0" smtClean="0"/>
              <a:t>Integers, real numbers, </a:t>
            </a:r>
            <a:r>
              <a:rPr lang="en-US" dirty="0" err="1" smtClean="0"/>
              <a:t>booleans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r>
              <a:rPr lang="en-US" dirty="0" smtClean="0"/>
              <a:t>Why do we care?</a:t>
            </a:r>
          </a:p>
          <a:p>
            <a:pPr lvl="1"/>
            <a:r>
              <a:rPr lang="en-US" dirty="0" smtClean="0"/>
              <a:t>Code generation: $1 := $1 + $2</a:t>
            </a:r>
          </a:p>
          <a:p>
            <a:pPr lvl="1"/>
            <a:r>
              <a:rPr lang="en-US" dirty="0" smtClean="0"/>
              <a:t>Safety </a:t>
            </a:r>
          </a:p>
          <a:p>
            <a:pPr lvl="2"/>
            <a:r>
              <a:rPr lang="en-US" dirty="0" smtClean="0"/>
              <a:t>Guarantee that certain errors cannot occur at runtime</a:t>
            </a:r>
          </a:p>
          <a:p>
            <a:pPr lvl="1"/>
            <a:r>
              <a:rPr lang="en-US" dirty="0" smtClean="0"/>
              <a:t>Abstraction</a:t>
            </a:r>
          </a:p>
          <a:p>
            <a:pPr lvl="2"/>
            <a:r>
              <a:rPr lang="en-US" dirty="0" smtClean="0"/>
              <a:t>Hide implementation details 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Optimization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Type System (textbook definition)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10264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i="1" dirty="0" smtClean="0"/>
              <a:t>“A type system is a tractable </a:t>
            </a:r>
            <a:r>
              <a:rPr lang="en-US" i="1" dirty="0" smtClean="0">
                <a:solidFill>
                  <a:srgbClr val="7030A0"/>
                </a:solidFill>
              </a:rPr>
              <a:t>syntactic</a:t>
            </a:r>
            <a:r>
              <a:rPr lang="en-US" i="1" dirty="0" smtClean="0">
                <a:solidFill>
                  <a:schemeClr val="accent4"/>
                </a:solidFill>
              </a:rPr>
              <a:t> </a:t>
            </a:r>
            <a:r>
              <a:rPr lang="en-US" i="1" dirty="0" smtClean="0"/>
              <a:t>method for </a:t>
            </a:r>
            <a:r>
              <a:rPr lang="en-US" i="1" dirty="0" smtClean="0">
                <a:solidFill>
                  <a:srgbClr val="7030A0"/>
                </a:solidFill>
              </a:rPr>
              <a:t>proving the absence of certain program behaviors </a:t>
            </a:r>
            <a:r>
              <a:rPr lang="en-US" i="1" dirty="0" smtClean="0"/>
              <a:t>by classifying phrases according to the </a:t>
            </a:r>
            <a:r>
              <a:rPr lang="en-US" i="1" dirty="0" smtClean="0">
                <a:solidFill>
                  <a:srgbClr val="7030A0"/>
                </a:solidFill>
              </a:rPr>
              <a:t>kinds of values </a:t>
            </a:r>
            <a:r>
              <a:rPr lang="en-US" i="1" dirty="0" smtClean="0"/>
              <a:t>they compute”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2354" y="4343400"/>
            <a:ext cx="489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-- Types and Programming Languages 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by Benjamin C. Pierce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6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type system of a programming language is a way to define how “good” program “behave”</a:t>
            </a:r>
          </a:p>
          <a:p>
            <a:pPr lvl="1"/>
            <a:r>
              <a:rPr lang="en-US" dirty="0" smtClean="0"/>
              <a:t>Good programs = well-typed programs</a:t>
            </a:r>
          </a:p>
          <a:p>
            <a:pPr lvl="1"/>
            <a:r>
              <a:rPr lang="en-US" dirty="0" smtClean="0"/>
              <a:t>Bad programs = not well typed </a:t>
            </a:r>
          </a:p>
          <a:p>
            <a:endParaRPr lang="en-US" dirty="0" smtClean="0"/>
          </a:p>
          <a:p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Static typing – most checking at compile time</a:t>
            </a:r>
          </a:p>
          <a:p>
            <a:pPr lvl="1"/>
            <a:r>
              <a:rPr lang="en-US" dirty="0" smtClean="0"/>
              <a:t>Dynamic typing – most checking at runtime</a:t>
            </a:r>
          </a:p>
          <a:p>
            <a:r>
              <a:rPr lang="en-US" dirty="0" smtClean="0"/>
              <a:t>Type inference</a:t>
            </a:r>
          </a:p>
          <a:p>
            <a:pPr lvl="1"/>
            <a:r>
              <a:rPr lang="en-US" dirty="0" smtClean="0"/>
              <a:t>Automatically infer types for a program (or show that there is no valid typing)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Static typing vs. dynamic typing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5744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Static type checking is </a:t>
            </a:r>
            <a:r>
              <a:rPr lang="en-US" dirty="0" smtClean="0">
                <a:solidFill>
                  <a:srgbClr val="7030A0"/>
                </a:solidFill>
              </a:rPr>
              <a:t>conservative</a:t>
            </a:r>
          </a:p>
          <a:p>
            <a:pPr lvl="1"/>
            <a:r>
              <a:rPr lang="en-US" dirty="0" smtClean="0"/>
              <a:t>Any program that is determined to be well-typed is free from certain kinds of errors</a:t>
            </a:r>
          </a:p>
          <a:p>
            <a:pPr lvl="1"/>
            <a:r>
              <a:rPr lang="en-US" dirty="0" smtClean="0"/>
              <a:t>May reject programs that cannot be statically determined as well typed</a:t>
            </a:r>
          </a:p>
          <a:p>
            <a:endParaRPr lang="en-US" dirty="0" smtClean="0"/>
          </a:p>
          <a:p>
            <a:r>
              <a:rPr lang="en-US" dirty="0" smtClean="0"/>
              <a:t>Dynamic type checking </a:t>
            </a:r>
          </a:p>
          <a:p>
            <a:pPr lvl="1"/>
            <a:r>
              <a:rPr lang="en-US" dirty="0" smtClean="0"/>
              <a:t>May accept more programs as valid (runtime info)</a:t>
            </a:r>
          </a:p>
          <a:p>
            <a:pPr lvl="1"/>
            <a:r>
              <a:rPr lang="en-US" dirty="0" smtClean="0"/>
              <a:t>Errors not caught at compile time</a:t>
            </a:r>
          </a:p>
          <a:p>
            <a:pPr lvl="1"/>
            <a:r>
              <a:rPr lang="en-US" dirty="0" smtClean="0"/>
              <a:t>Runtime cost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Checking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78800" cy="2438400"/>
          </a:xfrm>
        </p:spPr>
        <p:txBody>
          <a:bodyPr/>
          <a:lstStyle/>
          <a:p>
            <a:r>
              <a:rPr lang="en-US" sz="2400" dirty="0"/>
              <a:t>Type rules specify </a:t>
            </a:r>
          </a:p>
          <a:p>
            <a:pPr lvl="1"/>
            <a:r>
              <a:rPr lang="en-US" sz="2000" dirty="0"/>
              <a:t>which types can be combined with certain operator </a:t>
            </a:r>
          </a:p>
          <a:p>
            <a:pPr lvl="1"/>
            <a:r>
              <a:rPr lang="en-US" sz="2000" dirty="0"/>
              <a:t>Assignment of expression to variable</a:t>
            </a:r>
          </a:p>
          <a:p>
            <a:pPr lvl="1"/>
            <a:r>
              <a:rPr lang="en-US" sz="2000" dirty="0"/>
              <a:t>Formal and actual parameters of a method call</a:t>
            </a:r>
          </a:p>
          <a:p>
            <a:pPr lvl="1"/>
            <a:endParaRPr lang="en-US" sz="2000" dirty="0"/>
          </a:p>
          <a:p>
            <a:r>
              <a:rPr lang="en-US" sz="2400" dirty="0"/>
              <a:t>Examples</a:t>
            </a:r>
          </a:p>
          <a:p>
            <a:endParaRPr lang="en-US" sz="24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753D-B9E1-4426-8E69-A9A448CA6464}" type="slidenum">
              <a:rPr lang="en-US" altLang="en-US"/>
              <a:pPr/>
              <a:t>119</a:t>
            </a:fld>
            <a:endParaRPr lang="en-US" altLang="en-US"/>
          </a:p>
        </p:txBody>
      </p:sp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1885245" y="4842936"/>
            <a:ext cx="2265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+mn-lt"/>
              </a:rPr>
              <a:t>“drive” + “drink”</a:t>
            </a:r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4763206" y="4806421"/>
            <a:ext cx="2437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42 </a:t>
            </a:r>
            <a:r>
              <a:rPr lang="en-US" sz="2400" dirty="0">
                <a:latin typeface="+mn-lt"/>
              </a:rPr>
              <a:t>+ </a:t>
            </a:r>
            <a:r>
              <a:rPr lang="en-US" sz="2400" dirty="0" smtClean="0">
                <a:latin typeface="+mn-lt"/>
              </a:rPr>
              <a:t>“the answer”</a:t>
            </a:r>
            <a:endParaRPr lang="en-US" sz="2400" dirty="0">
              <a:latin typeface="+mn-lt"/>
            </a:endParaRP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3153595" y="4538136"/>
            <a:ext cx="91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+mn-lt"/>
              </a:rPr>
              <a:t>string</a:t>
            </a: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1983784" y="4524025"/>
            <a:ext cx="91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+mn-lt"/>
              </a:rPr>
              <a:t>string</a:t>
            </a:r>
          </a:p>
        </p:txBody>
      </p:sp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2647245" y="5223936"/>
            <a:ext cx="91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FF00"/>
                </a:solidFill>
                <a:latin typeface="+mn-lt"/>
              </a:rPr>
              <a:t>string</a:t>
            </a:r>
          </a:p>
        </p:txBody>
      </p:sp>
      <p:sp>
        <p:nvSpPr>
          <p:cNvPr id="530441" name="Text Box 9"/>
          <p:cNvSpPr txBox="1">
            <a:spLocks noChangeArrowheads="1"/>
          </p:cNvSpPr>
          <p:nvPr/>
        </p:nvSpPr>
        <p:spPr bwMode="auto">
          <a:xfrm>
            <a:off x="4778131" y="4518446"/>
            <a:ext cx="5261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latin typeface="+mn-lt"/>
              </a:rPr>
              <a:t>int</a:t>
            </a:r>
          </a:p>
        </p:txBody>
      </p:sp>
      <p:sp>
        <p:nvSpPr>
          <p:cNvPr id="530442" name="Text Box 10"/>
          <p:cNvSpPr txBox="1">
            <a:spLocks noChangeArrowheads="1"/>
          </p:cNvSpPr>
          <p:nvPr/>
        </p:nvSpPr>
        <p:spPr bwMode="auto">
          <a:xfrm>
            <a:off x="5844931" y="4518446"/>
            <a:ext cx="91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+mn-lt"/>
              </a:rPr>
              <a:t>string</a:t>
            </a:r>
          </a:p>
        </p:txBody>
      </p:sp>
      <p:sp>
        <p:nvSpPr>
          <p:cNvPr id="530443" name="Text Box 11"/>
          <p:cNvSpPr txBox="1">
            <a:spLocks noChangeArrowheads="1"/>
          </p:cNvSpPr>
          <p:nvPr/>
        </p:nvSpPr>
        <p:spPr bwMode="auto">
          <a:xfrm>
            <a:off x="5252156" y="5263621"/>
            <a:ext cx="1040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90707"/>
                </a:solidFill>
                <a:latin typeface="+mn-lt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8106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8" grpId="0"/>
      <p:bldP spid="530439" grpId="0"/>
      <p:bldP spid="530440" grpId="0"/>
      <p:bldP spid="530441" grpId="0"/>
      <p:bldP spid="530442" grpId="0"/>
      <p:bldP spid="5304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parsing with LR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5257800"/>
            <a:ext cx="7467600" cy="1035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6002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 algn="l" rtl="0"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864233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4267200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670167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73134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3461266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19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+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4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$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7068" y="3461266"/>
            <a:ext cx="4783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Why do we need these additional LR items?</a:t>
            </a:r>
          </a:p>
          <a:p>
            <a:pPr algn="l" rtl="0"/>
            <a:r>
              <a:rPr lang="en-US" sz="2000" dirty="0" smtClean="0">
                <a:latin typeface="+mn-lt"/>
              </a:rPr>
              <a:t>Where do they come from?</a:t>
            </a:r>
          </a:p>
          <a:p>
            <a:pPr algn="l" rtl="0"/>
            <a:r>
              <a:rPr lang="en-US" sz="2000" dirty="0" smtClean="0">
                <a:latin typeface="+mn-lt"/>
              </a:rPr>
              <a:t>What do they mean?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56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Checking Rules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83560"/>
            <a:ext cx="7772400" cy="469344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Specify for each operator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Types of operands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Type of result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Basic </a:t>
            </a:r>
            <a:r>
              <a:rPr lang="en-US" sz="2800" dirty="0"/>
              <a:t>Types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Building blocks for the type system (type rules)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e.g., </a:t>
            </a:r>
            <a:r>
              <a:rPr lang="en-US" sz="2400" dirty="0" err="1"/>
              <a:t>int</a:t>
            </a:r>
            <a:r>
              <a:rPr lang="en-US" sz="2400" dirty="0"/>
              <a:t>, </a:t>
            </a:r>
            <a:r>
              <a:rPr lang="en-US" sz="2400" dirty="0" err="1"/>
              <a:t>boolean</a:t>
            </a:r>
            <a:r>
              <a:rPr lang="en-US" sz="2400" dirty="0"/>
              <a:t>, </a:t>
            </a:r>
            <a:r>
              <a:rPr lang="en-US" sz="2400" dirty="0" smtClean="0"/>
              <a:t>(sometimes) string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Type </a:t>
            </a:r>
            <a:r>
              <a:rPr lang="en-US" sz="2800" dirty="0"/>
              <a:t>Expressions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Array types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Function types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Record types / </a:t>
            </a:r>
            <a:r>
              <a:rPr lang="en-US" sz="2400" dirty="0" smtClean="0"/>
              <a:t>Classes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3140-8E1F-4280-A86D-35171EC5625A}" type="slidenum">
              <a:rPr lang="en-US" altLang="en-US"/>
              <a:pPr/>
              <a:t>120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 Rules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4DA-9274-4262-9DDD-C8E7DA5B3090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2506218" y="2057400"/>
            <a:ext cx="4129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Tahoma" pitchFamily="34" charset="0"/>
              </a:rPr>
              <a:t>If 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E1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has type </a:t>
            </a:r>
            <a:r>
              <a:rPr lang="en-US" dirty="0" err="1">
                <a:solidFill>
                  <a:srgbClr val="7030A0"/>
                </a:solidFill>
                <a:latin typeface="Tahoma" pitchFamily="34" charset="0"/>
              </a:rPr>
              <a:t>int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and 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E2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has type </a:t>
            </a:r>
            <a:r>
              <a:rPr lang="en-US" dirty="0" err="1">
                <a:solidFill>
                  <a:srgbClr val="7030A0"/>
                </a:solidFill>
                <a:latin typeface="Tahoma" pitchFamily="34" charset="0"/>
              </a:rPr>
              <a:t>int</a:t>
            </a:r>
            <a:r>
              <a:rPr lang="en-US" dirty="0">
                <a:latin typeface="Tahoma" pitchFamily="34" charset="0"/>
              </a:rPr>
              <a:t>, </a:t>
            </a:r>
            <a:br>
              <a:rPr lang="en-US" dirty="0">
                <a:latin typeface="Tahoma" pitchFamily="34" charset="0"/>
              </a:rPr>
            </a:br>
            <a:r>
              <a:rPr lang="en-US" dirty="0">
                <a:latin typeface="Tahoma" pitchFamily="34" charset="0"/>
              </a:rPr>
              <a:t>then 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</a:rPr>
              <a:t>E1 + E2 </a:t>
            </a:r>
            <a:r>
              <a:rPr lang="en-US" dirty="0">
                <a:latin typeface="Tahoma" pitchFamily="34" charset="0"/>
              </a:rPr>
              <a:t>has type </a:t>
            </a:r>
            <a:r>
              <a:rPr lang="en-US" dirty="0" err="1">
                <a:solidFill>
                  <a:srgbClr val="7030A0"/>
                </a:solidFill>
                <a:latin typeface="Tahoma" pitchFamily="34" charset="0"/>
              </a:rPr>
              <a:t>int</a:t>
            </a:r>
            <a:endParaRPr lang="en-US" dirty="0">
              <a:solidFill>
                <a:srgbClr val="7030A0"/>
              </a:solidFill>
              <a:latin typeface="Tahoma" pitchFamily="34" charset="0"/>
            </a:endParaRPr>
          </a:p>
        </p:txBody>
      </p:sp>
      <p:grpSp>
        <p:nvGrpSpPr>
          <p:cNvPr id="538633" name="Group 9"/>
          <p:cNvGrpSpPr>
            <a:grpSpLocks/>
          </p:cNvGrpSpPr>
          <p:nvPr/>
        </p:nvGrpSpPr>
        <p:grpSpPr bwMode="auto">
          <a:xfrm>
            <a:off x="2990850" y="3733800"/>
            <a:ext cx="2990850" cy="990600"/>
            <a:chOff x="1668" y="2208"/>
            <a:chExt cx="1884" cy="624"/>
          </a:xfrm>
        </p:grpSpPr>
        <p:sp>
          <p:nvSpPr>
            <p:cNvPr id="538629" name="Line 5"/>
            <p:cNvSpPr>
              <a:spLocks noChangeShapeType="1"/>
            </p:cNvSpPr>
            <p:nvPr/>
          </p:nvSpPr>
          <p:spPr bwMode="auto">
            <a:xfrm>
              <a:off x="1704" y="249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30" name="Rectangle 6"/>
            <p:cNvSpPr>
              <a:spLocks noChangeArrowheads="1"/>
            </p:cNvSpPr>
            <p:nvPr/>
          </p:nvSpPr>
          <p:spPr bwMode="auto">
            <a:xfrm>
              <a:off x="1668" y="2208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E1 : int</a:t>
              </a:r>
            </a:p>
          </p:txBody>
        </p:sp>
        <p:sp>
          <p:nvSpPr>
            <p:cNvPr id="538631" name="Rectangle 7"/>
            <p:cNvSpPr>
              <a:spLocks noChangeArrowheads="1"/>
            </p:cNvSpPr>
            <p:nvPr/>
          </p:nvSpPr>
          <p:spPr bwMode="auto">
            <a:xfrm>
              <a:off x="2820" y="2208"/>
              <a:ext cx="7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E2 : int</a:t>
              </a:r>
            </a:p>
          </p:txBody>
        </p:sp>
        <p:sp>
          <p:nvSpPr>
            <p:cNvPr id="538632" name="Rectangle 8"/>
            <p:cNvSpPr>
              <a:spLocks noChangeArrowheads="1"/>
            </p:cNvSpPr>
            <p:nvPr/>
          </p:nvSpPr>
          <p:spPr bwMode="auto">
            <a:xfrm>
              <a:off x="2064" y="2544"/>
              <a:ext cx="1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ahoma" pitchFamily="34" charset="0"/>
                </a:rPr>
                <a:t>E1 + E2 : 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9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Typing </a:t>
            </a:r>
            <a:r>
              <a:rPr lang="en-US" dirty="0" smtClean="0"/>
              <a:t>Rules (examples)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93C9-347F-482E-815F-F4A5414007E9}" type="slidenum">
              <a:rPr lang="en-US" altLang="en-US"/>
              <a:pPr/>
              <a:t>122</a:t>
            </a:fld>
            <a:endParaRPr lang="en-US" altLang="en-US"/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 flipV="1">
            <a:off x="685800" y="1600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609600" y="1600200"/>
            <a:ext cx="14636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true </a:t>
            </a:r>
            <a:r>
              <a:rPr lang="en-US" sz="1600" dirty="0">
                <a:latin typeface="Tahoma" pitchFamily="34" charset="0"/>
              </a:rPr>
              <a:t>: </a:t>
            </a:r>
            <a:r>
              <a:rPr lang="en-US" sz="1600" dirty="0" err="1">
                <a:latin typeface="Tahoma" pitchFamily="34" charset="0"/>
              </a:rPr>
              <a:t>boolean</a:t>
            </a:r>
            <a:r>
              <a:rPr lang="en-US" sz="1600" dirty="0">
                <a:latin typeface="Tahoma" pitchFamily="34" charset="0"/>
              </a:rPr>
              <a:t> </a:t>
            </a:r>
          </a:p>
        </p:txBody>
      </p:sp>
      <p:sp>
        <p:nvSpPr>
          <p:cNvPr id="539657" name="Line 9"/>
          <p:cNvSpPr>
            <a:spLocks noChangeShapeType="1"/>
          </p:cNvSpPr>
          <p:nvPr/>
        </p:nvSpPr>
        <p:spPr bwMode="auto">
          <a:xfrm flipV="1">
            <a:off x="990600" y="3581399"/>
            <a:ext cx="25146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854075" y="3194050"/>
            <a:ext cx="9066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2647950" y="3194050"/>
            <a:ext cx="9066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E2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39660" name="Rectangle 12"/>
          <p:cNvSpPr>
            <a:spLocks noChangeArrowheads="1"/>
          </p:cNvSpPr>
          <p:nvPr/>
        </p:nvSpPr>
        <p:spPr bwMode="auto">
          <a:xfrm>
            <a:off x="1447800" y="3575050"/>
            <a:ext cx="14868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</a:t>
            </a:r>
            <a:r>
              <a:rPr lang="en-US" sz="1600" i="1" dirty="0">
                <a:latin typeface="Tahoma" pitchFamily="34" charset="0"/>
              </a:rPr>
              <a:t>op</a:t>
            </a:r>
            <a:r>
              <a:rPr lang="en-US" sz="1600" dirty="0">
                <a:latin typeface="Tahoma" pitchFamily="34" charset="0"/>
              </a:rPr>
              <a:t> E2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39661" name="Line 13"/>
          <p:cNvSpPr>
            <a:spLocks noChangeShapeType="1"/>
          </p:cNvSpPr>
          <p:nvPr/>
        </p:nvSpPr>
        <p:spPr bwMode="auto">
          <a:xfrm flipV="1">
            <a:off x="3276600" y="160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3200400" y="1603375"/>
            <a:ext cx="15156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false </a:t>
            </a:r>
            <a:r>
              <a:rPr lang="en-US" sz="1600" dirty="0">
                <a:latin typeface="Tahoma" pitchFamily="34" charset="0"/>
              </a:rPr>
              <a:t>: </a:t>
            </a:r>
            <a:r>
              <a:rPr lang="en-US" sz="1600" dirty="0" err="1">
                <a:latin typeface="Tahoma" pitchFamily="34" charset="0"/>
              </a:rPr>
              <a:t>boolean</a:t>
            </a:r>
            <a:r>
              <a:rPr lang="en-US" sz="1600" dirty="0">
                <a:latin typeface="Tahoma" pitchFamily="34" charset="0"/>
              </a:rPr>
              <a:t> </a:t>
            </a:r>
          </a:p>
        </p:txBody>
      </p:sp>
      <p:sp>
        <p:nvSpPr>
          <p:cNvPr id="539663" name="Line 15"/>
          <p:cNvSpPr>
            <a:spLocks noChangeShapeType="1"/>
          </p:cNvSpPr>
          <p:nvPr/>
        </p:nvSpPr>
        <p:spPr bwMode="auto">
          <a:xfrm flipV="1">
            <a:off x="685800" y="2286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4" name="Rectangle 16"/>
          <p:cNvSpPr>
            <a:spLocks noChangeArrowheads="1"/>
          </p:cNvSpPr>
          <p:nvPr/>
        </p:nvSpPr>
        <p:spPr bwMode="auto">
          <a:xfrm>
            <a:off x="609600" y="2279650"/>
            <a:ext cx="1421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 smtClean="0">
                <a:latin typeface="Tahoma" pitchFamily="34" charset="0"/>
              </a:rPr>
              <a:t>int</a:t>
            </a:r>
            <a:r>
              <a:rPr lang="en-US" sz="1600" i="1" dirty="0">
                <a:latin typeface="Tahoma" pitchFamily="34" charset="0"/>
              </a:rPr>
              <a:t>-literal</a:t>
            </a:r>
            <a:r>
              <a:rPr lang="en-US" sz="1600" dirty="0">
                <a:latin typeface="Tahoma" pitchFamily="34" charset="0"/>
              </a:rPr>
              <a:t>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39665" name="Line 17"/>
          <p:cNvSpPr>
            <a:spLocks noChangeShapeType="1"/>
          </p:cNvSpPr>
          <p:nvPr/>
        </p:nvSpPr>
        <p:spPr bwMode="auto">
          <a:xfrm flipV="1">
            <a:off x="3276599" y="2286000"/>
            <a:ext cx="18288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66" name="Rectangle 18"/>
          <p:cNvSpPr>
            <a:spLocks noChangeArrowheads="1"/>
          </p:cNvSpPr>
          <p:nvPr/>
        </p:nvSpPr>
        <p:spPr bwMode="auto">
          <a:xfrm>
            <a:off x="3200400" y="2282825"/>
            <a:ext cx="19833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smtClean="0">
                <a:latin typeface="Tahoma" pitchFamily="34" charset="0"/>
              </a:rPr>
              <a:t>string</a:t>
            </a:r>
            <a:r>
              <a:rPr lang="en-US" sz="1600" i="1" dirty="0">
                <a:latin typeface="Tahoma" pitchFamily="34" charset="0"/>
              </a:rPr>
              <a:t>-literal</a:t>
            </a:r>
            <a:r>
              <a:rPr lang="en-US" sz="1600" dirty="0">
                <a:latin typeface="Tahoma" pitchFamily="34" charset="0"/>
              </a:rPr>
              <a:t> : string</a:t>
            </a:r>
          </a:p>
        </p:txBody>
      </p:sp>
      <p:sp>
        <p:nvSpPr>
          <p:cNvPr id="539668" name="Rectangle 20"/>
          <p:cNvSpPr>
            <a:spLocks noChangeArrowheads="1"/>
          </p:cNvSpPr>
          <p:nvPr/>
        </p:nvSpPr>
        <p:spPr bwMode="auto">
          <a:xfrm>
            <a:off x="4468813" y="3346450"/>
            <a:ext cx="21932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latin typeface="Tahoma" pitchFamily="34" charset="0"/>
              </a:rPr>
              <a:t>op </a:t>
            </a:r>
            <a:r>
              <a:rPr lang="en-US" sz="1600" i="1" dirty="0" smtClean="0">
                <a:latin typeface="Tahoma" pitchFamily="34" charset="0"/>
                <a:sym typeface="Math B" pitchFamily="2" charset="2"/>
              </a:rPr>
              <a:t>∈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{ +, -, /, *, %} </a:t>
            </a:r>
          </a:p>
        </p:txBody>
      </p:sp>
      <p:sp>
        <p:nvSpPr>
          <p:cNvPr id="539669" name="Line 21"/>
          <p:cNvSpPr>
            <a:spLocks noChangeShapeType="1"/>
          </p:cNvSpPr>
          <p:nvPr/>
        </p:nvSpPr>
        <p:spPr bwMode="auto">
          <a:xfrm flipV="1">
            <a:off x="914400" y="4648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0" name="Rectangle 22"/>
          <p:cNvSpPr>
            <a:spLocks noChangeArrowheads="1"/>
          </p:cNvSpPr>
          <p:nvPr/>
        </p:nvSpPr>
        <p:spPr bwMode="auto">
          <a:xfrm>
            <a:off x="773113" y="4292600"/>
            <a:ext cx="9066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39671" name="Rectangle 23"/>
          <p:cNvSpPr>
            <a:spLocks noChangeArrowheads="1"/>
          </p:cNvSpPr>
          <p:nvPr/>
        </p:nvSpPr>
        <p:spPr bwMode="auto">
          <a:xfrm>
            <a:off x="2601913" y="4292600"/>
            <a:ext cx="9066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E2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39672" name="Rectangle 24"/>
          <p:cNvSpPr>
            <a:spLocks noChangeArrowheads="1"/>
          </p:cNvSpPr>
          <p:nvPr/>
        </p:nvSpPr>
        <p:spPr bwMode="auto">
          <a:xfrm>
            <a:off x="1239838" y="4673600"/>
            <a:ext cx="2043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</a:t>
            </a:r>
            <a:r>
              <a:rPr lang="en-US" sz="1600" i="1" dirty="0" err="1">
                <a:latin typeface="Tahoma" pitchFamily="34" charset="0"/>
              </a:rPr>
              <a:t>rop</a:t>
            </a:r>
            <a:r>
              <a:rPr lang="en-US" sz="1600" dirty="0">
                <a:latin typeface="Tahoma" pitchFamily="34" charset="0"/>
              </a:rPr>
              <a:t> E2 : </a:t>
            </a:r>
            <a:r>
              <a:rPr lang="en-US" sz="1600" dirty="0" err="1">
                <a:latin typeface="Tahoma" pitchFamily="34" charset="0"/>
              </a:rPr>
              <a:t>boolean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39673" name="Rectangle 25"/>
          <p:cNvSpPr>
            <a:spLocks noChangeArrowheads="1"/>
          </p:cNvSpPr>
          <p:nvPr/>
        </p:nvSpPr>
        <p:spPr bwMode="auto">
          <a:xfrm>
            <a:off x="4422775" y="4445000"/>
            <a:ext cx="23542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Tahoma" pitchFamily="34" charset="0"/>
              </a:rPr>
              <a:t>rop</a:t>
            </a:r>
            <a:r>
              <a:rPr lang="en-US" sz="1600" i="1" dirty="0">
                <a:latin typeface="Tahoma" pitchFamily="34" charset="0"/>
              </a:rPr>
              <a:t> </a:t>
            </a:r>
            <a:r>
              <a:rPr lang="en-US" sz="1600" i="1" dirty="0">
                <a:latin typeface="Tahoma" pitchFamily="34" charset="0"/>
                <a:sym typeface="Math B" pitchFamily="2" charset="2"/>
              </a:rPr>
              <a:t>∈</a:t>
            </a:r>
            <a:r>
              <a:rPr lang="en-US" sz="1600" dirty="0">
                <a:latin typeface="Tahoma" pitchFamily="34" charset="0"/>
              </a:rPr>
              <a:t> { &lt;=,&lt;, &gt;, &gt;=} </a:t>
            </a:r>
          </a:p>
        </p:txBody>
      </p:sp>
      <p:sp>
        <p:nvSpPr>
          <p:cNvPr id="539674" name="Line 26"/>
          <p:cNvSpPr>
            <a:spLocks noChangeShapeType="1"/>
          </p:cNvSpPr>
          <p:nvPr/>
        </p:nvSpPr>
        <p:spPr bwMode="auto">
          <a:xfrm flipV="1">
            <a:off x="914400" y="5638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5" name="Rectangle 27"/>
          <p:cNvSpPr>
            <a:spLocks noChangeArrowheads="1"/>
          </p:cNvSpPr>
          <p:nvPr/>
        </p:nvSpPr>
        <p:spPr bwMode="auto">
          <a:xfrm>
            <a:off x="838200" y="5283200"/>
            <a:ext cx="796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: T</a:t>
            </a:r>
          </a:p>
        </p:txBody>
      </p:sp>
      <p:sp>
        <p:nvSpPr>
          <p:cNvPr id="539676" name="Rectangle 28"/>
          <p:cNvSpPr>
            <a:spLocks noChangeArrowheads="1"/>
          </p:cNvSpPr>
          <p:nvPr/>
        </p:nvSpPr>
        <p:spPr bwMode="auto">
          <a:xfrm>
            <a:off x="2667000" y="5283200"/>
            <a:ext cx="796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E2 : T</a:t>
            </a:r>
          </a:p>
        </p:txBody>
      </p:sp>
      <p:sp>
        <p:nvSpPr>
          <p:cNvPr id="539677" name="Rectangle 29"/>
          <p:cNvSpPr>
            <a:spLocks noChangeArrowheads="1"/>
          </p:cNvSpPr>
          <p:nvPr/>
        </p:nvSpPr>
        <p:spPr bwMode="auto">
          <a:xfrm>
            <a:off x="1295400" y="5664200"/>
            <a:ext cx="2043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</a:t>
            </a:r>
            <a:r>
              <a:rPr lang="en-US" sz="1600" i="1" dirty="0" err="1">
                <a:latin typeface="Tahoma" pitchFamily="34" charset="0"/>
              </a:rPr>
              <a:t>rop</a:t>
            </a:r>
            <a:r>
              <a:rPr lang="en-US" sz="1600" dirty="0">
                <a:latin typeface="Tahoma" pitchFamily="34" charset="0"/>
              </a:rPr>
              <a:t> E2 : </a:t>
            </a:r>
            <a:r>
              <a:rPr lang="en-US" sz="1600" dirty="0" err="1">
                <a:latin typeface="Tahoma" pitchFamily="34" charset="0"/>
              </a:rPr>
              <a:t>boolean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39678" name="Rectangle 30"/>
          <p:cNvSpPr>
            <a:spLocks noChangeArrowheads="1"/>
          </p:cNvSpPr>
          <p:nvPr/>
        </p:nvSpPr>
        <p:spPr bwMode="auto">
          <a:xfrm>
            <a:off x="4487863" y="5435600"/>
            <a:ext cx="17227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Tahoma" pitchFamily="34" charset="0"/>
              </a:rPr>
              <a:t>rop</a:t>
            </a:r>
            <a:r>
              <a:rPr lang="en-US" sz="1600" i="1" dirty="0">
                <a:latin typeface="Tahoma" pitchFamily="34" charset="0"/>
              </a:rPr>
              <a:t> </a:t>
            </a:r>
            <a:r>
              <a:rPr lang="en-US" sz="1600" i="1" dirty="0">
                <a:latin typeface="Tahoma" pitchFamily="34" charset="0"/>
                <a:sym typeface="Math B" pitchFamily="2" charset="2"/>
              </a:rPr>
              <a:t>∈</a:t>
            </a:r>
            <a:r>
              <a:rPr lang="en-US" sz="1600" dirty="0">
                <a:latin typeface="Tahoma" pitchFamily="34" charset="0"/>
              </a:rPr>
              <a:t> { ==,!=} </a:t>
            </a:r>
          </a:p>
        </p:txBody>
      </p:sp>
    </p:spTree>
    <p:extLst>
      <p:ext uri="{BB962C8B-B14F-4D97-AF65-F5344CB8AC3E}">
        <p14:creationId xmlns:p14="http://schemas.microsoft.com/office/powerpoint/2010/main" val="9234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Even More Typing Rules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737F-F08E-420F-BD72-F12CF21C9931}" type="slidenum">
              <a:rPr lang="en-US" altLang="en-US"/>
              <a:pPr/>
              <a:t>123</a:t>
            </a:fld>
            <a:endParaRPr lang="en-US" altLang="en-US"/>
          </a:p>
        </p:txBody>
      </p:sp>
      <p:sp>
        <p:nvSpPr>
          <p:cNvPr id="540676" name="Line 4"/>
          <p:cNvSpPr>
            <a:spLocks noChangeShapeType="1"/>
          </p:cNvSpPr>
          <p:nvPr/>
        </p:nvSpPr>
        <p:spPr bwMode="auto">
          <a:xfrm flipV="1">
            <a:off x="762000" y="2057399"/>
            <a:ext cx="30480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647700" y="1676400"/>
            <a:ext cx="1389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: </a:t>
            </a:r>
            <a:r>
              <a:rPr lang="en-US" sz="1600" dirty="0" err="1">
                <a:latin typeface="Tahoma" pitchFamily="34" charset="0"/>
              </a:rPr>
              <a:t>boolean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678" name="Rectangle 6"/>
          <p:cNvSpPr>
            <a:spLocks noChangeArrowheads="1"/>
          </p:cNvSpPr>
          <p:nvPr/>
        </p:nvSpPr>
        <p:spPr bwMode="auto">
          <a:xfrm>
            <a:off x="2476500" y="1676400"/>
            <a:ext cx="1389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E2 : </a:t>
            </a:r>
            <a:r>
              <a:rPr lang="en-US" sz="1600" dirty="0" err="1">
                <a:latin typeface="Tahoma" pitchFamily="34" charset="0"/>
              </a:rPr>
              <a:t>boolean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1295400" y="2057400"/>
            <a:ext cx="20169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</a:t>
            </a:r>
            <a:r>
              <a:rPr lang="en-US" sz="1600" i="1" dirty="0">
                <a:latin typeface="Tahoma" pitchFamily="34" charset="0"/>
              </a:rPr>
              <a:t>lop</a:t>
            </a:r>
            <a:r>
              <a:rPr lang="en-US" sz="1600" dirty="0">
                <a:latin typeface="Tahoma" pitchFamily="34" charset="0"/>
              </a:rPr>
              <a:t> E2 : </a:t>
            </a:r>
            <a:r>
              <a:rPr lang="en-US" sz="1600" dirty="0" err="1">
                <a:latin typeface="Tahoma" pitchFamily="34" charset="0"/>
              </a:rPr>
              <a:t>boolean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4487863" y="1828800"/>
            <a:ext cx="1677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>
                <a:latin typeface="Tahoma" pitchFamily="34" charset="0"/>
              </a:rPr>
              <a:t>lop </a:t>
            </a:r>
            <a:r>
              <a:rPr lang="en-US" sz="1600" i="1" dirty="0">
                <a:latin typeface="Tahoma" pitchFamily="34" charset="0"/>
                <a:sym typeface="Math B" pitchFamily="2" charset="2"/>
              </a:rPr>
              <a:t>∈</a:t>
            </a:r>
            <a:r>
              <a:rPr lang="en-US" sz="1600" dirty="0">
                <a:latin typeface="Tahoma" pitchFamily="34" charset="0"/>
              </a:rPr>
              <a:t> { &amp;&amp;,|| } </a:t>
            </a:r>
          </a:p>
        </p:txBody>
      </p:sp>
      <p:sp>
        <p:nvSpPr>
          <p:cNvPr id="540681" name="Line 9"/>
          <p:cNvSpPr>
            <a:spLocks noChangeShapeType="1"/>
          </p:cNvSpPr>
          <p:nvPr/>
        </p:nvSpPr>
        <p:spPr bwMode="auto">
          <a:xfrm flipV="1">
            <a:off x="1143000" y="3200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2" name="Rectangle 10"/>
          <p:cNvSpPr>
            <a:spLocks noChangeArrowheads="1"/>
          </p:cNvSpPr>
          <p:nvPr/>
        </p:nvSpPr>
        <p:spPr bwMode="auto">
          <a:xfrm>
            <a:off x="1012825" y="2863850"/>
            <a:ext cx="9066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976313" y="3244850"/>
            <a:ext cx="10592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ahoma" pitchFamily="34" charset="0"/>
              </a:rPr>
              <a:t>-</a:t>
            </a:r>
            <a:r>
              <a:rPr lang="en-US" sz="1600" dirty="0">
                <a:latin typeface="Tahoma" pitchFamily="34" charset="0"/>
              </a:rPr>
              <a:t> E1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685" name="Line 13"/>
          <p:cNvSpPr>
            <a:spLocks noChangeShapeType="1"/>
          </p:cNvSpPr>
          <p:nvPr/>
        </p:nvSpPr>
        <p:spPr bwMode="auto">
          <a:xfrm flipV="1">
            <a:off x="33528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6" name="Rectangle 14"/>
          <p:cNvSpPr>
            <a:spLocks noChangeArrowheads="1"/>
          </p:cNvSpPr>
          <p:nvPr/>
        </p:nvSpPr>
        <p:spPr bwMode="auto">
          <a:xfrm>
            <a:off x="3236913" y="2819400"/>
            <a:ext cx="1389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: </a:t>
            </a:r>
            <a:r>
              <a:rPr lang="en-US" sz="1600" dirty="0" err="1">
                <a:latin typeface="Tahoma" pitchFamily="34" charset="0"/>
              </a:rPr>
              <a:t>boolean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687" name="Rectangle 15"/>
          <p:cNvSpPr>
            <a:spLocks noChangeArrowheads="1"/>
          </p:cNvSpPr>
          <p:nvPr/>
        </p:nvSpPr>
        <p:spPr bwMode="auto">
          <a:xfrm>
            <a:off x="3203575" y="3248025"/>
            <a:ext cx="152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ahoma" pitchFamily="34" charset="0"/>
              </a:rPr>
              <a:t>!</a:t>
            </a:r>
            <a:r>
              <a:rPr lang="en-US" sz="1600" dirty="0">
                <a:latin typeface="Tahoma" pitchFamily="34" charset="0"/>
              </a:rPr>
              <a:t> E1 : </a:t>
            </a:r>
            <a:r>
              <a:rPr lang="en-US" sz="1600" dirty="0" err="1">
                <a:latin typeface="Tahoma" pitchFamily="34" charset="0"/>
              </a:rPr>
              <a:t>boolean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688" name="Line 16"/>
          <p:cNvSpPr>
            <a:spLocks noChangeShapeType="1"/>
          </p:cNvSpPr>
          <p:nvPr/>
        </p:nvSpPr>
        <p:spPr bwMode="auto">
          <a:xfrm flipV="1">
            <a:off x="914400" y="4419599"/>
            <a:ext cx="13716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89" name="Rectangle 17"/>
          <p:cNvSpPr>
            <a:spLocks noChangeArrowheads="1"/>
          </p:cNvSpPr>
          <p:nvPr/>
        </p:nvSpPr>
        <p:spPr bwMode="auto">
          <a:xfrm>
            <a:off x="1041400" y="4038600"/>
            <a:ext cx="8894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E1 </a:t>
            </a:r>
            <a:r>
              <a:rPr lang="en-US" sz="1600" dirty="0">
                <a:latin typeface="Tahoma" pitchFamily="34" charset="0"/>
              </a:rPr>
              <a:t>: T[]</a:t>
            </a:r>
          </a:p>
        </p:txBody>
      </p:sp>
      <p:sp>
        <p:nvSpPr>
          <p:cNvPr id="540690" name="Rectangle 18"/>
          <p:cNvSpPr>
            <a:spLocks noChangeArrowheads="1"/>
          </p:cNvSpPr>
          <p:nvPr/>
        </p:nvSpPr>
        <p:spPr bwMode="auto">
          <a:xfrm>
            <a:off x="754063" y="4419600"/>
            <a:ext cx="15344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E1.length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694" name="Line 22"/>
          <p:cNvSpPr>
            <a:spLocks noChangeShapeType="1"/>
          </p:cNvSpPr>
          <p:nvPr/>
        </p:nvSpPr>
        <p:spPr bwMode="auto">
          <a:xfrm flipV="1">
            <a:off x="3276599" y="4419599"/>
            <a:ext cx="205740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95" name="Rectangle 23"/>
          <p:cNvSpPr>
            <a:spLocks noChangeArrowheads="1"/>
          </p:cNvSpPr>
          <p:nvPr/>
        </p:nvSpPr>
        <p:spPr bwMode="auto">
          <a:xfrm>
            <a:off x="3219450" y="4038600"/>
            <a:ext cx="8894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E1 </a:t>
            </a:r>
            <a:r>
              <a:rPr lang="en-US" sz="1600" dirty="0">
                <a:latin typeface="Tahoma" pitchFamily="34" charset="0"/>
              </a:rPr>
              <a:t>: T[]</a:t>
            </a:r>
          </a:p>
        </p:txBody>
      </p:sp>
      <p:sp>
        <p:nvSpPr>
          <p:cNvPr id="540696" name="Rectangle 24"/>
          <p:cNvSpPr>
            <a:spLocks noChangeArrowheads="1"/>
          </p:cNvSpPr>
          <p:nvPr/>
        </p:nvSpPr>
        <p:spPr bwMode="auto">
          <a:xfrm>
            <a:off x="4572000" y="4038600"/>
            <a:ext cx="842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E2 </a:t>
            </a:r>
            <a:r>
              <a:rPr lang="en-US" sz="1600" dirty="0">
                <a:latin typeface="Tahoma" pitchFamily="34" charset="0"/>
              </a:rPr>
              <a:t>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697" name="Rectangle 25"/>
          <p:cNvSpPr>
            <a:spLocks noChangeArrowheads="1"/>
          </p:cNvSpPr>
          <p:nvPr/>
        </p:nvSpPr>
        <p:spPr bwMode="auto">
          <a:xfrm>
            <a:off x="3886200" y="4419600"/>
            <a:ext cx="11166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E1</a:t>
            </a:r>
            <a:r>
              <a:rPr lang="en-US" sz="1600" dirty="0">
                <a:latin typeface="Tahoma" pitchFamily="34" charset="0"/>
              </a:rPr>
              <a:t>[E2] : T</a:t>
            </a:r>
          </a:p>
        </p:txBody>
      </p:sp>
      <p:sp>
        <p:nvSpPr>
          <p:cNvPr id="540698" name="Line 26"/>
          <p:cNvSpPr>
            <a:spLocks noChangeShapeType="1"/>
          </p:cNvSpPr>
          <p:nvPr/>
        </p:nvSpPr>
        <p:spPr bwMode="auto">
          <a:xfrm flipV="1">
            <a:off x="6477000" y="4419599"/>
            <a:ext cx="13716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99" name="Rectangle 27"/>
          <p:cNvSpPr>
            <a:spLocks noChangeArrowheads="1"/>
          </p:cNvSpPr>
          <p:nvPr/>
        </p:nvSpPr>
        <p:spPr bwMode="auto">
          <a:xfrm>
            <a:off x="6589713" y="4038600"/>
            <a:ext cx="9066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E1 : </a:t>
            </a:r>
            <a:r>
              <a:rPr lang="en-US" sz="1600" dirty="0" err="1">
                <a:latin typeface="Tahoma" pitchFamily="34" charset="0"/>
              </a:rPr>
              <a:t>int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40700" name="Rectangle 28"/>
          <p:cNvSpPr>
            <a:spLocks noChangeArrowheads="1"/>
          </p:cNvSpPr>
          <p:nvPr/>
        </p:nvSpPr>
        <p:spPr bwMode="auto">
          <a:xfrm>
            <a:off x="6302375" y="4419600"/>
            <a:ext cx="16693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new T[E1] : T[]</a:t>
            </a:r>
          </a:p>
        </p:txBody>
      </p:sp>
    </p:spTree>
    <p:extLst>
      <p:ext uri="{BB962C8B-B14F-4D97-AF65-F5344CB8AC3E}">
        <p14:creationId xmlns:p14="http://schemas.microsoft.com/office/powerpoint/2010/main" val="3887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Checking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Traverse </a:t>
            </a:r>
            <a:r>
              <a:rPr lang="en-US" dirty="0"/>
              <a:t>AST </a:t>
            </a:r>
            <a:r>
              <a:rPr lang="en-US" dirty="0" smtClean="0"/>
              <a:t>and </a:t>
            </a:r>
            <a:r>
              <a:rPr lang="en-US" dirty="0"/>
              <a:t>assign types for AST nodes</a:t>
            </a:r>
          </a:p>
          <a:p>
            <a:pPr lvl="1"/>
            <a:r>
              <a:rPr lang="en-US" dirty="0"/>
              <a:t>Use typing rules to compute node types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en-US" sz="3000" dirty="0" smtClean="0"/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000" dirty="0" smtClean="0"/>
              <a:t>Alternative: type-check </a:t>
            </a:r>
            <a:r>
              <a:rPr lang="en-US" sz="3000" dirty="0"/>
              <a:t>during </a:t>
            </a:r>
            <a:r>
              <a:rPr lang="en-US" sz="3000" dirty="0" smtClean="0"/>
              <a:t>parsing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complicated alternative 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naturally also more efficient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374F-F50B-42B1-A20E-10577C69A876}" type="slidenum">
              <a:rPr lang="en-US" altLang="en-US"/>
              <a:pPr/>
              <a:t>124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92DE-76F7-47AB-9FA7-74B461CD8A2D}" type="slidenum">
              <a:rPr lang="en-US" altLang="en-US"/>
              <a:pPr/>
              <a:t>125</a:t>
            </a:fld>
            <a:endParaRPr lang="en-US" altLang="en-US"/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2357438" y="6096000"/>
            <a:ext cx="206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Tahoma" pitchFamily="34" charset="0"/>
              </a:rPr>
              <a:t>45 &gt; 32 &amp;&amp; !false </a:t>
            </a:r>
          </a:p>
        </p:txBody>
      </p:sp>
      <p:cxnSp>
        <p:nvCxnSpPr>
          <p:cNvPr id="542770" name="AutoShape 50"/>
          <p:cNvCxnSpPr>
            <a:cxnSpLocks noChangeShapeType="1"/>
            <a:stCxn id="542777" idx="6"/>
            <a:endCxn id="542804" idx="0"/>
          </p:cNvCxnSpPr>
          <p:nvPr/>
        </p:nvCxnSpPr>
        <p:spPr bwMode="auto">
          <a:xfrm flipH="1">
            <a:off x="1270000" y="3606800"/>
            <a:ext cx="539750" cy="1084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71" name="AutoShape 51"/>
          <p:cNvCxnSpPr>
            <a:cxnSpLocks noChangeShapeType="1"/>
            <a:stCxn id="542778" idx="5"/>
          </p:cNvCxnSpPr>
          <p:nvPr/>
        </p:nvCxnSpPr>
        <p:spPr bwMode="auto">
          <a:xfrm>
            <a:off x="2189163" y="3635375"/>
            <a:ext cx="82550" cy="1057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72" name="AutoShape 52"/>
          <p:cNvCxnSpPr>
            <a:cxnSpLocks noChangeShapeType="1"/>
            <a:stCxn id="542785" idx="4"/>
            <a:endCxn id="542775" idx="0"/>
          </p:cNvCxnSpPr>
          <p:nvPr/>
        </p:nvCxnSpPr>
        <p:spPr bwMode="auto">
          <a:xfrm flipH="1">
            <a:off x="2012950" y="2405063"/>
            <a:ext cx="520700" cy="7032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73" name="AutoShape 53"/>
          <p:cNvCxnSpPr>
            <a:cxnSpLocks noChangeShapeType="1"/>
            <a:stCxn id="542786" idx="4"/>
            <a:endCxn id="542780" idx="0"/>
          </p:cNvCxnSpPr>
          <p:nvPr/>
        </p:nvCxnSpPr>
        <p:spPr bwMode="auto">
          <a:xfrm>
            <a:off x="2924175" y="2406650"/>
            <a:ext cx="1133475" cy="715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74" name="AutoShape 54"/>
          <p:cNvSpPr>
            <a:spLocks noChangeArrowheads="1"/>
          </p:cNvSpPr>
          <p:nvPr/>
        </p:nvSpPr>
        <p:spPr bwMode="auto">
          <a:xfrm>
            <a:off x="1524000" y="3154363"/>
            <a:ext cx="10033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42775" name="Text Box 55"/>
          <p:cNvSpPr txBox="1">
            <a:spLocks noChangeArrowheads="1"/>
          </p:cNvSpPr>
          <p:nvPr/>
        </p:nvSpPr>
        <p:spPr bwMode="auto">
          <a:xfrm>
            <a:off x="1581150" y="3108325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BinopExpr</a:t>
            </a:r>
          </a:p>
        </p:txBody>
      </p:sp>
      <p:sp>
        <p:nvSpPr>
          <p:cNvPr id="542776" name="Line 56"/>
          <p:cNvSpPr>
            <a:spLocks noChangeShapeType="1"/>
          </p:cNvSpPr>
          <p:nvPr/>
        </p:nvSpPr>
        <p:spPr bwMode="auto">
          <a:xfrm flipV="1">
            <a:off x="1524000" y="3343275"/>
            <a:ext cx="10112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7" name="Oval 57"/>
          <p:cNvSpPr>
            <a:spLocks noChangeArrowheads="1"/>
          </p:cNvSpPr>
          <p:nvPr/>
        </p:nvSpPr>
        <p:spPr bwMode="auto">
          <a:xfrm>
            <a:off x="1733550" y="35687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8" name="Oval 58"/>
          <p:cNvSpPr>
            <a:spLocks noChangeArrowheads="1"/>
          </p:cNvSpPr>
          <p:nvPr/>
        </p:nvSpPr>
        <p:spPr bwMode="auto">
          <a:xfrm>
            <a:off x="2124075" y="357028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9" name="AutoShape 59"/>
          <p:cNvSpPr>
            <a:spLocks noChangeArrowheads="1"/>
          </p:cNvSpPr>
          <p:nvPr/>
        </p:nvSpPr>
        <p:spPr bwMode="auto">
          <a:xfrm>
            <a:off x="3581400" y="3168650"/>
            <a:ext cx="12192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42780" name="Text Box 60"/>
          <p:cNvSpPr txBox="1">
            <a:spLocks noChangeArrowheads="1"/>
          </p:cNvSpPr>
          <p:nvPr/>
        </p:nvSpPr>
        <p:spPr bwMode="auto">
          <a:xfrm>
            <a:off x="3638550" y="3122613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UnopExpr</a:t>
            </a:r>
          </a:p>
        </p:txBody>
      </p:sp>
      <p:sp>
        <p:nvSpPr>
          <p:cNvPr id="542781" name="Line 61"/>
          <p:cNvSpPr>
            <a:spLocks noChangeShapeType="1"/>
          </p:cNvSpPr>
          <p:nvPr/>
        </p:nvSpPr>
        <p:spPr bwMode="auto">
          <a:xfrm>
            <a:off x="3581400" y="33591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2" name="AutoShape 62"/>
          <p:cNvSpPr>
            <a:spLocks noChangeArrowheads="1"/>
          </p:cNvSpPr>
          <p:nvPr/>
        </p:nvSpPr>
        <p:spPr bwMode="auto">
          <a:xfrm>
            <a:off x="2286000" y="1914525"/>
            <a:ext cx="1455738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42783" name="Text Box 63"/>
          <p:cNvSpPr txBox="1">
            <a:spLocks noChangeArrowheads="1"/>
          </p:cNvSpPr>
          <p:nvPr/>
        </p:nvSpPr>
        <p:spPr bwMode="auto">
          <a:xfrm>
            <a:off x="2343150" y="1868488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BinopExpr</a:t>
            </a:r>
          </a:p>
        </p:txBody>
      </p:sp>
      <p:sp>
        <p:nvSpPr>
          <p:cNvPr id="542784" name="Line 64"/>
          <p:cNvSpPr>
            <a:spLocks noChangeShapeType="1"/>
          </p:cNvSpPr>
          <p:nvPr/>
        </p:nvSpPr>
        <p:spPr bwMode="auto">
          <a:xfrm flipV="1">
            <a:off x="2286000" y="2101850"/>
            <a:ext cx="14557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5" name="Oval 65"/>
          <p:cNvSpPr>
            <a:spLocks noChangeArrowheads="1"/>
          </p:cNvSpPr>
          <p:nvPr/>
        </p:nvSpPr>
        <p:spPr bwMode="auto">
          <a:xfrm>
            <a:off x="2495550" y="23288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6" name="Oval 66"/>
          <p:cNvSpPr>
            <a:spLocks noChangeArrowheads="1"/>
          </p:cNvSpPr>
          <p:nvPr/>
        </p:nvSpPr>
        <p:spPr bwMode="auto">
          <a:xfrm>
            <a:off x="2886075" y="23304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2787" name="AutoShape 67"/>
          <p:cNvCxnSpPr>
            <a:cxnSpLocks noChangeShapeType="1"/>
            <a:stCxn id="542788" idx="3"/>
            <a:endCxn id="542782" idx="0"/>
          </p:cNvCxnSpPr>
          <p:nvPr/>
        </p:nvCxnSpPr>
        <p:spPr bwMode="auto">
          <a:xfrm flipH="1">
            <a:off x="3014663" y="1539875"/>
            <a:ext cx="3175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88" name="Rectangle 68"/>
          <p:cNvSpPr>
            <a:spLocks noChangeArrowheads="1"/>
          </p:cNvSpPr>
          <p:nvPr/>
        </p:nvSpPr>
        <p:spPr bwMode="auto">
          <a:xfrm rot="5400000">
            <a:off x="2849563" y="1173162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sz="2000" b="1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cxnSp>
        <p:nvCxnSpPr>
          <p:cNvPr id="542789" name="AutoShape 69"/>
          <p:cNvCxnSpPr>
            <a:cxnSpLocks noChangeShapeType="1"/>
            <a:stCxn id="542782" idx="1"/>
            <a:endCxn id="542775" idx="0"/>
          </p:cNvCxnSpPr>
          <p:nvPr/>
        </p:nvCxnSpPr>
        <p:spPr bwMode="auto">
          <a:xfrm rot="10800000" flipV="1">
            <a:off x="2012950" y="2143125"/>
            <a:ext cx="273050" cy="965200"/>
          </a:xfrm>
          <a:prstGeom prst="curvedConnector2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0" name="AutoShape 70"/>
          <p:cNvCxnSpPr>
            <a:cxnSpLocks noChangeShapeType="1"/>
            <a:stCxn id="542774" idx="1"/>
            <a:endCxn id="542804" idx="0"/>
          </p:cNvCxnSpPr>
          <p:nvPr/>
        </p:nvCxnSpPr>
        <p:spPr bwMode="auto">
          <a:xfrm rot="10800000" flipV="1">
            <a:off x="1270000" y="3382963"/>
            <a:ext cx="254000" cy="1308100"/>
          </a:xfrm>
          <a:prstGeom prst="curvedConnector2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1" name="AutoShape 71"/>
          <p:cNvCxnSpPr>
            <a:cxnSpLocks noChangeShapeType="1"/>
            <a:stCxn id="542803" idx="1"/>
            <a:endCxn id="542774" idx="1"/>
          </p:cNvCxnSpPr>
          <p:nvPr/>
        </p:nvCxnSpPr>
        <p:spPr bwMode="auto">
          <a:xfrm rot="10800000" flipH="1">
            <a:off x="838200" y="3382963"/>
            <a:ext cx="685800" cy="1582737"/>
          </a:xfrm>
          <a:prstGeom prst="curvedConnector3">
            <a:avLst>
              <a:gd name="adj1" fmla="val -33333"/>
            </a:avLst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2" name="AutoShape 72"/>
          <p:cNvCxnSpPr>
            <a:cxnSpLocks noChangeShapeType="1"/>
            <a:stCxn id="542774" idx="1"/>
            <a:endCxn id="542782" idx="1"/>
          </p:cNvCxnSpPr>
          <p:nvPr/>
        </p:nvCxnSpPr>
        <p:spPr bwMode="auto">
          <a:xfrm rot="10800000" flipH="1">
            <a:off x="1524000" y="2143125"/>
            <a:ext cx="762000" cy="1239838"/>
          </a:xfrm>
          <a:prstGeom prst="curvedConnector3">
            <a:avLst>
              <a:gd name="adj1" fmla="val -30000"/>
            </a:avLst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3" name="AutoShape 73"/>
          <p:cNvCxnSpPr>
            <a:cxnSpLocks noChangeShapeType="1"/>
            <a:stCxn id="542778" idx="4"/>
          </p:cNvCxnSpPr>
          <p:nvPr/>
        </p:nvCxnSpPr>
        <p:spPr bwMode="auto">
          <a:xfrm rot="16200000" flipH="1">
            <a:off x="1693863" y="4114800"/>
            <a:ext cx="1046162" cy="109538"/>
          </a:xfrm>
          <a:prstGeom prst="curvedConnector3">
            <a:avLst>
              <a:gd name="adj1" fmla="val 49926"/>
            </a:avLst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4" name="AutoShape 74"/>
          <p:cNvCxnSpPr>
            <a:cxnSpLocks noChangeShapeType="1"/>
            <a:endCxn id="542774" idx="3"/>
          </p:cNvCxnSpPr>
          <p:nvPr/>
        </p:nvCxnSpPr>
        <p:spPr bwMode="auto">
          <a:xfrm flipH="1" flipV="1">
            <a:off x="2527300" y="3382963"/>
            <a:ext cx="74613" cy="1584325"/>
          </a:xfrm>
          <a:prstGeom prst="curvedConnector3">
            <a:avLst>
              <a:gd name="adj1" fmla="val -306384"/>
            </a:avLst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5" name="AutoShape 75"/>
          <p:cNvCxnSpPr>
            <a:cxnSpLocks noChangeShapeType="1"/>
            <a:stCxn id="542782" idx="3"/>
            <a:endCxn id="542779" idx="0"/>
          </p:cNvCxnSpPr>
          <p:nvPr/>
        </p:nvCxnSpPr>
        <p:spPr bwMode="auto">
          <a:xfrm>
            <a:off x="3741738" y="2143125"/>
            <a:ext cx="449262" cy="1025525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6" name="AutoShape 76"/>
          <p:cNvCxnSpPr>
            <a:cxnSpLocks noChangeShapeType="1"/>
            <a:stCxn id="542779" idx="0"/>
            <a:endCxn id="542782" idx="0"/>
          </p:cNvCxnSpPr>
          <p:nvPr/>
        </p:nvCxnSpPr>
        <p:spPr bwMode="auto">
          <a:xfrm rot="5400000" flipH="1">
            <a:off x="2975769" y="1953419"/>
            <a:ext cx="1254125" cy="1176337"/>
          </a:xfrm>
          <a:prstGeom prst="curvedConnector3">
            <a:avLst>
              <a:gd name="adj1" fmla="val 118227"/>
            </a:avLst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7" name="AutoShape 77"/>
          <p:cNvCxnSpPr>
            <a:cxnSpLocks noChangeShapeType="1"/>
          </p:cNvCxnSpPr>
          <p:nvPr/>
        </p:nvCxnSpPr>
        <p:spPr bwMode="auto">
          <a:xfrm flipV="1">
            <a:off x="3436938" y="1187450"/>
            <a:ext cx="1587" cy="431800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8" name="AutoShape 78"/>
          <p:cNvCxnSpPr>
            <a:cxnSpLocks noChangeShapeType="1"/>
          </p:cNvCxnSpPr>
          <p:nvPr/>
        </p:nvCxnSpPr>
        <p:spPr bwMode="auto">
          <a:xfrm>
            <a:off x="2522538" y="1225550"/>
            <a:ext cx="0" cy="457200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99" name="Text Box 79"/>
          <p:cNvSpPr txBox="1">
            <a:spLocks noChangeArrowheads="1"/>
          </p:cNvSpPr>
          <p:nvPr/>
        </p:nvSpPr>
        <p:spPr bwMode="auto">
          <a:xfrm>
            <a:off x="2217738" y="2101850"/>
            <a:ext cx="758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op=AND</a:t>
            </a:r>
          </a:p>
        </p:txBody>
      </p:sp>
      <p:sp>
        <p:nvSpPr>
          <p:cNvPr id="542800" name="Text Box 80"/>
          <p:cNvSpPr txBox="1">
            <a:spLocks noChangeArrowheads="1"/>
          </p:cNvSpPr>
          <p:nvPr/>
        </p:nvSpPr>
        <p:spPr bwMode="auto">
          <a:xfrm>
            <a:off x="3589338" y="3346450"/>
            <a:ext cx="750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op=NEG</a:t>
            </a:r>
          </a:p>
        </p:txBody>
      </p:sp>
      <p:sp>
        <p:nvSpPr>
          <p:cNvPr id="542801" name="Text Box 81"/>
          <p:cNvSpPr txBox="1">
            <a:spLocks noChangeArrowheads="1"/>
          </p:cNvSpPr>
          <p:nvPr/>
        </p:nvSpPr>
        <p:spPr bwMode="auto">
          <a:xfrm>
            <a:off x="1550988" y="3340100"/>
            <a:ext cx="6524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op=GT</a:t>
            </a:r>
          </a:p>
        </p:txBody>
      </p:sp>
      <p:sp>
        <p:nvSpPr>
          <p:cNvPr id="542803" name="AutoShape 83"/>
          <p:cNvSpPr>
            <a:spLocks noChangeArrowheads="1"/>
          </p:cNvSpPr>
          <p:nvPr/>
        </p:nvSpPr>
        <p:spPr bwMode="auto">
          <a:xfrm>
            <a:off x="838200" y="4737101"/>
            <a:ext cx="76299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42804" name="Text Box 84"/>
          <p:cNvSpPr txBox="1">
            <a:spLocks noChangeArrowheads="1"/>
          </p:cNvSpPr>
          <p:nvPr/>
        </p:nvSpPr>
        <p:spPr bwMode="auto">
          <a:xfrm>
            <a:off x="885887" y="4691063"/>
            <a:ext cx="7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intLiteral</a:t>
            </a:r>
          </a:p>
        </p:txBody>
      </p:sp>
      <p:sp>
        <p:nvSpPr>
          <p:cNvPr id="542805" name="Line 85"/>
          <p:cNvSpPr>
            <a:spLocks noChangeShapeType="1"/>
          </p:cNvSpPr>
          <p:nvPr/>
        </p:nvSpPr>
        <p:spPr bwMode="auto">
          <a:xfrm>
            <a:off x="838200" y="4927601"/>
            <a:ext cx="7629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6" name="Text Box 86"/>
          <p:cNvSpPr txBox="1">
            <a:spLocks noChangeArrowheads="1"/>
          </p:cNvSpPr>
          <p:nvPr/>
        </p:nvSpPr>
        <p:spPr bwMode="auto">
          <a:xfrm>
            <a:off x="844823" y="4933951"/>
            <a:ext cx="65039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val=45</a:t>
            </a:r>
          </a:p>
        </p:txBody>
      </p:sp>
      <p:cxnSp>
        <p:nvCxnSpPr>
          <p:cNvPr id="542807" name="AutoShape 87"/>
          <p:cNvCxnSpPr>
            <a:cxnSpLocks noChangeShapeType="1"/>
            <a:stCxn id="542779" idx="2"/>
            <a:endCxn id="542816" idx="0"/>
          </p:cNvCxnSpPr>
          <p:nvPr/>
        </p:nvCxnSpPr>
        <p:spPr bwMode="auto">
          <a:xfrm>
            <a:off x="4191000" y="3625850"/>
            <a:ext cx="565150" cy="1112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08" name="AutoShape 88"/>
          <p:cNvCxnSpPr>
            <a:cxnSpLocks noChangeShapeType="1"/>
            <a:stCxn id="542779" idx="1"/>
            <a:endCxn id="542816" idx="1"/>
          </p:cNvCxnSpPr>
          <p:nvPr/>
        </p:nvCxnSpPr>
        <p:spPr bwMode="auto">
          <a:xfrm rot="10800000" flipH="1" flipV="1">
            <a:off x="3581400" y="3397250"/>
            <a:ext cx="673100" cy="1570038"/>
          </a:xfrm>
          <a:prstGeom prst="curvedConnector3">
            <a:avLst>
              <a:gd name="adj1" fmla="val -33963"/>
            </a:avLst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09" name="AutoShape 89"/>
          <p:cNvCxnSpPr>
            <a:cxnSpLocks noChangeShapeType="1"/>
            <a:stCxn id="542816" idx="3"/>
            <a:endCxn id="542779" idx="3"/>
          </p:cNvCxnSpPr>
          <p:nvPr/>
        </p:nvCxnSpPr>
        <p:spPr bwMode="auto">
          <a:xfrm flipH="1" flipV="1">
            <a:off x="4800600" y="3397250"/>
            <a:ext cx="457200" cy="1570038"/>
          </a:xfrm>
          <a:prstGeom prst="curvedConnector3">
            <a:avLst>
              <a:gd name="adj1" fmla="val -50000"/>
            </a:avLst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811" name="AutoShape 91"/>
          <p:cNvSpPr>
            <a:spLocks noChangeArrowheads="1"/>
          </p:cNvSpPr>
          <p:nvPr/>
        </p:nvSpPr>
        <p:spPr bwMode="auto">
          <a:xfrm>
            <a:off x="1828800" y="4738688"/>
            <a:ext cx="76299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42812" name="Text Box 92"/>
          <p:cNvSpPr txBox="1">
            <a:spLocks noChangeArrowheads="1"/>
          </p:cNvSpPr>
          <p:nvPr/>
        </p:nvSpPr>
        <p:spPr bwMode="auto">
          <a:xfrm>
            <a:off x="1876487" y="4692650"/>
            <a:ext cx="7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intLiteral</a:t>
            </a:r>
          </a:p>
        </p:txBody>
      </p:sp>
      <p:sp>
        <p:nvSpPr>
          <p:cNvPr id="542813" name="Line 93"/>
          <p:cNvSpPr>
            <a:spLocks noChangeShapeType="1"/>
          </p:cNvSpPr>
          <p:nvPr/>
        </p:nvSpPr>
        <p:spPr bwMode="auto">
          <a:xfrm>
            <a:off x="1828800" y="4929188"/>
            <a:ext cx="7629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4" name="Text Box 94"/>
          <p:cNvSpPr txBox="1">
            <a:spLocks noChangeArrowheads="1"/>
          </p:cNvSpPr>
          <p:nvPr/>
        </p:nvSpPr>
        <p:spPr bwMode="auto">
          <a:xfrm>
            <a:off x="1835423" y="4935538"/>
            <a:ext cx="65039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val=32</a:t>
            </a:r>
          </a:p>
        </p:txBody>
      </p:sp>
      <p:sp>
        <p:nvSpPr>
          <p:cNvPr id="542816" name="AutoShape 96"/>
          <p:cNvSpPr>
            <a:spLocks noChangeArrowheads="1"/>
          </p:cNvSpPr>
          <p:nvPr/>
        </p:nvSpPr>
        <p:spPr bwMode="auto">
          <a:xfrm>
            <a:off x="4254500" y="4738688"/>
            <a:ext cx="10033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42817" name="Text Box 97"/>
          <p:cNvSpPr txBox="1">
            <a:spLocks noChangeArrowheads="1"/>
          </p:cNvSpPr>
          <p:nvPr/>
        </p:nvSpPr>
        <p:spPr bwMode="auto">
          <a:xfrm>
            <a:off x="4317206" y="4692650"/>
            <a:ext cx="879629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Tahoma" pitchFamily="34" charset="0"/>
              </a:rPr>
              <a:t>boolLiteral</a:t>
            </a:r>
          </a:p>
        </p:txBody>
      </p:sp>
      <p:sp>
        <p:nvSpPr>
          <p:cNvPr id="542818" name="Line 98"/>
          <p:cNvSpPr>
            <a:spLocks noChangeShapeType="1"/>
          </p:cNvSpPr>
          <p:nvPr/>
        </p:nvSpPr>
        <p:spPr bwMode="auto">
          <a:xfrm>
            <a:off x="4254500" y="492918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9" name="Text Box 99"/>
          <p:cNvSpPr txBox="1">
            <a:spLocks noChangeArrowheads="1"/>
          </p:cNvSpPr>
          <p:nvPr/>
        </p:nvSpPr>
        <p:spPr bwMode="auto">
          <a:xfrm>
            <a:off x="4263209" y="4935538"/>
            <a:ext cx="797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Tahoma" pitchFamily="34" charset="0"/>
              </a:rPr>
              <a:t>val</a:t>
            </a:r>
            <a:r>
              <a:rPr lang="en-US" sz="1200" dirty="0">
                <a:latin typeface="Tahoma" pitchFamily="34" charset="0"/>
              </a:rPr>
              <a:t>=false</a:t>
            </a:r>
          </a:p>
        </p:txBody>
      </p:sp>
      <p:sp>
        <p:nvSpPr>
          <p:cNvPr id="542820" name="Text Box 100"/>
          <p:cNvSpPr txBox="1">
            <a:spLocks noChangeArrowheads="1"/>
          </p:cNvSpPr>
          <p:nvPr/>
        </p:nvSpPr>
        <p:spPr bwMode="auto">
          <a:xfrm>
            <a:off x="914400" y="5226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int</a:t>
            </a:r>
          </a:p>
        </p:txBody>
      </p:sp>
      <p:sp>
        <p:nvSpPr>
          <p:cNvPr id="542821" name="Text Box 101"/>
          <p:cNvSpPr txBox="1">
            <a:spLocks noChangeArrowheads="1"/>
          </p:cNvSpPr>
          <p:nvPr/>
        </p:nvSpPr>
        <p:spPr bwMode="auto">
          <a:xfrm>
            <a:off x="1905000" y="52260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int</a:t>
            </a:r>
          </a:p>
        </p:txBody>
      </p:sp>
      <p:sp>
        <p:nvSpPr>
          <p:cNvPr id="542822" name="Text Box 102"/>
          <p:cNvSpPr txBox="1">
            <a:spLocks noChangeArrowheads="1"/>
          </p:cNvSpPr>
          <p:nvPr/>
        </p:nvSpPr>
        <p:spPr bwMode="auto">
          <a:xfrm>
            <a:off x="228600" y="309245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  <a:latin typeface="Tahoma" pitchFamily="34" charset="0"/>
              </a:rPr>
              <a:t>: </a:t>
            </a:r>
            <a:r>
              <a:rPr lang="en-US" sz="1600" dirty="0" err="1">
                <a:solidFill>
                  <a:schemeClr val="tx2"/>
                </a:solidFill>
                <a:latin typeface="Tahoma" pitchFamily="34" charset="0"/>
              </a:rPr>
              <a:t>boolean</a:t>
            </a:r>
            <a:endParaRPr lang="en-US" sz="16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42823" name="Text Box 103"/>
          <p:cNvSpPr txBox="1">
            <a:spLocks noChangeArrowheads="1"/>
          </p:cNvSpPr>
          <p:nvPr/>
        </p:nvSpPr>
        <p:spPr bwMode="auto">
          <a:xfrm>
            <a:off x="4537075" y="530225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sp>
        <p:nvSpPr>
          <p:cNvPr id="542824" name="Text Box 104"/>
          <p:cNvSpPr txBox="1">
            <a:spLocks noChangeArrowheads="1"/>
          </p:cNvSpPr>
          <p:nvPr/>
        </p:nvSpPr>
        <p:spPr bwMode="auto">
          <a:xfrm>
            <a:off x="4876800" y="304800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sp>
        <p:nvSpPr>
          <p:cNvPr id="542825" name="Text Box 105"/>
          <p:cNvSpPr txBox="1">
            <a:spLocks noChangeArrowheads="1"/>
          </p:cNvSpPr>
          <p:nvPr/>
        </p:nvSpPr>
        <p:spPr bwMode="auto">
          <a:xfrm>
            <a:off x="4038600" y="1873250"/>
            <a:ext cx="102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latin typeface="Tahoma" pitchFamily="34" charset="0"/>
              </a:rPr>
              <a:t>: boolean</a:t>
            </a:r>
          </a:p>
        </p:txBody>
      </p:sp>
      <p:grpSp>
        <p:nvGrpSpPr>
          <p:cNvPr id="542842" name="Group 122"/>
          <p:cNvGrpSpPr>
            <a:grpSpLocks/>
          </p:cNvGrpSpPr>
          <p:nvPr/>
        </p:nvGrpSpPr>
        <p:grpSpPr bwMode="auto">
          <a:xfrm>
            <a:off x="6477000" y="5257807"/>
            <a:ext cx="2133600" cy="338138"/>
            <a:chOff x="4080" y="2832"/>
            <a:chExt cx="1344" cy="213"/>
          </a:xfrm>
        </p:grpSpPr>
        <p:sp>
          <p:nvSpPr>
            <p:cNvPr id="542826" name="Line 106"/>
            <p:cNvSpPr>
              <a:spLocks noChangeShapeType="1"/>
            </p:cNvSpPr>
            <p:nvPr/>
          </p:nvSpPr>
          <p:spPr bwMode="auto">
            <a:xfrm>
              <a:off x="4080" y="284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7" name="Rectangle 107"/>
            <p:cNvSpPr>
              <a:spLocks noChangeArrowheads="1"/>
            </p:cNvSpPr>
            <p:nvPr/>
          </p:nvSpPr>
          <p:spPr bwMode="auto">
            <a:xfrm>
              <a:off x="4286" y="2832"/>
              <a:ext cx="9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ahoma" pitchFamily="34" charset="0"/>
                </a:rPr>
                <a:t>false </a:t>
              </a:r>
              <a:r>
                <a:rPr lang="en-US" sz="1600" dirty="0">
                  <a:latin typeface="Tahoma" pitchFamily="34" charset="0"/>
                </a:rPr>
                <a:t>: </a:t>
              </a:r>
              <a:r>
                <a:rPr lang="en-US" sz="1600" dirty="0" err="1">
                  <a:latin typeface="Tahoma" pitchFamily="34" charset="0"/>
                </a:rPr>
                <a:t>boolean</a:t>
              </a:r>
              <a:r>
                <a:rPr lang="en-US" sz="1600" dirty="0">
                  <a:latin typeface="Tahoma" pitchFamily="34" charset="0"/>
                </a:rPr>
                <a:t> </a:t>
              </a:r>
            </a:p>
          </p:txBody>
        </p:sp>
      </p:grpSp>
      <p:grpSp>
        <p:nvGrpSpPr>
          <p:cNvPr id="542843" name="Group 123"/>
          <p:cNvGrpSpPr>
            <a:grpSpLocks/>
          </p:cNvGrpSpPr>
          <p:nvPr/>
        </p:nvGrpSpPr>
        <p:grpSpPr bwMode="auto">
          <a:xfrm>
            <a:off x="6477000" y="5835658"/>
            <a:ext cx="2133600" cy="338138"/>
            <a:chOff x="4080" y="3196"/>
            <a:chExt cx="1344" cy="213"/>
          </a:xfrm>
        </p:grpSpPr>
        <p:sp>
          <p:nvSpPr>
            <p:cNvPr id="542828" name="Line 108"/>
            <p:cNvSpPr>
              <a:spLocks noChangeShapeType="1"/>
            </p:cNvSpPr>
            <p:nvPr/>
          </p:nvSpPr>
          <p:spPr bwMode="auto">
            <a:xfrm>
              <a:off x="4080" y="321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9" name="Rectangle 109"/>
            <p:cNvSpPr>
              <a:spLocks noChangeArrowheads="1"/>
            </p:cNvSpPr>
            <p:nvPr/>
          </p:nvSpPr>
          <p:spPr bwMode="auto">
            <a:xfrm>
              <a:off x="4272" y="3196"/>
              <a:ext cx="8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 dirty="0" err="1" smtClean="0">
                  <a:latin typeface="Tahoma" pitchFamily="34" charset="0"/>
                </a:rPr>
                <a:t>int</a:t>
              </a:r>
              <a:r>
                <a:rPr lang="en-US" sz="1600" i="1" dirty="0" smtClean="0">
                  <a:latin typeface="Tahoma" pitchFamily="34" charset="0"/>
                </a:rPr>
                <a:t>-literal</a:t>
              </a:r>
              <a:r>
                <a:rPr lang="en-US" sz="1600" dirty="0" smtClean="0">
                  <a:latin typeface="Tahoma" pitchFamily="34" charset="0"/>
                </a:rPr>
                <a:t> </a:t>
              </a:r>
              <a:r>
                <a:rPr lang="en-US" sz="1600" dirty="0">
                  <a:latin typeface="Tahoma" pitchFamily="34" charset="0"/>
                </a:rPr>
                <a:t>: </a:t>
              </a:r>
              <a:r>
                <a:rPr lang="en-US" sz="1600" dirty="0" err="1">
                  <a:latin typeface="Tahoma" pitchFamily="34" charset="0"/>
                </a:rPr>
                <a:t>int</a:t>
              </a:r>
              <a:endParaRPr lang="en-US" sz="1600" dirty="0">
                <a:latin typeface="Tahoma" pitchFamily="34" charset="0"/>
              </a:endParaRPr>
            </a:p>
          </p:txBody>
        </p:sp>
      </p:grpSp>
      <p:grpSp>
        <p:nvGrpSpPr>
          <p:cNvPr id="542841" name="Group 121"/>
          <p:cNvGrpSpPr>
            <a:grpSpLocks/>
          </p:cNvGrpSpPr>
          <p:nvPr/>
        </p:nvGrpSpPr>
        <p:grpSpPr bwMode="auto">
          <a:xfrm>
            <a:off x="6248400" y="3733800"/>
            <a:ext cx="2628900" cy="1069975"/>
            <a:chOff x="3936" y="1872"/>
            <a:chExt cx="1656" cy="674"/>
          </a:xfrm>
        </p:grpSpPr>
        <p:sp>
          <p:nvSpPr>
            <p:cNvPr id="542830" name="Line 110"/>
            <p:cNvSpPr>
              <a:spLocks noChangeShapeType="1"/>
            </p:cNvSpPr>
            <p:nvPr/>
          </p:nvSpPr>
          <p:spPr bwMode="auto">
            <a:xfrm>
              <a:off x="3936" y="2081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1" name="Rectangle 111"/>
            <p:cNvSpPr>
              <a:spLocks noChangeArrowheads="1"/>
            </p:cNvSpPr>
            <p:nvPr/>
          </p:nvSpPr>
          <p:spPr bwMode="auto">
            <a:xfrm>
              <a:off x="4059" y="1872"/>
              <a:ext cx="4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</a:rPr>
                <a:t>E1 </a:t>
              </a:r>
              <a:r>
                <a:rPr lang="en-US" sz="1400" dirty="0">
                  <a:latin typeface="Tahoma" pitchFamily="34" charset="0"/>
                </a:rPr>
                <a:t>: </a:t>
              </a:r>
              <a:r>
                <a:rPr lang="en-US" sz="1400" dirty="0" err="1">
                  <a:latin typeface="Tahoma" pitchFamily="34" charset="0"/>
                </a:rPr>
                <a:t>int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2" name="Rectangle 112"/>
            <p:cNvSpPr>
              <a:spLocks noChangeArrowheads="1"/>
            </p:cNvSpPr>
            <p:nvPr/>
          </p:nvSpPr>
          <p:spPr bwMode="auto">
            <a:xfrm>
              <a:off x="4813" y="1872"/>
              <a:ext cx="4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</a:rPr>
                <a:t>E2 </a:t>
              </a:r>
              <a:r>
                <a:rPr lang="en-US" sz="1400" dirty="0">
                  <a:latin typeface="Tahoma" pitchFamily="34" charset="0"/>
                </a:rPr>
                <a:t>: </a:t>
              </a:r>
              <a:r>
                <a:rPr lang="en-US" sz="1400" dirty="0" err="1">
                  <a:latin typeface="Tahoma" pitchFamily="34" charset="0"/>
                </a:rPr>
                <a:t>int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3" name="Rectangle 113"/>
            <p:cNvSpPr>
              <a:spLocks noChangeArrowheads="1"/>
            </p:cNvSpPr>
            <p:nvPr/>
          </p:nvSpPr>
          <p:spPr bwMode="auto">
            <a:xfrm>
              <a:off x="4095" y="2112"/>
              <a:ext cx="11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</a:rPr>
                <a:t>E1 </a:t>
              </a:r>
              <a:r>
                <a:rPr lang="en-US" sz="1400" i="1" dirty="0" err="1">
                  <a:latin typeface="Tahoma" pitchFamily="34" charset="0"/>
                </a:rPr>
                <a:t>rop</a:t>
              </a:r>
              <a:r>
                <a:rPr lang="en-US" sz="1400" dirty="0">
                  <a:latin typeface="Tahoma" pitchFamily="34" charset="0"/>
                </a:rPr>
                <a:t> E2 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4" name="Rectangle 114"/>
            <p:cNvSpPr>
              <a:spLocks noChangeArrowheads="1"/>
            </p:cNvSpPr>
            <p:nvPr/>
          </p:nvSpPr>
          <p:spPr bwMode="auto">
            <a:xfrm>
              <a:off x="4176" y="2352"/>
              <a:ext cx="13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i="1" dirty="0" err="1">
                  <a:latin typeface="Tahoma" pitchFamily="34" charset="0"/>
                </a:rPr>
                <a:t>rop</a:t>
              </a:r>
              <a:r>
                <a:rPr lang="en-US" sz="1400" i="1" dirty="0">
                  <a:latin typeface="Tahoma" pitchFamily="34" charset="0"/>
                </a:rPr>
                <a:t> </a:t>
              </a:r>
              <a:r>
                <a:rPr lang="en-US" sz="1400" i="1" dirty="0">
                  <a:latin typeface="Tahoma" pitchFamily="34" charset="0"/>
                  <a:sym typeface="Math B" pitchFamily="2" charset="2"/>
                </a:rPr>
                <a:t>∈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{ &lt;=,&lt;, &gt;, &gt;=} </a:t>
              </a:r>
            </a:p>
          </p:txBody>
        </p:sp>
      </p:grpSp>
      <p:grpSp>
        <p:nvGrpSpPr>
          <p:cNvPr id="542840" name="Group 120"/>
          <p:cNvGrpSpPr>
            <a:grpSpLocks/>
          </p:cNvGrpSpPr>
          <p:nvPr/>
        </p:nvGrpSpPr>
        <p:grpSpPr bwMode="auto">
          <a:xfrm>
            <a:off x="6067425" y="1371600"/>
            <a:ext cx="2959100" cy="1069975"/>
            <a:chOff x="3822" y="864"/>
            <a:chExt cx="1864" cy="674"/>
          </a:xfrm>
        </p:grpSpPr>
        <p:sp>
          <p:nvSpPr>
            <p:cNvPr id="542835" name="Line 115"/>
            <p:cNvSpPr>
              <a:spLocks noChangeShapeType="1"/>
            </p:cNvSpPr>
            <p:nvPr/>
          </p:nvSpPr>
          <p:spPr bwMode="auto">
            <a:xfrm>
              <a:off x="3822" y="1073"/>
              <a:ext cx="1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6" name="Rectangle 116"/>
            <p:cNvSpPr>
              <a:spLocks noChangeArrowheads="1"/>
            </p:cNvSpPr>
            <p:nvPr/>
          </p:nvSpPr>
          <p:spPr bwMode="auto">
            <a:xfrm>
              <a:off x="3825" y="864"/>
              <a:ext cx="74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</a:rPr>
                <a:t>E1 </a:t>
              </a:r>
              <a:r>
                <a:rPr lang="en-US" sz="1400" dirty="0">
                  <a:latin typeface="Tahoma" pitchFamily="34" charset="0"/>
                </a:rPr>
                <a:t>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7" name="Rectangle 117"/>
            <p:cNvSpPr>
              <a:spLocks noChangeArrowheads="1"/>
            </p:cNvSpPr>
            <p:nvPr/>
          </p:nvSpPr>
          <p:spPr bwMode="auto">
            <a:xfrm>
              <a:off x="4754" y="864"/>
              <a:ext cx="74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</a:rPr>
                <a:t>E2 </a:t>
              </a:r>
              <a:r>
                <a:rPr lang="en-US" sz="1400" dirty="0">
                  <a:latin typeface="Tahoma" pitchFamily="34" charset="0"/>
                </a:rPr>
                <a:t>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8" name="Rectangle 118"/>
            <p:cNvSpPr>
              <a:spLocks noChangeArrowheads="1"/>
            </p:cNvSpPr>
            <p:nvPr/>
          </p:nvSpPr>
          <p:spPr bwMode="auto">
            <a:xfrm>
              <a:off x="4091" y="1104"/>
              <a:ext cx="109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</a:rPr>
                <a:t>E1 </a:t>
              </a:r>
              <a:r>
                <a:rPr lang="en-US" sz="1400" i="1" dirty="0">
                  <a:latin typeface="Tahoma" pitchFamily="34" charset="0"/>
                </a:rPr>
                <a:t>lop</a:t>
              </a:r>
              <a:r>
                <a:rPr lang="en-US" sz="1400" dirty="0">
                  <a:latin typeface="Tahoma" pitchFamily="34" charset="0"/>
                </a:rPr>
                <a:t> E2 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39" name="Rectangle 119"/>
            <p:cNvSpPr>
              <a:spLocks noChangeArrowheads="1"/>
            </p:cNvSpPr>
            <p:nvPr/>
          </p:nvSpPr>
          <p:spPr bwMode="auto">
            <a:xfrm>
              <a:off x="4224" y="1344"/>
              <a:ext cx="93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i="1" dirty="0">
                  <a:latin typeface="Tahoma" pitchFamily="34" charset="0"/>
                </a:rPr>
                <a:t>lop </a:t>
              </a:r>
              <a:r>
                <a:rPr lang="en-US" sz="1400" i="1" dirty="0">
                  <a:latin typeface="Tahoma" pitchFamily="34" charset="0"/>
                  <a:sym typeface="Math B" pitchFamily="2" charset="2"/>
                </a:rPr>
                <a:t>∈</a:t>
              </a:r>
              <a:r>
                <a:rPr lang="en-US" sz="1400" dirty="0" smtClean="0">
                  <a:latin typeface="Tahoma" pitchFamily="34" charset="0"/>
                </a:rPr>
                <a:t> </a:t>
              </a:r>
              <a:r>
                <a:rPr lang="en-US" sz="1400" dirty="0">
                  <a:latin typeface="Tahoma" pitchFamily="34" charset="0"/>
                </a:rPr>
                <a:t>{ &amp;&amp;,|| } </a:t>
              </a:r>
            </a:p>
          </p:txBody>
        </p:sp>
      </p:grpSp>
      <p:grpSp>
        <p:nvGrpSpPr>
          <p:cNvPr id="542847" name="Group 127"/>
          <p:cNvGrpSpPr>
            <a:grpSpLocks/>
          </p:cNvGrpSpPr>
          <p:nvPr/>
        </p:nvGrpSpPr>
        <p:grpSpPr bwMode="auto">
          <a:xfrm>
            <a:off x="6630986" y="2667000"/>
            <a:ext cx="1771650" cy="688975"/>
            <a:chOff x="4177" y="1680"/>
            <a:chExt cx="1116" cy="434"/>
          </a:xfrm>
        </p:grpSpPr>
        <p:sp>
          <p:nvSpPr>
            <p:cNvPr id="542844" name="Line 124"/>
            <p:cNvSpPr>
              <a:spLocks noChangeShapeType="1"/>
            </p:cNvSpPr>
            <p:nvPr/>
          </p:nvSpPr>
          <p:spPr bwMode="auto">
            <a:xfrm>
              <a:off x="4177" y="1889"/>
              <a:ext cx="1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5" name="Rectangle 125"/>
            <p:cNvSpPr>
              <a:spLocks noChangeArrowheads="1"/>
            </p:cNvSpPr>
            <p:nvPr/>
          </p:nvSpPr>
          <p:spPr bwMode="auto">
            <a:xfrm>
              <a:off x="4325" y="1680"/>
              <a:ext cx="74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</a:rPr>
                <a:t>E1 </a:t>
              </a:r>
              <a:r>
                <a:rPr lang="en-US" sz="1400" dirty="0">
                  <a:latin typeface="Tahoma" pitchFamily="34" charset="0"/>
                </a:rPr>
                <a:t>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  <p:sp>
          <p:nvSpPr>
            <p:cNvPr id="542846" name="Rectangle 126"/>
            <p:cNvSpPr>
              <a:spLocks noChangeArrowheads="1"/>
            </p:cNvSpPr>
            <p:nvPr/>
          </p:nvSpPr>
          <p:spPr bwMode="auto">
            <a:xfrm>
              <a:off x="4304" y="1920"/>
              <a:ext cx="78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</a:rPr>
                <a:t>!</a:t>
              </a:r>
              <a:r>
                <a:rPr lang="en-US" sz="1400" dirty="0">
                  <a:latin typeface="Tahoma" pitchFamily="34" charset="0"/>
                </a:rPr>
                <a:t>E1 : </a:t>
              </a:r>
              <a:r>
                <a:rPr lang="en-US" sz="1400" dirty="0" err="1">
                  <a:latin typeface="Tahoma" pitchFamily="34" charset="0"/>
                </a:rPr>
                <a:t>boolean</a:t>
              </a:r>
              <a:endParaRPr lang="en-US" sz="1400" dirty="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4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42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428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2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2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4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4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2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4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2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0" grpId="0"/>
      <p:bldP spid="542821" grpId="0"/>
      <p:bldP spid="542822" grpId="0"/>
      <p:bldP spid="542823" grpId="0"/>
      <p:bldP spid="542824" grpId="0"/>
      <p:bldP spid="54282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416840"/>
          </a:xfrm>
        </p:spPr>
        <p:txBody>
          <a:bodyPr/>
          <a:lstStyle/>
          <a:p>
            <a:r>
              <a:rPr lang="en-US" dirty="0" smtClean="0"/>
              <a:t>So far, we ignored the fact that types can also be declared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505200"/>
            <a:ext cx="5595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TYPE </a:t>
            </a:r>
            <a:r>
              <a:rPr lang="en-US" sz="2000" dirty="0" err="1" smtClean="0">
                <a:latin typeface="+mn-lt"/>
              </a:rPr>
              <a:t>Int_Array</a:t>
            </a:r>
            <a:r>
              <a:rPr lang="en-US" sz="2000" dirty="0" smtClean="0">
                <a:latin typeface="+mn-lt"/>
              </a:rPr>
              <a:t> = ARRAY [Integer 1..42] OF Integer;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9863" y="4953000"/>
            <a:ext cx="4138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Var</a:t>
            </a:r>
            <a:r>
              <a:rPr lang="en-US" sz="2000" dirty="0" smtClean="0">
                <a:latin typeface="+mn-lt"/>
              </a:rPr>
              <a:t> a : ARRAY [Integer 1..42] OF Real;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2526" y="3505200"/>
            <a:ext cx="1277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(explicitly)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2273" y="495300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(anonymously)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93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7160" y="1992868"/>
            <a:ext cx="492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Var</a:t>
            </a:r>
            <a:r>
              <a:rPr lang="en-US" sz="2400" dirty="0" smtClean="0">
                <a:latin typeface="+mn-lt"/>
              </a:rPr>
              <a:t> a : ARRAY [Integer 1..42] OF Real;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154269"/>
            <a:ext cx="7436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TYPE #type01_in_line_73 = ARRAY </a:t>
            </a:r>
            <a:r>
              <a:rPr lang="en-US" sz="2400" dirty="0">
                <a:latin typeface="+mn-lt"/>
              </a:rPr>
              <a:t>[Integer 1..42] OF Real</a:t>
            </a:r>
            <a:r>
              <a:rPr lang="en-US" sz="2400" dirty="0" smtClean="0">
                <a:latin typeface="+mn-lt"/>
              </a:rPr>
              <a:t>; </a:t>
            </a:r>
          </a:p>
          <a:p>
            <a:pPr algn="l"/>
            <a:r>
              <a:rPr lang="en-US" sz="2400" dirty="0" err="1" smtClean="0">
                <a:latin typeface="+mn-lt"/>
              </a:rPr>
              <a:t>Var</a:t>
            </a:r>
            <a:r>
              <a:rPr lang="en-US" sz="2400" dirty="0" smtClean="0">
                <a:latin typeface="+mn-lt"/>
              </a:rPr>
              <a:t> a : </a:t>
            </a:r>
            <a:r>
              <a:rPr lang="en-US" sz="2400" dirty="0">
                <a:latin typeface="+mn-lt"/>
              </a:rPr>
              <a:t>#</a:t>
            </a:r>
            <a:r>
              <a:rPr lang="en-US" sz="2400" dirty="0" smtClean="0">
                <a:latin typeface="+mn-lt"/>
              </a:rPr>
              <a:t>type01_in_line_73;</a:t>
            </a:r>
            <a:endParaRPr lang="en-US" sz="24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58522" y="0"/>
            <a:ext cx="6567311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/>
              <a:t>Type Declarations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515566" y="31242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4876800"/>
            <a:ext cx="77724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Forward references must be resolved </a:t>
            </a:r>
          </a:p>
          <a:p>
            <a:pPr lvl="1"/>
            <a:r>
              <a:rPr lang="en-US" dirty="0" smtClean="0"/>
              <a:t>A forward references added to the symbol table as forward reference, and later updated when type declaration is met</a:t>
            </a:r>
          </a:p>
          <a:p>
            <a:pPr lvl="1"/>
            <a:r>
              <a:rPr lang="en-US" dirty="0" smtClean="0"/>
              <a:t>At the end of scope, must check that all forward references have been resolved</a:t>
            </a:r>
          </a:p>
          <a:p>
            <a:pPr lvl="1"/>
            <a:r>
              <a:rPr lang="en-US" dirty="0" smtClean="0"/>
              <a:t>Check must be added for circularity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1981200"/>
            <a:ext cx="59021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TYPE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Ptr_List_Entry</a:t>
            </a:r>
            <a:r>
              <a:rPr lang="en-US" sz="2400" dirty="0" smtClean="0">
                <a:latin typeface="+mn-lt"/>
              </a:rPr>
              <a:t> = POINTER TO </a:t>
            </a:r>
            <a:r>
              <a:rPr lang="en-US" sz="2400" b="1" dirty="0" err="1" smtClean="0">
                <a:solidFill>
                  <a:srgbClr val="7030A0"/>
                </a:solidFill>
                <a:latin typeface="+mn-lt"/>
              </a:rPr>
              <a:t>List_Entry</a:t>
            </a:r>
            <a:r>
              <a:rPr lang="en-US" sz="2400" dirty="0" smtClean="0">
                <a:latin typeface="+mn-lt"/>
              </a:rPr>
              <a:t>;</a:t>
            </a:r>
          </a:p>
          <a:p>
            <a:pPr algn="l"/>
            <a:r>
              <a:rPr lang="en-US" sz="2400" dirty="0" smtClean="0">
                <a:latin typeface="+mn-lt"/>
              </a:rPr>
              <a:t>TYPE </a:t>
            </a:r>
            <a:r>
              <a:rPr lang="en-US" sz="2400" b="1" dirty="0" err="1" smtClean="0">
                <a:solidFill>
                  <a:srgbClr val="7030A0"/>
                </a:solidFill>
                <a:latin typeface="+mn-lt"/>
              </a:rPr>
              <a:t>List_Entry</a:t>
            </a:r>
            <a:r>
              <a:rPr lang="en-US" sz="2400" dirty="0" smtClean="0">
                <a:latin typeface="+mn-lt"/>
              </a:rPr>
              <a:t> = </a:t>
            </a:r>
          </a:p>
          <a:p>
            <a:pPr algn="l"/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RECORD</a:t>
            </a:r>
          </a:p>
          <a:p>
            <a:pPr algn="l"/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   Element : Integer;</a:t>
            </a:r>
          </a:p>
          <a:p>
            <a:pPr algn="l"/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   Next :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Ptr_List_Entry</a:t>
            </a:r>
            <a:r>
              <a:rPr lang="en-US" sz="2400" dirty="0" smtClean="0">
                <a:latin typeface="+mn-lt"/>
              </a:rPr>
              <a:t>;</a:t>
            </a:r>
          </a:p>
          <a:p>
            <a:pPr algn="l"/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END RECORD;</a:t>
            </a:r>
          </a:p>
        </p:txBody>
      </p:sp>
    </p:spTree>
    <p:extLst>
      <p:ext uri="{BB962C8B-B14F-4D97-AF65-F5344CB8AC3E}">
        <p14:creationId xmlns:p14="http://schemas.microsoft.com/office/powerpoint/2010/main" val="5734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types in a compilation unit are collected in a type table</a:t>
            </a:r>
          </a:p>
          <a:p>
            <a:endParaRPr lang="en-US" dirty="0" smtClean="0"/>
          </a:p>
          <a:p>
            <a:r>
              <a:rPr lang="en-US" dirty="0" smtClean="0"/>
              <a:t>For each type, its table entry contains:</a:t>
            </a:r>
          </a:p>
          <a:p>
            <a:pPr lvl="1"/>
            <a:r>
              <a:rPr lang="en-US" dirty="0" smtClean="0"/>
              <a:t>Type constructor: basic, record, array, pointer,…</a:t>
            </a:r>
          </a:p>
          <a:p>
            <a:pPr lvl="1"/>
            <a:r>
              <a:rPr lang="en-US" dirty="0" smtClean="0"/>
              <a:t>Size and alignment requirements </a:t>
            </a:r>
          </a:p>
          <a:p>
            <a:pPr lvl="2"/>
            <a:r>
              <a:rPr lang="en-US" dirty="0" smtClean="0"/>
              <a:t>to be used later in code generation</a:t>
            </a:r>
          </a:p>
          <a:p>
            <a:pPr lvl="1"/>
            <a:r>
              <a:rPr lang="en-US" dirty="0" smtClean="0"/>
              <a:t>Types of components (if applicable)</a:t>
            </a:r>
          </a:p>
          <a:p>
            <a:pPr lvl="2"/>
            <a:r>
              <a:rPr lang="en-US" dirty="0" smtClean="0"/>
              <a:t>e.g., types of record fields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Symbol"/>
              </a:rPr>
              <a:t>-closure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S of LR(0) items</a:t>
            </a:r>
          </a:p>
          <a:p>
            <a:endParaRPr lang="en-US" sz="2400" dirty="0" smtClean="0"/>
          </a:p>
          <a:p>
            <a:r>
              <a:rPr lang="en-US" dirty="0" smtClean="0"/>
              <a:t>If P </a:t>
            </a:r>
            <a:r>
              <a:rPr lang="en-US" dirty="0" smtClean="0">
                <a:sym typeface="Math C"/>
              </a:rPr>
              <a:t>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N</a:t>
            </a:r>
            <a:r>
              <a:rPr lang="el-GR" dirty="0" smtClean="0">
                <a:sym typeface="Symbol"/>
              </a:rPr>
              <a:t>β</a:t>
            </a:r>
            <a:r>
              <a:rPr lang="en-US" dirty="0" smtClean="0">
                <a:sym typeface="Symbol"/>
              </a:rPr>
              <a:t> is in state S</a:t>
            </a:r>
          </a:p>
          <a:p>
            <a:r>
              <a:rPr lang="en-US" dirty="0" smtClean="0">
                <a:sym typeface="Symbol"/>
              </a:rPr>
              <a:t>then for each rule N </a:t>
            </a:r>
            <a:r>
              <a:rPr lang="en-US" dirty="0" smtClean="0">
                <a:sym typeface="Math C"/>
              </a:rPr>
              <a:t></a:t>
            </a:r>
            <a:r>
              <a:rPr lang="en-US" dirty="0" smtClean="0">
                <a:sym typeface="Math A"/>
              </a:rPr>
              <a:t> in the grammar</a:t>
            </a:r>
            <a:br>
              <a:rPr lang="en-US" dirty="0" smtClean="0">
                <a:sym typeface="Math A"/>
              </a:rPr>
            </a:br>
            <a:r>
              <a:rPr lang="en-US" dirty="0" smtClean="0">
                <a:sym typeface="Math A"/>
              </a:rPr>
              <a:t>state S must also contain </a:t>
            </a:r>
            <a:r>
              <a:rPr lang="en-US" dirty="0" smtClean="0">
                <a:sym typeface="Symbol"/>
              </a:rPr>
              <a:t>N </a:t>
            </a:r>
            <a:r>
              <a:rPr lang="en-US" dirty="0" smtClean="0">
                <a:sym typeface="Math C"/>
              </a:rPr>
              <a:t></a:t>
            </a:r>
            <a:r>
              <a:rPr lang="el-GR" dirty="0" smtClean="0">
                <a:sym typeface="Symbol"/>
              </a:rPr>
              <a:t> </a:t>
            </a:r>
            <a:r>
              <a:rPr lang="en-US" dirty="0" smtClean="0">
                <a:sym typeface="Math A"/>
              </a:rPr>
              <a:t>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4329" y="4748222"/>
            <a:ext cx="3985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sym typeface="Symbol"/>
              </a:rPr>
              <a:t>-closure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({Z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$}) =  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3788" y="510540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T,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7588" y="5508367"/>
            <a:ext cx="183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+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T,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7588" y="5911334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i , </a:t>
            </a:r>
            <a:endParaRPr lang="en-US" b="1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7588" y="6314301"/>
            <a:ext cx="1969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) }</a:t>
            </a:r>
            <a:endParaRPr lang="en-US" b="1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71322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Courier New" pitchFamily="49" charset="0"/>
                <a:cs typeface="Courier New" pitchFamily="49" charset="0"/>
              </a:rPr>
              <a:t>{ 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$,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71321" y="5462515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 algn="l" rtl="0"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979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Type Equivalence: Name Equivalence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3200400"/>
            <a:ext cx="4000500" cy="564360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en-US" sz="2400" dirty="0" smtClean="0"/>
              <a:t>t1 not (name) equivalence to 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80010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Type t1 = ARRAY[Integer] OF Integer;</a:t>
            </a:r>
          </a:p>
          <a:p>
            <a:r>
              <a:rPr lang="en-US" sz="2800" dirty="0">
                <a:solidFill>
                  <a:schemeClr val="tx1"/>
                </a:solidFill>
              </a:rPr>
              <a:t>Type t2 = ARRAY[Integer] OF Integer;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5837946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t3 </a:t>
            </a:r>
            <a:r>
              <a:rPr lang="en-US" sz="2400" dirty="0">
                <a:latin typeface="+mn-lt"/>
              </a:rPr>
              <a:t>equivalent to </a:t>
            </a:r>
            <a:r>
              <a:rPr lang="en-US" sz="2400" dirty="0" smtClean="0">
                <a:latin typeface="+mn-lt"/>
              </a:rPr>
              <a:t>t4</a:t>
            </a:r>
            <a:endParaRPr lang="en-US" sz="24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4267200"/>
            <a:ext cx="80010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          Type </a:t>
            </a:r>
            <a:r>
              <a:rPr lang="en-US" sz="2800" dirty="0">
                <a:solidFill>
                  <a:schemeClr val="tx1"/>
                </a:solidFill>
              </a:rPr>
              <a:t>t3 = ARRAY[Integer] OF Integer;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          Type </a:t>
            </a:r>
            <a:r>
              <a:rPr lang="en-US" sz="2800" dirty="0">
                <a:solidFill>
                  <a:schemeClr val="tx1"/>
                </a:solidFill>
              </a:rPr>
              <a:t>t4 = t3</a:t>
            </a:r>
          </a:p>
        </p:txBody>
      </p:sp>
    </p:spTree>
    <p:extLst>
      <p:ext uri="{BB962C8B-B14F-4D97-AF65-F5344CB8AC3E}">
        <p14:creationId xmlns:p14="http://schemas.microsoft.com/office/powerpoint/2010/main" val="21170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9911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Type Equivalence: Structural Equivalence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141240"/>
            <a:ext cx="5486400" cy="48816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2000" dirty="0" smtClean="0"/>
              <a:t>t5, t6, t7 are all (structurally) equivalent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66800" y="1371600"/>
            <a:ext cx="7086600" cy="48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Type t5 = RECORD c: Integer; p: POINTER TO t5; END RECORD;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Type t6 = RECORD c: Integer; p: POINTER TO t6; END RECORD;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Type t7 =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RECORD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c: Integer;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p: POINTER TO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RECORD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    c: Integer;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    p: POINTER to t5;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 END RECORD;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END RECORD;</a:t>
            </a:r>
          </a:p>
        </p:txBody>
      </p:sp>
    </p:spTree>
    <p:extLst>
      <p:ext uri="{BB962C8B-B14F-4D97-AF65-F5344CB8AC3E}">
        <p14:creationId xmlns:p14="http://schemas.microsoft.com/office/powerpoint/2010/main" val="16542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255040"/>
          </a:xfrm>
        </p:spPr>
        <p:txBody>
          <a:bodyPr/>
          <a:lstStyle/>
          <a:p>
            <a:r>
              <a:rPr lang="en-US" dirty="0" smtClean="0"/>
              <a:t>Almost all modern languages use name equivalence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797840"/>
          </a:xfrm>
        </p:spPr>
        <p:txBody>
          <a:bodyPr/>
          <a:lstStyle/>
          <a:p>
            <a:r>
              <a:rPr lang="en-US" dirty="0" smtClean="0"/>
              <a:t>If we expect a value of type T1 at some point in the program, and find a value of type T2, is that acceptable?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3886200"/>
            <a:ext cx="3621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float x = 3.141;</a:t>
            </a:r>
          </a:p>
          <a:p>
            <a:pPr algn="l"/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y = x;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l-values and </a:t>
            </a:r>
            <a:r>
              <a:rPr lang="en-US" dirty="0" err="1" smtClean="0"/>
              <a:t>r-values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772400" cy="3612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dst</a:t>
            </a:r>
            <a:r>
              <a:rPr lang="en-US" dirty="0" smtClean="0"/>
              <a:t>? What is </a:t>
            </a:r>
            <a:r>
              <a:rPr lang="en-US" dirty="0" err="1" smtClean="0"/>
              <a:t>src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dst</a:t>
            </a:r>
            <a:r>
              <a:rPr lang="en-US" dirty="0" smtClean="0"/>
              <a:t> is a memory location where the value should be stored</a:t>
            </a:r>
          </a:p>
          <a:p>
            <a:pPr lvl="1"/>
            <a:r>
              <a:rPr lang="en-US" dirty="0" err="1" smtClean="0"/>
              <a:t>src</a:t>
            </a:r>
            <a:r>
              <a:rPr lang="en-US" dirty="0" smtClean="0"/>
              <a:t> is a value</a:t>
            </a:r>
          </a:p>
          <a:p>
            <a:r>
              <a:rPr lang="en-US" dirty="0" smtClean="0"/>
              <a:t>“location” on the left of the assignment called an l-value</a:t>
            </a:r>
          </a:p>
          <a:p>
            <a:r>
              <a:rPr lang="en-US" dirty="0" smtClean="0"/>
              <a:t>“value” on the right of the assignment is called an </a:t>
            </a:r>
            <a:r>
              <a:rPr lang="en-US" dirty="0" err="1" smtClean="0"/>
              <a:t>r-value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722459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src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l-values and </a:t>
            </a:r>
            <a:r>
              <a:rPr lang="en-US" sz="3600" dirty="0" err="1" smtClean="0"/>
              <a:t>r-values</a:t>
            </a:r>
            <a:r>
              <a:rPr lang="en-US" sz="3600" dirty="0" smtClean="0"/>
              <a:t> (example)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722459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x:= y + 1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5814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304" y="36253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0x42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8006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304" y="48445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0x47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6253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48445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2191789" y="410077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762000" y="2895600"/>
            <a:ext cx="29718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2191789" y="300089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2191789" y="5263139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791200" y="35814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328" y="36253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0x42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48006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328" y="48445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0x47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36253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48445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6306589" y="410077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4" name="Rounded Rectangle 23"/>
          <p:cNvSpPr/>
          <p:nvPr/>
        </p:nvSpPr>
        <p:spPr>
          <a:xfrm>
            <a:off x="4876800" y="2895600"/>
            <a:ext cx="29718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306589" y="300089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 rot="5400000">
            <a:off x="6306589" y="5263139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7" name="Right Arrow 26"/>
          <p:cNvSpPr/>
          <p:nvPr/>
        </p:nvSpPr>
        <p:spPr>
          <a:xfrm>
            <a:off x="3967689" y="40386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l-values and </a:t>
            </a:r>
            <a:r>
              <a:rPr lang="en-US" dirty="0" err="1" smtClean="0"/>
              <a:t>r-values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895600" y="3037820"/>
          <a:ext cx="3528378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4430"/>
                <a:gridCol w="1170305"/>
                <a:gridCol w="1203643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lvalue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rvalue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lvalue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deref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rvalue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error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39182" y="2438400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expected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790660" y="364742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47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correctness checking</a:t>
            </a:r>
          </a:p>
          <a:p>
            <a:pPr lvl="1"/>
            <a:r>
              <a:rPr lang="en-US" sz="2000" dirty="0" smtClean="0"/>
              <a:t>Identification</a:t>
            </a:r>
          </a:p>
          <a:p>
            <a:pPr lvl="1"/>
            <a:r>
              <a:rPr lang="en-US" sz="2000" dirty="0" smtClean="0"/>
              <a:t>Type checking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Identification </a:t>
            </a:r>
            <a:r>
              <a:rPr lang="en-US" sz="2400" dirty="0" smtClean="0"/>
              <a:t>matches applied occurrences of identifier to its defining occurrence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>
                <a:solidFill>
                  <a:srgbClr val="7030A0"/>
                </a:solidFill>
              </a:rPr>
              <a:t>symbol table </a:t>
            </a:r>
            <a:r>
              <a:rPr lang="en-US" sz="2000" dirty="0"/>
              <a:t>maintains this </a:t>
            </a:r>
            <a:r>
              <a:rPr lang="en-US" sz="2000" dirty="0" smtClean="0"/>
              <a:t>information</a:t>
            </a:r>
          </a:p>
          <a:p>
            <a:r>
              <a:rPr lang="en-US" sz="2400" dirty="0" smtClean="0"/>
              <a:t>Type checking checks which type combinations are lega</a:t>
            </a:r>
            <a:r>
              <a:rPr lang="en-US" sz="2400" dirty="0"/>
              <a:t>l</a:t>
            </a:r>
            <a:endParaRPr lang="en-US" sz="2400" dirty="0" smtClean="0"/>
          </a:p>
          <a:p>
            <a:r>
              <a:rPr lang="en-US" sz="2400" dirty="0" smtClean="0"/>
              <a:t>Each node in the AST of an expression represents either an l-value (location) or an </a:t>
            </a:r>
            <a:r>
              <a:rPr lang="en-US" sz="2400" dirty="0" err="1" smtClean="0"/>
              <a:t>r-value</a:t>
            </a:r>
            <a:r>
              <a:rPr lang="en-US" sz="2400" dirty="0" smtClean="0"/>
              <a:t> (value)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magic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probably need to go over the AST?</a:t>
            </a:r>
          </a:p>
          <a:p>
            <a:endParaRPr lang="en-US" dirty="0" smtClean="0"/>
          </a:p>
          <a:p>
            <a:r>
              <a:rPr lang="en-US" dirty="0" smtClean="0"/>
              <a:t>how does this relate to the clean formalism of the parser?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Directed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attributes</a:t>
            </a:r>
          </a:p>
          <a:p>
            <a:pPr lvl="1"/>
            <a:r>
              <a:rPr lang="en-US" dirty="0" smtClean="0"/>
              <a:t>Attributes attached to grammar symbols</a:t>
            </a:r>
          </a:p>
          <a:p>
            <a:r>
              <a:rPr lang="en-US" dirty="0" smtClean="0"/>
              <a:t>Semantic actions</a:t>
            </a:r>
          </a:p>
          <a:p>
            <a:pPr lvl="1"/>
            <a:r>
              <a:rPr lang="en-US" dirty="0" smtClean="0"/>
              <a:t>How to update the attributes</a:t>
            </a:r>
          </a:p>
          <a:p>
            <a:pPr lvl="1"/>
            <a:endParaRPr lang="en-US" dirty="0"/>
          </a:p>
          <a:p>
            <a:r>
              <a:rPr lang="en-US" dirty="0" smtClean="0"/>
              <a:t>Attribute grammars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14</a:t>
            </a:fld>
            <a:endParaRPr lang="en-US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4" name="Oval 43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45" name="Straight Arrow Connector 44"/>
          <p:cNvCxnSpPr>
            <a:stCxn id="44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26" name="הסבר מלבני 25"/>
          <p:cNvSpPr/>
          <p:nvPr/>
        </p:nvSpPr>
        <p:spPr>
          <a:xfrm>
            <a:off x="2411760" y="3356992"/>
            <a:ext cx="2376264" cy="576064"/>
          </a:xfrm>
          <a:prstGeom prst="wedgeRectCallout">
            <a:avLst>
              <a:gd name="adj1" fmla="val -74821"/>
              <a:gd name="adj2" fmla="val 782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Items denote possible future handles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27" name="הסבר מלבני 26"/>
          <p:cNvSpPr/>
          <p:nvPr/>
        </p:nvSpPr>
        <p:spPr>
          <a:xfrm>
            <a:off x="3707905" y="2420888"/>
            <a:ext cx="2554812" cy="792088"/>
          </a:xfrm>
          <a:prstGeom prst="wedgeRectCallout">
            <a:avLst>
              <a:gd name="adj1" fmla="val -72404"/>
              <a:gd name="adj2" fmla="val -85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Remember position from which we’re trying to reduce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11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Every grammar symbol has attached attributes</a:t>
            </a:r>
          </a:p>
          <a:p>
            <a:pPr lvl="2"/>
            <a:r>
              <a:rPr lang="en-US" dirty="0" smtClean="0"/>
              <a:t>Example: </a:t>
            </a:r>
            <a:r>
              <a:rPr lang="en-US" dirty="0" err="1" smtClean="0"/>
              <a:t>Expr.type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Semantic actions</a:t>
            </a:r>
          </a:p>
          <a:p>
            <a:pPr lvl="1"/>
            <a:r>
              <a:rPr lang="en-US" dirty="0" smtClean="0"/>
              <a:t>Every production rule can define how to assign values to attributes </a:t>
            </a:r>
          </a:p>
          <a:p>
            <a:pPr lvl="2"/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Expr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/>
              <a:t>Expr + Term</a:t>
            </a:r>
            <a:br>
              <a:rPr lang="en-US" dirty="0" smtClean="0"/>
            </a:br>
            <a:r>
              <a:rPr lang="en-US" sz="2000" dirty="0" err="1" smtClean="0"/>
              <a:t>Expr.type</a:t>
            </a:r>
            <a:r>
              <a:rPr lang="en-US" sz="2000" dirty="0" smtClean="0"/>
              <a:t> = Expr1.type when (Expr1.type == </a:t>
            </a:r>
            <a:r>
              <a:rPr lang="en-US" sz="2000" dirty="0" err="1" smtClean="0"/>
              <a:t>Term.type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                    Error otherwise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 indexes to distinguish repeated grammar symbols</a:t>
            </a:r>
          </a:p>
          <a:p>
            <a:r>
              <a:rPr lang="en-US" dirty="0" smtClean="0"/>
              <a:t>Does not affect grammar </a:t>
            </a:r>
          </a:p>
          <a:p>
            <a:r>
              <a:rPr lang="en-US" dirty="0" smtClean="0"/>
              <a:t>Used in semantic actions</a:t>
            </a:r>
          </a:p>
          <a:p>
            <a:endParaRPr lang="en-US" dirty="0" smtClean="0"/>
          </a:p>
          <a:p>
            <a:r>
              <a:rPr lang="en-US" dirty="0" smtClean="0"/>
              <a:t>Expr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Math C"/>
              </a:rPr>
              <a:t> </a:t>
            </a:r>
            <a:r>
              <a:rPr lang="en-US" dirty="0"/>
              <a:t>Expr + </a:t>
            </a:r>
            <a:r>
              <a:rPr lang="en-US" dirty="0" smtClean="0"/>
              <a:t>Term</a:t>
            </a:r>
            <a:br>
              <a:rPr lang="en-US" dirty="0" smtClean="0"/>
            </a:br>
            <a:r>
              <a:rPr lang="en-US" dirty="0" smtClean="0"/>
              <a:t>Becomes</a:t>
            </a:r>
            <a:br>
              <a:rPr lang="en-US" dirty="0" smtClean="0"/>
            </a:br>
            <a:r>
              <a:rPr lang="en-US" dirty="0" smtClean="0"/>
              <a:t>Expr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/>
              <a:t>Expr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Term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142</a:t>
            </a:fld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181600" y="3049259"/>
          <a:ext cx="3637788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2705"/>
                <a:gridCol w="2315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T L</a:t>
                      </a:r>
                      <a:r>
                        <a:rPr lang="en-US" baseline="0" dirty="0" smtClean="0">
                          <a:sym typeface="Math C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L.in = </a:t>
                      </a:r>
                      <a:r>
                        <a:rPr lang="en-US" dirty="0" err="1" smtClean="0"/>
                        <a:t>T.type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integer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float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L1,</a:t>
                      </a:r>
                      <a:r>
                        <a:rPr lang="en-US" baseline="0" dirty="0" smtClean="0">
                          <a:sym typeface="Math C"/>
                        </a:rPr>
                        <a:t> 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L1.in = L.in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381000" y="2362200"/>
            <a:ext cx="41148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Oval 22"/>
          <p:cNvSpPr/>
          <p:nvPr/>
        </p:nvSpPr>
        <p:spPr>
          <a:xfrm>
            <a:off x="19619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24" name="Oval 23"/>
          <p:cNvSpPr/>
          <p:nvPr/>
        </p:nvSpPr>
        <p:spPr>
          <a:xfrm>
            <a:off x="646326" y="4495800"/>
            <a:ext cx="974435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float</a:t>
            </a:r>
            <a:endParaRPr lang="en-US" sz="2000" dirty="0"/>
          </a:p>
        </p:txBody>
      </p:sp>
      <p:cxnSp>
        <p:nvCxnSpPr>
          <p:cNvPr id="25" name="Straight Arrow Connector 24"/>
          <p:cNvCxnSpPr>
            <a:stCxn id="23" idx="4"/>
            <a:endCxn id="32" idx="0"/>
          </p:cNvCxnSpPr>
          <p:nvPr/>
        </p:nvCxnSpPr>
        <p:spPr>
          <a:xfrm flipH="1">
            <a:off x="1102425" y="2954144"/>
            <a:ext cx="12023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2" idx="4"/>
            <a:endCxn id="24" idx="0"/>
          </p:cNvCxnSpPr>
          <p:nvPr/>
        </p:nvCxnSpPr>
        <p:spPr>
          <a:xfrm>
            <a:off x="1102425" y="3962400"/>
            <a:ext cx="31119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480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</a:t>
            </a:r>
            <a:endParaRPr lang="en-US" sz="2000" dirty="0"/>
          </a:p>
        </p:txBody>
      </p:sp>
      <p:sp>
        <p:nvSpPr>
          <p:cNvPr id="28" name="Oval 27"/>
          <p:cNvSpPr/>
          <p:nvPr/>
        </p:nvSpPr>
        <p:spPr>
          <a:xfrm>
            <a:off x="24384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</a:t>
            </a:r>
            <a:endParaRPr lang="en-US" sz="2000" dirty="0"/>
          </a:p>
        </p:txBody>
      </p:sp>
      <p:sp>
        <p:nvSpPr>
          <p:cNvPr id="29" name="Oval 28"/>
          <p:cNvSpPr/>
          <p:nvPr/>
        </p:nvSpPr>
        <p:spPr>
          <a:xfrm>
            <a:off x="35052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id1</a:t>
            </a:r>
            <a:endParaRPr lang="en-US" sz="1100" dirty="0"/>
          </a:p>
        </p:txBody>
      </p:sp>
      <p:cxnSp>
        <p:nvCxnSpPr>
          <p:cNvPr id="30" name="Straight Arrow Connector 29"/>
          <p:cNvCxnSpPr>
            <a:stCxn id="27" idx="4"/>
            <a:endCxn id="28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4"/>
            <a:endCxn id="29" idx="0"/>
          </p:cNvCxnSpPr>
          <p:nvPr/>
        </p:nvCxnSpPr>
        <p:spPr>
          <a:xfrm>
            <a:off x="3450099" y="3962400"/>
            <a:ext cx="39800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09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</a:t>
            </a:r>
            <a:endParaRPr lang="en-US" sz="2000" dirty="0"/>
          </a:p>
        </p:txBody>
      </p:sp>
      <p:cxnSp>
        <p:nvCxnSpPr>
          <p:cNvPr id="33" name="Straight Arrow Connector 32"/>
          <p:cNvCxnSpPr>
            <a:stCxn id="23" idx="4"/>
            <a:endCxn id="27" idx="0"/>
          </p:cNvCxnSpPr>
          <p:nvPr/>
        </p:nvCxnSpPr>
        <p:spPr>
          <a:xfrm>
            <a:off x="23048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8001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</a:t>
            </a:r>
            <a:endParaRPr lang="en-US" sz="2000" dirty="0"/>
          </a:p>
        </p:txBody>
      </p:sp>
      <p:cxnSp>
        <p:nvCxnSpPr>
          <p:cNvPr id="35" name="Straight Arrow Connector 34"/>
          <p:cNvCxnSpPr>
            <a:stCxn id="28" idx="4"/>
            <a:endCxn id="34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895600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id2</a:t>
            </a:r>
            <a:endParaRPr lang="en-US" sz="1100" dirty="0"/>
          </a:p>
        </p:txBody>
      </p:sp>
      <p:cxnSp>
        <p:nvCxnSpPr>
          <p:cNvPr id="37" name="Straight Arrow Connector 36"/>
          <p:cNvCxnSpPr>
            <a:stCxn id="28" idx="4"/>
            <a:endCxn id="36" idx="0"/>
          </p:cNvCxnSpPr>
          <p:nvPr/>
        </p:nvCxnSpPr>
        <p:spPr>
          <a:xfrm>
            <a:off x="2781300" y="4876800"/>
            <a:ext cx="457200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286000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id3</a:t>
            </a:r>
            <a:endParaRPr lang="en-US" sz="1100" dirty="0"/>
          </a:p>
        </p:txBody>
      </p:sp>
      <p:cxnSp>
        <p:nvCxnSpPr>
          <p:cNvPr id="39" name="Straight Arrow Connector 38"/>
          <p:cNvCxnSpPr>
            <a:stCxn id="34" idx="4"/>
            <a:endCxn id="38" idx="0"/>
          </p:cNvCxnSpPr>
          <p:nvPr/>
        </p:nvCxnSpPr>
        <p:spPr>
          <a:xfrm>
            <a:off x="2143048" y="5823160"/>
            <a:ext cx="485852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float </a:t>
            </a:r>
            <a:r>
              <a:rPr lang="en-US" dirty="0" err="1" smtClean="0">
                <a:solidFill>
                  <a:schemeClr val="tx1"/>
                </a:solidFill>
              </a:rPr>
              <a:t>x,y,z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5856" y="3186901"/>
            <a:ext cx="664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float</a:t>
            </a:r>
            <a:endParaRPr lang="en-US" sz="20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34929" y="3153524"/>
            <a:ext cx="664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float</a:t>
            </a:r>
            <a:endParaRPr lang="en-US" sz="20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30889" y="4126468"/>
            <a:ext cx="664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float</a:t>
            </a:r>
            <a:endParaRPr lang="en-US" sz="20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02191" y="5044845"/>
            <a:ext cx="664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float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11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 the AST</a:t>
            </a:r>
          </a:p>
          <a:p>
            <a:r>
              <a:rPr lang="en-US" dirty="0" smtClean="0"/>
              <a:t>Fill attributes of terminals with values derived from their representation</a:t>
            </a:r>
          </a:p>
          <a:p>
            <a:r>
              <a:rPr lang="en-US" dirty="0" smtClean="0"/>
              <a:t>Execute evaluation rules of the nodes to assign values until no new values can be assigned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In the right order</a:t>
            </a:r>
            <a:r>
              <a:rPr lang="en-US" dirty="0" smtClean="0"/>
              <a:t> such that </a:t>
            </a:r>
          </a:p>
          <a:p>
            <a:pPr lvl="2"/>
            <a:r>
              <a:rPr lang="en-US" dirty="0" smtClean="0"/>
              <a:t>No attribute value is used before its available</a:t>
            </a:r>
          </a:p>
          <a:p>
            <a:pPr lvl="2"/>
            <a:r>
              <a:rPr lang="en-US" dirty="0" smtClean="0"/>
              <a:t>Each attribute will get a value only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semantic equation a = b1,…,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requires computation of b1,…,</a:t>
            </a:r>
            <a:r>
              <a:rPr lang="en-US" dirty="0" err="1" smtClean="0"/>
              <a:t>bm</a:t>
            </a:r>
            <a:r>
              <a:rPr lang="en-US" dirty="0" smtClean="0"/>
              <a:t> to determine the value of a</a:t>
            </a:r>
          </a:p>
          <a:p>
            <a:endParaRPr lang="en-US" dirty="0" smtClean="0"/>
          </a:p>
          <a:p>
            <a:r>
              <a:rPr lang="en-US" dirty="0" smtClean="0"/>
              <a:t>The value of a depends on </a:t>
            </a:r>
            <a:r>
              <a:rPr lang="en-US" dirty="0"/>
              <a:t>b1,…,</a:t>
            </a:r>
            <a:r>
              <a:rPr lang="en-US" dirty="0" err="1" smtClean="0"/>
              <a:t>bm</a:t>
            </a:r>
            <a:endParaRPr lang="en-US" dirty="0" smtClean="0"/>
          </a:p>
          <a:p>
            <a:pPr lvl="1"/>
            <a:r>
              <a:rPr lang="en-US" dirty="0" smtClean="0"/>
              <a:t>We write a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/>
              <a:t>bi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950240"/>
          </a:xfrm>
        </p:spPr>
        <p:txBody>
          <a:bodyPr/>
          <a:lstStyle/>
          <a:p>
            <a:r>
              <a:rPr lang="en-US" dirty="0" smtClean="0"/>
              <a:t>Cycle in the dependence graph</a:t>
            </a:r>
          </a:p>
          <a:p>
            <a:r>
              <a:rPr lang="en-US" dirty="0" smtClean="0"/>
              <a:t>May not be able to compute attribute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8327" y="4894456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4"/>
            <a:endCxn id="6" idx="0"/>
          </p:cNvCxnSpPr>
          <p:nvPr/>
        </p:nvCxnSpPr>
        <p:spPr>
          <a:xfrm>
            <a:off x="1864425" y="4361056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3921512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32400" y="4294908"/>
            <a:ext cx="1572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E.s = </a:t>
            </a:r>
            <a:r>
              <a:rPr lang="en-US" dirty="0" err="1" smtClean="0">
                <a:latin typeface="+mn-lt"/>
              </a:rPr>
              <a:t>T.i</a:t>
            </a:r>
            <a:endParaRPr lang="en-US" dirty="0" smtClean="0">
              <a:latin typeface="+mn-lt"/>
            </a:endParaRPr>
          </a:p>
          <a:p>
            <a:pPr algn="l"/>
            <a:r>
              <a:rPr lang="en-US" dirty="0" err="1" smtClean="0">
                <a:latin typeface="+mn-lt"/>
              </a:rPr>
              <a:t>T.i</a:t>
            </a:r>
            <a:r>
              <a:rPr lang="en-US" dirty="0" smtClean="0">
                <a:latin typeface="+mn-lt"/>
              </a:rPr>
              <a:t> = E.s + 1</a:t>
            </a:r>
            <a:endParaRPr lang="en-US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41927" y="4894456"/>
            <a:ext cx="7620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T.i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5200" y="3921512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E.s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14400" y="3505200"/>
            <a:ext cx="17907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0" y="3542037"/>
            <a:ext cx="17145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87131" y="59436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AST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7331" y="5943600"/>
            <a:ext cx="1763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Dependence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graph</a:t>
            </a:r>
            <a:endParaRPr lang="en-US" dirty="0">
              <a:latin typeface="+mn-lt"/>
            </a:endParaRPr>
          </a:p>
        </p:txBody>
      </p:sp>
      <p:cxnSp>
        <p:nvCxnSpPr>
          <p:cNvPr id="20" name="Curved Connector 19"/>
          <p:cNvCxnSpPr>
            <a:stCxn id="12" idx="2"/>
            <a:endCxn id="10" idx="2"/>
          </p:cNvCxnSpPr>
          <p:nvPr/>
        </p:nvCxnSpPr>
        <p:spPr>
          <a:xfrm rot="10800000" flipH="1" flipV="1">
            <a:off x="3505199" y="4141284"/>
            <a:ext cx="36727" cy="972944"/>
          </a:xfrm>
          <a:prstGeom prst="curvedConnector3">
            <a:avLst>
              <a:gd name="adj1" fmla="val -6224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0" idx="6"/>
            <a:endCxn id="12" idx="6"/>
          </p:cNvCxnSpPr>
          <p:nvPr/>
        </p:nvCxnSpPr>
        <p:spPr>
          <a:xfrm flipV="1">
            <a:off x="4303927" y="4141284"/>
            <a:ext cx="12700" cy="972944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Build the AST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Build dependency graph</a:t>
            </a:r>
          </a:p>
          <a:p>
            <a:r>
              <a:rPr lang="en-US" dirty="0" smtClean="0"/>
              <a:t>Compute evaluation order using topological ordering</a:t>
            </a:r>
          </a:p>
          <a:p>
            <a:r>
              <a:rPr lang="en-US" dirty="0" smtClean="0"/>
              <a:t>Execute </a:t>
            </a:r>
            <a:r>
              <a:rPr lang="en-US" dirty="0"/>
              <a:t>evaluation rules </a:t>
            </a:r>
            <a:r>
              <a:rPr lang="en-US" dirty="0" smtClean="0">
                <a:solidFill>
                  <a:srgbClr val="7030A0"/>
                </a:solidFill>
              </a:rPr>
              <a:t>based on topological ordering</a:t>
            </a:r>
          </a:p>
          <a:p>
            <a:endParaRPr lang="en-US" dirty="0"/>
          </a:p>
          <a:p>
            <a:r>
              <a:rPr lang="en-US" dirty="0" smtClean="0"/>
              <a:t>Works as long as there are no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Dependency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semantic equations take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attr1 = func1(attr1.1, attr1.2,…)</a:t>
            </a:r>
            <a:br>
              <a:rPr lang="en-US" dirty="0" smtClean="0"/>
            </a:br>
            <a:r>
              <a:rPr lang="en-US" dirty="0" smtClean="0"/>
              <a:t>attr2 </a:t>
            </a:r>
            <a:r>
              <a:rPr lang="en-US" dirty="0"/>
              <a:t>= </a:t>
            </a:r>
            <a:r>
              <a:rPr lang="en-US" dirty="0" smtClean="0"/>
              <a:t>func2(attr2.1</a:t>
            </a:r>
            <a:r>
              <a:rPr lang="en-US" dirty="0"/>
              <a:t>, </a:t>
            </a:r>
            <a:r>
              <a:rPr lang="en-US" dirty="0" smtClean="0"/>
              <a:t>attr2.2,…)</a:t>
            </a:r>
          </a:p>
          <a:p>
            <a:endParaRPr lang="en-US" dirty="0" smtClean="0"/>
          </a:p>
          <a:p>
            <a:r>
              <a:rPr lang="en-US" dirty="0" smtClean="0"/>
              <a:t>Actions with side effects use a dummy attribute</a:t>
            </a:r>
            <a:endParaRPr lang="en-US" dirty="0"/>
          </a:p>
          <a:p>
            <a:r>
              <a:rPr lang="en-US" dirty="0" smtClean="0"/>
              <a:t>Build a directed dependency graph G</a:t>
            </a:r>
          </a:p>
          <a:p>
            <a:pPr lvl="1"/>
            <a:r>
              <a:rPr lang="en-US" dirty="0" smtClean="0"/>
              <a:t>For every attribute a of a node n in the AST create a node </a:t>
            </a:r>
            <a:r>
              <a:rPr lang="en-US" dirty="0" err="1" smtClean="0"/>
              <a:t>n.a</a:t>
            </a:r>
            <a:endParaRPr lang="en-US" dirty="0" smtClean="0"/>
          </a:p>
          <a:p>
            <a:pPr lvl="1"/>
            <a:r>
              <a:rPr lang="en-US" dirty="0" smtClean="0"/>
              <a:t>For every node n in the AST and a semantic action of the form b = f(c1,c2,…</a:t>
            </a:r>
            <a:r>
              <a:rPr lang="en-US" dirty="0" err="1" smtClean="0"/>
              <a:t>ck</a:t>
            </a:r>
            <a:r>
              <a:rPr lang="en-US" dirty="0" smtClean="0"/>
              <a:t>) add edges of the form (</a:t>
            </a:r>
            <a:r>
              <a:rPr lang="en-US" dirty="0" err="1" smtClean="0"/>
              <a:t>ci,b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148</a:t>
            </a:fld>
            <a:endParaRPr lang="en-US">
              <a:latin typeface="+mn-lt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3200400" y="304801"/>
          <a:ext cx="5791200" cy="2859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/>
                <a:gridCol w="4343400"/>
              </a:tblGrid>
              <a:tr h="4554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Production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Semantic</a:t>
                      </a:r>
                      <a:r>
                        <a:rPr lang="en-US" sz="2000" baseline="0" dirty="0" smtClean="0">
                          <a:latin typeface="+mn-lt"/>
                          <a:cs typeface="Comic Sans MS"/>
                        </a:rPr>
                        <a:t> Rule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  <a:tr h="3617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D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T L</a:t>
                      </a:r>
                      <a:r>
                        <a:rPr lang="en-US" sz="2000" baseline="0" dirty="0" smtClean="0">
                          <a:latin typeface="+mn-lt"/>
                          <a:cs typeface="Comic Sans MS"/>
                          <a:sym typeface="Math C"/>
                        </a:rPr>
                        <a:t> 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L.in = 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T.type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  <a:tr h="3617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T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  <a:sym typeface="Math C"/>
                        </a:rPr>
                        <a:t>int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T.type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 = integer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  <a:tr h="4554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T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float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T.type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 = float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  <a:tr h="6534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L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L1,</a:t>
                      </a:r>
                      <a:r>
                        <a:rPr lang="en-US" sz="2000" baseline="0" dirty="0" smtClean="0">
                          <a:latin typeface="+mn-lt"/>
                          <a:cs typeface="Comic Sans MS"/>
                          <a:sym typeface="Math C"/>
                        </a:rPr>
                        <a:t> id 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L1.in = L.in</a:t>
                      </a:r>
                      <a:r>
                        <a:rPr lang="en-US" sz="2000" baseline="0" dirty="0" smtClean="0">
                          <a:latin typeface="+mn-lt"/>
                          <a:cs typeface="Comic Sans MS"/>
                        </a:rPr>
                        <a:t> </a:t>
                      </a:r>
                      <a:br>
                        <a:rPr lang="en-US" sz="2000" baseline="0" dirty="0" smtClean="0">
                          <a:latin typeface="+mn-lt"/>
                          <a:cs typeface="Comic Sans MS"/>
                        </a:rPr>
                      </a:br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addType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(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id.entry,L.in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)</a:t>
                      </a:r>
                    </a:p>
                  </a:txBody>
                  <a:tcPr/>
                </a:tc>
              </a:tr>
              <a:tr h="4554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L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id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addType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(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id.entry,L.in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)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3200400" y="3541020"/>
          <a:ext cx="5791200" cy="2859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/>
                <a:gridCol w="4343400"/>
              </a:tblGrid>
              <a:tr h="4554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Production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Semantic</a:t>
                      </a:r>
                      <a:r>
                        <a:rPr lang="en-US" sz="2000" baseline="0" dirty="0" smtClean="0">
                          <a:latin typeface="+mn-lt"/>
                          <a:cs typeface="Comic Sans MS"/>
                        </a:rPr>
                        <a:t> Rule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  <a:tr h="3617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D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T L</a:t>
                      </a:r>
                      <a:r>
                        <a:rPr lang="en-US" sz="2000" baseline="0" dirty="0" smtClean="0">
                          <a:latin typeface="+mn-lt"/>
                          <a:cs typeface="Comic Sans MS"/>
                          <a:sym typeface="Math C"/>
                        </a:rPr>
                        <a:t> 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L.in = 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T.type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  <a:tr h="3617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T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  <a:sym typeface="Math C"/>
                        </a:rPr>
                        <a:t>int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T.type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 = integer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  <a:tr h="4554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T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float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T.type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 = float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  <a:tr h="6534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L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L1,</a:t>
                      </a:r>
                      <a:r>
                        <a:rPr lang="en-US" sz="2000" baseline="0" dirty="0" smtClean="0">
                          <a:latin typeface="+mn-lt"/>
                          <a:cs typeface="Comic Sans MS"/>
                          <a:sym typeface="Math C"/>
                        </a:rPr>
                        <a:t> id 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L1.in = L.in</a:t>
                      </a:r>
                      <a:r>
                        <a:rPr lang="en-US" sz="2000" baseline="0" dirty="0" smtClean="0">
                          <a:latin typeface="+mn-lt"/>
                          <a:cs typeface="Comic Sans MS"/>
                        </a:rPr>
                        <a:t> </a:t>
                      </a:r>
                      <a:br>
                        <a:rPr lang="en-US" sz="2000" baseline="0" dirty="0" smtClean="0">
                          <a:latin typeface="+mn-lt"/>
                          <a:cs typeface="Comic Sans MS"/>
                        </a:rPr>
                      </a:br>
                      <a:r>
                        <a:rPr lang="en-US" sz="2000" baseline="0" dirty="0" err="1" smtClean="0">
                          <a:latin typeface="+mn-lt"/>
                          <a:cs typeface="Comic Sans MS"/>
                        </a:rPr>
                        <a:t>L.dmy</a:t>
                      </a:r>
                      <a:r>
                        <a:rPr lang="en-US" sz="2000" baseline="0" dirty="0" smtClean="0">
                          <a:latin typeface="+mn-lt"/>
                          <a:cs typeface="Comic Sans MS"/>
                        </a:rPr>
                        <a:t> = 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addType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(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id.entry,L.in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)</a:t>
                      </a:r>
                    </a:p>
                  </a:txBody>
                  <a:tcPr/>
                </a:tc>
              </a:tr>
              <a:tr h="4554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L 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  <a:sym typeface="Math C"/>
                        </a:rPr>
                        <a:t>➞ id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L.dmy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 = 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addType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(</a:t>
                      </a:r>
                      <a:r>
                        <a:rPr lang="en-US" sz="2000" dirty="0" err="1" smtClean="0">
                          <a:latin typeface="+mn-lt"/>
                          <a:cs typeface="Comic Sans MS"/>
                        </a:rPr>
                        <a:t>id.entry,L.in</a:t>
                      </a:r>
                      <a:r>
                        <a:rPr lang="en-US" sz="2000" dirty="0" smtClean="0">
                          <a:latin typeface="+mn-lt"/>
                          <a:cs typeface="Comic Sans MS"/>
                        </a:rPr>
                        <a:t>)</a:t>
                      </a:r>
                      <a:endParaRPr lang="en-US" sz="2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878" y="3165122"/>
            <a:ext cx="2770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7030A0"/>
                </a:solidFill>
                <a:latin typeface="+mn-lt"/>
                <a:cs typeface="Comic Sans MS"/>
              </a:rPr>
              <a:t>Convention: </a:t>
            </a:r>
          </a:p>
          <a:p>
            <a:pPr algn="l"/>
            <a:r>
              <a:rPr lang="en-US" sz="2000" dirty="0" smtClean="0">
                <a:solidFill>
                  <a:srgbClr val="7030A0"/>
                </a:solidFill>
                <a:latin typeface="+mn-lt"/>
                <a:cs typeface="Comic Sans MS"/>
              </a:rPr>
              <a:t>Add dummy variables for side effects. </a:t>
            </a:r>
            <a:endParaRPr lang="en-US" sz="2000" dirty="0">
              <a:solidFill>
                <a:srgbClr val="7030A0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14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149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5791200" y="2389909"/>
          <a:ext cx="3191163" cy="243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576"/>
                <a:gridCol w="2174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Rule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</a:t>
                      </a:r>
                      <a:r>
                        <a:rPr lang="en-US" sz="1600" dirty="0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Math C"/>
                        </a:rPr>
                        <a:t> T L</a:t>
                      </a:r>
                      <a:r>
                        <a:rPr lang="en-US" sz="1600" baseline="0" dirty="0" smtClean="0">
                          <a:sym typeface="Math C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L.in = </a:t>
                      </a:r>
                      <a:r>
                        <a:rPr lang="en-US" sz="1600" dirty="0" err="1" smtClean="0"/>
                        <a:t>T.type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Math C"/>
                        </a:rPr>
                        <a:t> </a:t>
                      </a:r>
                      <a:r>
                        <a:rPr lang="en-US" sz="1600" dirty="0" err="1" smtClean="0">
                          <a:sym typeface="Math C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integer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Math C"/>
                        </a:rPr>
                        <a:t> 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float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Math C"/>
                        </a:rPr>
                        <a:t> L1,</a:t>
                      </a:r>
                      <a:r>
                        <a:rPr lang="en-US" sz="1600" baseline="0" dirty="0" smtClean="0">
                          <a:sym typeface="Math C"/>
                        </a:rPr>
                        <a:t> id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L1.in = L.in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Math C"/>
                        </a:rPr>
                        <a:t>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152400" y="2362200"/>
            <a:ext cx="54864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9" name="Oval 118"/>
          <p:cNvSpPr/>
          <p:nvPr/>
        </p:nvSpPr>
        <p:spPr>
          <a:xfrm>
            <a:off x="17333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121" name="Oval 120"/>
          <p:cNvSpPr/>
          <p:nvPr/>
        </p:nvSpPr>
        <p:spPr>
          <a:xfrm>
            <a:off x="265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float</a:t>
            </a:r>
            <a:endParaRPr lang="en-US" sz="1800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721425" y="2954144"/>
            <a:ext cx="13547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721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8194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</a:t>
            </a:r>
            <a:endParaRPr lang="en-US" sz="1800" dirty="0"/>
          </a:p>
        </p:txBody>
      </p:sp>
      <p:sp>
        <p:nvSpPr>
          <p:cNvPr id="126" name="Oval 125"/>
          <p:cNvSpPr/>
          <p:nvPr/>
        </p:nvSpPr>
        <p:spPr>
          <a:xfrm>
            <a:off x="22098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</a:t>
            </a:r>
            <a:endParaRPr lang="en-US" sz="1800" dirty="0"/>
          </a:p>
        </p:txBody>
      </p:sp>
      <p:sp>
        <p:nvSpPr>
          <p:cNvPr id="127" name="Oval 126"/>
          <p:cNvSpPr/>
          <p:nvPr/>
        </p:nvSpPr>
        <p:spPr>
          <a:xfrm>
            <a:off x="3791637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id1</a:t>
            </a:r>
            <a:endParaRPr lang="en-US" sz="105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5527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221499" y="3962400"/>
            <a:ext cx="91303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28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</a:t>
            </a:r>
            <a:endParaRPr lang="en-US" sz="1800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0762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5715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</a:t>
            </a:r>
            <a:endParaRPr lang="en-US" sz="1800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19144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182037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id2</a:t>
            </a:r>
            <a:endParaRPr lang="en-US" sz="105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552700" y="4876800"/>
            <a:ext cx="972237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572437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id3</a:t>
            </a:r>
            <a:endParaRPr lang="en-US" sz="105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1914448" y="5823160"/>
            <a:ext cx="1000889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float </a:t>
            </a:r>
            <a:r>
              <a:rPr lang="en-US" dirty="0" err="1" smtClean="0">
                <a:solidFill>
                  <a:schemeClr val="tx1"/>
                </a:solidFill>
              </a:rPr>
              <a:t>x,y,z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66800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type</a:t>
            </a:r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2157374" y="35228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</a:t>
            </a:r>
            <a:endParaRPr lang="en-US" sz="1200" dirty="0"/>
          </a:p>
        </p:txBody>
      </p:sp>
      <p:sp>
        <p:nvSpPr>
          <p:cNvPr id="44" name="Oval 43"/>
          <p:cNvSpPr/>
          <p:nvPr/>
        </p:nvSpPr>
        <p:spPr>
          <a:xfrm>
            <a:off x="3524517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dmy</a:t>
            </a:r>
            <a:endParaRPr lang="en-US" sz="1200" dirty="0"/>
          </a:p>
        </p:txBody>
      </p:sp>
      <p:sp>
        <p:nvSpPr>
          <p:cNvPr id="46" name="Oval 45"/>
          <p:cNvSpPr/>
          <p:nvPr/>
        </p:nvSpPr>
        <p:spPr>
          <a:xfrm>
            <a:off x="4477437" y="44958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</a:t>
            </a:r>
            <a:endParaRPr lang="en-US" sz="1200" dirty="0"/>
          </a:p>
        </p:txBody>
      </p:sp>
      <p:sp>
        <p:nvSpPr>
          <p:cNvPr id="47" name="Oval 46"/>
          <p:cNvSpPr/>
          <p:nvPr/>
        </p:nvSpPr>
        <p:spPr>
          <a:xfrm>
            <a:off x="3905518" y="53237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</a:t>
            </a:r>
            <a:endParaRPr lang="en-US" sz="1200" dirty="0"/>
          </a:p>
        </p:txBody>
      </p:sp>
      <p:sp>
        <p:nvSpPr>
          <p:cNvPr id="48" name="Oval 47"/>
          <p:cNvSpPr/>
          <p:nvPr/>
        </p:nvSpPr>
        <p:spPr>
          <a:xfrm>
            <a:off x="3200400" y="61898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</a:t>
            </a:r>
            <a:endParaRPr lang="en-US" sz="1200" dirty="0"/>
          </a:p>
        </p:txBody>
      </p:sp>
      <p:sp>
        <p:nvSpPr>
          <p:cNvPr id="49" name="Oval 48"/>
          <p:cNvSpPr/>
          <p:nvPr/>
        </p:nvSpPr>
        <p:spPr>
          <a:xfrm>
            <a:off x="1587712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</a:t>
            </a:r>
            <a:endParaRPr lang="en-US" sz="1200" dirty="0"/>
          </a:p>
        </p:txBody>
      </p:sp>
      <p:sp>
        <p:nvSpPr>
          <p:cNvPr id="50" name="Oval 49"/>
          <p:cNvSpPr/>
          <p:nvPr/>
        </p:nvSpPr>
        <p:spPr>
          <a:xfrm>
            <a:off x="992098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</a:t>
            </a:r>
            <a:endParaRPr lang="en-US" sz="1200" dirty="0"/>
          </a:p>
        </p:txBody>
      </p:sp>
      <p:sp>
        <p:nvSpPr>
          <p:cNvPr id="51" name="Oval 50"/>
          <p:cNvSpPr/>
          <p:nvPr/>
        </p:nvSpPr>
        <p:spPr>
          <a:xfrm>
            <a:off x="2667000" y="44406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dmy</a:t>
            </a:r>
            <a:endParaRPr lang="en-US" sz="1200" dirty="0"/>
          </a:p>
        </p:txBody>
      </p:sp>
      <p:sp>
        <p:nvSpPr>
          <p:cNvPr id="52" name="Oval 51"/>
          <p:cNvSpPr/>
          <p:nvPr/>
        </p:nvSpPr>
        <p:spPr>
          <a:xfrm>
            <a:off x="2076217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dmy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2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15</a:t>
            </a:fld>
            <a:endParaRPr lang="en-US"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29902" y="4343400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4528066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4" name="Oval 43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45" name="Straight Arrow Connector 44"/>
          <p:cNvCxnSpPr>
            <a:stCxn id="44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76500" y="4873305"/>
            <a:ext cx="1371600" cy="69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51770" y="1502033"/>
            <a:ext cx="457200" cy="870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rot="16200000">
            <a:off x="849368" y="4911082"/>
            <a:ext cx="457200" cy="1441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הסבר מלבני 26"/>
          <p:cNvSpPr/>
          <p:nvPr/>
        </p:nvSpPr>
        <p:spPr>
          <a:xfrm>
            <a:off x="2411760" y="3356992"/>
            <a:ext cx="2376264" cy="576064"/>
          </a:xfrm>
          <a:prstGeom prst="wedgeRectCallout">
            <a:avLst>
              <a:gd name="adj1" fmla="val -4856"/>
              <a:gd name="adj2" fmla="val -2007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Match items with current token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24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9" grpId="0"/>
      <p:bldP spid="2" grpId="0" animBg="1"/>
      <p:bldP spid="3" grpId="0" animBg="1"/>
      <p:bldP spid="47" grpId="0" animBg="1"/>
      <p:bldP spid="27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150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5791200" y="2389909"/>
          <a:ext cx="3191163" cy="243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576"/>
                <a:gridCol w="2174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Rule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</a:t>
                      </a:r>
                      <a:r>
                        <a:rPr lang="en-US" sz="1600" dirty="0" smtClean="0">
                          <a:sym typeface="Math C"/>
                        </a:rPr>
                        <a:t> T L</a:t>
                      </a:r>
                      <a:r>
                        <a:rPr lang="en-US" sz="1600" baseline="0" dirty="0" smtClean="0">
                          <a:sym typeface="Math C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L.in = </a:t>
                      </a:r>
                      <a:r>
                        <a:rPr lang="en-US" sz="1600" dirty="0" err="1" smtClean="0"/>
                        <a:t>T.type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err="1" smtClean="0">
                          <a:sym typeface="Math C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integer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float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L1,</a:t>
                      </a:r>
                      <a:r>
                        <a:rPr lang="en-US" sz="1600" baseline="0" dirty="0" smtClean="0">
                          <a:sym typeface="Math C"/>
                        </a:rPr>
                        <a:t> id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L1.in = L.in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152400" y="2362200"/>
            <a:ext cx="54864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7333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265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float</a:t>
            </a:r>
            <a:endParaRPr lang="en-US" sz="1800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721425" y="2954144"/>
            <a:ext cx="13547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721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8194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</a:t>
            </a:r>
            <a:endParaRPr lang="en-US" sz="1800" dirty="0"/>
          </a:p>
        </p:txBody>
      </p:sp>
      <p:sp>
        <p:nvSpPr>
          <p:cNvPr id="126" name="Oval 125"/>
          <p:cNvSpPr/>
          <p:nvPr/>
        </p:nvSpPr>
        <p:spPr>
          <a:xfrm>
            <a:off x="22098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</a:t>
            </a:r>
            <a:endParaRPr lang="en-US" sz="1800" dirty="0"/>
          </a:p>
        </p:txBody>
      </p:sp>
      <p:sp>
        <p:nvSpPr>
          <p:cNvPr id="127" name="Oval 126"/>
          <p:cNvSpPr/>
          <p:nvPr/>
        </p:nvSpPr>
        <p:spPr>
          <a:xfrm>
            <a:off x="3791637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id1</a:t>
            </a:r>
            <a:endParaRPr lang="en-US" sz="105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5527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221499" y="3962400"/>
            <a:ext cx="91303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28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</a:t>
            </a:r>
            <a:endParaRPr lang="en-US" sz="1800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0762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5715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</a:t>
            </a:r>
            <a:endParaRPr lang="en-US" sz="1800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19144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182037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id2</a:t>
            </a:r>
            <a:endParaRPr lang="en-US" sz="105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552700" y="4876800"/>
            <a:ext cx="972237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572437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id3</a:t>
            </a:r>
            <a:endParaRPr lang="en-US" sz="105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1914448" y="5823160"/>
            <a:ext cx="1000889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float </a:t>
            </a:r>
            <a:r>
              <a:rPr lang="en-US" dirty="0" err="1" smtClean="0">
                <a:solidFill>
                  <a:schemeClr val="tx1"/>
                </a:solidFill>
              </a:rPr>
              <a:t>x,y,z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66800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type</a:t>
            </a:r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2157374" y="35228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</a:t>
            </a:r>
            <a:endParaRPr lang="en-US" sz="1200" dirty="0"/>
          </a:p>
        </p:txBody>
      </p:sp>
      <p:sp>
        <p:nvSpPr>
          <p:cNvPr id="44" name="Oval 43"/>
          <p:cNvSpPr/>
          <p:nvPr/>
        </p:nvSpPr>
        <p:spPr>
          <a:xfrm>
            <a:off x="3524517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dmy</a:t>
            </a:r>
            <a:endParaRPr lang="en-US" sz="1200" dirty="0"/>
          </a:p>
        </p:txBody>
      </p:sp>
      <p:sp>
        <p:nvSpPr>
          <p:cNvPr id="46" name="Oval 45"/>
          <p:cNvSpPr/>
          <p:nvPr/>
        </p:nvSpPr>
        <p:spPr>
          <a:xfrm>
            <a:off x="4477437" y="44958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</a:t>
            </a:r>
            <a:endParaRPr lang="en-US" sz="1200" dirty="0"/>
          </a:p>
        </p:txBody>
      </p:sp>
      <p:sp>
        <p:nvSpPr>
          <p:cNvPr id="47" name="Oval 46"/>
          <p:cNvSpPr/>
          <p:nvPr/>
        </p:nvSpPr>
        <p:spPr>
          <a:xfrm>
            <a:off x="3905518" y="53237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</a:t>
            </a:r>
            <a:endParaRPr lang="en-US" sz="1200" dirty="0"/>
          </a:p>
        </p:txBody>
      </p:sp>
      <p:sp>
        <p:nvSpPr>
          <p:cNvPr id="48" name="Oval 47"/>
          <p:cNvSpPr/>
          <p:nvPr/>
        </p:nvSpPr>
        <p:spPr>
          <a:xfrm>
            <a:off x="3200400" y="61898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</a:t>
            </a:r>
            <a:endParaRPr lang="en-US" sz="1200" dirty="0"/>
          </a:p>
        </p:txBody>
      </p:sp>
      <p:sp>
        <p:nvSpPr>
          <p:cNvPr id="49" name="Oval 48"/>
          <p:cNvSpPr/>
          <p:nvPr/>
        </p:nvSpPr>
        <p:spPr>
          <a:xfrm>
            <a:off x="1587712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</a:t>
            </a:r>
            <a:endParaRPr lang="en-US" sz="1200" dirty="0"/>
          </a:p>
        </p:txBody>
      </p:sp>
      <p:sp>
        <p:nvSpPr>
          <p:cNvPr id="50" name="Oval 49"/>
          <p:cNvSpPr/>
          <p:nvPr/>
        </p:nvSpPr>
        <p:spPr>
          <a:xfrm>
            <a:off x="992098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</a:t>
            </a:r>
            <a:endParaRPr lang="en-US" sz="1200" dirty="0"/>
          </a:p>
        </p:txBody>
      </p:sp>
      <p:sp>
        <p:nvSpPr>
          <p:cNvPr id="51" name="Oval 50"/>
          <p:cNvSpPr/>
          <p:nvPr/>
        </p:nvSpPr>
        <p:spPr>
          <a:xfrm>
            <a:off x="2667000" y="44406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dmy</a:t>
            </a:r>
            <a:endParaRPr lang="en-US" sz="1200" dirty="0"/>
          </a:p>
        </p:txBody>
      </p:sp>
      <p:sp>
        <p:nvSpPr>
          <p:cNvPr id="52" name="Oval 51"/>
          <p:cNvSpPr/>
          <p:nvPr/>
        </p:nvSpPr>
        <p:spPr>
          <a:xfrm>
            <a:off x="2076217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dmy</a:t>
            </a:r>
            <a:endParaRPr lang="en-US" sz="1200" dirty="0"/>
          </a:p>
        </p:txBody>
      </p:sp>
      <p:cxnSp>
        <p:nvCxnSpPr>
          <p:cNvPr id="34" name="Curved Connector 33"/>
          <p:cNvCxnSpPr>
            <a:endCxn id="52" idx="4"/>
          </p:cNvCxnSpPr>
          <p:nvPr/>
        </p:nvCxnSpPr>
        <p:spPr>
          <a:xfrm rot="10800000">
            <a:off x="2475582" y="5823160"/>
            <a:ext cx="724819" cy="58646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52" idx="2"/>
          </p:cNvCxnSpPr>
          <p:nvPr/>
        </p:nvCxnSpPr>
        <p:spPr>
          <a:xfrm>
            <a:off x="1790825" y="5603388"/>
            <a:ext cx="285392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7" idx="2"/>
            <a:endCxn id="51" idx="4"/>
          </p:cNvCxnSpPr>
          <p:nvPr/>
        </p:nvCxnSpPr>
        <p:spPr>
          <a:xfrm rot="10800000">
            <a:off x="3066364" y="4880159"/>
            <a:ext cx="839154" cy="663380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9" idx="6"/>
            <a:endCxn id="51" idx="2"/>
          </p:cNvCxnSpPr>
          <p:nvPr/>
        </p:nvCxnSpPr>
        <p:spPr>
          <a:xfrm>
            <a:off x="2386439" y="4657028"/>
            <a:ext cx="280561" cy="335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6" idx="2"/>
            <a:endCxn id="44" idx="4"/>
          </p:cNvCxnSpPr>
          <p:nvPr/>
        </p:nvCxnSpPr>
        <p:spPr>
          <a:xfrm rot="10800000">
            <a:off x="3923881" y="39447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3" idx="6"/>
            <a:endCxn id="44" idx="2"/>
          </p:cNvCxnSpPr>
          <p:nvPr/>
        </p:nvCxnSpPr>
        <p:spPr>
          <a:xfrm flipV="1">
            <a:off x="2956101" y="3724972"/>
            <a:ext cx="568416" cy="1765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2" idx="0"/>
            <a:endCxn id="43" idx="0"/>
          </p:cNvCxnSpPr>
          <p:nvPr/>
        </p:nvCxnSpPr>
        <p:spPr>
          <a:xfrm rot="16200000" flipH="1">
            <a:off x="2002623" y="29687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3" idx="2"/>
            <a:endCxn id="49" idx="0"/>
          </p:cNvCxnSpPr>
          <p:nvPr/>
        </p:nvCxnSpPr>
        <p:spPr>
          <a:xfrm rot="10800000" flipV="1">
            <a:off x="1987076" y="3742628"/>
            <a:ext cx="170298" cy="6946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9" idx="2"/>
            <a:endCxn id="50" idx="0"/>
          </p:cNvCxnSpPr>
          <p:nvPr/>
        </p:nvCxnSpPr>
        <p:spPr>
          <a:xfrm rot="10800000" flipV="1">
            <a:off x="1391462" y="4657028"/>
            <a:ext cx="196250" cy="72658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1" grpId="0" animBg="1"/>
      <p:bldP spid="125" grpId="0" animBg="1"/>
      <p:bldP spid="126" grpId="0" animBg="1"/>
      <p:bldP spid="127" grpId="0" animBg="1"/>
      <p:bldP spid="130" grpId="0" animBg="1"/>
      <p:bldP spid="141" grpId="0" animBg="1"/>
      <p:bldP spid="155" grpId="0" animBg="1"/>
      <p:bldP spid="15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graph G=(V,E), |V|=k</a:t>
            </a:r>
          </a:p>
          <a:p>
            <a:endParaRPr lang="en-US" dirty="0" smtClean="0"/>
          </a:p>
          <a:p>
            <a:r>
              <a:rPr lang="en-US" dirty="0" smtClean="0"/>
              <a:t>Ordering of the nodes v1,v2,…</a:t>
            </a:r>
            <a:r>
              <a:rPr lang="en-US" dirty="0" err="1" smtClean="0"/>
              <a:t>vk</a:t>
            </a:r>
            <a:r>
              <a:rPr lang="en-US" dirty="0" smtClean="0"/>
              <a:t> such that for every edge (</a:t>
            </a:r>
            <a:r>
              <a:rPr lang="en-US" dirty="0" err="1" smtClean="0"/>
              <a:t>vi,vj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 E, i &lt; 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4419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3452774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4819917" y="4419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5772837" y="54102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3962400" y="53550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cxnSp>
        <p:nvCxnSpPr>
          <p:cNvPr id="10" name="Curved Connector 9"/>
          <p:cNvCxnSpPr>
            <a:stCxn id="8" idx="2"/>
            <a:endCxn id="7" idx="4"/>
          </p:cNvCxnSpPr>
          <p:nvPr/>
        </p:nvCxnSpPr>
        <p:spPr>
          <a:xfrm rot="10800000">
            <a:off x="5219281" y="48591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6"/>
            <a:endCxn id="7" idx="2"/>
          </p:cNvCxnSpPr>
          <p:nvPr/>
        </p:nvCxnSpPr>
        <p:spPr>
          <a:xfrm flipV="1">
            <a:off x="4251501" y="4639372"/>
            <a:ext cx="568416" cy="17656"/>
          </a:xfrm>
          <a:prstGeom prst="curvedConnector3">
            <a:avLst>
              <a:gd name="adj1" fmla="val 47911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0"/>
            <a:endCxn id="6" idx="0"/>
          </p:cNvCxnSpPr>
          <p:nvPr/>
        </p:nvCxnSpPr>
        <p:spPr>
          <a:xfrm rot="16200000" flipH="1">
            <a:off x="3298023" y="38831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4"/>
            <a:endCxn id="9" idx="0"/>
          </p:cNvCxnSpPr>
          <p:nvPr/>
        </p:nvCxnSpPr>
        <p:spPr>
          <a:xfrm rot="16200000" flipH="1">
            <a:off x="3867844" y="4861094"/>
            <a:ext cx="478215" cy="50962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6248400"/>
            <a:ext cx="477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topological orderings: 1 4 3 2 5, 4 1 3 5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152</a:t>
            </a:fld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676400" y="2133600"/>
            <a:ext cx="57150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1905000" y="1483047"/>
            <a:ext cx="51816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float </a:t>
            </a:r>
            <a:r>
              <a:rPr lang="en-US" dirty="0" err="1" smtClean="0">
                <a:solidFill>
                  <a:schemeClr val="tx1"/>
                </a:solidFill>
              </a:rPr>
              <a:t>x,y,z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90800" y="3276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type</a:t>
            </a:r>
            <a:endParaRPr lang="en-US" sz="1400" dirty="0"/>
          </a:p>
        </p:txBody>
      </p:sp>
      <p:sp>
        <p:nvSpPr>
          <p:cNvPr id="43" name="Oval 42"/>
          <p:cNvSpPr/>
          <p:nvPr/>
        </p:nvSpPr>
        <p:spPr>
          <a:xfrm>
            <a:off x="3681374" y="3294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</a:t>
            </a:r>
            <a:endParaRPr 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5048517" y="3276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dmy</a:t>
            </a:r>
            <a:endParaRPr lang="en-US" sz="1400" dirty="0"/>
          </a:p>
        </p:txBody>
      </p:sp>
      <p:sp>
        <p:nvSpPr>
          <p:cNvPr id="46" name="Oval 45"/>
          <p:cNvSpPr/>
          <p:nvPr/>
        </p:nvSpPr>
        <p:spPr>
          <a:xfrm>
            <a:off x="6001437" y="42672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entry</a:t>
            </a:r>
            <a:endParaRPr lang="en-US" sz="1400" dirty="0"/>
          </a:p>
        </p:txBody>
      </p:sp>
      <p:sp>
        <p:nvSpPr>
          <p:cNvPr id="47" name="Oval 46"/>
          <p:cNvSpPr/>
          <p:nvPr/>
        </p:nvSpPr>
        <p:spPr>
          <a:xfrm>
            <a:off x="5429518" y="50951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entry</a:t>
            </a:r>
            <a:endParaRPr lang="en-US" sz="1400" dirty="0"/>
          </a:p>
        </p:txBody>
      </p:sp>
      <p:sp>
        <p:nvSpPr>
          <p:cNvPr id="48" name="Oval 47"/>
          <p:cNvSpPr/>
          <p:nvPr/>
        </p:nvSpPr>
        <p:spPr>
          <a:xfrm>
            <a:off x="4724400" y="59612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entry</a:t>
            </a:r>
            <a:endParaRPr lang="en-US" sz="1400" dirty="0"/>
          </a:p>
        </p:txBody>
      </p:sp>
      <p:sp>
        <p:nvSpPr>
          <p:cNvPr id="49" name="Oval 48"/>
          <p:cNvSpPr/>
          <p:nvPr/>
        </p:nvSpPr>
        <p:spPr>
          <a:xfrm>
            <a:off x="3111712" y="42086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</a:t>
            </a:r>
            <a:endParaRPr lang="en-US" sz="1400" dirty="0"/>
          </a:p>
        </p:txBody>
      </p:sp>
      <p:sp>
        <p:nvSpPr>
          <p:cNvPr id="50" name="Oval 49"/>
          <p:cNvSpPr/>
          <p:nvPr/>
        </p:nvSpPr>
        <p:spPr>
          <a:xfrm>
            <a:off x="2516098" y="51550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</a:t>
            </a:r>
            <a:endParaRPr lang="en-US" sz="1400" dirty="0"/>
          </a:p>
        </p:txBody>
      </p:sp>
      <p:sp>
        <p:nvSpPr>
          <p:cNvPr id="51" name="Oval 50"/>
          <p:cNvSpPr/>
          <p:nvPr/>
        </p:nvSpPr>
        <p:spPr>
          <a:xfrm>
            <a:off x="4191000" y="42120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dmy</a:t>
            </a:r>
            <a:endParaRPr lang="en-US" sz="1400" dirty="0"/>
          </a:p>
        </p:txBody>
      </p:sp>
      <p:sp>
        <p:nvSpPr>
          <p:cNvPr id="52" name="Oval 51"/>
          <p:cNvSpPr/>
          <p:nvPr/>
        </p:nvSpPr>
        <p:spPr>
          <a:xfrm>
            <a:off x="3600217" y="51550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dmy</a:t>
            </a:r>
            <a:endParaRPr lang="en-US" sz="1400" dirty="0"/>
          </a:p>
        </p:txBody>
      </p:sp>
      <p:cxnSp>
        <p:nvCxnSpPr>
          <p:cNvPr id="34" name="Curved Connector 33"/>
          <p:cNvCxnSpPr>
            <a:endCxn id="52" idx="4"/>
          </p:cNvCxnSpPr>
          <p:nvPr/>
        </p:nvCxnSpPr>
        <p:spPr>
          <a:xfrm rot="10800000">
            <a:off x="3999582" y="5594560"/>
            <a:ext cx="724819" cy="58646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52" idx="2"/>
          </p:cNvCxnSpPr>
          <p:nvPr/>
        </p:nvCxnSpPr>
        <p:spPr>
          <a:xfrm>
            <a:off x="3314825" y="5374788"/>
            <a:ext cx="285392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7" idx="2"/>
            <a:endCxn id="51" idx="4"/>
          </p:cNvCxnSpPr>
          <p:nvPr/>
        </p:nvCxnSpPr>
        <p:spPr>
          <a:xfrm rot="10800000">
            <a:off x="4590364" y="4651559"/>
            <a:ext cx="839154" cy="663380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9" idx="6"/>
            <a:endCxn id="51" idx="2"/>
          </p:cNvCxnSpPr>
          <p:nvPr/>
        </p:nvCxnSpPr>
        <p:spPr>
          <a:xfrm>
            <a:off x="3910439" y="4428428"/>
            <a:ext cx="280561" cy="335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6" idx="2"/>
            <a:endCxn id="44" idx="4"/>
          </p:cNvCxnSpPr>
          <p:nvPr/>
        </p:nvCxnSpPr>
        <p:spPr>
          <a:xfrm rot="10800000">
            <a:off x="5447881" y="37161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3" idx="6"/>
            <a:endCxn id="44" idx="2"/>
          </p:cNvCxnSpPr>
          <p:nvPr/>
        </p:nvCxnSpPr>
        <p:spPr>
          <a:xfrm flipV="1">
            <a:off x="4480101" y="3496372"/>
            <a:ext cx="568416" cy="1765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2" idx="0"/>
            <a:endCxn id="43" idx="0"/>
          </p:cNvCxnSpPr>
          <p:nvPr/>
        </p:nvCxnSpPr>
        <p:spPr>
          <a:xfrm rot="16200000" flipH="1">
            <a:off x="3526623" y="27401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3" idx="2"/>
          </p:cNvCxnSpPr>
          <p:nvPr/>
        </p:nvCxnSpPr>
        <p:spPr>
          <a:xfrm rot="10800000" flipV="1">
            <a:off x="3511076" y="3514028"/>
            <a:ext cx="170298" cy="6946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9" idx="2"/>
          </p:cNvCxnSpPr>
          <p:nvPr/>
        </p:nvCxnSpPr>
        <p:spPr>
          <a:xfrm rot="10800000" flipV="1">
            <a:off x="2915462" y="4428428"/>
            <a:ext cx="196250" cy="72658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77901" y="2891356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5226" y="3938443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3136" y="4816476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4541" y="5776590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3116" y="292492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5</a:t>
            </a:r>
            <a:endParaRPr lang="en-US" sz="20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9554" y="3938443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7</a:t>
            </a:r>
            <a:endParaRPr lang="en-US" sz="20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1867" y="489910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8</a:t>
            </a:r>
            <a:endParaRPr lang="en-US" sz="20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4568" y="4816476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9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35946" y="3938443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10</a:t>
            </a:r>
            <a:endParaRPr lang="en-US" sz="20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76144" y="292492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83208" y="270669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float</a:t>
            </a:r>
            <a:endParaRPr lang="en-US" sz="2000" b="1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09115" y="269689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float</a:t>
            </a:r>
            <a:endParaRPr lang="en-US" sz="2000" b="1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6131" y="3676676"/>
            <a:ext cx="67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ent1</a:t>
            </a:r>
            <a:endParaRPr lang="en-US" sz="2000" b="1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2220" y="5018156"/>
            <a:ext cx="67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ent2</a:t>
            </a:r>
            <a:endParaRPr lang="en-US" sz="2000" b="1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12660" y="5959837"/>
            <a:ext cx="67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ent3</a:t>
            </a:r>
            <a:endParaRPr lang="en-US" sz="2000" b="1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05478" y="267523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float</a:t>
            </a:r>
            <a:endParaRPr lang="en-US" sz="2000" b="1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98439" y="402399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float</a:t>
            </a:r>
            <a:endParaRPr lang="en-US" sz="2000" b="1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88970" y="51302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float</a:t>
            </a:r>
            <a:endParaRPr lang="en-US" sz="2000" b="1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23023" y="479858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float</a:t>
            </a:r>
            <a:endParaRPr lang="en-US" sz="2000" b="1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21907" y="3837387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float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7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9" grpId="0"/>
      <p:bldP spid="40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cycles?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attribute grammar hard to detect if it has cyclic dependencies</a:t>
            </a:r>
          </a:p>
          <a:p>
            <a:pPr lvl="1"/>
            <a:r>
              <a:rPr lang="en-US" dirty="0" smtClean="0"/>
              <a:t>Exponential cost</a:t>
            </a:r>
          </a:p>
          <a:p>
            <a:pPr lvl="1"/>
            <a:endParaRPr lang="en-US" dirty="0"/>
          </a:p>
          <a:p>
            <a:r>
              <a:rPr lang="en-US" dirty="0" smtClean="0"/>
              <a:t>Special classes of attribute grammars</a:t>
            </a:r>
          </a:p>
          <a:p>
            <a:pPr lvl="1"/>
            <a:r>
              <a:rPr lang="en-US" dirty="0" smtClean="0"/>
              <a:t>Our “usual trick”</a:t>
            </a:r>
          </a:p>
          <a:p>
            <a:pPr lvl="1"/>
            <a:r>
              <a:rPr lang="en-US" dirty="0" smtClean="0"/>
              <a:t> sacrifice generality for predictable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Inherited vs. Synthesized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Synthesized attributes</a:t>
            </a:r>
          </a:p>
          <a:p>
            <a:pPr lvl="1"/>
            <a:r>
              <a:rPr lang="en-US" dirty="0" smtClean="0"/>
              <a:t>Computed from children of a node</a:t>
            </a:r>
          </a:p>
          <a:p>
            <a:r>
              <a:rPr lang="en-US" dirty="0" smtClean="0"/>
              <a:t>Inherited attributes</a:t>
            </a:r>
          </a:p>
          <a:p>
            <a:pPr lvl="1"/>
            <a:r>
              <a:rPr lang="en-US" dirty="0" smtClean="0"/>
              <a:t>Computed from parents and siblings of a node</a:t>
            </a:r>
          </a:p>
          <a:p>
            <a:pPr lvl="1"/>
            <a:endParaRPr lang="en-US" dirty="0"/>
          </a:p>
          <a:p>
            <a:r>
              <a:rPr lang="en-US" sz="2800" dirty="0" smtClean="0"/>
              <a:t>Attributes of tokens are technically considered as synthesized attributes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155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5128491" y="2468773"/>
          <a:ext cx="3637788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2705"/>
                <a:gridCol w="2315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T L</a:t>
                      </a:r>
                      <a:r>
                        <a:rPr lang="en-US" baseline="0" dirty="0" smtClean="0">
                          <a:sym typeface="Math C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L.in = </a:t>
                      </a:r>
                      <a:r>
                        <a:rPr lang="en-US" dirty="0" err="1" smtClean="0"/>
                        <a:t>T.type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integer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float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L1,</a:t>
                      </a:r>
                      <a:r>
                        <a:rPr lang="en-US" baseline="0" dirty="0" smtClean="0">
                          <a:sym typeface="Math C"/>
                        </a:rPr>
                        <a:t> 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L1.in = L.in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381000" y="2362200"/>
            <a:ext cx="41148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9619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121" name="Oval 120"/>
          <p:cNvSpPr/>
          <p:nvPr/>
        </p:nvSpPr>
        <p:spPr>
          <a:xfrm>
            <a:off x="646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float</a:t>
            </a:r>
            <a:endParaRPr lang="en-US" sz="1800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1102425" y="2954144"/>
            <a:ext cx="12023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1102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0480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</a:t>
            </a:r>
            <a:endParaRPr lang="en-US" sz="1800" dirty="0"/>
          </a:p>
        </p:txBody>
      </p:sp>
      <p:sp>
        <p:nvSpPr>
          <p:cNvPr id="126" name="Oval 125"/>
          <p:cNvSpPr/>
          <p:nvPr/>
        </p:nvSpPr>
        <p:spPr>
          <a:xfrm>
            <a:off x="24384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</a:t>
            </a:r>
            <a:endParaRPr lang="en-US" sz="1800" dirty="0"/>
          </a:p>
        </p:txBody>
      </p:sp>
      <p:sp>
        <p:nvSpPr>
          <p:cNvPr id="127" name="Oval 126"/>
          <p:cNvSpPr/>
          <p:nvPr/>
        </p:nvSpPr>
        <p:spPr>
          <a:xfrm>
            <a:off x="35052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id1</a:t>
            </a:r>
            <a:endParaRPr lang="en-US" sz="105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450099" y="3962400"/>
            <a:ext cx="39800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609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</a:t>
            </a:r>
            <a:endParaRPr lang="en-US" sz="1800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3048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8001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</a:t>
            </a:r>
            <a:endParaRPr lang="en-US" sz="1800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2895600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id2</a:t>
            </a:r>
            <a:endParaRPr lang="en-US" sz="105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781300" y="4876800"/>
            <a:ext cx="457200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286000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id3</a:t>
            </a:r>
            <a:endParaRPr lang="en-US" sz="105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2143048" y="5823160"/>
            <a:ext cx="485852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float </a:t>
            </a:r>
            <a:r>
              <a:rPr lang="en-US" dirty="0" err="1" smtClean="0">
                <a:solidFill>
                  <a:schemeClr val="tx1"/>
                </a:solidFill>
              </a:rPr>
              <a:t>x,y,z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0" name="Straight Arrow Connector 169"/>
          <p:cNvCxnSpPr>
            <a:stCxn id="130" idx="6"/>
            <a:endCxn id="125" idx="2"/>
          </p:cNvCxnSpPr>
          <p:nvPr/>
        </p:nvCxnSpPr>
        <p:spPr>
          <a:xfrm>
            <a:off x="1595250" y="3742628"/>
            <a:ext cx="145275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25" idx="4"/>
            <a:endCxn id="126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26" idx="4"/>
            <a:endCxn id="141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21" idx="0"/>
            <a:endCxn id="130" idx="4"/>
          </p:cNvCxnSpPr>
          <p:nvPr/>
        </p:nvCxnSpPr>
        <p:spPr>
          <a:xfrm flipV="1">
            <a:off x="1102425" y="3962400"/>
            <a:ext cx="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57" idx="0"/>
            <a:endCxn id="141" idx="4"/>
          </p:cNvCxnSpPr>
          <p:nvPr/>
        </p:nvCxnSpPr>
        <p:spPr>
          <a:xfrm flipH="1" flipV="1">
            <a:off x="2143048" y="5823160"/>
            <a:ext cx="485852" cy="3666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55" idx="0"/>
            <a:endCxn id="126" idx="4"/>
          </p:cNvCxnSpPr>
          <p:nvPr/>
        </p:nvCxnSpPr>
        <p:spPr>
          <a:xfrm flipH="1" flipV="1">
            <a:off x="2781300" y="4876800"/>
            <a:ext cx="457200" cy="44696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27" idx="0"/>
            <a:endCxn id="125" idx="4"/>
          </p:cNvCxnSpPr>
          <p:nvPr/>
        </p:nvCxnSpPr>
        <p:spPr>
          <a:xfrm flipH="1" flipV="1">
            <a:off x="3450099" y="3962400"/>
            <a:ext cx="398001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477735" y="318690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float</a:t>
            </a:r>
            <a:endParaRPr lang="en-US" sz="1800" dirty="0">
              <a:latin typeface="+mn-lt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356808" y="31535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float</a:t>
            </a:r>
            <a:endParaRPr lang="en-US" sz="1800" dirty="0">
              <a:latin typeface="+mn-lt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252768" y="41264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float</a:t>
            </a:r>
            <a:endParaRPr lang="en-US" sz="1800" dirty="0">
              <a:latin typeface="+mn-lt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624070" y="504484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float</a:t>
            </a:r>
            <a:endParaRPr lang="en-US" sz="1800" dirty="0">
              <a:latin typeface="+mn-lt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5227578" y="5562600"/>
            <a:ext cx="2037682" cy="369332"/>
            <a:chOff x="5105400" y="5793515"/>
            <a:chExt cx="2037682" cy="369332"/>
          </a:xfrm>
        </p:grpSpPr>
        <p:cxnSp>
          <p:nvCxnSpPr>
            <p:cNvPr id="193" name="Straight Arrow Connector 192"/>
            <p:cNvCxnSpPr/>
            <p:nvPr/>
          </p:nvCxnSpPr>
          <p:spPr>
            <a:xfrm>
              <a:off x="5105400" y="5978181"/>
              <a:ext cx="914400" cy="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6096000" y="5793515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inherited</a:t>
              </a:r>
              <a:endParaRPr lang="en-US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227578" y="6029153"/>
            <a:ext cx="2316222" cy="369332"/>
            <a:chOff x="5105400" y="6260068"/>
            <a:chExt cx="2316222" cy="369332"/>
          </a:xfrm>
        </p:grpSpPr>
        <p:cxnSp>
          <p:nvCxnSpPr>
            <p:cNvPr id="195" name="Straight Arrow Connector 194"/>
            <p:cNvCxnSpPr/>
            <p:nvPr/>
          </p:nvCxnSpPr>
          <p:spPr>
            <a:xfrm>
              <a:off x="5105400" y="6444734"/>
              <a:ext cx="9144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6105236" y="6260068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synthesized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19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S-attributed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Special class of attribute grammars </a:t>
            </a:r>
          </a:p>
          <a:p>
            <a:r>
              <a:rPr lang="en-US" dirty="0" smtClean="0"/>
              <a:t>Only uses synthesized attributes (S-attributed)</a:t>
            </a:r>
          </a:p>
          <a:p>
            <a:r>
              <a:rPr lang="en-US" dirty="0" smtClean="0"/>
              <a:t>No use of inherited attributes</a:t>
            </a:r>
          </a:p>
          <a:p>
            <a:endParaRPr lang="en-US" dirty="0"/>
          </a:p>
          <a:p>
            <a:r>
              <a:rPr lang="en-US" dirty="0" smtClean="0"/>
              <a:t>Can be computed by any bottom-up parser during parsing</a:t>
            </a:r>
          </a:p>
          <a:p>
            <a:r>
              <a:rPr lang="en-US" dirty="0" smtClean="0"/>
              <a:t>Attributes can be stored on the parsing stack</a:t>
            </a:r>
          </a:p>
          <a:p>
            <a:r>
              <a:rPr lang="en-US" dirty="0" smtClean="0"/>
              <a:t>Reduce operation computes the (synthesized) attribute from attributes of children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S-attributed Grammar: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76400" y="2209800"/>
          <a:ext cx="609600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E</a:t>
                      </a:r>
                      <a:r>
                        <a:rPr lang="en-US" baseline="0" dirty="0" smtClean="0">
                          <a:sym typeface="Math C"/>
                        </a:rPr>
                        <a:t> 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print(</a:t>
                      </a:r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E1</a:t>
                      </a:r>
                      <a:r>
                        <a:rPr lang="en-US" baseline="0" dirty="0" smtClean="0">
                          <a:sym typeface="Math C"/>
                        </a:rPr>
                        <a:t> +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 = E1.val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T.val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T.val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T1 *</a:t>
                      </a:r>
                      <a:r>
                        <a:rPr lang="en-US" baseline="0" dirty="0" smtClean="0">
                          <a:sym typeface="Math C"/>
                        </a:rPr>
                        <a:t>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T.val</a:t>
                      </a:r>
                      <a:r>
                        <a:rPr lang="en-US" dirty="0" smtClean="0"/>
                        <a:t> = T1.val * </a:t>
                      </a:r>
                      <a:r>
                        <a:rPr lang="en-US" dirty="0" err="1" smtClean="0"/>
                        <a:t>F.val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F.val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E.val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 </a:t>
                      </a:r>
                      <a:r>
                        <a:rPr lang="en-US" dirty="0" smtClean="0">
                          <a:sym typeface="Wingdings"/>
                        </a:rPr>
                        <a:t></a:t>
                      </a:r>
                      <a:r>
                        <a:rPr lang="en-US" dirty="0" smtClean="0">
                          <a:sym typeface="Math C"/>
                        </a:rPr>
                        <a:t> digit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F.val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digit.lexval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7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158</a:t>
            </a:fld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81000" y="1981200"/>
            <a:ext cx="8458200" cy="472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Oval 85"/>
          <p:cNvSpPr/>
          <p:nvPr/>
        </p:nvSpPr>
        <p:spPr>
          <a:xfrm>
            <a:off x="6324600" y="608727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cxnSp>
        <p:nvCxnSpPr>
          <p:cNvPr id="88" name="Straight Arrow Connector 87"/>
          <p:cNvCxnSpPr>
            <a:stCxn id="105" idx="4"/>
            <a:endCxn id="86" idx="0"/>
          </p:cNvCxnSpPr>
          <p:nvPr/>
        </p:nvCxnSpPr>
        <p:spPr>
          <a:xfrm>
            <a:off x="6667500" y="5789895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324600" y="535035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08" name="Oval 107"/>
          <p:cNvSpPr/>
          <p:nvPr/>
        </p:nvSpPr>
        <p:spPr>
          <a:xfrm>
            <a:off x="63246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</a:t>
            </a:r>
            <a:endParaRPr lang="en-US" sz="2000" dirty="0"/>
          </a:p>
        </p:txBody>
      </p:sp>
      <p:cxnSp>
        <p:nvCxnSpPr>
          <p:cNvPr id="109" name="Straight Arrow Connector 108"/>
          <p:cNvCxnSpPr>
            <a:stCxn id="108" idx="4"/>
            <a:endCxn id="105" idx="0"/>
          </p:cNvCxnSpPr>
          <p:nvPr/>
        </p:nvCxnSpPr>
        <p:spPr>
          <a:xfrm>
            <a:off x="6667500" y="4935344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4572000" y="2971800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 +</a:t>
            </a:r>
            <a:endParaRPr lang="en-US" sz="2000" dirty="0"/>
          </a:p>
        </p:txBody>
      </p:sp>
      <p:cxnSp>
        <p:nvCxnSpPr>
          <p:cNvPr id="115" name="Straight Arrow Connector 114"/>
          <p:cNvCxnSpPr>
            <a:stCxn id="114" idx="4"/>
            <a:endCxn id="108" idx="0"/>
          </p:cNvCxnSpPr>
          <p:nvPr/>
        </p:nvCxnSpPr>
        <p:spPr>
          <a:xfrm>
            <a:off x="4974099" y="3411344"/>
            <a:ext cx="1693401" cy="108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114800" y="61136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cxnSp>
        <p:nvCxnSpPr>
          <p:cNvPr id="119" name="Straight Arrow Connector 118"/>
          <p:cNvCxnSpPr>
            <a:stCxn id="120" idx="4"/>
            <a:endCxn id="118" idx="0"/>
          </p:cNvCxnSpPr>
          <p:nvPr/>
        </p:nvCxnSpPr>
        <p:spPr>
          <a:xfrm>
            <a:off x="4457700" y="5816278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114800" y="537673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21" name="Oval 120"/>
          <p:cNvSpPr/>
          <p:nvPr/>
        </p:nvSpPr>
        <p:spPr>
          <a:xfrm>
            <a:off x="4114800" y="452218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</a:t>
            </a:r>
            <a:endParaRPr lang="en-US" sz="2000" dirty="0"/>
          </a:p>
        </p:txBody>
      </p:sp>
      <p:cxnSp>
        <p:nvCxnSpPr>
          <p:cNvPr id="122" name="Straight Arrow Connector 121"/>
          <p:cNvCxnSpPr>
            <a:stCxn id="121" idx="4"/>
            <a:endCxn id="120" idx="0"/>
          </p:cNvCxnSpPr>
          <p:nvPr/>
        </p:nvCxnSpPr>
        <p:spPr>
          <a:xfrm>
            <a:off x="4457700" y="4961727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3124200" y="3754792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 *</a:t>
            </a:r>
            <a:endParaRPr lang="en-US" sz="2000" dirty="0"/>
          </a:p>
        </p:txBody>
      </p:sp>
      <p:sp>
        <p:nvSpPr>
          <p:cNvPr id="125" name="Oval 124"/>
          <p:cNvSpPr/>
          <p:nvPr/>
        </p:nvSpPr>
        <p:spPr>
          <a:xfrm>
            <a:off x="1143000" y="61136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</a:t>
            </a:r>
            <a:endParaRPr lang="en-US" sz="2000" dirty="0"/>
          </a:p>
        </p:txBody>
      </p:sp>
      <p:cxnSp>
        <p:nvCxnSpPr>
          <p:cNvPr id="126" name="Straight Arrow Connector 125"/>
          <p:cNvCxnSpPr>
            <a:stCxn id="127" idx="4"/>
            <a:endCxn id="125" idx="0"/>
          </p:cNvCxnSpPr>
          <p:nvPr/>
        </p:nvCxnSpPr>
        <p:spPr>
          <a:xfrm>
            <a:off x="1485900" y="5816278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1143000" y="537673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28" name="Oval 127"/>
          <p:cNvSpPr/>
          <p:nvPr/>
        </p:nvSpPr>
        <p:spPr>
          <a:xfrm>
            <a:off x="1143000" y="452218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</a:t>
            </a:r>
            <a:endParaRPr lang="en-US" sz="2000" dirty="0"/>
          </a:p>
        </p:txBody>
      </p:sp>
      <p:cxnSp>
        <p:nvCxnSpPr>
          <p:cNvPr id="129" name="Straight Arrow Connector 128"/>
          <p:cNvCxnSpPr>
            <a:stCxn id="128" idx="4"/>
            <a:endCxn id="127" idx="0"/>
          </p:cNvCxnSpPr>
          <p:nvPr/>
        </p:nvCxnSpPr>
        <p:spPr>
          <a:xfrm>
            <a:off x="1485900" y="4961727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4636325" y="2133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</a:t>
            </a:r>
            <a:endParaRPr lang="en-US" sz="2000" dirty="0"/>
          </a:p>
        </p:txBody>
      </p:sp>
      <p:cxnSp>
        <p:nvCxnSpPr>
          <p:cNvPr id="132" name="Straight Arrow Connector 131"/>
          <p:cNvCxnSpPr>
            <a:stCxn id="131" idx="4"/>
            <a:endCxn id="114" idx="0"/>
          </p:cNvCxnSpPr>
          <p:nvPr/>
        </p:nvCxnSpPr>
        <p:spPr>
          <a:xfrm flipH="1">
            <a:off x="4974099" y="2573144"/>
            <a:ext cx="5126" cy="398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4" idx="4"/>
            <a:endCxn id="121" idx="0"/>
          </p:cNvCxnSpPr>
          <p:nvPr/>
        </p:nvCxnSpPr>
        <p:spPr>
          <a:xfrm>
            <a:off x="3526299" y="4194336"/>
            <a:ext cx="931401" cy="32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24" idx="4"/>
            <a:endCxn id="128" idx="0"/>
          </p:cNvCxnSpPr>
          <p:nvPr/>
        </p:nvCxnSpPr>
        <p:spPr>
          <a:xfrm flipH="1">
            <a:off x="1485900" y="4194336"/>
            <a:ext cx="2040399" cy="32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14" idx="4"/>
            <a:endCxn id="124" idx="0"/>
          </p:cNvCxnSpPr>
          <p:nvPr/>
        </p:nvCxnSpPr>
        <p:spPr>
          <a:xfrm flipH="1">
            <a:off x="3526299" y="3411344"/>
            <a:ext cx="1447800" cy="343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6934200" y="60960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Lexval</a:t>
            </a:r>
            <a:r>
              <a:rPr lang="en-US" sz="1400" dirty="0" smtClean="0"/>
              <a:t>=3</a:t>
            </a:r>
            <a:endParaRPr lang="en-US" sz="1400" dirty="0"/>
          </a:p>
        </p:txBody>
      </p:sp>
      <p:sp>
        <p:nvSpPr>
          <p:cNvPr id="149" name="Oval 148"/>
          <p:cNvSpPr/>
          <p:nvPr/>
        </p:nvSpPr>
        <p:spPr>
          <a:xfrm>
            <a:off x="4672940" y="60960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Lexval</a:t>
            </a:r>
            <a:r>
              <a:rPr lang="en-US" sz="1400" dirty="0" smtClean="0"/>
              <a:t>=4</a:t>
            </a:r>
            <a:endParaRPr lang="en-US" sz="1400" dirty="0"/>
          </a:p>
        </p:txBody>
      </p:sp>
      <p:sp>
        <p:nvSpPr>
          <p:cNvPr id="150" name="Oval 149"/>
          <p:cNvSpPr/>
          <p:nvPr/>
        </p:nvSpPr>
        <p:spPr>
          <a:xfrm>
            <a:off x="1702041" y="6113656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Lexval</a:t>
            </a:r>
            <a:r>
              <a:rPr lang="en-US" sz="1400" dirty="0" smtClean="0"/>
              <a:t>=7</a:t>
            </a:r>
            <a:endParaRPr lang="en-US" sz="1400" dirty="0"/>
          </a:p>
        </p:txBody>
      </p:sp>
      <p:sp>
        <p:nvSpPr>
          <p:cNvPr id="151" name="Oval 150"/>
          <p:cNvSpPr/>
          <p:nvPr/>
        </p:nvSpPr>
        <p:spPr>
          <a:xfrm>
            <a:off x="1662545" y="5350351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val</a:t>
            </a:r>
            <a:r>
              <a:rPr lang="en-US" sz="1400" dirty="0" smtClean="0"/>
              <a:t>=7</a:t>
            </a:r>
            <a:endParaRPr lang="en-US" sz="1400" dirty="0"/>
          </a:p>
        </p:txBody>
      </p:sp>
      <p:sp>
        <p:nvSpPr>
          <p:cNvPr id="152" name="Oval 151"/>
          <p:cNvSpPr/>
          <p:nvPr/>
        </p:nvSpPr>
        <p:spPr>
          <a:xfrm>
            <a:off x="1662545" y="44958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val</a:t>
            </a:r>
            <a:r>
              <a:rPr lang="en-US" sz="1400" dirty="0" smtClean="0"/>
              <a:t>=7</a:t>
            </a:r>
            <a:endParaRPr lang="en-US" sz="1400" dirty="0"/>
          </a:p>
        </p:txBody>
      </p:sp>
      <p:sp>
        <p:nvSpPr>
          <p:cNvPr id="153" name="Oval 152"/>
          <p:cNvSpPr/>
          <p:nvPr/>
        </p:nvSpPr>
        <p:spPr>
          <a:xfrm>
            <a:off x="4710545" y="5376734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val</a:t>
            </a:r>
            <a:r>
              <a:rPr lang="en-US" sz="1400" dirty="0" smtClean="0"/>
              <a:t>=4</a:t>
            </a:r>
            <a:endParaRPr lang="en-US" sz="1400" dirty="0"/>
          </a:p>
        </p:txBody>
      </p:sp>
      <p:sp>
        <p:nvSpPr>
          <p:cNvPr id="154" name="Oval 153"/>
          <p:cNvSpPr/>
          <p:nvPr/>
        </p:nvSpPr>
        <p:spPr>
          <a:xfrm>
            <a:off x="4672940" y="4522183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val</a:t>
            </a:r>
            <a:r>
              <a:rPr lang="en-US" sz="1400" dirty="0" smtClean="0"/>
              <a:t>=4</a:t>
            </a:r>
            <a:endParaRPr lang="en-US" sz="1400" dirty="0"/>
          </a:p>
        </p:txBody>
      </p:sp>
      <p:sp>
        <p:nvSpPr>
          <p:cNvPr id="155" name="Oval 154"/>
          <p:cNvSpPr/>
          <p:nvPr/>
        </p:nvSpPr>
        <p:spPr>
          <a:xfrm>
            <a:off x="3733800" y="3754792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val</a:t>
            </a:r>
            <a:r>
              <a:rPr lang="en-US" sz="1400" dirty="0" smtClean="0"/>
              <a:t>=28</a:t>
            </a:r>
            <a:endParaRPr lang="en-US" sz="1400" dirty="0"/>
          </a:p>
        </p:txBody>
      </p:sp>
      <p:sp>
        <p:nvSpPr>
          <p:cNvPr id="156" name="Oval 155"/>
          <p:cNvSpPr/>
          <p:nvPr/>
        </p:nvSpPr>
        <p:spPr>
          <a:xfrm>
            <a:off x="6934200" y="5350351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val</a:t>
            </a:r>
            <a:r>
              <a:rPr lang="en-US" sz="1400" dirty="0" smtClean="0"/>
              <a:t>=3</a:t>
            </a:r>
            <a:endParaRPr lang="en-US" sz="1400" dirty="0"/>
          </a:p>
        </p:txBody>
      </p:sp>
      <p:sp>
        <p:nvSpPr>
          <p:cNvPr id="157" name="Oval 156"/>
          <p:cNvSpPr/>
          <p:nvPr/>
        </p:nvSpPr>
        <p:spPr>
          <a:xfrm>
            <a:off x="6934200" y="4522183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val</a:t>
            </a:r>
            <a:r>
              <a:rPr lang="en-US" sz="1400" dirty="0" smtClean="0"/>
              <a:t>=3</a:t>
            </a:r>
            <a:endParaRPr lang="en-US" sz="1400" dirty="0"/>
          </a:p>
        </p:txBody>
      </p:sp>
      <p:sp>
        <p:nvSpPr>
          <p:cNvPr id="158" name="Oval 157"/>
          <p:cNvSpPr/>
          <p:nvPr/>
        </p:nvSpPr>
        <p:spPr>
          <a:xfrm>
            <a:off x="5223658" y="29718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val</a:t>
            </a:r>
            <a:r>
              <a:rPr lang="en-US" sz="1400" dirty="0" smtClean="0"/>
              <a:t>=31</a:t>
            </a:r>
            <a:endParaRPr lang="en-US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503641" y="2111479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  <a:cs typeface="Courier New" pitchFamily="49" charset="0"/>
              </a:rPr>
              <a:t>31</a:t>
            </a:r>
            <a:endParaRPr lang="en-US" sz="2000" dirty="0"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L-attributed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L-attributed attribute grammar when every attribute in a production A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Math C"/>
              </a:rPr>
              <a:t> X1…</a:t>
            </a:r>
            <a:r>
              <a:rPr lang="en-US" dirty="0" err="1" smtClean="0">
                <a:sym typeface="Math C"/>
              </a:rPr>
              <a:t>Xn</a:t>
            </a:r>
            <a:r>
              <a:rPr lang="en-US" dirty="0" smtClean="0">
                <a:sym typeface="Math C"/>
              </a:rPr>
              <a:t> is</a:t>
            </a:r>
          </a:p>
          <a:p>
            <a:pPr lvl="1"/>
            <a:r>
              <a:rPr lang="en-US" dirty="0" smtClean="0"/>
              <a:t>A synthesized attribute, or</a:t>
            </a:r>
          </a:p>
          <a:p>
            <a:pPr lvl="1"/>
            <a:r>
              <a:rPr lang="en-US" dirty="0" smtClean="0"/>
              <a:t>An inherited attribute of </a:t>
            </a:r>
            <a:r>
              <a:rPr lang="en-US" dirty="0" err="1" smtClean="0"/>
              <a:t>Xj</a:t>
            </a:r>
            <a:r>
              <a:rPr lang="en-US" dirty="0" smtClean="0"/>
              <a:t>, 1 &lt;= j &lt;=n that only depends on </a:t>
            </a:r>
          </a:p>
          <a:p>
            <a:pPr lvl="2"/>
            <a:r>
              <a:rPr lang="en-US" dirty="0" smtClean="0"/>
              <a:t>Attributes of X1…Xj-1 to the left of </a:t>
            </a:r>
            <a:r>
              <a:rPr lang="en-US" dirty="0" err="1" smtClean="0"/>
              <a:t>Xj</a:t>
            </a:r>
            <a:r>
              <a:rPr lang="en-US" dirty="0" smtClean="0"/>
              <a:t>, or</a:t>
            </a:r>
          </a:p>
          <a:p>
            <a:pPr lvl="2"/>
            <a:r>
              <a:rPr lang="en-US" dirty="0" smtClean="0"/>
              <a:t>Inherited attributes of 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16</a:t>
            </a:fld>
            <a:endParaRPr lang="en-US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861" y="249604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34" idx="2"/>
            <a:endCxn id="2" idx="0"/>
          </p:cNvCxnSpPr>
          <p:nvPr/>
        </p:nvCxnSpPr>
        <p:spPr>
          <a:xfrm>
            <a:off x="3467644" y="2209800"/>
            <a:ext cx="8866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48200" y="4647887"/>
            <a:ext cx="1073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4528066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3" name="Oval 42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3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44"/>
          <p:cNvSpPr/>
          <p:nvPr/>
        </p:nvSpPr>
        <p:spPr>
          <a:xfrm>
            <a:off x="2476500" y="4873305"/>
            <a:ext cx="1371600" cy="69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27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45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352800"/>
            <a:ext cx="7772400" cy="3155160"/>
          </a:xfrm>
        </p:spPr>
        <p:txBody>
          <a:bodyPr>
            <a:noAutofit/>
          </a:bodyPr>
          <a:lstStyle/>
          <a:p>
            <a:r>
              <a:rPr lang="en-US" sz="2000" dirty="0" smtClean="0"/>
              <a:t>Each box is built from smaller boxes from which it gets the height and depth, and to which it sets the point size. </a:t>
            </a:r>
          </a:p>
          <a:p>
            <a:r>
              <a:rPr lang="en-US" sz="2000" dirty="0" err="1" smtClean="0"/>
              <a:t>pointsize</a:t>
            </a:r>
            <a:r>
              <a:rPr lang="en-US" sz="2000" dirty="0" smtClean="0"/>
              <a:t> (</a:t>
            </a:r>
            <a:r>
              <a:rPr lang="en-US" sz="2000" dirty="0" err="1" smtClean="0"/>
              <a:t>ps</a:t>
            </a:r>
            <a:r>
              <a:rPr lang="en-US" sz="2000" dirty="0" smtClean="0"/>
              <a:t>) – size of letters in a box. Subscript text has smaller point size of o.7p.</a:t>
            </a:r>
          </a:p>
          <a:p>
            <a:r>
              <a:rPr lang="en-US" sz="2000" dirty="0" smtClean="0"/>
              <a:t>height (</a:t>
            </a:r>
            <a:r>
              <a:rPr lang="en-US" sz="2000" dirty="0" err="1" smtClean="0"/>
              <a:t>ht</a:t>
            </a:r>
            <a:r>
              <a:rPr lang="en-US" sz="2000" dirty="0" smtClean="0"/>
              <a:t>) – distance from top of the box to the baseline</a:t>
            </a:r>
          </a:p>
          <a:p>
            <a:r>
              <a:rPr lang="en-US" sz="2000" dirty="0" smtClean="0"/>
              <a:t>depth (</a:t>
            </a:r>
            <a:r>
              <a:rPr lang="en-US" sz="2000" dirty="0" err="1" smtClean="0"/>
              <a:t>dp</a:t>
            </a:r>
            <a:r>
              <a:rPr lang="en-US" sz="2000" dirty="0" smtClean="0"/>
              <a:t>) – distance from baseline to the bottom of the box.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96200" cy="13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3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61719" y="1529080"/>
          <a:ext cx="5262881" cy="375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0518"/>
                <a:gridCol w="36623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➞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B.ps =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en-US" dirty="0" smtClean="0">
                          <a:sym typeface="Math C"/>
                        </a:rPr>
                        <a:t>➞ B1 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B1.ps = B.ps</a:t>
                      </a:r>
                    </a:p>
                    <a:p>
                      <a:r>
                        <a:rPr lang="en-US" dirty="0" smtClean="0"/>
                        <a:t>B2.ps</a:t>
                      </a:r>
                      <a:r>
                        <a:rPr lang="en-US" baseline="0" dirty="0" smtClean="0"/>
                        <a:t> = B.ps</a:t>
                      </a:r>
                    </a:p>
                    <a:p>
                      <a:r>
                        <a:rPr lang="en-US" baseline="0" dirty="0" smtClean="0"/>
                        <a:t>B.ht = max(B1.ht,B2.ht)</a:t>
                      </a:r>
                    </a:p>
                    <a:p>
                      <a:r>
                        <a:rPr lang="en-US" baseline="0" dirty="0" err="1" smtClean="0"/>
                        <a:t>B.dp</a:t>
                      </a:r>
                      <a:r>
                        <a:rPr lang="en-US" baseline="0" dirty="0" smtClean="0"/>
                        <a:t> = max(B1.dp,B2.dp)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en-US" dirty="0" smtClean="0">
                          <a:sym typeface="Math C"/>
                        </a:rPr>
                        <a:t>➞ B1 sub 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B1.ps = B.ps</a:t>
                      </a:r>
                    </a:p>
                    <a:p>
                      <a:r>
                        <a:rPr lang="en-US" dirty="0" smtClean="0"/>
                        <a:t>B2.ps = 0.7*B.ps</a:t>
                      </a:r>
                    </a:p>
                    <a:p>
                      <a:r>
                        <a:rPr lang="en-US" dirty="0" smtClean="0"/>
                        <a:t>B.ht = max(B1.ht,B2.ht</a:t>
                      </a:r>
                      <a:r>
                        <a:rPr lang="en-US" baseline="0" dirty="0" smtClean="0"/>
                        <a:t> – 0.25*B.ps)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B.dp</a:t>
                      </a:r>
                      <a:r>
                        <a:rPr lang="en-US" dirty="0" smtClean="0"/>
                        <a:t> = max(B1.dp,B2.dp</a:t>
                      </a:r>
                      <a:r>
                        <a:rPr lang="en-US" baseline="0" dirty="0" smtClean="0"/>
                        <a:t>– 0.25*B.ps)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en-US" dirty="0" smtClean="0">
                          <a:sym typeface="Math C"/>
                        </a:rPr>
                        <a:t>➞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B.ht = </a:t>
                      </a:r>
                      <a:r>
                        <a:rPr lang="en-US" dirty="0" err="1" smtClean="0"/>
                        <a:t>getHt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B.ps,text.lexval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B.dp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getDp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B.ps,text.lexval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2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47" y="609600"/>
            <a:ext cx="865770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Computing the attributes from left to right during a DFS traversal</a:t>
            </a:r>
            <a:r>
              <a:rPr lang="he-IL" sz="2800" dirty="0" smtClean="0"/>
              <a:t/>
            </a:r>
            <a:br>
              <a:rPr lang="he-IL" sz="2800" dirty="0" smtClean="0"/>
            </a:br>
            <a:endParaRPr lang="en-US" sz="2800" dirty="0" smtClean="0"/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u="sng" smtClean="0"/>
              <a:t>procedure</a:t>
            </a:r>
            <a:r>
              <a:rPr lang="en-US" smtClean="0"/>
              <a:t> dfvisit (n: node);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u="sng" smtClean="0"/>
              <a:t>begin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u="sng" smtClean="0"/>
              <a:t>for</a:t>
            </a:r>
            <a:r>
              <a:rPr lang="en-US" smtClean="0"/>
              <a:t> each child m of n, from left to right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	  </a:t>
            </a:r>
            <a:r>
              <a:rPr lang="en-US" u="sng" smtClean="0"/>
              <a:t>begin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		evaluate inherited attributes of m;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		dfvisit (m)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	  </a:t>
            </a:r>
            <a:r>
              <a:rPr lang="en-US" u="sng" smtClean="0"/>
              <a:t>end</a:t>
            </a:r>
            <a:r>
              <a:rPr lang="en-US" smtClean="0"/>
              <a:t>;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mtClean="0"/>
              <a:t>	evaluate synthesized attributes of n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u="sng" smtClean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232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Contextual analysis can move information between nodes in the AST</a:t>
            </a:r>
          </a:p>
          <a:p>
            <a:pPr lvl="1"/>
            <a:r>
              <a:rPr lang="en-US" dirty="0" smtClean="0"/>
              <a:t>Even when they are not “local”</a:t>
            </a:r>
          </a:p>
          <a:p>
            <a:r>
              <a:rPr lang="en-US" dirty="0" smtClean="0"/>
              <a:t>Attribute grammars </a:t>
            </a:r>
          </a:p>
          <a:p>
            <a:pPr lvl="1"/>
            <a:r>
              <a:rPr lang="en-US" dirty="0" smtClean="0"/>
              <a:t>Attach attributes and semantic actions to grammar</a:t>
            </a:r>
          </a:p>
          <a:p>
            <a:r>
              <a:rPr lang="en-US" dirty="0" smtClean="0"/>
              <a:t>Attribute evaluation</a:t>
            </a:r>
          </a:p>
          <a:p>
            <a:pPr lvl="1"/>
            <a:r>
              <a:rPr lang="en-US" dirty="0" smtClean="0"/>
              <a:t>Build dependency graph, topological sort, evaluate</a:t>
            </a:r>
          </a:p>
          <a:p>
            <a:r>
              <a:rPr lang="en-US" dirty="0" smtClean="0"/>
              <a:t>Special classes with pre-determined evaluation order: S-attributed, L-attributed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Front-end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17</a:t>
            </a:fld>
            <a:endParaRPr lang="en-US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119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34" idx="2"/>
            <a:endCxn id="2" idx="0"/>
          </p:cNvCxnSpPr>
          <p:nvPr/>
        </p:nvCxnSpPr>
        <p:spPr>
          <a:xfrm>
            <a:off x="3467644" y="2209800"/>
            <a:ext cx="12824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48200" y="4647887"/>
            <a:ext cx="1073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4528066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 flipH="1">
            <a:off x="3476510" y="2957705"/>
            <a:ext cx="395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6" name="Oval 45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46"/>
          <p:cNvSpPr/>
          <p:nvPr/>
        </p:nvSpPr>
        <p:spPr>
          <a:xfrm rot="16200000">
            <a:off x="887664" y="3735243"/>
            <a:ext cx="457200" cy="1441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46"/>
          <p:cNvSpPr/>
          <p:nvPr/>
        </p:nvSpPr>
        <p:spPr>
          <a:xfrm rot="16200000">
            <a:off x="995028" y="4356658"/>
            <a:ext cx="457200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18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18</a:t>
            </a:fld>
            <a:endParaRPr lang="en-US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2722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7" name="Straight Connector 46"/>
          <p:cNvCxnSpPr>
            <a:stCxn id="51" idx="2"/>
            <a:endCxn id="46" idx="0"/>
          </p:cNvCxnSpPr>
          <p:nvPr/>
        </p:nvCxnSpPr>
        <p:spPr>
          <a:xfrm>
            <a:off x="3467644" y="2209800"/>
            <a:ext cx="28854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2"/>
            <a:endCxn id="49" idx="0"/>
          </p:cNvCxnSpPr>
          <p:nvPr/>
        </p:nvCxnSpPr>
        <p:spPr>
          <a:xfrm flipH="1">
            <a:off x="3476510" y="2957705"/>
            <a:ext cx="1998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39" name="Oval 38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71112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71112" y="4227944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58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19</a:t>
            </a:fld>
            <a:endParaRPr lang="en-US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1119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51" name="Straight Connector 50"/>
          <p:cNvCxnSpPr>
            <a:stCxn id="55" idx="2"/>
            <a:endCxn id="50" idx="0"/>
          </p:cNvCxnSpPr>
          <p:nvPr/>
        </p:nvCxnSpPr>
        <p:spPr>
          <a:xfrm>
            <a:off x="3467644" y="2209800"/>
            <a:ext cx="12824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53" idx="0"/>
          </p:cNvCxnSpPr>
          <p:nvPr/>
        </p:nvCxnSpPr>
        <p:spPr>
          <a:xfrm flipH="1">
            <a:off x="3476510" y="2957705"/>
            <a:ext cx="395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68" name="Oval 67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stCxn id="68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stCxn id="70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171112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71112" y="4227944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029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74" idx="0"/>
          </p:cNvCxnSpPr>
          <p:nvPr/>
        </p:nvCxnSpPr>
        <p:spPr>
          <a:xfrm flipH="1" flipV="1">
            <a:off x="4572000" y="2247900"/>
            <a:ext cx="1485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298262" y="440595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372100" y="4953000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72100" y="5355967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3721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of an LR parser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 dirty="0"/>
          </a:p>
        </p:txBody>
      </p:sp>
      <p:sp>
        <p:nvSpPr>
          <p:cNvPr id="6" name="מלבן עם פינות מעוגלות באותו צד 5"/>
          <p:cNvSpPr/>
          <p:nvPr/>
        </p:nvSpPr>
        <p:spPr>
          <a:xfrm>
            <a:off x="3707904" y="2647712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LR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Parser</a:t>
            </a:r>
            <a:endParaRPr lang="he-IL" dirty="0" smtClean="0">
              <a:solidFill>
                <a:schemeClr val="tx1"/>
              </a:solidFill>
            </a:endParaRPr>
          </a:p>
        </p:txBody>
      </p:sp>
      <p:cxnSp>
        <p:nvCxnSpPr>
          <p:cNvPr id="9" name="מחבר חץ ישר 8"/>
          <p:cNvCxnSpPr>
            <a:stCxn id="6" idx="1"/>
          </p:cNvCxnSpPr>
          <p:nvPr/>
        </p:nvCxnSpPr>
        <p:spPr>
          <a:xfrm>
            <a:off x="4680012" y="3727832"/>
            <a:ext cx="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2267744" y="2935744"/>
          <a:ext cx="428969" cy="31314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74495" y="2463279"/>
            <a:ext cx="8413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/>
              <a:t>Stack</a:t>
            </a:r>
            <a:endParaRPr lang="he-IL" sz="2400" dirty="0"/>
          </a:p>
        </p:txBody>
      </p:sp>
      <p:cxnSp>
        <p:nvCxnSpPr>
          <p:cNvPr id="14" name="מחבר חץ ישר 13"/>
          <p:cNvCxnSpPr>
            <a:stCxn id="6" idx="2"/>
          </p:cNvCxnSpPr>
          <p:nvPr/>
        </p:nvCxnSpPr>
        <p:spPr>
          <a:xfrm flipH="1" flipV="1">
            <a:off x="2699792" y="315176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טבלה 16"/>
          <p:cNvGraphicFramePr>
            <a:graphicFrameLocks noGrp="1"/>
          </p:cNvGraphicFramePr>
          <p:nvPr/>
        </p:nvGraphicFramePr>
        <p:xfrm>
          <a:off x="2810476" y="1556792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533614"/>
                <a:gridCol w="533614"/>
                <a:gridCol w="533614"/>
                <a:gridCol w="533614"/>
                <a:gridCol w="533614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מחבר חץ ישר 17"/>
          <p:cNvCxnSpPr>
            <a:stCxn id="6" idx="3"/>
          </p:cNvCxnSpPr>
          <p:nvPr/>
        </p:nvCxnSpPr>
        <p:spPr>
          <a:xfrm flipH="1" flipV="1">
            <a:off x="4644008" y="192763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6" idx="0"/>
          </p:cNvCxnSpPr>
          <p:nvPr/>
        </p:nvCxnSpPr>
        <p:spPr>
          <a:xfrm>
            <a:off x="5652120" y="31877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9323" y="2952654"/>
            <a:ext cx="107914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Output</a:t>
            </a:r>
            <a:endParaRPr lang="he-IL" sz="2400" dirty="0"/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683568" y="2924944"/>
            <a:ext cx="864096" cy="396602"/>
          </a:xfrm>
          <a:prstGeom prst="wedgeRectCallout">
            <a:avLst>
              <a:gd name="adj1" fmla="val 124520"/>
              <a:gd name="adj2" fmla="val 3514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state</a:t>
            </a:r>
            <a:endParaRPr lang="en-US" sz="1600" dirty="0">
              <a:latin typeface="+mn-lt"/>
            </a:endParaRPr>
          </a:p>
        </p:txBody>
      </p:sp>
      <p:sp>
        <p:nvSpPr>
          <p:cNvPr id="16" name="AutoShape 55"/>
          <p:cNvSpPr>
            <a:spLocks noChangeArrowheads="1"/>
          </p:cNvSpPr>
          <p:nvPr/>
        </p:nvSpPr>
        <p:spPr bwMode="auto">
          <a:xfrm>
            <a:off x="683568" y="3429000"/>
            <a:ext cx="864096" cy="396602"/>
          </a:xfrm>
          <a:prstGeom prst="wedgeRectCallout">
            <a:avLst>
              <a:gd name="adj1" fmla="val 127727"/>
              <a:gd name="adj2" fmla="val -34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symbol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1" name="טבלה 20"/>
          <p:cNvGraphicFramePr>
            <a:graphicFrameLocks noGrp="1"/>
          </p:cNvGraphicFramePr>
          <p:nvPr>
            <p:extLst/>
          </p:nvPr>
        </p:nvGraphicFramePr>
        <p:xfrm>
          <a:off x="3461437" y="4498320"/>
          <a:ext cx="2448272" cy="118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49879" y="1484784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Input</a:t>
            </a:r>
            <a:endParaRPr lang="he-IL" sz="240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18426" y="4363731"/>
            <a:ext cx="1321159" cy="510778"/>
          </a:xfrm>
          <a:prstGeom prst="wedgeRoundRectCallout">
            <a:avLst>
              <a:gd name="adj1" fmla="val 18769"/>
              <a:gd name="adj2" fmla="val -140694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Terminals and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Non-terminals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20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20</a:t>
            </a:fld>
            <a:endParaRPr lang="en-US"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71112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71112" y="4227944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29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572000" y="2247900"/>
            <a:ext cx="1485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98262" y="440595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72100" y="4953000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72100" y="5355967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721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69243" y="23622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4991100" y="2209800"/>
            <a:ext cx="579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65" name="Oval 64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1119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72" name="Straight Connector 71"/>
          <p:cNvCxnSpPr>
            <a:endCxn id="71" idx="0"/>
          </p:cNvCxnSpPr>
          <p:nvPr/>
        </p:nvCxnSpPr>
        <p:spPr>
          <a:xfrm>
            <a:off x="3467645" y="2209800"/>
            <a:ext cx="12823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2"/>
            <a:endCxn id="74" idx="0"/>
          </p:cNvCxnSpPr>
          <p:nvPr/>
        </p:nvCxnSpPr>
        <p:spPr>
          <a:xfrm flipH="1">
            <a:off x="3476510" y="2957705"/>
            <a:ext cx="395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50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21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7221" y="2362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>
            <a:off x="3467644" y="2209800"/>
            <a:ext cx="28854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860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 flipH="1">
            <a:off x="3476510" y="2823865"/>
            <a:ext cx="1998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861" y="291416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V="1">
            <a:off x="3314700" y="1943100"/>
            <a:ext cx="533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637712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37712" y="4227944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196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610100" y="1943100"/>
            <a:ext cx="838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88662" y="440595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62500" y="4953000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62500" y="5355967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625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69243" y="23622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39" name="Straight Connector 38"/>
          <p:cNvCxnSpPr>
            <a:stCxn id="20" idx="2"/>
            <a:endCxn id="38" idx="0"/>
          </p:cNvCxnSpPr>
          <p:nvPr/>
        </p:nvCxnSpPr>
        <p:spPr>
          <a:xfrm>
            <a:off x="4991100" y="2209800"/>
            <a:ext cx="579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553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22262" y="4405952"/>
            <a:ext cx="137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E+T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44" name="Straight Arrow Connector 43"/>
          <p:cNvCxnSpPr>
            <a:stCxn id="40" idx="0"/>
          </p:cNvCxnSpPr>
          <p:nvPr/>
        </p:nvCxnSpPr>
        <p:spPr>
          <a:xfrm flipH="1" flipV="1">
            <a:off x="5372100" y="1943101"/>
            <a:ext cx="2209800" cy="198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49865" y="3363259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49" name="Oval 46"/>
          <p:cNvSpPr/>
          <p:nvPr/>
        </p:nvSpPr>
        <p:spPr>
          <a:xfrm rot="16200000">
            <a:off x="887664" y="3703808"/>
            <a:ext cx="457200" cy="1441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6"/>
          <p:cNvSpPr/>
          <p:nvPr/>
        </p:nvSpPr>
        <p:spPr>
          <a:xfrm rot="16200000">
            <a:off x="995028" y="4316524"/>
            <a:ext cx="457200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437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22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030" y="2420321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 flipH="1">
            <a:off x="3231504" y="2209800"/>
            <a:ext cx="237951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231504" y="2881986"/>
            <a:ext cx="1803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64030" y="30088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 flipH="1">
            <a:off x="3213319" y="3470533"/>
            <a:ext cx="19988" cy="12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670" y="35930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25826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7430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9" name="Straight Connector 48"/>
          <p:cNvCxnSpPr>
            <a:stCxn id="16" idx="2"/>
            <a:endCxn id="45" idx="0"/>
          </p:cNvCxnSpPr>
          <p:nvPr/>
        </p:nvCxnSpPr>
        <p:spPr>
          <a:xfrm>
            <a:off x="3469455" y="2209800"/>
            <a:ext cx="25648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6" idx="0"/>
          </p:cNvCxnSpPr>
          <p:nvPr/>
        </p:nvCxnSpPr>
        <p:spPr>
          <a:xfrm>
            <a:off x="3469455" y="2209800"/>
            <a:ext cx="29725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848100" y="19431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0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cxnSp>
        <p:nvCxnSpPr>
          <p:cNvPr id="61" name="Straight Connector 60"/>
          <p:cNvCxnSpPr>
            <a:stCxn id="46" idx="2"/>
            <a:endCxn id="62" idx="0"/>
          </p:cNvCxnSpPr>
          <p:nvPr/>
        </p:nvCxnSpPr>
        <p:spPr>
          <a:xfrm flipH="1">
            <a:off x="3746275" y="2881986"/>
            <a:ext cx="20432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18626" y="30088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23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030" y="2420321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 flipH="1">
            <a:off x="3231504" y="2209800"/>
            <a:ext cx="237951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231504" y="2881986"/>
            <a:ext cx="1803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64030" y="30088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 flipH="1">
            <a:off x="3213319" y="3470533"/>
            <a:ext cx="19988" cy="12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670" y="35930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25826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7430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9" name="Straight Connector 48"/>
          <p:cNvCxnSpPr>
            <a:stCxn id="16" idx="2"/>
            <a:endCxn id="45" idx="0"/>
          </p:cNvCxnSpPr>
          <p:nvPr/>
        </p:nvCxnSpPr>
        <p:spPr>
          <a:xfrm>
            <a:off x="3469455" y="2209800"/>
            <a:ext cx="25648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6" idx="0"/>
          </p:cNvCxnSpPr>
          <p:nvPr/>
        </p:nvCxnSpPr>
        <p:spPr>
          <a:xfrm>
            <a:off x="3469455" y="2209800"/>
            <a:ext cx="29725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848100" y="19431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0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4" name="Oval 33"/>
          <p:cNvSpPr/>
          <p:nvPr/>
        </p:nvSpPr>
        <p:spPr>
          <a:xfrm>
            <a:off x="6438900" y="38862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H="1" flipV="1">
            <a:off x="4610100" y="1943100"/>
            <a:ext cx="28575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27681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E$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39" name="Straight Connector 38"/>
          <p:cNvCxnSpPr>
            <a:stCxn id="46" idx="2"/>
            <a:endCxn id="40" idx="0"/>
          </p:cNvCxnSpPr>
          <p:nvPr/>
        </p:nvCxnSpPr>
        <p:spPr>
          <a:xfrm flipH="1">
            <a:off x="3746275" y="2881986"/>
            <a:ext cx="20432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18626" y="30088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98522" y="3313824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17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24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4780" y="3106121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endCxn id="2" idx="0"/>
          </p:cNvCxnSpPr>
          <p:nvPr/>
        </p:nvCxnSpPr>
        <p:spPr>
          <a:xfrm flipH="1">
            <a:off x="3192254" y="2895600"/>
            <a:ext cx="25398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192254" y="3567786"/>
            <a:ext cx="1803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24780" y="36946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 flipH="1">
            <a:off x="3190099" y="4156333"/>
            <a:ext cx="3958" cy="12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62450" y="42788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9782" y="31061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58180" y="31061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9" name="Straight Connector 48"/>
          <p:cNvCxnSpPr>
            <a:endCxn id="45" idx="0"/>
          </p:cNvCxnSpPr>
          <p:nvPr/>
        </p:nvCxnSpPr>
        <p:spPr>
          <a:xfrm>
            <a:off x="3446235" y="2895600"/>
            <a:ext cx="12824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6" idx="0"/>
          </p:cNvCxnSpPr>
          <p:nvPr/>
        </p:nvCxnSpPr>
        <p:spPr>
          <a:xfrm>
            <a:off x="3446235" y="2895600"/>
            <a:ext cx="28122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72000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4" name="Oval 33"/>
          <p:cNvSpPr/>
          <p:nvPr/>
        </p:nvSpPr>
        <p:spPr>
          <a:xfrm>
            <a:off x="6438900" y="38862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854824" y="1949824"/>
            <a:ext cx="3612776" cy="1951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27681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E$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98522" y="3313824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8142" y="2526268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40" name="Straight Connector 39"/>
          <p:cNvCxnSpPr>
            <a:stCxn id="16" idx="2"/>
            <a:endCxn id="39" idx="0"/>
          </p:cNvCxnSpPr>
          <p:nvPr/>
        </p:nvCxnSpPr>
        <p:spPr>
          <a:xfrm>
            <a:off x="3469455" y="2209800"/>
            <a:ext cx="16161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73592" y="2526268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>
                <a:latin typeface="+mn-lt"/>
              </a:rPr>
              <a:t>$</a:t>
            </a:r>
          </a:p>
        </p:txBody>
      </p:sp>
      <p:cxnSp>
        <p:nvCxnSpPr>
          <p:cNvPr id="44" name="Straight Connector 43"/>
          <p:cNvCxnSpPr>
            <a:stCxn id="16" idx="2"/>
            <a:endCxn id="23" idx="0"/>
          </p:cNvCxnSpPr>
          <p:nvPr/>
        </p:nvCxnSpPr>
        <p:spPr>
          <a:xfrm>
            <a:off x="3469455" y="2209800"/>
            <a:ext cx="374466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2"/>
            <a:endCxn id="51" idx="0"/>
          </p:cNvCxnSpPr>
          <p:nvPr/>
        </p:nvCxnSpPr>
        <p:spPr>
          <a:xfrm flipH="1">
            <a:off x="3724163" y="3567786"/>
            <a:ext cx="3294" cy="80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96514" y="3648215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3196" y="8699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2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6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292399"/>
            <a:ext cx="168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0478" y="1063799"/>
            <a:ext cx="115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ACTION</a:t>
            </a:r>
          </a:p>
          <a:p>
            <a:pPr algn="l" rtl="0"/>
            <a:r>
              <a:rPr lang="en-US" dirty="0" smtClean="0">
                <a:latin typeface="+mn-lt"/>
              </a:rPr>
              <a:t>Table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8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LR(0) parser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rows: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Shift</a:t>
            </a:r>
            <a:r>
              <a:rPr lang="en-US" dirty="0" smtClean="0"/>
              <a:t> row – tells which state to GOTO for current token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Reduce</a:t>
            </a:r>
            <a:r>
              <a:rPr lang="en-US" dirty="0" smtClean="0"/>
              <a:t> row – tells which rule to reduce (independent of current token)</a:t>
            </a:r>
          </a:p>
          <a:p>
            <a:pPr lvl="2"/>
            <a:r>
              <a:rPr lang="en-US" dirty="0" smtClean="0"/>
              <a:t>GOTO entries are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dirty="0" smtClean="0"/>
              <a:t>LR parser data structures</a:t>
            </a:r>
            <a:endParaRPr lang="he-IL" dirty="0"/>
          </a:p>
        </p:txBody>
      </p:sp>
      <p:sp>
        <p:nvSpPr>
          <p:cNvPr id="26" name="מציין מיקום תוכן 25"/>
          <p:cNvSpPr>
            <a:spLocks noGrp="1"/>
          </p:cNvSpPr>
          <p:nvPr>
            <p:ph idx="1"/>
          </p:nvPr>
        </p:nvSpPr>
        <p:spPr>
          <a:xfrm>
            <a:off x="685800" y="1215696"/>
            <a:ext cx="7772400" cy="4114800"/>
          </a:xfrm>
        </p:spPr>
        <p:txBody>
          <a:bodyPr/>
          <a:lstStyle/>
          <a:p>
            <a:r>
              <a:rPr lang="en-US" sz="2800" dirty="0" smtClean="0"/>
              <a:t>Input – remainder of text to be processed</a:t>
            </a:r>
          </a:p>
          <a:p>
            <a:r>
              <a:rPr lang="en-US" sz="2800" dirty="0" smtClean="0"/>
              <a:t>Stack – sequence of pairs N, qi</a:t>
            </a:r>
          </a:p>
          <a:p>
            <a:pPr lvl="1"/>
            <a:r>
              <a:rPr lang="en-US" sz="2400" dirty="0" smtClean="0"/>
              <a:t>N – symbol (terminal or non-terminal)</a:t>
            </a:r>
          </a:p>
          <a:p>
            <a:pPr lvl="1"/>
            <a:r>
              <a:rPr lang="en-US" sz="2400" dirty="0" smtClean="0"/>
              <a:t>qi – state at which decisions are made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Initial stack contains q</a:t>
            </a:r>
            <a:r>
              <a:rPr lang="en-US" sz="2400" dirty="0" smtClean="0"/>
              <a:t>0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 dirty="0"/>
          </a:p>
        </p:txBody>
      </p:sp>
      <p:sp>
        <p:nvSpPr>
          <p:cNvPr id="15" name="Rectangle 16"/>
          <p:cNvSpPr/>
          <p:nvPr/>
        </p:nvSpPr>
        <p:spPr>
          <a:xfrm>
            <a:off x="4322093" y="3717945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16" name="Rectangle 17"/>
          <p:cNvSpPr/>
          <p:nvPr/>
        </p:nvSpPr>
        <p:spPr>
          <a:xfrm>
            <a:off x="4703093" y="3717945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17" name="Rectangle 18"/>
          <p:cNvSpPr/>
          <p:nvPr/>
        </p:nvSpPr>
        <p:spPr>
          <a:xfrm>
            <a:off x="5084093" y="3717945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39446" y="3710762"/>
            <a:ext cx="134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 suffix</a:t>
            </a:r>
            <a:endParaRPr lang="en-US" sz="2000" dirty="0">
              <a:latin typeface="+mn-lt"/>
            </a:endParaRPr>
          </a:p>
        </p:txBody>
      </p:sp>
      <p:sp>
        <p:nvSpPr>
          <p:cNvPr id="21" name="Rectangle 22"/>
          <p:cNvSpPr/>
          <p:nvPr/>
        </p:nvSpPr>
        <p:spPr>
          <a:xfrm>
            <a:off x="4314643" y="440374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246258" y="4384687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1776146" y="3453485"/>
            <a:ext cx="4917510" cy="1858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ectangle 29"/>
          <p:cNvSpPr/>
          <p:nvPr/>
        </p:nvSpPr>
        <p:spPr>
          <a:xfrm>
            <a:off x="4771843" y="440374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25" name="Rectangle 30"/>
          <p:cNvSpPr/>
          <p:nvPr/>
        </p:nvSpPr>
        <p:spPr>
          <a:xfrm>
            <a:off x="5229043" y="440374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319030" y="4908530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308743" y="4873682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20415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04" y="0"/>
            <a:ext cx="7772400" cy="1143000"/>
          </a:xfrm>
        </p:spPr>
        <p:txBody>
          <a:bodyPr/>
          <a:lstStyle/>
          <a:p>
            <a:r>
              <a:rPr lang="en-US" dirty="0" smtClean="0"/>
              <a:t>LR(0) pushdown automaton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11" y="1006922"/>
            <a:ext cx="7772400" cy="4114800"/>
          </a:xfrm>
        </p:spPr>
        <p:txBody>
          <a:bodyPr/>
          <a:lstStyle/>
          <a:p>
            <a:r>
              <a:rPr lang="en-US" sz="2400" dirty="0" smtClean="0"/>
              <a:t>Two moves: shift and reduce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Shift</a:t>
            </a:r>
            <a:r>
              <a:rPr lang="en-US" sz="2400" dirty="0" smtClean="0"/>
              <a:t> move</a:t>
            </a:r>
          </a:p>
          <a:p>
            <a:pPr lvl="1"/>
            <a:r>
              <a:rPr lang="en-US" sz="2000" dirty="0" smtClean="0"/>
              <a:t>Remove first token from input</a:t>
            </a:r>
          </a:p>
          <a:p>
            <a:pPr lvl="1"/>
            <a:r>
              <a:rPr lang="en-US" sz="2000" dirty="0" smtClean="0"/>
              <a:t>Push it on the stack</a:t>
            </a:r>
          </a:p>
          <a:p>
            <a:pPr lvl="1"/>
            <a:r>
              <a:rPr lang="en-US" sz="2000" dirty="0" smtClean="0"/>
              <a:t>Compute next state based on GOTO table</a:t>
            </a:r>
          </a:p>
          <a:p>
            <a:pPr lvl="1"/>
            <a:r>
              <a:rPr lang="en-US" sz="2000" dirty="0" smtClean="0"/>
              <a:t>Push new state on the stack</a:t>
            </a:r>
          </a:p>
          <a:p>
            <a:pPr lvl="1"/>
            <a:r>
              <a:rPr lang="en-US" sz="2000" dirty="0" smtClean="0"/>
              <a:t>If new state is error – report error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4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65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46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427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2552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142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9364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7391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66810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73622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097975" y="4431475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ounded Rectangle 26"/>
          <p:cNvSpPr/>
          <p:nvPr/>
        </p:nvSpPr>
        <p:spPr>
          <a:xfrm>
            <a:off x="762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ounded Rectangle 27"/>
          <p:cNvSpPr/>
          <p:nvPr/>
        </p:nvSpPr>
        <p:spPr>
          <a:xfrm>
            <a:off x="51816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>
            <a:off x="4196752" y="3986150"/>
            <a:ext cx="640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shift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71628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q5</a:t>
            </a:r>
            <a:endParaRPr lang="en-US" sz="20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209800" y="5963920"/>
          <a:ext cx="42732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2843767" y="59436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746972" y="573029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736685" y="569544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14694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09" y="0"/>
            <a:ext cx="7772400" cy="1143000"/>
          </a:xfrm>
        </p:spPr>
        <p:txBody>
          <a:bodyPr/>
          <a:lstStyle/>
          <a:p>
            <a:r>
              <a:rPr lang="en-US" dirty="0" smtClean="0"/>
              <a:t>LR(0) pushdown automaton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197" y="1033019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Reduce</a:t>
            </a:r>
            <a:r>
              <a:rPr lang="en-US" sz="2400" dirty="0" smtClean="0"/>
              <a:t> move</a:t>
            </a:r>
          </a:p>
          <a:p>
            <a:pPr lvl="1"/>
            <a:r>
              <a:rPr lang="en-US" sz="2000" dirty="0" smtClean="0"/>
              <a:t>Using a rule </a:t>
            </a:r>
            <a:r>
              <a:rPr lang="en-US" sz="2000" dirty="0" smtClean="0">
                <a:solidFill>
                  <a:srgbClr val="009900"/>
                </a:solidFill>
              </a:rPr>
              <a:t>N</a:t>
            </a:r>
            <a:r>
              <a:rPr lang="en-US" sz="2000" dirty="0" smtClean="0"/>
              <a:t> </a:t>
            </a:r>
            <a:r>
              <a:rPr lang="en-US" sz="2000" dirty="0" smtClean="0">
                <a:sym typeface="Math C"/>
              </a:rPr>
              <a:t></a:t>
            </a:r>
            <a:r>
              <a:rPr lang="el-GR" sz="2000" dirty="0" smtClean="0">
                <a:solidFill>
                  <a:srgbClr val="0000FF"/>
                </a:solidFill>
                <a:sym typeface="Math C"/>
              </a:rPr>
              <a:t>α</a:t>
            </a:r>
            <a:endParaRPr lang="en-US" sz="2000" dirty="0" smtClean="0">
              <a:solidFill>
                <a:srgbClr val="0000FF"/>
              </a:solidFill>
              <a:sym typeface="Math C"/>
            </a:endParaRPr>
          </a:p>
          <a:p>
            <a:pPr lvl="1"/>
            <a:r>
              <a:rPr lang="en-US" sz="2000" dirty="0" smtClean="0">
                <a:sym typeface="Math C"/>
              </a:rPr>
              <a:t>Symbols in </a:t>
            </a:r>
            <a:r>
              <a:rPr lang="el-GR" sz="2000" dirty="0" smtClean="0">
                <a:sym typeface="Math C"/>
              </a:rPr>
              <a:t>α</a:t>
            </a:r>
            <a:r>
              <a:rPr lang="en-US" sz="2000" dirty="0" smtClean="0">
                <a:sym typeface="Math C"/>
              </a:rPr>
              <a:t> and their following states are removed from stack</a:t>
            </a:r>
          </a:p>
          <a:p>
            <a:pPr lvl="1"/>
            <a:r>
              <a:rPr lang="en-US" sz="2000" dirty="0" smtClean="0">
                <a:sym typeface="Math C"/>
              </a:rPr>
              <a:t>New state computed based on GOTO table (using top of stack, before pushing N)</a:t>
            </a:r>
          </a:p>
          <a:p>
            <a:pPr lvl="1"/>
            <a:r>
              <a:rPr lang="en-US" sz="2000" dirty="0" smtClean="0">
                <a:sym typeface="Math C"/>
              </a:rPr>
              <a:t>N is pushed on the stack</a:t>
            </a:r>
          </a:p>
          <a:p>
            <a:pPr lvl="1"/>
            <a:r>
              <a:rPr lang="en-US" sz="2000" dirty="0" smtClean="0">
                <a:sym typeface="Math C"/>
              </a:rPr>
              <a:t>New state pushed on top of N</a:t>
            </a:r>
            <a:endParaRPr lang="en-US" sz="2000" dirty="0"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9812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3622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7610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422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q5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>
            <a:off x="4169225" y="4431475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4101241" y="374532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Reduce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sym typeface="Math C"/>
              </a:rPr>
              <a:t>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7391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66810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73622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816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6705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endParaRPr lang="en-US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q6</a:t>
            </a:r>
            <a:endParaRPr lang="en-US" sz="2000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2356166" y="5943600"/>
          <a:ext cx="42732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5398325" y="59436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6746972" y="573029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736685" y="569544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15794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Parsing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1371600"/>
          <a:ext cx="6858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l" rtl="0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 algn="l" rtl="0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T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 algn="l" rtl="0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 E +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 algn="l" rtl="0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</a:p>
          <a:p>
            <a:pPr marL="411480" indent="-342900" algn="l" rtl="0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dirty="0" smtClean="0">
                <a:latin typeface="+mn-lt"/>
              </a:rPr>
              <a:t>: numbers mean different things!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+mn-lt"/>
              </a:rPr>
              <a:t>rn</a:t>
            </a:r>
            <a:r>
              <a:rPr lang="en-US" dirty="0" smtClean="0">
                <a:latin typeface="+mn-lt"/>
              </a:rPr>
              <a:t> = reduce using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rule number </a:t>
            </a:r>
            <a:r>
              <a:rPr lang="en-US" dirty="0" smtClean="0">
                <a:latin typeface="+mn-lt"/>
              </a:rPr>
              <a:t>n</a:t>
            </a:r>
          </a:p>
          <a:p>
            <a:pPr algn="l" rtl="0"/>
            <a:r>
              <a:rPr lang="en-US" dirty="0" err="1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 = shift to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state</a:t>
            </a:r>
            <a:r>
              <a:rPr lang="en-US" dirty="0" smtClean="0">
                <a:latin typeface="+mn-lt"/>
              </a:rPr>
              <a:t> 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1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Parsing id+id$</a:t>
            </a:r>
            <a:endParaRPr lang="he-IL" dirty="0">
              <a:latin typeface="+mn-lt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31</a:t>
            </a:fld>
            <a:endParaRPr lang="he-IL" dirty="0">
              <a:latin typeface="+mn-lt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-52535"/>
              <a:gd name="adj2" fmla="val -36275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Initialize with state 0</a:t>
            </a:r>
            <a:endParaRPr lang="en-US" sz="24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2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-52535"/>
              <a:gd name="adj2" fmla="val -36275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Initialize with state 0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98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2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123251"/>
              <a:gd name="adj2" fmla="val 3242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pop id 5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</a:t>
                      </a:r>
                      <a:r>
                        <a:rPr lang="en-US" sz="2000" strike="sngStrike" baseline="0" dirty="0" smtClean="0"/>
                        <a:t>id 5</a:t>
                      </a:r>
                      <a:endParaRPr lang="en-US" sz="2000" strike="sngStrik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202399"/>
              <a:gd name="adj2" fmla="val -31940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push T 6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2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9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6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39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 id 5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4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item</a:t>
            </a:r>
            <a:endParaRPr lang="en-US" dirty="0"/>
          </a:p>
        </p:txBody>
      </p:sp>
      <p:sp>
        <p:nvSpPr>
          <p:cNvPr id="31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3143507" y="4503003"/>
            <a:ext cx="2704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4800" dirty="0" smtClean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447800" y="2445603"/>
            <a:ext cx="6096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0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140803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590800" y="2140803"/>
            <a:ext cx="304800" cy="2590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714999" y="1759804"/>
            <a:ext cx="304801" cy="3352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1"/>
          </p:cNvCxnSpPr>
          <p:nvPr/>
        </p:nvCxnSpPr>
        <p:spPr>
          <a:xfrm>
            <a:off x="2743200" y="3588603"/>
            <a:ext cx="2133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1"/>
          </p:cNvCxnSpPr>
          <p:nvPr/>
        </p:nvCxnSpPr>
        <p:spPr>
          <a:xfrm flipH="1">
            <a:off x="5638800" y="3588605"/>
            <a:ext cx="228600" cy="106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1182" y="2021108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Already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3961" y="2013551"/>
            <a:ext cx="2054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To be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392" y="2484142"/>
            <a:ext cx="85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Input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586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+mn-lt"/>
              </a:rPr>
              <a:t>Hypothesis about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αβ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being a possible handle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+mn-lt"/>
              </a:rPr>
            </a:br>
            <a:r>
              <a:rPr lang="en-US" dirty="0" smtClean="0">
                <a:solidFill>
                  <a:srgbClr val="000000"/>
                </a:solidFill>
                <a:latin typeface="+mn-lt"/>
              </a:rPr>
              <a:t>so far we’ve matched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expecting to see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β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2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40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 id 5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E 1</a:t>
                      </a:r>
                      <a:r>
                        <a:rPr lang="en-US" sz="2000" baseline="0" dirty="0" smtClean="0"/>
                        <a:t> + 3 T 4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41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 id 5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E 1</a:t>
                      </a:r>
                      <a:r>
                        <a:rPr lang="en-US" sz="2000" baseline="0" dirty="0" smtClean="0"/>
                        <a:t> + 3 T 4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42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6" name="הסבר מלבני 56"/>
          <p:cNvSpPr/>
          <p:nvPr/>
        </p:nvSpPr>
        <p:spPr>
          <a:xfrm>
            <a:off x="3566286" y="2378452"/>
            <a:ext cx="1740158" cy="403477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>
                <a:solidFill>
                  <a:srgbClr val="FF0000"/>
                </a:solidFill>
              </a:rPr>
              <a:t>r</a:t>
            </a:r>
            <a:r>
              <a:rPr lang="en-US" sz="1800" dirty="0" smtClean="0">
                <a:solidFill>
                  <a:srgbClr val="FF0000"/>
                </a:solidFill>
              </a:rPr>
              <a:t>ead input “(“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60" name="הסבר מלבני 56"/>
          <p:cNvSpPr/>
          <p:nvPr/>
        </p:nvSpPr>
        <p:spPr>
          <a:xfrm>
            <a:off x="2852498" y="3692587"/>
            <a:ext cx="2270538" cy="403477"/>
          </a:xfrm>
          <a:prstGeom prst="wedgeRectCallout">
            <a:avLst>
              <a:gd name="adj1" fmla="val -91662"/>
              <a:gd name="adj2" fmla="val 40580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smtClean="0">
                <a:solidFill>
                  <a:srgbClr val="FF0000"/>
                </a:solidFill>
              </a:rPr>
              <a:t>Managed to reduce 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56" grpId="0" animBg="1"/>
      <p:bldP spid="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States and LR(0) Items</a:t>
            </a:r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841630"/>
            <a:ext cx="7772400" cy="41148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/>
              <a:t>The state will “remember” the potential derivation rules given the part that was already identified</a:t>
            </a:r>
          </a:p>
          <a:p>
            <a:r>
              <a:rPr lang="en-US" sz="2400" dirty="0" smtClean="0"/>
              <a:t>For example, if we have already identified E then the state will remember the two alternatives: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(1) </a:t>
            </a:r>
            <a:r>
              <a:rPr lang="en-US" sz="2400" dirty="0" smtClean="0"/>
              <a:t>E </a:t>
            </a:r>
            <a:r>
              <a:rPr lang="en-US" sz="2000" b="1" dirty="0" smtClean="0"/>
              <a:t>→</a:t>
            </a:r>
            <a:r>
              <a:rPr lang="en-US" sz="2000" dirty="0" smtClean="0"/>
              <a:t> </a:t>
            </a:r>
            <a:r>
              <a:rPr lang="en-US" sz="2400" dirty="0" smtClean="0"/>
              <a:t>E * B,   	</a:t>
            </a:r>
            <a:r>
              <a:rPr lang="en-US" sz="2400" dirty="0" smtClean="0">
                <a:solidFill>
                  <a:srgbClr val="CA0702"/>
                </a:solidFill>
              </a:rPr>
              <a:t>(2)</a:t>
            </a:r>
            <a:r>
              <a:rPr lang="en-US" sz="2400" dirty="0" smtClean="0"/>
              <a:t> E </a:t>
            </a:r>
            <a:r>
              <a:rPr lang="en-US" sz="2000" b="1" dirty="0" smtClean="0"/>
              <a:t>→</a:t>
            </a:r>
            <a:r>
              <a:rPr lang="en-US" sz="2400" dirty="0" smtClean="0"/>
              <a:t> E + B</a:t>
            </a:r>
          </a:p>
          <a:p>
            <a:r>
              <a:rPr lang="en-US" sz="2400" dirty="0" smtClean="0"/>
              <a:t>Actually, we will also remember where we are in each of them: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(1) </a:t>
            </a:r>
            <a:r>
              <a:rPr lang="en-US" sz="2400" dirty="0" smtClean="0"/>
              <a:t>E </a:t>
            </a:r>
            <a:r>
              <a:rPr lang="en-US" sz="2400" b="1" dirty="0"/>
              <a:t>→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smtClean="0">
                <a:solidFill>
                  <a:srgbClr val="FF0000"/>
                </a:solidFill>
              </a:rPr>
              <a:t>●</a:t>
            </a:r>
            <a:r>
              <a:rPr lang="en-US" sz="2400" dirty="0" smtClean="0"/>
              <a:t> </a:t>
            </a:r>
            <a:r>
              <a:rPr lang="en-US" sz="2400" dirty="0"/>
              <a:t>* B,   	</a:t>
            </a:r>
            <a:r>
              <a:rPr lang="en-US" sz="2400" dirty="0">
                <a:solidFill>
                  <a:srgbClr val="CA0702"/>
                </a:solidFill>
              </a:rPr>
              <a:t>(2)</a:t>
            </a:r>
            <a:r>
              <a:rPr lang="en-US" sz="2400" dirty="0"/>
              <a:t>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 smtClean="0">
                <a:solidFill>
                  <a:srgbClr val="FF0000"/>
                </a:solidFill>
              </a:rPr>
              <a:t>● </a:t>
            </a:r>
            <a:r>
              <a:rPr lang="en-US" sz="2400" dirty="0" smtClean="0"/>
              <a:t>+ B</a:t>
            </a:r>
            <a:endParaRPr lang="en-US" sz="2400" dirty="0"/>
          </a:p>
          <a:p>
            <a:r>
              <a:rPr lang="en-US" sz="2400" dirty="0" smtClean="0"/>
              <a:t>A derivation rule with a location marker is called </a:t>
            </a:r>
            <a:r>
              <a:rPr lang="en-US" sz="2400" dirty="0" smtClean="0">
                <a:solidFill>
                  <a:srgbClr val="008000"/>
                </a:solidFill>
              </a:rPr>
              <a:t>LR(0) item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state is actually a set of LR(0) items. E.g., </a:t>
            </a:r>
            <a:br>
              <a:rPr lang="en-US" sz="2400" dirty="0" smtClean="0"/>
            </a:br>
            <a:r>
              <a:rPr lang="en-US" sz="2400" dirty="0" smtClean="0"/>
              <a:t>q</a:t>
            </a:r>
            <a:r>
              <a:rPr lang="en-US" sz="2400" b="1" baseline="-25000" dirty="0" smtClean="0"/>
              <a:t>13</a:t>
            </a:r>
            <a:r>
              <a:rPr lang="en-US" sz="2400" dirty="0" smtClean="0"/>
              <a:t> </a:t>
            </a:r>
            <a:r>
              <a:rPr lang="en-US" sz="2400" dirty="0"/>
              <a:t>= {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FF0000"/>
                </a:solidFill>
              </a:rPr>
              <a:t>●</a:t>
            </a:r>
            <a:r>
              <a:rPr lang="en-US" sz="2400" dirty="0"/>
              <a:t> * B , 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FF0000"/>
                </a:solidFill>
              </a:rPr>
              <a:t>●</a:t>
            </a:r>
            <a:r>
              <a:rPr lang="en-US" sz="2400" dirty="0"/>
              <a:t> + B} </a:t>
            </a:r>
            <a:r>
              <a:rPr lang="he-IL" sz="2400" dirty="0"/>
              <a:t> </a:t>
            </a:r>
            <a:r>
              <a:rPr lang="en-US" sz="2400" dirty="0"/>
              <a:t> </a:t>
            </a:r>
          </a:p>
          <a:p>
            <a:endParaRPr lang="en-US" sz="2400" dirty="0" smtClean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943600" y="511175"/>
            <a:ext cx="2694969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 → E * B | E + B | B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 → 0 |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6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64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0478" y="1490830"/>
            <a:ext cx="169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smtClean="0">
                <a:latin typeface="+mn-lt"/>
              </a:rPr>
              <a:t>ACTION Table</a:t>
            </a:r>
            <a:endParaRPr lang="en-US" sz="2000" dirty="0">
              <a:latin typeface="+mn-lt"/>
            </a:endParaRPr>
          </a:p>
        </p:txBody>
      </p:sp>
      <p:sp>
        <p:nvSpPr>
          <p:cNvPr id="10" name="הסבר מלבני 9"/>
          <p:cNvSpPr/>
          <p:nvPr/>
        </p:nvSpPr>
        <p:spPr>
          <a:xfrm>
            <a:off x="5868143" y="908720"/>
            <a:ext cx="1473151" cy="720080"/>
          </a:xfrm>
          <a:prstGeom prst="wedgeRectCallout">
            <a:avLst>
              <a:gd name="adj1" fmla="val -61373"/>
              <a:gd name="adj2" fmla="val 199471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empty =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error move</a:t>
            </a:r>
            <a:endParaRPr lang="he-I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LR(0) parser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determined by topmost state </a:t>
            </a:r>
          </a:p>
          <a:p>
            <a:r>
              <a:rPr lang="en-US" dirty="0" smtClean="0"/>
              <a:t>Two types of rows:</a:t>
            </a:r>
          </a:p>
          <a:p>
            <a:pPr lvl="1"/>
            <a:r>
              <a:rPr lang="en-US" dirty="0" smtClean="0"/>
              <a:t>Shift row – tells which state to GOTO for current token</a:t>
            </a:r>
          </a:p>
          <a:p>
            <a:pPr lvl="1"/>
            <a:r>
              <a:rPr lang="en-US" dirty="0" smtClean="0"/>
              <a:t>Reduce row – tells which rule to reduce (independent of current token)</a:t>
            </a:r>
          </a:p>
          <a:p>
            <a:pPr lvl="2"/>
            <a:r>
              <a:rPr lang="en-US" dirty="0" smtClean="0"/>
              <a:t>GOTO entries are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6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64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0478" y="1490830"/>
            <a:ext cx="169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smtClean="0">
                <a:latin typeface="+mn-lt"/>
              </a:rPr>
              <a:t>ACTION Table</a:t>
            </a:r>
            <a:endParaRPr lang="en-US" sz="2000" dirty="0">
              <a:latin typeface="+mn-lt"/>
            </a:endParaRPr>
          </a:p>
        </p:txBody>
      </p:sp>
      <p:sp>
        <p:nvSpPr>
          <p:cNvPr id="10" name="הסבר מלבני 9"/>
          <p:cNvSpPr/>
          <p:nvPr/>
        </p:nvSpPr>
        <p:spPr>
          <a:xfrm>
            <a:off x="5868143" y="908720"/>
            <a:ext cx="1473151" cy="720080"/>
          </a:xfrm>
          <a:prstGeom prst="wedgeRectCallout">
            <a:avLst>
              <a:gd name="adj1" fmla="val -61373"/>
              <a:gd name="adj2" fmla="val 199471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empty =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error move</a:t>
            </a:r>
            <a:endParaRPr lang="he-I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7841974" y="1371600"/>
          <a:ext cx="990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1371600"/>
          <a:ext cx="6858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+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i 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dirty="0" smtClean="0">
                <a:latin typeface="+mn-lt"/>
              </a:rPr>
              <a:t>: numbers mean different things!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+mn-lt"/>
              </a:rPr>
              <a:t>rn</a:t>
            </a:r>
            <a:r>
              <a:rPr lang="en-US" dirty="0" smtClean="0">
                <a:latin typeface="+mn-lt"/>
              </a:rPr>
              <a:t> = reduce using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rule number </a:t>
            </a:r>
            <a:r>
              <a:rPr lang="en-US" dirty="0" smtClean="0">
                <a:latin typeface="+mn-lt"/>
              </a:rPr>
              <a:t>n</a:t>
            </a:r>
          </a:p>
          <a:p>
            <a:pPr algn="l" rtl="0"/>
            <a:r>
              <a:rPr lang="en-US" dirty="0" err="1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 = shift to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state</a:t>
            </a:r>
            <a:r>
              <a:rPr lang="en-US" dirty="0" smtClean="0">
                <a:latin typeface="+mn-lt"/>
              </a:rPr>
              <a:t> 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01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76" y="0"/>
            <a:ext cx="7772400" cy="1143000"/>
          </a:xfrm>
        </p:spPr>
        <p:txBody>
          <a:bodyPr/>
          <a:lstStyle/>
          <a:p>
            <a:r>
              <a:rPr lang="en-US" dirty="0"/>
              <a:t>LR(0) Parsing of i</a:t>
            </a:r>
            <a:r>
              <a:rPr lang="en-US" dirty="0" smtClean="0"/>
              <a:t> +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57031" y="1567730"/>
            <a:ext cx="1709530" cy="337002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Stack</a:t>
            </a:r>
          </a:p>
          <a:p>
            <a:pPr marL="0" indent="0">
              <a:buNone/>
            </a:pPr>
            <a:r>
              <a:rPr lang="en-US" sz="1600" dirty="0" smtClean="0"/>
              <a:t>q0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err="1" smtClean="0"/>
              <a:t>i</a:t>
            </a:r>
            <a:r>
              <a:rPr lang="en-US" sz="1600" dirty="0" smtClean="0"/>
              <a:t> q5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T</a:t>
            </a:r>
            <a:r>
              <a:rPr lang="en-US" sz="1600" dirty="0" smtClean="0"/>
              <a:t> q6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 </a:t>
            </a:r>
            <a:r>
              <a:rPr lang="en-US" sz="1600" b="1" dirty="0" smtClean="0"/>
              <a:t>+</a:t>
            </a:r>
            <a:r>
              <a:rPr lang="en-US" sz="1600" dirty="0" smtClean="0"/>
              <a:t> q3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 </a:t>
            </a:r>
            <a:r>
              <a:rPr lang="en-US" sz="1600" b="1" dirty="0" smtClean="0"/>
              <a:t>+</a:t>
            </a:r>
            <a:r>
              <a:rPr lang="en-US" sz="1600" dirty="0" smtClean="0"/>
              <a:t> q3 </a:t>
            </a:r>
            <a:r>
              <a:rPr lang="en-US" sz="1600" b="1" dirty="0" err="1" smtClean="0"/>
              <a:t>i</a:t>
            </a:r>
            <a:r>
              <a:rPr lang="en-US" sz="1600" dirty="0" smtClean="0"/>
              <a:t> q5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/>
              <a:t>E</a:t>
            </a:r>
            <a:r>
              <a:rPr lang="en-US" sz="1600" dirty="0"/>
              <a:t> q1 </a:t>
            </a:r>
            <a:r>
              <a:rPr lang="en-US" sz="1600" b="1" dirty="0"/>
              <a:t>+</a:t>
            </a:r>
            <a:r>
              <a:rPr lang="en-US" sz="1600" dirty="0"/>
              <a:t> q3 </a:t>
            </a:r>
            <a:r>
              <a:rPr lang="en-US" sz="1600" b="1" dirty="0" smtClean="0"/>
              <a:t>T</a:t>
            </a:r>
            <a:r>
              <a:rPr lang="en-US" sz="1600" dirty="0" smtClean="0"/>
              <a:t> q4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 </a:t>
            </a:r>
            <a:r>
              <a:rPr lang="en-US" sz="1600" b="1" dirty="0" smtClean="0"/>
              <a:t>$</a:t>
            </a:r>
            <a:r>
              <a:rPr lang="en-US" sz="1600" dirty="0" smtClean="0"/>
              <a:t> q2</a:t>
            </a:r>
          </a:p>
          <a:p>
            <a:pPr marL="0" indent="0">
              <a:buNone/>
            </a:pPr>
            <a:r>
              <a:rPr lang="en-US" sz="1600" dirty="0" smtClean="0"/>
              <a:t>q0</a:t>
            </a:r>
            <a:r>
              <a:rPr lang="en-US" sz="1600" b="1" dirty="0" smtClean="0"/>
              <a:t> $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2765" y="1586285"/>
          <a:ext cx="4534897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660"/>
                <a:gridCol w="576660"/>
                <a:gridCol w="576660"/>
                <a:gridCol w="576660"/>
                <a:gridCol w="576660"/>
                <a:gridCol w="576660"/>
                <a:gridCol w="520672"/>
                <a:gridCol w="554265"/>
              </a:tblGrid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State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+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(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$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T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s6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s4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s6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2765" y="5555397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+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i 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dirty="0" smtClean="0">
                <a:latin typeface="+mn-lt"/>
              </a:rPr>
              <a:t>: numbers mean different things!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+mn-lt"/>
              </a:rPr>
              <a:t>rn</a:t>
            </a:r>
            <a:r>
              <a:rPr lang="en-US" dirty="0" smtClean="0">
                <a:latin typeface="+mn-lt"/>
              </a:rPr>
              <a:t> = reduce using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rule number </a:t>
            </a:r>
            <a:r>
              <a:rPr lang="en-US" dirty="0" smtClean="0">
                <a:latin typeface="+mn-lt"/>
              </a:rPr>
              <a:t>n</a:t>
            </a:r>
          </a:p>
          <a:p>
            <a:pPr algn="l" rtl="0"/>
            <a:r>
              <a:rPr lang="en-US" dirty="0" err="1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 = shift to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state</a:t>
            </a:r>
            <a:r>
              <a:rPr lang="en-US" dirty="0" smtClean="0">
                <a:latin typeface="+mn-lt"/>
              </a:rPr>
              <a:t> m</a:t>
            </a:r>
            <a:endParaRPr lang="en-US" dirty="0">
              <a:latin typeface="+mn-lt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6710007" y="1567730"/>
            <a:ext cx="1049572" cy="32569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kern="0" dirty="0" smtClean="0"/>
              <a:t>input</a:t>
            </a:r>
          </a:p>
          <a:p>
            <a:pPr marL="0" indent="0">
              <a:buFontTx/>
              <a:buNone/>
            </a:pPr>
            <a:r>
              <a:rPr lang="en-US" sz="1600" b="1" kern="0" dirty="0" err="1"/>
              <a:t>i</a:t>
            </a:r>
            <a:r>
              <a:rPr lang="en-US" sz="1600" b="1" kern="0" dirty="0" smtClean="0"/>
              <a:t> + </a:t>
            </a:r>
            <a:r>
              <a:rPr lang="en-US" sz="1600" b="1" kern="0" dirty="0" err="1" smtClean="0"/>
              <a:t>i</a:t>
            </a:r>
            <a:r>
              <a:rPr lang="en-US" sz="1600" b="1" kern="0" dirty="0" smtClean="0"/>
              <a:t> $</a:t>
            </a:r>
            <a:endParaRPr lang="en-US" sz="1600" kern="0" dirty="0" smtClean="0"/>
          </a:p>
          <a:p>
            <a:pPr marL="0" indent="0">
              <a:buNone/>
            </a:pPr>
            <a:r>
              <a:rPr lang="en-US" sz="1600" b="1" kern="0" dirty="0" smtClean="0"/>
              <a:t>  + </a:t>
            </a:r>
            <a:r>
              <a:rPr lang="en-US" sz="1600" b="1" kern="0" dirty="0" err="1"/>
              <a:t>i</a:t>
            </a:r>
            <a:r>
              <a:rPr lang="en-US" sz="1600" b="1" kern="0" dirty="0"/>
              <a:t> $</a:t>
            </a:r>
          </a:p>
          <a:p>
            <a:pPr marL="0" indent="0">
              <a:buNone/>
            </a:pPr>
            <a:r>
              <a:rPr lang="en-US" sz="1600" b="1" kern="0" dirty="0" smtClean="0"/>
              <a:t>  </a:t>
            </a:r>
            <a:r>
              <a:rPr lang="en-US" sz="1600" b="1" kern="0" dirty="0"/>
              <a:t>+ </a:t>
            </a:r>
            <a:r>
              <a:rPr lang="en-US" sz="1600" b="1" kern="0" dirty="0" err="1"/>
              <a:t>i</a:t>
            </a:r>
            <a:r>
              <a:rPr lang="en-US" sz="1600" b="1" kern="0" dirty="0"/>
              <a:t>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+ </a:t>
            </a:r>
            <a:r>
              <a:rPr lang="en-US" sz="1600" b="1" kern="0" dirty="0" err="1"/>
              <a:t>i</a:t>
            </a:r>
            <a:r>
              <a:rPr lang="en-US" sz="1600" b="1" kern="0" dirty="0"/>
              <a:t> </a:t>
            </a:r>
            <a:r>
              <a:rPr lang="en-US" sz="1600" b="1" kern="0" dirty="0" smtClean="0"/>
              <a:t>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</a:t>
            </a:r>
            <a:r>
              <a:rPr lang="en-US" sz="1600" b="1" kern="0" dirty="0" err="1"/>
              <a:t>i</a:t>
            </a:r>
            <a:r>
              <a:rPr lang="en-US" sz="1600" b="1" kern="0" dirty="0"/>
              <a:t> </a:t>
            </a:r>
            <a:r>
              <a:rPr lang="en-US" sz="1600" b="1" kern="0" dirty="0" smtClean="0"/>
              <a:t>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  <a:endParaRPr lang="en-US" sz="1600" kern="0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7839089" y="1567730"/>
            <a:ext cx="1049572" cy="33700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kern="0" dirty="0" smtClean="0"/>
              <a:t>Action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4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2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4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3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1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accept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 </a:t>
            </a:r>
            <a:endParaRPr lang="en-US" sz="1600" b="1" kern="0" dirty="0"/>
          </a:p>
        </p:txBody>
      </p:sp>
    </p:spTree>
    <p:extLst>
      <p:ext uri="{BB962C8B-B14F-4D97-AF65-F5344CB8AC3E}">
        <p14:creationId xmlns:p14="http://schemas.microsoft.com/office/powerpoint/2010/main" val="2102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Constructing an LR parsing table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Construct a (determinized) transition diagram from LR items</a:t>
            </a:r>
          </a:p>
          <a:p>
            <a:r>
              <a:rPr lang="en-US" smtClean="0"/>
              <a:t>If there are conflicts – stop</a:t>
            </a:r>
          </a:p>
          <a:p>
            <a:r>
              <a:rPr lang="en-US" smtClean="0"/>
              <a:t>Fill table entries from diagram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67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Example: LR(0) Items</a:t>
            </a:r>
            <a:endParaRPr lang="he-IL" dirty="0"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190963"/>
            <a:ext cx="7772400" cy="896774"/>
          </a:xfrm>
        </p:spPr>
        <p:txBody>
          <a:bodyPr/>
          <a:lstStyle/>
          <a:p>
            <a:r>
              <a:rPr lang="en-US" sz="2800" dirty="0" smtClean="0"/>
              <a:t>All items can be obtained by placing a dot at every position for every production: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5</a:t>
            </a:fld>
            <a:endParaRPr lang="he-IL" dirty="0">
              <a:latin typeface="+mn-lt"/>
            </a:endParaRPr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1762521" y="2453268"/>
            <a:ext cx="1899428" cy="19389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(1) S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latin typeface="+mn-lt"/>
                <a:cs typeface="Times New Roman" pitchFamily="18" charset="0"/>
              </a:rPr>
              <a:t>E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(2)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(3)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(4) 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(5) T 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Group 184"/>
          <p:cNvGraphicFramePr>
            <a:graphicFrameLocks/>
          </p:cNvGraphicFramePr>
          <p:nvPr>
            <p:extLst/>
          </p:nvPr>
        </p:nvGraphicFramePr>
        <p:xfrm>
          <a:off x="6270699" y="2381260"/>
          <a:ext cx="2117725" cy="4431792"/>
        </p:xfrm>
        <a:graphic>
          <a:graphicData uri="http://schemas.openxmlformats.org/drawingml/2006/table">
            <a:tbl>
              <a:tblPr/>
              <a:tblGrid>
                <a:gridCol w="2117725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0" y="24532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381260"/>
            <a:ext cx="15807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LR(0) items</a:t>
            </a:r>
            <a:endParaRPr lang="he-IL" sz="2400" dirty="0">
              <a:latin typeface="+mn-lt"/>
            </a:endParaRPr>
          </a:p>
        </p:txBody>
      </p:sp>
      <p:sp>
        <p:nvSpPr>
          <p:cNvPr id="9" name="חץ ימינה 8"/>
          <p:cNvSpPr/>
          <p:nvPr/>
        </p:nvSpPr>
        <p:spPr>
          <a:xfrm>
            <a:off x="3842231" y="2948625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item</a:t>
            </a:r>
            <a:endParaRPr lang="en-US" dirty="0"/>
          </a:p>
        </p:txBody>
      </p:sp>
      <p:sp>
        <p:nvSpPr>
          <p:cNvPr id="31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50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3036105" y="4503003"/>
            <a:ext cx="2919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4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 α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447800" y="2445603"/>
            <a:ext cx="6096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0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140803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590800" y="2140803"/>
            <a:ext cx="304800" cy="2590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714999" y="1759804"/>
            <a:ext cx="304801" cy="3352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1"/>
          </p:cNvCxnSpPr>
          <p:nvPr/>
        </p:nvCxnSpPr>
        <p:spPr>
          <a:xfrm>
            <a:off x="2743200" y="3588603"/>
            <a:ext cx="2133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1"/>
          </p:cNvCxnSpPr>
          <p:nvPr/>
        </p:nvCxnSpPr>
        <p:spPr>
          <a:xfrm flipH="1">
            <a:off x="5638800" y="3588605"/>
            <a:ext cx="228600" cy="106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1182" y="2021108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Already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3961" y="2013551"/>
            <a:ext cx="2054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To be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392" y="2484142"/>
            <a:ext cx="85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Input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586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+mn-lt"/>
              </a:rPr>
              <a:t>Hypothesis about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αβ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being a possible handle, so far we’ve matched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expecting to see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β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LR(0) items</a:t>
            </a:r>
            <a:endParaRPr lang="en-US" dirty="0"/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51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1374805" y="1835624"/>
            <a:ext cx="223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 α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002166" y="1974123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Shift Item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4805" y="2900192"/>
            <a:ext cx="223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 α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38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Reduce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3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52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item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981200"/>
            <a:ext cx="8815753" cy="4114800"/>
          </a:xfrm>
        </p:spPr>
        <p:txBody>
          <a:bodyPr/>
          <a:lstStyle/>
          <a:p>
            <a:r>
              <a:rPr lang="en-US" dirty="0" smtClean="0"/>
              <a:t>Initial set</a:t>
            </a:r>
          </a:p>
          <a:p>
            <a:pPr lvl="1"/>
            <a:r>
              <a:rPr lang="en-US" dirty="0" smtClean="0"/>
              <a:t>Z is in the start symbol </a:t>
            </a:r>
          </a:p>
          <a:p>
            <a:pPr lvl="1"/>
            <a:r>
              <a:rPr lang="en-US" dirty="0" smtClean="0">
                <a:sym typeface="Symbol"/>
              </a:rPr>
              <a:t>-closure({ Z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Z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is in the grammar } 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set from a set S and the next symbol X</a:t>
            </a:r>
          </a:p>
          <a:p>
            <a:pPr lvl="1"/>
            <a:r>
              <a:rPr lang="en-US" dirty="0" smtClean="0"/>
              <a:t>step(S,X) = {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X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the item set S}</a:t>
            </a:r>
            <a:endParaRPr lang="en-US" dirty="0" smtClean="0"/>
          </a:p>
          <a:p>
            <a:pPr lvl="1"/>
            <a:r>
              <a:rPr lang="en-US" dirty="0" err="1" smtClean="0"/>
              <a:t>nextSet</a:t>
            </a:r>
            <a:r>
              <a:rPr lang="en-US" dirty="0" smtClean="0"/>
              <a:t>(S,X) = </a:t>
            </a:r>
            <a:r>
              <a:rPr lang="en-US" dirty="0" smtClean="0">
                <a:sym typeface="Symbol"/>
              </a:rPr>
              <a:t>-closure(step(S,X))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 for transition diagram construction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2031" y="1981200"/>
            <a:ext cx="8651173" cy="4114800"/>
          </a:xfrm>
        </p:spPr>
        <p:txBody>
          <a:bodyPr/>
          <a:lstStyle/>
          <a:p>
            <a:r>
              <a:rPr lang="en-US" dirty="0" smtClean="0"/>
              <a:t>Initial = {</a:t>
            </a:r>
            <a:r>
              <a:rPr lang="en-US" dirty="0" smtClean="0">
                <a:sym typeface="Symbol"/>
              </a:rPr>
              <a:t>S’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S$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For an item set I</a:t>
            </a:r>
            <a:br>
              <a:rPr lang="en-US" dirty="0" smtClean="0"/>
            </a:br>
            <a:r>
              <a:rPr lang="en-US" dirty="0" smtClean="0"/>
              <a:t>Closure(I) = Closure(I) ∪ </a:t>
            </a:r>
            <a:br>
              <a:rPr lang="en-US" dirty="0" smtClean="0"/>
            </a:br>
            <a:r>
              <a:rPr lang="en-US" dirty="0" smtClean="0"/>
              <a:t>                  {</a:t>
            </a:r>
            <a:r>
              <a:rPr lang="en-US" dirty="0" smtClean="0">
                <a:sym typeface="Symbol"/>
              </a:rPr>
              <a:t>X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µ</a:t>
            </a:r>
            <a:r>
              <a:rPr lang="en-US" dirty="0" smtClean="0">
                <a:sym typeface="Math C"/>
              </a:rPr>
              <a:t> is in grammar|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I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err="1" smtClean="0"/>
              <a:t>Goto</a:t>
            </a:r>
            <a:r>
              <a:rPr lang="en-US" dirty="0" smtClean="0"/>
              <a:t>(I, X) = {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X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I}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5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Initial = {S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</a:t>
            </a:r>
            <a:r>
              <a:rPr lang="en-US" smtClean="0"/>
              <a:t>E $}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55</a:t>
            </a:fld>
            <a:endParaRPr lang="he-IL" dirty="0"/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7236296" y="1772816"/>
            <a:ext cx="165735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 $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id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20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 </a:t>
            </a:r>
            <a:r>
              <a:rPr lang="en-US" sz="2000" dirty="0">
                <a:latin typeface="+mn-lt"/>
                <a:cs typeface="Times New Roman" pitchFamily="18" charset="0"/>
              </a:rPr>
              <a:t>E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7462" y="13407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Closure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= {Z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</a:t>
            </a:r>
          </a:p>
          <a:p>
            <a:r>
              <a:rPr lang="en-US" dirty="0" smtClean="0"/>
              <a:t>Closure({Z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$}) = {</a:t>
            </a:r>
            <a:br>
              <a:rPr lang="en-US" dirty="0" smtClean="0"/>
            </a:br>
            <a:r>
              <a:rPr lang="en-US" dirty="0" smtClean="0"/>
              <a:t>      Z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T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+ T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id 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 </a:t>
            </a:r>
            <a:r>
              <a:rPr lang="en-US" dirty="0" smtClean="0"/>
              <a:t>( E )   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56</a:t>
            </a:fld>
            <a:endParaRPr lang="he-IL" dirty="0"/>
          </a:p>
        </p:txBody>
      </p:sp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236296" y="1772816"/>
            <a:ext cx="165735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(1) Z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 $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id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20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 </a:t>
            </a:r>
            <a:r>
              <a:rPr lang="en-US" sz="2000" dirty="0">
                <a:latin typeface="+mn-lt"/>
                <a:cs typeface="Times New Roman" pitchFamily="18" charset="0"/>
              </a:rPr>
              <a:t>E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7462" y="13407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5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Goto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= {Z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</a:t>
            </a:r>
          </a:p>
          <a:p>
            <a:r>
              <a:rPr lang="en-US" dirty="0" smtClean="0"/>
              <a:t>Closure({Z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$}) = {</a:t>
            </a:r>
            <a:br>
              <a:rPr lang="en-US" dirty="0" smtClean="0"/>
            </a:br>
            <a:r>
              <a:rPr lang="en-US" dirty="0" smtClean="0"/>
              <a:t>      Z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T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+ T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id 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 </a:t>
            </a:r>
            <a:r>
              <a:rPr lang="en-US" dirty="0" smtClean="0"/>
              <a:t>( E )  }</a:t>
            </a:r>
          </a:p>
          <a:p>
            <a:r>
              <a:rPr lang="en-US" dirty="0" err="1" smtClean="0"/>
              <a:t>Goto</a:t>
            </a:r>
            <a:r>
              <a:rPr lang="en-US" dirty="0" smtClean="0"/>
              <a:t>({Z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 ,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+ T, T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id}, E) = {Z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E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 $,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E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 + T}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57</a:t>
            </a:fld>
            <a:endParaRPr lang="he-IL" dirty="0"/>
          </a:p>
        </p:txBody>
      </p:sp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236296" y="1772816"/>
            <a:ext cx="165735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(1) Z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 $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id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20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 </a:t>
            </a:r>
            <a:r>
              <a:rPr lang="en-US" sz="2000" dirty="0">
                <a:latin typeface="+mn-lt"/>
                <a:cs typeface="Times New Roman" pitchFamily="18" charset="0"/>
              </a:rPr>
              <a:t>E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7462" y="13407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3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Constructing the transition diagram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with state 0 containing item</a:t>
            </a:r>
            <a:br>
              <a:rPr lang="en-US" smtClean="0"/>
            </a:br>
            <a:r>
              <a:rPr lang="en-US" smtClean="0"/>
              <a:t>Closure({S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</a:t>
            </a:r>
            <a:r>
              <a:rPr lang="en-US" smtClean="0"/>
              <a:t>E $})</a:t>
            </a:r>
          </a:p>
          <a:p>
            <a:r>
              <a:rPr lang="en-US" smtClean="0"/>
              <a:t>Repeat until no new states are discovered</a:t>
            </a:r>
          </a:p>
          <a:p>
            <a:pPr lvl="1"/>
            <a:r>
              <a:rPr lang="en-US" smtClean="0"/>
              <a:t>For every state p containing item set Ip, and symbol N, compute state q containing item set</a:t>
            </a:r>
            <a:br>
              <a:rPr lang="en-US" smtClean="0"/>
            </a:br>
            <a:r>
              <a:rPr lang="en-US" smtClean="0"/>
              <a:t>Iq = Closure(goto(Ip, N))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64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59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Example: LR(0) Items</a:t>
            </a:r>
            <a:endParaRPr lang="he-IL" dirty="0"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190963"/>
            <a:ext cx="7772400" cy="896774"/>
          </a:xfrm>
        </p:spPr>
        <p:txBody>
          <a:bodyPr/>
          <a:lstStyle/>
          <a:p>
            <a:r>
              <a:rPr lang="en-US" sz="2800" dirty="0" smtClean="0"/>
              <a:t>All items can be obtained by placing a dot at every position for every production: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009900"/>
                </a:solidFill>
              </a:rPr>
              <a:t>Before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dirty="0" smtClean="0"/>
              <a:t> = reduced </a:t>
            </a:r>
          </a:p>
          <a:p>
            <a:pPr lvl="1"/>
            <a:r>
              <a:rPr lang="en-US" sz="2400" dirty="0" smtClean="0"/>
              <a:t>matched prefix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After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</a:t>
            </a:r>
            <a:r>
              <a:rPr lang="en-US" sz="2800" dirty="0" smtClean="0"/>
              <a:t>= may be reduced</a:t>
            </a:r>
          </a:p>
          <a:p>
            <a:pPr lvl="1"/>
            <a:r>
              <a:rPr lang="en-US" sz="2400" dirty="0" smtClean="0"/>
              <a:t>May be matched by suffix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6</a:t>
            </a:fld>
            <a:endParaRPr lang="he-IL" dirty="0">
              <a:latin typeface="+mn-lt"/>
            </a:endParaRPr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1762521" y="2453268"/>
            <a:ext cx="1899428" cy="19389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(1) S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latin typeface="+mn-lt"/>
                <a:cs typeface="Times New Roman" pitchFamily="18" charset="0"/>
              </a:rPr>
              <a:t>E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(2)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(3)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(4) 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(5) T 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Group 184"/>
          <p:cNvGraphicFramePr>
            <a:graphicFrameLocks/>
          </p:cNvGraphicFramePr>
          <p:nvPr>
            <p:extLst/>
          </p:nvPr>
        </p:nvGraphicFramePr>
        <p:xfrm>
          <a:off x="6270699" y="2381260"/>
          <a:ext cx="2117725" cy="4431792"/>
        </p:xfrm>
        <a:graphic>
          <a:graphicData uri="http://schemas.openxmlformats.org/drawingml/2006/table">
            <a:tbl>
              <a:tblPr/>
              <a:tblGrid>
                <a:gridCol w="2117725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$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 +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+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0" y="24532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381260"/>
            <a:ext cx="15807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LR(0) items</a:t>
            </a:r>
            <a:endParaRPr lang="he-IL" sz="2400" dirty="0">
              <a:latin typeface="+mn-lt"/>
            </a:endParaRPr>
          </a:p>
        </p:txBody>
      </p:sp>
      <p:sp>
        <p:nvSpPr>
          <p:cNvPr id="9" name="חץ ימינה 8"/>
          <p:cNvSpPr/>
          <p:nvPr/>
        </p:nvSpPr>
        <p:spPr>
          <a:xfrm>
            <a:off x="3842231" y="2948625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Automaton construction example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60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Z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Z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7896" y="1589501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b="1" dirty="0" smtClean="0"/>
              <a:t>q</a:t>
            </a:r>
            <a:r>
              <a:rPr lang="en-US" sz="2000" b="1" baseline="-25000" dirty="0" smtClean="0"/>
              <a:t>0</a:t>
            </a:r>
            <a:endParaRPr lang="en-US" sz="2000" b="1" baseline="-25000" dirty="0"/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699791" y="2636912"/>
            <a:ext cx="1274331" cy="504056"/>
          </a:xfrm>
          <a:prstGeom prst="wedgeRectCallout">
            <a:avLst>
              <a:gd name="adj1" fmla="val -120468"/>
              <a:gd name="adj2" fmla="val 1380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2400" dirty="0" smtClean="0"/>
              <a:t>Initialize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5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61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Z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7896" y="158950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0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699792" y="2636912"/>
            <a:ext cx="1440160" cy="936104"/>
          </a:xfrm>
          <a:prstGeom prst="wedgeRectCallout">
            <a:avLst>
              <a:gd name="adj1" fmla="val -120468"/>
              <a:gd name="adj2" fmla="val 1380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apply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Closure</a:t>
            </a:r>
            <a:endParaRPr lang="en-US" dirty="0">
              <a:latin typeface="+mn-lt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 bwMode="auto">
          <a:xfrm>
            <a:off x="0" y="0"/>
            <a:ext cx="9144000" cy="8695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Automaton construction example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79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86"/>
          </a:xfrm>
        </p:spPr>
        <p:txBody>
          <a:bodyPr/>
          <a:lstStyle/>
          <a:p>
            <a:r>
              <a:rPr lang="en-US" dirty="0" smtClean="0"/>
              <a:t>Automaton construction example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62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Z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7896" y="158950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0</a:t>
            </a:r>
            <a:endParaRPr lang="en-US" sz="1600" b="1" baseline="-25000" dirty="0">
              <a:latin typeface="+mn-lt"/>
            </a:endParaRPr>
          </a:p>
        </p:txBody>
      </p:sp>
      <p:grpSp>
        <p:nvGrpSpPr>
          <p:cNvPr id="55" name="קבוצה 54"/>
          <p:cNvGrpSpPr/>
          <p:nvPr/>
        </p:nvGrpSpPr>
        <p:grpSpPr>
          <a:xfrm>
            <a:off x="1512124" y="1052736"/>
            <a:ext cx="3278389" cy="1148620"/>
            <a:chOff x="1512124" y="1052736"/>
            <a:chExt cx="3278389" cy="1148620"/>
          </a:xfrm>
        </p:grpSpPr>
        <p:sp>
          <p:nvSpPr>
            <p:cNvPr id="77" name="Oval 49"/>
            <p:cNvSpPr/>
            <p:nvPr/>
          </p:nvSpPr>
          <p:spPr>
            <a:xfrm>
              <a:off x="3114113" y="1388975"/>
              <a:ext cx="1676400" cy="685800"/>
            </a:xfrm>
            <a:prstGeom prst="ellipse">
              <a:avLst/>
            </a:prstGeom>
            <a:noFill/>
            <a:ln w="381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sym typeface="Math C"/>
                </a:rPr>
                <a:t>T</a:t>
              </a:r>
              <a:r>
                <a:rPr lang="en-US" dirty="0" smtClean="0">
                  <a:solidFill>
                    <a:schemeClr val="tx1"/>
                  </a:solidFill>
                  <a:sym typeface="Symbol"/>
                </a:rPr>
                <a:t></a:t>
              </a:r>
              <a:endParaRPr lang="en-US" dirty="0" smtClean="0">
                <a:solidFill>
                  <a:schemeClr val="tx1"/>
                </a:solidFill>
                <a:sym typeface="Math C"/>
              </a:endParaRPr>
            </a:p>
          </p:txBody>
        </p:sp>
        <p:cxnSp>
          <p:nvCxnSpPr>
            <p:cNvPr id="78" name="Straight Arrow Connector 50"/>
            <p:cNvCxnSpPr>
              <a:stCxn id="58" idx="7"/>
              <a:endCxn id="77" idx="2"/>
            </p:cNvCxnSpPr>
            <p:nvPr/>
          </p:nvCxnSpPr>
          <p:spPr>
            <a:xfrm flipV="1">
              <a:off x="1512124" y="1731875"/>
              <a:ext cx="1601989" cy="4694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987824" y="1052736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/>
                <a:t>q</a:t>
              </a:r>
              <a:r>
                <a:rPr lang="en-US" sz="2000" b="1" baseline="-25000" dirty="0" smtClean="0"/>
                <a:t>6</a:t>
              </a:r>
              <a:endParaRPr lang="en-US" sz="2000" b="1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40173" y="158941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56" name="קבוצה 55"/>
          <p:cNvGrpSpPr/>
          <p:nvPr/>
        </p:nvGrpSpPr>
        <p:grpSpPr>
          <a:xfrm>
            <a:off x="1757627" y="1908520"/>
            <a:ext cx="6096000" cy="1905000"/>
            <a:chOff x="1757627" y="1908520"/>
            <a:chExt cx="6096000" cy="1905000"/>
          </a:xfrm>
        </p:grpSpPr>
        <p:sp>
          <p:nvSpPr>
            <p:cNvPr id="59" name="Oval 5"/>
            <p:cNvSpPr/>
            <p:nvPr/>
          </p:nvSpPr>
          <p:spPr>
            <a:xfrm>
              <a:off x="6177227" y="1908520"/>
              <a:ext cx="1676400" cy="190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(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E)</a:t>
              </a:r>
              <a:endParaRPr lang="en-US" sz="18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T</a:t>
              </a: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+ T</a:t>
              </a: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i</a:t>
              </a:r>
            </a:p>
            <a:p>
              <a:pPr algn="l"/>
              <a:r>
                <a:rPr lang="en-US" sz="1800" dirty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(E)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53"/>
            <p:cNvCxnSpPr>
              <a:stCxn id="58" idx="6"/>
              <a:endCxn id="59" idx="2"/>
            </p:cNvCxnSpPr>
            <p:nvPr/>
          </p:nvCxnSpPr>
          <p:spPr>
            <a:xfrm flipV="1">
              <a:off x="1757627" y="2861020"/>
              <a:ext cx="4419600" cy="138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093335" y="2491688"/>
              <a:ext cx="25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latin typeface="+mn-lt"/>
                </a:rPr>
                <a:t>(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08" name="קבוצה 107"/>
          <p:cNvGrpSpPr/>
          <p:nvPr/>
        </p:nvGrpSpPr>
        <p:grpSpPr>
          <a:xfrm>
            <a:off x="1512124" y="2916388"/>
            <a:ext cx="3293503" cy="987816"/>
            <a:chOff x="1512124" y="2916388"/>
            <a:chExt cx="3293503" cy="987816"/>
          </a:xfrm>
        </p:grpSpPr>
        <p:sp>
          <p:nvSpPr>
            <p:cNvPr id="68" name="Oval 21"/>
            <p:cNvSpPr/>
            <p:nvPr/>
          </p:nvSpPr>
          <p:spPr>
            <a:xfrm>
              <a:off x="3129227" y="3218404"/>
              <a:ext cx="1676400" cy="685800"/>
            </a:xfrm>
            <a:prstGeom prst="ellipse">
              <a:avLst/>
            </a:prstGeom>
            <a:noFill/>
            <a:ln w="381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err="1" smtClean="0">
                  <a:solidFill>
                    <a:schemeClr val="tx1"/>
                  </a:solidFill>
                  <a:sym typeface="Math C"/>
                </a:rPr>
                <a:t>i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endParaRPr lang="en-US" sz="1800" dirty="0" smtClean="0">
                <a:solidFill>
                  <a:schemeClr val="tx1"/>
                </a:solidFill>
                <a:sym typeface="Math C"/>
              </a:endParaRPr>
            </a:p>
          </p:txBody>
        </p:sp>
        <p:cxnSp>
          <p:nvCxnSpPr>
            <p:cNvPr id="70" name="Straight Arrow Connector 25"/>
            <p:cNvCxnSpPr>
              <a:stCxn id="58" idx="5"/>
              <a:endCxn id="68" idx="2"/>
            </p:cNvCxnSpPr>
            <p:nvPr/>
          </p:nvCxnSpPr>
          <p:spPr>
            <a:xfrm>
              <a:off x="1512124" y="3548394"/>
              <a:ext cx="1617103" cy="129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072939" y="2916388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b="1" dirty="0" smtClean="0">
                  <a:latin typeface="+mn-lt"/>
                </a:rPr>
                <a:t>q</a:t>
              </a:r>
              <a:r>
                <a:rPr lang="en-US" sz="1600" b="1" baseline="-25000" dirty="0" smtClean="0">
                  <a:latin typeface="+mn-lt"/>
                </a:rPr>
                <a:t>5</a:t>
              </a:r>
              <a:endParaRPr lang="en-US" sz="1600" b="1" baseline="-25000" dirty="0">
                <a:latin typeface="+mn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24143" y="3191805"/>
              <a:ext cx="23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latin typeface="+mn-lt"/>
                </a:rPr>
                <a:t>i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09" name="קבוצה 108"/>
          <p:cNvGrpSpPr/>
          <p:nvPr/>
        </p:nvGrpSpPr>
        <p:grpSpPr>
          <a:xfrm>
            <a:off x="664343" y="3732483"/>
            <a:ext cx="1931484" cy="1297718"/>
            <a:chOff x="664343" y="3732483"/>
            <a:chExt cx="1931484" cy="1297718"/>
          </a:xfrm>
        </p:grpSpPr>
        <p:sp>
          <p:nvSpPr>
            <p:cNvPr id="63" name="Oval 9"/>
            <p:cNvSpPr/>
            <p:nvPr/>
          </p:nvSpPr>
          <p:spPr>
            <a:xfrm>
              <a:off x="919427" y="4208375"/>
              <a:ext cx="1676400" cy="8218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en-US" sz="18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</a:rPr>
                <a:t>Z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$</a:t>
              </a: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+ T</a:t>
              </a:r>
            </a:p>
            <a:p>
              <a:pPr algn="l" rtl="0"/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Straight Arrow Connector 11"/>
            <p:cNvCxnSpPr>
              <a:stCxn id="58" idx="4"/>
              <a:endCxn id="63" idx="0"/>
            </p:cNvCxnSpPr>
            <p:nvPr/>
          </p:nvCxnSpPr>
          <p:spPr>
            <a:xfrm>
              <a:off x="919427" y="3827375"/>
              <a:ext cx="838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64343" y="4023807"/>
              <a:ext cx="364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b="1" dirty="0" smtClean="0">
                  <a:latin typeface="+mn-lt"/>
                </a:rPr>
                <a:t>q</a:t>
              </a:r>
              <a:r>
                <a:rPr lang="en-US" sz="1600" b="1" baseline="-25000" dirty="0" smtClean="0">
                  <a:latin typeface="+mn-lt"/>
                </a:rPr>
                <a:t>1</a:t>
              </a:r>
              <a:endParaRPr lang="en-US" sz="1600" b="1" baseline="-25000" dirty="0">
                <a:latin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10372" y="3732483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latin typeface="+mn-lt"/>
                </a:rPr>
                <a:t>E</a:t>
              </a:r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63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S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Oval 5"/>
          <p:cNvSpPr/>
          <p:nvPr/>
        </p:nvSpPr>
        <p:spPr>
          <a:xfrm>
            <a:off x="6177227" y="190852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Oval 6"/>
          <p:cNvSpPr/>
          <p:nvPr/>
        </p:nvSpPr>
        <p:spPr>
          <a:xfrm>
            <a:off x="3129227" y="58847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61" name="Oval 7"/>
          <p:cNvSpPr/>
          <p:nvPr/>
        </p:nvSpPr>
        <p:spPr>
          <a:xfrm>
            <a:off x="5643827" y="53513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62" name="Oval 8"/>
          <p:cNvSpPr/>
          <p:nvPr/>
        </p:nvSpPr>
        <p:spPr>
          <a:xfrm>
            <a:off x="233627" y="53513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Z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63" name="Oval 9"/>
          <p:cNvSpPr/>
          <p:nvPr/>
        </p:nvSpPr>
        <p:spPr>
          <a:xfrm>
            <a:off x="919427" y="4208375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11"/>
          <p:cNvCxnSpPr>
            <a:stCxn id="58" idx="4"/>
            <a:endCxn id="63" idx="0"/>
          </p:cNvCxnSpPr>
          <p:nvPr/>
        </p:nvCxnSpPr>
        <p:spPr>
          <a:xfrm>
            <a:off x="919427" y="3827375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12"/>
          <p:cNvCxnSpPr>
            <a:stCxn id="63" idx="4"/>
            <a:endCxn id="62" idx="0"/>
          </p:cNvCxnSpPr>
          <p:nvPr/>
        </p:nvCxnSpPr>
        <p:spPr>
          <a:xfrm flipH="1">
            <a:off x="1071827" y="5030201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16"/>
          <p:cNvSpPr/>
          <p:nvPr/>
        </p:nvSpPr>
        <p:spPr>
          <a:xfrm>
            <a:off x="3124189" y="4280481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67" name="Straight Arrow Connector 17"/>
          <p:cNvCxnSpPr>
            <a:stCxn id="66" idx="4"/>
            <a:endCxn id="60" idx="0"/>
          </p:cNvCxnSpPr>
          <p:nvPr/>
        </p:nvCxnSpPr>
        <p:spPr>
          <a:xfrm>
            <a:off x="3962389" y="5507868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21"/>
          <p:cNvSpPr/>
          <p:nvPr/>
        </p:nvSpPr>
        <p:spPr>
          <a:xfrm>
            <a:off x="3129227" y="3218404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69" name="Straight Arrow Connector 22"/>
          <p:cNvCxnSpPr>
            <a:stCxn id="66" idx="0"/>
            <a:endCxn id="68" idx="4"/>
          </p:cNvCxnSpPr>
          <p:nvPr/>
        </p:nvCxnSpPr>
        <p:spPr>
          <a:xfrm flipV="1">
            <a:off x="3962389" y="3904204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25"/>
          <p:cNvCxnSpPr>
            <a:stCxn id="58" idx="5"/>
            <a:endCxn id="68" idx="2"/>
          </p:cNvCxnSpPr>
          <p:nvPr/>
        </p:nvCxnSpPr>
        <p:spPr>
          <a:xfrm>
            <a:off x="1512124" y="3548394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28"/>
          <p:cNvCxnSpPr>
            <a:stCxn id="59" idx="3"/>
            <a:endCxn id="68" idx="6"/>
          </p:cNvCxnSpPr>
          <p:nvPr/>
        </p:nvCxnSpPr>
        <p:spPr>
          <a:xfrm flipH="1">
            <a:off x="4805627" y="3534539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33"/>
          <p:cNvSpPr/>
          <p:nvPr/>
        </p:nvSpPr>
        <p:spPr>
          <a:xfrm>
            <a:off x="5325172" y="4238288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73" name="Straight Arrow Connector 34"/>
          <p:cNvCxnSpPr>
            <a:stCxn id="59" idx="4"/>
            <a:endCxn id="72" idx="0"/>
          </p:cNvCxnSpPr>
          <p:nvPr/>
        </p:nvCxnSpPr>
        <p:spPr>
          <a:xfrm flipH="1">
            <a:off x="6163372" y="3813520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37"/>
          <p:cNvCxnSpPr>
            <a:stCxn id="72" idx="4"/>
            <a:endCxn id="61" idx="0"/>
          </p:cNvCxnSpPr>
          <p:nvPr/>
        </p:nvCxnSpPr>
        <p:spPr>
          <a:xfrm>
            <a:off x="6163372" y="5000288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40"/>
          <p:cNvCxnSpPr>
            <a:stCxn id="72" idx="2"/>
            <a:endCxn id="66" idx="6"/>
          </p:cNvCxnSpPr>
          <p:nvPr/>
        </p:nvCxnSpPr>
        <p:spPr>
          <a:xfrm flipH="1">
            <a:off x="4800589" y="4619288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43"/>
          <p:cNvCxnSpPr>
            <a:stCxn id="63" idx="6"/>
            <a:endCxn id="66" idx="2"/>
          </p:cNvCxnSpPr>
          <p:nvPr/>
        </p:nvCxnSpPr>
        <p:spPr>
          <a:xfrm>
            <a:off x="2595827" y="4619288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49"/>
          <p:cNvSpPr/>
          <p:nvPr/>
        </p:nvSpPr>
        <p:spPr>
          <a:xfrm>
            <a:off x="3114113" y="13889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78" name="Straight Arrow Connector 50"/>
          <p:cNvCxnSpPr>
            <a:stCxn id="58" idx="7"/>
            <a:endCxn id="77" idx="2"/>
          </p:cNvCxnSpPr>
          <p:nvPr/>
        </p:nvCxnSpPr>
        <p:spPr>
          <a:xfrm flipV="1">
            <a:off x="1512124" y="1731875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53"/>
          <p:cNvCxnSpPr>
            <a:stCxn id="58" idx="6"/>
            <a:endCxn id="59" idx="2"/>
          </p:cNvCxnSpPr>
          <p:nvPr/>
        </p:nvCxnSpPr>
        <p:spPr>
          <a:xfrm flipV="1">
            <a:off x="1757627" y="2861020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57"/>
          <p:cNvCxnSpPr>
            <a:stCxn id="59" idx="1"/>
            <a:endCxn id="77" idx="6"/>
          </p:cNvCxnSpPr>
          <p:nvPr/>
        </p:nvCxnSpPr>
        <p:spPr>
          <a:xfrm flipH="1" flipV="1">
            <a:off x="4790513" y="1731875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87896" y="158950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0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4343" y="4023807"/>
            <a:ext cx="36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1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496" y="5103823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2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43409" y="4098582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3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53027" y="5584167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4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72939" y="2916388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5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87824" y="1052736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b="1" dirty="0" smtClean="0"/>
              <a:t>q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6444208" y="1556792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7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37333" y="4029807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8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95527" y="5051414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9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40173" y="15894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93335" y="249168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24143" y="3191805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10372" y="373248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04356" y="44153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40292" y="4909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68343" y="55116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20774" y="499116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07228" y="443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340803" y="371953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88175" y="3191805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22988" y="16475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103" name="Curved Connector 84"/>
          <p:cNvCxnSpPr>
            <a:stCxn id="59" idx="4"/>
            <a:endCxn id="59" idx="6"/>
          </p:cNvCxnSpPr>
          <p:nvPr/>
        </p:nvCxnSpPr>
        <p:spPr>
          <a:xfrm rot="5400000" flipH="1" flipV="1">
            <a:off x="6958277" y="2918170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879229" y="373248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967427" y="3925815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106" name="Straight Arrow Connector 52"/>
          <p:cNvCxnSpPr>
            <a:stCxn id="66" idx="7"/>
            <a:endCxn id="59" idx="3"/>
          </p:cNvCxnSpPr>
          <p:nvPr/>
        </p:nvCxnSpPr>
        <p:spPr>
          <a:xfrm flipV="1">
            <a:off x="4555086" y="3534539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199416" y="374100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108" name="AutoShape 55"/>
          <p:cNvSpPr>
            <a:spLocks noChangeArrowheads="1"/>
          </p:cNvSpPr>
          <p:nvPr/>
        </p:nvSpPr>
        <p:spPr bwMode="auto">
          <a:xfrm>
            <a:off x="403579" y="4247056"/>
            <a:ext cx="2305050" cy="863600"/>
          </a:xfrm>
          <a:prstGeom prst="wedgeRectCallout">
            <a:avLst>
              <a:gd name="adj1" fmla="val 13560"/>
              <a:gd name="adj2" fmla="val -14328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+mn-lt"/>
              </a:rPr>
              <a:t>terminal transition corresponds to shift action in parse table</a:t>
            </a:r>
          </a:p>
        </p:txBody>
      </p:sp>
      <p:sp>
        <p:nvSpPr>
          <p:cNvPr id="109" name="AutoShape 56"/>
          <p:cNvSpPr>
            <a:spLocks noChangeArrowheads="1"/>
          </p:cNvSpPr>
          <p:nvPr/>
        </p:nvSpPr>
        <p:spPr bwMode="auto">
          <a:xfrm>
            <a:off x="3419872" y="2204864"/>
            <a:ext cx="2305050" cy="863600"/>
          </a:xfrm>
          <a:prstGeom prst="wedgeRectCallout">
            <a:avLst>
              <a:gd name="adj1" fmla="val -98323"/>
              <a:gd name="adj2" fmla="val -8965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+mn-lt"/>
              </a:rPr>
              <a:t>non-terminal transition corresponds to goto action in parse table</a:t>
            </a:r>
          </a:p>
        </p:txBody>
      </p:sp>
      <p:sp>
        <p:nvSpPr>
          <p:cNvPr id="110" name="AutoShape 57"/>
          <p:cNvSpPr>
            <a:spLocks noChangeArrowheads="1"/>
          </p:cNvSpPr>
          <p:nvPr/>
        </p:nvSpPr>
        <p:spPr bwMode="auto">
          <a:xfrm>
            <a:off x="5292080" y="6093296"/>
            <a:ext cx="2736304" cy="648072"/>
          </a:xfrm>
          <a:prstGeom prst="wedgeRectCallout">
            <a:avLst>
              <a:gd name="adj1" fmla="val -65002"/>
              <a:gd name="adj2" fmla="val -1718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+mn-lt"/>
              </a:rPr>
              <a:t>a single reduce item corresponds to reduce action</a:t>
            </a:r>
          </a:p>
        </p:txBody>
      </p:sp>
      <p:sp>
        <p:nvSpPr>
          <p:cNvPr id="111" name="כותרת 1"/>
          <p:cNvSpPr txBox="1">
            <a:spLocks/>
          </p:cNvSpPr>
          <p:nvPr/>
        </p:nvSpPr>
        <p:spPr>
          <a:xfrm>
            <a:off x="0" y="0"/>
            <a:ext cx="9144000" cy="86958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Automaton construction example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030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make a transition diagram for any grammar </a:t>
            </a:r>
          </a:p>
          <a:p>
            <a:r>
              <a:rPr lang="en-US" smtClean="0"/>
              <a:t>Can make a GOTO table for every grammar</a:t>
            </a:r>
          </a:p>
          <a:p>
            <a:endParaRPr lang="en-US" smtClean="0"/>
          </a:p>
          <a:p>
            <a:r>
              <a:rPr lang="en-US" smtClean="0"/>
              <a:t>Cannot make a deterministic ACTION table for every grammar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21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LR(0) conflicts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65</a:t>
            </a:fld>
            <a:endParaRPr lang="en-US" sz="80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$</a:t>
            </a: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T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+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</a:t>
            </a:r>
            <a:endParaRPr lang="en-US" sz="1800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( E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)</a:t>
            </a:r>
            <a:endParaRPr lang="en-US" sz="1800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[E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]</a:t>
            </a:r>
            <a:endParaRPr lang="en-US" sz="1800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i[E]</a:t>
            </a:r>
            <a:endParaRPr lang="en-US" sz="1800" dirty="0">
              <a:solidFill>
                <a:schemeClr val="tx1"/>
              </a:solidFill>
              <a:sym typeface="Math C"/>
            </a:endParaRP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</a:p>
          <a:p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[E]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Shift/reduce conflict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0069" y="6104021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59" y="-42589"/>
            <a:ext cx="7772400" cy="1143000"/>
          </a:xfrm>
        </p:spPr>
        <p:txBody>
          <a:bodyPr/>
          <a:lstStyle/>
          <a:p>
            <a:r>
              <a:rPr lang="en-US" dirty="0" smtClean="0"/>
              <a:t>LR(0)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66</a:t>
            </a:fld>
            <a:endParaRPr lang="en-US" sz="80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$</a:t>
            </a: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T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+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</a:t>
            </a:r>
            <a:endParaRPr lang="en-US" sz="1800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V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/>
            </a:r>
            <a:b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</a:b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( E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)</a:t>
            </a:r>
            <a:endParaRPr lang="en-US" sz="1800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i[E]</a:t>
            </a:r>
            <a:endParaRPr lang="en-US" sz="1800" dirty="0">
              <a:solidFill>
                <a:schemeClr val="tx1"/>
              </a:solidFill>
              <a:sym typeface="Math C"/>
            </a:endParaRP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V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31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reduce/reduce conflict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0069" y="5819274"/>
            <a:ext cx="156973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LR(0) conflicts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76846" cy="4114800"/>
          </a:xfrm>
        </p:spPr>
        <p:txBody>
          <a:bodyPr/>
          <a:lstStyle/>
          <a:p>
            <a:r>
              <a:rPr lang="en-US" dirty="0" smtClean="0"/>
              <a:t>Any grammar with an </a:t>
            </a:r>
            <a:r>
              <a:rPr lang="en-US" dirty="0" smtClean="0">
                <a:sym typeface="Symbol"/>
              </a:rPr>
              <a:t>-rule cannot be LR(0)</a:t>
            </a:r>
          </a:p>
          <a:p>
            <a:r>
              <a:rPr lang="en-US" dirty="0" smtClean="0">
                <a:sym typeface="Symbol"/>
              </a:rPr>
              <a:t>Inherent shift/reduce conflict</a:t>
            </a:r>
          </a:p>
          <a:p>
            <a:pPr lvl="1"/>
            <a:r>
              <a:rPr lang="en-US" dirty="0" smtClean="0">
                <a:sym typeface="Symbol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 </a:t>
            </a:r>
            <a:r>
              <a:rPr lang="en-US" dirty="0" smtClean="0">
                <a:sym typeface="Math C"/>
              </a:rPr>
              <a:t>–</a:t>
            </a:r>
            <a:r>
              <a:rPr lang="en-US" dirty="0" smtClean="0">
                <a:sym typeface="Symbol"/>
              </a:rPr>
              <a:t> reduce item</a:t>
            </a:r>
          </a:p>
          <a:p>
            <a:pPr lvl="1"/>
            <a:r>
              <a:rPr lang="en-US" dirty="0" smtClean="0">
                <a:sym typeface="Symbol"/>
              </a:rPr>
              <a:t>P</a:t>
            </a:r>
            <a:r>
              <a:rPr lang="en-US" dirty="0" smtClean="0">
                <a:sym typeface="Math C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A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– shift item</a:t>
            </a:r>
          </a:p>
          <a:p>
            <a:pPr lvl="1"/>
            <a:r>
              <a:rPr lang="en-US" dirty="0" smtClean="0">
                <a:sym typeface="Symbol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 can always be predicted from P</a:t>
            </a:r>
            <a:r>
              <a:rPr lang="en-US" dirty="0" smtClean="0">
                <a:sym typeface="Math C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A</a:t>
            </a:r>
            <a:r>
              <a:rPr lang="el-GR" dirty="0" smtClean="0">
                <a:sym typeface="Math C"/>
              </a:rPr>
              <a:t>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construct a diagram for every grammar but some may introduce conflicts</a:t>
            </a:r>
          </a:p>
          <a:p>
            <a:r>
              <a:rPr lang="en-US" smtClean="0"/>
              <a:t>shift-reduce conflict: an item set contains at least one shift item and one reduce item</a:t>
            </a:r>
          </a:p>
          <a:p>
            <a:r>
              <a:rPr lang="en-US" smtClean="0"/>
              <a:t>reduce-reduce conflict: an item set contains two reduce items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5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variants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LR(0) – what we’ve seen so far</a:t>
            </a:r>
          </a:p>
          <a:p>
            <a:r>
              <a:rPr lang="en-US" smtClean="0"/>
              <a:t>SLR(0)</a:t>
            </a:r>
          </a:p>
          <a:p>
            <a:pPr lvl="1"/>
            <a:r>
              <a:rPr lang="en-US" smtClean="0"/>
              <a:t>Removes infeasible reduce actions via FOLLOW set reasoning</a:t>
            </a:r>
          </a:p>
          <a:p>
            <a:r>
              <a:rPr lang="en-US" smtClean="0"/>
              <a:t>LR(1)</a:t>
            </a:r>
          </a:p>
          <a:p>
            <a:pPr lvl="1"/>
            <a:r>
              <a:rPr lang="en-US" smtClean="0"/>
              <a:t>LR(0) with one lookahead token in items</a:t>
            </a:r>
          </a:p>
          <a:p>
            <a:r>
              <a:rPr lang="en-US" smtClean="0"/>
              <a:t>LALR(0)</a:t>
            </a:r>
          </a:p>
          <a:p>
            <a:pPr lvl="1"/>
            <a:r>
              <a:rPr lang="en-US" smtClean="0"/>
              <a:t>LR(1) with merging of states with same LR(0) component </a:t>
            </a:r>
            <a:endParaRPr lang="he-IL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00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5757" y="1835624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2166" y="1974123"/>
            <a:ext cx="139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Shift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5757" y="2900192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76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Reduce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5757" y="4701839"/>
            <a:ext cx="403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States are sets of items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4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LR (0) GOTO/ACTIONS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mtClean="0"/>
                        <a:t>T</a:t>
                      </a:r>
                      <a:r>
                        <a:rPr lang="en-US" sz="180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68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8018" y="1295400"/>
            <a:ext cx="115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ACTION</a:t>
            </a:r>
          </a:p>
          <a:p>
            <a:pPr algn="ctr" rtl="0"/>
            <a:r>
              <a:rPr lang="en-US" dirty="0" smtClean="0">
                <a:latin typeface="+mn-lt"/>
              </a:rPr>
              <a:t>Table</a:t>
            </a:r>
            <a:endParaRPr lang="en-US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87122" y="2162569"/>
            <a:ext cx="971078" cy="4162031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09600" y="6324600"/>
            <a:ext cx="6781800" cy="381000"/>
          </a:xfrm>
          <a:prstGeom prst="wedgeRoundRectCallout">
            <a:avLst>
              <a:gd name="adj1" fmla="val 51115"/>
              <a:gd name="adj2" fmla="val -1732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dirty="0" smtClean="0"/>
              <a:t>ACTION table determined </a:t>
            </a:r>
            <a:r>
              <a:rPr lang="en-US" sz="1600" u="sng" dirty="0" smtClean="0"/>
              <a:t>only</a:t>
            </a:r>
            <a:r>
              <a:rPr lang="en-US" sz="1600" dirty="0" smtClean="0"/>
              <a:t> by state, </a:t>
            </a:r>
            <a:r>
              <a:rPr lang="en-US" sz="1600" u="sng" dirty="0" smtClean="0"/>
              <a:t>ignores input</a:t>
            </a:r>
            <a:endParaRPr lang="en-US" sz="1600" u="sng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5768" y="1117039"/>
            <a:ext cx="2561128" cy="813048"/>
          </a:xfrm>
          <a:prstGeom prst="wedgeRoundRectCallout">
            <a:avLst>
              <a:gd name="adj1" fmla="val 54032"/>
              <a:gd name="adj2" fmla="val 1144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GOTO table is indexed by state and a grammar symbol from the stack</a:t>
            </a:r>
          </a:p>
        </p:txBody>
      </p:sp>
    </p:spTree>
    <p:extLst>
      <p:ext uri="{BB962C8B-B14F-4D97-AF65-F5344CB8AC3E}">
        <p14:creationId xmlns:p14="http://schemas.microsoft.com/office/powerpoint/2010/main" val="13994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SLR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handle should not be reduced to a non-terminal N if the lookahead is a token that cannot follow N</a:t>
            </a:r>
          </a:p>
          <a:p>
            <a:r>
              <a:rPr lang="en-US" sz="2400" dirty="0" smtClean="0"/>
              <a:t>A reduce item N</a:t>
            </a:r>
            <a:r>
              <a:rPr lang="el-GR" sz="2400" dirty="0" smtClean="0">
                <a:sym typeface="Math C"/>
              </a:rPr>
              <a:t>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cs typeface="Courier New" pitchFamily="49" charset="0"/>
                <a:sym typeface="Math C"/>
              </a:rPr>
              <a:t> </a:t>
            </a:r>
            <a:r>
              <a:rPr lang="el-GR" sz="2400" dirty="0" smtClean="0"/>
              <a:t>α</a:t>
            </a:r>
            <a:r>
              <a:rPr lang="el-GR" sz="2400" dirty="0" smtClean="0">
                <a:sym typeface="Symbol"/>
              </a:rPr>
              <a:t></a:t>
            </a:r>
            <a:r>
              <a:rPr lang="en-US" sz="2400" dirty="0" smtClean="0">
                <a:sym typeface="Symbol"/>
              </a:rPr>
              <a:t> is applicable only when the lookahead is in FOLLOW(N)</a:t>
            </a:r>
          </a:p>
          <a:p>
            <a:pPr lvl="1"/>
            <a:r>
              <a:rPr lang="en-US" sz="2000" dirty="0" smtClean="0">
                <a:sym typeface="Symbol"/>
              </a:rPr>
              <a:t>If b is not in FOLLOW(N) we proved there is no derivation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S </a:t>
            </a:r>
            <a:r>
              <a:rPr lang="en-US" sz="2000" dirty="0" smtClean="0">
                <a:sym typeface="Wingdings"/>
              </a:rPr>
              <a:t></a:t>
            </a:r>
            <a:r>
              <a:rPr lang="en-US" sz="2000" dirty="0" smtClean="0">
                <a:sym typeface="Symbol"/>
              </a:rPr>
              <a:t>*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N</a:t>
            </a:r>
            <a:r>
              <a:rPr lang="en-US" sz="2000" dirty="0" smtClean="0"/>
              <a:t>b. </a:t>
            </a:r>
          </a:p>
          <a:p>
            <a:pPr lvl="1"/>
            <a:r>
              <a:rPr lang="en-US" sz="2000" dirty="0" smtClean="0"/>
              <a:t>T</a:t>
            </a:r>
            <a:r>
              <a:rPr lang="en-US" sz="2000" dirty="0" smtClean="0">
                <a:sym typeface="Symbol"/>
              </a:rPr>
              <a:t>hus, it is safe to remove the reduce item from the conflicted state</a:t>
            </a:r>
          </a:p>
          <a:p>
            <a:r>
              <a:rPr lang="en-US" sz="2400" dirty="0" smtClean="0">
                <a:sym typeface="Symbol"/>
              </a:rPr>
              <a:t>Differs from LR(0) only on the ACTION table</a:t>
            </a:r>
          </a:p>
          <a:p>
            <a:pPr lvl="1"/>
            <a:r>
              <a:rPr lang="en-US" sz="2000" dirty="0" smtClean="0">
                <a:sym typeface="Symbol"/>
              </a:rPr>
              <a:t>Now a row in the parsing table may contain both shift actions and reduce actions and we need to consult the current token to decide which one to take</a:t>
            </a:r>
            <a:endParaRPr lang="en-US" sz="2000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19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46" y="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+mn-lt"/>
              </a:rPr>
              <a:t>SLR action table</a:t>
            </a:r>
            <a:endParaRPr lang="en-US" sz="40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72</a:t>
            </a:fld>
            <a:endParaRPr lang="he-I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4" y="1371600"/>
          <a:ext cx="6601572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3142"/>
                <a:gridCol w="724671"/>
                <a:gridCol w="1065526"/>
                <a:gridCol w="724671"/>
                <a:gridCol w="917682"/>
                <a:gridCol w="771277"/>
                <a:gridCol w="373707"/>
                <a:gridCol w="116089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[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accept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shift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(E)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(E)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50086" y="3581400"/>
            <a:ext cx="585537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6607" y="3581400"/>
            <a:ext cx="80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vs.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128930" y="1371600"/>
          <a:ext cx="186267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5988" y="5562600"/>
            <a:ext cx="3227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SLR – use 1 token look-ahead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562600"/>
            <a:ext cx="2456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LR(0) – no look-ahead</a:t>
            </a:r>
            <a:endParaRPr lang="en-US" sz="2000" dirty="0"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6096000"/>
            <a:ext cx="1828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… as before…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  <a:p>
            <a:pPr marL="68580" algn="l"/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i[E]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6477000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ular Callout 7"/>
          <p:cNvSpPr/>
          <p:nvPr/>
        </p:nvSpPr>
        <p:spPr>
          <a:xfrm>
            <a:off x="6732240" y="188640"/>
            <a:ext cx="1600200" cy="990600"/>
          </a:xfrm>
          <a:prstGeom prst="wedgeRectCallout">
            <a:avLst>
              <a:gd name="adj1" fmla="val -186429"/>
              <a:gd name="adj2" fmla="val 65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 smtClean="0"/>
              <a:t>Lookahead token from the input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8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LR(1) grammars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SLR: a reduce item N</a:t>
            </a:r>
            <a:r>
              <a:rPr lang="el-GR" dirty="0" smtClean="0">
                <a:sym typeface="Math C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/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 is applicable only when the </a:t>
            </a:r>
            <a:r>
              <a:rPr lang="en-US" dirty="0" err="1" smtClean="0">
                <a:sym typeface="Symbol"/>
              </a:rPr>
              <a:t>lookahead</a:t>
            </a:r>
            <a:r>
              <a:rPr lang="en-US" dirty="0" smtClean="0">
                <a:sym typeface="Symbol"/>
              </a:rPr>
              <a:t> is in FOLLOW(N)</a:t>
            </a:r>
          </a:p>
          <a:p>
            <a:r>
              <a:rPr lang="en-US" dirty="0" smtClean="0"/>
              <a:t>But </a:t>
            </a:r>
            <a:r>
              <a:rPr lang="en-US" dirty="0" smtClean="0">
                <a:sym typeface="Symbol"/>
              </a:rPr>
              <a:t>FOLLOW(N) merges </a:t>
            </a:r>
            <a:r>
              <a:rPr lang="en-US" dirty="0" err="1" smtClean="0">
                <a:sym typeface="Symbol"/>
              </a:rPr>
              <a:t>lookahead</a:t>
            </a:r>
            <a:r>
              <a:rPr lang="en-US" dirty="0" smtClean="0">
                <a:sym typeface="Symbol"/>
              </a:rPr>
              <a:t> for all alternatives for N</a:t>
            </a:r>
          </a:p>
          <a:p>
            <a:pPr lvl="1"/>
            <a:r>
              <a:rPr lang="en-US" dirty="0" smtClean="0">
                <a:sym typeface="Symbol"/>
              </a:rPr>
              <a:t>Insensitive to the context of a given production</a:t>
            </a:r>
          </a:p>
          <a:p>
            <a:endParaRPr lang="en-US" dirty="0" smtClean="0"/>
          </a:p>
          <a:p>
            <a:r>
              <a:rPr lang="en-US" dirty="0" smtClean="0"/>
              <a:t>LR(1) keeps </a:t>
            </a:r>
            <a:r>
              <a:rPr lang="en-US" dirty="0" err="1" smtClean="0"/>
              <a:t>lookahead</a:t>
            </a:r>
            <a:r>
              <a:rPr lang="en-US" dirty="0" smtClean="0"/>
              <a:t> with each LR item</a:t>
            </a:r>
          </a:p>
          <a:p>
            <a:r>
              <a:rPr lang="en-US" dirty="0" smtClean="0"/>
              <a:t>Idea: a more refined notion of follows computed per item</a:t>
            </a:r>
            <a:endParaRPr lang="en-US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46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98" y="0"/>
            <a:ext cx="7772400" cy="1143000"/>
          </a:xfrm>
        </p:spPr>
        <p:txBody>
          <a:bodyPr/>
          <a:lstStyle/>
          <a:p>
            <a:r>
              <a:rPr lang="en-US" dirty="0" smtClean="0"/>
              <a:t>LR(1)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385" y="876439"/>
            <a:ext cx="7772400" cy="4114800"/>
          </a:xfrm>
        </p:spPr>
        <p:txBody>
          <a:bodyPr/>
          <a:lstStyle/>
          <a:p>
            <a:r>
              <a:rPr lang="en-US" sz="2400" dirty="0" smtClean="0"/>
              <a:t>LR(1) item is a pair </a:t>
            </a:r>
          </a:p>
          <a:p>
            <a:pPr lvl="1"/>
            <a:r>
              <a:rPr lang="en-US" sz="2000" dirty="0" smtClean="0"/>
              <a:t>LR(0) item</a:t>
            </a:r>
          </a:p>
          <a:p>
            <a:pPr lvl="1"/>
            <a:r>
              <a:rPr lang="en-US" sz="2000" dirty="0" smtClean="0"/>
              <a:t>Lookahead token</a:t>
            </a:r>
          </a:p>
          <a:p>
            <a:r>
              <a:rPr lang="en-US" sz="2400" dirty="0" smtClean="0"/>
              <a:t>Meaning</a:t>
            </a:r>
          </a:p>
          <a:p>
            <a:pPr lvl="1"/>
            <a:r>
              <a:rPr lang="en-US" sz="2000" dirty="0" smtClean="0"/>
              <a:t>We matched the part left of the dot, looking to match the part on the right of the dot, followed by the lookahead token</a:t>
            </a:r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The production 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sym typeface="Math C"/>
              </a:rPr>
              <a:t> id yields the following LR(1) items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74</a:t>
            </a:fld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5763344" y="4319394"/>
            <a:ext cx="1905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*]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=]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id]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$]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*]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=]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id]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$]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7584" y="4395594"/>
            <a:ext cx="1752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pt-BR" sz="2000" dirty="0">
                <a:solidFill>
                  <a:schemeClr val="tx1"/>
                </a:solidFill>
              </a:rPr>
              <a:t>(0) S’ → S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(1) S → L = R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(2) S → R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(3) L → * R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(4) L → id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(5) R → 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7584" y="5743131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/>
          </a:p>
        </p:txBody>
      </p:sp>
      <p:sp>
        <p:nvSpPr>
          <p:cNvPr id="11" name="Rounded Rectangle 4"/>
          <p:cNvSpPr/>
          <p:nvPr/>
        </p:nvSpPr>
        <p:spPr>
          <a:xfrm>
            <a:off x="3347864" y="4921354"/>
            <a:ext cx="190500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</a:t>
            </a:r>
            <a:r>
              <a:rPr lang="en-US" sz="2000" dirty="0" smtClean="0">
                <a:solidFill>
                  <a:schemeClr val="tx1"/>
                </a:solidFill>
              </a:rPr>
              <a:t>id]</a:t>
            </a:r>
            <a:endParaRPr lang="en-US" sz="2000" dirty="0">
              <a:solidFill>
                <a:schemeClr val="tx1"/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>
                <a:solidFill>
                  <a:schemeClr val="tx1"/>
                </a:solidFill>
              </a:rPr>
              <a:t>L → id </a:t>
            </a:r>
            <a:r>
              <a:rPr lang="en-US" sz="2000" dirty="0" smtClean="0">
                <a:solidFill>
                  <a:schemeClr val="tx1"/>
                </a:solidFill>
              </a:rPr>
              <a:t>●]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795" y="4561314"/>
            <a:ext cx="141083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LR(0)  items</a:t>
            </a:r>
            <a:endParaRPr lang="he-IL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913242"/>
            <a:ext cx="141083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LR(1)  items</a:t>
            </a:r>
            <a:endParaRPr lang="he-I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1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98" y="0"/>
            <a:ext cx="7772400" cy="1143000"/>
          </a:xfrm>
        </p:spPr>
        <p:txBody>
          <a:bodyPr/>
          <a:lstStyle/>
          <a:p>
            <a:r>
              <a:rPr lang="en-US" dirty="0" smtClean="0"/>
              <a:t>LR(1)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385" y="876439"/>
            <a:ext cx="7772400" cy="4114800"/>
          </a:xfrm>
        </p:spPr>
        <p:txBody>
          <a:bodyPr/>
          <a:lstStyle/>
          <a:p>
            <a:r>
              <a:rPr lang="en-US" sz="2400" dirty="0" smtClean="0"/>
              <a:t>LR(1) item is a pair </a:t>
            </a:r>
          </a:p>
          <a:p>
            <a:pPr lvl="1"/>
            <a:r>
              <a:rPr lang="en-US" sz="2000" dirty="0" smtClean="0"/>
              <a:t>LR(0) item</a:t>
            </a:r>
          </a:p>
          <a:p>
            <a:pPr lvl="1"/>
            <a:r>
              <a:rPr lang="en-US" sz="2000" dirty="0" smtClean="0"/>
              <a:t>Lookahead token</a:t>
            </a:r>
          </a:p>
          <a:p>
            <a:r>
              <a:rPr lang="en-US" sz="2400" dirty="0" smtClean="0"/>
              <a:t>Meaning</a:t>
            </a:r>
          </a:p>
          <a:p>
            <a:pPr lvl="1"/>
            <a:r>
              <a:rPr lang="en-US" sz="2000" dirty="0" smtClean="0"/>
              <a:t>We matched the part left of the dot, looking to match the part on the right of the dot, followed by the lookahead token</a:t>
            </a:r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The production 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sym typeface="Math C"/>
              </a:rPr>
              <a:t> id yields the following LR(1) items</a:t>
            </a:r>
          </a:p>
          <a:p>
            <a:pPr lvl="1"/>
            <a:endParaRPr lang="en-US" sz="2000" dirty="0">
              <a:sym typeface="Math C"/>
            </a:endParaRPr>
          </a:p>
          <a:p>
            <a:r>
              <a:rPr lang="en-US" sz="2400" dirty="0" smtClean="0">
                <a:sym typeface="Math C"/>
              </a:rPr>
              <a:t>Reduce only if the the expected </a:t>
            </a:r>
            <a:r>
              <a:rPr lang="en-US" sz="2400" dirty="0" err="1" smtClean="0">
                <a:sym typeface="Math C"/>
              </a:rPr>
              <a:t>lookhead</a:t>
            </a:r>
            <a:r>
              <a:rPr lang="en-US" sz="2400" dirty="0" smtClean="0">
                <a:sym typeface="Math C"/>
              </a:rPr>
              <a:t> matches the input</a:t>
            </a:r>
          </a:p>
          <a:p>
            <a:pPr lvl="1"/>
            <a:r>
              <a:rPr lang="en-US" sz="2000" dirty="0"/>
              <a:t>[L → id ●, </a:t>
            </a:r>
            <a:r>
              <a:rPr lang="en-US" sz="2000" dirty="0" smtClean="0"/>
              <a:t>=] will be used only if the next input token is =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5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LALR(1)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LR(1) tables have huge number of entries</a:t>
            </a:r>
          </a:p>
          <a:p>
            <a:r>
              <a:rPr lang="en-US" sz="2800" dirty="0" smtClean="0"/>
              <a:t>Often don’t need such refined observation (and cost)</a:t>
            </a:r>
          </a:p>
          <a:p>
            <a:r>
              <a:rPr lang="en-US" sz="2800" dirty="0" smtClean="0"/>
              <a:t>Idea: find states with the same LR(0) component and merge their </a:t>
            </a:r>
            <a:r>
              <a:rPr lang="en-US" sz="2800" dirty="0" err="1" smtClean="0"/>
              <a:t>lookaheads</a:t>
            </a:r>
            <a:r>
              <a:rPr lang="en-US" sz="2800" dirty="0" smtClean="0"/>
              <a:t> component as long as there are no conflicts</a:t>
            </a:r>
          </a:p>
          <a:p>
            <a:r>
              <a:rPr lang="en-US" sz="2800" dirty="0" smtClean="0"/>
              <a:t>LALR(1) not as powerful as LR(1) in theory but works quite well in practice</a:t>
            </a:r>
          </a:p>
          <a:p>
            <a:pPr lvl="1"/>
            <a:r>
              <a:rPr lang="en-US" sz="2400" dirty="0" smtClean="0"/>
              <a:t>Merging may not introduce new shift-reduce conflicts, only reduce-reduce, which is unlikely in practice</a:t>
            </a:r>
            <a:endParaRPr lang="en-US" sz="2400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2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is More Powerful than 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Any LL(k) language is also in LR(k), i.e.,  LL(k) ⊂ LR(k). </a:t>
            </a:r>
          </a:p>
          <a:p>
            <a:pPr lvl="1"/>
            <a:r>
              <a:rPr lang="en-US" sz="2000" dirty="0" smtClean="0"/>
              <a:t>LR is more popular in automatic tools</a:t>
            </a:r>
          </a:p>
          <a:p>
            <a:endParaRPr lang="en-US" sz="2400" dirty="0" smtClean="0"/>
          </a:p>
          <a:p>
            <a:r>
              <a:rPr lang="en-US" sz="2400" dirty="0" smtClean="0"/>
              <a:t>But less intuitive</a:t>
            </a:r>
          </a:p>
          <a:p>
            <a:endParaRPr lang="en-US" sz="2400" dirty="0"/>
          </a:p>
          <a:p>
            <a:r>
              <a:rPr lang="en-US" sz="2400" dirty="0" smtClean="0"/>
              <a:t>Also, the lookahead is counted differently in the two cases</a:t>
            </a:r>
          </a:p>
          <a:p>
            <a:pPr lvl="1"/>
            <a:r>
              <a:rPr lang="en-US" sz="2000" dirty="0" smtClean="0"/>
              <a:t>In an LL(k) derivation the algorithm sees the left-hand side of the rule + </a:t>
            </a:r>
            <a:r>
              <a:rPr lang="en-US" sz="2000" dirty="0"/>
              <a:t>k input </a:t>
            </a:r>
            <a:r>
              <a:rPr lang="en-US" sz="2000" dirty="0" smtClean="0"/>
              <a:t> tokens and then must select the derivation rule</a:t>
            </a:r>
          </a:p>
          <a:p>
            <a:pPr lvl="1"/>
            <a:r>
              <a:rPr lang="en-US" sz="2000" dirty="0" smtClean="0"/>
              <a:t>In LR(k), the algorithm “sees” all right-hand side of the derivation rule + k input tokens and then reduces</a:t>
            </a:r>
          </a:p>
          <a:p>
            <a:pPr lvl="2"/>
            <a:r>
              <a:rPr lang="en-US" sz="1800" dirty="0" smtClean="0"/>
              <a:t>LR(0) sees the entire right-side, but no input token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46188" y="1068388"/>
            <a:ext cx="7897812" cy="5789612"/>
          </a:xfrm>
        </p:spPr>
        <p:txBody>
          <a:bodyPr/>
          <a:lstStyle/>
          <a:p>
            <a:pPr eaLnBrk="1" hangingPunct="1"/>
            <a:endParaRPr lang="en-US" altLang="he-IL" sz="2000"/>
          </a:p>
          <a:p>
            <a:pPr eaLnBrk="1" hangingPunct="1"/>
            <a:endParaRPr lang="en-US" altLang="he-IL" sz="20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998537" y="874779"/>
            <a:ext cx="71929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kumimoji="1" lang="en-US" altLang="en-US" sz="1600" dirty="0">
                <a:latin typeface="Times New Roman" charset="0"/>
              </a:rPr>
              <a:t>terminal Integer NUMBER;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terminal PLUS,MINUS,MULT,DIV;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terminal LPAREN, RPAREN;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terminal UMINUS;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nonterminal Integer expr;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precedence left PLUS, MINUS;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precedence left DIV, MULT;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Precedence left UMINUS;</a:t>
            </a:r>
          </a:p>
          <a:p>
            <a:pPr algn="l" rtl="0"/>
            <a:r>
              <a:rPr lang="en-US" altLang="he-IL" sz="1600" dirty="0">
                <a:latin typeface="Times New Roman" charset="0"/>
              </a:rPr>
              <a:t>%%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expr ::= expr:e1 PLUS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+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expr:e1 MINUS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-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expr:e1 MULT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*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expr:e1 DIV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/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MINUS expr:e1 %</a:t>
            </a:r>
            <a:r>
              <a:rPr kumimoji="1" lang="en-US" altLang="en-US" sz="1600" dirty="0" err="1">
                <a:latin typeface="Times New Roman" charset="0"/>
              </a:rPr>
              <a:t>prec</a:t>
            </a:r>
            <a:r>
              <a:rPr kumimoji="1" lang="en-US" altLang="en-US" sz="1600" dirty="0">
                <a:latin typeface="Times New Roman" charset="0"/>
              </a:rPr>
              <a:t> UMINUS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kumimoji="1" lang="en-US" altLang="en-US" sz="1600" dirty="0">
                <a:latin typeface="Times New Roman" charset="0"/>
              </a:rPr>
              <a:t>{: RESULT = new Integer(0 - e1.intValue(); :}</a:t>
            </a:r>
            <a:endParaRPr kumimoji="1" lang="en-US" altLang="en-US" sz="1600" dirty="0">
              <a:solidFill>
                <a:schemeClr val="tx2"/>
              </a:solidFill>
              <a:latin typeface="Times New Roman" charset="0"/>
            </a:endParaRP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LPAREN expr:e1 RPAREN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e1;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</a:t>
            </a:r>
            <a:r>
              <a:rPr kumimoji="1" lang="en-US" altLang="en-US" sz="1600" dirty="0" err="1">
                <a:latin typeface="Times New Roman" charset="0"/>
              </a:rPr>
              <a:t>NUMBER:n</a:t>
            </a:r>
            <a:r>
              <a:rPr kumimoji="1" lang="en-US" altLang="en-US" sz="1600" dirty="0">
                <a:latin typeface="Times New Roman" charset="0"/>
              </a:rPr>
              <a:t> 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n; :}</a:t>
            </a:r>
            <a:endParaRPr kumimoji="1" lang="en-US" altLang="he-IL" sz="1600" dirty="0">
              <a:latin typeface="Times New Roman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A750AB-F6E8-DC4E-AAE7-1A30F26DA2FB}" type="slidenum">
              <a:rPr lang="he-IL" altLang="en-US"/>
              <a:pPr eaLnBrk="1" hangingPunct="1"/>
              <a:t>79</a:t>
            </a:fld>
            <a:endParaRPr lang="he-IL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6287" y="-74612"/>
            <a:ext cx="7772400" cy="1143000"/>
          </a:xfrm>
        </p:spPr>
        <p:txBody>
          <a:bodyPr/>
          <a:lstStyle/>
          <a:p>
            <a:r>
              <a:rPr lang="en-US" dirty="0" smtClean="0"/>
              <a:t>Using tools to parse + create 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Shift/Reduce </a:t>
            </a:r>
            <a:r>
              <a:rPr lang="en-US" dirty="0"/>
              <a:t>I</a:t>
            </a:r>
            <a:r>
              <a:rPr lang="en-US" dirty="0" smtClean="0"/>
              <a:t>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599" y="1835624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3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2166" y="1974123"/>
            <a:ext cx="139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Shift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599" y="2900192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3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76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Reduce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4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41" name="Rectangle 17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990600"/>
          </a:xfrm>
          <a:noFill/>
          <a:ln/>
        </p:spPr>
        <p:txBody>
          <a:bodyPr/>
          <a:lstStyle/>
          <a:p>
            <a:r>
              <a:rPr lang="en-US"/>
              <a:t>Grammar Hierarchy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47A3-43EF-437D-8073-220AE27C99E7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487429" name="Oval 5"/>
          <p:cNvSpPr>
            <a:spLocks noChangeArrowheads="1"/>
          </p:cNvSpPr>
          <p:nvPr/>
        </p:nvSpPr>
        <p:spPr bwMode="auto">
          <a:xfrm>
            <a:off x="76200" y="1189038"/>
            <a:ext cx="8991600" cy="52879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2851150" y="1528763"/>
            <a:ext cx="377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Non-ambiguous CFG</a:t>
            </a:r>
          </a:p>
        </p:txBody>
      </p:sp>
      <p:sp>
        <p:nvSpPr>
          <p:cNvPr id="487431" name="AutoShape 7"/>
          <p:cNvSpPr>
            <a:spLocks noChangeArrowheads="1"/>
          </p:cNvSpPr>
          <p:nvPr/>
        </p:nvSpPr>
        <p:spPr bwMode="auto">
          <a:xfrm>
            <a:off x="914400" y="2046288"/>
            <a:ext cx="7224713" cy="3595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2" name="Text Box 8"/>
          <p:cNvSpPr txBox="1">
            <a:spLocks noChangeArrowheads="1"/>
          </p:cNvSpPr>
          <p:nvPr/>
        </p:nvSpPr>
        <p:spPr bwMode="auto">
          <a:xfrm>
            <a:off x="1357313" y="203676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LR</a:t>
            </a:r>
            <a:r>
              <a:rPr lang="en-US" dirty="0">
                <a:latin typeface="Tahoma" pitchFamily="34" charset="0"/>
              </a:rPr>
              <a:t>(1)</a:t>
            </a:r>
          </a:p>
        </p:txBody>
      </p:sp>
      <p:sp>
        <p:nvSpPr>
          <p:cNvPr id="487433" name="AutoShape 9"/>
          <p:cNvSpPr>
            <a:spLocks noChangeArrowheads="1"/>
          </p:cNvSpPr>
          <p:nvPr/>
        </p:nvSpPr>
        <p:spPr bwMode="auto">
          <a:xfrm>
            <a:off x="1206500" y="2563813"/>
            <a:ext cx="6659563" cy="27003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4" name="Text Box 10"/>
          <p:cNvSpPr txBox="1">
            <a:spLocks noChangeArrowheads="1"/>
          </p:cNvSpPr>
          <p:nvPr/>
        </p:nvSpPr>
        <p:spPr bwMode="auto">
          <a:xfrm>
            <a:off x="1370013" y="256381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LALR(1)</a:t>
            </a:r>
          </a:p>
        </p:txBody>
      </p:sp>
      <p:sp>
        <p:nvSpPr>
          <p:cNvPr id="487435" name="AutoShape 11"/>
          <p:cNvSpPr>
            <a:spLocks noChangeArrowheads="1"/>
          </p:cNvSpPr>
          <p:nvPr/>
        </p:nvSpPr>
        <p:spPr bwMode="auto">
          <a:xfrm>
            <a:off x="2486025" y="3432175"/>
            <a:ext cx="3948113" cy="12350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1677636" y="3358270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SLR(1)</a:t>
            </a:r>
          </a:p>
        </p:txBody>
      </p:sp>
      <p:sp>
        <p:nvSpPr>
          <p:cNvPr id="487437" name="AutoShape 13"/>
          <p:cNvSpPr>
            <a:spLocks noChangeArrowheads="1"/>
          </p:cNvSpPr>
          <p:nvPr/>
        </p:nvSpPr>
        <p:spPr bwMode="auto">
          <a:xfrm>
            <a:off x="3687763" y="2320925"/>
            <a:ext cx="1646237" cy="3138488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3070578" y="2590800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LL(1)</a:t>
            </a:r>
          </a:p>
        </p:txBody>
      </p:sp>
      <p:sp>
        <p:nvSpPr>
          <p:cNvPr id="487439" name="Oval 15"/>
          <p:cNvSpPr>
            <a:spLocks noChangeArrowheads="1"/>
          </p:cNvSpPr>
          <p:nvPr/>
        </p:nvSpPr>
        <p:spPr bwMode="auto">
          <a:xfrm>
            <a:off x="3162300" y="3729038"/>
            <a:ext cx="2863850" cy="600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3797300" y="3800475"/>
            <a:ext cx="94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LR(0)</a:t>
            </a:r>
          </a:p>
        </p:txBody>
      </p:sp>
    </p:spTree>
    <p:extLst>
      <p:ext uri="{BB962C8B-B14F-4D97-AF65-F5344CB8AC3E}">
        <p14:creationId xmlns:p14="http://schemas.microsoft.com/office/powerpoint/2010/main" val="11258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904" y="2165048"/>
            <a:ext cx="2540000" cy="379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418" y="6076835"/>
            <a:ext cx="215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Jay </a:t>
            </a:r>
            <a:r>
              <a:rPr lang="en-US" dirty="0" err="1"/>
              <a:t>Earley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24849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dirty="0" smtClean="0"/>
              <a:t>Invented by Jay </a:t>
            </a:r>
            <a:r>
              <a:rPr lang="en-US" dirty="0" err="1" smtClean="0"/>
              <a:t>Earley</a:t>
            </a:r>
            <a:r>
              <a:rPr lang="en-US" dirty="0" smtClean="0"/>
              <a:t> [PhD. 1968]</a:t>
            </a:r>
          </a:p>
          <a:p>
            <a:endParaRPr lang="en-US" dirty="0"/>
          </a:p>
          <a:p>
            <a:r>
              <a:rPr lang="en-US" dirty="0" smtClean="0"/>
              <a:t>Handles arbitrary context free grammars</a:t>
            </a:r>
          </a:p>
          <a:p>
            <a:pPr lvl="1"/>
            <a:r>
              <a:rPr lang="en-US" dirty="0" smtClean="0"/>
              <a:t>Can handle ambiguous  grammars</a:t>
            </a:r>
          </a:p>
          <a:p>
            <a:endParaRPr lang="en-US" dirty="0"/>
          </a:p>
          <a:p>
            <a:r>
              <a:rPr lang="en-US" dirty="0" smtClean="0"/>
              <a:t>Complexity O(N</a:t>
            </a:r>
            <a:r>
              <a:rPr lang="en-US" baseline="30000" dirty="0" smtClean="0"/>
              <a:t>3</a:t>
            </a:r>
            <a:r>
              <a:rPr lang="en-US" dirty="0" smtClean="0"/>
              <a:t>) when N = |input|</a:t>
            </a:r>
          </a:p>
          <a:p>
            <a:r>
              <a:rPr lang="en-US" dirty="0" smtClean="0"/>
              <a:t>Uses dynamic programming</a:t>
            </a:r>
          </a:p>
          <a:p>
            <a:pPr lvl="1"/>
            <a:r>
              <a:rPr lang="en-US" dirty="0" smtClean="0"/>
              <a:t>Compactly encodes ambiguity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a problem P into </a:t>
            </a:r>
            <a:r>
              <a:rPr lang="en-US" dirty="0" err="1" smtClean="0"/>
              <a:t>subproblems</a:t>
            </a:r>
            <a:r>
              <a:rPr lang="en-US" dirty="0" smtClean="0"/>
              <a:t> P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/>
            <a:r>
              <a:rPr lang="en-US" dirty="0" smtClean="0"/>
              <a:t>Solve P by combining solutions for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…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endParaRPr lang="en-US" dirty="0"/>
          </a:p>
          <a:p>
            <a:pPr lvl="1"/>
            <a:r>
              <a:rPr lang="en-US" dirty="0" err="1" smtClean="0"/>
              <a:t>Memoize</a:t>
            </a:r>
            <a:r>
              <a:rPr lang="en-US" dirty="0" smtClean="0"/>
              <a:t> (store) solutions to </a:t>
            </a:r>
            <a:r>
              <a:rPr lang="en-US" dirty="0" err="1" smtClean="0"/>
              <a:t>subproblems</a:t>
            </a:r>
            <a:r>
              <a:rPr lang="en-US" dirty="0" smtClean="0"/>
              <a:t> instead of re-computation </a:t>
            </a:r>
          </a:p>
          <a:p>
            <a:r>
              <a:rPr lang="en-US" dirty="0" smtClean="0"/>
              <a:t>Bellman-Ford shortest path algorithm</a:t>
            </a:r>
          </a:p>
          <a:p>
            <a:pPr lvl="1"/>
            <a:r>
              <a:rPr lang="en-US" dirty="0" smtClean="0"/>
              <a:t>Sol(</a:t>
            </a:r>
            <a:r>
              <a:rPr lang="en-US" dirty="0" err="1" smtClean="0"/>
              <a:t>x,y,i</a:t>
            </a:r>
            <a:r>
              <a:rPr lang="en-US" dirty="0" smtClean="0"/>
              <a:t>) = minimum of</a:t>
            </a:r>
          </a:p>
          <a:p>
            <a:pPr lvl="2"/>
            <a:r>
              <a:rPr lang="en-US" dirty="0" smtClean="0"/>
              <a:t>Sol(x,y,i-1)</a:t>
            </a:r>
          </a:p>
          <a:p>
            <a:pPr lvl="2"/>
            <a:r>
              <a:rPr lang="en-US" dirty="0" smtClean="0"/>
              <a:t>Sol(t,y,i-1) + weight(</a:t>
            </a:r>
            <a:r>
              <a:rPr lang="en-US" dirty="0" err="1" smtClean="0"/>
              <a:t>x,t</a:t>
            </a:r>
            <a:r>
              <a:rPr lang="en-US" dirty="0" smtClean="0"/>
              <a:t>)   for   edges (</a:t>
            </a:r>
            <a:r>
              <a:rPr lang="en-US" dirty="0" err="1" smtClean="0"/>
              <a:t>x,t</a:t>
            </a:r>
            <a:r>
              <a:rPr lang="en-US" dirty="0" smtClean="0"/>
              <a:t>) </a:t>
            </a:r>
          </a:p>
          <a:p>
            <a:pPr marL="457200" lvl="1" indent="0">
              <a:buNone/>
            </a:pPr>
            <a:endParaRPr lang="en-US" baseline="-25000" dirty="0" smtClean="0"/>
          </a:p>
          <a:p>
            <a:pPr marL="457200" lvl="1" indent="0">
              <a:buNone/>
            </a:pPr>
            <a:endParaRPr lang="en-US" baseline="-25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 implementation of a recursive descent parser  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S[N+1]</a:t>
            </a:r>
            <a:r>
              <a:rPr lang="en-US" dirty="0" smtClean="0"/>
              <a:t> Sequence of sets of “</a:t>
            </a:r>
            <a:r>
              <a:rPr lang="en-US" dirty="0" err="1" smtClean="0"/>
              <a:t>Earley</a:t>
            </a:r>
            <a:r>
              <a:rPr lang="en-US" dirty="0" smtClean="0"/>
              <a:t> states”</a:t>
            </a:r>
          </a:p>
          <a:p>
            <a:pPr lvl="2"/>
            <a:r>
              <a:rPr lang="en-US" dirty="0" smtClean="0">
                <a:solidFill>
                  <a:srgbClr val="004080"/>
                </a:solidFill>
              </a:rPr>
              <a:t>N</a:t>
            </a:r>
            <a:r>
              <a:rPr lang="en-US" dirty="0" smtClean="0"/>
              <a:t> = |INPUT|</a:t>
            </a:r>
          </a:p>
          <a:p>
            <a:pPr lvl="2"/>
            <a:r>
              <a:rPr lang="en-US" dirty="0" err="1" smtClean="0">
                <a:solidFill>
                  <a:srgbClr val="004080"/>
                </a:solidFill>
              </a:rPr>
              <a:t>Earley</a:t>
            </a:r>
            <a:r>
              <a:rPr lang="en-US" dirty="0" smtClean="0">
                <a:solidFill>
                  <a:srgbClr val="004080"/>
                </a:solidFill>
              </a:rPr>
              <a:t> state (item) s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004080"/>
                </a:solidFill>
              </a:rPr>
              <a:t> </a:t>
            </a:r>
            <a:r>
              <a:rPr lang="en-US" dirty="0" smtClean="0"/>
              <a:t>a sentential form + aux info 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S[</a:t>
            </a:r>
            <a:r>
              <a:rPr lang="en-US" dirty="0" err="1" smtClean="0">
                <a:solidFill>
                  <a:srgbClr val="004080"/>
                </a:solidFill>
              </a:rPr>
              <a:t>i</a:t>
            </a:r>
            <a:r>
              <a:rPr lang="en-US" dirty="0" smtClean="0">
                <a:solidFill>
                  <a:srgbClr val="004080"/>
                </a:solidFill>
              </a:rPr>
              <a:t>]</a:t>
            </a:r>
            <a:r>
              <a:rPr lang="en-US" dirty="0" smtClean="0"/>
              <a:t> All parse tree that can be produced (by a RDP) after reading the first </a:t>
            </a:r>
            <a:r>
              <a:rPr lang="en-US" dirty="0" err="1"/>
              <a:t>i</a:t>
            </a:r>
            <a:r>
              <a:rPr lang="en-US" dirty="0" smtClean="0"/>
              <a:t> tokens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[i+1] built using S[0] … S[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Parse arbitrary grammars in O(|input|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 </a:t>
            </a:r>
          </a:p>
          <a:p>
            <a:pPr lvl="1"/>
            <a:r>
              <a:rPr lang="en-US" sz="2400" dirty="0"/>
              <a:t>O(|</a:t>
            </a:r>
            <a:r>
              <a:rPr lang="en-US" sz="2400" dirty="0" smtClean="0"/>
              <a:t>input|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for </a:t>
            </a:r>
            <a:r>
              <a:rPr lang="en-US" sz="2400" dirty="0" err="1" smtClean="0"/>
              <a:t>unambigous</a:t>
            </a:r>
            <a:r>
              <a:rPr lang="en-US" sz="2400" dirty="0" smtClean="0"/>
              <a:t> </a:t>
            </a:r>
            <a:r>
              <a:rPr lang="en-US" sz="2400" dirty="0" err="1" smtClean="0"/>
              <a:t>grammer</a:t>
            </a:r>
            <a:endParaRPr lang="en-US" sz="2400" dirty="0"/>
          </a:p>
          <a:p>
            <a:pPr lvl="1"/>
            <a:r>
              <a:rPr lang="en-US" sz="2400" dirty="0" smtClean="0"/>
              <a:t>Linear for most LR(k) </a:t>
            </a:r>
            <a:r>
              <a:rPr lang="en-US" sz="2400" dirty="0" err="1" smtClean="0"/>
              <a:t>langaues</a:t>
            </a:r>
            <a:r>
              <a:rPr lang="en-US" sz="2400" dirty="0" smtClean="0"/>
              <a:t>  </a:t>
            </a:r>
            <a:endParaRPr lang="en-US" sz="1400" dirty="0" smtClean="0"/>
          </a:p>
          <a:p>
            <a:r>
              <a:rPr lang="en-US" sz="2800" dirty="0" smtClean="0"/>
              <a:t>Dynamic programming implementation of a recursive descent parser  </a:t>
            </a:r>
          </a:p>
          <a:p>
            <a:pPr lvl="1"/>
            <a:r>
              <a:rPr lang="en-US" sz="2400" dirty="0" smtClean="0"/>
              <a:t>S[N+1] Sequence of sets of “</a:t>
            </a:r>
            <a:r>
              <a:rPr lang="en-US" sz="2400" dirty="0" err="1" smtClean="0"/>
              <a:t>Earley</a:t>
            </a:r>
            <a:r>
              <a:rPr lang="en-US" sz="2400" dirty="0" smtClean="0"/>
              <a:t> states”</a:t>
            </a:r>
          </a:p>
          <a:p>
            <a:pPr lvl="2"/>
            <a:r>
              <a:rPr lang="en-US" sz="2000" dirty="0" smtClean="0"/>
              <a:t>N = |INPUT|</a:t>
            </a:r>
          </a:p>
          <a:p>
            <a:pPr lvl="2"/>
            <a:r>
              <a:rPr lang="en-US" sz="2000" dirty="0" err="1" smtClean="0"/>
              <a:t>Earley</a:t>
            </a:r>
            <a:r>
              <a:rPr lang="en-US" sz="2000" dirty="0" smtClean="0"/>
              <a:t> states is a sentential form + aux info </a:t>
            </a:r>
          </a:p>
          <a:p>
            <a:pPr lvl="1"/>
            <a:r>
              <a:rPr lang="en-US" sz="2400" dirty="0" smtClean="0"/>
              <a:t>S[</a:t>
            </a:r>
            <a:r>
              <a:rPr lang="en-US" sz="2400" dirty="0" err="1" smtClean="0"/>
              <a:t>i</a:t>
            </a:r>
            <a:r>
              <a:rPr lang="en-US" sz="2400" dirty="0" smtClean="0"/>
              <a:t>] All parse tree that can be produced (by an RDP) after reading the first </a:t>
            </a:r>
            <a:r>
              <a:rPr lang="en-US" sz="2400" dirty="0" err="1" smtClean="0"/>
              <a:t>i</a:t>
            </a:r>
            <a:r>
              <a:rPr lang="en-US" sz="2400" dirty="0" smtClean="0"/>
              <a:t> tokens</a:t>
            </a:r>
          </a:p>
          <a:p>
            <a:pPr lvl="2"/>
            <a:r>
              <a:rPr lang="en-US" sz="2000" dirty="0" smtClean="0"/>
              <a:t>S[i+1] built using S[0] … S[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&lt; constituent, back &gt;</a:t>
            </a:r>
          </a:p>
          <a:p>
            <a:pPr lvl="1"/>
            <a:r>
              <a:rPr lang="en-US" dirty="0" smtClean="0"/>
              <a:t>constituent (dotted rule) for  A</a:t>
            </a:r>
            <a:r>
              <a:rPr lang="en-US" dirty="0" smtClean="0">
                <a:sym typeface="Wingdings"/>
              </a:rPr>
              <a:t>αβ</a:t>
            </a:r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•αβ   predicated constituents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α•β   in-progress constituents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αβ•   completed constituents</a:t>
            </a:r>
            <a:endParaRPr lang="en-US" dirty="0" smtClean="0"/>
          </a:p>
          <a:p>
            <a:pPr lvl="1"/>
            <a:r>
              <a:rPr lang="en-US" dirty="0" smtClean="0"/>
              <a:t>back previous Early state in 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&lt; constituent, back &gt;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constituent</a:t>
            </a:r>
            <a:r>
              <a:rPr lang="en-US" dirty="0" smtClean="0"/>
              <a:t> (dotted rule) for  A</a:t>
            </a:r>
            <a:r>
              <a:rPr lang="en-US" dirty="0" smtClean="0">
                <a:sym typeface="Wingdings"/>
              </a:rPr>
              <a:t>αβ</a:t>
            </a:r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•</a:t>
            </a:r>
            <a:r>
              <a:rPr lang="en-US" dirty="0" smtClean="0">
                <a:sym typeface="Wingdings"/>
              </a:rPr>
              <a:t>αβ  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predicated</a:t>
            </a:r>
            <a:r>
              <a:rPr lang="en-US" dirty="0" smtClean="0">
                <a:sym typeface="Wingdings"/>
              </a:rPr>
              <a:t> constituents 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>
                <a:sym typeface="Wingdings"/>
              </a:rPr>
              <a:t>α•β 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olidFill>
                  <a:srgbClr val="004080"/>
                </a:solidFill>
                <a:sym typeface="Wingdings"/>
              </a:rPr>
              <a:t>in-progress </a:t>
            </a:r>
            <a:r>
              <a:rPr lang="en-US" dirty="0">
                <a:sym typeface="Wingdings"/>
              </a:rPr>
              <a:t>constituents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αβ</a:t>
            </a:r>
            <a:r>
              <a:rPr lang="en-US" dirty="0">
                <a:sym typeface="Wingdings"/>
              </a:rPr>
              <a:t>•</a:t>
            </a:r>
            <a:r>
              <a:rPr lang="en-US" dirty="0" smtClean="0">
                <a:sym typeface="Wingdings"/>
              </a:rPr>
              <a:t> 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olidFill>
                  <a:srgbClr val="004080"/>
                </a:solidFill>
                <a:sym typeface="Wingdings"/>
              </a:rPr>
              <a:t>completed</a:t>
            </a:r>
            <a:r>
              <a:rPr lang="en-US" dirty="0" smtClean="0">
                <a:sym typeface="Wingdings"/>
              </a:rPr>
              <a:t> constituents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back </a:t>
            </a:r>
            <a:r>
              <a:rPr lang="en-US" dirty="0" smtClean="0">
                <a:solidFill>
                  <a:srgbClr val="000000"/>
                </a:solidFill>
              </a:rPr>
              <a:t>previous Early state in derivation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811852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Input = x[1…N]</a:t>
            </a:r>
          </a:p>
          <a:p>
            <a:pPr marL="0" indent="0">
              <a:buNone/>
            </a:pPr>
            <a:r>
              <a:rPr lang="en-US" sz="2000" dirty="0" smtClean="0"/>
              <a:t>S[0] = &lt;E’</a:t>
            </a:r>
            <a:r>
              <a:rPr lang="en-US" sz="2000" dirty="0" smtClean="0">
                <a:sym typeface="Wingdings"/>
              </a:rPr>
              <a:t> •E</a:t>
            </a:r>
            <a:r>
              <a:rPr lang="en-US" sz="2000" dirty="0" smtClean="0"/>
              <a:t>, 0&gt;; S[1] = … S[N] = {}</a:t>
            </a:r>
          </a:p>
          <a:p>
            <a:pPr marL="0" indent="0">
              <a:buNone/>
            </a:pPr>
            <a:r>
              <a:rPr lang="en-US" sz="2000" dirty="0" smtClean="0"/>
              <a:t>for  </a:t>
            </a:r>
            <a:r>
              <a:rPr lang="en-US" sz="2000" dirty="0" err="1" smtClean="0"/>
              <a:t>i</a:t>
            </a:r>
            <a:r>
              <a:rPr lang="en-US" sz="2000" dirty="0" smtClean="0"/>
              <a:t> = 0 ... N do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ym typeface="Wingdings"/>
              </a:rPr>
              <a:t>until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does not change do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</a:t>
            </a:r>
            <a:r>
              <a:rPr lang="en-US" sz="2000" dirty="0" err="1" smtClean="0"/>
              <a:t>foreach</a:t>
            </a:r>
            <a:r>
              <a:rPr lang="en-US" sz="2000" dirty="0" smtClean="0"/>
              <a:t> s ∈ S[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…•a…, b&gt;  and  a=x[i+1] then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smtClean="0">
                <a:solidFill>
                  <a:schemeClr val="bg1"/>
                </a:solidFill>
              </a:rPr>
              <a:t>scan</a:t>
            </a:r>
            <a:endParaRPr lang="en-US" sz="2000" dirty="0" smtClean="0">
              <a:solidFill>
                <a:schemeClr val="bg1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</a:t>
            </a:r>
            <a:r>
              <a:rPr lang="en-US" sz="2000" dirty="0" smtClean="0"/>
              <a:t>S[i+1] =  S[i+1] ∪ {&lt;A</a:t>
            </a:r>
            <a:r>
              <a:rPr lang="en-US" sz="2000" dirty="0" smtClean="0">
                <a:sym typeface="Wingdings"/>
              </a:rPr>
              <a:t>…a•…, b&gt;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 … •X …, b&gt; and Xα then                                    </a:t>
            </a:r>
            <a:r>
              <a:rPr lang="en-US" sz="2000" dirty="0">
                <a:solidFill>
                  <a:srgbClr val="004080"/>
                </a:solidFill>
              </a:rPr>
              <a:t>// </a:t>
            </a:r>
            <a:r>
              <a:rPr lang="en-US" sz="2000" dirty="0" smtClean="0">
                <a:solidFill>
                  <a:srgbClr val="004080"/>
                </a:solidFill>
              </a:rPr>
              <a:t>predict</a:t>
            </a:r>
            <a:endParaRPr lang="en-US" sz="2000" dirty="0" smtClean="0">
              <a:solidFill>
                <a:srgbClr val="00408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=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</a:t>
            </a:r>
            <a:r>
              <a:rPr lang="en-US" sz="2000" dirty="0" smtClean="0"/>
              <a:t>∪ {&lt;X</a:t>
            </a:r>
            <a:r>
              <a:rPr lang="en-US" sz="2000" dirty="0" smtClean="0">
                <a:sym typeface="Wingdings"/>
              </a:rPr>
              <a:t>•α, 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if  s = &lt; A</a:t>
            </a:r>
            <a:r>
              <a:rPr lang="en-US" sz="2000" dirty="0" smtClean="0">
                <a:sym typeface="Wingdings"/>
              </a:rPr>
              <a:t> … • , b&gt;  and  </a:t>
            </a:r>
            <a:r>
              <a:rPr lang="en-US" sz="2000" dirty="0" smtClean="0"/>
              <a:t>&lt;X</a:t>
            </a:r>
            <a:r>
              <a:rPr lang="en-US" sz="2000" dirty="0" smtClean="0">
                <a:sym typeface="Wingdings"/>
              </a:rPr>
              <a:t>…•A…,  k&gt;  </a:t>
            </a:r>
            <a:r>
              <a:rPr lang="en-US" sz="2000" dirty="0" smtClean="0"/>
              <a:t>∈ S[b] then    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/</a:t>
            </a:r>
            <a:r>
              <a:rPr lang="en-US" sz="2000" dirty="0">
                <a:solidFill>
                  <a:srgbClr val="004080"/>
                </a:solidFill>
                <a:sym typeface="Wingdings"/>
              </a:rPr>
              <a:t>/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complete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                S[</a:t>
            </a:r>
            <a:r>
              <a:rPr lang="en-US" sz="2000" dirty="0" err="1" smtClean="0"/>
              <a:t>i</a:t>
            </a:r>
            <a:r>
              <a:rPr lang="en-US" sz="2000" dirty="0" smtClean="0"/>
              <a:t>] = S[</a:t>
            </a:r>
            <a:r>
              <a:rPr lang="en-US" sz="2000" dirty="0" err="1" smtClean="0"/>
              <a:t>i</a:t>
            </a:r>
            <a:r>
              <a:rPr lang="en-US" sz="2000" dirty="0" smtClean="0"/>
              <a:t>] ∪{&lt;X</a:t>
            </a:r>
            <a:r>
              <a:rPr lang="en-US" sz="2000" dirty="0" smtClean="0">
                <a:sym typeface="Wingdings"/>
              </a:rPr>
              <a:t>…A•…,  k&gt;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086" y="38387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451024" y="45918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454683" y="5304918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452621" y="6080903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839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79" y="1793366"/>
            <a:ext cx="5329162" cy="4602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04" y="3589165"/>
            <a:ext cx="539704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&lt;A</a:t>
            </a:r>
            <a:r>
              <a:rPr lang="en-US" sz="1400" dirty="0">
                <a:latin typeface="+mn-lt"/>
                <a:sym typeface="Wingdings"/>
              </a:rPr>
              <a:t>…•a…, b&gt;  and  a=x[i+1] then                                </a:t>
            </a:r>
            <a:r>
              <a:rPr lang="en-US" sz="1400" dirty="0">
                <a:latin typeface="+mn-lt"/>
              </a:rPr>
              <a:t>// scan</a:t>
            </a:r>
            <a:endParaRPr lang="en-US" sz="1400" dirty="0">
              <a:latin typeface="+mn-lt"/>
              <a:sym typeface="Wingdings"/>
            </a:endParaRP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               </a:t>
            </a:r>
            <a:r>
              <a:rPr lang="en-US" sz="1400" dirty="0">
                <a:latin typeface="+mn-lt"/>
              </a:rPr>
              <a:t>S[i+1] =  S[i+1] ∪ {&lt;A</a:t>
            </a:r>
            <a:r>
              <a:rPr lang="en-US" sz="1400" dirty="0">
                <a:latin typeface="+mn-lt"/>
                <a:sym typeface="Wingdings"/>
              </a:rPr>
              <a:t>…a•…, b&gt; </a:t>
            </a:r>
            <a:r>
              <a:rPr lang="en-US" sz="1400" dirty="0">
                <a:latin typeface="+mn-lt"/>
              </a:rPr>
              <a:t> } </a:t>
            </a:r>
            <a:endParaRPr lang="en-US" sz="1400" dirty="0" smtClean="0">
              <a:latin typeface="+mn-lt"/>
            </a:endParaRPr>
          </a:p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&lt;A</a:t>
            </a:r>
            <a:r>
              <a:rPr lang="en-US" sz="1400" dirty="0">
                <a:latin typeface="+mn-lt"/>
                <a:sym typeface="Wingdings"/>
              </a:rPr>
              <a:t> … •X …, b&gt; and Xα then                                    </a:t>
            </a:r>
            <a:r>
              <a:rPr lang="en-US" sz="1400" dirty="0">
                <a:solidFill>
                  <a:srgbClr val="004080"/>
                </a:solidFill>
                <a:latin typeface="+mn-lt"/>
              </a:rPr>
              <a:t>// predict</a:t>
            </a:r>
            <a:endParaRPr lang="en-US" sz="1400" dirty="0">
              <a:solidFill>
                <a:srgbClr val="004080"/>
              </a:solidFill>
              <a:latin typeface="+mn-lt"/>
              <a:sym typeface="Wingdings"/>
            </a:endParaRP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               S[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] = S[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] </a:t>
            </a:r>
            <a:r>
              <a:rPr lang="en-US" sz="1400" dirty="0">
                <a:latin typeface="+mn-lt"/>
              </a:rPr>
              <a:t>∪ {&lt;X</a:t>
            </a:r>
            <a:r>
              <a:rPr lang="en-US" sz="1400" dirty="0">
                <a:latin typeface="+mn-lt"/>
                <a:sym typeface="Wingdings"/>
              </a:rPr>
              <a:t>•α, 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 &gt; </a:t>
            </a:r>
            <a:r>
              <a:rPr lang="en-US" sz="1400" dirty="0">
                <a:latin typeface="+mn-lt"/>
              </a:rPr>
              <a:t> } </a:t>
            </a:r>
            <a:endParaRPr lang="en-US" sz="1400" dirty="0" smtClean="0">
              <a:latin typeface="+mn-lt"/>
            </a:endParaRPr>
          </a:p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 A</a:t>
            </a:r>
            <a:r>
              <a:rPr lang="en-US" sz="1400" dirty="0">
                <a:latin typeface="+mn-lt"/>
                <a:sym typeface="Wingdings"/>
              </a:rPr>
              <a:t> … • , b&gt;  and  </a:t>
            </a:r>
            <a:r>
              <a:rPr lang="en-US" sz="1400" dirty="0">
                <a:latin typeface="+mn-lt"/>
              </a:rPr>
              <a:t>&lt;X</a:t>
            </a:r>
            <a:r>
              <a:rPr lang="en-US" sz="1400" dirty="0">
                <a:latin typeface="+mn-lt"/>
                <a:sym typeface="Wingdings"/>
              </a:rPr>
              <a:t>…•A…,  k&gt;  </a:t>
            </a:r>
            <a:r>
              <a:rPr lang="en-US" sz="1400" dirty="0">
                <a:latin typeface="+mn-lt"/>
              </a:rPr>
              <a:t>∈ S[b] then     </a:t>
            </a:r>
            <a:r>
              <a:rPr lang="en-US" sz="1400" dirty="0">
                <a:solidFill>
                  <a:srgbClr val="004080"/>
                </a:solidFill>
                <a:latin typeface="+mn-lt"/>
                <a:sym typeface="Wingdings"/>
              </a:rPr>
              <a:t>// complete</a:t>
            </a: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</a:t>
            </a:r>
            <a:r>
              <a:rPr lang="en-US" sz="1400" dirty="0">
                <a:latin typeface="+mn-lt"/>
              </a:rPr>
              <a:t>                S[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dirty="0">
                <a:latin typeface="+mn-lt"/>
              </a:rPr>
              <a:t>] = S[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dirty="0">
                <a:latin typeface="+mn-lt"/>
              </a:rPr>
              <a:t>] ∪{&lt;X</a:t>
            </a:r>
            <a:r>
              <a:rPr lang="en-US" sz="1400" dirty="0">
                <a:latin typeface="+mn-lt"/>
                <a:sym typeface="Wingdings"/>
              </a:rPr>
              <a:t>…A•…,  k&gt;  }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03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LR(0) Items</a:t>
            </a:r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94805" y="1571414"/>
            <a:ext cx="8359548" cy="4114800"/>
          </a:xfrm>
          <a:ln>
            <a:noFill/>
          </a:ln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 derivation rule with a </a:t>
            </a:r>
            <a:r>
              <a:rPr lang="en-US" sz="2400" dirty="0" smtClean="0">
                <a:solidFill>
                  <a:srgbClr val="0000FF"/>
                </a:solidFill>
              </a:rPr>
              <a:t>location marker </a:t>
            </a:r>
            <a:r>
              <a:rPr lang="en-US" sz="2400" dirty="0" smtClean="0"/>
              <a:t>(</a:t>
            </a:r>
            <a:r>
              <a:rPr lang="en-US" sz="2400" dirty="0">
                <a:solidFill>
                  <a:srgbClr val="0000FF"/>
                </a:solidFill>
              </a:rPr>
              <a:t>●</a:t>
            </a:r>
            <a:r>
              <a:rPr lang="en-US" sz="2400" dirty="0" smtClean="0"/>
              <a:t>) is </a:t>
            </a:r>
            <a:r>
              <a:rPr lang="en-US" sz="2400" dirty="0" smtClean="0">
                <a:solidFill>
                  <a:srgbClr val="0000FF"/>
                </a:solidFill>
              </a:rPr>
              <a:t>called LR(0) item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962835" y="1273175"/>
            <a:ext cx="26949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 → E * B | E + B | B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 → 0 |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904" y="2165048"/>
            <a:ext cx="2540000" cy="379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418" y="6076835"/>
            <a:ext cx="215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Jay </a:t>
            </a:r>
            <a:r>
              <a:rPr lang="en-US" dirty="0" err="1"/>
              <a:t>Earley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68666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91</a:t>
            </a:fld>
            <a:endParaRPr lang="en-US"/>
          </a:p>
        </p:txBody>
      </p:sp>
      <p:pic>
        <p:nvPicPr>
          <p:cNvPr id="3" name="Picture 2" descr="that__s_all_folks___remake_by_rapiermedia-d5h9vw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001032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217" y="-1"/>
            <a:ext cx="7772400" cy="2293471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92</a:t>
            </a:fld>
            <a:endParaRPr lang="en-US"/>
          </a:p>
        </p:txBody>
      </p:sp>
      <p:sp>
        <p:nvSpPr>
          <p:cNvPr id="15" name="Subtitle 8"/>
          <p:cNvSpPr>
            <a:spLocks noGrp="1"/>
          </p:cNvSpPr>
          <p:nvPr>
            <p:ph type="subTitle" idx="1"/>
          </p:nvPr>
        </p:nvSpPr>
        <p:spPr>
          <a:xfrm>
            <a:off x="0" y="5322047"/>
            <a:ext cx="9144000" cy="13043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Semantic Analysis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Noam Rinetzky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8415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You are here…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6ECFF"/>
                </a:solidFill>
                <a:latin typeface="+mn-lt"/>
              </a:rPr>
              <a:pPr/>
              <a:t>93</a:t>
            </a:fld>
            <a:endParaRPr lang="en-US">
              <a:solidFill>
                <a:srgbClr val="D6ECFF"/>
              </a:solidFill>
              <a:latin typeface="+mn-lt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727493" y="4931242"/>
            <a:ext cx="1067087" cy="954088"/>
            <a:chOff x="4566" y="1503"/>
            <a:chExt cx="964" cy="60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66" y="1503"/>
              <a:ext cx="964" cy="60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solidFill>
                  <a:prstClr val="white"/>
                </a:solidFill>
                <a:latin typeface="+mn-lt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code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070" y="1514"/>
              <a:ext cx="460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exe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1761565"/>
            <a:ext cx="990600" cy="1046163"/>
            <a:chOff x="149" y="1503"/>
            <a:chExt cx="877" cy="65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5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text 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txt</a:t>
              </a:r>
            </a:p>
          </p:txBody>
        </p:sp>
      </p:grpSp>
      <p:cxnSp>
        <p:nvCxnSpPr>
          <p:cNvPr id="11" name="AutoShape 9"/>
          <p:cNvCxnSpPr>
            <a:cxnSpLocks noChangeShapeType="1"/>
            <a:stCxn id="9" idx="3"/>
            <a:endCxn id="25" idx="1"/>
          </p:cNvCxnSpPr>
          <p:nvPr/>
        </p:nvCxnSpPr>
        <p:spPr bwMode="auto">
          <a:xfrm flipV="1">
            <a:off x="1143000" y="2284646"/>
            <a:ext cx="542365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"/>
          <p:cNvCxnSpPr>
            <a:cxnSpLocks noChangeShapeType="1"/>
            <a:stCxn id="94" idx="3"/>
            <a:endCxn id="6" idx="1"/>
          </p:cNvCxnSpPr>
          <p:nvPr/>
        </p:nvCxnSpPr>
        <p:spPr bwMode="auto">
          <a:xfrm>
            <a:off x="6925255" y="5404598"/>
            <a:ext cx="802238" cy="3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2"/>
          <p:cNvCxnSpPr>
            <a:cxnSpLocks noChangeShapeType="1"/>
            <a:stCxn id="15" idx="1"/>
            <a:endCxn id="15" idx="1"/>
          </p:cNvCxnSpPr>
          <p:nvPr/>
        </p:nvCxnSpPr>
        <p:spPr bwMode="auto">
          <a:xfrm>
            <a:off x="1349191" y="3835773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349191" y="1602440"/>
            <a:ext cx="6073594" cy="4466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2968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Lexical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Analysis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02023" y="1922696"/>
            <a:ext cx="828675" cy="723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err="1" smtClean="0">
                <a:solidFill>
                  <a:srgbClr val="7030A0"/>
                </a:solidFill>
                <a:latin typeface="+mn-lt"/>
              </a:rPr>
              <a:t>SemanticAnalysis</a:t>
            </a:r>
            <a:endParaRPr lang="en-US" sz="1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85365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Process text input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AutoShape 9"/>
          <p:cNvCxnSpPr>
            <a:cxnSpLocks noChangeShapeType="1"/>
            <a:stCxn id="25" idx="3"/>
            <a:endCxn id="16" idx="1"/>
          </p:cNvCxnSpPr>
          <p:nvPr/>
        </p:nvCxnSpPr>
        <p:spPr bwMode="auto">
          <a:xfrm>
            <a:off x="2447365" y="2284646"/>
            <a:ext cx="84953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2388910" y="1991669"/>
            <a:ext cx="947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characters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7446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Syntax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Analysis</a:t>
            </a:r>
          </a:p>
        </p:txBody>
      </p:sp>
      <p:cxnSp>
        <p:nvCxnSpPr>
          <p:cNvPr id="33" name="AutoShape 9"/>
          <p:cNvCxnSpPr>
            <a:cxnSpLocks noChangeShapeType="1"/>
            <a:stCxn id="16" idx="3"/>
            <a:endCxn id="32" idx="1"/>
          </p:cNvCxnSpPr>
          <p:nvPr/>
        </p:nvCxnSpPr>
        <p:spPr bwMode="auto">
          <a:xfrm>
            <a:off x="4058898" y="2284646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072619" y="1989428"/>
            <a:ext cx="6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tokens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4" name="AutoShape 9"/>
          <p:cNvCxnSpPr>
            <a:cxnSpLocks noChangeShapeType="1"/>
            <a:stCxn id="32" idx="3"/>
            <a:endCxn id="18" idx="1"/>
          </p:cNvCxnSpPr>
          <p:nvPr/>
        </p:nvCxnSpPr>
        <p:spPr bwMode="auto">
          <a:xfrm>
            <a:off x="5506698" y="2284646"/>
            <a:ext cx="6953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614429" y="1994646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AST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2196360" y="344020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Intermediate code generation</a:t>
            </a:r>
            <a:endParaRPr lang="en-US" sz="1200" dirty="0">
              <a:solidFill>
                <a:prstClr val="white"/>
              </a:solidFill>
              <a:latin typeface="+mn-lt"/>
            </a:endParaRPr>
          </a:p>
        </p:txBody>
      </p:sp>
      <p:cxnSp>
        <p:nvCxnSpPr>
          <p:cNvPr id="63" name="Curved Connector 62"/>
          <p:cNvCxnSpPr>
            <a:stCxn id="18" idx="3"/>
            <a:endCxn id="61" idx="1"/>
          </p:cNvCxnSpPr>
          <p:nvPr/>
        </p:nvCxnSpPr>
        <p:spPr>
          <a:xfrm flipH="1">
            <a:off x="2196360" y="2284646"/>
            <a:ext cx="4834338" cy="1517510"/>
          </a:xfrm>
          <a:prstGeom prst="curvedConnector5">
            <a:avLst>
              <a:gd name="adj1" fmla="val -4729"/>
              <a:gd name="adj2" fmla="val 50000"/>
              <a:gd name="adj3" fmla="val 10472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72760" y="2741727"/>
            <a:ext cx="13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Annotated AST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26555" y="343796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Intermediate code optimization</a:t>
            </a:r>
            <a:endParaRPr lang="en-US" sz="1200" dirty="0">
              <a:solidFill>
                <a:prstClr val="white"/>
              </a:solidFill>
              <a:latin typeface="+mn-lt"/>
            </a:endParaRPr>
          </a:p>
        </p:txBody>
      </p:sp>
      <p:cxnSp>
        <p:nvCxnSpPr>
          <p:cNvPr id="69" name="AutoShape 9"/>
          <p:cNvCxnSpPr>
            <a:cxnSpLocks noChangeShapeType="1"/>
            <a:stCxn id="61" idx="3"/>
            <a:endCxn id="68" idx="1"/>
          </p:cNvCxnSpPr>
          <p:nvPr/>
        </p:nvCxnSpPr>
        <p:spPr bwMode="auto">
          <a:xfrm flipV="1">
            <a:off x="3316955" y="3799916"/>
            <a:ext cx="609600" cy="22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469355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+mn-lt"/>
              </a:rPr>
              <a:t>IR</a:t>
            </a:r>
            <a:endParaRPr lang="en-US" sz="14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5549160" y="3435725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Code</a:t>
            </a:r>
            <a:br>
              <a:rPr lang="en-US" sz="1200" dirty="0" smtClean="0">
                <a:solidFill>
                  <a:prstClr val="white"/>
                </a:solidFill>
                <a:latin typeface="+mn-lt"/>
              </a:rPr>
            </a:b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generation</a:t>
            </a:r>
          </a:p>
        </p:txBody>
      </p:sp>
      <p:cxnSp>
        <p:nvCxnSpPr>
          <p:cNvPr id="75" name="AutoShape 9"/>
          <p:cNvCxnSpPr>
            <a:cxnSpLocks noChangeShapeType="1"/>
            <a:stCxn id="68" idx="3"/>
            <a:endCxn id="74" idx="1"/>
          </p:cNvCxnSpPr>
          <p:nvPr/>
        </p:nvCxnSpPr>
        <p:spPr bwMode="auto">
          <a:xfrm flipV="1">
            <a:off x="5047150" y="3797675"/>
            <a:ext cx="502010" cy="2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5114380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+mn-lt"/>
              </a:rPr>
              <a:t>IR</a:t>
            </a:r>
            <a:endParaRPr lang="en-US" sz="14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2176303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Target code optimization</a:t>
            </a:r>
            <a:endParaRPr lang="en-US" sz="1200" dirty="0">
              <a:solidFill>
                <a:prstClr val="white"/>
              </a:solidFill>
              <a:latin typeface="+mn-lt"/>
            </a:endParaRPr>
          </a:p>
        </p:txBody>
      </p:sp>
      <p:cxnSp>
        <p:nvCxnSpPr>
          <p:cNvPr id="82" name="Curved Connector 81"/>
          <p:cNvCxnSpPr>
            <a:stCxn id="74" idx="3"/>
            <a:endCxn id="81" idx="1"/>
          </p:cNvCxnSpPr>
          <p:nvPr/>
        </p:nvCxnSpPr>
        <p:spPr>
          <a:xfrm flipH="1">
            <a:off x="2176303" y="3797675"/>
            <a:ext cx="4493452" cy="1606923"/>
          </a:xfrm>
          <a:prstGeom prst="curvedConnector5">
            <a:avLst>
              <a:gd name="adj1" fmla="val -5087"/>
              <a:gd name="adj2" fmla="val 50000"/>
              <a:gd name="adj3" fmla="val 105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20360" y="4304564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+mn-lt"/>
              </a:rPr>
              <a:t>Symbolic Instructions</a:t>
            </a:r>
            <a:endParaRPr lang="en-US" sz="1400" dirty="0">
              <a:solidFill>
                <a:prstClr val="white"/>
              </a:solidFill>
              <a:latin typeface="+mn-lt"/>
            </a:endParaRPr>
          </a:p>
        </p:txBody>
      </p:sp>
      <p:cxnSp>
        <p:nvCxnSpPr>
          <p:cNvPr id="88" name="AutoShape 9"/>
          <p:cNvCxnSpPr>
            <a:cxnSpLocks noChangeShapeType="1"/>
            <a:stCxn id="81" idx="3"/>
            <a:endCxn id="93" idx="1"/>
          </p:cNvCxnSpPr>
          <p:nvPr/>
        </p:nvCxnSpPr>
        <p:spPr bwMode="auto">
          <a:xfrm>
            <a:off x="3296898" y="5404598"/>
            <a:ext cx="678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477626" y="5078506"/>
            <a:ext cx="3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+mn-lt"/>
              </a:rPr>
              <a:t>SI</a:t>
            </a:r>
            <a:endParaRPr lang="en-US" sz="14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39758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Machine code generation</a:t>
            </a:r>
            <a:endParaRPr lang="en-US" sz="12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58046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Write executable output</a:t>
            </a:r>
            <a:endParaRPr lang="en-US" sz="1200" dirty="0">
              <a:solidFill>
                <a:prstClr val="white"/>
              </a:solidFill>
              <a:latin typeface="+mn-lt"/>
            </a:endParaRPr>
          </a:p>
        </p:txBody>
      </p:sp>
      <p:cxnSp>
        <p:nvCxnSpPr>
          <p:cNvPr id="99" name="AutoShape 9"/>
          <p:cNvCxnSpPr>
            <a:cxnSpLocks noChangeShapeType="1"/>
            <a:stCxn id="93" idx="3"/>
            <a:endCxn id="94" idx="1"/>
          </p:cNvCxnSpPr>
          <p:nvPr/>
        </p:nvCxnSpPr>
        <p:spPr bwMode="auto">
          <a:xfrm>
            <a:off x="5096455" y="5404598"/>
            <a:ext cx="7082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5272047" y="5078506"/>
            <a:ext cx="383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+mn-lt"/>
              </a:rPr>
              <a:t>MI</a:t>
            </a:r>
            <a:endParaRPr lang="en-US" sz="14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2342" y="3200400"/>
            <a:ext cx="5977183" cy="268493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prstClr val="white"/>
                </a:solidFill>
              </a:rPr>
              <a:t>Back End</a:t>
            </a:r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61177" y="2188518"/>
            <a:ext cx="4944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66FF"/>
                </a:solidFill>
                <a:effectLst>
                  <a:glow rad="101600">
                    <a:srgbClr val="CCFFCC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✓</a:t>
            </a:r>
            <a:endParaRPr lang="en-US" sz="3200" dirty="0">
              <a:effectLst>
                <a:glow rad="101600">
                  <a:srgbClr val="CCFFCC">
                    <a:alpha val="75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47487" y="2169777"/>
            <a:ext cx="4944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66FF"/>
                </a:solidFill>
                <a:effectLst>
                  <a:glow rad="101600">
                    <a:srgbClr val="CCFFCC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✓</a:t>
            </a:r>
            <a:endParaRPr lang="en-US" sz="3200" dirty="0">
              <a:effectLst>
                <a:glow rad="101600">
                  <a:srgbClr val="CCFFCC">
                    <a:alpha val="75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x;  xx = 0;</a:t>
            </a:r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x, y;  z = x + 1;</a:t>
            </a:r>
          </a:p>
          <a:p>
            <a:endParaRPr lang="en-US" dirty="0"/>
          </a:p>
          <a:p>
            <a:r>
              <a:rPr lang="en-US" dirty="0" smtClean="0"/>
              <a:t>main() { break; }</a:t>
            </a:r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x; print(x)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94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690156" y="2958211"/>
            <a:ext cx="3651106" cy="1356449"/>
          </a:xfrm>
          <a:prstGeom prst="wedgeRoundRectCallout">
            <a:avLst>
              <a:gd name="adj1" fmla="val -44825"/>
              <a:gd name="adj2" fmla="val 73539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 the parser help?</a:t>
            </a:r>
          </a:p>
        </p:txBody>
      </p:sp>
    </p:spTree>
    <p:extLst>
      <p:ext uri="{BB962C8B-B14F-4D97-AF65-F5344CB8AC3E}">
        <p14:creationId xmlns:p14="http://schemas.microsoft.com/office/powerpoint/2010/main" val="2849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 or 1 – this is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x = 0;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p() { print(x) }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q() { </a:t>
            </a:r>
            <a:r>
              <a:rPr lang="en-US" dirty="0" err="1" smtClean="0"/>
              <a:t>int</a:t>
            </a:r>
            <a:r>
              <a:rPr lang="en-US" dirty="0" smtClean="0"/>
              <a:t> x = 1; p() }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964350" y="1630623"/>
            <a:ext cx="3651106" cy="1356449"/>
          </a:xfrm>
          <a:prstGeom prst="wedgeRoundRectCallout">
            <a:avLst>
              <a:gd name="adj1" fmla="val -44825"/>
              <a:gd name="adj2" fmla="val 73539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Can the parser help?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375" y="3595109"/>
            <a:ext cx="4473688" cy="29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help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(Context) analysis to the rescue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96</a:t>
            </a:fld>
            <a:endParaRPr lang="en-US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220912" y="3510028"/>
            <a:ext cx="2300449" cy="168487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030A0"/>
                </a:solidFill>
                <a:latin typeface="+mn-lt"/>
              </a:rPr>
              <a:t>Semantic Analysis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890494" y="3510028"/>
            <a:ext cx="2115355" cy="16848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Syntax</a:t>
            </a: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Analysis</a:t>
            </a:r>
          </a:p>
        </p:txBody>
      </p:sp>
      <p:cxnSp>
        <p:nvCxnSpPr>
          <p:cNvPr id="7" name="AutoShape 9"/>
          <p:cNvCxnSpPr>
            <a:cxnSpLocks noChangeShapeType="1"/>
            <a:stCxn id="6" idx="3"/>
            <a:endCxn id="5" idx="1"/>
          </p:cNvCxnSpPr>
          <p:nvPr/>
        </p:nvCxnSpPr>
        <p:spPr bwMode="auto">
          <a:xfrm>
            <a:off x="4005849" y="4352468"/>
            <a:ext cx="12150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020521" y="3827294"/>
            <a:ext cx="129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AST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7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help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(Context) analysis to the rescue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97</a:t>
            </a:fld>
            <a:endParaRPr lang="en-US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220912" y="3510028"/>
            <a:ext cx="2300449" cy="168487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030A0"/>
                </a:solidFill>
                <a:latin typeface="+mn-lt"/>
              </a:rPr>
              <a:t>Semantic Analysis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890494" y="3510028"/>
            <a:ext cx="2115355" cy="16848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Syntax</a:t>
            </a: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Analysis</a:t>
            </a:r>
          </a:p>
        </p:txBody>
      </p:sp>
      <p:cxnSp>
        <p:nvCxnSpPr>
          <p:cNvPr id="7" name="AutoShape 9"/>
          <p:cNvCxnSpPr>
            <a:cxnSpLocks noChangeShapeType="1"/>
            <a:stCxn id="6" idx="3"/>
            <a:endCxn id="5" idx="1"/>
          </p:cNvCxnSpPr>
          <p:nvPr/>
        </p:nvCxnSpPr>
        <p:spPr bwMode="auto">
          <a:xfrm>
            <a:off x="4005849" y="4352468"/>
            <a:ext cx="121506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127337" y="3827294"/>
            <a:ext cx="909169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AST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7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8216295" cy="4114800"/>
          </a:xfrm>
        </p:spPr>
        <p:txBody>
          <a:bodyPr/>
          <a:lstStyle/>
          <a:p>
            <a:r>
              <a:rPr lang="en-US" dirty="0" smtClean="0"/>
              <a:t>AST is a simplification of the parse tree</a:t>
            </a:r>
          </a:p>
          <a:p>
            <a:endParaRPr lang="en-US" dirty="0" smtClean="0"/>
          </a:p>
          <a:p>
            <a:r>
              <a:rPr lang="en-US" dirty="0" smtClean="0"/>
              <a:t>Can be built by traversing the parse tree</a:t>
            </a:r>
          </a:p>
          <a:p>
            <a:pPr lvl="1"/>
            <a:r>
              <a:rPr lang="en-US" dirty="0" smtClean="0"/>
              <a:t>E.g., using visitors</a:t>
            </a:r>
          </a:p>
          <a:p>
            <a:endParaRPr lang="en-US" dirty="0" smtClean="0"/>
          </a:p>
          <a:p>
            <a:r>
              <a:rPr lang="en-US" dirty="0" smtClean="0"/>
              <a:t>Can be built directly during parsing</a:t>
            </a:r>
          </a:p>
          <a:p>
            <a:pPr lvl="1"/>
            <a:r>
              <a:rPr lang="en-US" dirty="0" smtClean="0"/>
              <a:t>Add an action to perform on each production rule</a:t>
            </a:r>
          </a:p>
          <a:p>
            <a:pPr lvl="1"/>
            <a:r>
              <a:rPr lang="en-US" dirty="0" smtClean="0"/>
              <a:t>Similarly to the way a parse tree is constructed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06" y="1793606"/>
            <a:ext cx="7772400" cy="4114800"/>
          </a:xfrm>
        </p:spPr>
        <p:txBody>
          <a:bodyPr/>
          <a:lstStyle/>
          <a:p>
            <a:r>
              <a:rPr lang="en-US" sz="2800" dirty="0" smtClean="0"/>
              <a:t>The interface between the parser and the rest of the compiler</a:t>
            </a:r>
            <a:endParaRPr lang="en-US" sz="2800" dirty="0"/>
          </a:p>
          <a:p>
            <a:pPr lvl="1"/>
            <a:r>
              <a:rPr lang="en-US" sz="2400" dirty="0" smtClean="0"/>
              <a:t>Separation of concerns</a:t>
            </a:r>
          </a:p>
          <a:p>
            <a:pPr lvl="1"/>
            <a:r>
              <a:rPr lang="en-US" sz="2400" dirty="0" smtClean="0"/>
              <a:t>Reusable, modular and extensible</a:t>
            </a:r>
          </a:p>
          <a:p>
            <a:pPr lvl="1"/>
            <a:endParaRPr lang="en-US" sz="1200" dirty="0"/>
          </a:p>
          <a:p>
            <a:r>
              <a:rPr lang="en-US" sz="2800" dirty="0" smtClean="0"/>
              <a:t>The AST is defined by a context free grammar</a:t>
            </a:r>
          </a:p>
          <a:p>
            <a:pPr lvl="1"/>
            <a:r>
              <a:rPr lang="en-US" sz="2400" dirty="0" smtClean="0"/>
              <a:t>The grammar of </a:t>
            </a:r>
            <a:r>
              <a:rPr lang="en-US" sz="2400" dirty="0"/>
              <a:t>the AST can be ambiguous! </a:t>
            </a:r>
            <a:endParaRPr lang="en-US" sz="2400" dirty="0" smtClean="0"/>
          </a:p>
          <a:p>
            <a:pPr lvl="2"/>
            <a:r>
              <a:rPr lang="en-US" sz="2000" dirty="0" smtClean="0"/>
              <a:t>E</a:t>
            </a:r>
            <a:r>
              <a:rPr lang="en-US" sz="2000" dirty="0" smtClean="0">
                <a:sym typeface="Wingdings"/>
              </a:rPr>
              <a:t> E + E</a:t>
            </a:r>
          </a:p>
          <a:p>
            <a:pPr lvl="2"/>
            <a:r>
              <a:rPr lang="en-US" sz="2000" dirty="0" smtClean="0"/>
              <a:t>Is this a problem?</a:t>
            </a:r>
          </a:p>
          <a:p>
            <a:pPr lvl="2"/>
            <a:endParaRPr lang="en-US" sz="1200" dirty="0"/>
          </a:p>
          <a:p>
            <a:r>
              <a:rPr lang="en-US" sz="2800" dirty="0" smtClean="0"/>
              <a:t>Keep syntactic information</a:t>
            </a:r>
          </a:p>
          <a:p>
            <a:pPr lvl="1"/>
            <a:r>
              <a:rPr lang="en-US" sz="2400" dirty="0" smtClean="0"/>
              <a:t>Why?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">
  <a:themeElements>
    <a:clrScheme name="Custom 4">
      <a:dk1>
        <a:srgbClr val="004080"/>
      </a:dk1>
      <a:lt1>
        <a:srgbClr val="000000"/>
      </a:lt1>
      <a:dk2>
        <a:srgbClr val="E6E6E6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noam.thmx</Template>
  <TotalTime>13603</TotalTime>
  <Words>10437</Words>
  <Application>Microsoft Macintosh PowerPoint</Application>
  <PresentationFormat>On-screen Show (4:3)</PresentationFormat>
  <Paragraphs>3632</Paragraphs>
  <Slides>164</Slides>
  <Notes>7</Notes>
  <HiddenSlides>34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164</vt:i4>
      </vt:variant>
      <vt:variant>
        <vt:lpstr>Custom Shows</vt:lpstr>
      </vt:variant>
      <vt:variant>
        <vt:i4>1</vt:i4>
      </vt:variant>
    </vt:vector>
  </HeadingPairs>
  <TitlesOfParts>
    <vt:vector size="180" baseType="lpstr">
      <vt:lpstr>Calibri</vt:lpstr>
      <vt:lpstr>Calibri Light</vt:lpstr>
      <vt:lpstr>Comic Sans MS</vt:lpstr>
      <vt:lpstr>Courier New</vt:lpstr>
      <vt:lpstr>Math A</vt:lpstr>
      <vt:lpstr>Math B</vt:lpstr>
      <vt:lpstr>Math C</vt:lpstr>
      <vt:lpstr>ＭＳ Ｐゴシック</vt:lpstr>
      <vt:lpstr>Symbol</vt:lpstr>
      <vt:lpstr>Tahoma</vt:lpstr>
      <vt:lpstr>Times New Roman</vt:lpstr>
      <vt:lpstr>Wingdings</vt:lpstr>
      <vt:lpstr>Zapf Dingbats</vt:lpstr>
      <vt:lpstr>Arial</vt:lpstr>
      <vt:lpstr>noam</vt:lpstr>
      <vt:lpstr>Compilation   0368-3133</vt:lpstr>
      <vt:lpstr>Model of an LR parser</vt:lpstr>
      <vt:lpstr>LR(0) Parsing</vt:lpstr>
      <vt:lpstr>LR item</vt:lpstr>
      <vt:lpstr>Example: LR(0) Items</vt:lpstr>
      <vt:lpstr>Example: LR(0) Items</vt:lpstr>
      <vt:lpstr>LR(0) items</vt:lpstr>
      <vt:lpstr>LR(0) Shift/Reduce Items</vt:lpstr>
      <vt:lpstr>LR(0) Items</vt:lpstr>
      <vt:lpstr>Example</vt:lpstr>
      <vt:lpstr>LR(0) automaton example</vt:lpstr>
      <vt:lpstr>Example: parsing with LR items</vt:lpstr>
      <vt:lpstr>-closure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GOTO/ACTION tables</vt:lpstr>
      <vt:lpstr>LR(0) parser tables</vt:lpstr>
      <vt:lpstr>LR parser data structures</vt:lpstr>
      <vt:lpstr>LR(0) pushdown automaton</vt:lpstr>
      <vt:lpstr>LR(0) pushdown automaton</vt:lpstr>
      <vt:lpstr>GOTO/ACTION table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LR(0) automaton example</vt:lpstr>
      <vt:lpstr>States and LR(0) Items</vt:lpstr>
      <vt:lpstr>GOTO/ACTION tables</vt:lpstr>
      <vt:lpstr>LR(0) parser tables</vt:lpstr>
      <vt:lpstr>GOTO/ACTION tables</vt:lpstr>
      <vt:lpstr>GOTO/ACTION table</vt:lpstr>
      <vt:lpstr>LR(0) Parsing of i + i</vt:lpstr>
      <vt:lpstr>Constructing an LR parsing table</vt:lpstr>
      <vt:lpstr>LR item</vt:lpstr>
      <vt:lpstr>Types of LR(0) items</vt:lpstr>
      <vt:lpstr>LR(0) automaton example</vt:lpstr>
      <vt:lpstr>Computing item sets</vt:lpstr>
      <vt:lpstr>Operations for transition diagram construction</vt:lpstr>
      <vt:lpstr>Initial example</vt:lpstr>
      <vt:lpstr>Closure example</vt:lpstr>
      <vt:lpstr>Goto example</vt:lpstr>
      <vt:lpstr>Constructing the transition diagram</vt:lpstr>
      <vt:lpstr>LR(0) automaton example</vt:lpstr>
      <vt:lpstr>Automaton construction example</vt:lpstr>
      <vt:lpstr>PowerPoint Presentation</vt:lpstr>
      <vt:lpstr>Automaton construction example</vt:lpstr>
      <vt:lpstr>PowerPoint Presentation</vt:lpstr>
      <vt:lpstr>Are we done?</vt:lpstr>
      <vt:lpstr>LR(0) conflicts</vt:lpstr>
      <vt:lpstr>LR(0) conflicts</vt:lpstr>
      <vt:lpstr>LR(0) conflicts </vt:lpstr>
      <vt:lpstr>Conflicts</vt:lpstr>
      <vt:lpstr>LR variants</vt:lpstr>
      <vt:lpstr>LR (0) GOTO/ACTIONS tables</vt:lpstr>
      <vt:lpstr>SLR parsing</vt:lpstr>
      <vt:lpstr>SLR action table</vt:lpstr>
      <vt:lpstr>LR(1) grammars</vt:lpstr>
      <vt:lpstr>LR(1) items</vt:lpstr>
      <vt:lpstr>LR(1) items</vt:lpstr>
      <vt:lpstr>LALR(1)</vt:lpstr>
      <vt:lpstr>Summary</vt:lpstr>
      <vt:lpstr>LR is More Powerful than LL</vt:lpstr>
      <vt:lpstr>Using tools to parse + create AST</vt:lpstr>
      <vt:lpstr>Grammar Hierarchy</vt:lpstr>
      <vt:lpstr>Earley Parsing </vt:lpstr>
      <vt:lpstr>Earley Parsing </vt:lpstr>
      <vt:lpstr>Dynamic programming</vt:lpstr>
      <vt:lpstr>Earley Parsing</vt:lpstr>
      <vt:lpstr>Earley Parsing</vt:lpstr>
      <vt:lpstr>Earley States</vt:lpstr>
      <vt:lpstr>Earley States</vt:lpstr>
      <vt:lpstr>Earley Parser</vt:lpstr>
      <vt:lpstr>Example</vt:lpstr>
      <vt:lpstr>Earley Parsing </vt:lpstr>
      <vt:lpstr>PowerPoint Presentation</vt:lpstr>
      <vt:lpstr>Compilation  </vt:lpstr>
      <vt:lpstr>You are here…</vt:lpstr>
      <vt:lpstr>Oops </vt:lpstr>
      <vt:lpstr>0 or 1 – this is the question</vt:lpstr>
      <vt:lpstr>We want help …</vt:lpstr>
      <vt:lpstr>We want help …</vt:lpstr>
      <vt:lpstr>Abstract Syntax Tree</vt:lpstr>
      <vt:lpstr>Abstract Syntax Tree</vt:lpstr>
      <vt:lpstr>What we want</vt:lpstr>
      <vt:lpstr>Context Analysis</vt:lpstr>
      <vt:lpstr>Context Analysis</vt:lpstr>
      <vt:lpstr>Identification</vt:lpstr>
      <vt:lpstr>Identification</vt:lpstr>
      <vt:lpstr>Symbol table</vt:lpstr>
      <vt:lpstr>Not so fast…</vt:lpstr>
      <vt:lpstr>Not so fast…</vt:lpstr>
      <vt:lpstr>Scopes</vt:lpstr>
      <vt:lpstr>Scope-structured symbol table</vt:lpstr>
      <vt:lpstr>Scope and symbol table</vt:lpstr>
      <vt:lpstr>Hash-table based Symbol Table</vt:lpstr>
      <vt:lpstr>Scope Info</vt:lpstr>
      <vt:lpstr>Symbol table</vt:lpstr>
      <vt:lpstr>Semantic Checks</vt:lpstr>
      <vt:lpstr>Types</vt:lpstr>
      <vt:lpstr>Type System (textbook definition)</vt:lpstr>
      <vt:lpstr>Type System</vt:lpstr>
      <vt:lpstr>Static typing vs. dynamic typing</vt:lpstr>
      <vt:lpstr>Type Checking</vt:lpstr>
      <vt:lpstr>Type Checking Rules</vt:lpstr>
      <vt:lpstr>Typing Rules</vt:lpstr>
      <vt:lpstr>More Typing Rules (examples)</vt:lpstr>
      <vt:lpstr>And Even More Typing Rules</vt:lpstr>
      <vt:lpstr>Type Checking</vt:lpstr>
      <vt:lpstr>Example</vt:lpstr>
      <vt:lpstr>Type Declarations</vt:lpstr>
      <vt:lpstr>PowerPoint Presentation</vt:lpstr>
      <vt:lpstr>Forward References</vt:lpstr>
      <vt:lpstr>Type Table</vt:lpstr>
      <vt:lpstr>Type Equivalence: Name Equivalence</vt:lpstr>
      <vt:lpstr>Type Equivalence: Structural Equivalence</vt:lpstr>
      <vt:lpstr>In practice</vt:lpstr>
      <vt:lpstr>Coercions</vt:lpstr>
      <vt:lpstr>l-values and r-values</vt:lpstr>
      <vt:lpstr>l-values and r-values (example)</vt:lpstr>
      <vt:lpstr>l-values and r-values</vt:lpstr>
      <vt:lpstr>So far…</vt:lpstr>
      <vt:lpstr>How does this magic happen?</vt:lpstr>
      <vt:lpstr>Syntax Directed Translation</vt:lpstr>
      <vt:lpstr>Attribute grammars</vt:lpstr>
      <vt:lpstr>Indexed symbols</vt:lpstr>
      <vt:lpstr>Example</vt:lpstr>
      <vt:lpstr>Attribute Evaluation</vt:lpstr>
      <vt:lpstr>Dependencies</vt:lpstr>
      <vt:lpstr>Cycles</vt:lpstr>
      <vt:lpstr>Attribute Evaluation</vt:lpstr>
      <vt:lpstr>Building Dependency Graph</vt:lpstr>
      <vt:lpstr>Example</vt:lpstr>
      <vt:lpstr>Example</vt:lpstr>
      <vt:lpstr>Example</vt:lpstr>
      <vt:lpstr>Topological Order</vt:lpstr>
      <vt:lpstr>Example</vt:lpstr>
      <vt:lpstr>But what about cycles?</vt:lpstr>
      <vt:lpstr>Inherited vs. Synthesized Attributes</vt:lpstr>
      <vt:lpstr>example</vt:lpstr>
      <vt:lpstr>S-attributed Grammars</vt:lpstr>
      <vt:lpstr>S-attributed Grammar: example</vt:lpstr>
      <vt:lpstr>example </vt:lpstr>
      <vt:lpstr>L-attributed grammars</vt:lpstr>
      <vt:lpstr>Example: typesetting</vt:lpstr>
      <vt:lpstr>Example: typesetting</vt:lpstr>
      <vt:lpstr>Computing the attributes from left to right during a DFS traversal </vt:lpstr>
      <vt:lpstr>Summary</vt:lpstr>
      <vt:lpstr>The End</vt:lpstr>
      <vt:lpstr>Custom Show 1</vt:lpstr>
    </vt:vector>
  </TitlesOfParts>
  <Company>University of Wisconsin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Shape Analysis via 3-Valued Logic</dc:title>
  <dc:creator>Thomas Reps</dc:creator>
  <cp:lastModifiedBy>Noam Rinetzky</cp:lastModifiedBy>
  <cp:revision>1102</cp:revision>
  <cp:lastPrinted>2015-10-27T06:21:01Z</cp:lastPrinted>
  <dcterms:created xsi:type="dcterms:W3CDTF">1998-04-16T20:54:14Z</dcterms:created>
  <dcterms:modified xsi:type="dcterms:W3CDTF">2016-11-29T06:43:45Z</dcterms:modified>
</cp:coreProperties>
</file>