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63"/>
  </p:notesMasterIdLst>
  <p:handoutMasterIdLst>
    <p:handoutMasterId r:id="rId164"/>
  </p:handoutMasterIdLst>
  <p:sldIdLst>
    <p:sldId id="256" r:id="rId2"/>
    <p:sldId id="802" r:id="rId3"/>
    <p:sldId id="849" r:id="rId4"/>
    <p:sldId id="939" r:id="rId5"/>
    <p:sldId id="944" r:id="rId6"/>
    <p:sldId id="945" r:id="rId7"/>
    <p:sldId id="946" r:id="rId8"/>
    <p:sldId id="992" r:id="rId9"/>
    <p:sldId id="993" r:id="rId10"/>
    <p:sldId id="994" r:id="rId11"/>
    <p:sldId id="995" r:id="rId12"/>
    <p:sldId id="1133" r:id="rId13"/>
    <p:sldId id="1000" r:id="rId14"/>
    <p:sldId id="1007" r:id="rId15"/>
    <p:sldId id="1134" r:id="rId16"/>
    <p:sldId id="1135" r:id="rId17"/>
    <p:sldId id="1018" r:id="rId18"/>
    <p:sldId id="1019" r:id="rId19"/>
    <p:sldId id="1020" r:id="rId20"/>
    <p:sldId id="1021" r:id="rId21"/>
    <p:sldId id="1069" r:id="rId22"/>
    <p:sldId id="1139" r:id="rId23"/>
    <p:sldId id="1140" r:id="rId24"/>
    <p:sldId id="1141" r:id="rId25"/>
    <p:sldId id="1142" r:id="rId26"/>
    <p:sldId id="1022" r:id="rId27"/>
    <p:sldId id="1023" r:id="rId28"/>
    <p:sldId id="1027" r:id="rId29"/>
    <p:sldId id="1028" r:id="rId30"/>
    <p:sldId id="1029" r:id="rId31"/>
    <p:sldId id="1030" r:id="rId32"/>
    <p:sldId id="1031" r:id="rId33"/>
    <p:sldId id="1032" r:id="rId34"/>
    <p:sldId id="1033" r:id="rId35"/>
    <p:sldId id="1034" r:id="rId36"/>
    <p:sldId id="1035" r:id="rId37"/>
    <p:sldId id="1036" r:id="rId38"/>
    <p:sldId id="1037" r:id="rId39"/>
    <p:sldId id="1038" r:id="rId40"/>
    <p:sldId id="1039" r:id="rId41"/>
    <p:sldId id="1040" r:id="rId42"/>
    <p:sldId id="1041" r:id="rId43"/>
    <p:sldId id="1042" r:id="rId44"/>
    <p:sldId id="1043" r:id="rId45"/>
    <p:sldId id="1044" r:id="rId46"/>
    <p:sldId id="1068" r:id="rId47"/>
    <p:sldId id="1046" r:id="rId48"/>
    <p:sldId id="1047" r:id="rId49"/>
    <p:sldId id="1048" r:id="rId50"/>
    <p:sldId id="1049" r:id="rId51"/>
    <p:sldId id="1050" r:id="rId52"/>
    <p:sldId id="1070" r:id="rId53"/>
    <p:sldId id="1072" r:id="rId54"/>
    <p:sldId id="1073" r:id="rId55"/>
    <p:sldId id="1074" r:id="rId56"/>
    <p:sldId id="1075" r:id="rId57"/>
    <p:sldId id="1076" r:id="rId58"/>
    <p:sldId id="1077" r:id="rId59"/>
    <p:sldId id="1078" r:id="rId60"/>
    <p:sldId id="1079" r:id="rId61"/>
    <p:sldId id="1080" r:id="rId62"/>
    <p:sldId id="1081" r:id="rId63"/>
    <p:sldId id="1082" r:id="rId64"/>
    <p:sldId id="1083" r:id="rId65"/>
    <p:sldId id="1143" r:id="rId66"/>
    <p:sldId id="1084" r:id="rId67"/>
    <p:sldId id="1144" r:id="rId68"/>
    <p:sldId id="1145" r:id="rId69"/>
    <p:sldId id="1146" r:id="rId70"/>
    <p:sldId id="1147" r:id="rId71"/>
    <p:sldId id="1148" r:id="rId72"/>
    <p:sldId id="1149" r:id="rId73"/>
    <p:sldId id="1150" r:id="rId74"/>
    <p:sldId id="1151" r:id="rId75"/>
    <p:sldId id="1152" r:id="rId76"/>
    <p:sldId id="1153" r:id="rId77"/>
    <p:sldId id="1154" r:id="rId78"/>
    <p:sldId id="1155" r:id="rId79"/>
    <p:sldId id="1156" r:id="rId80"/>
    <p:sldId id="1157" r:id="rId81"/>
    <p:sldId id="1158" r:id="rId82"/>
    <p:sldId id="1159" r:id="rId83"/>
    <p:sldId id="1160" r:id="rId84"/>
    <p:sldId id="1161" r:id="rId85"/>
    <p:sldId id="1162" r:id="rId86"/>
    <p:sldId id="1163" r:id="rId87"/>
    <p:sldId id="1164" r:id="rId88"/>
    <p:sldId id="1165" r:id="rId89"/>
    <p:sldId id="1166" r:id="rId90"/>
    <p:sldId id="1167" r:id="rId91"/>
    <p:sldId id="1168" r:id="rId92"/>
    <p:sldId id="1169" r:id="rId93"/>
    <p:sldId id="1170" r:id="rId94"/>
    <p:sldId id="1171" r:id="rId95"/>
    <p:sldId id="1172" r:id="rId96"/>
    <p:sldId id="1173" r:id="rId97"/>
    <p:sldId id="1174" r:id="rId98"/>
    <p:sldId id="1175" r:id="rId99"/>
    <p:sldId id="1176" r:id="rId100"/>
    <p:sldId id="1177" r:id="rId101"/>
    <p:sldId id="1178" r:id="rId102"/>
    <p:sldId id="1179" r:id="rId103"/>
    <p:sldId id="1180" r:id="rId104"/>
    <p:sldId id="1181" r:id="rId105"/>
    <p:sldId id="1182" r:id="rId106"/>
    <p:sldId id="1183" r:id="rId107"/>
    <p:sldId id="1184" r:id="rId108"/>
    <p:sldId id="1185" r:id="rId109"/>
    <p:sldId id="1186" r:id="rId110"/>
    <p:sldId id="1187" r:id="rId111"/>
    <p:sldId id="1188" r:id="rId112"/>
    <p:sldId id="1085" r:id="rId113"/>
    <p:sldId id="1086" r:id="rId114"/>
    <p:sldId id="1087" r:id="rId115"/>
    <p:sldId id="1088" r:id="rId116"/>
    <p:sldId id="1089" r:id="rId117"/>
    <p:sldId id="1090" r:id="rId118"/>
    <p:sldId id="1091" r:id="rId119"/>
    <p:sldId id="1092" r:id="rId120"/>
    <p:sldId id="1093" r:id="rId121"/>
    <p:sldId id="1094" r:id="rId122"/>
    <p:sldId id="1095" r:id="rId123"/>
    <p:sldId id="1096" r:id="rId124"/>
    <p:sldId id="1097" r:id="rId125"/>
    <p:sldId id="1098" r:id="rId126"/>
    <p:sldId id="1099" r:id="rId127"/>
    <p:sldId id="1100" r:id="rId128"/>
    <p:sldId id="1101" r:id="rId129"/>
    <p:sldId id="1102" r:id="rId130"/>
    <p:sldId id="1103" r:id="rId131"/>
    <p:sldId id="1104" r:id="rId132"/>
    <p:sldId id="1105" r:id="rId133"/>
    <p:sldId id="1106" r:id="rId134"/>
    <p:sldId id="1107" r:id="rId135"/>
    <p:sldId id="1108" r:id="rId136"/>
    <p:sldId id="1109" r:id="rId137"/>
    <p:sldId id="1110" r:id="rId138"/>
    <p:sldId id="1111" r:id="rId139"/>
    <p:sldId id="1112" r:id="rId140"/>
    <p:sldId id="1113" r:id="rId141"/>
    <p:sldId id="1114" r:id="rId142"/>
    <p:sldId id="1115" r:id="rId143"/>
    <p:sldId id="1116" r:id="rId144"/>
    <p:sldId id="1117" r:id="rId145"/>
    <p:sldId id="1118" r:id="rId146"/>
    <p:sldId id="1119" r:id="rId147"/>
    <p:sldId id="1120" r:id="rId148"/>
    <p:sldId id="1121" r:id="rId149"/>
    <p:sldId id="1122" r:id="rId150"/>
    <p:sldId id="1123" r:id="rId151"/>
    <p:sldId id="1124" r:id="rId152"/>
    <p:sldId id="1125" r:id="rId153"/>
    <p:sldId id="1126" r:id="rId154"/>
    <p:sldId id="1127" r:id="rId155"/>
    <p:sldId id="1128" r:id="rId156"/>
    <p:sldId id="1129" r:id="rId157"/>
    <p:sldId id="1130" r:id="rId158"/>
    <p:sldId id="1131" r:id="rId159"/>
    <p:sldId id="1132" r:id="rId160"/>
    <p:sldId id="1051" r:id="rId161"/>
    <p:sldId id="1063" r:id="rId162"/>
  </p:sldIdLst>
  <p:sldSz cx="9144000" cy="6858000" type="screen4x3"/>
  <p:notesSz cx="6769100" cy="9906000"/>
  <p:custShowLst>
    <p:custShow name="Custom Show 1" id="0">
      <p:sldLst>
        <p:sld r:id="rId2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E1E1"/>
    <a:srgbClr val="008000"/>
    <a:srgbClr val="009900"/>
    <a:srgbClr val="FF0000"/>
    <a:srgbClr val="F0F0F0"/>
    <a:srgbClr val="F02E00"/>
    <a:srgbClr val="FFC7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3" autoAdjust="0"/>
    <p:restoredTop sz="95619" autoAdjust="0"/>
  </p:normalViewPr>
  <p:slideViewPr>
    <p:cSldViewPr snapToGrid="0">
      <p:cViewPr>
        <p:scale>
          <a:sx n="125" d="100"/>
          <a:sy n="125" d="100"/>
        </p:scale>
        <p:origin x="520" y="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9664"/>
    </p:cViewPr>
  </p:sorterViewPr>
  <p:notesViewPr>
    <p:cSldViewPr snapToGrid="0">
      <p:cViewPr varScale="1">
        <p:scale>
          <a:sx n="54" d="100"/>
          <a:sy n="54" d="100"/>
        </p:scale>
        <p:origin x="-1848" y="-96"/>
      </p:cViewPr>
      <p:guideLst>
        <p:guide orient="horz" pos="3120"/>
        <p:guide pos="2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notesMaster" Target="notesMasters/notesMaster1.xml"/><Relationship Id="rId164" Type="http://schemas.openxmlformats.org/officeDocument/2006/relationships/handoutMaster" Target="handoutMasters/handoutMaster1.xml"/><Relationship Id="rId165" Type="http://schemas.openxmlformats.org/officeDocument/2006/relationships/presProps" Target="presProps.xml"/><Relationship Id="rId166" Type="http://schemas.openxmlformats.org/officeDocument/2006/relationships/viewProps" Target="viewProps.xml"/><Relationship Id="rId167" Type="http://schemas.openxmlformats.org/officeDocument/2006/relationships/theme" Target="theme/theme1.xml"/><Relationship Id="rId16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Times New Roman" charset="0"/>
              </a:defRPr>
            </a:lvl1pPr>
          </a:lstStyle>
          <a:p>
            <a:fld id="{79F72E05-4412-C648-8AD5-7566B0E90F1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2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r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8025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688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  <a:endParaRPr lang="en-US"/>
          </a:p>
          <a:p>
            <a:pPr lvl="1"/>
            <a:r>
              <a:rPr lang="he-IL"/>
              <a:t>רמה שנייה</a:t>
            </a:r>
            <a:endParaRPr lang="en-US"/>
          </a:p>
          <a:p>
            <a:pPr lvl="2"/>
            <a:r>
              <a:rPr lang="he-IL"/>
              <a:t>רמה שלישית</a:t>
            </a:r>
            <a:endParaRPr lang="en-US"/>
          </a:p>
          <a:p>
            <a:pPr lvl="3"/>
            <a:r>
              <a:rPr lang="he-IL"/>
              <a:t>רמה רביעית</a:t>
            </a:r>
            <a:endParaRPr lang="en-US"/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r" defTabSz="952500" rtl="1">
              <a:defRPr sz="1200">
                <a:solidFill>
                  <a:schemeClr val="tx1"/>
                </a:solidFill>
                <a:latin typeface="Math C" charset="0"/>
                <a:cs typeface="Arial" charset="0"/>
              </a:defRPr>
            </a:lvl1pPr>
          </a:lstStyle>
          <a:p>
            <a:fld id="{4CFB72C3-5B25-8448-B698-186BDE6102EE}" type="slidenum">
              <a:rPr lang="he-IL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0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17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DF6DE3-06BE-9045-9F4D-E718BE3E2371}" type="slidenum">
              <a:rPr lang="he-IL" sz="1200">
                <a:solidFill>
                  <a:schemeClr val="tx1"/>
                </a:solidFill>
                <a:latin typeface="Math C" charset="0"/>
              </a:rPr>
              <a:pPr/>
              <a:t>39</a:t>
            </a:fld>
            <a:endParaRPr lang="en-US" sz="1200">
              <a:solidFill>
                <a:schemeClr val="tx1"/>
              </a:solidFill>
              <a:latin typeface="Math C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97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4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4BA82-A5E5-8544-88A7-D3F1A0A472A7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43D78-6F27-E442-9A66-FF7A6BDADD5F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1A0F-8ADF-6141-BC58-52601DEB801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 baseline="0"/>
            </a:lvl1pPr>
          </a:lstStyle>
          <a:p>
            <a:fld id="{91DC04B3-BE37-5347-9FEA-5675243893B5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B84F-729B-D24B-AB2E-131A744FFA7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EDF-CE26-D84F-8DEE-6F9199931119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42584-238B-A245-A1EE-DD2A542CD11E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 baseline="0"/>
            </a:lvl1pPr>
          </a:lstStyle>
          <a:p>
            <a:fld id="{28B1EF06-0F36-334D-B89B-0543A99EB4F8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A942-C96B-2E4F-B549-E60F2F57FFE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032E-F77E-AE4F-A50B-235317667ECC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CB2E6-218A-5A4D-B41C-184A52BBA7F2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36591"/>
            <a:ext cx="1905000" cy="2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 i="0" baseline="0">
                <a:solidFill>
                  <a:schemeClr val="tx1"/>
                </a:solidFill>
                <a:latin typeface="Calibri Light"/>
                <a:cs typeface="Times New Roman" charset="0"/>
              </a:defRPr>
            </a:lvl1pPr>
          </a:lstStyle>
          <a:p>
            <a:fld id="{89FD7B80-A883-FF49-98DE-0C9BC9596ACE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0368</a:t>
            </a:r>
            <a:r>
              <a:rPr lang="en-US" sz="3200" dirty="0"/>
              <a:t>-3133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53838" y="2785012"/>
            <a:ext cx="6400800" cy="2729806"/>
          </a:xfrm>
        </p:spPr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4:</a:t>
            </a:r>
            <a:endParaRPr lang="en-US" dirty="0" smtClean="0"/>
          </a:p>
          <a:p>
            <a:r>
              <a:rPr lang="en-US" b="1" dirty="0" smtClean="0"/>
              <a:t>Syntax Analysis</a:t>
            </a:r>
            <a:r>
              <a:rPr lang="en-US" dirty="0" smtClean="0"/>
              <a:t>: </a:t>
            </a:r>
            <a:r>
              <a:rPr lang="en-US" dirty="0" smtClean="0"/>
              <a:t>Parsing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Noam Rinetzky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7330" y="0"/>
            <a:ext cx="7772400" cy="1143000"/>
          </a:xfrm>
        </p:spPr>
        <p:txBody>
          <a:bodyPr/>
          <a:lstStyle/>
          <a:p>
            <a:r>
              <a:rPr lang="en-US" dirty="0" smtClean="0"/>
              <a:t>Boolean expressions example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</a:t>
            </a:fld>
            <a:endParaRPr lang="en-US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3131840" y="2276872"/>
            <a:ext cx="215255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not ( not true or false )</a:t>
            </a:r>
            <a:endParaRPr lang="en-US" sz="1600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043608" y="1196752"/>
            <a:ext cx="2736304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</a:rPr>
              <a:t>E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LIT | (E OP E)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not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E</a:t>
            </a:r>
          </a:p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LIT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true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|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false</a:t>
            </a:r>
          </a:p>
          <a:p>
            <a:pPr marL="68580" indent="0" algn="l" rtl="0"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OP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and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or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err="1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xor</a:t>
            </a:r>
            <a:endParaRPr lang="en-US" sz="1600" b="1" dirty="0">
              <a:solidFill>
                <a:schemeClr val="accent1"/>
              </a:solidFill>
              <a:latin typeface="+mn-lt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18069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1371600"/>
          <a:ext cx="6858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l" rtl="0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 algn="l" rtl="0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T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 algn="l" rtl="0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 E +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 algn="l" rtl="0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</a:p>
          <a:p>
            <a:pPr marL="411480" indent="-342900" algn="l" rtl="0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dirty="0" smtClean="0">
                <a:latin typeface="+mn-lt"/>
              </a:rPr>
              <a:t>: numbers mean different things!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+mn-lt"/>
              </a:rPr>
              <a:t>rn</a:t>
            </a:r>
            <a:r>
              <a:rPr lang="en-US" dirty="0" smtClean="0">
                <a:latin typeface="+mn-lt"/>
              </a:rPr>
              <a:t> = reduce using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rule number </a:t>
            </a:r>
            <a:r>
              <a:rPr lang="en-US" dirty="0" smtClean="0">
                <a:latin typeface="+mn-lt"/>
              </a:rPr>
              <a:t>n</a:t>
            </a:r>
          </a:p>
          <a:p>
            <a:pPr algn="l" rtl="0"/>
            <a:r>
              <a:rPr lang="en-US" dirty="0" err="1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 = shift to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state</a:t>
            </a:r>
            <a:r>
              <a:rPr lang="en-US" dirty="0" smtClean="0">
                <a:latin typeface="+mn-lt"/>
              </a:rPr>
              <a:t> 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1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Parsing id+id$</a:t>
            </a:r>
            <a:endParaRPr lang="he-IL" dirty="0">
              <a:latin typeface="+mn-lt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101</a:t>
            </a:fld>
            <a:endParaRPr lang="he-IL" dirty="0">
              <a:latin typeface="+mn-lt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-52535"/>
              <a:gd name="adj2" fmla="val -36275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Initialize with state 0</a:t>
            </a:r>
            <a:endParaRPr lang="en-US" sz="24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2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102</a:t>
            </a:fld>
            <a:endParaRPr lang="he-IL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-52535"/>
              <a:gd name="adj2" fmla="val -36275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Initialize with state 0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98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103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2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104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123251"/>
              <a:gd name="adj2" fmla="val 3242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pop id 5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105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</a:t>
                      </a:r>
                      <a:r>
                        <a:rPr lang="en-US" sz="2000" strike="sngStrike" baseline="0" dirty="0" smtClean="0"/>
                        <a:t>id 5</a:t>
                      </a:r>
                      <a:endParaRPr lang="en-US" sz="2000" strike="sngStrik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39552" y="4221088"/>
            <a:ext cx="3168352" cy="504056"/>
          </a:xfrm>
          <a:prstGeom prst="wedgeRectCallout">
            <a:avLst>
              <a:gd name="adj1" fmla="val 202399"/>
              <a:gd name="adj2" fmla="val -31940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rtl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push T 6</a:t>
            </a:r>
            <a:endParaRPr lang="en-US" sz="2400" dirty="0">
              <a:latin typeface="+mn-lt"/>
            </a:endParaRP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2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106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9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107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6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108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109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 id 5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4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7584" y="3340224"/>
            <a:ext cx="6937212" cy="2829148"/>
            <a:chOff x="827584" y="3340224"/>
            <a:chExt cx="6937212" cy="2829148"/>
          </a:xfrm>
        </p:grpSpPr>
        <p:sp>
          <p:nvSpPr>
            <p:cNvPr id="7" name="Rectangle 8"/>
            <p:cNvSpPr/>
            <p:nvPr/>
          </p:nvSpPr>
          <p:spPr>
            <a:xfrm>
              <a:off x="827584" y="3861048"/>
              <a:ext cx="258167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1600" dirty="0">
                  <a:latin typeface="+mn-lt"/>
                </a:rPr>
                <a:t>E  =&gt;  </a:t>
              </a:r>
              <a:endParaRPr lang="en-US" sz="1600" dirty="0" smtClean="0">
                <a:latin typeface="+mn-lt"/>
              </a:endParaRPr>
            </a:p>
            <a:p>
              <a:pPr algn="l" rtl="0"/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not</a:t>
              </a:r>
              <a:r>
                <a:rPr lang="en-US" sz="1600" dirty="0" smtClean="0">
                  <a:latin typeface="+mn-lt"/>
                </a:rPr>
                <a:t> </a:t>
              </a:r>
              <a:r>
                <a:rPr lang="en-US" sz="1600" dirty="0">
                  <a:latin typeface="+mn-lt"/>
                </a:rPr>
                <a:t>E  =&gt; </a:t>
              </a:r>
            </a:p>
            <a:p>
              <a:pPr algn="l" rtl="0"/>
              <a:r>
                <a:rPr lang="en-US" sz="1600" dirty="0">
                  <a:latin typeface="+mn-lt"/>
                </a:rPr>
                <a:t>not </a:t>
              </a:r>
              <a:r>
                <a:rPr lang="en-US" sz="1600" dirty="0" smtClean="0">
                  <a:latin typeface="+mn-lt"/>
                </a:rPr>
                <a:t>( E </a:t>
              </a:r>
              <a:r>
                <a:rPr lang="en-US" sz="1600" dirty="0">
                  <a:latin typeface="+mn-lt"/>
                </a:rPr>
                <a:t>OP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not</a:t>
              </a:r>
              <a:r>
                <a:rPr lang="en-US" sz="1600" dirty="0">
                  <a:latin typeface="+mn-lt"/>
                </a:rPr>
                <a:t> E OP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LIT OP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true</a:t>
              </a:r>
              <a:r>
                <a:rPr lang="en-US" sz="1600" dirty="0">
                  <a:latin typeface="+mn-lt"/>
                </a:rPr>
                <a:t> OP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true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or</a:t>
              </a:r>
              <a:r>
                <a:rPr lang="en-US" sz="1600" dirty="0">
                  <a:latin typeface="+mn-lt"/>
                </a:rPr>
                <a:t> E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true or LIT ) =&gt;</a:t>
              </a:r>
            </a:p>
            <a:p>
              <a:pPr algn="l" rtl="0"/>
              <a:r>
                <a:rPr lang="en-US" sz="1600" dirty="0">
                  <a:latin typeface="+mn-lt"/>
                </a:rPr>
                <a:t>not ( not true or 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false</a:t>
              </a:r>
              <a:r>
                <a:rPr lang="en-US" sz="1600" dirty="0">
                  <a:latin typeface="+mn-lt"/>
                </a:rPr>
                <a:t> )</a:t>
              </a:r>
            </a:p>
          </p:txBody>
        </p:sp>
        <p:sp>
          <p:nvSpPr>
            <p:cNvPr id="24" name="Rectangle 73"/>
            <p:cNvSpPr>
              <a:spLocks noChangeArrowheads="1"/>
            </p:cNvSpPr>
            <p:nvPr/>
          </p:nvSpPr>
          <p:spPr bwMode="auto">
            <a:xfrm>
              <a:off x="5147184" y="3899520"/>
              <a:ext cx="4338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not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6" name="Rectangle 73"/>
            <p:cNvSpPr>
              <a:spLocks noChangeArrowheads="1"/>
            </p:cNvSpPr>
            <p:nvPr/>
          </p:nvSpPr>
          <p:spPr bwMode="auto">
            <a:xfrm>
              <a:off x="6519933" y="3844280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9" name="Rectangle 73"/>
            <p:cNvSpPr>
              <a:spLocks noChangeArrowheads="1"/>
            </p:cNvSpPr>
            <p:nvPr/>
          </p:nvSpPr>
          <p:spPr bwMode="auto">
            <a:xfrm>
              <a:off x="5880556" y="3340224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30" name="AutoShape 75"/>
            <p:cNvCxnSpPr>
              <a:cxnSpLocks noChangeShapeType="1"/>
              <a:stCxn id="29" idx="2"/>
              <a:endCxn id="24" idx="0"/>
            </p:cNvCxnSpPr>
            <p:nvPr/>
          </p:nvCxnSpPr>
          <p:spPr bwMode="auto">
            <a:xfrm flipH="1">
              <a:off x="5364088" y="3648001"/>
              <a:ext cx="652633" cy="25151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31" name="AutoShape 75"/>
            <p:cNvCxnSpPr>
              <a:cxnSpLocks noChangeShapeType="1"/>
              <a:stCxn id="29" idx="2"/>
              <a:endCxn id="26" idx="0"/>
            </p:cNvCxnSpPr>
            <p:nvPr/>
          </p:nvCxnSpPr>
          <p:spPr bwMode="auto">
            <a:xfrm>
              <a:off x="6016721" y="3648001"/>
              <a:ext cx="639377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5608160" y="4492352"/>
              <a:ext cx="244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(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9" name="Rectangle 73"/>
            <p:cNvSpPr>
              <a:spLocks noChangeArrowheads="1"/>
            </p:cNvSpPr>
            <p:nvPr/>
          </p:nvSpPr>
          <p:spPr bwMode="auto">
            <a:xfrm>
              <a:off x="6026269" y="4492352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0" name="Rectangle 73"/>
            <p:cNvSpPr>
              <a:spLocks noChangeArrowheads="1"/>
            </p:cNvSpPr>
            <p:nvPr/>
          </p:nvSpPr>
          <p:spPr bwMode="auto">
            <a:xfrm>
              <a:off x="6574720" y="4492352"/>
              <a:ext cx="4075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OP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1" name="Rectangle 73"/>
            <p:cNvSpPr>
              <a:spLocks noChangeArrowheads="1"/>
            </p:cNvSpPr>
            <p:nvPr/>
          </p:nvSpPr>
          <p:spPr bwMode="auto">
            <a:xfrm>
              <a:off x="7079465" y="4492352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2" name="Rectangle 73"/>
            <p:cNvSpPr>
              <a:spLocks noChangeArrowheads="1"/>
            </p:cNvSpPr>
            <p:nvPr/>
          </p:nvSpPr>
          <p:spPr bwMode="auto">
            <a:xfrm>
              <a:off x="7520343" y="4492352"/>
              <a:ext cx="244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)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43" name="AutoShape 75"/>
            <p:cNvCxnSpPr>
              <a:cxnSpLocks noChangeShapeType="1"/>
              <a:stCxn id="26" idx="2"/>
              <a:endCxn id="42" idx="0"/>
            </p:cNvCxnSpPr>
            <p:nvPr/>
          </p:nvCxnSpPr>
          <p:spPr bwMode="auto">
            <a:xfrm>
              <a:off x="6656098" y="4152057"/>
              <a:ext cx="986472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75"/>
            <p:cNvCxnSpPr>
              <a:cxnSpLocks noChangeShapeType="1"/>
              <a:stCxn id="26" idx="2"/>
              <a:endCxn id="41" idx="0"/>
            </p:cNvCxnSpPr>
            <p:nvPr/>
          </p:nvCxnSpPr>
          <p:spPr bwMode="auto">
            <a:xfrm>
              <a:off x="6656098" y="4152057"/>
              <a:ext cx="559532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50" name="AutoShape 75"/>
            <p:cNvCxnSpPr>
              <a:cxnSpLocks noChangeShapeType="1"/>
              <a:stCxn id="26" idx="2"/>
              <a:endCxn id="40" idx="0"/>
            </p:cNvCxnSpPr>
            <p:nvPr/>
          </p:nvCxnSpPr>
          <p:spPr bwMode="auto">
            <a:xfrm>
              <a:off x="6656098" y="4152057"/>
              <a:ext cx="122376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53" name="AutoShape 75"/>
            <p:cNvCxnSpPr>
              <a:cxnSpLocks noChangeShapeType="1"/>
              <a:stCxn id="26" idx="2"/>
              <a:endCxn id="39" idx="0"/>
            </p:cNvCxnSpPr>
            <p:nvPr/>
          </p:nvCxnSpPr>
          <p:spPr bwMode="auto">
            <a:xfrm flipH="1">
              <a:off x="6162434" y="4152057"/>
              <a:ext cx="493664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56" name="AutoShape 75"/>
            <p:cNvCxnSpPr>
              <a:cxnSpLocks noChangeShapeType="1"/>
              <a:stCxn id="26" idx="2"/>
              <a:endCxn id="38" idx="0"/>
            </p:cNvCxnSpPr>
            <p:nvPr/>
          </p:nvCxnSpPr>
          <p:spPr bwMode="auto">
            <a:xfrm flipH="1">
              <a:off x="5730387" y="4152057"/>
              <a:ext cx="925711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60" name="Rectangle 73"/>
            <p:cNvSpPr>
              <a:spLocks noChangeArrowheads="1"/>
            </p:cNvSpPr>
            <p:nvPr/>
          </p:nvSpPr>
          <p:spPr bwMode="auto">
            <a:xfrm>
              <a:off x="5723248" y="4996408"/>
              <a:ext cx="4338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not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6201289" y="4996408"/>
              <a:ext cx="3928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LIT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62" name="AutoShape 75"/>
            <p:cNvCxnSpPr>
              <a:cxnSpLocks noChangeShapeType="1"/>
              <a:stCxn id="39" idx="2"/>
              <a:endCxn id="60" idx="0"/>
            </p:cNvCxnSpPr>
            <p:nvPr/>
          </p:nvCxnSpPr>
          <p:spPr bwMode="auto">
            <a:xfrm flipH="1">
              <a:off x="5940152" y="4800129"/>
              <a:ext cx="222282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65" name="AutoShape 75"/>
            <p:cNvCxnSpPr>
              <a:cxnSpLocks noChangeShapeType="1"/>
              <a:stCxn id="39" idx="2"/>
              <a:endCxn id="61" idx="0"/>
            </p:cNvCxnSpPr>
            <p:nvPr/>
          </p:nvCxnSpPr>
          <p:spPr bwMode="auto">
            <a:xfrm>
              <a:off x="6162434" y="4800129"/>
              <a:ext cx="235289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6612441" y="4996408"/>
              <a:ext cx="3419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or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70" name="AutoShape 75"/>
            <p:cNvCxnSpPr>
              <a:cxnSpLocks noChangeShapeType="1"/>
              <a:stCxn id="40" idx="2"/>
              <a:endCxn id="69" idx="0"/>
            </p:cNvCxnSpPr>
            <p:nvPr/>
          </p:nvCxnSpPr>
          <p:spPr bwMode="auto">
            <a:xfrm>
              <a:off x="6778474" y="4800129"/>
              <a:ext cx="4935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7019196" y="4996408"/>
              <a:ext cx="3928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LIT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75" name="AutoShape 75"/>
            <p:cNvCxnSpPr>
              <a:cxnSpLocks noChangeShapeType="1"/>
              <a:stCxn id="41" idx="2"/>
              <a:endCxn id="74" idx="0"/>
            </p:cNvCxnSpPr>
            <p:nvPr/>
          </p:nvCxnSpPr>
          <p:spPr bwMode="auto">
            <a:xfrm>
              <a:off x="7215630" y="4800129"/>
              <a:ext cx="0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6151501" y="5572472"/>
              <a:ext cx="492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true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80" name="Rectangle 73"/>
            <p:cNvSpPr>
              <a:spLocks noChangeArrowheads="1"/>
            </p:cNvSpPr>
            <p:nvPr/>
          </p:nvSpPr>
          <p:spPr bwMode="auto">
            <a:xfrm>
              <a:off x="6950172" y="5572472"/>
              <a:ext cx="5309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false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81" name="AutoShape 75"/>
            <p:cNvCxnSpPr>
              <a:cxnSpLocks noChangeShapeType="1"/>
              <a:stCxn id="74" idx="2"/>
              <a:endCxn id="80" idx="0"/>
            </p:cNvCxnSpPr>
            <p:nvPr/>
          </p:nvCxnSpPr>
          <p:spPr bwMode="auto">
            <a:xfrm>
              <a:off x="7215630" y="5304185"/>
              <a:ext cx="0" cy="268287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84" name="AutoShape 75"/>
            <p:cNvCxnSpPr>
              <a:cxnSpLocks noChangeShapeType="1"/>
              <a:stCxn id="61" idx="2"/>
              <a:endCxn id="79" idx="0"/>
            </p:cNvCxnSpPr>
            <p:nvPr/>
          </p:nvCxnSpPr>
          <p:spPr bwMode="auto">
            <a:xfrm>
              <a:off x="6397723" y="5304185"/>
              <a:ext cx="0" cy="268287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7330" y="0"/>
            <a:ext cx="7772400" cy="1143000"/>
          </a:xfrm>
        </p:spPr>
        <p:txBody>
          <a:bodyPr/>
          <a:lstStyle/>
          <a:p>
            <a:r>
              <a:rPr lang="en-US" dirty="0" smtClean="0"/>
              <a:t>Boolean expressions example</a:t>
            </a:r>
            <a:endParaRPr lang="he-IL" dirty="0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3131840" y="2276872"/>
            <a:ext cx="215255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not ( not true or false )</a:t>
            </a:r>
            <a:endParaRPr lang="en-US" sz="1600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87" name="הסבר מלבני 86"/>
          <p:cNvSpPr/>
          <p:nvPr/>
        </p:nvSpPr>
        <p:spPr>
          <a:xfrm>
            <a:off x="971600" y="2348880"/>
            <a:ext cx="1728192" cy="1080120"/>
          </a:xfrm>
          <a:prstGeom prst="wedgeRectCallout">
            <a:avLst>
              <a:gd name="adj1" fmla="val -32172"/>
              <a:gd name="adj2" fmla="val 93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</a:rPr>
              <a:t>production to apply known from next token</a:t>
            </a:r>
            <a:endParaRPr lang="he-IL" sz="1600" dirty="0" smtClean="0">
              <a:solidFill>
                <a:schemeClr val="tx1"/>
              </a:solidFill>
            </a:endParaRPr>
          </a:p>
        </p:txBody>
      </p:sp>
      <p:sp>
        <p:nvSpPr>
          <p:cNvPr id="88" name="Text Box 48"/>
          <p:cNvSpPr txBox="1">
            <a:spLocks noChangeArrowheads="1"/>
          </p:cNvSpPr>
          <p:nvPr/>
        </p:nvSpPr>
        <p:spPr bwMode="auto">
          <a:xfrm>
            <a:off x="1043608" y="1196752"/>
            <a:ext cx="2736304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</a:rPr>
              <a:t>E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LIT | (E OP E)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not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E</a:t>
            </a:r>
          </a:p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LIT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true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|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false</a:t>
            </a:r>
          </a:p>
          <a:p>
            <a:pPr marL="68580" indent="0" algn="l" rtl="0"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OP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and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or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err="1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xor</a:t>
            </a:r>
            <a:endParaRPr lang="en-US" sz="1600" b="1" dirty="0">
              <a:solidFill>
                <a:schemeClr val="accent1"/>
              </a:solidFill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110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 id 5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E 1</a:t>
                      </a:r>
                      <a:r>
                        <a:rPr lang="en-US" sz="2000" baseline="0" dirty="0" smtClean="0"/>
                        <a:t> + 3 T 4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Parsing id+id$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111</a:t>
            </a:fld>
            <a:endParaRPr lang="he-I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/>
          </p:nvPr>
        </p:nvGraphicFramePr>
        <p:xfrm>
          <a:off x="245075" y="1950680"/>
          <a:ext cx="373646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13"/>
                <a:gridCol w="1260274"/>
                <a:gridCol w="95758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Stack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id + id 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 id 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T 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id $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E 1 + 3 id 5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E 1</a:t>
                      </a:r>
                      <a:r>
                        <a:rPr lang="en-US" sz="2000" baseline="0" dirty="0" smtClean="0"/>
                        <a:t> + 3 T 4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 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4932040" y="1920200"/>
          <a:ext cx="403244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294033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308304" y="332656"/>
            <a:ext cx="16573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latin typeface="+mn-lt"/>
                <a:cs typeface="Times New Roman" pitchFamily="18" charset="0"/>
              </a:rPr>
              <a:t>E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sz="18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latin typeface="+mn-lt"/>
                <a:cs typeface="Times New Roman" pitchFamily="18" charset="0"/>
              </a:rPr>
              <a:t> 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sz="18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18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1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sz="18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18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latin typeface="+mn-lt"/>
                <a:cs typeface="Times New Roman" pitchFamily="18" charset="0"/>
              </a:rPr>
              <a:t>E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47560" y="153182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7273" y="149697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705" y="6303414"/>
            <a:ext cx="285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rn</a:t>
            </a:r>
            <a:r>
              <a:rPr lang="en-US" sz="1600" dirty="0" smtClean="0">
                <a:latin typeface="+mn-lt"/>
              </a:rPr>
              <a:t> = reduce using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rule number </a:t>
            </a:r>
            <a:r>
              <a:rPr lang="en-US" sz="1600" dirty="0" smtClean="0">
                <a:latin typeface="+mn-lt"/>
              </a:rPr>
              <a:t>n</a:t>
            </a:r>
          </a:p>
          <a:p>
            <a:pPr algn="l" rtl="0"/>
            <a:r>
              <a:rPr lang="en-US" sz="1600" dirty="0" err="1" smtClean="0">
                <a:solidFill>
                  <a:srgbClr val="0000FF"/>
                </a:solidFill>
                <a:latin typeface="+mn-lt"/>
              </a:rPr>
              <a:t>sm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= shift to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600" dirty="0" smtClean="0">
                <a:latin typeface="+mn-lt"/>
              </a:rPr>
              <a:t>m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112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6" name="הסבר מלבני 56"/>
          <p:cNvSpPr/>
          <p:nvPr/>
        </p:nvSpPr>
        <p:spPr>
          <a:xfrm>
            <a:off x="3566286" y="2378452"/>
            <a:ext cx="1740158" cy="403477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>
                <a:solidFill>
                  <a:srgbClr val="FF0000"/>
                </a:solidFill>
              </a:rPr>
              <a:t>r</a:t>
            </a:r>
            <a:r>
              <a:rPr lang="en-US" sz="1800" dirty="0" smtClean="0">
                <a:solidFill>
                  <a:srgbClr val="FF0000"/>
                </a:solidFill>
              </a:rPr>
              <a:t>ead input “(“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60" name="הסבר מלבני 56"/>
          <p:cNvSpPr/>
          <p:nvPr/>
        </p:nvSpPr>
        <p:spPr>
          <a:xfrm>
            <a:off x="2852498" y="3692587"/>
            <a:ext cx="2270538" cy="403477"/>
          </a:xfrm>
          <a:prstGeom prst="wedgeRectCallout">
            <a:avLst>
              <a:gd name="adj1" fmla="val -91662"/>
              <a:gd name="adj2" fmla="val 40580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smtClean="0">
                <a:solidFill>
                  <a:srgbClr val="FF0000"/>
                </a:solidFill>
              </a:rPr>
              <a:t>Managed to reduce 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56" grpId="0" animBg="1"/>
      <p:bldP spid="6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States and LR(0) Items</a:t>
            </a:r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841630"/>
            <a:ext cx="7772400" cy="41148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/>
              <a:t>The state will “remember” the potential derivation rules given the part that was already identified</a:t>
            </a:r>
          </a:p>
          <a:p>
            <a:r>
              <a:rPr lang="en-US" sz="2400" dirty="0" smtClean="0"/>
              <a:t>For example, if we have already identified E then the state will remember the two alternatives: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(1) </a:t>
            </a:r>
            <a:r>
              <a:rPr lang="en-US" sz="2400" dirty="0" smtClean="0"/>
              <a:t>E </a:t>
            </a:r>
            <a:r>
              <a:rPr lang="en-US" sz="2000" b="1" dirty="0" smtClean="0"/>
              <a:t>→</a:t>
            </a:r>
            <a:r>
              <a:rPr lang="en-US" sz="2000" dirty="0" smtClean="0"/>
              <a:t> </a:t>
            </a:r>
            <a:r>
              <a:rPr lang="en-US" sz="2400" dirty="0" smtClean="0"/>
              <a:t>E * B,   	</a:t>
            </a:r>
            <a:r>
              <a:rPr lang="en-US" sz="2400" dirty="0" smtClean="0">
                <a:solidFill>
                  <a:srgbClr val="CA0702"/>
                </a:solidFill>
              </a:rPr>
              <a:t>(2)</a:t>
            </a:r>
            <a:r>
              <a:rPr lang="en-US" sz="2400" dirty="0" smtClean="0"/>
              <a:t> E </a:t>
            </a:r>
            <a:r>
              <a:rPr lang="en-US" sz="2000" b="1" dirty="0" smtClean="0"/>
              <a:t>→</a:t>
            </a:r>
            <a:r>
              <a:rPr lang="en-US" sz="2400" dirty="0" smtClean="0"/>
              <a:t> E + B</a:t>
            </a:r>
          </a:p>
          <a:p>
            <a:r>
              <a:rPr lang="en-US" sz="2400" dirty="0" smtClean="0"/>
              <a:t>Actually, we will also remember where we are in each of them: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(1) </a:t>
            </a:r>
            <a:r>
              <a:rPr lang="en-US" sz="2400" dirty="0" smtClean="0"/>
              <a:t>E </a:t>
            </a:r>
            <a:r>
              <a:rPr lang="en-US" sz="2400" b="1" dirty="0"/>
              <a:t>→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smtClean="0">
                <a:solidFill>
                  <a:srgbClr val="FF0000"/>
                </a:solidFill>
              </a:rPr>
              <a:t>●</a:t>
            </a:r>
            <a:r>
              <a:rPr lang="en-US" sz="2400" dirty="0" smtClean="0"/>
              <a:t> </a:t>
            </a:r>
            <a:r>
              <a:rPr lang="en-US" sz="2400" dirty="0"/>
              <a:t>* B,   	</a:t>
            </a:r>
            <a:r>
              <a:rPr lang="en-US" sz="2400" dirty="0">
                <a:solidFill>
                  <a:srgbClr val="CA0702"/>
                </a:solidFill>
              </a:rPr>
              <a:t>(2)</a:t>
            </a:r>
            <a:r>
              <a:rPr lang="en-US" sz="2400" dirty="0"/>
              <a:t>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 smtClean="0">
                <a:solidFill>
                  <a:srgbClr val="FF0000"/>
                </a:solidFill>
              </a:rPr>
              <a:t>● </a:t>
            </a:r>
            <a:r>
              <a:rPr lang="en-US" sz="2400" dirty="0" smtClean="0"/>
              <a:t>+ B</a:t>
            </a:r>
            <a:endParaRPr lang="en-US" sz="2400" dirty="0"/>
          </a:p>
          <a:p>
            <a:r>
              <a:rPr lang="en-US" sz="2400" dirty="0" smtClean="0"/>
              <a:t>A derivation rule with a location marker is called </a:t>
            </a:r>
            <a:r>
              <a:rPr lang="en-US" sz="2400" dirty="0" smtClean="0">
                <a:solidFill>
                  <a:srgbClr val="008000"/>
                </a:solidFill>
              </a:rPr>
              <a:t>LR(0) item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state is actually a set of LR(0) items. E.g., </a:t>
            </a:r>
            <a:br>
              <a:rPr lang="en-US" sz="2400" dirty="0" smtClean="0"/>
            </a:br>
            <a:r>
              <a:rPr lang="en-US" sz="2400" dirty="0" smtClean="0"/>
              <a:t>q</a:t>
            </a:r>
            <a:r>
              <a:rPr lang="en-US" sz="2400" b="1" baseline="-25000" dirty="0" smtClean="0"/>
              <a:t>13</a:t>
            </a:r>
            <a:r>
              <a:rPr lang="en-US" sz="2400" dirty="0" smtClean="0"/>
              <a:t> </a:t>
            </a:r>
            <a:r>
              <a:rPr lang="en-US" sz="2400" dirty="0"/>
              <a:t>= {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FF0000"/>
                </a:solidFill>
              </a:rPr>
              <a:t>●</a:t>
            </a:r>
            <a:r>
              <a:rPr lang="en-US" sz="2400" dirty="0"/>
              <a:t> * B , 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FF0000"/>
                </a:solidFill>
              </a:rPr>
              <a:t>●</a:t>
            </a:r>
            <a:r>
              <a:rPr lang="en-US" sz="2400" dirty="0"/>
              <a:t> + B} </a:t>
            </a:r>
            <a:r>
              <a:rPr lang="he-IL" sz="2400" dirty="0"/>
              <a:t> </a:t>
            </a:r>
            <a:r>
              <a:rPr lang="en-US" sz="2400" dirty="0"/>
              <a:t> </a:t>
            </a:r>
          </a:p>
          <a:p>
            <a:endParaRPr lang="en-US" sz="2400" dirty="0" smtClean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943600" y="511175"/>
            <a:ext cx="2694969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 → E * B | E + B | B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 → 0 |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6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64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0478" y="1490830"/>
            <a:ext cx="169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smtClean="0">
                <a:latin typeface="+mn-lt"/>
              </a:rPr>
              <a:t>ACTION Table</a:t>
            </a:r>
            <a:endParaRPr lang="en-US" sz="2000" dirty="0">
              <a:latin typeface="+mn-lt"/>
            </a:endParaRPr>
          </a:p>
        </p:txBody>
      </p:sp>
      <p:sp>
        <p:nvSpPr>
          <p:cNvPr id="10" name="הסבר מלבני 9"/>
          <p:cNvSpPr/>
          <p:nvPr/>
        </p:nvSpPr>
        <p:spPr>
          <a:xfrm>
            <a:off x="5868143" y="908720"/>
            <a:ext cx="1473151" cy="720080"/>
          </a:xfrm>
          <a:prstGeom prst="wedgeRectCallout">
            <a:avLst>
              <a:gd name="adj1" fmla="val -61373"/>
              <a:gd name="adj2" fmla="val 199471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empty =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error move</a:t>
            </a:r>
            <a:endParaRPr lang="he-I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LR(0) parser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determined by topmost state </a:t>
            </a:r>
          </a:p>
          <a:p>
            <a:r>
              <a:rPr lang="en-US" dirty="0" smtClean="0"/>
              <a:t>Two types of rows:</a:t>
            </a:r>
          </a:p>
          <a:p>
            <a:pPr lvl="1"/>
            <a:r>
              <a:rPr lang="en-US" dirty="0" smtClean="0"/>
              <a:t>Shift row – tells which state to GOTO for current token</a:t>
            </a:r>
          </a:p>
          <a:p>
            <a:pPr lvl="1"/>
            <a:r>
              <a:rPr lang="en-US" dirty="0" smtClean="0"/>
              <a:t>Reduce row – tells which rule to reduce (independent of current token)</a:t>
            </a:r>
          </a:p>
          <a:p>
            <a:pPr lvl="2"/>
            <a:r>
              <a:rPr lang="en-US" dirty="0" smtClean="0"/>
              <a:t>GOTO entries are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6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64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0478" y="1490830"/>
            <a:ext cx="169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smtClean="0">
                <a:latin typeface="+mn-lt"/>
              </a:rPr>
              <a:t>ACTION Table</a:t>
            </a:r>
            <a:endParaRPr lang="en-US" sz="2000" dirty="0">
              <a:latin typeface="+mn-lt"/>
            </a:endParaRPr>
          </a:p>
        </p:txBody>
      </p:sp>
      <p:sp>
        <p:nvSpPr>
          <p:cNvPr id="10" name="הסבר מלבני 9"/>
          <p:cNvSpPr/>
          <p:nvPr/>
        </p:nvSpPr>
        <p:spPr>
          <a:xfrm>
            <a:off x="5868143" y="908720"/>
            <a:ext cx="1473151" cy="720080"/>
          </a:xfrm>
          <a:prstGeom prst="wedgeRectCallout">
            <a:avLst>
              <a:gd name="adj1" fmla="val -61373"/>
              <a:gd name="adj2" fmla="val 199471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empty =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error move</a:t>
            </a:r>
            <a:endParaRPr lang="he-I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7841974" y="1371600"/>
          <a:ext cx="990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1371600"/>
          <a:ext cx="6858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+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i 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dirty="0" smtClean="0">
                <a:latin typeface="+mn-lt"/>
              </a:rPr>
              <a:t>: numbers mean different things!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+mn-lt"/>
              </a:rPr>
              <a:t>rn</a:t>
            </a:r>
            <a:r>
              <a:rPr lang="en-US" dirty="0" smtClean="0">
                <a:latin typeface="+mn-lt"/>
              </a:rPr>
              <a:t> = reduce using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rule number </a:t>
            </a:r>
            <a:r>
              <a:rPr lang="en-US" dirty="0" smtClean="0">
                <a:latin typeface="+mn-lt"/>
              </a:rPr>
              <a:t>n</a:t>
            </a:r>
          </a:p>
          <a:p>
            <a:pPr algn="l" rtl="0"/>
            <a:r>
              <a:rPr lang="en-US" dirty="0" err="1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 = shift to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state</a:t>
            </a:r>
            <a:r>
              <a:rPr lang="en-US" dirty="0" smtClean="0">
                <a:latin typeface="+mn-lt"/>
              </a:rPr>
              <a:t> 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0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76" y="0"/>
            <a:ext cx="7772400" cy="1143000"/>
          </a:xfrm>
        </p:spPr>
        <p:txBody>
          <a:bodyPr/>
          <a:lstStyle/>
          <a:p>
            <a:r>
              <a:rPr lang="en-US" dirty="0"/>
              <a:t>LR(0) Parsing of i</a:t>
            </a:r>
            <a:r>
              <a:rPr lang="en-US" dirty="0" smtClean="0"/>
              <a:t> +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57031" y="1567730"/>
            <a:ext cx="1709530" cy="337002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Stack</a:t>
            </a:r>
          </a:p>
          <a:p>
            <a:pPr marL="0" indent="0">
              <a:buNone/>
            </a:pPr>
            <a:r>
              <a:rPr lang="en-US" sz="1600" dirty="0" smtClean="0"/>
              <a:t>q0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err="1" smtClean="0"/>
              <a:t>i</a:t>
            </a:r>
            <a:r>
              <a:rPr lang="en-US" sz="1600" dirty="0" smtClean="0"/>
              <a:t> q5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T</a:t>
            </a:r>
            <a:r>
              <a:rPr lang="en-US" sz="1600" dirty="0" smtClean="0"/>
              <a:t> q6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 </a:t>
            </a:r>
            <a:r>
              <a:rPr lang="en-US" sz="1600" b="1" dirty="0" smtClean="0"/>
              <a:t>+</a:t>
            </a:r>
            <a:r>
              <a:rPr lang="en-US" sz="1600" dirty="0" smtClean="0"/>
              <a:t> q3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 </a:t>
            </a:r>
            <a:r>
              <a:rPr lang="en-US" sz="1600" b="1" dirty="0" smtClean="0"/>
              <a:t>+</a:t>
            </a:r>
            <a:r>
              <a:rPr lang="en-US" sz="1600" dirty="0" smtClean="0"/>
              <a:t> q3 </a:t>
            </a:r>
            <a:r>
              <a:rPr lang="en-US" sz="1600" b="1" dirty="0" err="1" smtClean="0"/>
              <a:t>i</a:t>
            </a:r>
            <a:r>
              <a:rPr lang="en-US" sz="1600" dirty="0" smtClean="0"/>
              <a:t> q5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/>
              <a:t>E</a:t>
            </a:r>
            <a:r>
              <a:rPr lang="en-US" sz="1600" dirty="0"/>
              <a:t> q1 </a:t>
            </a:r>
            <a:r>
              <a:rPr lang="en-US" sz="1600" b="1" dirty="0"/>
              <a:t>+</a:t>
            </a:r>
            <a:r>
              <a:rPr lang="en-US" sz="1600" dirty="0"/>
              <a:t> q3 </a:t>
            </a:r>
            <a:r>
              <a:rPr lang="en-US" sz="1600" b="1" dirty="0" smtClean="0"/>
              <a:t>T</a:t>
            </a:r>
            <a:r>
              <a:rPr lang="en-US" sz="1600" dirty="0" smtClean="0"/>
              <a:t> q4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</a:t>
            </a:r>
          </a:p>
          <a:p>
            <a:pPr marL="0" indent="0">
              <a:buNone/>
            </a:pPr>
            <a:r>
              <a:rPr lang="en-US" sz="1600" dirty="0" smtClean="0"/>
              <a:t>q0 </a:t>
            </a:r>
            <a:r>
              <a:rPr lang="en-US" sz="1600" b="1" dirty="0" smtClean="0"/>
              <a:t>E</a:t>
            </a:r>
            <a:r>
              <a:rPr lang="en-US" sz="1600" dirty="0" smtClean="0"/>
              <a:t> q1 </a:t>
            </a:r>
            <a:r>
              <a:rPr lang="en-US" sz="1600" b="1" dirty="0" smtClean="0"/>
              <a:t>$</a:t>
            </a:r>
            <a:r>
              <a:rPr lang="en-US" sz="1600" dirty="0" smtClean="0"/>
              <a:t> q2</a:t>
            </a:r>
          </a:p>
          <a:p>
            <a:pPr marL="0" indent="0">
              <a:buNone/>
            </a:pPr>
            <a:r>
              <a:rPr lang="en-US" sz="1600" dirty="0" smtClean="0"/>
              <a:t>q0</a:t>
            </a:r>
            <a:r>
              <a:rPr lang="en-US" sz="1600" b="1" dirty="0" smtClean="0"/>
              <a:t> $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2765" y="1586285"/>
          <a:ext cx="4534897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660"/>
                <a:gridCol w="576660"/>
                <a:gridCol w="576660"/>
                <a:gridCol w="576660"/>
                <a:gridCol w="576660"/>
                <a:gridCol w="576660"/>
                <a:gridCol w="520672"/>
                <a:gridCol w="554265"/>
              </a:tblGrid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State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+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(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$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T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s6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r1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s4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r3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r4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r2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s6</a:t>
                      </a:r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s9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/>
                </a:tc>
              </a:tr>
              <a:tr h="209264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q9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r5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2765" y="5555397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+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i </a:t>
            </a:r>
          </a:p>
          <a:p>
            <a:pPr marL="411480" indent="-342900" algn="l">
              <a:buFont typeface="Wingdings"/>
              <a:buAutoNum type="arabicParenBoth"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Warning</a:t>
            </a:r>
            <a:r>
              <a:rPr lang="en-US" dirty="0" smtClean="0">
                <a:latin typeface="+mn-lt"/>
              </a:rPr>
              <a:t>: numbers mean different things!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4196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>
                <a:latin typeface="+mn-lt"/>
              </a:rPr>
              <a:t>rn</a:t>
            </a:r>
            <a:r>
              <a:rPr lang="en-US" dirty="0" smtClean="0">
                <a:latin typeface="+mn-lt"/>
              </a:rPr>
              <a:t> = reduce using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rule number </a:t>
            </a:r>
            <a:r>
              <a:rPr lang="en-US" dirty="0" smtClean="0">
                <a:latin typeface="+mn-lt"/>
              </a:rPr>
              <a:t>n</a:t>
            </a:r>
          </a:p>
          <a:p>
            <a:pPr algn="l" rtl="0"/>
            <a:r>
              <a:rPr lang="en-US" dirty="0" err="1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 = shift to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state</a:t>
            </a:r>
            <a:r>
              <a:rPr lang="en-US" dirty="0" smtClean="0">
                <a:latin typeface="+mn-lt"/>
              </a:rPr>
              <a:t> m</a:t>
            </a:r>
            <a:endParaRPr lang="en-US" dirty="0">
              <a:latin typeface="+mn-lt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6710007" y="1567730"/>
            <a:ext cx="1049572" cy="32569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kern="0" dirty="0" smtClean="0"/>
              <a:t>input</a:t>
            </a:r>
          </a:p>
          <a:p>
            <a:pPr marL="0" indent="0">
              <a:buFontTx/>
              <a:buNone/>
            </a:pPr>
            <a:r>
              <a:rPr lang="en-US" sz="1600" b="1" kern="0" dirty="0" err="1"/>
              <a:t>i</a:t>
            </a:r>
            <a:r>
              <a:rPr lang="en-US" sz="1600" b="1" kern="0" dirty="0" smtClean="0"/>
              <a:t> + </a:t>
            </a:r>
            <a:r>
              <a:rPr lang="en-US" sz="1600" b="1" kern="0" dirty="0" err="1" smtClean="0"/>
              <a:t>i</a:t>
            </a:r>
            <a:r>
              <a:rPr lang="en-US" sz="1600" b="1" kern="0" dirty="0" smtClean="0"/>
              <a:t> $</a:t>
            </a:r>
            <a:endParaRPr lang="en-US" sz="1600" kern="0" dirty="0" smtClean="0"/>
          </a:p>
          <a:p>
            <a:pPr marL="0" indent="0">
              <a:buNone/>
            </a:pPr>
            <a:r>
              <a:rPr lang="en-US" sz="1600" b="1" kern="0" dirty="0" smtClean="0"/>
              <a:t>  + </a:t>
            </a:r>
            <a:r>
              <a:rPr lang="en-US" sz="1600" b="1" kern="0" dirty="0" err="1"/>
              <a:t>i</a:t>
            </a:r>
            <a:r>
              <a:rPr lang="en-US" sz="1600" b="1" kern="0" dirty="0"/>
              <a:t> $</a:t>
            </a:r>
          </a:p>
          <a:p>
            <a:pPr marL="0" indent="0">
              <a:buNone/>
            </a:pPr>
            <a:r>
              <a:rPr lang="en-US" sz="1600" b="1" kern="0" dirty="0" smtClean="0"/>
              <a:t>  </a:t>
            </a:r>
            <a:r>
              <a:rPr lang="en-US" sz="1600" b="1" kern="0" dirty="0"/>
              <a:t>+ </a:t>
            </a:r>
            <a:r>
              <a:rPr lang="en-US" sz="1600" b="1" kern="0" dirty="0" err="1"/>
              <a:t>i</a:t>
            </a:r>
            <a:r>
              <a:rPr lang="en-US" sz="1600" b="1" kern="0" dirty="0"/>
              <a:t>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+ </a:t>
            </a:r>
            <a:r>
              <a:rPr lang="en-US" sz="1600" b="1" kern="0" dirty="0" err="1"/>
              <a:t>i</a:t>
            </a:r>
            <a:r>
              <a:rPr lang="en-US" sz="1600" b="1" kern="0" dirty="0"/>
              <a:t> </a:t>
            </a:r>
            <a:r>
              <a:rPr lang="en-US" sz="1600" b="1" kern="0" dirty="0" smtClean="0"/>
              <a:t>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</a:t>
            </a:r>
            <a:r>
              <a:rPr lang="en-US" sz="1600" b="1" kern="0" dirty="0" err="1"/>
              <a:t>i</a:t>
            </a:r>
            <a:r>
              <a:rPr lang="en-US" sz="1600" b="1" kern="0" dirty="0"/>
              <a:t> </a:t>
            </a:r>
            <a:r>
              <a:rPr lang="en-US" sz="1600" b="1" kern="0" dirty="0" smtClean="0"/>
              <a:t>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</a:p>
          <a:p>
            <a:pPr marL="0" indent="0">
              <a:buFontTx/>
              <a:buNone/>
            </a:pPr>
            <a:r>
              <a:rPr lang="en-US" sz="1600" b="1" kern="0" dirty="0"/>
              <a:t> </a:t>
            </a:r>
            <a:r>
              <a:rPr lang="en-US" sz="1600" b="1" kern="0" dirty="0" smtClean="0"/>
              <a:t>      $</a:t>
            </a:r>
            <a:endParaRPr lang="en-US" sz="1600" kern="0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7839089" y="1567730"/>
            <a:ext cx="1049572" cy="33700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kern="0" dirty="0" smtClean="0"/>
              <a:t>Action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4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2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4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3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shift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reduce 1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accept</a:t>
            </a:r>
          </a:p>
          <a:p>
            <a:pPr marL="0" indent="0">
              <a:buFontTx/>
              <a:buNone/>
            </a:pPr>
            <a:r>
              <a:rPr lang="en-US" sz="1600" b="1" kern="0" dirty="0" smtClean="0"/>
              <a:t> </a:t>
            </a:r>
            <a:endParaRPr lang="en-US" sz="1600" b="1" kern="0" dirty="0"/>
          </a:p>
        </p:txBody>
      </p:sp>
    </p:spTree>
    <p:extLst>
      <p:ext uri="{BB962C8B-B14F-4D97-AF65-F5344CB8AC3E}">
        <p14:creationId xmlns:p14="http://schemas.microsoft.com/office/powerpoint/2010/main" val="210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Constructing an LR parsing table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Construct a (determinized) transition diagram from LR items</a:t>
            </a:r>
          </a:p>
          <a:p>
            <a:r>
              <a:rPr lang="en-US" smtClean="0"/>
              <a:t>If there are conflicts – stop</a:t>
            </a:r>
          </a:p>
          <a:p>
            <a:r>
              <a:rPr lang="en-US" smtClean="0"/>
              <a:t>Fill table entries from diagram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67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827584" y="3861048"/>
            <a:ext cx="2581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>
                <a:latin typeface="+mn-lt"/>
              </a:rPr>
              <a:t>E  =&gt;  </a:t>
            </a:r>
            <a:endParaRPr lang="en-US" sz="1600" dirty="0" smtClean="0">
              <a:latin typeface="+mn-lt"/>
            </a:endParaRPr>
          </a:p>
          <a:p>
            <a:pPr algn="l" rtl="0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E  =&gt; </a:t>
            </a:r>
          </a:p>
          <a:p>
            <a:pPr algn="l" rtl="0"/>
            <a:r>
              <a:rPr lang="en-US" sz="1600" dirty="0">
                <a:latin typeface="+mn-lt"/>
              </a:rPr>
              <a:t>not </a:t>
            </a:r>
            <a:r>
              <a:rPr lang="en-US" sz="1600" dirty="0" smtClean="0">
                <a:latin typeface="+mn-lt"/>
              </a:rPr>
              <a:t>( E </a:t>
            </a:r>
            <a:r>
              <a:rPr lang="en-US" sz="1600" dirty="0">
                <a:latin typeface="+mn-lt"/>
              </a:rPr>
              <a:t>OP E ) =&gt;</a:t>
            </a:r>
          </a:p>
          <a:p>
            <a:pPr algn="l" rtl="0"/>
            <a:r>
              <a:rPr lang="en-US" sz="1600" dirty="0">
                <a:latin typeface="+mn-lt"/>
              </a:rPr>
              <a:t>not (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1600" dirty="0">
                <a:latin typeface="+mn-lt"/>
              </a:rPr>
              <a:t> E OP E ) =&gt;</a:t>
            </a:r>
          </a:p>
          <a:p>
            <a:pPr algn="l" rtl="0"/>
            <a:r>
              <a:rPr lang="en-US" sz="1600" dirty="0">
                <a:latin typeface="+mn-lt"/>
              </a:rPr>
              <a:t>not ( not LIT OP E ) =&gt;</a:t>
            </a:r>
          </a:p>
          <a:p>
            <a:pPr algn="l" rtl="0"/>
            <a:r>
              <a:rPr lang="en-US" sz="1600" dirty="0">
                <a:latin typeface="+mn-lt"/>
              </a:rPr>
              <a:t>not ( not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true</a:t>
            </a:r>
            <a:r>
              <a:rPr lang="en-US" sz="1600" dirty="0">
                <a:latin typeface="+mn-lt"/>
              </a:rPr>
              <a:t> OP E ) =&gt;</a:t>
            </a:r>
          </a:p>
          <a:p>
            <a:pPr algn="l" rtl="0"/>
            <a:r>
              <a:rPr lang="en-US" sz="1600" dirty="0">
                <a:latin typeface="+mn-lt"/>
              </a:rPr>
              <a:t>not ( not true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or</a:t>
            </a:r>
            <a:r>
              <a:rPr lang="en-US" sz="1600" dirty="0">
                <a:latin typeface="+mn-lt"/>
              </a:rPr>
              <a:t> E ) =&gt;</a:t>
            </a:r>
          </a:p>
          <a:p>
            <a:pPr algn="l" rtl="0"/>
            <a:r>
              <a:rPr lang="en-US" sz="1600" dirty="0">
                <a:latin typeface="+mn-lt"/>
              </a:rPr>
              <a:t>not ( not true or LIT ) =&gt;</a:t>
            </a:r>
          </a:p>
          <a:p>
            <a:pPr algn="l" rtl="0"/>
            <a:r>
              <a:rPr lang="en-US" sz="1600" dirty="0">
                <a:latin typeface="+mn-lt"/>
              </a:rPr>
              <a:t>not ( not true or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US" sz="1600" dirty="0">
                <a:latin typeface="+mn-lt"/>
              </a:rPr>
              <a:t> )</a:t>
            </a:r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5880556" y="3340224"/>
            <a:ext cx="272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dirty="0" smtClean="0">
                <a:latin typeface="+mn-lt"/>
              </a:rPr>
              <a:t>E</a:t>
            </a:r>
            <a:endParaRPr lang="en-US" sz="14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47184" y="3648001"/>
            <a:ext cx="1645079" cy="559296"/>
            <a:chOff x="5147184" y="3648001"/>
            <a:chExt cx="1645079" cy="559296"/>
          </a:xfrm>
        </p:grpSpPr>
        <p:sp>
          <p:nvSpPr>
            <p:cNvPr id="24" name="Rectangle 73"/>
            <p:cNvSpPr>
              <a:spLocks noChangeArrowheads="1"/>
            </p:cNvSpPr>
            <p:nvPr/>
          </p:nvSpPr>
          <p:spPr bwMode="auto">
            <a:xfrm>
              <a:off x="5147184" y="3899520"/>
              <a:ext cx="4338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not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6" name="Rectangle 73"/>
            <p:cNvSpPr>
              <a:spLocks noChangeArrowheads="1"/>
            </p:cNvSpPr>
            <p:nvPr/>
          </p:nvSpPr>
          <p:spPr bwMode="auto">
            <a:xfrm>
              <a:off x="6519933" y="3844280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30" name="AutoShape 75"/>
            <p:cNvCxnSpPr>
              <a:cxnSpLocks noChangeShapeType="1"/>
              <a:stCxn id="29" idx="2"/>
              <a:endCxn id="24" idx="0"/>
            </p:cNvCxnSpPr>
            <p:nvPr/>
          </p:nvCxnSpPr>
          <p:spPr bwMode="auto">
            <a:xfrm flipH="1">
              <a:off x="5364088" y="3648001"/>
              <a:ext cx="652633" cy="25151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31" name="AutoShape 75"/>
            <p:cNvCxnSpPr>
              <a:cxnSpLocks noChangeShapeType="1"/>
              <a:stCxn id="29" idx="2"/>
              <a:endCxn id="26" idx="0"/>
            </p:cNvCxnSpPr>
            <p:nvPr/>
          </p:nvCxnSpPr>
          <p:spPr bwMode="auto">
            <a:xfrm>
              <a:off x="6016721" y="3648001"/>
              <a:ext cx="639377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5608160" y="4152057"/>
            <a:ext cx="2156636" cy="648072"/>
            <a:chOff x="5608160" y="4152057"/>
            <a:chExt cx="2156636" cy="648072"/>
          </a:xfrm>
        </p:grpSpPr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5608160" y="4492352"/>
              <a:ext cx="244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(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9" name="Rectangle 73"/>
            <p:cNvSpPr>
              <a:spLocks noChangeArrowheads="1"/>
            </p:cNvSpPr>
            <p:nvPr/>
          </p:nvSpPr>
          <p:spPr bwMode="auto">
            <a:xfrm>
              <a:off x="6026269" y="4492352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0" name="Rectangle 73"/>
            <p:cNvSpPr>
              <a:spLocks noChangeArrowheads="1"/>
            </p:cNvSpPr>
            <p:nvPr/>
          </p:nvSpPr>
          <p:spPr bwMode="auto">
            <a:xfrm>
              <a:off x="6574720" y="4492352"/>
              <a:ext cx="4075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OP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1" name="Rectangle 73"/>
            <p:cNvSpPr>
              <a:spLocks noChangeArrowheads="1"/>
            </p:cNvSpPr>
            <p:nvPr/>
          </p:nvSpPr>
          <p:spPr bwMode="auto">
            <a:xfrm>
              <a:off x="7079465" y="4492352"/>
              <a:ext cx="272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2" name="Rectangle 73"/>
            <p:cNvSpPr>
              <a:spLocks noChangeArrowheads="1"/>
            </p:cNvSpPr>
            <p:nvPr/>
          </p:nvSpPr>
          <p:spPr bwMode="auto">
            <a:xfrm>
              <a:off x="7520343" y="4492352"/>
              <a:ext cx="244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)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43" name="AutoShape 75"/>
            <p:cNvCxnSpPr>
              <a:cxnSpLocks noChangeShapeType="1"/>
              <a:stCxn id="26" idx="2"/>
              <a:endCxn id="42" idx="0"/>
            </p:cNvCxnSpPr>
            <p:nvPr/>
          </p:nvCxnSpPr>
          <p:spPr bwMode="auto">
            <a:xfrm>
              <a:off x="6656098" y="4152057"/>
              <a:ext cx="986472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47" name="AutoShape 75"/>
            <p:cNvCxnSpPr>
              <a:cxnSpLocks noChangeShapeType="1"/>
              <a:stCxn id="26" idx="2"/>
              <a:endCxn id="41" idx="0"/>
            </p:cNvCxnSpPr>
            <p:nvPr/>
          </p:nvCxnSpPr>
          <p:spPr bwMode="auto">
            <a:xfrm>
              <a:off x="6656098" y="4152057"/>
              <a:ext cx="559532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50" name="AutoShape 75"/>
            <p:cNvCxnSpPr>
              <a:cxnSpLocks noChangeShapeType="1"/>
              <a:stCxn id="26" idx="2"/>
              <a:endCxn id="40" idx="0"/>
            </p:cNvCxnSpPr>
            <p:nvPr/>
          </p:nvCxnSpPr>
          <p:spPr bwMode="auto">
            <a:xfrm>
              <a:off x="6656098" y="4152057"/>
              <a:ext cx="122376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53" name="AutoShape 75"/>
            <p:cNvCxnSpPr>
              <a:cxnSpLocks noChangeShapeType="1"/>
              <a:stCxn id="26" idx="2"/>
              <a:endCxn id="39" idx="0"/>
            </p:cNvCxnSpPr>
            <p:nvPr/>
          </p:nvCxnSpPr>
          <p:spPr bwMode="auto">
            <a:xfrm flipH="1">
              <a:off x="6162434" y="4152057"/>
              <a:ext cx="493664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56" name="AutoShape 75"/>
            <p:cNvCxnSpPr>
              <a:cxnSpLocks noChangeShapeType="1"/>
              <a:stCxn id="26" idx="2"/>
              <a:endCxn id="38" idx="0"/>
            </p:cNvCxnSpPr>
            <p:nvPr/>
          </p:nvCxnSpPr>
          <p:spPr bwMode="auto">
            <a:xfrm flipH="1">
              <a:off x="5730387" y="4152057"/>
              <a:ext cx="925711" cy="340295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5723248" y="4800129"/>
            <a:ext cx="870909" cy="504056"/>
            <a:chOff x="5723248" y="4800129"/>
            <a:chExt cx="870909" cy="504056"/>
          </a:xfrm>
        </p:grpSpPr>
        <p:sp>
          <p:nvSpPr>
            <p:cNvPr id="60" name="Rectangle 73"/>
            <p:cNvSpPr>
              <a:spLocks noChangeArrowheads="1"/>
            </p:cNvSpPr>
            <p:nvPr/>
          </p:nvSpPr>
          <p:spPr bwMode="auto">
            <a:xfrm>
              <a:off x="5723248" y="4996408"/>
              <a:ext cx="4338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not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6201289" y="4996408"/>
              <a:ext cx="3928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LIT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62" name="AutoShape 75"/>
            <p:cNvCxnSpPr>
              <a:cxnSpLocks noChangeShapeType="1"/>
              <a:stCxn id="39" idx="2"/>
              <a:endCxn id="60" idx="0"/>
            </p:cNvCxnSpPr>
            <p:nvPr/>
          </p:nvCxnSpPr>
          <p:spPr bwMode="auto">
            <a:xfrm flipH="1">
              <a:off x="5940152" y="4800129"/>
              <a:ext cx="222282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  <p:cxnSp>
          <p:nvCxnSpPr>
            <p:cNvPr id="65" name="AutoShape 75"/>
            <p:cNvCxnSpPr>
              <a:cxnSpLocks noChangeShapeType="1"/>
              <a:stCxn id="39" idx="2"/>
              <a:endCxn id="61" idx="0"/>
            </p:cNvCxnSpPr>
            <p:nvPr/>
          </p:nvCxnSpPr>
          <p:spPr bwMode="auto">
            <a:xfrm>
              <a:off x="6162434" y="4800129"/>
              <a:ext cx="235289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6612441" y="4800129"/>
            <a:ext cx="341936" cy="504056"/>
            <a:chOff x="6612441" y="4800129"/>
            <a:chExt cx="341936" cy="504056"/>
          </a:xfrm>
        </p:grpSpPr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6612441" y="4996408"/>
              <a:ext cx="3419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or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70" name="AutoShape 75"/>
            <p:cNvCxnSpPr>
              <a:cxnSpLocks noChangeShapeType="1"/>
              <a:stCxn id="40" idx="2"/>
              <a:endCxn id="69" idx="0"/>
            </p:cNvCxnSpPr>
            <p:nvPr/>
          </p:nvCxnSpPr>
          <p:spPr bwMode="auto">
            <a:xfrm>
              <a:off x="6778474" y="4800129"/>
              <a:ext cx="4935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19196" y="4800129"/>
            <a:ext cx="392868" cy="504056"/>
            <a:chOff x="7019196" y="4800129"/>
            <a:chExt cx="392868" cy="504056"/>
          </a:xfrm>
        </p:grpSpPr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7019196" y="4996408"/>
              <a:ext cx="3928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LIT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75" name="AutoShape 75"/>
            <p:cNvCxnSpPr>
              <a:cxnSpLocks noChangeShapeType="1"/>
              <a:stCxn id="41" idx="2"/>
              <a:endCxn id="74" idx="0"/>
            </p:cNvCxnSpPr>
            <p:nvPr/>
          </p:nvCxnSpPr>
          <p:spPr bwMode="auto">
            <a:xfrm>
              <a:off x="7215630" y="4800129"/>
              <a:ext cx="0" cy="196279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6950172" y="5304185"/>
            <a:ext cx="530915" cy="576064"/>
            <a:chOff x="6950172" y="5304185"/>
            <a:chExt cx="530915" cy="576064"/>
          </a:xfrm>
        </p:grpSpPr>
        <p:sp>
          <p:nvSpPr>
            <p:cNvPr id="80" name="Rectangle 73"/>
            <p:cNvSpPr>
              <a:spLocks noChangeArrowheads="1"/>
            </p:cNvSpPr>
            <p:nvPr/>
          </p:nvSpPr>
          <p:spPr bwMode="auto">
            <a:xfrm>
              <a:off x="6950172" y="5572472"/>
              <a:ext cx="5309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false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81" name="AutoShape 75"/>
            <p:cNvCxnSpPr>
              <a:cxnSpLocks noChangeShapeType="1"/>
              <a:stCxn id="74" idx="2"/>
              <a:endCxn id="80" idx="0"/>
            </p:cNvCxnSpPr>
            <p:nvPr/>
          </p:nvCxnSpPr>
          <p:spPr bwMode="auto">
            <a:xfrm>
              <a:off x="7215630" y="5304185"/>
              <a:ext cx="0" cy="268287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6151501" y="5304185"/>
            <a:ext cx="492443" cy="576064"/>
            <a:chOff x="6151501" y="5304185"/>
            <a:chExt cx="492443" cy="576064"/>
          </a:xfrm>
        </p:grpSpPr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6151501" y="5572472"/>
              <a:ext cx="492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smtClean="0">
                  <a:latin typeface="+mn-lt"/>
                </a:rPr>
                <a:t>true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84" name="AutoShape 75"/>
            <p:cNvCxnSpPr>
              <a:cxnSpLocks noChangeShapeType="1"/>
              <a:stCxn id="61" idx="2"/>
              <a:endCxn id="79" idx="0"/>
            </p:cNvCxnSpPr>
            <p:nvPr/>
          </p:nvCxnSpPr>
          <p:spPr bwMode="auto">
            <a:xfrm>
              <a:off x="6397723" y="5304185"/>
              <a:ext cx="0" cy="268287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/>
            </a:ln>
            <a:effectLst/>
          </p:spPr>
        </p:cxn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7330" y="0"/>
            <a:ext cx="7772400" cy="1143000"/>
          </a:xfrm>
        </p:spPr>
        <p:txBody>
          <a:bodyPr/>
          <a:lstStyle/>
          <a:p>
            <a:r>
              <a:rPr lang="en-US" dirty="0" smtClean="0"/>
              <a:t>Boolean expressions example</a:t>
            </a:r>
            <a:endParaRPr lang="he-IL" dirty="0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3131840" y="2276872"/>
            <a:ext cx="215255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6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not ( not true or false )</a:t>
            </a:r>
            <a:endParaRPr lang="en-US" sz="1600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87" name="הסבר מלבני 86"/>
          <p:cNvSpPr/>
          <p:nvPr/>
        </p:nvSpPr>
        <p:spPr>
          <a:xfrm>
            <a:off x="971600" y="2348880"/>
            <a:ext cx="1728192" cy="1080120"/>
          </a:xfrm>
          <a:prstGeom prst="wedgeRectCallout">
            <a:avLst>
              <a:gd name="adj1" fmla="val -32172"/>
              <a:gd name="adj2" fmla="val 93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</a:rPr>
              <a:t>production to apply known from next token</a:t>
            </a:r>
            <a:endParaRPr lang="he-IL" sz="1600" dirty="0" smtClean="0">
              <a:solidFill>
                <a:schemeClr val="tx1"/>
              </a:solidFill>
            </a:endParaRPr>
          </a:p>
        </p:txBody>
      </p:sp>
      <p:sp>
        <p:nvSpPr>
          <p:cNvPr id="88" name="Text Box 48"/>
          <p:cNvSpPr txBox="1">
            <a:spLocks noChangeArrowheads="1"/>
          </p:cNvSpPr>
          <p:nvPr/>
        </p:nvSpPr>
        <p:spPr bwMode="auto">
          <a:xfrm>
            <a:off x="1043608" y="1196752"/>
            <a:ext cx="2736304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</a:rPr>
              <a:t>E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LIT | (E OP E)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not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E</a:t>
            </a:r>
          </a:p>
          <a:p>
            <a:pPr marL="68580" indent="0" algn="l" rtl="0">
              <a:buFont typeface="Wingdings"/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LIT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true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|</a:t>
            </a:r>
            <a:r>
              <a:rPr lang="en-US" sz="1600" dirty="0" smtClean="0">
                <a:solidFill>
                  <a:srgbClr val="FFFF00"/>
                </a:solidFill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false</a:t>
            </a:r>
          </a:p>
          <a:p>
            <a:pPr marL="68580" indent="0" algn="l" rtl="0">
              <a:buNone/>
            </a:pP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OP </a:t>
            </a:r>
            <a:r>
              <a:rPr lang="en-US" sz="1600" dirty="0" smtClean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and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or</a:t>
            </a:r>
            <a:r>
              <a:rPr lang="en-US" sz="1600" dirty="0" smtClean="0">
                <a:latin typeface="+mn-lt"/>
                <a:cs typeface="Courier New" pitchFamily="49" charset="0"/>
                <a:sym typeface="Math C"/>
              </a:rPr>
              <a:t> | </a:t>
            </a:r>
            <a:r>
              <a:rPr lang="en-US" sz="1600" b="1" dirty="0" err="1" smtClean="0">
                <a:solidFill>
                  <a:schemeClr val="accent1"/>
                </a:solidFill>
                <a:latin typeface="+mn-lt"/>
                <a:cs typeface="Courier New" pitchFamily="49" charset="0"/>
                <a:sym typeface="Math C"/>
              </a:rPr>
              <a:t>xor</a:t>
            </a:r>
            <a:endParaRPr lang="en-US" sz="1600" b="1" dirty="0">
              <a:solidFill>
                <a:schemeClr val="accent1"/>
              </a:solidFill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8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item</a:t>
            </a:r>
            <a:endParaRPr lang="en-US" dirty="0"/>
          </a:p>
        </p:txBody>
      </p:sp>
      <p:sp>
        <p:nvSpPr>
          <p:cNvPr id="31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120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3036105" y="4503003"/>
            <a:ext cx="2919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4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 α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447800" y="2445603"/>
            <a:ext cx="6096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0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140803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590800" y="2140803"/>
            <a:ext cx="304800" cy="2590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714999" y="1759804"/>
            <a:ext cx="304801" cy="3352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1"/>
          </p:cNvCxnSpPr>
          <p:nvPr/>
        </p:nvCxnSpPr>
        <p:spPr>
          <a:xfrm>
            <a:off x="2743200" y="3588603"/>
            <a:ext cx="2133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1"/>
          </p:cNvCxnSpPr>
          <p:nvPr/>
        </p:nvCxnSpPr>
        <p:spPr>
          <a:xfrm flipH="1">
            <a:off x="5638800" y="3588605"/>
            <a:ext cx="228600" cy="106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1182" y="2021108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Already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3961" y="2013551"/>
            <a:ext cx="2054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To be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392" y="2484142"/>
            <a:ext cx="85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Input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586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+mn-lt"/>
              </a:rPr>
              <a:t>Hypothesis about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αβ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being a possible handle, so far we’ve matched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expecting to see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β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LR(0) items</a:t>
            </a:r>
            <a:endParaRPr lang="en-US" dirty="0"/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121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1374805" y="1835624"/>
            <a:ext cx="223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 α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002166" y="1974123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Shift Item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4805" y="2900192"/>
            <a:ext cx="223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 α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38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Reduce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122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item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981200"/>
            <a:ext cx="8815753" cy="4114800"/>
          </a:xfrm>
        </p:spPr>
        <p:txBody>
          <a:bodyPr/>
          <a:lstStyle/>
          <a:p>
            <a:r>
              <a:rPr lang="en-US" dirty="0" smtClean="0"/>
              <a:t>Initial set</a:t>
            </a:r>
          </a:p>
          <a:p>
            <a:pPr lvl="1"/>
            <a:r>
              <a:rPr lang="en-US" dirty="0" smtClean="0"/>
              <a:t>Z is in the start symbol </a:t>
            </a:r>
          </a:p>
          <a:p>
            <a:pPr lvl="1"/>
            <a:r>
              <a:rPr lang="en-US" dirty="0" smtClean="0">
                <a:sym typeface="Symbol"/>
              </a:rPr>
              <a:t>-closure({ Z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Z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is in the grammar } 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set from a set S and the next symbol X</a:t>
            </a:r>
          </a:p>
          <a:p>
            <a:pPr lvl="1"/>
            <a:r>
              <a:rPr lang="en-US" dirty="0" smtClean="0"/>
              <a:t>step(S,X) = {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X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the item set S}</a:t>
            </a:r>
            <a:endParaRPr lang="en-US" dirty="0" smtClean="0"/>
          </a:p>
          <a:p>
            <a:pPr lvl="1"/>
            <a:r>
              <a:rPr lang="en-US" dirty="0" err="1" smtClean="0"/>
              <a:t>nextSet</a:t>
            </a:r>
            <a:r>
              <a:rPr lang="en-US" dirty="0" smtClean="0"/>
              <a:t>(S,X) = </a:t>
            </a:r>
            <a:r>
              <a:rPr lang="en-US" dirty="0" smtClean="0">
                <a:sym typeface="Symbol"/>
              </a:rPr>
              <a:t>-closure(step(S,X))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 for transition diagram construction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2031" y="1981200"/>
            <a:ext cx="8651173" cy="4114800"/>
          </a:xfrm>
        </p:spPr>
        <p:txBody>
          <a:bodyPr/>
          <a:lstStyle/>
          <a:p>
            <a:r>
              <a:rPr lang="en-US" dirty="0" smtClean="0"/>
              <a:t>Initial = {</a:t>
            </a:r>
            <a:r>
              <a:rPr lang="en-US" dirty="0" smtClean="0">
                <a:sym typeface="Symbol"/>
              </a:rPr>
              <a:t>S’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S$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For an item set I</a:t>
            </a:r>
            <a:br>
              <a:rPr lang="en-US" dirty="0" smtClean="0"/>
            </a:br>
            <a:r>
              <a:rPr lang="en-US" dirty="0" smtClean="0"/>
              <a:t>Closure(I) = Closure(I) ∪ </a:t>
            </a:r>
            <a:br>
              <a:rPr lang="en-US" dirty="0" smtClean="0"/>
            </a:br>
            <a:r>
              <a:rPr lang="en-US" dirty="0" smtClean="0"/>
              <a:t>                  {</a:t>
            </a:r>
            <a:r>
              <a:rPr lang="en-US" dirty="0" smtClean="0">
                <a:sym typeface="Symbol"/>
              </a:rPr>
              <a:t>X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µ</a:t>
            </a:r>
            <a:r>
              <a:rPr lang="en-US" dirty="0" smtClean="0">
                <a:sym typeface="Math C"/>
              </a:rPr>
              <a:t> is in grammar|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I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err="1" smtClean="0"/>
              <a:t>Goto</a:t>
            </a:r>
            <a:r>
              <a:rPr lang="en-US" dirty="0" smtClean="0"/>
              <a:t>(I, X) = {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X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N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I}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5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Initial = {S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</a:t>
            </a:r>
            <a:r>
              <a:rPr lang="en-US" smtClean="0"/>
              <a:t>E $}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125</a:t>
            </a:fld>
            <a:endParaRPr lang="he-IL" dirty="0"/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7236296" y="1772816"/>
            <a:ext cx="165735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 $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id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20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 </a:t>
            </a:r>
            <a:r>
              <a:rPr lang="en-US" sz="2000" dirty="0">
                <a:latin typeface="+mn-lt"/>
                <a:cs typeface="Times New Roman" pitchFamily="18" charset="0"/>
              </a:rPr>
              <a:t>E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7462" y="13407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Closure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= 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</a:t>
            </a:r>
          </a:p>
          <a:p>
            <a:r>
              <a:rPr lang="en-US" dirty="0" smtClean="0"/>
              <a:t>Closure({S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$}) = {</a:t>
            </a:r>
            <a:br>
              <a:rPr lang="en-US" dirty="0" smtClean="0"/>
            </a:br>
            <a:r>
              <a:rPr lang="en-US" dirty="0" smtClean="0"/>
              <a:t>      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T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+ T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id 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 </a:t>
            </a:r>
            <a:r>
              <a:rPr lang="en-US" dirty="0" smtClean="0"/>
              <a:t>( E )   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126</a:t>
            </a:fld>
            <a:endParaRPr lang="he-IL" dirty="0"/>
          </a:p>
        </p:txBody>
      </p:sp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236296" y="1772816"/>
            <a:ext cx="165735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 $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id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20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 </a:t>
            </a:r>
            <a:r>
              <a:rPr lang="en-US" sz="2000" dirty="0">
                <a:latin typeface="+mn-lt"/>
                <a:cs typeface="Times New Roman" pitchFamily="18" charset="0"/>
              </a:rPr>
              <a:t>E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7462" y="13407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5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Goto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= 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</a:t>
            </a:r>
          </a:p>
          <a:p>
            <a:r>
              <a:rPr lang="en-US" dirty="0" smtClean="0"/>
              <a:t>Closure({S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$}) = {</a:t>
            </a:r>
            <a:br>
              <a:rPr lang="en-US" dirty="0" smtClean="0"/>
            </a:br>
            <a:r>
              <a:rPr lang="en-US" dirty="0" smtClean="0"/>
              <a:t>      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T</a:t>
            </a:r>
            <a:br>
              <a:rPr lang="en-US" dirty="0" smtClean="0"/>
            </a:br>
            <a:r>
              <a:rPr lang="en-US" dirty="0" smtClean="0"/>
              <a:t>     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+ T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id </a:t>
            </a:r>
            <a:br>
              <a:rPr lang="en-US" dirty="0" smtClean="0"/>
            </a:br>
            <a:r>
              <a:rPr lang="en-US" dirty="0" smtClean="0"/>
              <a:t>      T </a:t>
            </a:r>
            <a:r>
              <a:rPr lang="en-US" dirty="0" smtClean="0">
                <a:sym typeface="Symbol" pitchFamily="18" charset="2"/>
              </a:rPr>
              <a:t> </a:t>
            </a:r>
            <a:r>
              <a:rPr lang="en-US" dirty="0" smtClean="0"/>
              <a:t>( E )  }</a:t>
            </a:r>
          </a:p>
          <a:p>
            <a:r>
              <a:rPr lang="en-US" dirty="0" err="1" smtClean="0"/>
              <a:t>Goto</a:t>
            </a:r>
            <a:r>
              <a:rPr lang="en-US" dirty="0" smtClean="0"/>
              <a:t>({S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$ ,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E + T, T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id}, E) = {S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E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 $, 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E</a:t>
            </a:r>
            <a:r>
              <a:rPr lang="en-US" dirty="0" smtClean="0">
                <a:sym typeface="Symbol" pitchFamily="18" charset="2"/>
              </a:rPr>
              <a:t></a:t>
            </a:r>
            <a:r>
              <a:rPr lang="en-US" dirty="0" smtClean="0"/>
              <a:t> + T}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127</a:t>
            </a:fld>
            <a:endParaRPr lang="he-IL" dirty="0"/>
          </a:p>
        </p:txBody>
      </p:sp>
      <p:sp>
        <p:nvSpPr>
          <p:cNvPr id="10" name="Text Box 120"/>
          <p:cNvSpPr txBox="1">
            <a:spLocks noChangeArrowheads="1"/>
          </p:cNvSpPr>
          <p:nvPr/>
        </p:nvSpPr>
        <p:spPr bwMode="auto">
          <a:xfrm>
            <a:off x="7236296" y="1772816"/>
            <a:ext cx="165735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(1) S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 $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(2)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(3) E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(4) T </a:t>
            </a:r>
            <a:r>
              <a:rPr lang="en-US" sz="2000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id 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latin typeface="+mn-lt"/>
                <a:cs typeface="Times New Roman" pitchFamily="18" charset="0"/>
              </a:rPr>
              <a:t>(5) T </a:t>
            </a:r>
            <a:r>
              <a:rPr lang="en-US" sz="2000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( </a:t>
            </a:r>
            <a:r>
              <a:rPr lang="en-US" sz="2000" dirty="0">
                <a:latin typeface="+mn-lt"/>
                <a:cs typeface="Times New Roman" pitchFamily="18" charset="0"/>
              </a:rPr>
              <a:t>E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7462" y="13407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3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Constructing the transition diagram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with state 0 containing item</a:t>
            </a:r>
            <a:br>
              <a:rPr lang="en-US" smtClean="0"/>
            </a:br>
            <a:r>
              <a:rPr lang="en-US" smtClean="0"/>
              <a:t>Closure({S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</a:t>
            </a:r>
            <a:r>
              <a:rPr lang="en-US" smtClean="0"/>
              <a:t>E $})</a:t>
            </a:r>
          </a:p>
          <a:p>
            <a:r>
              <a:rPr lang="en-US" smtClean="0"/>
              <a:t>Repeat until no new states are discovered</a:t>
            </a:r>
          </a:p>
          <a:p>
            <a:pPr lvl="1"/>
            <a:r>
              <a:rPr lang="en-US" smtClean="0"/>
              <a:t>For every state p containing item set Ip, and symbol N, compute state q containing item set</a:t>
            </a:r>
            <a:br>
              <a:rPr lang="en-US" smtClean="0"/>
            </a:br>
            <a:r>
              <a:rPr lang="en-US" smtClean="0"/>
              <a:t>Iq = Closure(goto(Ip, N))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64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LR(0) automaton example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129</a:t>
            </a:fld>
            <a:endParaRPr lang="en-US" sz="80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16516" y="4154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1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2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5582" y="4229415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3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4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25112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6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89460" y="170633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7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8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9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234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62545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0516" y="557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92976" y="377836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5161" y="1706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57" name="הסבר מלבני 56"/>
          <p:cNvSpPr/>
          <p:nvPr/>
        </p:nvSpPr>
        <p:spPr>
          <a:xfrm>
            <a:off x="5868144" y="908720"/>
            <a:ext cx="1440160" cy="720080"/>
          </a:xfrm>
          <a:prstGeom prst="wedgeRectCallout">
            <a:avLst>
              <a:gd name="adj1" fmla="val -91662"/>
              <a:gd name="adj2" fmla="val 405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reduce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הסבר מלבני 58"/>
          <p:cNvSpPr/>
          <p:nvPr/>
        </p:nvSpPr>
        <p:spPr>
          <a:xfrm>
            <a:off x="1403648" y="1196752"/>
            <a:ext cx="1224136" cy="432048"/>
          </a:xfrm>
          <a:prstGeom prst="wedgeRectCallout">
            <a:avLst>
              <a:gd name="adj1" fmla="val -50522"/>
              <a:gd name="adj2" fmla="val 1066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shift state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via recursion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573510"/>
            <a:ext cx="1744388" cy="2696123"/>
          </a:xfrm>
          <a:prstGeom prst="rect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E → LIT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|  </a:t>
            </a:r>
            <a:r>
              <a:rPr lang="en-US" sz="1800" b="1" u="sng" dirty="0">
                <a:solidFill>
                  <a:srgbClr val="FF0000"/>
                </a:solidFill>
              </a:rPr>
              <a:t>(</a:t>
            </a:r>
            <a:r>
              <a:rPr lang="en-US" sz="1800" b="1" dirty="0">
                <a:solidFill>
                  <a:schemeClr val="tx1"/>
                </a:solidFill>
              </a:rPr>
              <a:t> E OP E </a:t>
            </a:r>
            <a:r>
              <a:rPr lang="en-US" sz="1800" b="1" u="sng" dirty="0">
                <a:solidFill>
                  <a:schemeClr val="tx1"/>
                </a:solidFill>
              </a:rPr>
              <a:t>)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|  </a:t>
            </a:r>
            <a:r>
              <a:rPr lang="en-US" sz="1800" b="1" u="sng" dirty="0">
                <a:solidFill>
                  <a:srgbClr val="FF0000"/>
                </a:solidFill>
              </a:rPr>
              <a:t>not</a:t>
            </a:r>
            <a:r>
              <a:rPr lang="en-US" sz="1800" b="1" dirty="0">
                <a:solidFill>
                  <a:schemeClr val="tx1"/>
                </a:solidFill>
              </a:rPr>
              <a:t> 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LIT → </a:t>
            </a:r>
            <a:r>
              <a:rPr lang="en-US" sz="1800" b="1" u="sng" dirty="0">
                <a:solidFill>
                  <a:srgbClr val="FF0000"/>
                </a:solidFill>
              </a:rPr>
              <a:t>true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 |  </a:t>
            </a:r>
            <a:r>
              <a:rPr lang="en-US" sz="1800" b="1" u="sng" dirty="0">
                <a:solidFill>
                  <a:srgbClr val="FF0000"/>
                </a:solidFill>
              </a:rPr>
              <a:t>false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OP → </a:t>
            </a:r>
            <a:r>
              <a:rPr lang="en-US" sz="1800" b="1" u="sng" dirty="0">
                <a:solidFill>
                  <a:srgbClr val="FF0000"/>
                </a:solidFill>
              </a:rPr>
              <a:t>and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 |  </a:t>
            </a:r>
            <a:r>
              <a:rPr lang="en-US" sz="1800" b="1" u="sng" dirty="0">
                <a:solidFill>
                  <a:srgbClr val="FF0000"/>
                </a:solidFill>
              </a:rPr>
              <a:t>or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 |  </a:t>
            </a:r>
            <a:r>
              <a:rPr lang="en-US" sz="1800" b="1" u="sng" dirty="0" err="1">
                <a:solidFill>
                  <a:srgbClr val="FF0000"/>
                </a:solidFill>
              </a:rPr>
              <a:t>xor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62250" y="1497390"/>
            <a:ext cx="6074099" cy="175432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E</a:t>
            </a:r>
            <a:r>
              <a:rPr lang="en-US" sz="1200" b="1" dirty="0">
                <a:solidFill>
                  <a:schemeClr val="tx1"/>
                </a:solidFill>
              </a:rPr>
              <a:t>() {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if </a:t>
            </a:r>
            <a:r>
              <a:rPr lang="en-US" sz="1200" b="1" dirty="0" smtClean="0">
                <a:solidFill>
                  <a:schemeClr val="tx1"/>
                </a:solidFill>
              </a:rPr>
              <a:t>(current </a:t>
            </a:r>
            <a:r>
              <a:rPr lang="en-US" sz="1200" b="1" dirty="0">
                <a:solidFill>
                  <a:schemeClr val="tx1"/>
                </a:solidFill>
                <a:sym typeface="Symbol" pitchFamily="18" charset="2"/>
              </a:rPr>
              <a:t> {TRUE, FALSE})		LIT();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  <a:sym typeface="Symbol" pitchFamily="18" charset="2"/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  <a:sym typeface="Symbol" pitchFamily="18" charset="2"/>
              </a:rPr>
              <a:t>(current == </a:t>
            </a:r>
            <a:r>
              <a:rPr lang="en-US" sz="1200" b="1" dirty="0">
                <a:solidFill>
                  <a:schemeClr val="tx1"/>
                </a:solidFill>
                <a:sym typeface="Symbol" pitchFamily="18" charset="2"/>
              </a:rPr>
              <a:t>LPAREN)</a:t>
            </a:r>
            <a:r>
              <a:rPr lang="en-US" sz="1200" b="1" dirty="0">
                <a:solidFill>
                  <a:schemeClr val="tx1"/>
                </a:solidFill>
              </a:rPr>
              <a:t>		match(LPARENT);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					E(); OP(); E();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					match(RPAREN);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NOT)		</a:t>
            </a:r>
            <a:r>
              <a:rPr lang="en-US" sz="1200" b="1" dirty="0" smtClean="0">
                <a:solidFill>
                  <a:schemeClr val="tx1"/>
                </a:solidFill>
              </a:rPr>
              <a:t>	match(NOT</a:t>
            </a:r>
            <a:r>
              <a:rPr lang="en-US" sz="1200" b="1" dirty="0">
                <a:solidFill>
                  <a:schemeClr val="tx1"/>
                </a:solidFill>
              </a:rPr>
              <a:t>); E();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</a:t>
            </a:r>
            <a:r>
              <a:rPr lang="en-US" sz="1200" b="1" dirty="0" smtClean="0">
                <a:solidFill>
                  <a:schemeClr val="tx1"/>
                </a:solidFill>
              </a:rPr>
              <a:t>				error</a:t>
            </a:r>
            <a:r>
              <a:rPr lang="en-US" sz="1200" b="1" dirty="0">
                <a:solidFill>
                  <a:schemeClr val="tx1"/>
                </a:solidFill>
              </a:rPr>
              <a:t>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}</a:t>
            </a:r>
            <a:endParaRPr 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08313" y="3608162"/>
            <a:ext cx="4915128" cy="11633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LIT</a:t>
            </a:r>
            <a:r>
              <a:rPr lang="en-US" sz="1200" b="1" dirty="0">
                <a:solidFill>
                  <a:schemeClr val="tx1"/>
                </a:solidFill>
              </a:rPr>
              <a:t>() {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TRUE)	</a:t>
            </a:r>
            <a:r>
              <a:rPr lang="en-US" sz="1200" b="1" dirty="0" smtClean="0">
                <a:solidFill>
                  <a:schemeClr val="tx1"/>
                </a:solidFill>
              </a:rPr>
              <a:t>	match(TRUE</a:t>
            </a:r>
            <a:r>
              <a:rPr lang="en-US" sz="1200" b="1" dirty="0">
                <a:solidFill>
                  <a:schemeClr val="tx1"/>
                </a:solidFill>
              </a:rPr>
              <a:t>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FALSE)		match(FALSE</a:t>
            </a:r>
            <a:r>
              <a:rPr lang="en-US" sz="1200" b="1" dirty="0">
                <a:solidFill>
                  <a:schemeClr val="tx1"/>
                </a:solidFill>
              </a:rPr>
              <a:t>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			error;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97200" y="5244405"/>
            <a:ext cx="3852337" cy="13849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OP</a:t>
            </a:r>
            <a:r>
              <a:rPr lang="en-US" sz="1200" b="1" dirty="0">
                <a:solidFill>
                  <a:schemeClr val="tx1"/>
                </a:solidFill>
              </a:rPr>
              <a:t>() {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AND)	</a:t>
            </a:r>
            <a:r>
              <a:rPr lang="en-US" sz="1200" b="1" dirty="0" smtClean="0">
                <a:solidFill>
                  <a:schemeClr val="tx1"/>
                </a:solidFill>
              </a:rPr>
              <a:t>match(AND</a:t>
            </a:r>
            <a:r>
              <a:rPr lang="en-US" sz="1200" b="1" dirty="0">
                <a:solidFill>
                  <a:schemeClr val="tx1"/>
                </a:solidFill>
              </a:rPr>
              <a:t>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OR)	match(OR);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XOR)	match(XOR);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		</a:t>
            </a:r>
            <a:r>
              <a:rPr lang="en-US" sz="1200" b="1" dirty="0" smtClean="0">
                <a:solidFill>
                  <a:schemeClr val="tx1"/>
                </a:solidFill>
              </a:rPr>
              <a:t>error</a:t>
            </a:r>
            <a:r>
              <a:rPr lang="en-US" sz="1200" b="1" dirty="0">
                <a:solidFill>
                  <a:schemeClr val="tx1"/>
                </a:solidFill>
              </a:rPr>
              <a:t>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}	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115616" y="1844824"/>
            <a:ext cx="2592288" cy="936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835696" y="2132855"/>
            <a:ext cx="1872208" cy="936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331640" y="2708919"/>
            <a:ext cx="2376264" cy="7200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403648" y="3789041"/>
            <a:ext cx="2592288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475656" y="4077073"/>
            <a:ext cx="2520279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331640" y="4437112"/>
            <a:ext cx="2664296" cy="1152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187624" y="4797153"/>
            <a:ext cx="2808312" cy="10081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331640" y="5085184"/>
            <a:ext cx="2664296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01663" y="1484784"/>
            <a:ext cx="2170137" cy="10270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95338" y="3645023"/>
            <a:ext cx="2192486" cy="321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579439" y="4548634"/>
            <a:ext cx="2408386" cy="752574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3419872" y="1872108"/>
            <a:ext cx="4131866" cy="177291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 flipV="1">
            <a:off x="3203847" y="1628800"/>
            <a:ext cx="4203427" cy="62907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Automaton construction example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130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S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7896" y="1589501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b="1" dirty="0" smtClean="0"/>
              <a:t>q</a:t>
            </a:r>
            <a:r>
              <a:rPr lang="en-US" sz="2000" b="1" baseline="-25000" dirty="0" smtClean="0"/>
              <a:t>0</a:t>
            </a:r>
            <a:endParaRPr lang="en-US" sz="2000" b="1" baseline="-25000" dirty="0"/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699791" y="2636912"/>
            <a:ext cx="1274331" cy="504056"/>
          </a:xfrm>
          <a:prstGeom prst="wedgeRectCallout">
            <a:avLst>
              <a:gd name="adj1" fmla="val -120468"/>
              <a:gd name="adj2" fmla="val 1380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2400" dirty="0" smtClean="0"/>
              <a:t>Initialize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5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131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S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7896" y="158950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0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699792" y="2636912"/>
            <a:ext cx="1440160" cy="936104"/>
          </a:xfrm>
          <a:prstGeom prst="wedgeRectCallout">
            <a:avLst>
              <a:gd name="adj1" fmla="val -120468"/>
              <a:gd name="adj2" fmla="val 1380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apply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Closure</a:t>
            </a:r>
            <a:endParaRPr lang="en-US" dirty="0">
              <a:latin typeface="+mn-lt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 bwMode="auto">
          <a:xfrm>
            <a:off x="0" y="0"/>
            <a:ext cx="9144000" cy="8695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Automaton construction example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79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86"/>
          </a:xfrm>
        </p:spPr>
        <p:txBody>
          <a:bodyPr/>
          <a:lstStyle/>
          <a:p>
            <a:r>
              <a:rPr lang="en-US" dirty="0" smtClean="0"/>
              <a:t>Automaton construction example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132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S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7896" y="158950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0</a:t>
            </a:r>
            <a:endParaRPr lang="en-US" sz="1600" b="1" baseline="-25000" dirty="0">
              <a:latin typeface="+mn-lt"/>
            </a:endParaRPr>
          </a:p>
        </p:txBody>
      </p:sp>
      <p:grpSp>
        <p:nvGrpSpPr>
          <p:cNvPr id="55" name="קבוצה 54"/>
          <p:cNvGrpSpPr/>
          <p:nvPr/>
        </p:nvGrpSpPr>
        <p:grpSpPr>
          <a:xfrm>
            <a:off x="1512124" y="1052736"/>
            <a:ext cx="3278389" cy="1148620"/>
            <a:chOff x="1512124" y="1052736"/>
            <a:chExt cx="3278389" cy="1148620"/>
          </a:xfrm>
        </p:grpSpPr>
        <p:sp>
          <p:nvSpPr>
            <p:cNvPr id="77" name="Oval 49"/>
            <p:cNvSpPr/>
            <p:nvPr/>
          </p:nvSpPr>
          <p:spPr>
            <a:xfrm>
              <a:off x="3114113" y="1388975"/>
              <a:ext cx="1676400" cy="685800"/>
            </a:xfrm>
            <a:prstGeom prst="ellipse">
              <a:avLst/>
            </a:prstGeom>
            <a:noFill/>
            <a:ln w="381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sym typeface="Math C"/>
                </a:rPr>
                <a:t>T</a:t>
              </a:r>
              <a:r>
                <a:rPr lang="en-US" dirty="0" smtClean="0">
                  <a:solidFill>
                    <a:schemeClr val="tx1"/>
                  </a:solidFill>
                  <a:sym typeface="Symbol"/>
                </a:rPr>
                <a:t></a:t>
              </a:r>
              <a:endParaRPr lang="en-US" dirty="0" smtClean="0">
                <a:solidFill>
                  <a:schemeClr val="tx1"/>
                </a:solidFill>
                <a:sym typeface="Math C"/>
              </a:endParaRPr>
            </a:p>
          </p:txBody>
        </p:sp>
        <p:cxnSp>
          <p:nvCxnSpPr>
            <p:cNvPr id="78" name="Straight Arrow Connector 50"/>
            <p:cNvCxnSpPr>
              <a:stCxn id="58" idx="7"/>
              <a:endCxn id="77" idx="2"/>
            </p:cNvCxnSpPr>
            <p:nvPr/>
          </p:nvCxnSpPr>
          <p:spPr>
            <a:xfrm flipV="1">
              <a:off x="1512124" y="1731875"/>
              <a:ext cx="1601989" cy="4694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987824" y="1052736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/>
                <a:t>q</a:t>
              </a:r>
              <a:r>
                <a:rPr lang="en-US" sz="2000" b="1" baseline="-25000" dirty="0" smtClean="0"/>
                <a:t>6</a:t>
              </a:r>
              <a:endParaRPr lang="en-US" sz="2000" b="1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40173" y="158941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56" name="קבוצה 55"/>
          <p:cNvGrpSpPr/>
          <p:nvPr/>
        </p:nvGrpSpPr>
        <p:grpSpPr>
          <a:xfrm>
            <a:off x="1757627" y="1908520"/>
            <a:ext cx="6096000" cy="1905000"/>
            <a:chOff x="1757627" y="1908520"/>
            <a:chExt cx="6096000" cy="1905000"/>
          </a:xfrm>
        </p:grpSpPr>
        <p:sp>
          <p:nvSpPr>
            <p:cNvPr id="59" name="Oval 5"/>
            <p:cNvSpPr/>
            <p:nvPr/>
          </p:nvSpPr>
          <p:spPr>
            <a:xfrm>
              <a:off x="6177227" y="1908520"/>
              <a:ext cx="1676400" cy="190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(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E)</a:t>
              </a:r>
              <a:endParaRPr lang="en-US" sz="18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T</a:t>
              </a: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+ T</a:t>
              </a: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i</a:t>
              </a:r>
            </a:p>
            <a:p>
              <a:pPr algn="l"/>
              <a:r>
                <a:rPr lang="en-US" sz="1800" dirty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(E)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53"/>
            <p:cNvCxnSpPr>
              <a:stCxn id="58" idx="6"/>
              <a:endCxn id="59" idx="2"/>
            </p:cNvCxnSpPr>
            <p:nvPr/>
          </p:nvCxnSpPr>
          <p:spPr>
            <a:xfrm flipV="1">
              <a:off x="1757627" y="2861020"/>
              <a:ext cx="4419600" cy="138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093335" y="2491688"/>
              <a:ext cx="25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latin typeface="+mn-lt"/>
                </a:rPr>
                <a:t>(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08" name="קבוצה 107"/>
          <p:cNvGrpSpPr/>
          <p:nvPr/>
        </p:nvGrpSpPr>
        <p:grpSpPr>
          <a:xfrm>
            <a:off x="1512124" y="2916388"/>
            <a:ext cx="3293503" cy="987816"/>
            <a:chOff x="1512124" y="2916388"/>
            <a:chExt cx="3293503" cy="987816"/>
          </a:xfrm>
        </p:grpSpPr>
        <p:sp>
          <p:nvSpPr>
            <p:cNvPr id="68" name="Oval 21"/>
            <p:cNvSpPr/>
            <p:nvPr/>
          </p:nvSpPr>
          <p:spPr>
            <a:xfrm>
              <a:off x="3129227" y="3218404"/>
              <a:ext cx="1676400" cy="685800"/>
            </a:xfrm>
            <a:prstGeom prst="ellipse">
              <a:avLst/>
            </a:prstGeom>
            <a:noFill/>
            <a:ln w="381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T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err="1" smtClean="0">
                  <a:solidFill>
                    <a:schemeClr val="tx1"/>
                  </a:solidFill>
                  <a:sym typeface="Math C"/>
                </a:rPr>
                <a:t>i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endParaRPr lang="en-US" sz="1800" dirty="0" smtClean="0">
                <a:solidFill>
                  <a:schemeClr val="tx1"/>
                </a:solidFill>
                <a:sym typeface="Math C"/>
              </a:endParaRPr>
            </a:p>
          </p:txBody>
        </p:sp>
        <p:cxnSp>
          <p:nvCxnSpPr>
            <p:cNvPr id="70" name="Straight Arrow Connector 25"/>
            <p:cNvCxnSpPr>
              <a:stCxn id="58" idx="5"/>
              <a:endCxn id="68" idx="2"/>
            </p:cNvCxnSpPr>
            <p:nvPr/>
          </p:nvCxnSpPr>
          <p:spPr>
            <a:xfrm>
              <a:off x="1512124" y="3548394"/>
              <a:ext cx="1617103" cy="129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072939" y="2916388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b="1" dirty="0" smtClean="0">
                  <a:latin typeface="+mn-lt"/>
                </a:rPr>
                <a:t>q</a:t>
              </a:r>
              <a:r>
                <a:rPr lang="en-US" sz="1600" b="1" baseline="-25000" dirty="0" smtClean="0">
                  <a:latin typeface="+mn-lt"/>
                </a:rPr>
                <a:t>5</a:t>
              </a:r>
              <a:endParaRPr lang="en-US" sz="1600" b="1" baseline="-25000" dirty="0">
                <a:latin typeface="+mn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24143" y="3191805"/>
              <a:ext cx="237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latin typeface="+mn-lt"/>
                </a:rPr>
                <a:t>i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09" name="קבוצה 108"/>
          <p:cNvGrpSpPr/>
          <p:nvPr/>
        </p:nvGrpSpPr>
        <p:grpSpPr>
          <a:xfrm>
            <a:off x="664343" y="3732483"/>
            <a:ext cx="1931484" cy="1297718"/>
            <a:chOff x="664343" y="3732483"/>
            <a:chExt cx="1931484" cy="1297718"/>
          </a:xfrm>
        </p:grpSpPr>
        <p:sp>
          <p:nvSpPr>
            <p:cNvPr id="63" name="Oval 9"/>
            <p:cNvSpPr/>
            <p:nvPr/>
          </p:nvSpPr>
          <p:spPr>
            <a:xfrm>
              <a:off x="919427" y="4208375"/>
              <a:ext cx="1676400" cy="8218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en-US" sz="18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</a:rPr>
                <a:t>S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$</a:t>
              </a:r>
            </a:p>
            <a:p>
              <a:pPr algn="l"/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 </a:t>
              </a:r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en-US" sz="1800" dirty="0">
                  <a:solidFill>
                    <a:schemeClr val="tx1"/>
                  </a:solidFill>
                  <a:cs typeface="Courier New" pitchFamily="49" charset="0"/>
                  <a:sym typeface="Math C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E</a:t>
              </a:r>
              <a:r>
                <a:rPr lang="en-US" sz="1800" dirty="0" smtClean="0">
                  <a:solidFill>
                    <a:schemeClr val="tx1"/>
                  </a:solidFill>
                  <a:sym typeface="Symbol"/>
                </a:rPr>
                <a:t></a:t>
              </a:r>
              <a:r>
                <a:rPr lang="en-US" sz="1800" dirty="0" smtClean="0">
                  <a:solidFill>
                    <a:schemeClr val="tx1"/>
                  </a:solidFill>
                  <a:sym typeface="Math C"/>
                </a:rPr>
                <a:t>+ T</a:t>
              </a:r>
            </a:p>
            <a:p>
              <a:pPr algn="l" rtl="0"/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Straight Arrow Connector 11"/>
            <p:cNvCxnSpPr>
              <a:stCxn id="58" idx="4"/>
              <a:endCxn id="63" idx="0"/>
            </p:cNvCxnSpPr>
            <p:nvPr/>
          </p:nvCxnSpPr>
          <p:spPr>
            <a:xfrm>
              <a:off x="919427" y="3827375"/>
              <a:ext cx="838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64343" y="4023807"/>
              <a:ext cx="364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b="1" dirty="0" smtClean="0">
                  <a:latin typeface="+mn-lt"/>
                </a:rPr>
                <a:t>q</a:t>
              </a:r>
              <a:r>
                <a:rPr lang="en-US" sz="1600" b="1" baseline="-25000" dirty="0" smtClean="0">
                  <a:latin typeface="+mn-lt"/>
                </a:rPr>
                <a:t>1</a:t>
              </a:r>
              <a:endParaRPr lang="en-US" sz="1600" b="1" baseline="-25000" dirty="0">
                <a:latin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10372" y="3732483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latin typeface="+mn-lt"/>
                </a:rPr>
                <a:t>E</a:t>
              </a:r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133</a:t>
            </a:fld>
            <a:endParaRPr lang="he-IL" dirty="0"/>
          </a:p>
        </p:txBody>
      </p:sp>
      <p:sp>
        <p:nvSpPr>
          <p:cNvPr id="57" name="Text Box 120"/>
          <p:cNvSpPr txBox="1">
            <a:spLocks noChangeArrowheads="1"/>
          </p:cNvSpPr>
          <p:nvPr/>
        </p:nvSpPr>
        <p:spPr bwMode="auto">
          <a:xfrm>
            <a:off x="7668344" y="850647"/>
            <a:ext cx="1403648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(1) S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$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(3) 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 + T</a:t>
            </a: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 T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(5) 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 )</a:t>
            </a:r>
          </a:p>
        </p:txBody>
      </p:sp>
      <p:sp>
        <p:nvSpPr>
          <p:cNvPr id="58" name="Oval 4"/>
          <p:cNvSpPr/>
          <p:nvPr/>
        </p:nvSpPr>
        <p:spPr>
          <a:xfrm>
            <a:off x="81227" y="192237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Oval 5"/>
          <p:cNvSpPr/>
          <p:nvPr/>
        </p:nvSpPr>
        <p:spPr>
          <a:xfrm>
            <a:off x="6177227" y="190852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Oval 6"/>
          <p:cNvSpPr/>
          <p:nvPr/>
        </p:nvSpPr>
        <p:spPr>
          <a:xfrm>
            <a:off x="3129227" y="58847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61" name="Oval 7"/>
          <p:cNvSpPr/>
          <p:nvPr/>
        </p:nvSpPr>
        <p:spPr>
          <a:xfrm>
            <a:off x="5643827" y="53513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62" name="Oval 8"/>
          <p:cNvSpPr/>
          <p:nvPr/>
        </p:nvSpPr>
        <p:spPr>
          <a:xfrm>
            <a:off x="233627" y="53513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S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sp>
        <p:nvSpPr>
          <p:cNvPr id="63" name="Oval 9"/>
          <p:cNvSpPr/>
          <p:nvPr/>
        </p:nvSpPr>
        <p:spPr>
          <a:xfrm>
            <a:off x="919427" y="4208375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$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 T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11"/>
          <p:cNvCxnSpPr>
            <a:stCxn id="58" idx="4"/>
            <a:endCxn id="63" idx="0"/>
          </p:cNvCxnSpPr>
          <p:nvPr/>
        </p:nvCxnSpPr>
        <p:spPr>
          <a:xfrm>
            <a:off x="919427" y="3827375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12"/>
          <p:cNvCxnSpPr>
            <a:stCxn id="63" idx="4"/>
            <a:endCxn id="62" idx="0"/>
          </p:cNvCxnSpPr>
          <p:nvPr/>
        </p:nvCxnSpPr>
        <p:spPr>
          <a:xfrm flipH="1">
            <a:off x="1071827" y="5030201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16"/>
          <p:cNvSpPr/>
          <p:nvPr/>
        </p:nvSpPr>
        <p:spPr>
          <a:xfrm>
            <a:off x="3124189" y="4280481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E+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</p:txBody>
      </p:sp>
      <p:cxnSp>
        <p:nvCxnSpPr>
          <p:cNvPr id="67" name="Straight Arrow Connector 17"/>
          <p:cNvCxnSpPr>
            <a:stCxn id="66" idx="4"/>
            <a:endCxn id="60" idx="0"/>
          </p:cNvCxnSpPr>
          <p:nvPr/>
        </p:nvCxnSpPr>
        <p:spPr>
          <a:xfrm>
            <a:off x="3962389" y="5507868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21"/>
          <p:cNvSpPr/>
          <p:nvPr/>
        </p:nvSpPr>
        <p:spPr>
          <a:xfrm>
            <a:off x="3129227" y="3218404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69" name="Straight Arrow Connector 22"/>
          <p:cNvCxnSpPr>
            <a:stCxn id="66" idx="0"/>
            <a:endCxn id="68" idx="4"/>
          </p:cNvCxnSpPr>
          <p:nvPr/>
        </p:nvCxnSpPr>
        <p:spPr>
          <a:xfrm flipV="1">
            <a:off x="3962389" y="3904204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25"/>
          <p:cNvCxnSpPr>
            <a:stCxn id="58" idx="5"/>
            <a:endCxn id="68" idx="2"/>
          </p:cNvCxnSpPr>
          <p:nvPr/>
        </p:nvCxnSpPr>
        <p:spPr>
          <a:xfrm>
            <a:off x="1512124" y="3548394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28"/>
          <p:cNvCxnSpPr>
            <a:stCxn id="59" idx="3"/>
            <a:endCxn id="68" idx="6"/>
          </p:cNvCxnSpPr>
          <p:nvPr/>
        </p:nvCxnSpPr>
        <p:spPr>
          <a:xfrm flipH="1">
            <a:off x="4805627" y="3534539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33"/>
          <p:cNvSpPr/>
          <p:nvPr/>
        </p:nvSpPr>
        <p:spPr>
          <a:xfrm>
            <a:off x="5325172" y="4238288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+T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73" name="Straight Arrow Connector 34"/>
          <p:cNvCxnSpPr>
            <a:stCxn id="59" idx="4"/>
            <a:endCxn id="72" idx="0"/>
          </p:cNvCxnSpPr>
          <p:nvPr/>
        </p:nvCxnSpPr>
        <p:spPr>
          <a:xfrm flipH="1">
            <a:off x="6163372" y="3813520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37"/>
          <p:cNvCxnSpPr>
            <a:stCxn id="72" idx="4"/>
            <a:endCxn id="61" idx="0"/>
          </p:cNvCxnSpPr>
          <p:nvPr/>
        </p:nvCxnSpPr>
        <p:spPr>
          <a:xfrm>
            <a:off x="6163372" y="5000288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40"/>
          <p:cNvCxnSpPr>
            <a:stCxn id="72" idx="2"/>
            <a:endCxn id="66" idx="6"/>
          </p:cNvCxnSpPr>
          <p:nvPr/>
        </p:nvCxnSpPr>
        <p:spPr>
          <a:xfrm flipH="1">
            <a:off x="4800589" y="4619288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43"/>
          <p:cNvCxnSpPr>
            <a:stCxn id="63" idx="6"/>
            <a:endCxn id="66" idx="2"/>
          </p:cNvCxnSpPr>
          <p:nvPr/>
        </p:nvCxnSpPr>
        <p:spPr>
          <a:xfrm>
            <a:off x="2595827" y="4619288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49"/>
          <p:cNvSpPr/>
          <p:nvPr/>
        </p:nvSpPr>
        <p:spPr>
          <a:xfrm>
            <a:off x="3114113" y="1388975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 smtClean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78" name="Straight Arrow Connector 50"/>
          <p:cNvCxnSpPr>
            <a:stCxn id="58" idx="7"/>
            <a:endCxn id="77" idx="2"/>
          </p:cNvCxnSpPr>
          <p:nvPr/>
        </p:nvCxnSpPr>
        <p:spPr>
          <a:xfrm flipV="1">
            <a:off x="1512124" y="1731875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53"/>
          <p:cNvCxnSpPr>
            <a:stCxn id="58" idx="6"/>
            <a:endCxn id="59" idx="2"/>
          </p:cNvCxnSpPr>
          <p:nvPr/>
        </p:nvCxnSpPr>
        <p:spPr>
          <a:xfrm flipV="1">
            <a:off x="1757627" y="2861020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57"/>
          <p:cNvCxnSpPr>
            <a:stCxn id="59" idx="1"/>
            <a:endCxn id="77" idx="6"/>
          </p:cNvCxnSpPr>
          <p:nvPr/>
        </p:nvCxnSpPr>
        <p:spPr>
          <a:xfrm flipH="1" flipV="1">
            <a:off x="4790513" y="1731875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87896" y="1589501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0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4343" y="4023807"/>
            <a:ext cx="36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1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496" y="5103823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2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43409" y="4098582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3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53027" y="5584167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4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72939" y="2916388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5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87824" y="1052736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b="1" dirty="0" smtClean="0"/>
              <a:t>q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6444208" y="1556792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7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37333" y="4029807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8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95527" y="5051414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dirty="0" smtClean="0">
                <a:latin typeface="+mn-lt"/>
              </a:rPr>
              <a:t>q</a:t>
            </a:r>
            <a:r>
              <a:rPr lang="en-US" sz="1600" b="1" baseline="-25000" dirty="0" smtClean="0">
                <a:latin typeface="+mn-lt"/>
              </a:rPr>
              <a:t>9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40173" y="15894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93335" y="2491688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24143" y="3191805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10372" y="373248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04356" y="44153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40292" y="4909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$</a:t>
            </a:r>
            <a:endParaRPr lang="en-US" sz="1800" dirty="0">
              <a:latin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68343" y="55116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20774" y="4991165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07228" y="44346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+</a:t>
            </a:r>
            <a:endParaRPr lang="en-US" sz="1800" dirty="0">
              <a:latin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340803" y="371953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88175" y="3191805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22988" y="16475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cxnSp>
        <p:nvCxnSpPr>
          <p:cNvPr id="103" name="Curved Connector 84"/>
          <p:cNvCxnSpPr>
            <a:stCxn id="59" idx="4"/>
            <a:endCxn id="59" idx="6"/>
          </p:cNvCxnSpPr>
          <p:nvPr/>
        </p:nvCxnSpPr>
        <p:spPr>
          <a:xfrm rot="5400000" flipH="1" flipV="1">
            <a:off x="6958277" y="2918170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879229" y="373248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967427" y="3925815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cxnSp>
        <p:nvCxnSpPr>
          <p:cNvPr id="106" name="Straight Arrow Connector 52"/>
          <p:cNvCxnSpPr>
            <a:stCxn id="66" idx="7"/>
            <a:endCxn id="59" idx="3"/>
          </p:cNvCxnSpPr>
          <p:nvPr/>
        </p:nvCxnSpPr>
        <p:spPr>
          <a:xfrm flipV="1">
            <a:off x="4555086" y="3534539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199416" y="374100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108" name="AutoShape 55"/>
          <p:cNvSpPr>
            <a:spLocks noChangeArrowheads="1"/>
          </p:cNvSpPr>
          <p:nvPr/>
        </p:nvSpPr>
        <p:spPr bwMode="auto">
          <a:xfrm>
            <a:off x="581499" y="4262068"/>
            <a:ext cx="2305050" cy="863600"/>
          </a:xfrm>
          <a:prstGeom prst="wedgeRectCallout">
            <a:avLst>
              <a:gd name="adj1" fmla="val 13560"/>
              <a:gd name="adj2" fmla="val -14328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+mn-lt"/>
              </a:rPr>
              <a:t>terminal transition corresponds to shift action in parse table</a:t>
            </a:r>
          </a:p>
        </p:txBody>
      </p:sp>
      <p:sp>
        <p:nvSpPr>
          <p:cNvPr id="109" name="AutoShape 56"/>
          <p:cNvSpPr>
            <a:spLocks noChangeArrowheads="1"/>
          </p:cNvSpPr>
          <p:nvPr/>
        </p:nvSpPr>
        <p:spPr bwMode="auto">
          <a:xfrm>
            <a:off x="3419872" y="2204864"/>
            <a:ext cx="2305050" cy="863600"/>
          </a:xfrm>
          <a:prstGeom prst="wedgeRectCallout">
            <a:avLst>
              <a:gd name="adj1" fmla="val -98323"/>
              <a:gd name="adj2" fmla="val -8965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+mn-lt"/>
              </a:rPr>
              <a:t>non-terminal transition corresponds to goto action in parse table</a:t>
            </a:r>
          </a:p>
        </p:txBody>
      </p:sp>
      <p:sp>
        <p:nvSpPr>
          <p:cNvPr id="110" name="AutoShape 57"/>
          <p:cNvSpPr>
            <a:spLocks noChangeArrowheads="1"/>
          </p:cNvSpPr>
          <p:nvPr/>
        </p:nvSpPr>
        <p:spPr bwMode="auto">
          <a:xfrm>
            <a:off x="5292080" y="6093296"/>
            <a:ext cx="2736304" cy="648072"/>
          </a:xfrm>
          <a:prstGeom prst="wedgeRectCallout">
            <a:avLst>
              <a:gd name="adj1" fmla="val -65002"/>
              <a:gd name="adj2" fmla="val -1718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+mn-lt"/>
              </a:rPr>
              <a:t>a single reduce item corresponds to reduce action</a:t>
            </a:r>
          </a:p>
        </p:txBody>
      </p:sp>
      <p:sp>
        <p:nvSpPr>
          <p:cNvPr id="111" name="כותרת 1"/>
          <p:cNvSpPr txBox="1">
            <a:spLocks/>
          </p:cNvSpPr>
          <p:nvPr/>
        </p:nvSpPr>
        <p:spPr>
          <a:xfrm>
            <a:off x="0" y="0"/>
            <a:ext cx="9144000" cy="86958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Automaton construction example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030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make a transition diagram for any grammar </a:t>
            </a:r>
          </a:p>
          <a:p>
            <a:r>
              <a:rPr lang="en-US" smtClean="0"/>
              <a:t>Can make a GOTO table for every grammar</a:t>
            </a:r>
          </a:p>
          <a:p>
            <a:endParaRPr lang="en-US" smtClean="0"/>
          </a:p>
          <a:p>
            <a:r>
              <a:rPr lang="en-US" smtClean="0"/>
              <a:t>Cannot make a deterministic ACTION table for every grammar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21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LR(0) conflicts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135</a:t>
            </a:fld>
            <a:endParaRPr lang="en-US" sz="80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$</a:t>
            </a: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T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+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</a:t>
            </a:r>
            <a:endParaRPr lang="en-US" sz="1800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( E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)</a:t>
            </a:r>
            <a:endParaRPr lang="en-US" sz="1800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[E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]</a:t>
            </a:r>
            <a:endParaRPr lang="en-US" sz="1800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i[E]</a:t>
            </a:r>
            <a:endParaRPr lang="en-US" sz="1800" dirty="0">
              <a:solidFill>
                <a:schemeClr val="tx1"/>
              </a:solidFill>
              <a:sym typeface="Math C"/>
            </a:endParaRP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</a:p>
          <a:p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[E]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Shift/reduce conflict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0069" y="6104021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59" y="-42589"/>
            <a:ext cx="7772400" cy="1143000"/>
          </a:xfrm>
        </p:spPr>
        <p:txBody>
          <a:bodyPr/>
          <a:lstStyle/>
          <a:p>
            <a:r>
              <a:rPr lang="en-US" dirty="0" smtClean="0"/>
              <a:t>LR(0)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800" smtClean="0">
                <a:latin typeface="+mn-lt"/>
              </a:rPr>
              <a:pPr/>
              <a:t>136</a:t>
            </a:fld>
            <a:endParaRPr lang="en-US" sz="80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$</a:t>
            </a: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T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E +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</a:t>
            </a:r>
            <a:endParaRPr lang="en-US" sz="1800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 </a:t>
            </a:r>
            <a:endParaRPr lang="en-US" sz="1800" dirty="0" smtClean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algn="l"/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V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Courier New" pitchFamily="49" charset="0"/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/>
            </a:r>
            <a:b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</a:b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( E </a:t>
            </a:r>
            <a:r>
              <a:rPr lang="en-US" sz="1800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)</a:t>
            </a:r>
            <a:endParaRPr lang="en-US" sz="1800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Z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E$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E + T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(E)</a:t>
            </a:r>
          </a:p>
          <a:p>
            <a:r>
              <a:rPr lang="en-US" sz="1800" dirty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1800" dirty="0" smtClean="0">
                <a:solidFill>
                  <a:schemeClr val="tx1"/>
                </a:solidFill>
                <a:sym typeface="Math C"/>
              </a:rPr>
              <a:t>i[E]</a:t>
            </a:r>
            <a:endParaRPr lang="en-US" sz="1800" dirty="0">
              <a:solidFill>
                <a:schemeClr val="tx1"/>
              </a:solidFill>
              <a:sym typeface="Math C"/>
            </a:endParaRP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T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Math C"/>
              </a:rPr>
              <a:t>V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800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sym typeface="Math C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</a:t>
            </a:r>
            <a:endParaRPr lang="en-US" sz="1800" dirty="0">
              <a:solidFill>
                <a:schemeClr val="tx1"/>
              </a:solidFill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0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q</a:t>
            </a:r>
            <a:r>
              <a:rPr lang="en-US" sz="1800" baseline="-25000" dirty="0" smtClean="0">
                <a:latin typeface="+mn-lt"/>
              </a:rPr>
              <a:t>5</a:t>
            </a:r>
            <a:endParaRPr lang="en-US" sz="1800" baseline="-25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T</a:t>
            </a:r>
            <a:endParaRPr lang="en-US" sz="1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(</a:t>
            </a:r>
            <a:endParaRPr lang="en-US" sz="18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i</a:t>
            </a:r>
            <a:endParaRPr lang="en-US" sz="18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E</a:t>
            </a:r>
            <a:endParaRPr lang="en-US" sz="1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31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reduce/reduce conflict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0069" y="5819274"/>
            <a:ext cx="156973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LR(0) conflicts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76846" cy="4114800"/>
          </a:xfrm>
        </p:spPr>
        <p:txBody>
          <a:bodyPr/>
          <a:lstStyle/>
          <a:p>
            <a:r>
              <a:rPr lang="en-US" dirty="0" smtClean="0"/>
              <a:t>Any grammar with an </a:t>
            </a:r>
            <a:r>
              <a:rPr lang="en-US" dirty="0" smtClean="0">
                <a:sym typeface="Symbol"/>
              </a:rPr>
              <a:t>-rule cannot be LR(0)</a:t>
            </a:r>
          </a:p>
          <a:p>
            <a:r>
              <a:rPr lang="en-US" dirty="0" smtClean="0">
                <a:sym typeface="Symbol"/>
              </a:rPr>
              <a:t>Inherent shift/reduce conflict</a:t>
            </a:r>
          </a:p>
          <a:p>
            <a:pPr lvl="1"/>
            <a:r>
              <a:rPr lang="en-US" dirty="0" smtClean="0">
                <a:sym typeface="Symbol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 </a:t>
            </a:r>
            <a:r>
              <a:rPr lang="en-US" dirty="0" smtClean="0">
                <a:sym typeface="Math C"/>
              </a:rPr>
              <a:t>–</a:t>
            </a:r>
            <a:r>
              <a:rPr lang="en-US" dirty="0" smtClean="0">
                <a:sym typeface="Symbol"/>
              </a:rPr>
              <a:t> reduce item</a:t>
            </a:r>
          </a:p>
          <a:p>
            <a:pPr lvl="1"/>
            <a:r>
              <a:rPr lang="en-US" dirty="0" smtClean="0">
                <a:sym typeface="Symbol"/>
              </a:rPr>
              <a:t>P</a:t>
            </a:r>
            <a:r>
              <a:rPr lang="en-US" dirty="0" smtClean="0">
                <a:sym typeface="Math C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A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– shift item</a:t>
            </a:r>
          </a:p>
          <a:p>
            <a:pPr lvl="1"/>
            <a:r>
              <a:rPr lang="en-US" dirty="0" smtClean="0">
                <a:sym typeface="Symbol"/>
              </a:rPr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ym typeface="Symbol"/>
              </a:rPr>
              <a:t> can always be predicted from P</a:t>
            </a:r>
            <a:r>
              <a:rPr lang="en-US" dirty="0" smtClean="0">
                <a:sym typeface="Math C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A</a:t>
            </a:r>
            <a:r>
              <a:rPr lang="el-GR" dirty="0" smtClean="0">
                <a:sym typeface="Math C"/>
              </a:rPr>
              <a:t>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construct a diagram for every grammar but some may introduce conflicts</a:t>
            </a:r>
          </a:p>
          <a:p>
            <a:r>
              <a:rPr lang="en-US" smtClean="0"/>
              <a:t>shift-reduce conflict: an item set contains at least one shift item and one reduce item</a:t>
            </a:r>
          </a:p>
          <a:p>
            <a:r>
              <a:rPr lang="en-US" smtClean="0"/>
              <a:t>reduce-reduce conflict: an item set contains two reduce items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5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variants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LR(0) – what we’ve seen so far</a:t>
            </a:r>
          </a:p>
          <a:p>
            <a:r>
              <a:rPr lang="en-US" smtClean="0"/>
              <a:t>SLR(0)</a:t>
            </a:r>
          </a:p>
          <a:p>
            <a:pPr lvl="1"/>
            <a:r>
              <a:rPr lang="en-US" smtClean="0"/>
              <a:t>Removes infeasible reduce actions via FOLLOW set reasoning</a:t>
            </a:r>
          </a:p>
          <a:p>
            <a:r>
              <a:rPr lang="en-US" smtClean="0"/>
              <a:t>LR(1)</a:t>
            </a:r>
          </a:p>
          <a:p>
            <a:pPr lvl="1"/>
            <a:r>
              <a:rPr lang="en-US" smtClean="0"/>
              <a:t>LR(0) with one lookahead token in items</a:t>
            </a:r>
          </a:p>
          <a:p>
            <a:r>
              <a:rPr lang="en-US" smtClean="0"/>
              <a:t>LALR(0)</a:t>
            </a:r>
          </a:p>
          <a:p>
            <a:pPr lvl="1"/>
            <a:r>
              <a:rPr lang="en-US" smtClean="0"/>
              <a:t>LR(1) with merging of states with same LR(0) component </a:t>
            </a:r>
            <a:endParaRPr lang="he-IL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00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FIRST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FIRST(</a:t>
            </a:r>
            <a:r>
              <a:rPr lang="en-US" dirty="0" smtClean="0">
                <a:sym typeface="Math C"/>
              </a:rPr>
              <a:t>X) = { </a:t>
            </a:r>
            <a:r>
              <a:rPr lang="en-US" dirty="0" smtClean="0">
                <a:solidFill>
                  <a:srgbClr val="FF0000"/>
                </a:solidFill>
                <a:sym typeface="Math C"/>
              </a:rPr>
              <a:t>t</a:t>
            </a:r>
            <a:r>
              <a:rPr lang="en-US" dirty="0" smtClean="0">
                <a:sym typeface="Math C"/>
              </a:rPr>
              <a:t> | </a:t>
            </a:r>
            <a:r>
              <a:rPr lang="en-US" dirty="0">
                <a:sym typeface="Math C"/>
              </a:rPr>
              <a:t>X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>
                <a:sym typeface="Wingdings"/>
              </a:rPr>
              <a:t>* </a:t>
            </a:r>
            <a:r>
              <a:rPr lang="en-US" dirty="0" smtClean="0">
                <a:solidFill>
                  <a:srgbClr val="FF0000"/>
                </a:solidFill>
                <a:sym typeface="Math C"/>
              </a:rPr>
              <a:t>t</a:t>
            </a:r>
            <a:r>
              <a:rPr lang="en-US" dirty="0" smtClean="0">
                <a:sym typeface="Math C"/>
              </a:rPr>
              <a:t> β} ∪{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 | </a:t>
            </a:r>
            <a:r>
              <a:rPr lang="en-US" dirty="0" smtClean="0"/>
              <a:t>X </a:t>
            </a:r>
            <a:r>
              <a:rPr lang="en-US" dirty="0" smtClean="0">
                <a:sym typeface="Wingdings"/>
              </a:rPr>
              <a:t></a:t>
            </a:r>
            <a:r>
              <a:rPr lang="en-US" baseline="30000" dirty="0" smtClean="0">
                <a:sym typeface="Wingdings"/>
              </a:rPr>
              <a:t>*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}</a:t>
            </a:r>
            <a:endParaRPr lang="en-US" dirty="0" smtClean="0">
              <a:sym typeface="Math C"/>
            </a:endParaRPr>
          </a:p>
          <a:p>
            <a:pPr lvl="1"/>
            <a:r>
              <a:rPr lang="en-US" dirty="0" smtClean="0">
                <a:sym typeface="Math C"/>
              </a:rPr>
              <a:t>FIRST(</a:t>
            </a:r>
            <a:r>
              <a:rPr lang="en-US" dirty="0">
                <a:sym typeface="Math C"/>
              </a:rPr>
              <a:t>X</a:t>
            </a:r>
            <a:r>
              <a:rPr lang="en-US" dirty="0" smtClean="0">
                <a:sym typeface="Math C"/>
              </a:rPr>
              <a:t>) = all terminals that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can appear as first in some derivation for </a:t>
            </a:r>
            <a:r>
              <a:rPr lang="en-US" dirty="0">
                <a:sym typeface="Math C"/>
              </a:rPr>
              <a:t>X</a:t>
            </a:r>
            <a:r>
              <a:rPr lang="en-US" dirty="0" smtClean="0">
                <a:sym typeface="Math C"/>
              </a:rPr>
              <a:t> </a:t>
            </a:r>
          </a:p>
          <a:p>
            <a:pPr lvl="2"/>
            <a:r>
              <a:rPr lang="en-US" dirty="0" smtClean="0">
                <a:sym typeface="Math C"/>
              </a:rPr>
              <a:t>+ </a:t>
            </a:r>
            <a:r>
              <a:rPr lang="en-US" dirty="0" err="1" smtClean="0">
                <a:sym typeface="Math C"/>
              </a:rPr>
              <a:t>ℇ</a:t>
            </a:r>
            <a:r>
              <a:rPr lang="en-US" dirty="0" smtClean="0">
                <a:sym typeface="Math C"/>
              </a:rPr>
              <a:t> if can be derived from X</a:t>
            </a:r>
          </a:p>
          <a:p>
            <a:pPr marL="0" indent="0">
              <a:buNone/>
            </a:pPr>
            <a:endParaRPr lang="en-US" dirty="0" smtClean="0">
              <a:sym typeface="Math C"/>
            </a:endParaRPr>
          </a:p>
          <a:p>
            <a:r>
              <a:rPr lang="en-US" dirty="0" smtClean="0">
                <a:sym typeface="Math C"/>
              </a:rPr>
              <a:t>Example: </a:t>
            </a:r>
          </a:p>
          <a:p>
            <a:pPr lvl="1"/>
            <a:r>
              <a:rPr lang="en-US" dirty="0" smtClean="0">
                <a:sym typeface="Math C"/>
              </a:rPr>
              <a:t>FIRST( LIT ) = { true, false }</a:t>
            </a:r>
          </a:p>
          <a:p>
            <a:pPr lvl="1"/>
            <a:r>
              <a:rPr lang="en-US" dirty="0" smtClean="0">
                <a:sym typeface="Math C"/>
              </a:rPr>
              <a:t>FIRST( ( E OP E ) ) = { ‘(‘ }</a:t>
            </a:r>
          </a:p>
          <a:p>
            <a:pPr lvl="1"/>
            <a:r>
              <a:rPr lang="en-US" dirty="0" smtClean="0">
                <a:sym typeface="Math C"/>
              </a:rPr>
              <a:t>FIRST( not E ) = { not 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801360" y="4785360"/>
            <a:ext cx="3190240" cy="1524000"/>
          </a:xfrm>
          <a:prstGeom prst="wedgeRoundRectCallout">
            <a:avLst>
              <a:gd name="adj1" fmla="val -40476"/>
              <a:gd name="adj2" fmla="val 68799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First(α) can be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defined for any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sequence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of symbols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78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LR (0) GOTO/ACTIONS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mtClean="0"/>
                        <a:t>T</a:t>
                      </a:r>
                      <a:r>
                        <a:rPr lang="en-US" sz="180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68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8018" y="1295400"/>
            <a:ext cx="115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ACTION</a:t>
            </a:r>
          </a:p>
          <a:p>
            <a:pPr algn="ctr" rtl="0"/>
            <a:r>
              <a:rPr lang="en-US" dirty="0" smtClean="0">
                <a:latin typeface="+mn-lt"/>
              </a:rPr>
              <a:t>Table</a:t>
            </a:r>
            <a:endParaRPr lang="en-US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87122" y="2162569"/>
            <a:ext cx="971078" cy="4162031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09600" y="6324600"/>
            <a:ext cx="6781800" cy="381000"/>
          </a:xfrm>
          <a:prstGeom prst="wedgeRoundRectCallout">
            <a:avLst>
              <a:gd name="adj1" fmla="val 51115"/>
              <a:gd name="adj2" fmla="val -1732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dirty="0" smtClean="0"/>
              <a:t>ACTION table determined </a:t>
            </a:r>
            <a:r>
              <a:rPr lang="en-US" sz="1600" u="sng" dirty="0" smtClean="0"/>
              <a:t>only</a:t>
            </a:r>
            <a:r>
              <a:rPr lang="en-US" sz="1600" dirty="0" smtClean="0"/>
              <a:t> by state, </a:t>
            </a:r>
            <a:r>
              <a:rPr lang="en-US" sz="1600" u="sng" dirty="0" smtClean="0"/>
              <a:t>ignores input</a:t>
            </a:r>
            <a:endParaRPr lang="en-US" sz="1600" u="sng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5768" y="1117039"/>
            <a:ext cx="2561128" cy="813048"/>
          </a:xfrm>
          <a:prstGeom prst="wedgeRoundRectCallout">
            <a:avLst>
              <a:gd name="adj1" fmla="val 54032"/>
              <a:gd name="adj2" fmla="val 1144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GOTO table is indexed by state and a grammar symbol from the stack</a:t>
            </a:r>
          </a:p>
        </p:txBody>
      </p:sp>
    </p:spTree>
    <p:extLst>
      <p:ext uri="{BB962C8B-B14F-4D97-AF65-F5344CB8AC3E}">
        <p14:creationId xmlns:p14="http://schemas.microsoft.com/office/powerpoint/2010/main" val="13994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SLR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handle should not be reduced to a non-terminal N if the lookahead is a token that cannot follow N</a:t>
            </a:r>
          </a:p>
          <a:p>
            <a:r>
              <a:rPr lang="en-US" sz="2400" dirty="0" smtClean="0"/>
              <a:t>A reduce item N</a:t>
            </a:r>
            <a:r>
              <a:rPr lang="el-GR" sz="2400" dirty="0" smtClean="0">
                <a:sym typeface="Math C"/>
              </a:rPr>
              <a:t>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cs typeface="Courier New" pitchFamily="49" charset="0"/>
                <a:sym typeface="Math C"/>
              </a:rPr>
              <a:t> </a:t>
            </a:r>
            <a:r>
              <a:rPr lang="el-GR" sz="2400" dirty="0" smtClean="0"/>
              <a:t>α</a:t>
            </a:r>
            <a:r>
              <a:rPr lang="el-GR" sz="2400" dirty="0" smtClean="0">
                <a:sym typeface="Symbol"/>
              </a:rPr>
              <a:t></a:t>
            </a:r>
            <a:r>
              <a:rPr lang="en-US" sz="2400" dirty="0" smtClean="0">
                <a:sym typeface="Symbol"/>
              </a:rPr>
              <a:t> is applicable only when the lookahead is in FOLLOW(N)</a:t>
            </a:r>
          </a:p>
          <a:p>
            <a:pPr lvl="1"/>
            <a:r>
              <a:rPr lang="en-US" sz="2000" dirty="0" smtClean="0">
                <a:sym typeface="Symbol"/>
              </a:rPr>
              <a:t>If b is not in FOLLOW(N) we proved there is no derivation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S </a:t>
            </a:r>
            <a:r>
              <a:rPr lang="en-US" sz="2000" dirty="0" smtClean="0">
                <a:sym typeface="Wingdings"/>
              </a:rPr>
              <a:t></a:t>
            </a:r>
            <a:r>
              <a:rPr lang="en-US" sz="2000" dirty="0" smtClean="0">
                <a:sym typeface="Symbol"/>
              </a:rPr>
              <a:t>*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N</a:t>
            </a:r>
            <a:r>
              <a:rPr lang="en-US" sz="2000" dirty="0" smtClean="0"/>
              <a:t>b. </a:t>
            </a:r>
          </a:p>
          <a:p>
            <a:pPr lvl="1"/>
            <a:r>
              <a:rPr lang="en-US" sz="2000" dirty="0" smtClean="0"/>
              <a:t>T</a:t>
            </a:r>
            <a:r>
              <a:rPr lang="en-US" sz="2000" dirty="0" smtClean="0">
                <a:sym typeface="Symbol"/>
              </a:rPr>
              <a:t>hus, it is safe to remove the reduce item from the conflicted state</a:t>
            </a:r>
          </a:p>
          <a:p>
            <a:r>
              <a:rPr lang="en-US" sz="2400" dirty="0" smtClean="0">
                <a:sym typeface="Symbol"/>
              </a:rPr>
              <a:t>Differs from LR(0) only on the ACTION table</a:t>
            </a:r>
          </a:p>
          <a:p>
            <a:pPr lvl="1"/>
            <a:r>
              <a:rPr lang="en-US" sz="2000" dirty="0" smtClean="0">
                <a:sym typeface="Symbol"/>
              </a:rPr>
              <a:t>Now a row in the parsing table may contain both shift actions and reduce actions and we need to consult the current token to decide which one to take</a:t>
            </a:r>
            <a:endParaRPr lang="en-US" sz="2000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19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46" y="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+mn-lt"/>
              </a:rPr>
              <a:t>SLR action table</a:t>
            </a:r>
            <a:endParaRPr lang="en-US" sz="40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142</a:t>
            </a:fld>
            <a:endParaRPr lang="he-I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4" y="1371600"/>
          <a:ext cx="6601572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3142"/>
                <a:gridCol w="724671"/>
                <a:gridCol w="1065526"/>
                <a:gridCol w="724671"/>
                <a:gridCol w="917682"/>
                <a:gridCol w="771277"/>
                <a:gridCol w="373707"/>
                <a:gridCol w="116089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[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accept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shift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(E)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(E)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50086" y="3581400"/>
            <a:ext cx="585537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6607" y="3581400"/>
            <a:ext cx="80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vs.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128930" y="1371600"/>
          <a:ext cx="186267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err="1" smtClean="0">
                          <a:sym typeface="Math C"/>
                        </a:rPr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dirty="0" smtClean="0">
                          <a:sym typeface="Math C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5988" y="5562600"/>
            <a:ext cx="3227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SLR – use 1 token look-ahead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562600"/>
            <a:ext cx="2456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LR(0) – no look-ahead</a:t>
            </a:r>
            <a:endParaRPr lang="en-US" sz="2000" dirty="0"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6096000"/>
            <a:ext cx="1828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… as before…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algn="l"/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  <a:p>
            <a:pPr marL="68580" algn="l"/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i[E]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6477000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ular Callout 7"/>
          <p:cNvSpPr/>
          <p:nvPr/>
        </p:nvSpPr>
        <p:spPr>
          <a:xfrm>
            <a:off x="6732240" y="188640"/>
            <a:ext cx="1600200" cy="990600"/>
          </a:xfrm>
          <a:prstGeom prst="wedgeRectCallout">
            <a:avLst>
              <a:gd name="adj1" fmla="val -186429"/>
              <a:gd name="adj2" fmla="val 65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 smtClean="0"/>
              <a:t>Lookahead token from the input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8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LR(1) grammars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SLR: a reduce item N</a:t>
            </a:r>
            <a:r>
              <a:rPr lang="el-GR" dirty="0" smtClean="0">
                <a:sym typeface="Math C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/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 is applicable only when the </a:t>
            </a:r>
            <a:r>
              <a:rPr lang="en-US" dirty="0" err="1" smtClean="0">
                <a:sym typeface="Symbol"/>
              </a:rPr>
              <a:t>lookahead</a:t>
            </a:r>
            <a:r>
              <a:rPr lang="en-US" dirty="0" smtClean="0">
                <a:sym typeface="Symbol"/>
              </a:rPr>
              <a:t> is in FOLLOW(N)</a:t>
            </a:r>
          </a:p>
          <a:p>
            <a:r>
              <a:rPr lang="en-US" dirty="0" smtClean="0"/>
              <a:t>But </a:t>
            </a:r>
            <a:r>
              <a:rPr lang="en-US" dirty="0" smtClean="0">
                <a:sym typeface="Symbol"/>
              </a:rPr>
              <a:t>FOLLOW(N) merges </a:t>
            </a:r>
            <a:r>
              <a:rPr lang="en-US" dirty="0" err="1" smtClean="0">
                <a:sym typeface="Symbol"/>
              </a:rPr>
              <a:t>lookahead</a:t>
            </a:r>
            <a:r>
              <a:rPr lang="en-US" dirty="0" smtClean="0">
                <a:sym typeface="Symbol"/>
              </a:rPr>
              <a:t> for all alternatives for N</a:t>
            </a:r>
          </a:p>
          <a:p>
            <a:pPr lvl="1"/>
            <a:r>
              <a:rPr lang="en-US" dirty="0" smtClean="0">
                <a:sym typeface="Symbol"/>
              </a:rPr>
              <a:t>Insensitive to the context of a given production</a:t>
            </a:r>
          </a:p>
          <a:p>
            <a:endParaRPr lang="en-US" dirty="0" smtClean="0"/>
          </a:p>
          <a:p>
            <a:r>
              <a:rPr lang="en-US" dirty="0" smtClean="0"/>
              <a:t>LR(1) keeps </a:t>
            </a:r>
            <a:r>
              <a:rPr lang="en-US" dirty="0" err="1" smtClean="0"/>
              <a:t>lookahead</a:t>
            </a:r>
            <a:r>
              <a:rPr lang="en-US" dirty="0" smtClean="0"/>
              <a:t> with each LR item</a:t>
            </a:r>
          </a:p>
          <a:p>
            <a:r>
              <a:rPr lang="en-US" dirty="0" smtClean="0"/>
              <a:t>Idea: a more refined notion of follows computed per item</a:t>
            </a:r>
            <a:endParaRPr lang="en-US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46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98" y="0"/>
            <a:ext cx="7772400" cy="1143000"/>
          </a:xfrm>
        </p:spPr>
        <p:txBody>
          <a:bodyPr/>
          <a:lstStyle/>
          <a:p>
            <a:r>
              <a:rPr lang="en-US" dirty="0" smtClean="0"/>
              <a:t>LR(1)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385" y="876439"/>
            <a:ext cx="7772400" cy="4114800"/>
          </a:xfrm>
        </p:spPr>
        <p:txBody>
          <a:bodyPr/>
          <a:lstStyle/>
          <a:p>
            <a:r>
              <a:rPr lang="en-US" sz="2400" dirty="0" smtClean="0"/>
              <a:t>LR(1) item is a pair </a:t>
            </a:r>
          </a:p>
          <a:p>
            <a:pPr lvl="1"/>
            <a:r>
              <a:rPr lang="en-US" sz="2000" dirty="0" smtClean="0"/>
              <a:t>LR(0) item</a:t>
            </a:r>
          </a:p>
          <a:p>
            <a:pPr lvl="1"/>
            <a:r>
              <a:rPr lang="en-US" sz="2000" dirty="0" smtClean="0"/>
              <a:t>Lookahead token</a:t>
            </a:r>
          </a:p>
          <a:p>
            <a:r>
              <a:rPr lang="en-US" sz="2400" dirty="0" smtClean="0"/>
              <a:t>Meaning</a:t>
            </a:r>
          </a:p>
          <a:p>
            <a:pPr lvl="1"/>
            <a:r>
              <a:rPr lang="en-US" sz="2000" dirty="0" smtClean="0"/>
              <a:t>We matched the part left of the dot, looking to match the part on the right of the dot, followed by the lookahead token</a:t>
            </a:r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The production 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sym typeface="Math C"/>
              </a:rPr>
              <a:t> id yields the following LR(1) items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144</a:t>
            </a:fld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5763344" y="4319394"/>
            <a:ext cx="1905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*]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=]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id]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id, $]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*]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=]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id]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id ●, $]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7584" y="4395594"/>
            <a:ext cx="1752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pt-BR" sz="2000" dirty="0">
                <a:solidFill>
                  <a:schemeClr val="tx1"/>
                </a:solidFill>
              </a:rPr>
              <a:t>(0) S’ → S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(1) S → L = R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(2) S → R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(3) L → * R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(4) L → id</a:t>
            </a:r>
          </a:p>
          <a:p>
            <a:pPr algn="l" rtl="0"/>
            <a:r>
              <a:rPr lang="pt-BR" sz="2000" dirty="0">
                <a:solidFill>
                  <a:schemeClr val="tx1"/>
                </a:solidFill>
              </a:rPr>
              <a:t>(5) R → 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7584" y="5743131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/>
          </a:p>
        </p:txBody>
      </p:sp>
      <p:sp>
        <p:nvSpPr>
          <p:cNvPr id="11" name="Rounded Rectangle 4"/>
          <p:cNvSpPr/>
          <p:nvPr/>
        </p:nvSpPr>
        <p:spPr>
          <a:xfrm>
            <a:off x="3347864" y="4921354"/>
            <a:ext cx="190500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[L → ● </a:t>
            </a:r>
            <a:r>
              <a:rPr lang="en-US" sz="2000" dirty="0" smtClean="0">
                <a:solidFill>
                  <a:schemeClr val="tx1"/>
                </a:solidFill>
              </a:rPr>
              <a:t>id]</a:t>
            </a:r>
            <a:endParaRPr lang="en-US" sz="2000" dirty="0">
              <a:solidFill>
                <a:schemeClr val="tx1"/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>
                <a:solidFill>
                  <a:schemeClr val="tx1"/>
                </a:solidFill>
              </a:rPr>
              <a:t>L → id </a:t>
            </a:r>
            <a:r>
              <a:rPr lang="en-US" sz="2000" dirty="0" smtClean="0">
                <a:solidFill>
                  <a:schemeClr val="tx1"/>
                </a:solidFill>
              </a:rPr>
              <a:t>●]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795" y="4561314"/>
            <a:ext cx="141083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LR(0)  items</a:t>
            </a:r>
            <a:endParaRPr lang="he-IL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913242"/>
            <a:ext cx="141083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LR(1)  items</a:t>
            </a:r>
            <a:endParaRPr lang="he-I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1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98" y="0"/>
            <a:ext cx="7772400" cy="1143000"/>
          </a:xfrm>
        </p:spPr>
        <p:txBody>
          <a:bodyPr/>
          <a:lstStyle/>
          <a:p>
            <a:r>
              <a:rPr lang="en-US" dirty="0" smtClean="0"/>
              <a:t>LR(1)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385" y="876439"/>
            <a:ext cx="7772400" cy="4114800"/>
          </a:xfrm>
        </p:spPr>
        <p:txBody>
          <a:bodyPr/>
          <a:lstStyle/>
          <a:p>
            <a:r>
              <a:rPr lang="en-US" sz="2400" dirty="0" smtClean="0"/>
              <a:t>LR(1) item is a pair </a:t>
            </a:r>
          </a:p>
          <a:p>
            <a:pPr lvl="1"/>
            <a:r>
              <a:rPr lang="en-US" sz="2000" dirty="0" smtClean="0"/>
              <a:t>LR(0) item</a:t>
            </a:r>
          </a:p>
          <a:p>
            <a:pPr lvl="1"/>
            <a:r>
              <a:rPr lang="en-US" sz="2000" dirty="0" smtClean="0"/>
              <a:t>Lookahead token</a:t>
            </a:r>
          </a:p>
          <a:p>
            <a:r>
              <a:rPr lang="en-US" sz="2400" dirty="0" smtClean="0"/>
              <a:t>Meaning</a:t>
            </a:r>
          </a:p>
          <a:p>
            <a:pPr lvl="1"/>
            <a:r>
              <a:rPr lang="en-US" sz="2000" dirty="0" smtClean="0"/>
              <a:t>We matched the part left of the dot, looking to match the part on the right of the dot, followed by the lookahead token</a:t>
            </a:r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The production L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dirty="0" smtClean="0">
                <a:sym typeface="Math C"/>
              </a:rPr>
              <a:t> id yields the following LR(1) items</a:t>
            </a:r>
          </a:p>
          <a:p>
            <a:pPr lvl="1"/>
            <a:endParaRPr lang="en-US" sz="2000" dirty="0">
              <a:sym typeface="Math C"/>
            </a:endParaRPr>
          </a:p>
          <a:p>
            <a:r>
              <a:rPr lang="en-US" sz="2400" dirty="0" smtClean="0">
                <a:sym typeface="Math C"/>
              </a:rPr>
              <a:t>Reduce only if the the expected </a:t>
            </a:r>
            <a:r>
              <a:rPr lang="en-US" sz="2400" dirty="0" err="1" smtClean="0">
                <a:sym typeface="Math C"/>
              </a:rPr>
              <a:t>lookhead</a:t>
            </a:r>
            <a:r>
              <a:rPr lang="en-US" sz="2400" dirty="0" smtClean="0">
                <a:sym typeface="Math C"/>
              </a:rPr>
              <a:t> matches the input</a:t>
            </a:r>
          </a:p>
          <a:p>
            <a:pPr lvl="1"/>
            <a:r>
              <a:rPr lang="en-US" sz="2000" dirty="0"/>
              <a:t>[L → id ●, </a:t>
            </a:r>
            <a:r>
              <a:rPr lang="en-US" sz="2000" dirty="0" smtClean="0"/>
              <a:t>=] will be used only if the next input token is =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5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LALR(1)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LR(1) tables have huge number of entries</a:t>
            </a:r>
          </a:p>
          <a:p>
            <a:r>
              <a:rPr lang="en-US" sz="2800" dirty="0" smtClean="0"/>
              <a:t>Often don’t need such refined observation (and cost)</a:t>
            </a:r>
          </a:p>
          <a:p>
            <a:r>
              <a:rPr lang="en-US" sz="2800" dirty="0" smtClean="0"/>
              <a:t>Idea: find states with the same LR(0) component and merge their </a:t>
            </a:r>
            <a:r>
              <a:rPr lang="en-US" sz="2800" dirty="0" err="1" smtClean="0"/>
              <a:t>lookaheads</a:t>
            </a:r>
            <a:r>
              <a:rPr lang="en-US" sz="2800" dirty="0" smtClean="0"/>
              <a:t> component as long as there are no conflicts</a:t>
            </a:r>
          </a:p>
          <a:p>
            <a:r>
              <a:rPr lang="en-US" sz="2800" dirty="0" smtClean="0"/>
              <a:t>LALR(1) not as powerful as LR(1) in theory but works quite well in practice</a:t>
            </a:r>
          </a:p>
          <a:p>
            <a:pPr lvl="1"/>
            <a:r>
              <a:rPr lang="en-US" sz="2400" dirty="0" smtClean="0"/>
              <a:t>Merging may not introduce new shift-reduce conflicts, only reduce-reduce, which is unlikely in practice</a:t>
            </a:r>
            <a:endParaRPr lang="en-US" sz="2400" dirty="0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2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is More Powerful than 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Any LL(k) language is also in LR(k), i.e.,  LL(k) ⊂ LR(k). </a:t>
            </a:r>
          </a:p>
          <a:p>
            <a:pPr lvl="1"/>
            <a:r>
              <a:rPr lang="en-US" sz="2000" dirty="0" smtClean="0"/>
              <a:t>LR is more popular in automatic tools</a:t>
            </a:r>
          </a:p>
          <a:p>
            <a:endParaRPr lang="en-US" sz="2400" dirty="0" smtClean="0"/>
          </a:p>
          <a:p>
            <a:r>
              <a:rPr lang="en-US" sz="2400" dirty="0" smtClean="0"/>
              <a:t>But less intuitive</a:t>
            </a:r>
          </a:p>
          <a:p>
            <a:endParaRPr lang="en-US" sz="2400" dirty="0"/>
          </a:p>
          <a:p>
            <a:r>
              <a:rPr lang="en-US" sz="2400" dirty="0" smtClean="0"/>
              <a:t>Also, the lookahead is counted differently in the two cases</a:t>
            </a:r>
          </a:p>
          <a:p>
            <a:pPr lvl="1"/>
            <a:r>
              <a:rPr lang="en-US" sz="2000" dirty="0" smtClean="0"/>
              <a:t>In an LL(k) derivation the algorithm sees the left-hand side of the rule + </a:t>
            </a:r>
            <a:r>
              <a:rPr lang="en-US" sz="2000" dirty="0"/>
              <a:t>k input </a:t>
            </a:r>
            <a:r>
              <a:rPr lang="en-US" sz="2000" dirty="0" smtClean="0"/>
              <a:t> tokens and then must select the derivation rule</a:t>
            </a:r>
          </a:p>
          <a:p>
            <a:pPr lvl="1"/>
            <a:r>
              <a:rPr lang="en-US" sz="2000" dirty="0" smtClean="0"/>
              <a:t>In LR(k), the algorithm “sees” all right-hand side of the derivation rule + k input tokens and then reduces</a:t>
            </a:r>
          </a:p>
          <a:p>
            <a:pPr lvl="2"/>
            <a:r>
              <a:rPr lang="en-US" sz="1800" dirty="0" smtClean="0"/>
              <a:t>LR(0) sees the entire right-side, but no input token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46188" y="1068388"/>
            <a:ext cx="7897812" cy="5789612"/>
          </a:xfrm>
        </p:spPr>
        <p:txBody>
          <a:bodyPr/>
          <a:lstStyle/>
          <a:p>
            <a:pPr eaLnBrk="1" hangingPunct="1"/>
            <a:endParaRPr lang="en-US" altLang="he-IL" sz="2000"/>
          </a:p>
          <a:p>
            <a:pPr eaLnBrk="1" hangingPunct="1"/>
            <a:endParaRPr lang="en-US" altLang="he-IL" sz="20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998537" y="874779"/>
            <a:ext cx="71929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kumimoji="1" lang="en-US" altLang="en-US" sz="1600" dirty="0">
                <a:latin typeface="Times New Roman" charset="0"/>
              </a:rPr>
              <a:t>terminal Integer NUMBER;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terminal PLUS,MINUS,MULT,DIV;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terminal LPAREN, RPAREN;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terminal UMINUS;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nonterminal Integer expr;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precedence left PLUS, MINUS;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precedence left DIV, MULT;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Precedence left UMINUS;</a:t>
            </a:r>
          </a:p>
          <a:p>
            <a:pPr algn="l" rtl="0"/>
            <a:r>
              <a:rPr lang="en-US" altLang="he-IL" sz="1600" dirty="0">
                <a:latin typeface="Times New Roman" charset="0"/>
              </a:rPr>
              <a:t>%%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expr ::= expr:e1 PLUS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+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expr:e1 MINUS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-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expr:e1 MULT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*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expr:e1 DIV expr:e2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new Integer(e1.intValue() / e2.intValue());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MINUS expr:e1 %</a:t>
            </a:r>
            <a:r>
              <a:rPr kumimoji="1" lang="en-US" altLang="en-US" sz="1600" dirty="0" err="1">
                <a:latin typeface="Times New Roman" charset="0"/>
              </a:rPr>
              <a:t>prec</a:t>
            </a:r>
            <a:r>
              <a:rPr kumimoji="1" lang="en-US" altLang="en-US" sz="1600" dirty="0">
                <a:latin typeface="Times New Roman" charset="0"/>
              </a:rPr>
              <a:t> UMINUS</a:t>
            </a:r>
          </a:p>
          <a:p>
            <a:pPr algn="l" rtl="0"/>
            <a:r>
              <a:rPr kumimoji="1" lang="en-US" altLang="en-US" sz="1600" dirty="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kumimoji="1" lang="en-US" altLang="en-US" sz="1600" dirty="0">
                <a:latin typeface="Times New Roman" charset="0"/>
              </a:rPr>
              <a:t>{: RESULT = new Integer(0 - e1.intValue(); :}</a:t>
            </a:r>
            <a:endParaRPr kumimoji="1" lang="en-US" altLang="en-US" sz="1600" dirty="0">
              <a:solidFill>
                <a:schemeClr val="tx2"/>
              </a:solidFill>
              <a:latin typeface="Times New Roman" charset="0"/>
            </a:endParaRP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LPAREN expr:e1 RPAREN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e1; :}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| </a:t>
            </a:r>
            <a:r>
              <a:rPr kumimoji="1" lang="en-US" altLang="en-US" sz="1600" dirty="0" err="1">
                <a:latin typeface="Times New Roman" charset="0"/>
              </a:rPr>
              <a:t>NUMBER:n</a:t>
            </a:r>
            <a:r>
              <a:rPr kumimoji="1" lang="en-US" altLang="en-US" sz="1600" dirty="0">
                <a:latin typeface="Times New Roman" charset="0"/>
              </a:rPr>
              <a:t> </a:t>
            </a:r>
          </a:p>
          <a:p>
            <a:pPr algn="l" rtl="0"/>
            <a:r>
              <a:rPr kumimoji="1" lang="en-US" altLang="en-US" sz="1600" dirty="0">
                <a:latin typeface="Times New Roman" charset="0"/>
              </a:rPr>
              <a:t>	{: RESULT = n; :}</a:t>
            </a:r>
            <a:endParaRPr kumimoji="1" lang="en-US" altLang="he-IL" sz="1600" dirty="0">
              <a:latin typeface="Times New Roman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A750AB-F6E8-DC4E-AAE7-1A30F26DA2FB}" type="slidenum">
              <a:rPr lang="he-IL" altLang="en-US"/>
              <a:pPr eaLnBrk="1" hangingPunct="1"/>
              <a:t>149</a:t>
            </a:fld>
            <a:endParaRPr lang="he-IL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6287" y="-74612"/>
            <a:ext cx="7772400" cy="1143000"/>
          </a:xfrm>
        </p:spPr>
        <p:txBody>
          <a:bodyPr/>
          <a:lstStyle/>
          <a:p>
            <a:r>
              <a:rPr lang="en-US" dirty="0" smtClean="0"/>
              <a:t>Using tools to parse + create 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1610" y="0"/>
            <a:ext cx="7772400" cy="1143000"/>
          </a:xfrm>
        </p:spPr>
        <p:txBody>
          <a:bodyPr/>
          <a:lstStyle/>
          <a:p>
            <a:r>
              <a:rPr lang="en-US" dirty="0" smtClean="0"/>
              <a:t>Computing FIRST sets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1609" y="1086151"/>
            <a:ext cx="7772400" cy="5626705"/>
          </a:xfrm>
        </p:spPr>
        <p:txBody>
          <a:bodyPr/>
          <a:lstStyle/>
          <a:p>
            <a:r>
              <a:rPr lang="en-US" dirty="0" smtClean="0"/>
              <a:t>FIRST (t) = { t }   // “t” </a:t>
            </a:r>
            <a:r>
              <a:rPr lang="en-US" dirty="0" smtClean="0"/>
              <a:t>terminal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ℇ</a:t>
            </a:r>
            <a:r>
              <a:rPr lang="en-US" dirty="0" smtClean="0"/>
              <a:t>∈ FIRST(X) </a:t>
            </a:r>
            <a:r>
              <a:rPr lang="en-US" dirty="0"/>
              <a:t> </a:t>
            </a:r>
            <a:r>
              <a:rPr lang="en-US" dirty="0" smtClean="0"/>
              <a:t>if </a:t>
            </a:r>
          </a:p>
          <a:p>
            <a:pPr lvl="1"/>
            <a:r>
              <a:rPr lang="en-US" dirty="0" smtClean="0"/>
              <a:t>X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 or </a:t>
            </a:r>
          </a:p>
          <a:p>
            <a:pPr lvl="1"/>
            <a:r>
              <a:rPr lang="en-US" dirty="0" smtClean="0">
                <a:sym typeface="Wingdings"/>
              </a:rPr>
              <a:t>X  A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.. </a:t>
            </a:r>
            <a:r>
              <a:rPr lang="en-US" dirty="0" err="1" smtClean="0">
                <a:sym typeface="Wingdings"/>
              </a:rPr>
              <a:t>A</a:t>
            </a:r>
            <a:r>
              <a:rPr lang="en-US" baseline="-25000" dirty="0" err="1" smtClean="0">
                <a:sym typeface="Wingdings"/>
              </a:rPr>
              <a:t>k</a:t>
            </a:r>
            <a:r>
              <a:rPr lang="en-US" baseline="-25000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err="1"/>
              <a:t>ℇ</a:t>
            </a:r>
            <a:r>
              <a:rPr lang="en-US" dirty="0"/>
              <a:t>∈ FIRST</a:t>
            </a:r>
            <a:r>
              <a:rPr lang="en-US" dirty="0" smtClean="0"/>
              <a:t>(A</a:t>
            </a:r>
            <a:r>
              <a:rPr lang="en-US" baseline="-25000" dirty="0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=1…k</a:t>
            </a:r>
          </a:p>
          <a:p>
            <a:endParaRPr lang="en-US" dirty="0"/>
          </a:p>
          <a:p>
            <a:r>
              <a:rPr lang="en-US" dirty="0" smtClean="0"/>
              <a:t>FIRST(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) ⊆ FIRST(X) if</a:t>
            </a:r>
            <a:r>
              <a:rPr lang="en-US" dirty="0" smtClean="0"/>
              <a:t> </a:t>
            </a:r>
            <a:r>
              <a:rPr lang="en-US" baseline="-25000" dirty="0" smtClean="0">
                <a:sym typeface="Wingdings"/>
              </a:rPr>
              <a:t> </a:t>
            </a:r>
          </a:p>
          <a:p>
            <a:pPr lvl="1"/>
            <a:r>
              <a:rPr lang="en-US" dirty="0" smtClean="0">
                <a:sym typeface="Wingdings"/>
              </a:rPr>
              <a:t>X </a:t>
            </a:r>
            <a:r>
              <a:rPr lang="en-US" dirty="0">
                <a:sym typeface="Wingdings"/>
              </a:rPr>
              <a:t>A</a:t>
            </a:r>
            <a:r>
              <a:rPr lang="en-US" baseline="-25000" dirty="0">
                <a:sym typeface="Wingdings"/>
              </a:rPr>
              <a:t>1</a:t>
            </a:r>
            <a:r>
              <a:rPr lang="en-US" dirty="0">
                <a:sym typeface="Wingdings"/>
              </a:rPr>
              <a:t> .. </a:t>
            </a:r>
            <a:r>
              <a:rPr lang="en-US" dirty="0" err="1">
                <a:sym typeface="Wingdings"/>
              </a:rPr>
              <a:t>A</a:t>
            </a:r>
            <a:r>
              <a:rPr lang="en-US" baseline="-25000" dirty="0" err="1">
                <a:sym typeface="Wingdings"/>
              </a:rPr>
              <a:t>k</a:t>
            </a:r>
            <a:r>
              <a:rPr lang="en-US" baseline="-25000" dirty="0">
                <a:sym typeface="Wingdings"/>
              </a:rPr>
              <a:t> </a:t>
            </a:r>
            <a:r>
              <a:rPr lang="en-US" dirty="0">
                <a:sym typeface="Wingdings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err="1"/>
              <a:t>ℇ</a:t>
            </a:r>
            <a:r>
              <a:rPr lang="en-US" dirty="0"/>
              <a:t>∈ FIRST(A</a:t>
            </a:r>
            <a:r>
              <a:rPr lang="en-US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=1…k</a:t>
            </a:r>
          </a:p>
          <a:p>
            <a:pPr lvl="1"/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r>
              <a:rPr lang="en-US" baseline="-25000" dirty="0" smtClean="0">
                <a:sym typeface="Wingdings"/>
              </a:rPr>
              <a:t> </a:t>
            </a:r>
            <a:endParaRPr lang="he-IL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517485" y="5558720"/>
            <a:ext cx="3190240" cy="1005840"/>
          </a:xfrm>
          <a:prstGeom prst="wedgeRoundRectCallout">
            <a:avLst>
              <a:gd name="adj1" fmla="val -34425"/>
              <a:gd name="adj2" fmla="val 70819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First(X) is computed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for </a:t>
            </a:r>
            <a:b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</a:b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non-terminals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9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41" name="Rectangle 17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990600"/>
          </a:xfrm>
          <a:noFill/>
          <a:ln/>
        </p:spPr>
        <p:txBody>
          <a:bodyPr/>
          <a:lstStyle/>
          <a:p>
            <a:r>
              <a:rPr lang="en-US"/>
              <a:t>Grammar Hierarchy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47A3-43EF-437D-8073-220AE27C99E7}" type="slidenum">
              <a:rPr lang="en-US" altLang="en-US"/>
              <a:pPr/>
              <a:t>150</a:t>
            </a:fld>
            <a:endParaRPr lang="en-US" altLang="en-US"/>
          </a:p>
        </p:txBody>
      </p:sp>
      <p:sp>
        <p:nvSpPr>
          <p:cNvPr id="487429" name="Oval 5"/>
          <p:cNvSpPr>
            <a:spLocks noChangeArrowheads="1"/>
          </p:cNvSpPr>
          <p:nvPr/>
        </p:nvSpPr>
        <p:spPr bwMode="auto">
          <a:xfrm>
            <a:off x="76200" y="1189038"/>
            <a:ext cx="8991600" cy="52879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2851150" y="1528763"/>
            <a:ext cx="377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Non-ambiguous CFG</a:t>
            </a:r>
          </a:p>
        </p:txBody>
      </p:sp>
      <p:sp>
        <p:nvSpPr>
          <p:cNvPr id="487431" name="AutoShape 7"/>
          <p:cNvSpPr>
            <a:spLocks noChangeArrowheads="1"/>
          </p:cNvSpPr>
          <p:nvPr/>
        </p:nvSpPr>
        <p:spPr bwMode="auto">
          <a:xfrm>
            <a:off x="914400" y="2046288"/>
            <a:ext cx="7224713" cy="3595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2" name="Text Box 8"/>
          <p:cNvSpPr txBox="1">
            <a:spLocks noChangeArrowheads="1"/>
          </p:cNvSpPr>
          <p:nvPr/>
        </p:nvSpPr>
        <p:spPr bwMode="auto">
          <a:xfrm>
            <a:off x="1357313" y="203676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LR</a:t>
            </a:r>
            <a:r>
              <a:rPr lang="en-US" dirty="0">
                <a:latin typeface="Tahoma" pitchFamily="34" charset="0"/>
              </a:rPr>
              <a:t>(1)</a:t>
            </a:r>
          </a:p>
        </p:txBody>
      </p:sp>
      <p:sp>
        <p:nvSpPr>
          <p:cNvPr id="487433" name="AutoShape 9"/>
          <p:cNvSpPr>
            <a:spLocks noChangeArrowheads="1"/>
          </p:cNvSpPr>
          <p:nvPr/>
        </p:nvSpPr>
        <p:spPr bwMode="auto">
          <a:xfrm>
            <a:off x="1206500" y="2563813"/>
            <a:ext cx="6659563" cy="27003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4" name="Text Box 10"/>
          <p:cNvSpPr txBox="1">
            <a:spLocks noChangeArrowheads="1"/>
          </p:cNvSpPr>
          <p:nvPr/>
        </p:nvSpPr>
        <p:spPr bwMode="auto">
          <a:xfrm>
            <a:off x="1370013" y="256381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LALR(1)</a:t>
            </a:r>
          </a:p>
        </p:txBody>
      </p:sp>
      <p:sp>
        <p:nvSpPr>
          <p:cNvPr id="487435" name="AutoShape 11"/>
          <p:cNvSpPr>
            <a:spLocks noChangeArrowheads="1"/>
          </p:cNvSpPr>
          <p:nvPr/>
        </p:nvSpPr>
        <p:spPr bwMode="auto">
          <a:xfrm>
            <a:off x="2486025" y="3432175"/>
            <a:ext cx="3948113" cy="12350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1677636" y="3358270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SLR(1)</a:t>
            </a:r>
          </a:p>
        </p:txBody>
      </p:sp>
      <p:sp>
        <p:nvSpPr>
          <p:cNvPr id="487437" name="AutoShape 13"/>
          <p:cNvSpPr>
            <a:spLocks noChangeArrowheads="1"/>
          </p:cNvSpPr>
          <p:nvPr/>
        </p:nvSpPr>
        <p:spPr bwMode="auto">
          <a:xfrm>
            <a:off x="3687763" y="2320925"/>
            <a:ext cx="1646237" cy="3138488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3070578" y="2590800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LL(1)</a:t>
            </a:r>
          </a:p>
        </p:txBody>
      </p:sp>
      <p:sp>
        <p:nvSpPr>
          <p:cNvPr id="487439" name="Oval 15"/>
          <p:cNvSpPr>
            <a:spLocks noChangeArrowheads="1"/>
          </p:cNvSpPr>
          <p:nvPr/>
        </p:nvSpPr>
        <p:spPr bwMode="auto">
          <a:xfrm>
            <a:off x="3162300" y="3729038"/>
            <a:ext cx="2863850" cy="600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3797300" y="3800475"/>
            <a:ext cx="94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LR(0)</a:t>
            </a:r>
          </a:p>
        </p:txBody>
      </p:sp>
    </p:spTree>
    <p:extLst>
      <p:ext uri="{BB962C8B-B14F-4D97-AF65-F5344CB8AC3E}">
        <p14:creationId xmlns:p14="http://schemas.microsoft.com/office/powerpoint/2010/main" val="11258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904" y="2165048"/>
            <a:ext cx="2540000" cy="379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418" y="6076835"/>
            <a:ext cx="215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Jay </a:t>
            </a:r>
            <a:r>
              <a:rPr lang="en-US" dirty="0" err="1"/>
              <a:t>Earley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2484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dirty="0" smtClean="0"/>
              <a:t>Invented by Jay </a:t>
            </a:r>
            <a:r>
              <a:rPr lang="en-US" dirty="0" err="1" smtClean="0"/>
              <a:t>Earley</a:t>
            </a:r>
            <a:r>
              <a:rPr lang="en-US" dirty="0" smtClean="0"/>
              <a:t> [PhD. 1968]</a:t>
            </a:r>
          </a:p>
          <a:p>
            <a:endParaRPr lang="en-US" dirty="0"/>
          </a:p>
          <a:p>
            <a:r>
              <a:rPr lang="en-US" dirty="0" smtClean="0"/>
              <a:t>Handles arbitrary context free grammars</a:t>
            </a:r>
          </a:p>
          <a:p>
            <a:pPr lvl="1"/>
            <a:r>
              <a:rPr lang="en-US" dirty="0" smtClean="0"/>
              <a:t>Can handle ambiguous  grammars</a:t>
            </a:r>
          </a:p>
          <a:p>
            <a:endParaRPr lang="en-US" dirty="0"/>
          </a:p>
          <a:p>
            <a:r>
              <a:rPr lang="en-US" dirty="0" smtClean="0"/>
              <a:t>Complexity O(N</a:t>
            </a:r>
            <a:r>
              <a:rPr lang="en-US" baseline="30000" dirty="0" smtClean="0"/>
              <a:t>3</a:t>
            </a:r>
            <a:r>
              <a:rPr lang="en-US" dirty="0" smtClean="0"/>
              <a:t>) when N = |input|</a:t>
            </a:r>
          </a:p>
          <a:p>
            <a:r>
              <a:rPr lang="en-US" dirty="0" smtClean="0"/>
              <a:t>Uses dynamic programming</a:t>
            </a:r>
          </a:p>
          <a:p>
            <a:pPr lvl="1"/>
            <a:r>
              <a:rPr lang="en-US" dirty="0" smtClean="0"/>
              <a:t>Compactly encodes ambiguity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a problem P into </a:t>
            </a:r>
            <a:r>
              <a:rPr lang="en-US" dirty="0" err="1" smtClean="0"/>
              <a:t>subproblems</a:t>
            </a:r>
            <a:r>
              <a:rPr lang="en-US" dirty="0" smtClean="0"/>
              <a:t> P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/>
            <a:r>
              <a:rPr lang="en-US" dirty="0" smtClean="0"/>
              <a:t>Solve P by combining solutions for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…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endParaRPr lang="en-US" dirty="0"/>
          </a:p>
          <a:p>
            <a:pPr lvl="1"/>
            <a:r>
              <a:rPr lang="en-US" dirty="0" err="1" smtClean="0"/>
              <a:t>Memoize</a:t>
            </a:r>
            <a:r>
              <a:rPr lang="en-US" dirty="0" smtClean="0"/>
              <a:t> (store) solutions to </a:t>
            </a:r>
            <a:r>
              <a:rPr lang="en-US" dirty="0" err="1" smtClean="0"/>
              <a:t>subproblems</a:t>
            </a:r>
            <a:r>
              <a:rPr lang="en-US" dirty="0" smtClean="0"/>
              <a:t> instead of re-computation </a:t>
            </a:r>
          </a:p>
          <a:p>
            <a:r>
              <a:rPr lang="en-US" dirty="0" smtClean="0"/>
              <a:t>Bellman-Ford shortest path algorithm</a:t>
            </a:r>
          </a:p>
          <a:p>
            <a:pPr lvl="1"/>
            <a:r>
              <a:rPr lang="en-US" dirty="0" smtClean="0"/>
              <a:t>Sol(</a:t>
            </a:r>
            <a:r>
              <a:rPr lang="en-US" dirty="0" err="1" smtClean="0"/>
              <a:t>x,y,i</a:t>
            </a:r>
            <a:r>
              <a:rPr lang="en-US" dirty="0" smtClean="0"/>
              <a:t>) = minimum of</a:t>
            </a:r>
          </a:p>
          <a:p>
            <a:pPr lvl="2"/>
            <a:r>
              <a:rPr lang="en-US" dirty="0" smtClean="0"/>
              <a:t>Sol(x,y,i-1)</a:t>
            </a:r>
          </a:p>
          <a:p>
            <a:pPr lvl="2"/>
            <a:r>
              <a:rPr lang="en-US" dirty="0" smtClean="0"/>
              <a:t>Sol(t,y,i-1) + weight(</a:t>
            </a:r>
            <a:r>
              <a:rPr lang="en-US" dirty="0" err="1" smtClean="0"/>
              <a:t>x,t</a:t>
            </a:r>
            <a:r>
              <a:rPr lang="en-US" dirty="0" smtClean="0"/>
              <a:t>)   for   edges (</a:t>
            </a:r>
            <a:r>
              <a:rPr lang="en-US" dirty="0" err="1" smtClean="0"/>
              <a:t>x,t</a:t>
            </a:r>
            <a:r>
              <a:rPr lang="en-US" dirty="0" smtClean="0"/>
              <a:t>) </a:t>
            </a:r>
          </a:p>
          <a:p>
            <a:pPr marL="457200" lvl="1" indent="0">
              <a:buNone/>
            </a:pPr>
            <a:endParaRPr lang="en-US" baseline="-25000" dirty="0" smtClean="0"/>
          </a:p>
          <a:p>
            <a:pPr marL="457200" lvl="1" indent="0">
              <a:buNone/>
            </a:pPr>
            <a:endParaRPr lang="en-US" baseline="-25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 implementation of a recursive descent parser  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S[N+1]</a:t>
            </a:r>
            <a:r>
              <a:rPr lang="en-US" dirty="0" smtClean="0"/>
              <a:t> Sequence of sets of “</a:t>
            </a:r>
            <a:r>
              <a:rPr lang="en-US" dirty="0" err="1" smtClean="0"/>
              <a:t>Earley</a:t>
            </a:r>
            <a:r>
              <a:rPr lang="en-US" dirty="0" smtClean="0"/>
              <a:t> states”</a:t>
            </a:r>
          </a:p>
          <a:p>
            <a:pPr lvl="2"/>
            <a:r>
              <a:rPr lang="en-US" dirty="0" smtClean="0">
                <a:solidFill>
                  <a:srgbClr val="004080"/>
                </a:solidFill>
              </a:rPr>
              <a:t>N</a:t>
            </a:r>
            <a:r>
              <a:rPr lang="en-US" dirty="0" smtClean="0"/>
              <a:t> = |INPUT|</a:t>
            </a:r>
          </a:p>
          <a:p>
            <a:pPr lvl="2"/>
            <a:r>
              <a:rPr lang="en-US" dirty="0" err="1" smtClean="0">
                <a:solidFill>
                  <a:srgbClr val="004080"/>
                </a:solidFill>
              </a:rPr>
              <a:t>Earley</a:t>
            </a:r>
            <a:r>
              <a:rPr lang="en-US" dirty="0" smtClean="0">
                <a:solidFill>
                  <a:srgbClr val="004080"/>
                </a:solidFill>
              </a:rPr>
              <a:t> state (item) s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004080"/>
                </a:solidFill>
              </a:rPr>
              <a:t> </a:t>
            </a:r>
            <a:r>
              <a:rPr lang="en-US" dirty="0" smtClean="0"/>
              <a:t>a sentential form + aux info 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S[</a:t>
            </a:r>
            <a:r>
              <a:rPr lang="en-US" dirty="0" err="1" smtClean="0">
                <a:solidFill>
                  <a:srgbClr val="004080"/>
                </a:solidFill>
              </a:rPr>
              <a:t>i</a:t>
            </a:r>
            <a:r>
              <a:rPr lang="en-US" dirty="0" smtClean="0">
                <a:solidFill>
                  <a:srgbClr val="004080"/>
                </a:solidFill>
              </a:rPr>
              <a:t>]</a:t>
            </a:r>
            <a:r>
              <a:rPr lang="en-US" dirty="0" smtClean="0"/>
              <a:t> All parse tree that can be produced (by a RDP) after reading the first </a:t>
            </a:r>
            <a:r>
              <a:rPr lang="en-US" dirty="0" err="1"/>
              <a:t>i</a:t>
            </a:r>
            <a:r>
              <a:rPr lang="en-US" dirty="0" smtClean="0"/>
              <a:t> tokens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[i+1] built using S[0] … S[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Parse arbitrary grammars in O(|input|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 </a:t>
            </a:r>
          </a:p>
          <a:p>
            <a:pPr lvl="1"/>
            <a:r>
              <a:rPr lang="en-US" sz="2400" dirty="0"/>
              <a:t>O(|</a:t>
            </a:r>
            <a:r>
              <a:rPr lang="en-US" sz="2400" dirty="0" smtClean="0"/>
              <a:t>input|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for </a:t>
            </a:r>
            <a:r>
              <a:rPr lang="en-US" sz="2400" dirty="0" err="1" smtClean="0"/>
              <a:t>unambigous</a:t>
            </a:r>
            <a:r>
              <a:rPr lang="en-US" sz="2400" dirty="0" smtClean="0"/>
              <a:t> </a:t>
            </a:r>
            <a:r>
              <a:rPr lang="en-US" sz="2400" dirty="0" err="1" smtClean="0"/>
              <a:t>grammer</a:t>
            </a:r>
            <a:endParaRPr lang="en-US" sz="2400" dirty="0"/>
          </a:p>
          <a:p>
            <a:pPr lvl="1"/>
            <a:r>
              <a:rPr lang="en-US" sz="2400" dirty="0" smtClean="0"/>
              <a:t>Linear for most LR(k) </a:t>
            </a:r>
            <a:r>
              <a:rPr lang="en-US" sz="2400" dirty="0" err="1" smtClean="0"/>
              <a:t>langaues</a:t>
            </a:r>
            <a:r>
              <a:rPr lang="en-US" sz="2400" dirty="0" smtClean="0"/>
              <a:t>  </a:t>
            </a:r>
            <a:endParaRPr lang="en-US" sz="1400" dirty="0" smtClean="0"/>
          </a:p>
          <a:p>
            <a:r>
              <a:rPr lang="en-US" sz="2800" dirty="0" smtClean="0"/>
              <a:t>Dynamic programming implementation of a recursive descent parser  </a:t>
            </a:r>
          </a:p>
          <a:p>
            <a:pPr lvl="1"/>
            <a:r>
              <a:rPr lang="en-US" sz="2400" dirty="0" smtClean="0"/>
              <a:t>S[N+1] Sequence of sets of “</a:t>
            </a:r>
            <a:r>
              <a:rPr lang="en-US" sz="2400" dirty="0" err="1" smtClean="0"/>
              <a:t>Earley</a:t>
            </a:r>
            <a:r>
              <a:rPr lang="en-US" sz="2400" dirty="0" smtClean="0"/>
              <a:t> states”</a:t>
            </a:r>
          </a:p>
          <a:p>
            <a:pPr lvl="2"/>
            <a:r>
              <a:rPr lang="en-US" sz="2000" dirty="0" smtClean="0"/>
              <a:t>N = |INPUT|</a:t>
            </a:r>
          </a:p>
          <a:p>
            <a:pPr lvl="2"/>
            <a:r>
              <a:rPr lang="en-US" sz="2000" dirty="0" err="1" smtClean="0"/>
              <a:t>Earley</a:t>
            </a:r>
            <a:r>
              <a:rPr lang="en-US" sz="2000" dirty="0" smtClean="0"/>
              <a:t> states is a sentential form + aux info </a:t>
            </a:r>
          </a:p>
          <a:p>
            <a:pPr lvl="1"/>
            <a:r>
              <a:rPr lang="en-US" sz="2400" dirty="0" smtClean="0"/>
              <a:t>S[</a:t>
            </a:r>
            <a:r>
              <a:rPr lang="en-US" sz="2400" dirty="0" err="1" smtClean="0"/>
              <a:t>i</a:t>
            </a:r>
            <a:r>
              <a:rPr lang="en-US" sz="2400" dirty="0" smtClean="0"/>
              <a:t>] All parse tree that can be produced (by an RDP) after reading the first </a:t>
            </a:r>
            <a:r>
              <a:rPr lang="en-US" sz="2400" dirty="0" err="1" smtClean="0"/>
              <a:t>i</a:t>
            </a:r>
            <a:r>
              <a:rPr lang="en-US" sz="2400" dirty="0" smtClean="0"/>
              <a:t> tokens</a:t>
            </a:r>
          </a:p>
          <a:p>
            <a:pPr lvl="2"/>
            <a:r>
              <a:rPr lang="en-US" sz="2000" dirty="0" smtClean="0"/>
              <a:t>S[i+1] built using S[0] … S[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&lt; constituent, back &gt;</a:t>
            </a:r>
          </a:p>
          <a:p>
            <a:pPr lvl="1"/>
            <a:r>
              <a:rPr lang="en-US" dirty="0" smtClean="0"/>
              <a:t>constituent (dotted rule) for  A</a:t>
            </a:r>
            <a:r>
              <a:rPr lang="en-US" dirty="0" smtClean="0">
                <a:sym typeface="Wingdings"/>
              </a:rPr>
              <a:t>αβ</a:t>
            </a:r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•αβ   predicated constituents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α•β   in-progress constituents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/>
              </a:rPr>
              <a:t>αβ•   completed constituents</a:t>
            </a:r>
            <a:endParaRPr lang="en-US" dirty="0" smtClean="0"/>
          </a:p>
          <a:p>
            <a:pPr lvl="1"/>
            <a:r>
              <a:rPr lang="en-US" dirty="0" smtClean="0"/>
              <a:t>back previous Early state in 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&lt; constituent, back &gt;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constituent</a:t>
            </a:r>
            <a:r>
              <a:rPr lang="en-US" dirty="0" smtClean="0"/>
              <a:t> (dotted rule) for  A</a:t>
            </a:r>
            <a:r>
              <a:rPr lang="en-US" dirty="0" smtClean="0">
                <a:sym typeface="Wingdings"/>
              </a:rPr>
              <a:t>αβ</a:t>
            </a:r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•</a:t>
            </a:r>
            <a:r>
              <a:rPr lang="en-US" dirty="0" smtClean="0">
                <a:sym typeface="Wingdings"/>
              </a:rPr>
              <a:t>αβ  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predicated</a:t>
            </a:r>
            <a:r>
              <a:rPr lang="en-US" dirty="0" smtClean="0">
                <a:sym typeface="Wingdings"/>
              </a:rPr>
              <a:t> constituents 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>
                <a:sym typeface="Wingdings"/>
              </a:rPr>
              <a:t>α•β 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olidFill>
                  <a:srgbClr val="004080"/>
                </a:solidFill>
                <a:sym typeface="Wingdings"/>
              </a:rPr>
              <a:t>in-progress </a:t>
            </a:r>
            <a:r>
              <a:rPr lang="en-US" dirty="0">
                <a:sym typeface="Wingdings"/>
              </a:rPr>
              <a:t>constituents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A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αβ</a:t>
            </a:r>
            <a:r>
              <a:rPr lang="en-US" dirty="0">
                <a:sym typeface="Wingdings"/>
              </a:rPr>
              <a:t>•</a:t>
            </a:r>
            <a:r>
              <a:rPr lang="en-US" dirty="0" smtClean="0">
                <a:sym typeface="Wingdings"/>
              </a:rPr>
              <a:t> 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olidFill>
                  <a:srgbClr val="004080"/>
                </a:solidFill>
                <a:sym typeface="Wingdings"/>
              </a:rPr>
              <a:t>completed</a:t>
            </a:r>
            <a:r>
              <a:rPr lang="en-US" dirty="0" smtClean="0">
                <a:sym typeface="Wingdings"/>
              </a:rPr>
              <a:t> constituents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back </a:t>
            </a:r>
            <a:r>
              <a:rPr lang="en-US" dirty="0" smtClean="0">
                <a:solidFill>
                  <a:srgbClr val="000000"/>
                </a:solidFill>
              </a:rPr>
              <a:t>previous Early state in derivation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Earley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811852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Input = x[1…N]</a:t>
            </a:r>
          </a:p>
          <a:p>
            <a:pPr marL="0" indent="0">
              <a:buNone/>
            </a:pPr>
            <a:r>
              <a:rPr lang="en-US" sz="2000" dirty="0" smtClean="0"/>
              <a:t>S[0] = &lt;E’</a:t>
            </a:r>
            <a:r>
              <a:rPr lang="en-US" sz="2000" dirty="0" smtClean="0">
                <a:sym typeface="Wingdings"/>
              </a:rPr>
              <a:t> •E</a:t>
            </a:r>
            <a:r>
              <a:rPr lang="en-US" sz="2000" dirty="0" smtClean="0"/>
              <a:t>, 0&gt;; S[1] = … S[N] = {}</a:t>
            </a:r>
          </a:p>
          <a:p>
            <a:pPr marL="0" indent="0">
              <a:buNone/>
            </a:pPr>
            <a:r>
              <a:rPr lang="en-US" sz="2000" dirty="0" smtClean="0"/>
              <a:t>for  </a:t>
            </a:r>
            <a:r>
              <a:rPr lang="en-US" sz="2000" dirty="0" err="1" smtClean="0"/>
              <a:t>i</a:t>
            </a:r>
            <a:r>
              <a:rPr lang="en-US" sz="2000" dirty="0" smtClean="0"/>
              <a:t> = 0 ... N do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ym typeface="Wingdings"/>
              </a:rPr>
              <a:t>until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does not change do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</a:t>
            </a:r>
            <a:r>
              <a:rPr lang="en-US" sz="2000" dirty="0" err="1" smtClean="0"/>
              <a:t>foreach</a:t>
            </a:r>
            <a:r>
              <a:rPr lang="en-US" sz="2000" dirty="0" smtClean="0"/>
              <a:t> s ∈ S[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…•a…, b&gt;  and  a=x[i+1] then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>
                <a:solidFill>
                  <a:schemeClr val="bg1"/>
                </a:solidFill>
              </a:rPr>
              <a:t>/ </a:t>
            </a:r>
            <a:r>
              <a:rPr lang="en-US" sz="2000" dirty="0" smtClean="0">
                <a:solidFill>
                  <a:schemeClr val="bg1"/>
                </a:solidFill>
              </a:rPr>
              <a:t>scan</a:t>
            </a:r>
            <a:endParaRPr lang="en-US" sz="2000" dirty="0" smtClean="0">
              <a:solidFill>
                <a:schemeClr val="bg1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</a:t>
            </a:r>
            <a:r>
              <a:rPr lang="en-US" sz="2000" dirty="0" smtClean="0"/>
              <a:t>S[i+1] =  S[i+1] ∪ {&lt;A</a:t>
            </a:r>
            <a:r>
              <a:rPr lang="en-US" sz="2000" dirty="0" smtClean="0">
                <a:sym typeface="Wingdings"/>
              </a:rPr>
              <a:t>…a•…, b&gt;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 smtClean="0"/>
              <a:t>            if  s = &lt;A</a:t>
            </a:r>
            <a:r>
              <a:rPr lang="en-US" sz="2000" dirty="0" smtClean="0">
                <a:sym typeface="Wingdings"/>
              </a:rPr>
              <a:t> … •X …, b&gt; and Xα then                                    </a:t>
            </a:r>
            <a:r>
              <a:rPr lang="en-US" sz="2000" dirty="0">
                <a:solidFill>
                  <a:srgbClr val="004080"/>
                </a:solidFill>
              </a:rPr>
              <a:t>// </a:t>
            </a:r>
            <a:r>
              <a:rPr lang="en-US" sz="2000" dirty="0" smtClean="0">
                <a:solidFill>
                  <a:srgbClr val="004080"/>
                </a:solidFill>
              </a:rPr>
              <a:t>predict</a:t>
            </a:r>
            <a:endParaRPr lang="en-US" sz="2000" dirty="0" smtClean="0">
              <a:solidFill>
                <a:srgbClr val="00408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              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= S[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] </a:t>
            </a:r>
            <a:r>
              <a:rPr lang="en-US" sz="2000" dirty="0" smtClean="0"/>
              <a:t>∪ {&lt;X</a:t>
            </a:r>
            <a:r>
              <a:rPr lang="en-US" sz="2000" dirty="0" smtClean="0">
                <a:sym typeface="Wingdings"/>
              </a:rPr>
              <a:t>•α, </a:t>
            </a:r>
            <a:r>
              <a:rPr lang="en-US" sz="2000" dirty="0" err="1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 &gt; </a:t>
            </a:r>
            <a:r>
              <a:rPr lang="en-US" sz="2000" dirty="0" smtClean="0"/>
              <a:t> }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if  s = &lt; A</a:t>
            </a:r>
            <a:r>
              <a:rPr lang="en-US" sz="2000" dirty="0" smtClean="0">
                <a:sym typeface="Wingdings"/>
              </a:rPr>
              <a:t> … • , b&gt;  and  </a:t>
            </a:r>
            <a:r>
              <a:rPr lang="en-US" sz="2000" dirty="0" smtClean="0"/>
              <a:t>&lt;X</a:t>
            </a:r>
            <a:r>
              <a:rPr lang="en-US" sz="2000" dirty="0" smtClean="0">
                <a:sym typeface="Wingdings"/>
              </a:rPr>
              <a:t>…•A…,  k&gt;  </a:t>
            </a:r>
            <a:r>
              <a:rPr lang="en-US" sz="2000" dirty="0" smtClean="0"/>
              <a:t>∈ S[b] then    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/</a:t>
            </a:r>
            <a:r>
              <a:rPr lang="en-US" sz="2000" dirty="0">
                <a:solidFill>
                  <a:srgbClr val="004080"/>
                </a:solidFill>
                <a:sym typeface="Wingdings"/>
              </a:rPr>
              <a:t>/ </a:t>
            </a:r>
            <a:r>
              <a:rPr lang="en-US" sz="2000" dirty="0" smtClean="0">
                <a:solidFill>
                  <a:srgbClr val="004080"/>
                </a:solidFill>
                <a:sym typeface="Wingdings"/>
              </a:rPr>
              <a:t>complete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                S[</a:t>
            </a:r>
            <a:r>
              <a:rPr lang="en-US" sz="2000" dirty="0" err="1" smtClean="0"/>
              <a:t>i</a:t>
            </a:r>
            <a:r>
              <a:rPr lang="en-US" sz="2000" dirty="0" smtClean="0"/>
              <a:t>] = S[</a:t>
            </a:r>
            <a:r>
              <a:rPr lang="en-US" sz="2000" dirty="0" err="1" smtClean="0"/>
              <a:t>i</a:t>
            </a:r>
            <a:r>
              <a:rPr lang="en-US" sz="2000" dirty="0" smtClean="0"/>
              <a:t>] ∪{&lt;X</a:t>
            </a:r>
            <a:r>
              <a:rPr lang="en-US" sz="2000" dirty="0" smtClean="0">
                <a:sym typeface="Wingdings"/>
              </a:rPr>
              <a:t>…A•…,  k&gt;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086" y="38387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451024" y="4591864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454683" y="5304918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452621" y="6080903"/>
            <a:ext cx="7145292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83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79" y="1793366"/>
            <a:ext cx="5329162" cy="4602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04" y="3589165"/>
            <a:ext cx="539704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&lt;A</a:t>
            </a:r>
            <a:r>
              <a:rPr lang="en-US" sz="1400" dirty="0">
                <a:latin typeface="+mn-lt"/>
                <a:sym typeface="Wingdings"/>
              </a:rPr>
              <a:t>…•a…, b&gt;  and  a=x[i+1] then                                </a:t>
            </a:r>
            <a:r>
              <a:rPr lang="en-US" sz="1400" dirty="0">
                <a:latin typeface="+mn-lt"/>
              </a:rPr>
              <a:t>// scan</a:t>
            </a:r>
            <a:endParaRPr lang="en-US" sz="1400" dirty="0">
              <a:latin typeface="+mn-lt"/>
              <a:sym typeface="Wingdings"/>
            </a:endParaRP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               </a:t>
            </a:r>
            <a:r>
              <a:rPr lang="en-US" sz="1400" dirty="0">
                <a:latin typeface="+mn-lt"/>
              </a:rPr>
              <a:t>S[i+1] =  S[i+1] ∪ {&lt;A</a:t>
            </a:r>
            <a:r>
              <a:rPr lang="en-US" sz="1400" dirty="0">
                <a:latin typeface="+mn-lt"/>
                <a:sym typeface="Wingdings"/>
              </a:rPr>
              <a:t>…a•…, b&gt; </a:t>
            </a:r>
            <a:r>
              <a:rPr lang="en-US" sz="1400" dirty="0">
                <a:latin typeface="+mn-lt"/>
              </a:rPr>
              <a:t> } </a:t>
            </a:r>
            <a:endParaRPr lang="en-US" sz="1400" dirty="0" smtClean="0">
              <a:latin typeface="+mn-lt"/>
            </a:endParaRPr>
          </a:p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&lt;A</a:t>
            </a:r>
            <a:r>
              <a:rPr lang="en-US" sz="1400" dirty="0">
                <a:latin typeface="+mn-lt"/>
                <a:sym typeface="Wingdings"/>
              </a:rPr>
              <a:t> … •X …, b&gt; and Xα then                                    </a:t>
            </a:r>
            <a:r>
              <a:rPr lang="en-US" sz="1400" dirty="0">
                <a:solidFill>
                  <a:srgbClr val="004080"/>
                </a:solidFill>
                <a:latin typeface="+mn-lt"/>
              </a:rPr>
              <a:t>// predict</a:t>
            </a:r>
            <a:endParaRPr lang="en-US" sz="1400" dirty="0">
              <a:solidFill>
                <a:srgbClr val="004080"/>
              </a:solidFill>
              <a:latin typeface="+mn-lt"/>
              <a:sym typeface="Wingdings"/>
            </a:endParaRP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               S[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] = S[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] </a:t>
            </a:r>
            <a:r>
              <a:rPr lang="en-US" sz="1400" dirty="0">
                <a:latin typeface="+mn-lt"/>
              </a:rPr>
              <a:t>∪ {&lt;X</a:t>
            </a:r>
            <a:r>
              <a:rPr lang="en-US" sz="1400" dirty="0">
                <a:latin typeface="+mn-lt"/>
                <a:sym typeface="Wingdings"/>
              </a:rPr>
              <a:t>•α, </a:t>
            </a:r>
            <a:r>
              <a:rPr lang="en-US" sz="1400" dirty="0" err="1">
                <a:latin typeface="+mn-lt"/>
                <a:sym typeface="Wingdings"/>
              </a:rPr>
              <a:t>i</a:t>
            </a:r>
            <a:r>
              <a:rPr lang="en-US" sz="1400" dirty="0">
                <a:latin typeface="+mn-lt"/>
                <a:sym typeface="Wingdings"/>
              </a:rPr>
              <a:t> &gt; </a:t>
            </a:r>
            <a:r>
              <a:rPr lang="en-US" sz="1400" dirty="0">
                <a:latin typeface="+mn-lt"/>
              </a:rPr>
              <a:t> } </a:t>
            </a:r>
            <a:endParaRPr lang="en-US" sz="1400" dirty="0" smtClean="0">
              <a:latin typeface="+mn-lt"/>
            </a:endParaRPr>
          </a:p>
          <a:p>
            <a:pPr marL="0" indent="0" algn="l">
              <a:buNone/>
            </a:pPr>
            <a:r>
              <a:rPr lang="en-US" sz="1400" dirty="0" smtClean="0">
                <a:latin typeface="+mn-lt"/>
              </a:rPr>
              <a:t>if  </a:t>
            </a:r>
            <a:r>
              <a:rPr lang="en-US" sz="1400" dirty="0">
                <a:latin typeface="+mn-lt"/>
              </a:rPr>
              <a:t>s = &lt; A</a:t>
            </a:r>
            <a:r>
              <a:rPr lang="en-US" sz="1400" dirty="0">
                <a:latin typeface="+mn-lt"/>
                <a:sym typeface="Wingdings"/>
              </a:rPr>
              <a:t> … • , b&gt;  and  </a:t>
            </a:r>
            <a:r>
              <a:rPr lang="en-US" sz="1400" dirty="0">
                <a:latin typeface="+mn-lt"/>
              </a:rPr>
              <a:t>&lt;X</a:t>
            </a:r>
            <a:r>
              <a:rPr lang="en-US" sz="1400" dirty="0">
                <a:latin typeface="+mn-lt"/>
                <a:sym typeface="Wingdings"/>
              </a:rPr>
              <a:t>…•A…,  k&gt;  </a:t>
            </a:r>
            <a:r>
              <a:rPr lang="en-US" sz="1400" dirty="0">
                <a:latin typeface="+mn-lt"/>
              </a:rPr>
              <a:t>∈ S[b] then     </a:t>
            </a:r>
            <a:r>
              <a:rPr lang="en-US" sz="1400" dirty="0">
                <a:solidFill>
                  <a:srgbClr val="004080"/>
                </a:solidFill>
                <a:latin typeface="+mn-lt"/>
                <a:sym typeface="Wingdings"/>
              </a:rPr>
              <a:t>// complete</a:t>
            </a:r>
          </a:p>
          <a:p>
            <a:pPr marL="0" indent="0" algn="l">
              <a:buNone/>
            </a:pPr>
            <a:r>
              <a:rPr lang="en-US" sz="1400" dirty="0">
                <a:latin typeface="+mn-lt"/>
                <a:sym typeface="Wingdings"/>
              </a:rPr>
              <a:t> </a:t>
            </a:r>
            <a:r>
              <a:rPr lang="en-US" sz="1400" dirty="0">
                <a:latin typeface="+mn-lt"/>
              </a:rPr>
              <a:t>                S[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dirty="0">
                <a:latin typeface="+mn-lt"/>
              </a:rPr>
              <a:t>] = S[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dirty="0">
                <a:latin typeface="+mn-lt"/>
              </a:rPr>
              <a:t>] ∪{&lt;X</a:t>
            </a:r>
            <a:r>
              <a:rPr lang="en-US" sz="1400" dirty="0">
                <a:latin typeface="+mn-lt"/>
                <a:sym typeface="Wingdings"/>
              </a:rPr>
              <a:t>…A•…,  k&gt;  }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0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Follow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Follow(</a:t>
            </a:r>
            <a:r>
              <a:rPr lang="en-US" dirty="0" smtClean="0">
                <a:sym typeface="Math C"/>
              </a:rPr>
              <a:t>X</a:t>
            </a:r>
            <a:r>
              <a:rPr lang="en-US" dirty="0" smtClean="0">
                <a:sym typeface="Math C"/>
              </a:rPr>
              <a:t>) = { </a:t>
            </a:r>
            <a:r>
              <a:rPr lang="en-US" dirty="0" smtClean="0">
                <a:solidFill>
                  <a:srgbClr val="FF0000"/>
                </a:solidFill>
                <a:sym typeface="Math C"/>
              </a:rPr>
              <a:t>t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Math C"/>
              </a:rPr>
              <a:t>S </a:t>
            </a:r>
            <a:r>
              <a:rPr lang="en-US" dirty="0" smtClean="0">
                <a:sym typeface="Wingdings"/>
              </a:rPr>
              <a:t>* </a:t>
            </a:r>
            <a:r>
              <a:rPr lang="en-US" dirty="0" smtClean="0">
                <a:sym typeface="Wingdings"/>
              </a:rPr>
              <a:t>α X </a:t>
            </a:r>
            <a:r>
              <a:rPr lang="en-US" dirty="0" smtClean="0">
                <a:solidFill>
                  <a:srgbClr val="FF0000"/>
                </a:solidFill>
                <a:sym typeface="Math C"/>
              </a:rPr>
              <a:t>t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}</a:t>
            </a:r>
            <a:endParaRPr lang="en-US" dirty="0" smtClean="0">
              <a:sym typeface="Math C"/>
            </a:endParaRPr>
          </a:p>
          <a:p>
            <a:pPr lvl="1"/>
            <a:r>
              <a:rPr lang="en-US" dirty="0" smtClean="0">
                <a:sym typeface="Math C"/>
              </a:rPr>
              <a:t>t – Terminal or $</a:t>
            </a:r>
            <a:r>
              <a:rPr lang="en-US" dirty="0" smtClean="0">
                <a:sym typeface="Math C"/>
              </a:rPr>
              <a:t> </a:t>
            </a:r>
            <a:endParaRPr lang="en-US" dirty="0" smtClean="0">
              <a:sym typeface="Math C"/>
            </a:endParaRPr>
          </a:p>
          <a:p>
            <a:pPr marL="0" indent="0">
              <a:buNone/>
            </a:pPr>
            <a:endParaRPr lang="en-US" dirty="0" smtClean="0"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Earley</a:t>
            </a:r>
            <a:r>
              <a:rPr lang="en-US" dirty="0" smtClean="0"/>
              <a:t> Parsing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904" y="2165048"/>
            <a:ext cx="2540000" cy="379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418" y="6076835"/>
            <a:ext cx="215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Jay </a:t>
            </a:r>
            <a:r>
              <a:rPr lang="en-US" dirty="0" err="1"/>
              <a:t>Earley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6866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161</a:t>
            </a:fld>
            <a:endParaRPr lang="en-US"/>
          </a:p>
        </p:txBody>
      </p:sp>
      <p:pic>
        <p:nvPicPr>
          <p:cNvPr id="3" name="Picture 2" descr="that__s_all_folks___remake_by_rapiermedia-d5h9vw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001032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</a:t>
            </a:r>
            <a:r>
              <a:rPr lang="en-US" dirty="0" smtClean="0"/>
              <a:t>sets: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 ∈ FOLLOW(S)</a:t>
            </a:r>
          </a:p>
          <a:p>
            <a:endParaRPr lang="en-US" dirty="0" smtClean="0"/>
          </a:p>
          <a:p>
            <a:r>
              <a:rPr lang="en-US" dirty="0" smtClean="0"/>
              <a:t>FIRST(β) – {</a:t>
            </a:r>
            <a:r>
              <a:rPr lang="en-US" dirty="0" err="1" smtClean="0"/>
              <a:t>ℇ</a:t>
            </a:r>
            <a:r>
              <a:rPr lang="en-US" dirty="0" smtClean="0"/>
              <a:t>} ⊆ FOLLOW(X)</a:t>
            </a:r>
          </a:p>
          <a:p>
            <a:pPr lvl="1"/>
            <a:r>
              <a:rPr lang="en-US" dirty="0" smtClean="0"/>
              <a:t>For each A </a:t>
            </a:r>
            <a:r>
              <a:rPr lang="en-US" dirty="0" smtClean="0">
                <a:sym typeface="Wingdings"/>
              </a:rPr>
              <a:t> α X β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FOLLOW(A) </a:t>
            </a:r>
            <a:r>
              <a:rPr lang="en-US" dirty="0"/>
              <a:t>⊆ FOLLOW(X)</a:t>
            </a:r>
          </a:p>
          <a:p>
            <a:pPr lvl="1"/>
            <a:r>
              <a:rPr lang="en-US" dirty="0"/>
              <a:t>For each A </a:t>
            </a:r>
            <a:r>
              <a:rPr lang="en-US" dirty="0">
                <a:sym typeface="Wingdings"/>
              </a:rPr>
              <a:t> α X </a:t>
            </a:r>
            <a:r>
              <a:rPr lang="en-US" dirty="0" smtClean="0">
                <a:sym typeface="Wingdings"/>
              </a:rPr>
              <a:t>β  and </a:t>
            </a:r>
            <a:r>
              <a:rPr lang="en-US" dirty="0" err="1" smtClean="0"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 ∈ FIRST(β)</a:t>
            </a:r>
            <a:endParaRPr lang="en-US" dirty="0"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FOLLOW sets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>
                <a:sym typeface="Wingdings"/>
              </a:rPr>
              <a:t> TX 			X+ E | </a:t>
            </a:r>
            <a:r>
              <a:rPr lang="en-US" dirty="0" err="1" smtClean="0">
                <a:sym typeface="Wingdings"/>
              </a:rPr>
              <a:t>ℇ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T (E) | </a:t>
            </a:r>
            <a:r>
              <a:rPr lang="en-US" dirty="0" err="1" smtClean="0">
                <a:sym typeface="Wingdings"/>
              </a:rPr>
              <a:t>int</a:t>
            </a:r>
            <a:r>
              <a:rPr lang="en-US" dirty="0" smtClean="0">
                <a:sym typeface="Wingdings"/>
              </a:rPr>
              <a:t> Y            Y  * T | </a:t>
            </a:r>
            <a:r>
              <a:rPr lang="en-US" dirty="0" err="1" smtClean="0">
                <a:sym typeface="Wingdings"/>
              </a:rPr>
              <a:t>ℇ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01665"/>
              </p:ext>
            </p:extLst>
          </p:nvPr>
        </p:nvGraphicFramePr>
        <p:xfrm>
          <a:off x="532188" y="5093305"/>
          <a:ext cx="653143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315"/>
                <a:gridCol w="1293029"/>
                <a:gridCol w="1293029"/>
                <a:gridCol w="1293029"/>
                <a:gridCol w="12930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Non. Term.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FOLLOW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), $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+, ), $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$,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r>
                        <a:rPr lang="he-IL" sz="2400" dirty="0" smtClean="0"/>
                        <a:t>+</a:t>
                      </a:r>
                      <a:r>
                        <a:rPr lang="en-US" sz="2400" dirty="0" smtClean="0"/>
                        <a:t>, ), $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115560" y="3180080"/>
            <a:ext cx="3754120" cy="1742685"/>
            <a:chOff x="5115560" y="3180080"/>
            <a:chExt cx="3754120" cy="174268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5181600" y="3266427"/>
              <a:ext cx="3688080" cy="1656338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600" kern="0" dirty="0" smtClean="0"/>
                <a:t>$ ∈ FOLLOW(S)</a:t>
              </a:r>
            </a:p>
            <a:p>
              <a:r>
                <a:rPr lang="en-US" sz="1600" kern="0" dirty="0" smtClean="0"/>
                <a:t>FIRST(β) – {</a:t>
              </a:r>
              <a:r>
                <a:rPr lang="en-US" sz="1600" kern="0" dirty="0" err="1" smtClean="0"/>
                <a:t>ℇ</a:t>
              </a:r>
              <a:r>
                <a:rPr lang="en-US" sz="1600" kern="0" dirty="0" smtClean="0"/>
                <a:t>} ⊆ FOLLOW(X)</a:t>
              </a:r>
            </a:p>
            <a:p>
              <a:pPr lvl="1"/>
              <a:r>
                <a:rPr lang="en-US" sz="1400" kern="0" dirty="0" smtClean="0"/>
                <a:t>For each A </a:t>
              </a:r>
              <a:r>
                <a:rPr lang="en-US" sz="1400" kern="0" dirty="0" smtClean="0">
                  <a:sym typeface="Wingdings"/>
                </a:rPr>
                <a:t> α X β</a:t>
              </a:r>
              <a:endParaRPr lang="en-US" sz="1400" kern="0" dirty="0" smtClean="0"/>
            </a:p>
            <a:p>
              <a:r>
                <a:rPr lang="en-US" sz="1600" kern="0" dirty="0" smtClean="0"/>
                <a:t>FOLLOW(A) ⊆ FOLLOW(X)</a:t>
              </a:r>
            </a:p>
            <a:p>
              <a:pPr lvl="1"/>
              <a:r>
                <a:rPr lang="en-US" sz="1400" kern="0" dirty="0" smtClean="0"/>
                <a:t>For each A </a:t>
              </a:r>
              <a:r>
                <a:rPr lang="en-US" sz="1400" kern="0" dirty="0" smtClean="0">
                  <a:sym typeface="Wingdings"/>
                </a:rPr>
                <a:t> α X β  and </a:t>
              </a:r>
              <a:r>
                <a:rPr lang="en-US" sz="1400" kern="0" dirty="0" err="1" smtClean="0">
                  <a:sym typeface="Wingdings"/>
                </a:rPr>
                <a:t>ℇ</a:t>
              </a:r>
              <a:r>
                <a:rPr lang="en-US" sz="1400" kern="0" dirty="0" smtClean="0">
                  <a:sym typeface="Wingdings"/>
                </a:rPr>
                <a:t> ∈ FIRST(β)</a:t>
              </a:r>
            </a:p>
            <a:p>
              <a:endParaRPr lang="en-US" sz="1600" kern="0" dirty="0" smtClean="0"/>
            </a:p>
            <a:p>
              <a:endParaRPr lang="en-US" sz="1600" kern="0" dirty="0"/>
            </a:p>
          </p:txBody>
        </p:sp>
        <p:sp>
          <p:nvSpPr>
            <p:cNvPr id="8" name="Rounded Rectangular Callout 7"/>
            <p:cNvSpPr/>
            <p:nvPr/>
          </p:nvSpPr>
          <p:spPr bwMode="auto">
            <a:xfrm>
              <a:off x="5115560" y="3180080"/>
              <a:ext cx="3754120" cy="1572634"/>
            </a:xfrm>
            <a:prstGeom prst="wedgeRoundRectCallout">
              <a:avLst>
                <a:gd name="adj1" fmla="val -35452"/>
                <a:gd name="adj2" fmla="val 61890"/>
                <a:gd name="adj3" fmla="val 16667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38" y="1981199"/>
            <a:ext cx="8636000" cy="451394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ym typeface="Wingdings"/>
              </a:rPr>
              <a:t> α 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T[</a:t>
            </a:r>
            <a:r>
              <a:rPr lang="en-US" dirty="0" err="1" smtClean="0">
                <a:sym typeface="Wingdings"/>
              </a:rPr>
              <a:t>A,t</a:t>
            </a:r>
            <a:r>
              <a:rPr lang="en-US" dirty="0" smtClean="0">
                <a:sym typeface="Wingdings"/>
              </a:rPr>
              <a:t>] = α    if  t ∈FIRST(α)</a:t>
            </a:r>
          </a:p>
          <a:p>
            <a:r>
              <a:rPr lang="en-US" dirty="0" smtClean="0">
                <a:sym typeface="Wingdings"/>
              </a:rPr>
              <a:t>T[</a:t>
            </a:r>
            <a:r>
              <a:rPr lang="en-US" dirty="0" err="1" smtClean="0">
                <a:sym typeface="Wingdings"/>
              </a:rPr>
              <a:t>A,t</a:t>
            </a:r>
            <a:r>
              <a:rPr lang="en-US" dirty="0" smtClean="0">
                <a:sym typeface="Wingdings"/>
              </a:rPr>
              <a:t>] = α    if  </a:t>
            </a:r>
            <a:r>
              <a:rPr lang="en-US" dirty="0" err="1" smtClean="0">
                <a:sym typeface="Wingdings"/>
              </a:rPr>
              <a:t>ℇ</a:t>
            </a:r>
            <a:r>
              <a:rPr lang="en-US" dirty="0" smtClean="0">
                <a:sym typeface="Wingdings"/>
              </a:rPr>
              <a:t> ∈ FIRST(α) and t ∈ FOLLOW(A)</a:t>
            </a:r>
          </a:p>
          <a:p>
            <a:pPr lvl="1"/>
            <a:r>
              <a:rPr lang="en-US" dirty="0" smtClean="0">
                <a:sym typeface="Wingdings"/>
              </a:rPr>
              <a:t>t can also be $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 is not well defined  the grammar is not LL(1)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942-C96B-2E4F-B549-E60F2F57FFED}" type="slidenum">
              <a:rPr lang="he-IL" smtClean="0"/>
              <a:pPr/>
              <a:t>2</a:t>
            </a:fld>
            <a:endParaRPr lang="en-US"/>
          </a:p>
        </p:txBody>
      </p:sp>
      <p:pic>
        <p:nvPicPr>
          <p:cNvPr id="4" name="Picture 3" descr="keep-calm-and-turn-off-cell-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74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LL(k)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grammar is in the class LL(K) when it can be derived via:</a:t>
            </a:r>
          </a:p>
          <a:p>
            <a:pPr lvl="1"/>
            <a:r>
              <a:rPr lang="en-US" dirty="0" smtClean="0"/>
              <a:t>Top-down derivation</a:t>
            </a:r>
          </a:p>
          <a:p>
            <a:pPr lvl="1"/>
            <a:r>
              <a:rPr lang="en-US" dirty="0" smtClean="0"/>
              <a:t>Scanning the input from left to right (L)</a:t>
            </a:r>
          </a:p>
          <a:p>
            <a:pPr lvl="1"/>
            <a:r>
              <a:rPr lang="en-US" dirty="0" smtClean="0"/>
              <a:t>Producing the leftmost derivation (L)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lookahead</a:t>
            </a:r>
            <a:r>
              <a:rPr lang="en-US" dirty="0" smtClean="0"/>
              <a:t> of k tokens (k)</a:t>
            </a:r>
          </a:p>
          <a:p>
            <a:r>
              <a:rPr lang="en-US" dirty="0" smtClean="0"/>
              <a:t>A language is said to be LL(k) when it has an LL(k) grammar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" y="2037195"/>
            <a:ext cx="8774723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 grammar is in the class </a:t>
            </a:r>
            <a:r>
              <a:rPr lang="en-US" dirty="0" smtClean="0"/>
              <a:t>LL(1) </a:t>
            </a:r>
            <a:r>
              <a:rPr lang="en-US" dirty="0" err="1" smtClean="0"/>
              <a:t>iff</a:t>
            </a:r>
            <a:endParaRPr lang="en-US" dirty="0" smtClean="0"/>
          </a:p>
          <a:p>
            <a:pPr lvl="1"/>
            <a:r>
              <a:rPr lang="en-US" dirty="0" smtClean="0"/>
              <a:t>For every two productions 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and </a:t>
            </a:r>
            <a:r>
              <a:rPr lang="en-US" dirty="0" smtClean="0"/>
              <a:t>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we have</a:t>
            </a:r>
          </a:p>
          <a:p>
            <a:pPr lvl="2"/>
            <a:r>
              <a:rPr lang="en-US" dirty="0" smtClean="0">
                <a:sym typeface="Math C"/>
              </a:rPr>
              <a:t>FIRST(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) ∩ FIRST(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) = {}  // including </a:t>
            </a:r>
            <a:r>
              <a:rPr lang="en-US" dirty="0">
                <a:cs typeface="Courier New" pitchFamily="49" charset="0"/>
                <a:sym typeface="Symbol"/>
              </a:rPr>
              <a:t> </a:t>
            </a:r>
            <a:endParaRPr lang="en-US" dirty="0" smtClean="0">
              <a:cs typeface="Courier New" pitchFamily="49" charset="0"/>
              <a:sym typeface="Symbol"/>
            </a:endParaRPr>
          </a:p>
          <a:p>
            <a:pPr lvl="2"/>
            <a:r>
              <a:rPr lang="en-US" dirty="0">
                <a:cs typeface="Courier New" pitchFamily="49" charset="0"/>
                <a:sym typeface="Symbol"/>
              </a:rPr>
              <a:t>If  </a:t>
            </a:r>
            <a:r>
              <a:rPr lang="en-US" dirty="0"/>
              <a:t>∈ </a:t>
            </a:r>
            <a:r>
              <a:rPr lang="en-US" dirty="0">
                <a:sym typeface="Math C"/>
              </a:rPr>
              <a:t>FIRST(</a:t>
            </a:r>
            <a:r>
              <a:rPr lang="el-GR" dirty="0">
                <a:sym typeface="Math C"/>
              </a:rPr>
              <a:t>α</a:t>
            </a:r>
            <a:r>
              <a:rPr lang="en-US" dirty="0">
                <a:sym typeface="Math C"/>
              </a:rPr>
              <a:t>) </a:t>
            </a:r>
            <a:r>
              <a:rPr lang="en-US" dirty="0" smtClean="0">
                <a:sym typeface="Math C"/>
              </a:rPr>
              <a:t>then FIRST(</a:t>
            </a:r>
            <a:r>
              <a:rPr lang="el-GR" dirty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) </a:t>
            </a:r>
            <a:r>
              <a:rPr lang="en-US" dirty="0">
                <a:sym typeface="Math C"/>
              </a:rPr>
              <a:t>∩ FOLLOW(A) = </a:t>
            </a:r>
            <a:r>
              <a:rPr lang="en-US" dirty="0" smtClean="0">
                <a:sym typeface="Math C"/>
              </a:rPr>
              <a:t>{}</a:t>
            </a:r>
          </a:p>
          <a:p>
            <a:pPr lvl="2"/>
            <a:r>
              <a:rPr lang="en-US" dirty="0">
                <a:cs typeface="Courier New" pitchFamily="49" charset="0"/>
                <a:sym typeface="Symbol"/>
              </a:rPr>
              <a:t>If  </a:t>
            </a:r>
            <a:r>
              <a:rPr lang="en-US" dirty="0"/>
              <a:t>∈ </a:t>
            </a:r>
            <a:r>
              <a:rPr lang="en-US" dirty="0" smtClean="0">
                <a:sym typeface="Math C"/>
              </a:rPr>
              <a:t>FIRST(</a:t>
            </a:r>
            <a:r>
              <a:rPr lang="el-GR" dirty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) </a:t>
            </a:r>
            <a:r>
              <a:rPr lang="en-US" dirty="0">
                <a:sym typeface="Math C"/>
              </a:rPr>
              <a:t>then FIRST(</a:t>
            </a:r>
            <a:r>
              <a:rPr lang="el-GR" dirty="0">
                <a:sym typeface="Math C"/>
              </a:rPr>
              <a:t>α</a:t>
            </a:r>
            <a:r>
              <a:rPr lang="en-US" dirty="0">
                <a:sym typeface="Math C"/>
              </a:rPr>
              <a:t>) ∩ FOLLOW(A) = </a:t>
            </a:r>
            <a:r>
              <a:rPr lang="en-US" dirty="0" smtClean="0">
                <a:sym typeface="Math C"/>
              </a:rPr>
              <a:t>{}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610" y="0"/>
            <a:ext cx="7772400" cy="1143000"/>
          </a:xfrm>
        </p:spPr>
        <p:txBody>
          <a:bodyPr/>
          <a:lstStyle/>
          <a:p>
            <a:r>
              <a:rPr lang="en-US" dirty="0"/>
              <a:t>Problem: Non LL Grammars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Back to problem </a:t>
            </a:r>
            <a:r>
              <a:rPr lang="en-US" dirty="0" smtClean="0"/>
              <a:t>1: common prefix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FIRST(term) = { ID }</a:t>
            </a:r>
          </a:p>
          <a:p>
            <a:r>
              <a:rPr lang="en-US" dirty="0" smtClean="0"/>
              <a:t>FIRST(</a:t>
            </a:r>
            <a:r>
              <a:rPr lang="en-US" dirty="0" err="1" smtClean="0"/>
              <a:t>indexed_elem</a:t>
            </a:r>
            <a:r>
              <a:rPr lang="en-US" dirty="0" smtClean="0"/>
              <a:t>) = { ID 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FIRST/FIRST conflict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1018504" y="1868331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term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[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]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left 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786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Rewrite the grammar to be in LL(1)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949280"/>
            <a:ext cx="628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Intuition: just like factoring x*y + x*z into x*(</a:t>
            </a:r>
            <a:r>
              <a:rPr lang="en-US" dirty="0" err="1" smtClean="0">
                <a:latin typeface="+mn-lt"/>
              </a:rPr>
              <a:t>y+z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19600" y="3767492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ounded Rectangle 6"/>
          <p:cNvSpPr/>
          <p:nvPr/>
        </p:nvSpPr>
        <p:spPr>
          <a:xfrm>
            <a:off x="1004746" y="243001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term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indexed_elem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[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]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0" name="Rounded Rectangle 6"/>
          <p:cNvSpPr/>
          <p:nvPr/>
        </p:nvSpPr>
        <p:spPr>
          <a:xfrm>
            <a:off x="1004746" y="444624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term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after_ID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After_ID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 [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expr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] |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 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37892" y="25146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if E then S else S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   | if E then S 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   | T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7892" y="42672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if E then S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S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’ 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   | T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S’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else S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52746" y="3767492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כותרת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factoring – another example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10" y="0"/>
            <a:ext cx="7772400" cy="1143000"/>
          </a:xfrm>
        </p:spPr>
        <p:txBody>
          <a:bodyPr/>
          <a:lstStyle/>
          <a:p>
            <a:r>
              <a:rPr lang="en-US" dirty="0" smtClean="0"/>
              <a:t>Problem: </a:t>
            </a:r>
            <a:r>
              <a:rPr lang="en-US" dirty="0" smtClean="0"/>
              <a:t>null production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2209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1800" dirty="0" err="1"/>
              <a:t>b</a:t>
            </a:r>
            <a:r>
              <a:rPr lang="en-US" sz="1800" dirty="0" err="1" smtClean="0"/>
              <a:t>ool</a:t>
            </a:r>
            <a:r>
              <a:rPr lang="en-US" sz="1800" dirty="0" smtClean="0"/>
              <a:t> S() { 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return  A() &amp;&amp; match(token(‘a’)) &amp;&amp; match(token(‘b’));</a:t>
            </a:r>
          </a:p>
          <a:p>
            <a:pPr marL="68580" indent="0">
              <a:buNone/>
            </a:pPr>
            <a:r>
              <a:rPr lang="en-US" sz="1800" dirty="0" smtClean="0"/>
              <a:t>}</a:t>
            </a:r>
          </a:p>
          <a:p>
            <a:pPr marL="68580" indent="0">
              <a:buNone/>
            </a:pPr>
            <a:endParaRPr lang="en-US" sz="1800" dirty="0"/>
          </a:p>
          <a:p>
            <a:pPr marL="68580" indent="0">
              <a:buNone/>
            </a:pPr>
            <a:r>
              <a:rPr lang="en-US" sz="1800" dirty="0" err="1" smtClean="0"/>
              <a:t>bool</a:t>
            </a:r>
            <a:r>
              <a:rPr lang="en-US" sz="1800" dirty="0" smtClean="0"/>
              <a:t> A()  {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return  match(token(‘a’)) || true;</a:t>
            </a:r>
          </a:p>
          <a:p>
            <a:pPr marL="68580" indent="0">
              <a:buNone/>
            </a:pPr>
            <a:r>
              <a:rPr lang="en-US" sz="1800" dirty="0" smtClean="0"/>
              <a:t>} 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371600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43205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rgbClr val="FF0000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394720"/>
            <a:ext cx="7772400" cy="1158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What happens for input “</a:t>
            </a:r>
            <a:r>
              <a:rPr lang="en-US" sz="2000" dirty="0" err="1" smtClean="0"/>
              <a:t>ab</a:t>
            </a:r>
            <a:r>
              <a:rPr lang="en-US" sz="2000" dirty="0" smtClean="0"/>
              <a:t>”?</a:t>
            </a:r>
          </a:p>
          <a:p>
            <a:r>
              <a:rPr lang="en-US" sz="2000" dirty="0" smtClean="0"/>
              <a:t>What happens if you flip order of alternatives and try “</a:t>
            </a:r>
            <a:r>
              <a:rPr lang="en-US" sz="2000" dirty="0" err="1" smtClean="0"/>
              <a:t>aab</a:t>
            </a:r>
            <a:r>
              <a:rPr lang="en-US" sz="2000" dirty="0" smtClean="0"/>
              <a:t>”?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FIRST(S) = { a }		FOLLOW(S) = { $ } </a:t>
            </a:r>
          </a:p>
          <a:p>
            <a:r>
              <a:rPr lang="en-US" dirty="0" smtClean="0"/>
              <a:t>FIRST(A) = { a, </a:t>
            </a:r>
            <a:r>
              <a:rPr lang="en-US" dirty="0" smtClean="0">
                <a:sym typeface="Symbol"/>
              </a:rPr>
              <a:t></a:t>
            </a:r>
            <a:r>
              <a:rPr lang="en-US" dirty="0" smtClean="0"/>
              <a:t> }	FOLLOW(A) = { a 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FIRST/FOLLOW conflict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732601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rgbClr val="FF0000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610" y="0"/>
            <a:ext cx="7772400" cy="1143000"/>
          </a:xfrm>
        </p:spPr>
        <p:txBody>
          <a:bodyPr/>
          <a:lstStyle/>
          <a:p>
            <a:r>
              <a:rPr lang="en-US" dirty="0"/>
              <a:t>Problem: </a:t>
            </a:r>
            <a:r>
              <a:rPr lang="en-US" dirty="0" smtClean="0"/>
              <a:t>null </a:t>
            </a:r>
            <a:r>
              <a:rPr lang="en-US" dirty="0"/>
              <a:t>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Back to problem </a:t>
            </a:r>
            <a:r>
              <a:rPr lang="en-US" dirty="0" smtClean="0"/>
              <a:t>2: </a:t>
            </a:r>
            <a:r>
              <a:rPr lang="en-US" smtClean="0"/>
              <a:t>null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FIRST(S) = { a }		FOLLOW(S) = { } </a:t>
            </a:r>
          </a:p>
          <a:p>
            <a:r>
              <a:rPr lang="en-US" dirty="0" smtClean="0"/>
              <a:t>FIRST(A) = { a , </a:t>
            </a:r>
            <a:r>
              <a:rPr lang="en-US" dirty="0" smtClean="0">
                <a:sym typeface="Symbol"/>
              </a:rPr>
              <a:t></a:t>
            </a:r>
            <a:r>
              <a:rPr lang="en-US" dirty="0" smtClean="0"/>
              <a:t> }	FOLLOW(A) = { a 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FIRST/FOLLOW conflict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732601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rgbClr val="FF0000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substitution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37892" y="19050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| 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3276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3886200"/>
            <a:ext cx="681070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b | a b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276600"/>
            <a:ext cx="174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Substitute A in 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182813" y="4800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1019" y="5488289"/>
            <a:ext cx="681070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after_A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</a:p>
          <a:p>
            <a:pPr marL="68580" indent="0" algn="l" rtl="0">
              <a:buFont typeface="Wingdings"/>
              <a:buNone/>
            </a:pPr>
            <a:r>
              <a:rPr lang="en-US" dirty="0" err="1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after_A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a b | b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8060" y="481667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Left factoring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Real Anatomy of a Compiler</a:t>
            </a:r>
            <a:endParaRPr lang="en-US" sz="3600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727493" y="4931242"/>
            <a:ext cx="1067087" cy="954088"/>
            <a:chOff x="4566" y="1503"/>
            <a:chExt cx="964" cy="60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566" y="1503"/>
              <a:ext cx="964" cy="60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Tahoma" pitchFamily="34" charset="0"/>
                </a:rPr>
                <a:t>code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070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" y="1761565"/>
            <a:ext cx="990600" cy="1046163"/>
            <a:chOff x="149" y="1503"/>
            <a:chExt cx="877" cy="659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5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dirty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Tahoma" pitchFamily="34" charset="0"/>
                </a:rPr>
                <a:t>text 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11" name="AutoShape 9"/>
          <p:cNvCxnSpPr>
            <a:cxnSpLocks noChangeShapeType="1"/>
            <a:stCxn id="9" idx="3"/>
            <a:endCxn id="25" idx="1"/>
          </p:cNvCxnSpPr>
          <p:nvPr/>
        </p:nvCxnSpPr>
        <p:spPr bwMode="auto">
          <a:xfrm flipV="1">
            <a:off x="1143000" y="2284646"/>
            <a:ext cx="542365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"/>
          <p:cNvCxnSpPr>
            <a:cxnSpLocks noChangeShapeType="1"/>
            <a:stCxn id="94" idx="3"/>
            <a:endCxn id="6" idx="1"/>
          </p:cNvCxnSpPr>
          <p:nvPr/>
        </p:nvCxnSpPr>
        <p:spPr bwMode="auto">
          <a:xfrm>
            <a:off x="6925255" y="5404598"/>
            <a:ext cx="802238" cy="3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2"/>
          <p:cNvCxnSpPr>
            <a:cxnSpLocks noChangeShapeType="1"/>
            <a:stCxn id="15" idx="1"/>
            <a:endCxn id="15" idx="1"/>
          </p:cNvCxnSpPr>
          <p:nvPr/>
        </p:nvCxnSpPr>
        <p:spPr bwMode="auto">
          <a:xfrm>
            <a:off x="1349191" y="3835773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349191" y="1602440"/>
            <a:ext cx="6073594" cy="4466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2968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202023" y="1922696"/>
            <a:ext cx="82867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Sem.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85365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Process text input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26" name="AutoShape 9"/>
          <p:cNvCxnSpPr>
            <a:cxnSpLocks noChangeShapeType="1"/>
            <a:stCxn id="25" idx="3"/>
            <a:endCxn id="16" idx="1"/>
          </p:cNvCxnSpPr>
          <p:nvPr/>
        </p:nvCxnSpPr>
        <p:spPr bwMode="auto">
          <a:xfrm>
            <a:off x="2447365" y="2284646"/>
            <a:ext cx="84953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2382498" y="199166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characters</a:t>
            </a:r>
            <a:endParaRPr lang="en-US" sz="1400" dirty="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744698" y="1922696"/>
            <a:ext cx="762000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Syntax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cxnSp>
        <p:nvCxnSpPr>
          <p:cNvPr id="33" name="AutoShape 9"/>
          <p:cNvCxnSpPr>
            <a:cxnSpLocks noChangeShapeType="1"/>
            <a:stCxn id="16" idx="3"/>
            <a:endCxn id="32" idx="1"/>
          </p:cNvCxnSpPr>
          <p:nvPr/>
        </p:nvCxnSpPr>
        <p:spPr bwMode="auto">
          <a:xfrm>
            <a:off x="4058898" y="2284646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067863" y="1989428"/>
            <a:ext cx="68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tokens</a:t>
            </a:r>
            <a:endParaRPr lang="en-US" sz="1400" dirty="0"/>
          </a:p>
        </p:txBody>
      </p:sp>
      <p:cxnSp>
        <p:nvCxnSpPr>
          <p:cNvPr id="44" name="AutoShape 9"/>
          <p:cNvCxnSpPr>
            <a:cxnSpLocks noChangeShapeType="1"/>
            <a:stCxn id="32" idx="3"/>
            <a:endCxn id="18" idx="1"/>
          </p:cNvCxnSpPr>
          <p:nvPr/>
        </p:nvCxnSpPr>
        <p:spPr bwMode="auto">
          <a:xfrm>
            <a:off x="5506698" y="2284646"/>
            <a:ext cx="6953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619046" y="1994646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AST</a:t>
            </a:r>
            <a:endParaRPr lang="en-US" sz="1400" dirty="0"/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2196360" y="344020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 code generation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63" name="Curved Connector 62"/>
          <p:cNvCxnSpPr>
            <a:stCxn id="18" idx="3"/>
            <a:endCxn id="61" idx="1"/>
          </p:cNvCxnSpPr>
          <p:nvPr/>
        </p:nvCxnSpPr>
        <p:spPr>
          <a:xfrm flipH="1">
            <a:off x="2196360" y="2284646"/>
            <a:ext cx="4834338" cy="1517510"/>
          </a:xfrm>
          <a:prstGeom prst="curvedConnector5">
            <a:avLst>
              <a:gd name="adj1" fmla="val -4729"/>
              <a:gd name="adj2" fmla="val 50000"/>
              <a:gd name="adj3" fmla="val 10472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72760" y="2741727"/>
            <a:ext cx="13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Annotated AST</a:t>
            </a:r>
            <a:endParaRPr lang="en-US" sz="1400" dirty="0"/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26555" y="3437966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Intermediate code optimization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69" name="AutoShape 9"/>
          <p:cNvCxnSpPr>
            <a:cxnSpLocks noChangeShapeType="1"/>
            <a:stCxn id="61" idx="3"/>
            <a:endCxn id="68" idx="1"/>
          </p:cNvCxnSpPr>
          <p:nvPr/>
        </p:nvCxnSpPr>
        <p:spPr bwMode="auto">
          <a:xfrm flipV="1">
            <a:off x="3316955" y="3799916"/>
            <a:ext cx="609600" cy="22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469355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</a:t>
            </a:r>
            <a:endParaRPr lang="en-US" sz="1400" dirty="0"/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5549160" y="3435725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generation</a:t>
            </a:r>
          </a:p>
        </p:txBody>
      </p:sp>
      <p:cxnSp>
        <p:nvCxnSpPr>
          <p:cNvPr id="75" name="AutoShape 9"/>
          <p:cNvCxnSpPr>
            <a:cxnSpLocks noChangeShapeType="1"/>
            <a:stCxn id="68" idx="3"/>
            <a:endCxn id="74" idx="1"/>
          </p:cNvCxnSpPr>
          <p:nvPr/>
        </p:nvCxnSpPr>
        <p:spPr bwMode="auto">
          <a:xfrm flipV="1">
            <a:off x="5047150" y="3797675"/>
            <a:ext cx="502010" cy="2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5114380" y="3508947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</a:t>
            </a:r>
            <a:endParaRPr lang="en-US" sz="1400" dirty="0"/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2176303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Target code optimization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82" name="Curved Connector 81"/>
          <p:cNvCxnSpPr>
            <a:stCxn id="74" idx="3"/>
            <a:endCxn id="81" idx="1"/>
          </p:cNvCxnSpPr>
          <p:nvPr/>
        </p:nvCxnSpPr>
        <p:spPr>
          <a:xfrm flipH="1">
            <a:off x="2176303" y="3797675"/>
            <a:ext cx="4493452" cy="1606923"/>
          </a:xfrm>
          <a:prstGeom prst="curvedConnector5">
            <a:avLst>
              <a:gd name="adj1" fmla="val -5087"/>
              <a:gd name="adj2" fmla="val 50000"/>
              <a:gd name="adj3" fmla="val 105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20360" y="4304564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Symbolic Instructions</a:t>
            </a:r>
            <a:endParaRPr lang="en-US" sz="1400" dirty="0"/>
          </a:p>
        </p:txBody>
      </p:sp>
      <p:cxnSp>
        <p:nvCxnSpPr>
          <p:cNvPr id="88" name="AutoShape 9"/>
          <p:cNvCxnSpPr>
            <a:cxnSpLocks noChangeShapeType="1"/>
            <a:stCxn id="81" idx="3"/>
            <a:endCxn id="93" idx="1"/>
          </p:cNvCxnSpPr>
          <p:nvPr/>
        </p:nvCxnSpPr>
        <p:spPr bwMode="auto">
          <a:xfrm>
            <a:off x="3296898" y="5404598"/>
            <a:ext cx="678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469355" y="5078506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</a:t>
            </a:r>
            <a:endParaRPr lang="en-US" sz="1400" dirty="0"/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39758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Machine code generation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5804660" y="5042648"/>
            <a:ext cx="1120595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Write executable output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99" name="AutoShape 9"/>
          <p:cNvCxnSpPr>
            <a:cxnSpLocks noChangeShapeType="1"/>
            <a:stCxn id="93" idx="3"/>
            <a:endCxn id="94" idx="1"/>
          </p:cNvCxnSpPr>
          <p:nvPr/>
        </p:nvCxnSpPr>
        <p:spPr bwMode="auto">
          <a:xfrm>
            <a:off x="5096455" y="5404598"/>
            <a:ext cx="7082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5275234" y="5078506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</a:t>
            </a:fld>
            <a:endParaRPr lang="en-US"/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91869" y="1928149"/>
            <a:ext cx="762000" cy="7239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4750165" y="1928149"/>
            <a:ext cx="762000" cy="7239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Syntax</a:t>
            </a:r>
            <a:r>
              <a:rPr lang="en-US" sz="1200" dirty="0">
                <a:latin typeface="Tahoma" pitchFamily="34" charset="0"/>
              </a:rPr>
              <a:t/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1229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problem </a:t>
            </a:r>
            <a:r>
              <a:rPr lang="en-US" dirty="0" smtClean="0"/>
              <a:t>3: Left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Left recursion cannot be handled with a bounded </a:t>
            </a:r>
            <a:r>
              <a:rPr lang="en-US" dirty="0" err="1" smtClean="0"/>
              <a:t>lookahead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What can we do? 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37892" y="1693821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E - term | term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recursion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76600"/>
            <a:ext cx="7772400" cy="121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Math C"/>
              </a:rPr>
              <a:t>L(G</a:t>
            </a:r>
            <a:r>
              <a:rPr lang="en-US" sz="2400" baseline="-25000" dirty="0" smtClean="0">
                <a:sym typeface="Math C"/>
              </a:rPr>
              <a:t>1</a:t>
            </a:r>
            <a:r>
              <a:rPr lang="en-US" sz="2400" dirty="0" smtClean="0">
                <a:sym typeface="Math C"/>
              </a:rPr>
              <a:t>) = β, β</a:t>
            </a:r>
            <a:r>
              <a:rPr lang="el-GR" sz="2400" dirty="0" smtClean="0">
                <a:sym typeface="Math C"/>
              </a:rPr>
              <a:t>α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>
                <a:sym typeface="Math C"/>
              </a:rPr>
              <a:t>β</a:t>
            </a:r>
            <a:r>
              <a:rPr lang="el-GR" sz="2400" dirty="0" smtClean="0">
                <a:sym typeface="Math C"/>
              </a:rPr>
              <a:t>αα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>
                <a:sym typeface="Math C"/>
              </a:rPr>
              <a:t>β</a:t>
            </a:r>
            <a:r>
              <a:rPr lang="el-GR" sz="2400" dirty="0" smtClean="0">
                <a:sym typeface="Math C"/>
              </a:rPr>
              <a:t>ααα</a:t>
            </a:r>
            <a:r>
              <a:rPr lang="en-US" sz="2400" dirty="0" smtClean="0">
                <a:sym typeface="Math C"/>
              </a:rPr>
              <a:t>, …</a:t>
            </a:r>
          </a:p>
          <a:p>
            <a:r>
              <a:rPr lang="en-US" sz="2400" dirty="0" smtClean="0">
                <a:sym typeface="Math C"/>
              </a:rPr>
              <a:t>L(G</a:t>
            </a:r>
            <a:r>
              <a:rPr lang="en-US" sz="2400" baseline="-25000" dirty="0" smtClean="0">
                <a:sym typeface="Math C"/>
              </a:rPr>
              <a:t>2</a:t>
            </a:r>
            <a:r>
              <a:rPr lang="en-US" sz="2400" dirty="0" smtClean="0">
                <a:sym typeface="Math C"/>
              </a:rPr>
              <a:t>) = same</a:t>
            </a:r>
          </a:p>
          <a:p>
            <a:endParaRPr lang="en-US" sz="2400" dirty="0" smtClean="0">
              <a:sym typeface="Math C"/>
            </a:endParaRPr>
          </a:p>
          <a:p>
            <a:pPr lvl="1"/>
            <a:endParaRPr lang="en-US" sz="2000" dirty="0" smtClean="0"/>
          </a:p>
          <a:p>
            <a:pPr marL="68580" indent="0">
              <a:buNone/>
            </a:pP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037892" y="1600200"/>
            <a:ext cx="2619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sym typeface="Math C"/>
              </a:rPr>
              <a:t>N</a:t>
            </a:r>
            <a:r>
              <a:rPr lang="el-GR" dirty="0">
                <a:solidFill>
                  <a:schemeClr val="tx1"/>
                </a:solidFill>
                <a:sym typeface="Math C"/>
              </a:rPr>
              <a:t>α</a:t>
            </a:r>
            <a:r>
              <a:rPr lang="en-US" dirty="0">
                <a:solidFill>
                  <a:schemeClr val="tx1"/>
                </a:solidFill>
                <a:sym typeface="Math C"/>
              </a:rPr>
              <a:t> | </a:t>
            </a:r>
            <a:r>
              <a:rPr lang="el-GR" dirty="0">
                <a:solidFill>
                  <a:schemeClr val="tx1"/>
                </a:solidFill>
                <a:sym typeface="Math C"/>
              </a:rPr>
              <a:t>β</a:t>
            </a:r>
            <a:r>
              <a:rPr lang="en-US" dirty="0">
                <a:solidFill>
                  <a:schemeClr val="tx1"/>
                </a:solidFill>
                <a:sym typeface="Math C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5800" y="1619093"/>
            <a:ext cx="2619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Math C"/>
              </a:rPr>
              <a:t>β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N’ </a:t>
            </a:r>
            <a:endParaRPr lang="en-US" dirty="0">
              <a:solidFill>
                <a:schemeClr val="tx1"/>
              </a:solidFill>
              <a:sym typeface="Math C"/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N’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Math C"/>
              </a:rPr>
              <a:t>α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N’ </a:t>
            </a:r>
            <a:r>
              <a:rPr lang="en-US" dirty="0">
                <a:solidFill>
                  <a:schemeClr val="tx1"/>
                </a:solidFill>
                <a:sym typeface="Math C"/>
              </a:rPr>
              <a:t>| </a:t>
            </a:r>
            <a:r>
              <a:rPr lang="el-GR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tx1"/>
                </a:solidFill>
                <a:sym typeface="Math C"/>
              </a:rPr>
              <a:t> </a:t>
            </a:r>
            <a:endParaRPr lang="en-US" dirty="0">
              <a:solidFill>
                <a:schemeClr val="tx1"/>
              </a:solidFill>
              <a:sym typeface="Math 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371" y="277846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584279" y="278350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1037892" y="5105400"/>
            <a:ext cx="2619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E - term | term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5105400"/>
            <a:ext cx="3276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</a:rPr>
              <a:t>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term TE | term</a:t>
            </a:r>
          </a:p>
          <a:p>
            <a:pPr marL="68580" indent="0" algn="l" rtl="0">
              <a:buFont typeface="Wingdings"/>
              <a:buNone/>
            </a:pP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TE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-</a:t>
            </a:r>
            <a:r>
              <a:rPr lang="en-US" dirty="0" smtClean="0">
                <a:solidFill>
                  <a:schemeClr val="tx1"/>
                </a:solidFill>
                <a:cs typeface="Courier New" pitchFamily="49" charset="0"/>
                <a:sym typeface="Math C"/>
              </a:rPr>
              <a:t> term TE | </a:t>
            </a:r>
            <a:r>
              <a:rPr lang="el-GR" dirty="0">
                <a:solidFill>
                  <a:schemeClr val="tx1"/>
                </a:solidFill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4378351"/>
            <a:ext cx="7772400" cy="4984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ym typeface="Math C"/>
              </a:rPr>
              <a:t>For our 3</a:t>
            </a:r>
            <a:r>
              <a:rPr lang="en-US" sz="2400" baseline="30000" dirty="0" smtClean="0">
                <a:sym typeface="Math C"/>
              </a:rPr>
              <a:t>rd</a:t>
            </a:r>
            <a:r>
              <a:rPr lang="en-US" sz="2400" dirty="0" smtClean="0">
                <a:sym typeface="Math C"/>
              </a:rPr>
              <a:t> example:</a:t>
            </a:r>
            <a:endParaRPr lang="en-US" sz="2000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3810000" y="1981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62400" y="5486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8" name="Picture 6" descr="https://encrypted-tbn3.gstatic.com/images?q=tbn:ANd9GcSJu7RdywfaY5_gaycihVne9WATN6MMlMMvC9vKwqhtybBzvvrt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3" y="62716"/>
            <a:ext cx="576063" cy="72367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340345" y="765107"/>
            <a:ext cx="8036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p. 130</a:t>
            </a:r>
            <a:endParaRPr lang="he-IL" sz="1800" dirty="0"/>
          </a:p>
        </p:txBody>
      </p:sp>
      <p:sp>
        <p:nvSpPr>
          <p:cNvPr id="20" name="הסבר מלבני 19"/>
          <p:cNvSpPr/>
          <p:nvPr/>
        </p:nvSpPr>
        <p:spPr>
          <a:xfrm>
            <a:off x="6012160" y="3356992"/>
            <a:ext cx="2880320" cy="1008112"/>
          </a:xfrm>
          <a:prstGeom prst="wedgeRectCallout">
            <a:avLst>
              <a:gd name="adj1" fmla="val -45688"/>
              <a:gd name="adj2" fmla="val -967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Can be done algorithmically.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Problem: grammar becomes mangled beyond recognition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LL(k)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Descent</a:t>
            </a:r>
          </a:p>
          <a:p>
            <a:pPr lvl="1"/>
            <a:r>
              <a:rPr lang="en-US" dirty="0" smtClean="0"/>
              <a:t>Manual construction</a:t>
            </a:r>
          </a:p>
          <a:p>
            <a:pPr lvl="1"/>
            <a:r>
              <a:rPr lang="en-US" dirty="0" smtClean="0"/>
              <a:t>Uses recursion</a:t>
            </a:r>
          </a:p>
          <a:p>
            <a:endParaRPr lang="en-US" dirty="0" smtClean="0"/>
          </a:p>
          <a:p>
            <a:r>
              <a:rPr lang="en-US" dirty="0" smtClean="0"/>
              <a:t>Wanted</a:t>
            </a:r>
          </a:p>
          <a:p>
            <a:pPr lvl="1"/>
            <a:r>
              <a:rPr lang="en-US" dirty="0" smtClean="0"/>
              <a:t>A parser that can be generated automatically</a:t>
            </a:r>
          </a:p>
          <a:p>
            <a:pPr lvl="1"/>
            <a:r>
              <a:rPr lang="en-US" dirty="0" smtClean="0"/>
              <a:t>Does not use recursion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Pushdown automaton uses</a:t>
            </a:r>
          </a:p>
          <a:p>
            <a:pPr lvl="1"/>
            <a:r>
              <a:rPr lang="en-US" dirty="0" smtClean="0"/>
              <a:t>Prediction stack</a:t>
            </a:r>
          </a:p>
          <a:p>
            <a:pPr lvl="1"/>
            <a:r>
              <a:rPr lang="en-US" dirty="0" smtClean="0"/>
              <a:t>Input stream</a:t>
            </a:r>
          </a:p>
          <a:p>
            <a:pPr lvl="1"/>
            <a:r>
              <a:rPr lang="en-US" dirty="0" smtClean="0"/>
              <a:t>Transition table</a:t>
            </a:r>
          </a:p>
          <a:p>
            <a:pPr lvl="2"/>
            <a:r>
              <a:rPr lang="en-US" dirty="0" err="1" smtClean="0"/>
              <a:t>nonterminals</a:t>
            </a:r>
            <a:r>
              <a:rPr lang="en-US" dirty="0" smtClean="0"/>
              <a:t> x tokens -&gt; production alternative</a:t>
            </a:r>
          </a:p>
          <a:p>
            <a:pPr lvl="2"/>
            <a:r>
              <a:rPr lang="en-US" dirty="0" smtClean="0"/>
              <a:t>Entry indexed by nonterminal N and token t contains the alternative of N that must be predicated when current input starts with t</a:t>
            </a: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LL(k) parsing via pushdown automata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LL(k) parsing via pushdown automata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possible moves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Prediction</a:t>
            </a:r>
          </a:p>
          <a:p>
            <a:pPr lvl="2"/>
            <a:r>
              <a:rPr lang="en-US" dirty="0" smtClean="0"/>
              <a:t>When top of stack is </a:t>
            </a:r>
            <a:r>
              <a:rPr lang="en-US" dirty="0" err="1" smtClean="0"/>
              <a:t>nonterminal</a:t>
            </a:r>
            <a:r>
              <a:rPr lang="en-US" dirty="0" smtClean="0"/>
              <a:t> N, pop N, lookup table[</a:t>
            </a:r>
            <a:r>
              <a:rPr lang="en-US" dirty="0" err="1" smtClean="0"/>
              <a:t>N,t</a:t>
            </a:r>
            <a:r>
              <a:rPr lang="en-US" dirty="0" smtClean="0"/>
              <a:t>]. If table[</a:t>
            </a:r>
            <a:r>
              <a:rPr lang="en-US" dirty="0" err="1" smtClean="0"/>
              <a:t>N,t</a:t>
            </a:r>
            <a:r>
              <a:rPr lang="en-US" dirty="0" smtClean="0"/>
              <a:t>] is not empty, push table[</a:t>
            </a:r>
            <a:r>
              <a:rPr lang="en-US" dirty="0" err="1" smtClean="0"/>
              <a:t>N,t</a:t>
            </a:r>
            <a:r>
              <a:rPr lang="en-US" dirty="0" smtClean="0"/>
              <a:t>] on prediction stack, otherwise – syntax error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Match</a:t>
            </a:r>
          </a:p>
          <a:p>
            <a:pPr lvl="2"/>
            <a:r>
              <a:rPr lang="en-US" dirty="0" smtClean="0"/>
              <a:t>When top of prediction stack is a terminal T, must be equal to next input token t. If (t == T), pop T and consume t. If (t ≠ T) syntax error</a:t>
            </a:r>
          </a:p>
          <a:p>
            <a:r>
              <a:rPr lang="en-US" dirty="0" smtClean="0"/>
              <a:t>Parsing terminates when prediction stack is empty</a:t>
            </a:r>
          </a:p>
          <a:p>
            <a:pPr lvl="1"/>
            <a:r>
              <a:rPr lang="en-US" dirty="0" smtClean="0"/>
              <a:t>If input is empty at that point, success. Otherwise, syntax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724400"/>
          <a:ext cx="6934201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3420"/>
                <a:gridCol w="693420"/>
                <a:gridCol w="693420"/>
                <a:gridCol w="693420"/>
                <a:gridCol w="693420"/>
                <a:gridCol w="723900"/>
                <a:gridCol w="662941"/>
                <a:gridCol w="693420"/>
                <a:gridCol w="693420"/>
                <a:gridCol w="6934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xor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1447800"/>
            <a:ext cx="4572000" cy="30592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(1) E → LIT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(2) E → ( E OP E ) 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(3) E → not 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(4) LIT → true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(5) LIT → false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(6) OP → and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(7) OP → or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(8) OP → </a:t>
            </a:r>
            <a:r>
              <a:rPr lang="en-US" sz="2000" dirty="0" err="1"/>
              <a:t>xor</a:t>
            </a:r>
            <a:endParaRPr lang="en-US" sz="2000" dirty="0"/>
          </a:p>
        </p:txBody>
      </p:sp>
      <p:sp>
        <p:nvSpPr>
          <p:cNvPr id="8" name="Left Brace 7"/>
          <p:cNvSpPr/>
          <p:nvPr/>
        </p:nvSpPr>
        <p:spPr>
          <a:xfrm>
            <a:off x="914400" y="5105400"/>
            <a:ext cx="1524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5888" y="54102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 smtClean="0"/>
              <a:t>Nonterminals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4991100" y="1409700"/>
            <a:ext cx="228600" cy="624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66306" y="4042087"/>
            <a:ext cx="136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Input tokens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5105400"/>
            <a:ext cx="6324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629400" y="3200400"/>
            <a:ext cx="2057400" cy="685800"/>
          </a:xfrm>
          <a:prstGeom prst="wedgeRoundRectCallout">
            <a:avLst>
              <a:gd name="adj1" fmla="val 29121"/>
              <a:gd name="adj2" fmla="val 241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/>
              <a:t>Which rule should be used</a:t>
            </a:r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transition table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of non-recursive</a:t>
            </a:r>
            <a:br>
              <a:rPr lang="en-US" dirty="0" smtClean="0"/>
            </a:br>
            <a:r>
              <a:rPr lang="en-US" dirty="0" smtClean="0"/>
              <a:t>predictive parser</a:t>
            </a:r>
            <a:endParaRPr lang="he-IL" dirty="0"/>
          </a:p>
        </p:txBody>
      </p:sp>
      <p:sp>
        <p:nvSpPr>
          <p:cNvPr id="6" name="מלבן עם פינות מעוגלות באותו צד 5"/>
          <p:cNvSpPr/>
          <p:nvPr/>
        </p:nvSpPr>
        <p:spPr>
          <a:xfrm>
            <a:off x="3491880" y="3295784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Predictive Parsing program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279" y="5095984"/>
            <a:ext cx="14414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Parsing Table</a:t>
            </a:r>
            <a:br>
              <a:rPr lang="en-US" sz="1800" dirty="0" smtClean="0"/>
            </a:br>
            <a:endParaRPr lang="he-IL" sz="1800" dirty="0"/>
          </a:p>
        </p:txBody>
      </p:sp>
      <p:cxnSp>
        <p:nvCxnSpPr>
          <p:cNvPr id="9" name="מחבר חץ ישר 8"/>
          <p:cNvCxnSpPr>
            <a:stCxn id="6" idx="1"/>
            <a:endCxn id="7" idx="0"/>
          </p:cNvCxnSpPr>
          <p:nvPr/>
        </p:nvCxnSpPr>
        <p:spPr>
          <a:xfrm>
            <a:off x="4463988" y="4375904"/>
            <a:ext cx="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טבלה 11"/>
          <p:cNvGraphicFramePr>
            <a:graphicFrameLocks noGrp="1"/>
          </p:cNvGraphicFramePr>
          <p:nvPr>
            <p:extLst/>
          </p:nvPr>
        </p:nvGraphicFramePr>
        <p:xfrm>
          <a:off x="2096985" y="3583816"/>
          <a:ext cx="383704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370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76905" y="3583816"/>
            <a:ext cx="6976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800" dirty="0" smtClean="0"/>
              <a:t>Stack</a:t>
            </a:r>
            <a:endParaRPr lang="he-IL" sz="1800" dirty="0"/>
          </a:p>
        </p:txBody>
      </p:sp>
      <p:cxnSp>
        <p:nvCxnSpPr>
          <p:cNvPr id="14" name="מחבר חץ ישר 13"/>
          <p:cNvCxnSpPr>
            <a:stCxn id="6" idx="2"/>
          </p:cNvCxnSpPr>
          <p:nvPr/>
        </p:nvCxnSpPr>
        <p:spPr>
          <a:xfrm flipH="1" flipV="1">
            <a:off x="2483768" y="379984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טבלה 16"/>
          <p:cNvGraphicFramePr>
            <a:graphicFrameLocks noGrp="1"/>
          </p:cNvGraphicFramePr>
          <p:nvPr/>
        </p:nvGraphicFramePr>
        <p:xfrm>
          <a:off x="3347864" y="2204864"/>
          <a:ext cx="284164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0411"/>
                <a:gridCol w="710411"/>
                <a:gridCol w="710411"/>
                <a:gridCol w="71041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מחבר חץ ישר 17"/>
          <p:cNvCxnSpPr>
            <a:stCxn id="6" idx="3"/>
          </p:cNvCxnSpPr>
          <p:nvPr/>
        </p:nvCxnSpPr>
        <p:spPr>
          <a:xfrm flipH="1" flipV="1">
            <a:off x="4427984" y="25757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6" idx="0"/>
          </p:cNvCxnSpPr>
          <p:nvPr/>
        </p:nvCxnSpPr>
        <p:spPr>
          <a:xfrm>
            <a:off x="5436096" y="383584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84168" y="3655824"/>
            <a:ext cx="8258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800" dirty="0" smtClean="0"/>
              <a:t>Output</a:t>
            </a:r>
            <a:endParaRPr lang="he-I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28800" y="594928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652972" y="12192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aAb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| 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2192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err="1">
                <a:solidFill>
                  <a:schemeClr val="tx1"/>
                </a:solidFill>
              </a:rPr>
              <a:t>aacbb</a:t>
            </a:r>
            <a:r>
              <a:rPr lang="en-US" dirty="0">
                <a:solidFill>
                  <a:schemeClr val="tx1"/>
                </a:solidFill>
              </a:rPr>
              <a:t>$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914400" y="2133600"/>
          <a:ext cx="7391400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aAbb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c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c,c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match($,$) –</a:t>
                      </a:r>
                      <a:r>
                        <a:rPr lang="en-US" baseline="0" dirty="0" smtClean="0"/>
                        <a:t> success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56718" y="0"/>
            <a:ext cx="7772400" cy="1143000"/>
          </a:xfrm>
        </p:spPr>
        <p:txBody>
          <a:bodyPr/>
          <a:lstStyle/>
          <a:p>
            <a:r>
              <a:rPr lang="en-US" dirty="0" smtClean="0"/>
              <a:t>Running parser example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Erorrs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Handling Syntax Errors</a:t>
            </a: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Report and locate the error</a:t>
            </a:r>
          </a:p>
          <a:p>
            <a:r>
              <a:rPr lang="en-US" smtClean="0"/>
              <a:t>Diagnose the error</a:t>
            </a:r>
          </a:p>
          <a:p>
            <a:r>
              <a:rPr lang="en-US" smtClean="0"/>
              <a:t>Correct the error</a:t>
            </a:r>
          </a:p>
          <a:p>
            <a:r>
              <a:rPr lang="en-US" smtClean="0"/>
              <a:t>Recover from the error in order to discover more errors</a:t>
            </a:r>
          </a:p>
          <a:p>
            <a:pPr lvl="1"/>
            <a:r>
              <a:rPr lang="en-US" smtClean="0"/>
              <a:t>without reporting too many “strange” errors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 kinds of parsers </a:t>
            </a:r>
            <a:endParaRPr lang="en-US" dirty="0" smtClean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199"/>
            <a:ext cx="7772400" cy="4296229"/>
          </a:xfrm>
        </p:spPr>
        <p:txBody>
          <a:bodyPr/>
          <a:lstStyle/>
          <a:p>
            <a:r>
              <a:rPr lang="en-US" sz="2800" dirty="0" smtClean="0">
                <a:sym typeface="Symbol" pitchFamily="18" charset="2"/>
              </a:rPr>
              <a:t>Parsers for </a:t>
            </a:r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arbitrary</a:t>
            </a:r>
            <a:r>
              <a:rPr lang="en-US" sz="28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grammars</a:t>
            </a:r>
          </a:p>
          <a:p>
            <a:pPr lvl="1"/>
            <a:r>
              <a:rPr lang="en-US" sz="2400" dirty="0" err="1" smtClean="0">
                <a:sym typeface="Symbol" pitchFamily="18" charset="2"/>
              </a:rPr>
              <a:t>Earley’s</a:t>
            </a:r>
            <a:r>
              <a:rPr lang="en-US" sz="2400" dirty="0" smtClean="0">
                <a:sym typeface="Symbol" pitchFamily="18" charset="2"/>
              </a:rPr>
              <a:t> method, CYK method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Usually, not used in practice (though might change)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Top-Down </a:t>
            </a:r>
            <a:r>
              <a:rPr lang="en-US" sz="2800" dirty="0" smtClean="0">
                <a:sym typeface="Symbol" pitchFamily="18" charset="2"/>
              </a:rPr>
              <a:t>parsers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Construct parse tree in a top-down matter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leftmost</a:t>
            </a:r>
            <a:r>
              <a:rPr lang="en-US" sz="2400" dirty="0" smtClean="0">
                <a:sym typeface="Symbol" pitchFamily="18" charset="2"/>
              </a:rPr>
              <a:t> derivation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pitchFamily="18" charset="2"/>
              </a:rPr>
              <a:t>Bottom-Up </a:t>
            </a:r>
            <a:r>
              <a:rPr lang="en-US" sz="2800" dirty="0" smtClean="0">
                <a:sym typeface="Symbol" pitchFamily="18" charset="2"/>
              </a:rPr>
              <a:t>parsers  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Construct parse tree in a bottom-up manner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Find the </a:t>
            </a:r>
            <a:r>
              <a:rPr lang="en-US" sz="2400" dirty="0" smtClean="0">
                <a:solidFill>
                  <a:srgbClr val="E46C0A"/>
                </a:solidFill>
                <a:sym typeface="Symbol" pitchFamily="18" charset="2"/>
              </a:rPr>
              <a:t>rightmost</a:t>
            </a:r>
            <a:r>
              <a:rPr lang="en-US" sz="2400" dirty="0" smtClean="0">
                <a:sym typeface="Symbol" pitchFamily="18" charset="2"/>
              </a:rPr>
              <a:t> derivation in a reverse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Diagnosis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Line number </a:t>
            </a:r>
          </a:p>
          <a:p>
            <a:pPr lvl="1"/>
            <a:r>
              <a:rPr lang="en-US" smtClean="0"/>
              <a:t>may be far from the actual error</a:t>
            </a:r>
          </a:p>
          <a:p>
            <a:r>
              <a:rPr lang="en-US" smtClean="0"/>
              <a:t>The current token</a:t>
            </a:r>
          </a:p>
          <a:p>
            <a:r>
              <a:rPr lang="en-US" smtClean="0"/>
              <a:t>The expected tokens</a:t>
            </a:r>
          </a:p>
          <a:p>
            <a:r>
              <a:rPr lang="en-US" smtClean="0"/>
              <a:t>Parser configuration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Recovery</a:t>
            </a:r>
            <a:endParaRPr lang="en-US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Becomes less important in interactive environments</a:t>
            </a:r>
          </a:p>
          <a:p>
            <a:r>
              <a:rPr lang="en-US" sz="2800" dirty="0" smtClean="0"/>
              <a:t>Example heuristics:</a:t>
            </a:r>
          </a:p>
          <a:p>
            <a:pPr lvl="1"/>
            <a:r>
              <a:rPr lang="en-US" sz="2400" dirty="0" smtClean="0"/>
              <a:t>Search for a semi-column and ignore the statement</a:t>
            </a:r>
          </a:p>
          <a:p>
            <a:pPr lvl="1"/>
            <a:r>
              <a:rPr lang="en-US" sz="2400" dirty="0" smtClean="0"/>
              <a:t>Try to </a:t>
            </a:r>
            <a:r>
              <a:rPr lang="ja-JP" altLang="en-US" sz="2400" dirty="0" smtClean="0"/>
              <a:t>“</a:t>
            </a:r>
            <a:r>
              <a:rPr lang="en-US" sz="2400" dirty="0" smtClean="0"/>
              <a:t>replace</a:t>
            </a:r>
            <a:r>
              <a:rPr lang="ja-JP" altLang="en-US" sz="2400" dirty="0" smtClean="0"/>
              <a:t>”</a:t>
            </a:r>
            <a:r>
              <a:rPr lang="en-US" sz="2400" dirty="0" smtClean="0"/>
              <a:t> tokens for common errors</a:t>
            </a:r>
          </a:p>
          <a:p>
            <a:pPr lvl="1"/>
            <a:r>
              <a:rPr lang="en-US" sz="2400" dirty="0" smtClean="0"/>
              <a:t>Refrain from reporting 3 subsequent errors</a:t>
            </a:r>
          </a:p>
          <a:p>
            <a:r>
              <a:rPr lang="en-US" sz="2800" dirty="0" smtClean="0"/>
              <a:t>Globally optimal solutions </a:t>
            </a:r>
          </a:p>
          <a:p>
            <a:pPr lvl="1"/>
            <a:r>
              <a:rPr lang="en-US" sz="2400" dirty="0" smtClean="0"/>
              <a:t>For every input w, find a valid program w</a:t>
            </a:r>
            <a:r>
              <a:rPr lang="ja-JP" altLang="en-US" sz="2400" dirty="0" smtClean="0"/>
              <a:t>’</a:t>
            </a:r>
            <a:r>
              <a:rPr lang="en-US" sz="2400" dirty="0" smtClean="0"/>
              <a:t>  with a </a:t>
            </a:r>
            <a:r>
              <a:rPr lang="ja-JP" altLang="en-US" sz="2400" dirty="0" smtClean="0"/>
              <a:t>“</a:t>
            </a:r>
            <a:r>
              <a:rPr lang="en-US" sz="2400" dirty="0" smtClean="0"/>
              <a:t>minimal-distance</a:t>
            </a:r>
            <a:r>
              <a:rPr lang="ja-JP" altLang="en-US" sz="2400" dirty="0" smtClean="0"/>
              <a:t>”</a:t>
            </a:r>
            <a:r>
              <a:rPr lang="en-US" sz="2400" dirty="0" smtClean="0"/>
              <a:t> from w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28800" y="594928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814234" y="1295400"/>
            <a:ext cx="4572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aAb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| 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err="1" smtClean="0">
                <a:solidFill>
                  <a:schemeClr val="tx1"/>
                </a:solidFill>
              </a:rPr>
              <a:t>abcbb</a:t>
            </a:r>
            <a:r>
              <a:rPr lang="en-US" dirty="0">
                <a:solidFill>
                  <a:schemeClr val="tx1"/>
                </a:solidFill>
              </a:rPr>
              <a:t>$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994834" y="2971800"/>
          <a:ext cx="7391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bcbb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ERROR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676106" y="483565"/>
            <a:ext cx="7772400" cy="1143000"/>
          </a:xfrm>
        </p:spPr>
        <p:txBody>
          <a:bodyPr/>
          <a:lstStyle/>
          <a:p>
            <a:r>
              <a:rPr lang="en-US" dirty="0" smtClean="0"/>
              <a:t>Illegal input example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6" y="415700"/>
            <a:ext cx="7772400" cy="1143000"/>
          </a:xfrm>
        </p:spPr>
        <p:txBody>
          <a:bodyPr/>
          <a:lstStyle/>
          <a:p>
            <a:r>
              <a:rPr lang="en-US" dirty="0" smtClean="0"/>
              <a:t>Error handling in LL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91000"/>
            <a:ext cx="77724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Now what?</a:t>
            </a:r>
          </a:p>
          <a:p>
            <a:pPr lvl="1"/>
            <a:r>
              <a:rPr lang="en-US" dirty="0" smtClean="0"/>
              <a:t>Predict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r>
              <a:rPr lang="en-US" dirty="0" smtClean="0"/>
              <a:t> anyway “missing token b inserted in line XXX”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 c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c$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800" y="58674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a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b 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4834" y="2667000"/>
          <a:ext cx="73914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S,c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ERROR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94" y="309055"/>
            <a:ext cx="7772400" cy="1143000"/>
          </a:xfrm>
        </p:spPr>
        <p:txBody>
          <a:bodyPr/>
          <a:lstStyle/>
          <a:p>
            <a:r>
              <a:rPr lang="en-US" dirty="0" smtClean="0"/>
              <a:t>Error handling in LL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Result: infinite loop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algn="l"/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a c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c$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800" y="58674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a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b 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4834" y="2667000"/>
          <a:ext cx="7391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bc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b,c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lang="en-US" sz="1800" dirty="0" smtClean="0">
                          <a:cs typeface="Courier New" pitchFamily="49" charset="0"/>
                          <a:sym typeface="Math C"/>
                        </a:rPr>
                        <a:t>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bS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bc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bS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S$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Looks</a:t>
                      </a:r>
                      <a:r>
                        <a:rPr lang="en-US" baseline="0" dirty="0" smtClean="0"/>
                        <a:t> familiar?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handling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x = a * (p+q * ( -b * (r-s);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819400"/>
            <a:ext cx="7772400" cy="3657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/>
              <a:buChar char="•"/>
            </a:pPr>
            <a:r>
              <a:rPr lang="en-US" dirty="0" smtClean="0"/>
              <a:t>Where should we report the error?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The valid prefix property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Valid Prefix Property</a:t>
            </a:r>
            <a:endParaRPr lang="en-US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981199"/>
            <a:ext cx="8007555" cy="4762091"/>
          </a:xfrm>
        </p:spPr>
        <p:txBody>
          <a:bodyPr/>
          <a:lstStyle/>
          <a:p>
            <a:r>
              <a:rPr lang="en-US" sz="2800" dirty="0" smtClean="0"/>
              <a:t>For every prefix tokens</a:t>
            </a:r>
          </a:p>
          <a:p>
            <a:pPr lvl="1"/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that the parser identifies as legal: </a:t>
            </a:r>
          </a:p>
          <a:p>
            <a:pPr lvl="2"/>
            <a:r>
              <a:rPr lang="en-US" dirty="0" smtClean="0"/>
              <a:t>there exists tokens t</a:t>
            </a:r>
            <a:r>
              <a:rPr lang="en-US" baseline="-25000" dirty="0" smtClean="0"/>
              <a:t>i+1</a:t>
            </a:r>
            <a:r>
              <a:rPr lang="en-US" dirty="0" smtClean="0"/>
              <a:t>, t</a:t>
            </a:r>
            <a:r>
              <a:rPr lang="en-US" baseline="-25000" dirty="0" smtClean="0"/>
              <a:t>i+2</a:t>
            </a:r>
            <a:r>
              <a:rPr lang="en-US" dirty="0" smtClean="0"/>
              <a:t>, …,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such that 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is a syntactically valid program</a:t>
            </a:r>
          </a:p>
          <a:p>
            <a:endParaRPr lang="en-US" sz="2800" dirty="0" smtClean="0"/>
          </a:p>
          <a:p>
            <a:r>
              <a:rPr lang="en-US" sz="2800" dirty="0" smtClean="0"/>
              <a:t>If every token is considered as single character:</a:t>
            </a:r>
          </a:p>
          <a:p>
            <a:pPr lvl="1"/>
            <a:r>
              <a:rPr lang="en-US" sz="2400" dirty="0" smtClean="0"/>
              <a:t>For every prefix word u that the parser identifies as legal</a:t>
            </a:r>
            <a:r>
              <a:rPr lang="en-US" sz="2400" dirty="0"/>
              <a:t> </a:t>
            </a:r>
            <a:r>
              <a:rPr lang="en-US" sz="2000" dirty="0" smtClean="0"/>
              <a:t>there exists w such that </a:t>
            </a:r>
            <a:r>
              <a:rPr lang="en-US" sz="1800" dirty="0" err="1" smtClean="0"/>
              <a:t>u.w</a:t>
            </a:r>
            <a:r>
              <a:rPr lang="en-US" sz="1800" dirty="0" smtClean="0"/>
              <a:t> is a valid program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is </a:t>
            </a:r>
            <a:r>
              <a:rPr lang="en-US" dirty="0" smtClean="0"/>
              <a:t>tricky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Heuristics for dropping tokens, skipping to semicolon,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Parse Tree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semantic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an action to perform on each production rule</a:t>
            </a:r>
          </a:p>
          <a:p>
            <a:r>
              <a:rPr lang="en-US" dirty="0" smtClean="0"/>
              <a:t>Can build the parse tree</a:t>
            </a:r>
          </a:p>
          <a:p>
            <a:pPr lvl="1"/>
            <a:r>
              <a:rPr lang="en-US" dirty="0" smtClean="0"/>
              <a:t>Every function returns an object of type Node</a:t>
            </a:r>
          </a:p>
          <a:p>
            <a:pPr lvl="1"/>
            <a:r>
              <a:rPr lang="en-US" dirty="0" smtClean="0"/>
              <a:t>Every Node maintains a list of children</a:t>
            </a:r>
          </a:p>
          <a:p>
            <a:pPr lvl="1"/>
            <a:r>
              <a:rPr lang="en-US" dirty="0" smtClean="0"/>
              <a:t>Function calls can add new children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CFG terminology</a:t>
            </a:r>
            <a:endParaRPr lang="he-IL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35896" y="2060848"/>
            <a:ext cx="532859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400" i="1" dirty="0" smtClean="0">
                <a:latin typeface="+mn-lt"/>
                <a:cs typeface="Times New Roman" pitchFamily="18" charset="0"/>
              </a:rPr>
              <a:t>Symbols</a:t>
            </a:r>
            <a:r>
              <a:rPr lang="en-US" sz="2400" i="1" dirty="0" smtClean="0">
                <a:latin typeface="+mn-lt"/>
              </a:rPr>
              <a:t>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>
                <a:latin typeface="+mn-lt"/>
                <a:cs typeface="Times New Roman" pitchFamily="18" charset="0"/>
              </a:rPr>
              <a:t/>
            </a:r>
            <a:br>
              <a:rPr lang="en-US" sz="2400" b="1" dirty="0">
                <a:latin typeface="+mn-lt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Terminals</a:t>
            </a:r>
            <a:r>
              <a:rPr lang="en-US" sz="2400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latin typeface="+mn-lt"/>
                <a:cs typeface="Times New Roman" pitchFamily="18" charset="0"/>
              </a:rPr>
              <a:t>(tokens</a:t>
            </a:r>
            <a:r>
              <a:rPr lang="en-US" sz="2400" dirty="0" smtClean="0">
                <a:latin typeface="+mn-lt"/>
                <a:cs typeface="Times New Roman" pitchFamily="18" charset="0"/>
              </a:rPr>
              <a:t>):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; := 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( )</a:t>
            </a:r>
            <a:r>
              <a:rPr lang="en-US" sz="24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id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num print</a:t>
            </a:r>
            <a:r>
              <a:rPr lang="en-US" sz="2400" b="1" dirty="0">
                <a:solidFill>
                  <a:schemeClr val="folHlink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folHlink"/>
                </a:solidFill>
                <a:latin typeface="+mn-lt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Non-terminals</a:t>
            </a:r>
            <a:r>
              <a:rPr lang="en-US" sz="2400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S E L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35896" y="3537012"/>
            <a:ext cx="521335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Start non-terminal</a:t>
            </a:r>
            <a:r>
              <a:rPr lang="en-US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S</a:t>
            </a:r>
            <a:br>
              <a:rPr lang="en-US" sz="2400" dirty="0" smtClean="0">
                <a:latin typeface="+mn-lt"/>
                <a:cs typeface="Times New Roman" pitchFamily="18" charset="0"/>
              </a:rPr>
            </a:br>
            <a:r>
              <a:rPr lang="en-US" sz="2400" dirty="0" smtClean="0">
                <a:latin typeface="+mn-lt"/>
              </a:rPr>
              <a:t>Convention: the non-terminal appearing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 the first derivation rule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35896" y="5013176"/>
            <a:ext cx="396044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400" i="1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  <a:t>Grammar productions (rules)</a:t>
            </a:r>
            <a:br>
              <a:rPr lang="en-US" sz="2400" i="1" dirty="0" smtClean="0">
                <a:solidFill>
                  <a:srgbClr val="1A8CFF"/>
                </a:solidFill>
                <a:latin typeface="+mn-lt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N</a:t>
            </a:r>
            <a:r>
              <a:rPr lang="pt-BR" sz="2400" dirty="0" smtClean="0">
                <a:latin typeface="+mn-lt"/>
                <a:sym typeface="Symbol" pitchFamily="18" charset="2"/>
              </a:rPr>
              <a:t>  </a:t>
            </a:r>
            <a:r>
              <a:rPr lang="en-US" sz="2400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μ</a:t>
            </a:r>
            <a:endParaRPr lang="en-US" sz="2400" dirty="0">
              <a:solidFill>
                <a:srgbClr val="0099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43608" y="1917407"/>
            <a:ext cx="2304256" cy="2554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 S</a:t>
            </a:r>
            <a:r>
              <a:rPr lang="pt-BR" sz="3200" dirty="0">
                <a:solidFill>
                  <a:srgbClr val="FFC763"/>
                </a:solidFill>
                <a:latin typeface="+mn-lt"/>
              </a:rPr>
              <a:t> </a:t>
            </a:r>
            <a:r>
              <a:rPr lang="pt-BR" sz="3200" b="1" dirty="0">
                <a:solidFill>
                  <a:schemeClr val="accent1"/>
                </a:solidFill>
                <a:latin typeface="+mn-lt"/>
              </a:rPr>
              <a:t>;</a:t>
            </a:r>
            <a:r>
              <a:rPr lang="pt-BR" sz="3200" dirty="0">
                <a:solidFill>
                  <a:srgbClr val="FFC763"/>
                </a:solidFill>
                <a:latin typeface="+mn-lt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S</a:t>
            </a: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latin typeface="+mn-lt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id </a:t>
            </a:r>
            <a:r>
              <a:rPr lang="pt-BR" sz="3200" b="1" dirty="0">
                <a:solidFill>
                  <a:schemeClr val="accent1"/>
                </a:solidFill>
                <a:latin typeface="+mn-lt"/>
              </a:rPr>
              <a:t>:=</a:t>
            </a:r>
            <a:r>
              <a:rPr lang="pt-BR" sz="3200" dirty="0">
                <a:latin typeface="+mn-lt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E </a:t>
            </a: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latin typeface="+mn-lt"/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  <a:latin typeface="+mn-lt"/>
              </a:rPr>
              <a:t>id</a:t>
            </a:r>
            <a:endParaRPr lang="pt-BR" sz="3200" b="1" dirty="0">
              <a:solidFill>
                <a:srgbClr val="F02E00"/>
              </a:solidFill>
              <a:latin typeface="+mn-lt"/>
            </a:endParaRP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200" dirty="0" smtClean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 smtClean="0">
                <a:latin typeface="+mn-lt"/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  <a:latin typeface="+mn-lt"/>
              </a:rPr>
              <a:t>num</a:t>
            </a:r>
            <a:endParaRPr lang="pt-BR" sz="3200" b="1" dirty="0">
              <a:solidFill>
                <a:schemeClr val="accent1"/>
              </a:solidFill>
              <a:latin typeface="+mn-lt"/>
            </a:endParaRPr>
          </a:p>
          <a:p>
            <a:pPr algn="l" rtl="0"/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pt-BR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</a:t>
            </a:r>
            <a:r>
              <a:rPr lang="pt-BR" sz="3200" dirty="0">
                <a:solidFill>
                  <a:schemeClr val="tx1"/>
                </a:solidFill>
                <a:latin typeface="+mn-lt"/>
              </a:rPr>
              <a:t> E</a:t>
            </a:r>
            <a:r>
              <a:rPr lang="pt-BR" sz="3200" dirty="0">
                <a:latin typeface="+mn-lt"/>
              </a:rPr>
              <a:t> </a:t>
            </a:r>
            <a:r>
              <a:rPr lang="pt-BR" sz="3200" b="1" dirty="0" smtClean="0">
                <a:solidFill>
                  <a:schemeClr val="accent1"/>
                </a:solidFill>
                <a:latin typeface="+mn-lt"/>
              </a:rPr>
              <a:t>+</a:t>
            </a:r>
            <a:r>
              <a:rPr lang="pt-BR" sz="3200" dirty="0" smtClean="0">
                <a:solidFill>
                  <a:srgbClr val="FFC763"/>
                </a:solidFill>
                <a:latin typeface="+mn-lt"/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41" y="0"/>
            <a:ext cx="7772400" cy="1143000"/>
          </a:xfrm>
        </p:spPr>
        <p:txBody>
          <a:bodyPr/>
          <a:lstStyle/>
          <a:p>
            <a:r>
              <a:rPr lang="en-US" dirty="0" smtClean="0"/>
              <a:t>Building the parse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411" y="1471910"/>
            <a:ext cx="8458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E() {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new Node(); </a:t>
            </a:r>
          </a:p>
          <a:p>
            <a:pPr algn="l" rtl="0"/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result.name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“E”;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(current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 {TRUE, FALSE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}) 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2000" dirty="0" smtClean="0">
                <a:solidFill>
                  <a:srgbClr val="92D05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LIT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LIT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;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else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if (current == LPAREN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)  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2000" dirty="0" smtClean="0">
                <a:solidFill>
                  <a:srgbClr val="92D05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( E OP E )</a:t>
            </a:r>
            <a:endParaRPr lang="en-US" sz="2000" b="1" dirty="0">
              <a:solidFill>
                <a:srgbClr val="92D05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match(LPAREN)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solidFill>
                  <a:srgbClr val="CA070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OP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match(RPAREN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if (current == NOT)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2000" dirty="0" smtClean="0">
                <a:solidFill>
                  <a:srgbClr val="92D05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not E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match(NOT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result.addChild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error;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result;</a:t>
            </a:r>
          </a:p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8"/>
          <p:cNvSpPr txBox="1">
            <a:spLocks noChangeArrowheads="1"/>
          </p:cNvSpPr>
          <p:nvPr/>
        </p:nvSpPr>
        <p:spPr bwMode="auto">
          <a:xfrm>
            <a:off x="707320" y="1243634"/>
            <a:ext cx="8436680" cy="547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static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Parse_Expression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(Expression **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expr_p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Expression *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= *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expr_p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new_expression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() 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/* try to parse a digit */ 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if (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Token.class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== DIGIT) {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  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-&gt;type=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D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;  </a:t>
            </a:r>
            <a:r>
              <a:rPr lang="en-US" altLang="ja-JP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-&gt;value=</a:t>
            </a:r>
            <a:r>
              <a:rPr lang="en-US" altLang="ja-JP" sz="1400" dirty="0" err="1">
                <a:solidFill>
                  <a:schemeClr val="tx1"/>
                </a:solidFill>
                <a:latin typeface="Courier New"/>
                <a:cs typeface="Courier New"/>
              </a:rPr>
              <a:t>Token.repr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 –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0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;      </a:t>
            </a:r>
            <a:endParaRPr lang="en-US" altLang="ja-JP" sz="14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>
              <a:spcBef>
                <a:spcPct val="50000"/>
              </a:spcBef>
            </a:pP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  <a:latin typeface="Courier New"/>
                <a:cs typeface="Courier New"/>
              </a:rPr>
              <a:t>        </a:t>
            </a:r>
            <a:r>
              <a:rPr lang="en-US" altLang="ja-JP" sz="1400" b="1" dirty="0" err="1" smtClean="0">
                <a:solidFill>
                  <a:srgbClr val="1A8CFF"/>
                </a:solidFill>
                <a:latin typeface="Courier New"/>
                <a:cs typeface="Courier New"/>
              </a:rPr>
              <a:t>get_next_token</a:t>
            </a:r>
            <a:r>
              <a:rPr lang="en-US" altLang="ja-JP" sz="1400" b="1" dirty="0">
                <a:solidFill>
                  <a:srgbClr val="1A8CFF"/>
                </a:solidFill>
                <a:latin typeface="Courier New"/>
                <a:cs typeface="Courier New"/>
              </a:rPr>
              <a:t>();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   return 1;       }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/* try parse parenthesized expression */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if (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Token.class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== 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 {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-&gt;type=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P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;   </a:t>
            </a:r>
            <a:r>
              <a:rPr lang="en-US" altLang="ja-JP" sz="1400" b="1" dirty="0" err="1">
                <a:solidFill>
                  <a:srgbClr val="1A8CFF"/>
                </a:solidFill>
                <a:latin typeface="Courier New"/>
                <a:cs typeface="Courier New"/>
              </a:rPr>
              <a:t>get_next_token</a:t>
            </a:r>
            <a:r>
              <a:rPr lang="en-US" altLang="ja-JP" sz="1400" b="1" dirty="0">
                <a:solidFill>
                  <a:srgbClr val="1A8CFF"/>
                </a:solidFill>
                <a:latin typeface="Courier New"/>
                <a:cs typeface="Courier New"/>
              </a:rPr>
              <a:t>();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if (!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Parse_Expression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(&amp;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-&gt;left))  Error(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“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missing expression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”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if (!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Parse_Operator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(&amp;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expr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-&gt;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oper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))  Error(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“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missing operator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”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if (</a:t>
            </a:r>
            <a:r>
              <a:rPr lang="en-US" sz="1400" dirty="0" err="1">
                <a:solidFill>
                  <a:schemeClr val="tx1"/>
                </a:solidFill>
                <a:latin typeface="Courier New"/>
                <a:cs typeface="Courier New"/>
              </a:rPr>
              <a:t>Token.class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!= 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‘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’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 Error(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“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missing )</a:t>
            </a:r>
            <a:r>
              <a:rPr lang="ja-JP" altLang="en-US" sz="1400" dirty="0">
                <a:solidFill>
                  <a:schemeClr val="tx1"/>
                </a:solidFill>
                <a:latin typeface="Courier New"/>
                <a:cs typeface="Courier New"/>
              </a:rPr>
              <a:t>”</a:t>
            </a:r>
            <a:r>
              <a:rPr lang="en-US" altLang="ja-JP" sz="1400" dirty="0">
                <a:solidFill>
                  <a:schemeClr val="tx1"/>
                </a:solidFill>
                <a:latin typeface="Courier New"/>
                <a:cs typeface="Courier New"/>
              </a:rPr>
              <a:t>); 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</a:t>
            </a:r>
            <a:r>
              <a:rPr lang="en-US" sz="1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get_next_token</a:t>
            </a:r>
            <a:r>
              <a:rPr lang="en-US" sz="1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()</a:t>
            </a: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      return 1; }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return 0;   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urier New"/>
                <a:cs typeface="Courier New"/>
              </a:rPr>
              <a:t>} </a:t>
            </a:r>
          </a:p>
        </p:txBody>
      </p:sp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8B498-5708-EF46-9331-E64380D6CA9F}" type="slidenum">
              <a:rPr lang="he-IL" sz="1400">
                <a:solidFill>
                  <a:schemeClr val="tx1"/>
                </a:solidFill>
                <a:cs typeface="Times New Roman" charset="0"/>
              </a:rPr>
              <a:pPr/>
              <a:t>51</a:t>
            </a:fld>
            <a:endParaRPr lang="en-US" sz="14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8747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Parser for Fully Parenthesized </a:t>
            </a:r>
            <a:r>
              <a:rPr lang="en-US" dirty="0" err="1" smtClean="0"/>
              <a:t>Expers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53838" y="2785012"/>
            <a:ext cx="6400800" cy="2729806"/>
          </a:xfrm>
        </p:spPr>
        <p:txBody>
          <a:bodyPr/>
          <a:lstStyle/>
          <a:p>
            <a:r>
              <a:rPr lang="en-US" sz="5400" dirty="0" smtClean="0"/>
              <a:t>Bottom </a:t>
            </a:r>
            <a:r>
              <a:rPr lang="en-US" sz="5400" dirty="0" smtClean="0"/>
              <a:t>Up parsing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Bottom-Up Parsing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Build a parse tree</a:t>
            </a:r>
          </a:p>
          <a:p>
            <a:pPr lvl="1"/>
            <a:r>
              <a:rPr lang="en-US" dirty="0" smtClean="0"/>
              <a:t>Report error if input is not a legal program </a:t>
            </a:r>
          </a:p>
          <a:p>
            <a:pPr lvl="1"/>
            <a:endParaRPr lang="en-US" dirty="0"/>
          </a:p>
          <a:p>
            <a:r>
              <a:rPr lang="en-US" dirty="0" smtClean="0"/>
              <a:t>How:</a:t>
            </a:r>
          </a:p>
          <a:p>
            <a:pPr lvl="1"/>
            <a:r>
              <a:rPr lang="en-US" dirty="0" smtClean="0"/>
              <a:t>Read input left-to-right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 err="1" smtClean="0"/>
              <a:t>subtree</a:t>
            </a:r>
            <a:r>
              <a:rPr lang="en-US" dirty="0" smtClean="0"/>
              <a:t> for the first left-most tree node whose </a:t>
            </a:r>
            <a:r>
              <a:rPr lang="en-US" dirty="0" err="1" smtClean="0"/>
              <a:t>childern</a:t>
            </a:r>
            <a:r>
              <a:rPr lang="en-US" dirty="0" smtClean="0"/>
              <a:t> have been constructed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 bwMode="auto">
          <a:xfrm>
            <a:off x="2528153" y="2144479"/>
            <a:ext cx="4015114" cy="405521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6062308" y="4255994"/>
            <a:ext cx="477370" cy="8752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6062308" y="5131224"/>
            <a:ext cx="477370" cy="106207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2514093" y="2852068"/>
            <a:ext cx="2314920" cy="33412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2514093" y="3775399"/>
            <a:ext cx="2314920" cy="24178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2521324" y="5106209"/>
            <a:ext cx="477370" cy="106207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2518230" y="4336675"/>
            <a:ext cx="477370" cy="80073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6" name="Rectangle 265"/>
          <p:cNvSpPr/>
          <p:nvPr/>
        </p:nvSpPr>
        <p:spPr bwMode="auto">
          <a:xfrm>
            <a:off x="4364263" y="5106209"/>
            <a:ext cx="477370" cy="10870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508911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+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5257476" y="5860504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*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166739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4397803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628866" y="5860504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1400" b="1" dirty="0">
                <a:solidFill>
                  <a:schemeClr val="accent1"/>
                </a:solidFill>
                <a:latin typeface="+mn-lt"/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54</a:t>
            </a:fld>
            <a:endParaRPr lang="en-US"/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649514" y="0"/>
            <a:ext cx="7772400" cy="1143000"/>
          </a:xfrm>
        </p:spPr>
        <p:txBody>
          <a:bodyPr/>
          <a:lstStyle/>
          <a:p>
            <a:r>
              <a:rPr lang="en-US" dirty="0" smtClean="0"/>
              <a:t>Bottom-up parsing</a:t>
            </a:r>
            <a:endParaRPr lang="he-IL" dirty="0"/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179512" y="1196752"/>
            <a:ext cx="1629117" cy="2677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rtl="0" eaLnBrk="0" hangingPunct="0"/>
            <a:r>
              <a:rPr lang="en-US" dirty="0" smtClean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 </a:t>
            </a:r>
            <a:r>
              <a:rPr lang="en-US" dirty="0" smtClean="0">
                <a:latin typeface="+mn-lt"/>
                <a:cs typeface="Times New Roman" pitchFamily="18" charset="0"/>
              </a:rPr>
              <a:t>* </a:t>
            </a:r>
            <a:r>
              <a:rPr lang="en-US" dirty="0">
                <a:latin typeface="+mn-lt"/>
                <a:cs typeface="Times New Roman" pitchFamily="18" charset="0"/>
              </a:rPr>
              <a:t>T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T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 </a:t>
            </a:r>
            <a:r>
              <a:rPr lang="en-US" dirty="0" smtClean="0">
                <a:latin typeface="+mn-lt"/>
                <a:cs typeface="Times New Roman" pitchFamily="18" charset="0"/>
              </a:rPr>
              <a:t>+ </a:t>
            </a:r>
            <a:r>
              <a:rPr lang="en-US" dirty="0">
                <a:latin typeface="+mn-lt"/>
                <a:cs typeface="Times New Roman" pitchFamily="18" charset="0"/>
              </a:rPr>
              <a:t>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 F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id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num</a:t>
            </a:r>
          </a:p>
          <a:p>
            <a:pPr marL="457200" indent="-457200" algn="l" rtl="0" eaLnBrk="0" hangingPunct="0"/>
            <a:r>
              <a:rPr lang="en-US" dirty="0">
                <a:latin typeface="+mn-lt"/>
                <a:cs typeface="Times New Roman" pitchFamily="18" charset="0"/>
              </a:rPr>
              <a:t>F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( E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8620" y="2073915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8426" y="2852068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8621" y="4389747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0963" y="4436098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0963" y="5106210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8426" y="3710421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9792" y="5175988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8621" y="5106209"/>
            <a:ext cx="6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</a:t>
            </a:r>
            <a:endParaRPr lang="en-US" dirty="0">
              <a:latin typeface="+mn-lt"/>
            </a:endParaRPr>
          </a:p>
        </p:txBody>
      </p:sp>
      <p:cxnSp>
        <p:nvCxnSpPr>
          <p:cNvPr id="5" name="Straight Connector 4"/>
          <p:cNvCxnSpPr>
            <a:stCxn id="16" idx="2"/>
            <a:endCxn id="10" idx="0"/>
          </p:cNvCxnSpPr>
          <p:nvPr/>
        </p:nvCxnSpPr>
        <p:spPr bwMode="auto">
          <a:xfrm>
            <a:off x="2766884" y="5567875"/>
            <a:ext cx="1" cy="29262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761991" y="4855672"/>
            <a:ext cx="1" cy="29262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535710" y="5572676"/>
            <a:ext cx="1" cy="29262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304535" y="5567874"/>
            <a:ext cx="1" cy="29262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7" idx="2"/>
            <a:endCxn id="6" idx="0"/>
          </p:cNvCxnSpPr>
          <p:nvPr/>
        </p:nvCxnSpPr>
        <p:spPr bwMode="auto">
          <a:xfrm>
            <a:off x="3604347" y="4172086"/>
            <a:ext cx="41781" cy="1688418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7" idx="2"/>
            <a:endCxn id="15" idx="0"/>
          </p:cNvCxnSpPr>
          <p:nvPr/>
        </p:nvCxnSpPr>
        <p:spPr bwMode="auto">
          <a:xfrm flipH="1">
            <a:off x="2766884" y="4172086"/>
            <a:ext cx="837463" cy="26401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7" idx="2"/>
            <a:endCxn id="18" idx="0"/>
          </p:cNvCxnSpPr>
          <p:nvPr/>
        </p:nvCxnSpPr>
        <p:spPr bwMode="auto">
          <a:xfrm>
            <a:off x="3604347" y="4172086"/>
            <a:ext cx="931366" cy="100390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" idx="2"/>
            <a:endCxn id="13" idx="0"/>
          </p:cNvCxnSpPr>
          <p:nvPr/>
        </p:nvCxnSpPr>
        <p:spPr bwMode="auto">
          <a:xfrm flipH="1">
            <a:off x="3604347" y="2535580"/>
            <a:ext cx="1700194" cy="316488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3" idx="2"/>
            <a:endCxn id="17" idx="0"/>
          </p:cNvCxnSpPr>
          <p:nvPr/>
        </p:nvCxnSpPr>
        <p:spPr bwMode="auto">
          <a:xfrm>
            <a:off x="3604347" y="3313733"/>
            <a:ext cx="0" cy="396688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" idx="2"/>
            <a:endCxn id="7" idx="0"/>
          </p:cNvCxnSpPr>
          <p:nvPr/>
        </p:nvCxnSpPr>
        <p:spPr bwMode="auto">
          <a:xfrm>
            <a:off x="5304541" y="2535580"/>
            <a:ext cx="90152" cy="3324924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>
            <a:stCxn id="2" idx="2"/>
            <a:endCxn id="14" idx="0"/>
          </p:cNvCxnSpPr>
          <p:nvPr/>
        </p:nvCxnSpPr>
        <p:spPr bwMode="auto">
          <a:xfrm>
            <a:off x="5304541" y="2535580"/>
            <a:ext cx="1000001" cy="1854167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TextBox 260"/>
          <p:cNvSpPr txBox="1"/>
          <p:nvPr/>
        </p:nvSpPr>
        <p:spPr>
          <a:xfrm>
            <a:off x="-46055" y="6168281"/>
            <a:ext cx="168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(Non standard precedence)</a:t>
            </a:r>
          </a:p>
        </p:txBody>
      </p:sp>
      <p:cxnSp>
        <p:nvCxnSpPr>
          <p:cNvPr id="272" name="Straight Connector 271"/>
          <p:cNvCxnSpPr>
            <a:stCxn id="14" idx="2"/>
            <a:endCxn id="19" idx="0"/>
          </p:cNvCxnSpPr>
          <p:nvPr/>
        </p:nvCxnSpPr>
        <p:spPr bwMode="auto">
          <a:xfrm>
            <a:off x="6304542" y="4851412"/>
            <a:ext cx="0" cy="254797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76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/>
      <p:bldP spid="270" grpId="0" animBg="1"/>
      <p:bldP spid="269" grpId="0" animBg="1"/>
      <p:bldP spid="268" grpId="0" animBg="1"/>
      <p:bldP spid="267" grpId="0" animBg="1"/>
      <p:bldP spid="262" grpId="0" animBg="1"/>
      <p:bldP spid="264" grpId="0" animBg="1"/>
      <p:bldP spid="26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parsing:</a:t>
            </a:r>
            <a:br>
              <a:rPr lang="en-US" dirty="0" smtClean="0"/>
            </a:br>
            <a:r>
              <a:rPr lang="en-US" dirty="0" smtClean="0"/>
              <a:t>LR(k)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 grammar is in the class </a:t>
            </a:r>
            <a:r>
              <a:rPr lang="en-US" sz="2800" dirty="0" smtClean="0"/>
              <a:t>LR(</a:t>
            </a:r>
            <a:r>
              <a:rPr lang="en-US" sz="2800" dirty="0"/>
              <a:t>K) when it can be derived via: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Bottom-up</a:t>
            </a:r>
            <a:r>
              <a:rPr lang="en-US" sz="2400" dirty="0" smtClean="0"/>
              <a:t> derivation</a:t>
            </a:r>
            <a:endParaRPr lang="en-US" sz="2400" dirty="0"/>
          </a:p>
          <a:p>
            <a:pPr lvl="1"/>
            <a:r>
              <a:rPr lang="en-US" sz="2400" dirty="0"/>
              <a:t>Scanning the input from left to right (L)</a:t>
            </a:r>
          </a:p>
          <a:p>
            <a:pPr lvl="1"/>
            <a:r>
              <a:rPr lang="en-US" sz="2400" dirty="0"/>
              <a:t>Producing the </a:t>
            </a:r>
            <a:r>
              <a:rPr lang="en-US" sz="2400" dirty="0" smtClean="0">
                <a:solidFill>
                  <a:srgbClr val="C00000"/>
                </a:solidFill>
              </a:rPr>
              <a:t>rightmost derivation </a:t>
            </a:r>
            <a:r>
              <a:rPr lang="en-US" sz="2400" dirty="0" smtClean="0"/>
              <a:t>(R)</a:t>
            </a:r>
          </a:p>
          <a:p>
            <a:pPr lvl="2"/>
            <a:r>
              <a:rPr lang="en-US" sz="2000" dirty="0" smtClean="0"/>
              <a:t>In reverse </a:t>
            </a:r>
            <a:r>
              <a:rPr lang="en-US" sz="2000" dirty="0" err="1" smtClean="0"/>
              <a:t>oreder</a:t>
            </a:r>
            <a:endParaRPr lang="en-US" sz="2000" dirty="0"/>
          </a:p>
          <a:p>
            <a:pPr lvl="1"/>
            <a:r>
              <a:rPr lang="en-US" sz="2400" dirty="0"/>
              <a:t>With </a:t>
            </a:r>
            <a:r>
              <a:rPr lang="en-US" sz="2400" dirty="0" err="1"/>
              <a:t>lookahead</a:t>
            </a:r>
            <a:r>
              <a:rPr lang="en-US" sz="2400" dirty="0"/>
              <a:t> of k tokens (k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800" dirty="0"/>
              <a:t>A language is said to be </a:t>
            </a:r>
            <a:r>
              <a:rPr lang="en-US" sz="2800" dirty="0" smtClean="0"/>
              <a:t>LR(</a:t>
            </a:r>
            <a:r>
              <a:rPr lang="en-US" sz="2800" dirty="0"/>
              <a:t>k) </a:t>
            </a:r>
            <a:r>
              <a:rPr lang="en-US" sz="2800" dirty="0" smtClean="0"/>
              <a:t>if it </a:t>
            </a:r>
            <a:r>
              <a:rPr lang="en-US" sz="2800" dirty="0"/>
              <a:t>has an </a:t>
            </a:r>
            <a:r>
              <a:rPr lang="en-US" sz="2800" dirty="0" smtClean="0"/>
              <a:t>LR(</a:t>
            </a:r>
            <a:r>
              <a:rPr lang="en-US" sz="2800" dirty="0"/>
              <a:t>k) </a:t>
            </a:r>
            <a:r>
              <a:rPr lang="en-US" sz="2800" dirty="0" smtClean="0"/>
              <a:t>grammar</a:t>
            </a:r>
          </a:p>
          <a:p>
            <a:r>
              <a:rPr lang="en-US" sz="2800" dirty="0" smtClean="0"/>
              <a:t>The simplest case is LR(0), which we will discuss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Terminology: Reductions &amp; Handles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opposite of derivation is called </a:t>
            </a:r>
            <a:r>
              <a:rPr lang="en-US" i="1" dirty="0" smtClean="0">
                <a:solidFill>
                  <a:srgbClr val="004080"/>
                </a:solidFill>
              </a:rPr>
              <a:t>reduction</a:t>
            </a:r>
          </a:p>
          <a:p>
            <a:pPr lvl="1"/>
            <a:r>
              <a:rPr lang="en-US" dirty="0" smtClean="0"/>
              <a:t>Let A</a:t>
            </a:r>
            <a:r>
              <a:rPr lang="en-US" dirty="0">
                <a:sym typeface="Math C"/>
              </a:rPr>
              <a:t> </a:t>
            </a:r>
            <a:r>
              <a:rPr lang="en-US" dirty="0">
                <a:sym typeface="Wingdings"/>
              </a:rPr>
              <a:t></a:t>
            </a:r>
            <a:r>
              <a:rPr lang="en-US" dirty="0">
                <a:sym typeface="Symbol" pitchFamily="18" charset="2"/>
              </a:rPr>
              <a:t>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be a production rule</a:t>
            </a:r>
          </a:p>
          <a:p>
            <a:pPr lvl="1"/>
            <a:r>
              <a:rPr lang="en-US" dirty="0" smtClean="0">
                <a:sym typeface="Math C"/>
              </a:rPr>
              <a:t>Derivation: </a:t>
            </a:r>
            <a:r>
              <a:rPr lang="en-US" dirty="0">
                <a:sym typeface="Math C"/>
              </a:rPr>
              <a:t> 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olidFill>
                  <a:srgbClr val="004080"/>
                </a:solidFill>
                <a:sym typeface="Math C"/>
              </a:rPr>
              <a:t>A</a:t>
            </a:r>
            <a:r>
              <a:rPr lang="el-GR" dirty="0" smtClean="0">
                <a:sym typeface="Math C"/>
              </a:rPr>
              <a:t>µ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4080"/>
                </a:solidFill>
                <a:sym typeface="Math C"/>
              </a:rPr>
              <a:t>βαµ</a:t>
            </a:r>
            <a:endParaRPr lang="en-US" dirty="0" smtClean="0">
              <a:solidFill>
                <a:srgbClr val="004080"/>
              </a:solidFill>
              <a:sym typeface="Math C"/>
            </a:endParaRPr>
          </a:p>
          <a:p>
            <a:pPr lvl="1"/>
            <a:r>
              <a:rPr lang="en-US" dirty="0" smtClean="0">
                <a:sym typeface="Math C"/>
              </a:rPr>
              <a:t>Reduction: </a:t>
            </a:r>
            <a:r>
              <a:rPr lang="el-GR" dirty="0" smtClean="0">
                <a:sym typeface="Math C"/>
              </a:rPr>
              <a:t>β</a:t>
            </a:r>
            <a:r>
              <a:rPr lang="el-GR" dirty="0" smtClean="0">
                <a:solidFill>
                  <a:srgbClr val="004080"/>
                </a:solidFill>
                <a:sym typeface="Math C"/>
              </a:rPr>
              <a:t>α</a:t>
            </a:r>
            <a:r>
              <a:rPr lang="el-GR" dirty="0" smtClean="0">
                <a:sym typeface="Math C"/>
              </a:rPr>
              <a:t>µ</a:t>
            </a:r>
            <a:r>
              <a:rPr lang="en-US" dirty="0" smtClean="0">
                <a:sym typeface="Math C"/>
              </a:rPr>
              <a:t>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olidFill>
                  <a:srgbClr val="004080"/>
                </a:solidFill>
                <a:sym typeface="Math C"/>
              </a:rPr>
              <a:t>A</a:t>
            </a:r>
            <a:r>
              <a:rPr lang="el-GR" dirty="0" smtClean="0">
                <a:sym typeface="Math C"/>
              </a:rPr>
              <a:t>µ</a:t>
            </a:r>
            <a:endParaRPr lang="en-US" dirty="0" smtClean="0">
              <a:sym typeface="Math C"/>
            </a:endParaRPr>
          </a:p>
          <a:p>
            <a:pPr lvl="1"/>
            <a:endParaRPr lang="en-US" dirty="0" smtClean="0">
              <a:sym typeface="Math C"/>
            </a:endParaRPr>
          </a:p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004080"/>
                </a:solidFill>
              </a:rPr>
              <a:t>handle</a:t>
            </a:r>
            <a:r>
              <a:rPr lang="en-US" dirty="0" smtClean="0">
                <a:solidFill>
                  <a:srgbClr val="004080"/>
                </a:solidFill>
              </a:rPr>
              <a:t> </a:t>
            </a:r>
            <a:r>
              <a:rPr lang="en-US" dirty="0" smtClean="0"/>
              <a:t>is the reduced substring</a:t>
            </a:r>
          </a:p>
          <a:p>
            <a:pPr lvl="1"/>
            <a:r>
              <a:rPr lang="el-GR" dirty="0">
                <a:solidFill>
                  <a:srgbClr val="004080"/>
                </a:solidFill>
                <a:sym typeface="Math C"/>
              </a:rPr>
              <a:t>α</a:t>
            </a:r>
            <a:r>
              <a:rPr lang="en-US" dirty="0" smtClean="0">
                <a:solidFill>
                  <a:srgbClr val="004080"/>
                </a:solidFill>
                <a:sym typeface="Math C"/>
              </a:rPr>
              <a:t> </a:t>
            </a:r>
            <a:r>
              <a:rPr lang="en-US" dirty="0"/>
              <a:t>is the </a:t>
            </a:r>
            <a:r>
              <a:rPr lang="en-US" dirty="0" smtClean="0"/>
              <a:t>handles for </a:t>
            </a:r>
            <a:r>
              <a:rPr lang="el-GR" dirty="0">
                <a:sym typeface="Math C"/>
              </a:rPr>
              <a:t>β</a:t>
            </a:r>
            <a:r>
              <a:rPr lang="el-GR" dirty="0">
                <a:solidFill>
                  <a:srgbClr val="004080"/>
                </a:solidFill>
                <a:sym typeface="Math C"/>
              </a:rPr>
              <a:t>α</a:t>
            </a:r>
            <a:r>
              <a:rPr lang="el-GR" dirty="0">
                <a:sym typeface="Math C"/>
              </a:rPr>
              <a:t>µ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61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Shift &amp; Reduce</a:t>
            </a:r>
          </a:p>
        </p:txBody>
      </p:sp>
      <p:sp>
        <p:nvSpPr>
          <p:cNvPr id="1433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-247148" y="1120346"/>
            <a:ext cx="6947242" cy="1481438"/>
          </a:xfrm>
        </p:spPr>
        <p:txBody>
          <a:bodyPr lIns="0"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      In each stage, we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4080"/>
                </a:solidFill>
              </a:rPr>
              <a:t> </a:t>
            </a:r>
            <a:r>
              <a:rPr lang="en-US" sz="2400" dirty="0" smtClean="0">
                <a:solidFill>
                  <a:srgbClr val="004080"/>
                </a:solidFill>
              </a:rPr>
              <a:t>       </a:t>
            </a:r>
            <a:r>
              <a:rPr lang="en-US" sz="2400" u="sng" dirty="0" smtClean="0">
                <a:solidFill>
                  <a:srgbClr val="004080"/>
                </a:solidFill>
              </a:rPr>
              <a:t>shift</a:t>
            </a:r>
            <a:r>
              <a:rPr lang="en-US" sz="2400" dirty="0" smtClean="0"/>
              <a:t> a symbol from the input to the stack, or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4080"/>
                </a:solidFill>
              </a:rPr>
              <a:t> </a:t>
            </a:r>
            <a:r>
              <a:rPr lang="en-US" sz="2400" dirty="0" smtClean="0">
                <a:solidFill>
                  <a:srgbClr val="004080"/>
                </a:solidFill>
              </a:rPr>
              <a:t>       </a:t>
            </a:r>
            <a:r>
              <a:rPr lang="en-US" sz="2400" u="sng" dirty="0" smtClean="0">
                <a:solidFill>
                  <a:srgbClr val="004080"/>
                </a:solidFill>
              </a:rPr>
              <a:t>reduce</a:t>
            </a:r>
            <a:r>
              <a:rPr lang="en-US" sz="2400" dirty="0" smtClean="0"/>
              <a:t> according to one of the rules.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 bwMode="auto">
          <a:xfrm rot="16200000">
            <a:off x="2700025" y="-243741"/>
            <a:ext cx="4145157" cy="7954339"/>
          </a:xfrm>
          <a:prstGeom prst="trapezoid">
            <a:avLst>
              <a:gd name="adj" fmla="val 21141"/>
            </a:avLst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219" name="Oval 106"/>
          <p:cNvSpPr>
            <a:spLocks noChangeArrowheads="1"/>
          </p:cNvSpPr>
          <p:nvPr/>
        </p:nvSpPr>
        <p:spPr bwMode="auto">
          <a:xfrm>
            <a:off x="1139825" y="41306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0" name="Oval 105"/>
          <p:cNvSpPr>
            <a:spLocks noChangeArrowheads="1"/>
          </p:cNvSpPr>
          <p:nvPr/>
        </p:nvSpPr>
        <p:spPr bwMode="auto">
          <a:xfrm>
            <a:off x="1139825" y="39782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1" name="Oval 104"/>
          <p:cNvSpPr>
            <a:spLocks noChangeArrowheads="1"/>
          </p:cNvSpPr>
          <p:nvPr/>
        </p:nvSpPr>
        <p:spPr bwMode="auto">
          <a:xfrm>
            <a:off x="1139825" y="38258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2" name="Oval 103"/>
          <p:cNvSpPr>
            <a:spLocks noChangeArrowheads="1"/>
          </p:cNvSpPr>
          <p:nvPr/>
        </p:nvSpPr>
        <p:spPr bwMode="auto">
          <a:xfrm>
            <a:off x="1139825" y="36734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3" name="Oval 102"/>
          <p:cNvSpPr>
            <a:spLocks noChangeArrowheads="1"/>
          </p:cNvSpPr>
          <p:nvPr/>
        </p:nvSpPr>
        <p:spPr bwMode="auto">
          <a:xfrm>
            <a:off x="1139825" y="35210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4" name="Oval 101"/>
          <p:cNvSpPr>
            <a:spLocks noChangeArrowheads="1"/>
          </p:cNvSpPr>
          <p:nvPr/>
        </p:nvSpPr>
        <p:spPr bwMode="auto">
          <a:xfrm>
            <a:off x="1139825" y="33686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5" name="Oval 100"/>
          <p:cNvSpPr>
            <a:spLocks noChangeArrowheads="1"/>
          </p:cNvSpPr>
          <p:nvPr/>
        </p:nvSpPr>
        <p:spPr bwMode="auto">
          <a:xfrm>
            <a:off x="1139825" y="32162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6" name="Oval 7"/>
          <p:cNvSpPr>
            <a:spLocks noChangeArrowheads="1"/>
          </p:cNvSpPr>
          <p:nvPr/>
        </p:nvSpPr>
        <p:spPr bwMode="auto">
          <a:xfrm>
            <a:off x="1139825" y="3063875"/>
            <a:ext cx="990600" cy="357188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27" name="Text Box 107"/>
          <p:cNvSpPr txBox="1">
            <a:spLocks noChangeArrowheads="1"/>
          </p:cNvSpPr>
          <p:nvPr/>
        </p:nvSpPr>
        <p:spPr bwMode="auto">
          <a:xfrm>
            <a:off x="995363" y="4664373"/>
            <a:ext cx="8515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400" b="0" dirty="0" smtClean="0">
                <a:latin typeface="+mn-lt"/>
              </a:rPr>
              <a:t>Stack</a:t>
            </a:r>
            <a:endParaRPr lang="en-US" sz="2400" b="0" dirty="0">
              <a:latin typeface="+mn-lt"/>
            </a:endParaRPr>
          </a:p>
        </p:txBody>
      </p:sp>
      <p:pic>
        <p:nvPicPr>
          <p:cNvPr id="9228" name="Picture 108" descr="MCj040594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3184525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09"/>
          <p:cNvSpPr txBox="1">
            <a:spLocks noChangeArrowheads="1"/>
          </p:cNvSpPr>
          <p:nvPr/>
        </p:nvSpPr>
        <p:spPr bwMode="auto">
          <a:xfrm>
            <a:off x="3951288" y="4183360"/>
            <a:ext cx="9797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l" rtl="0"/>
            <a:r>
              <a:rPr lang="en-US" sz="2400" b="0">
                <a:latin typeface="+mn-lt"/>
              </a:rPr>
              <a:t>Parser</a:t>
            </a:r>
          </a:p>
        </p:txBody>
      </p:sp>
      <p:sp>
        <p:nvSpPr>
          <p:cNvPr id="9231" name="Text Box 121"/>
          <p:cNvSpPr txBox="1">
            <a:spLocks noChangeArrowheads="1"/>
          </p:cNvSpPr>
          <p:nvPr/>
        </p:nvSpPr>
        <p:spPr bwMode="auto">
          <a:xfrm>
            <a:off x="3071620" y="1706464"/>
            <a:ext cx="8504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l"/>
            <a:r>
              <a:rPr lang="en-US" sz="2400" b="0" dirty="0" smtClean="0">
                <a:latin typeface="+mn-lt"/>
              </a:rPr>
              <a:t>Input</a:t>
            </a:r>
            <a:endParaRPr lang="en-US" sz="2400" b="0" dirty="0">
              <a:latin typeface="+mn-lt"/>
            </a:endParaRPr>
          </a:p>
        </p:txBody>
      </p:sp>
      <p:sp>
        <p:nvSpPr>
          <p:cNvPr id="9233" name="Text Box 123"/>
          <p:cNvSpPr txBox="1">
            <a:spLocks noChangeArrowheads="1"/>
          </p:cNvSpPr>
          <p:nvPr/>
        </p:nvSpPr>
        <p:spPr bwMode="auto">
          <a:xfrm>
            <a:off x="3045789" y="5385759"/>
            <a:ext cx="10797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l"/>
            <a:r>
              <a:rPr lang="en-US" sz="2400" b="0" dirty="0" smtClean="0">
                <a:latin typeface="+mn-lt"/>
              </a:rPr>
              <a:t>Output</a:t>
            </a:r>
            <a:endParaRPr lang="he-IL" sz="2400" b="0" dirty="0">
              <a:latin typeface="+mn-lt"/>
            </a:endParaRPr>
          </a:p>
        </p:txBody>
      </p:sp>
      <p:graphicFrame>
        <p:nvGraphicFramePr>
          <p:cNvPr id="290973" name="Group 157"/>
          <p:cNvGraphicFramePr>
            <a:graphicFrameLocks noGrp="1"/>
          </p:cNvGraphicFramePr>
          <p:nvPr/>
        </p:nvGraphicFramePr>
        <p:xfrm>
          <a:off x="6788150" y="1874838"/>
          <a:ext cx="1763713" cy="1463040"/>
        </p:xfrm>
        <a:graphic>
          <a:graphicData uri="http://schemas.openxmlformats.org/drawingml/2006/table">
            <a:tbl>
              <a:tblPr rtl="1"/>
              <a:tblGrid>
                <a:gridCol w="352425"/>
                <a:gridCol w="352425"/>
                <a:gridCol w="354013"/>
                <a:gridCol w="352425"/>
                <a:gridCol w="35242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6" name="Text Box 158"/>
          <p:cNvSpPr txBox="1">
            <a:spLocks noChangeArrowheads="1"/>
          </p:cNvSpPr>
          <p:nvPr/>
        </p:nvSpPr>
        <p:spPr bwMode="auto">
          <a:xfrm>
            <a:off x="6681788" y="3299123"/>
            <a:ext cx="17408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400" b="0" dirty="0" smtClean="0">
                <a:latin typeface="+mn-lt"/>
              </a:rPr>
              <a:t>Action Table</a:t>
            </a:r>
            <a:endParaRPr lang="en-US" sz="2400" b="0" dirty="0">
              <a:latin typeface="+mn-lt"/>
            </a:endParaRPr>
          </a:p>
        </p:txBody>
      </p:sp>
      <p:sp>
        <p:nvSpPr>
          <p:cNvPr id="9267" name="AutoShape 159"/>
          <p:cNvSpPr>
            <a:spLocks noChangeArrowheads="1"/>
          </p:cNvSpPr>
          <p:nvPr/>
        </p:nvSpPr>
        <p:spPr bwMode="auto">
          <a:xfrm>
            <a:off x="5653088" y="3417888"/>
            <a:ext cx="803275" cy="517525"/>
          </a:xfrm>
          <a:prstGeom prst="leftArrow">
            <a:avLst>
              <a:gd name="adj1" fmla="val 50000"/>
              <a:gd name="adj2" fmla="val 388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69" name="AutoShape 162"/>
          <p:cNvSpPr>
            <a:spLocks noChangeArrowheads="1"/>
          </p:cNvSpPr>
          <p:nvPr/>
        </p:nvSpPr>
        <p:spPr bwMode="auto">
          <a:xfrm>
            <a:off x="4192588" y="2271713"/>
            <a:ext cx="481012" cy="739775"/>
          </a:xfrm>
          <a:prstGeom prst="downArrow">
            <a:avLst>
              <a:gd name="adj1" fmla="val 50000"/>
              <a:gd name="adj2" fmla="val 384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270" name="AutoShape 163"/>
          <p:cNvSpPr>
            <a:spLocks noChangeArrowheads="1"/>
          </p:cNvSpPr>
          <p:nvPr/>
        </p:nvSpPr>
        <p:spPr bwMode="auto">
          <a:xfrm>
            <a:off x="4243388" y="4743450"/>
            <a:ext cx="481012" cy="739775"/>
          </a:xfrm>
          <a:prstGeom prst="downArrow">
            <a:avLst>
              <a:gd name="adj1" fmla="val 50000"/>
              <a:gd name="adj2" fmla="val 384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aphicFrame>
        <p:nvGraphicFramePr>
          <p:cNvPr id="290980" name="Group 164"/>
          <p:cNvGraphicFramePr>
            <a:graphicFrameLocks noGrp="1"/>
          </p:cNvGraphicFramePr>
          <p:nvPr>
            <p:extLst/>
          </p:nvPr>
        </p:nvGraphicFramePr>
        <p:xfrm>
          <a:off x="6778625" y="3884613"/>
          <a:ext cx="1763713" cy="1463040"/>
        </p:xfrm>
        <a:graphic>
          <a:graphicData uri="http://schemas.openxmlformats.org/drawingml/2006/table">
            <a:tbl>
              <a:tblPr rtl="1"/>
              <a:tblGrid>
                <a:gridCol w="352425"/>
                <a:gridCol w="352425"/>
                <a:gridCol w="354013"/>
                <a:gridCol w="352425"/>
                <a:gridCol w="35242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03" name="Text Box 196"/>
          <p:cNvSpPr txBox="1">
            <a:spLocks noChangeArrowheads="1"/>
          </p:cNvSpPr>
          <p:nvPr/>
        </p:nvSpPr>
        <p:spPr bwMode="auto">
          <a:xfrm>
            <a:off x="6878638" y="5346998"/>
            <a:ext cx="15121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2400" b="0" dirty="0" err="1" smtClean="0">
                <a:latin typeface="+mn-lt"/>
              </a:rPr>
              <a:t>Goto</a:t>
            </a:r>
            <a:r>
              <a:rPr lang="en-US" sz="2400" b="0" dirty="0" smtClean="0">
                <a:latin typeface="+mn-lt"/>
              </a:rPr>
              <a:t> table</a:t>
            </a:r>
            <a:endParaRPr lang="en-US" sz="2400" b="0" dirty="0">
              <a:latin typeface="+mn-lt"/>
            </a:endParaRPr>
          </a:p>
        </p:txBody>
      </p:sp>
      <p:sp>
        <p:nvSpPr>
          <p:cNvPr id="9304" name="AutoShape 197"/>
          <p:cNvSpPr>
            <a:spLocks/>
          </p:cNvSpPr>
          <p:nvPr/>
        </p:nvSpPr>
        <p:spPr bwMode="auto">
          <a:xfrm>
            <a:off x="6496049" y="1730637"/>
            <a:ext cx="258161" cy="3963720"/>
          </a:xfrm>
          <a:prstGeom prst="leftBrace">
            <a:avLst>
              <a:gd name="adj1" fmla="val 1704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Left-Right Arrow 1"/>
          <p:cNvSpPr/>
          <p:nvPr/>
        </p:nvSpPr>
        <p:spPr>
          <a:xfrm>
            <a:off x="2438400" y="3429000"/>
            <a:ext cx="1143000" cy="533400"/>
          </a:xfrm>
          <a:prstGeom prst="leftRightArrow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29" name="Group 76"/>
          <p:cNvGraphicFramePr>
            <a:graphicFrameLocks noGrp="1"/>
          </p:cNvGraphicFramePr>
          <p:nvPr>
            <p:extLst/>
          </p:nvPr>
        </p:nvGraphicFramePr>
        <p:xfrm>
          <a:off x="1854298" y="1187638"/>
          <a:ext cx="4858047" cy="457200"/>
        </p:xfrm>
        <a:graphic>
          <a:graphicData uri="http://schemas.openxmlformats.org/drawingml/2006/table">
            <a:tbl>
              <a:tblPr rtl="1"/>
              <a:tblGrid>
                <a:gridCol w="539783"/>
                <a:gridCol w="539783"/>
                <a:gridCol w="539783"/>
                <a:gridCol w="539783"/>
                <a:gridCol w="539783"/>
                <a:gridCol w="539783"/>
                <a:gridCol w="539783"/>
                <a:gridCol w="539783"/>
                <a:gridCol w="539783"/>
              </a:tblGrid>
              <a:tr h="201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Num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72639" y="1144910"/>
            <a:ext cx="1911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token stream</a:t>
            </a:r>
          </a:p>
        </p:txBody>
      </p:sp>
      <p:grpSp>
        <p:nvGrpSpPr>
          <p:cNvPr id="31" name="Group 54"/>
          <p:cNvGrpSpPr>
            <a:grpSpLocks/>
          </p:cNvGrpSpPr>
          <p:nvPr/>
        </p:nvGrpSpPr>
        <p:grpSpPr bwMode="auto">
          <a:xfrm>
            <a:off x="3602045" y="5413916"/>
            <a:ext cx="1727204" cy="1444626"/>
            <a:chOff x="2269" y="3348"/>
            <a:chExt cx="1088" cy="910"/>
          </a:xfrm>
        </p:grpSpPr>
        <p:sp>
          <p:nvSpPr>
            <p:cNvPr id="32" name="Text Box 55"/>
            <p:cNvSpPr txBox="1">
              <a:spLocks noChangeArrowheads="1"/>
            </p:cNvSpPr>
            <p:nvPr/>
          </p:nvSpPr>
          <p:spPr bwMode="auto">
            <a:xfrm>
              <a:off x="2708" y="3348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Op(*)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3" name="Text Box 56"/>
            <p:cNvSpPr txBox="1">
              <a:spLocks noChangeArrowheads="1"/>
            </p:cNvSpPr>
            <p:nvPr/>
          </p:nvSpPr>
          <p:spPr bwMode="auto">
            <a:xfrm>
              <a:off x="3025" y="3735"/>
              <a:ext cx="3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Id(b)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2269" y="4064"/>
              <a:ext cx="5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(23)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2723" y="4064"/>
              <a:ext cx="4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 err="1" smtClean="0">
                  <a:latin typeface="+mn-lt"/>
                </a:rPr>
                <a:t>Num</a:t>
              </a:r>
              <a:r>
                <a:rPr lang="en-US" sz="1400" dirty="0" smtClean="0">
                  <a:latin typeface="+mn-lt"/>
                </a:rPr>
                <a:t>(</a:t>
              </a:r>
              <a:r>
                <a:rPr lang="en-US" sz="1400" dirty="0">
                  <a:latin typeface="+mn-lt"/>
                </a:rPr>
                <a:t>7</a:t>
              </a:r>
              <a:r>
                <a:rPr lang="en-US" sz="1400" dirty="0" smtClean="0">
                  <a:latin typeface="+mn-lt"/>
                </a:rPr>
                <a:t>)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36" name="AutoShape 59"/>
            <p:cNvCxnSpPr>
              <a:cxnSpLocks noChangeShapeType="1"/>
              <a:stCxn id="32" idx="2"/>
              <a:endCxn id="33" idx="0"/>
            </p:cNvCxnSpPr>
            <p:nvPr/>
          </p:nvCxnSpPr>
          <p:spPr bwMode="auto">
            <a:xfrm>
              <a:off x="2896" y="3542"/>
              <a:ext cx="295" cy="193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7" name="AutoShape 60"/>
            <p:cNvCxnSpPr>
              <a:cxnSpLocks noChangeShapeType="1"/>
              <a:stCxn id="32" idx="2"/>
              <a:endCxn id="40" idx="0"/>
            </p:cNvCxnSpPr>
            <p:nvPr/>
          </p:nvCxnSpPr>
          <p:spPr bwMode="auto">
            <a:xfrm flipH="1">
              <a:off x="2739" y="3542"/>
              <a:ext cx="157" cy="192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8" name="AutoShape 61"/>
            <p:cNvCxnSpPr>
              <a:cxnSpLocks noChangeShapeType="1"/>
              <a:stCxn id="40" idx="2"/>
              <a:endCxn id="34" idx="0"/>
            </p:cNvCxnSpPr>
            <p:nvPr/>
          </p:nvCxnSpPr>
          <p:spPr bwMode="auto">
            <a:xfrm flipH="1">
              <a:off x="2530" y="3928"/>
              <a:ext cx="209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62"/>
            <p:cNvCxnSpPr>
              <a:cxnSpLocks noChangeShapeType="1"/>
              <a:stCxn id="40" idx="2"/>
              <a:endCxn id="35" idx="0"/>
            </p:cNvCxnSpPr>
            <p:nvPr/>
          </p:nvCxnSpPr>
          <p:spPr bwMode="auto">
            <a:xfrm>
              <a:off x="2739" y="3928"/>
              <a:ext cx="216" cy="136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sp>
          <p:nvSpPr>
            <p:cNvPr id="40" name="Text Box 63"/>
            <p:cNvSpPr txBox="1">
              <a:spLocks noChangeArrowheads="1"/>
            </p:cNvSpPr>
            <p:nvPr/>
          </p:nvSpPr>
          <p:spPr bwMode="auto">
            <a:xfrm>
              <a:off x="2551" y="3734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1400" dirty="0" smtClean="0">
                  <a:latin typeface="+mn-lt"/>
                </a:rPr>
                <a:t>Op(+)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 bwMode="auto"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smtClean="0"/>
              <a:t>How does the parser know what to do?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42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does the parser know what to do?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8221174" cy="466221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004080"/>
                </a:solidFill>
              </a:rPr>
              <a:t>state</a:t>
            </a:r>
            <a:r>
              <a:rPr lang="en-US" sz="3200" dirty="0" smtClean="0"/>
              <a:t> will keep the info gathered on handle(s)</a:t>
            </a:r>
          </a:p>
          <a:p>
            <a:pPr lvl="1"/>
            <a:r>
              <a:rPr lang="en-US" sz="2800" dirty="0" smtClean="0"/>
              <a:t>A state in the “control” of the PDA</a:t>
            </a:r>
          </a:p>
          <a:p>
            <a:pPr lvl="1"/>
            <a:r>
              <a:rPr lang="en-US" dirty="0" smtClean="0"/>
              <a:t>Also (part of) the stack alpha bet</a:t>
            </a:r>
          </a:p>
          <a:p>
            <a:pPr marL="457200" lvl="1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004080"/>
                </a:solidFill>
              </a:rPr>
              <a:t>table</a:t>
            </a:r>
            <a:r>
              <a:rPr lang="en-US" sz="3200" dirty="0" smtClean="0"/>
              <a:t> will tell it “what to do” based on current state and next token</a:t>
            </a:r>
          </a:p>
          <a:p>
            <a:pPr lvl="1"/>
            <a:r>
              <a:rPr lang="en-US" sz="2800" dirty="0" smtClean="0"/>
              <a:t>The transition function of the PDA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004080"/>
                </a:solidFill>
              </a:rPr>
              <a:t>stack </a:t>
            </a:r>
            <a:r>
              <a:rPr lang="en-US" dirty="0" smtClean="0"/>
              <a:t>will records the “nesting level”</a:t>
            </a:r>
          </a:p>
          <a:p>
            <a:pPr lvl="1"/>
            <a:r>
              <a:rPr lang="en-US" dirty="0" smtClean="0"/>
              <a:t>Stack contains a sequence of prefixes of handles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543467" y="3232128"/>
            <a:ext cx="2500269" cy="442674"/>
          </a:xfrm>
          <a:prstGeom prst="wedgeRoundRectCallout">
            <a:avLst>
              <a:gd name="adj1" fmla="val -67859"/>
              <a:gd name="adj2" fmla="val -65297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dirty="0">
                <a:latin typeface="+mn-lt"/>
              </a:rPr>
              <a:t>Set of LR(0) items</a:t>
            </a:r>
          </a:p>
        </p:txBody>
      </p:sp>
    </p:spTree>
    <p:extLst>
      <p:ext uri="{BB962C8B-B14F-4D97-AF65-F5344CB8AC3E}">
        <p14:creationId xmlns:p14="http://schemas.microsoft.com/office/powerpoint/2010/main" val="19604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8CFF"/>
                </a:solidFill>
              </a:rPr>
              <a:t>Derivation</a:t>
            </a:r>
            <a:r>
              <a:rPr lang="en-US" dirty="0" smtClean="0"/>
              <a:t> - a sequence of replacements of non-terminals using the derivation rules</a:t>
            </a:r>
          </a:p>
          <a:p>
            <a:r>
              <a:rPr lang="en-US" dirty="0" smtClean="0">
                <a:solidFill>
                  <a:srgbClr val="1A8CFF"/>
                </a:solidFill>
              </a:rPr>
              <a:t>Language</a:t>
            </a:r>
            <a:r>
              <a:rPr lang="en-US" dirty="0" smtClean="0"/>
              <a:t> - the set of strings of terminals derivable from the start symbol</a:t>
            </a:r>
          </a:p>
          <a:p>
            <a:r>
              <a:rPr lang="en-US" dirty="0" smtClean="0">
                <a:solidFill>
                  <a:srgbClr val="1A8CFF"/>
                </a:solidFill>
              </a:rPr>
              <a:t>Sentential form </a:t>
            </a:r>
            <a:r>
              <a:rPr lang="en-US" dirty="0" smtClean="0"/>
              <a:t>- the result of a </a:t>
            </a:r>
            <a:r>
              <a:rPr lang="en-US" dirty="0" smtClean="0">
                <a:solidFill>
                  <a:srgbClr val="008000"/>
                </a:solidFill>
              </a:rPr>
              <a:t>partial derivation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contain non-terminals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Important Bottom-Up LR-Parsers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LR(0</a:t>
            </a:r>
            <a:r>
              <a:rPr lang="en-US" dirty="0"/>
              <a:t>) </a:t>
            </a:r>
            <a:r>
              <a:rPr lang="en-US" dirty="0" smtClean="0"/>
              <a:t>  – simplest, explains basic ideas</a:t>
            </a:r>
          </a:p>
          <a:p>
            <a:r>
              <a:rPr lang="en-US" dirty="0" smtClean="0"/>
              <a:t>SLR(1) – simple, </a:t>
            </a:r>
            <a:r>
              <a:rPr lang="en-US" dirty="0" err="1" smtClean="0"/>
              <a:t>exaplins</a:t>
            </a:r>
            <a:r>
              <a:rPr lang="en-US" dirty="0" smtClean="0"/>
              <a:t> </a:t>
            </a:r>
            <a:r>
              <a:rPr lang="en-US" dirty="0" err="1" smtClean="0"/>
              <a:t>lookahead</a:t>
            </a:r>
            <a:endParaRPr lang="en-US" dirty="0" smtClean="0"/>
          </a:p>
          <a:p>
            <a:r>
              <a:rPr lang="en-US" dirty="0"/>
              <a:t>LR(1) </a:t>
            </a:r>
            <a:r>
              <a:rPr lang="en-US" dirty="0" smtClean="0"/>
              <a:t>  – </a:t>
            </a:r>
            <a:r>
              <a:rPr lang="en-US" dirty="0" err="1" smtClean="0"/>
              <a:t>complictated</a:t>
            </a:r>
            <a:r>
              <a:rPr lang="en-US" dirty="0" smtClean="0"/>
              <a:t>, very powerful, expensive  </a:t>
            </a:r>
          </a:p>
          <a:p>
            <a:r>
              <a:rPr lang="en-US" dirty="0" smtClean="0"/>
              <a:t>LALR(1) – complicated, powerful enough, used by automatic tools 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7941365" cy="1143000"/>
          </a:xfrm>
        </p:spPr>
        <p:txBody>
          <a:bodyPr/>
          <a:lstStyle/>
          <a:p>
            <a:r>
              <a:rPr lang="en-US" smtClean="0"/>
              <a:t>LR(0) vs SLR(1) vs LR(1) vs LALR(1)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55197"/>
            <a:ext cx="7772400" cy="4114800"/>
          </a:xfrm>
        </p:spPr>
        <p:txBody>
          <a:bodyPr/>
          <a:lstStyle/>
          <a:p>
            <a:r>
              <a:rPr lang="en-US" dirty="0" smtClean="0"/>
              <a:t>All use shift / reduce</a:t>
            </a:r>
          </a:p>
          <a:p>
            <a:endParaRPr lang="en-US" dirty="0"/>
          </a:p>
          <a:p>
            <a:r>
              <a:rPr lang="en-US" dirty="0" smtClean="0"/>
              <a:t>Main difference: how to identify a handle</a:t>
            </a:r>
          </a:p>
          <a:p>
            <a:pPr lvl="1"/>
            <a:r>
              <a:rPr lang="en-US" dirty="0" smtClean="0"/>
              <a:t>Technically: Using different sets of states</a:t>
            </a:r>
          </a:p>
          <a:p>
            <a:pPr lvl="2"/>
            <a:r>
              <a:rPr lang="en-US" dirty="0" smtClean="0"/>
              <a:t>More </a:t>
            </a:r>
            <a:r>
              <a:rPr lang="en-US" dirty="0" err="1" smtClean="0"/>
              <a:t>expsensive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more states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more specific choice of which reduction rule to use</a:t>
            </a:r>
          </a:p>
          <a:p>
            <a:pPr lvl="2"/>
            <a:r>
              <a:rPr lang="en-US" dirty="0" smtClean="0"/>
              <a:t>But the </a:t>
            </a:r>
            <a:r>
              <a:rPr lang="en-US" b="1" dirty="0" smtClean="0"/>
              <a:t>usage</a:t>
            </a:r>
            <a:r>
              <a:rPr lang="en-US" dirty="0" smtClean="0"/>
              <a:t> of the states is the same in all parsers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Reduction is the same in all techniques</a:t>
            </a:r>
          </a:p>
          <a:p>
            <a:pPr lvl="1"/>
            <a:r>
              <a:rPr lang="en-US" dirty="0" smtClean="0"/>
              <a:t>Once the handle is determined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Parsing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item</a:t>
            </a:r>
            <a:endParaRPr lang="en-US" dirty="0"/>
          </a:p>
        </p:txBody>
      </p:sp>
      <p:sp>
        <p:nvSpPr>
          <p:cNvPr id="31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63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3143507" y="4503003"/>
            <a:ext cx="2704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4800" dirty="0" smtClean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447800" y="2445603"/>
            <a:ext cx="6096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0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140803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590800" y="2140803"/>
            <a:ext cx="304800" cy="2590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714999" y="1759804"/>
            <a:ext cx="304801" cy="3352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1"/>
          </p:cNvCxnSpPr>
          <p:nvPr/>
        </p:nvCxnSpPr>
        <p:spPr>
          <a:xfrm>
            <a:off x="2743200" y="3588603"/>
            <a:ext cx="2133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1"/>
          </p:cNvCxnSpPr>
          <p:nvPr/>
        </p:nvCxnSpPr>
        <p:spPr>
          <a:xfrm flipH="1">
            <a:off x="5638800" y="3588605"/>
            <a:ext cx="228600" cy="106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1182" y="2021108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Already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3961" y="2013551"/>
            <a:ext cx="2054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To be matched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392" y="2484142"/>
            <a:ext cx="85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Input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586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+mn-lt"/>
              </a:rPr>
              <a:t>Hypothesis about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αβ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being a possible handle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+mn-lt"/>
              </a:rPr>
            </a:br>
            <a:r>
              <a:rPr lang="en-US" dirty="0" smtClean="0">
                <a:solidFill>
                  <a:srgbClr val="000000"/>
                </a:solidFill>
                <a:latin typeface="+mn-lt"/>
              </a:rPr>
              <a:t>so far we’ve matched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, expecting to see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β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2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Example: LR(0) Items</a:t>
            </a:r>
            <a:endParaRPr lang="he-IL" dirty="0"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190963"/>
            <a:ext cx="7772400" cy="896774"/>
          </a:xfrm>
        </p:spPr>
        <p:txBody>
          <a:bodyPr/>
          <a:lstStyle/>
          <a:p>
            <a:r>
              <a:rPr lang="en-US" sz="2800" dirty="0" smtClean="0"/>
              <a:t>All items can be obtained by placing a dot at every position for every production: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64</a:t>
            </a:fld>
            <a:endParaRPr lang="he-IL" dirty="0">
              <a:latin typeface="+mn-lt"/>
            </a:endParaRPr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1762521" y="2453268"/>
            <a:ext cx="1899428" cy="19389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(1) S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latin typeface="+mn-lt"/>
                <a:cs typeface="Times New Roman" pitchFamily="18" charset="0"/>
              </a:rPr>
              <a:t>E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(2)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(3)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(4) 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(5) T 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Group 184"/>
          <p:cNvGraphicFramePr>
            <a:graphicFrameLocks/>
          </p:cNvGraphicFramePr>
          <p:nvPr>
            <p:extLst/>
          </p:nvPr>
        </p:nvGraphicFramePr>
        <p:xfrm>
          <a:off x="6270699" y="2381260"/>
          <a:ext cx="2117725" cy="4431792"/>
        </p:xfrm>
        <a:graphic>
          <a:graphicData uri="http://schemas.openxmlformats.org/drawingml/2006/table">
            <a:tbl>
              <a:tblPr/>
              <a:tblGrid>
                <a:gridCol w="2117725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0" y="24532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381260"/>
            <a:ext cx="15807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LR(0) items</a:t>
            </a:r>
            <a:endParaRPr lang="he-IL" sz="2400" dirty="0">
              <a:latin typeface="+mn-lt"/>
            </a:endParaRPr>
          </a:p>
        </p:txBody>
      </p:sp>
      <p:sp>
        <p:nvSpPr>
          <p:cNvPr id="9" name="חץ ימינה 8"/>
          <p:cNvSpPr/>
          <p:nvPr/>
        </p:nvSpPr>
        <p:spPr>
          <a:xfrm>
            <a:off x="3842231" y="2948625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Example: LR(0) Items</a:t>
            </a:r>
            <a:endParaRPr lang="he-IL" dirty="0"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190963"/>
            <a:ext cx="7772400" cy="896774"/>
          </a:xfrm>
        </p:spPr>
        <p:txBody>
          <a:bodyPr/>
          <a:lstStyle/>
          <a:p>
            <a:r>
              <a:rPr lang="en-US" sz="2800" dirty="0" smtClean="0"/>
              <a:t>All items can be obtained by placing a dot at every position for every production: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009900"/>
                </a:solidFill>
              </a:rPr>
              <a:t>Before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dirty="0" smtClean="0"/>
              <a:t> = reduced </a:t>
            </a:r>
          </a:p>
          <a:p>
            <a:pPr lvl="1"/>
            <a:r>
              <a:rPr lang="en-US" sz="2400" dirty="0" smtClean="0"/>
              <a:t>matched prefix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After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 </a:t>
            </a:r>
            <a:r>
              <a:rPr lang="en-US" sz="2800" dirty="0" smtClean="0"/>
              <a:t>= may be reduced</a:t>
            </a:r>
          </a:p>
          <a:p>
            <a:pPr lvl="1"/>
            <a:r>
              <a:rPr lang="en-US" sz="2400" dirty="0" smtClean="0"/>
              <a:t>May be matched by suffix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65</a:t>
            </a:fld>
            <a:endParaRPr lang="he-IL" dirty="0">
              <a:latin typeface="+mn-lt"/>
            </a:endParaRPr>
          </a:p>
        </p:txBody>
      </p:sp>
      <p:sp>
        <p:nvSpPr>
          <p:cNvPr id="5" name="Text Box 120"/>
          <p:cNvSpPr txBox="1">
            <a:spLocks noChangeArrowheads="1"/>
          </p:cNvSpPr>
          <p:nvPr/>
        </p:nvSpPr>
        <p:spPr bwMode="auto">
          <a:xfrm>
            <a:off x="1762521" y="2453268"/>
            <a:ext cx="1899428" cy="19389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(1) S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latin typeface="+mn-lt"/>
                <a:cs typeface="Times New Roman" pitchFamily="18" charset="0"/>
              </a:rPr>
              <a:t>E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$</a:t>
            </a:r>
            <a:endParaRPr lang="en-US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(2)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(3) E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latin typeface="+mn-lt"/>
                <a:cs typeface="Times New Roman" pitchFamily="18" charset="0"/>
              </a:rPr>
              <a:t> 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</a:t>
            </a:r>
            <a:r>
              <a:rPr lang="en-US" dirty="0">
                <a:latin typeface="+mn-lt"/>
                <a:cs typeface="Times New Roman" pitchFamily="18" charset="0"/>
              </a:rPr>
              <a:t> T</a:t>
            </a: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(4) T </a:t>
            </a:r>
            <a:r>
              <a:rPr lang="en-US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+mn-lt"/>
                <a:cs typeface="Times New Roman" pitchFamily="18" charset="0"/>
              </a:rPr>
              <a:t>(5) T </a:t>
            </a:r>
            <a:r>
              <a:rPr lang="en-US" dirty="0" smtClean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Group 184"/>
          <p:cNvGraphicFramePr>
            <a:graphicFrameLocks/>
          </p:cNvGraphicFramePr>
          <p:nvPr>
            <p:extLst/>
          </p:nvPr>
        </p:nvGraphicFramePr>
        <p:xfrm>
          <a:off x="6270699" y="2381260"/>
          <a:ext cx="2117725" cy="4431792"/>
        </p:xfrm>
        <a:graphic>
          <a:graphicData uri="http://schemas.openxmlformats.org/drawingml/2006/table">
            <a:tbl>
              <a:tblPr/>
              <a:tblGrid>
                <a:gridCol w="2117725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$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 +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 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+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 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040" y="2453268"/>
            <a:ext cx="13726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Grammar</a:t>
            </a:r>
            <a:endParaRPr lang="he-IL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381260"/>
            <a:ext cx="15807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LR(0) items</a:t>
            </a:r>
            <a:endParaRPr lang="he-IL" sz="2400" dirty="0">
              <a:latin typeface="+mn-lt"/>
            </a:endParaRPr>
          </a:p>
        </p:txBody>
      </p:sp>
      <p:sp>
        <p:nvSpPr>
          <p:cNvPr id="9" name="חץ ימינה 8"/>
          <p:cNvSpPr/>
          <p:nvPr/>
        </p:nvSpPr>
        <p:spPr>
          <a:xfrm>
            <a:off x="3842231" y="2948625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5757" y="1835624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2166" y="1974123"/>
            <a:ext cx="139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Shift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5757" y="2900192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76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Reduce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5757" y="4701839"/>
            <a:ext cx="403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States are sets of items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LR(0) Items</a:t>
            </a:r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94805" y="1571414"/>
            <a:ext cx="8359548" cy="4114800"/>
          </a:xfrm>
          <a:ln>
            <a:noFill/>
          </a:ln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 derivation rule with a </a:t>
            </a:r>
            <a:r>
              <a:rPr lang="en-US" sz="2400" dirty="0" smtClean="0">
                <a:solidFill>
                  <a:srgbClr val="0000FF"/>
                </a:solidFill>
              </a:rPr>
              <a:t>location marker </a:t>
            </a:r>
            <a:r>
              <a:rPr lang="en-US" sz="2400" dirty="0" smtClean="0"/>
              <a:t>(</a:t>
            </a:r>
            <a:r>
              <a:rPr lang="en-US" sz="2400" dirty="0">
                <a:solidFill>
                  <a:srgbClr val="0000FF"/>
                </a:solidFill>
              </a:rPr>
              <a:t>●</a:t>
            </a:r>
            <a:r>
              <a:rPr lang="en-US" sz="2400" dirty="0" smtClean="0"/>
              <a:t>) is </a:t>
            </a:r>
            <a:r>
              <a:rPr lang="en-US" sz="2400" dirty="0" smtClean="0">
                <a:solidFill>
                  <a:srgbClr val="0000FF"/>
                </a:solidFill>
              </a:rPr>
              <a:t>called LR(0) item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962835" y="1273175"/>
            <a:ext cx="26949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 → E * B | E + B | B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 → 0 |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PDA States</a:t>
            </a:r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72394" y="2131708"/>
            <a:ext cx="8359548" cy="41148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/>
              <a:t>A PDA state is a set of LR(0) items. E.g., </a:t>
            </a:r>
            <a:br>
              <a:rPr lang="en-US" sz="2400" dirty="0"/>
            </a:br>
            <a:r>
              <a:rPr lang="en-US" sz="2400" dirty="0"/>
              <a:t>	q</a:t>
            </a:r>
            <a:r>
              <a:rPr lang="en-US" sz="2400" b="1" baseline="-25000" dirty="0"/>
              <a:t>13</a:t>
            </a:r>
            <a:r>
              <a:rPr lang="en-US" sz="2400" dirty="0"/>
              <a:t> = {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0000FF"/>
                </a:solidFill>
              </a:rPr>
              <a:t>●</a:t>
            </a:r>
            <a:r>
              <a:rPr lang="en-US" sz="2400" dirty="0"/>
              <a:t> * B ,  E </a:t>
            </a:r>
            <a:r>
              <a:rPr lang="en-US" sz="2400" b="1" dirty="0"/>
              <a:t>→</a:t>
            </a:r>
            <a:r>
              <a:rPr lang="en-US" sz="2400" dirty="0"/>
              <a:t> E </a:t>
            </a:r>
            <a:r>
              <a:rPr lang="en-US" sz="2400" dirty="0">
                <a:solidFill>
                  <a:srgbClr val="0000FF"/>
                </a:solidFill>
              </a:rPr>
              <a:t>●</a:t>
            </a:r>
            <a:r>
              <a:rPr lang="en-US" sz="2400" dirty="0"/>
              <a:t> + </a:t>
            </a:r>
            <a:r>
              <a:rPr lang="en-US" sz="2400" dirty="0" smtClean="0"/>
              <a:t>B, B </a:t>
            </a:r>
            <a:r>
              <a:rPr lang="en-US" sz="2400" b="1" dirty="0"/>
              <a:t>→</a:t>
            </a:r>
            <a:r>
              <a:rPr lang="en-US" sz="2400" dirty="0"/>
              <a:t> </a:t>
            </a:r>
            <a:r>
              <a:rPr lang="en-US" sz="2400" dirty="0" smtClean="0"/>
              <a:t>1 </a:t>
            </a:r>
            <a:r>
              <a:rPr lang="en-US" sz="2400" dirty="0" smtClean="0">
                <a:solidFill>
                  <a:srgbClr val="0000FF"/>
                </a:solidFill>
              </a:rPr>
              <a:t>●</a:t>
            </a:r>
            <a:r>
              <a:rPr lang="en-US" sz="2400" dirty="0" smtClean="0"/>
              <a:t>} </a:t>
            </a:r>
            <a:r>
              <a:rPr lang="he-IL" sz="2400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Intuitively, if we matched 1,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T</a:t>
            </a:r>
            <a:r>
              <a:rPr lang="en-US" sz="2400" dirty="0" smtClean="0"/>
              <a:t>hen the state will remember the 3 possible alternatives rules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and where we are in each of them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(1) E </a:t>
            </a:r>
            <a:r>
              <a:rPr lang="en-US" sz="2400" b="1" dirty="0" smtClean="0">
                <a:solidFill>
                  <a:srgbClr val="000000"/>
                </a:solidFill>
              </a:rPr>
              <a:t>→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02E00"/>
                </a:solidFill>
              </a:rPr>
              <a:t>* B</a:t>
            </a:r>
            <a:r>
              <a:rPr lang="en-US" sz="2400" dirty="0" smtClean="0">
                <a:solidFill>
                  <a:srgbClr val="000000"/>
                </a:solidFill>
              </a:rPr>
              <a:t>   (2) E </a:t>
            </a:r>
            <a:r>
              <a:rPr lang="en-US" sz="2400" b="1" dirty="0" smtClean="0">
                <a:solidFill>
                  <a:srgbClr val="000000"/>
                </a:solidFill>
              </a:rPr>
              <a:t>→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02E00"/>
                </a:solidFill>
              </a:rPr>
              <a:t>+ B        </a:t>
            </a:r>
            <a:r>
              <a:rPr lang="en-US" sz="2400" dirty="0" smtClean="0">
                <a:solidFill>
                  <a:srgbClr val="000000"/>
                </a:solidFill>
              </a:rPr>
              <a:t>(3) B </a:t>
            </a:r>
            <a:r>
              <a:rPr lang="en-US" sz="2400" b="1" dirty="0">
                <a:solidFill>
                  <a:srgbClr val="000000"/>
                </a:solidFill>
              </a:rPr>
              <a:t>→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●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F02E00"/>
              </a:solidFill>
            </a:endParaRPr>
          </a:p>
          <a:p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962835" y="1273175"/>
            <a:ext cx="26949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 → E * B | E + B | B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B → 0 | 1</a:t>
            </a:r>
          </a:p>
        </p:txBody>
      </p:sp>
    </p:spTree>
    <p:extLst>
      <p:ext uri="{BB962C8B-B14F-4D97-AF65-F5344CB8AC3E}">
        <p14:creationId xmlns:p14="http://schemas.microsoft.com/office/powerpoint/2010/main" val="18322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Shift/Reduce </a:t>
            </a:r>
            <a:r>
              <a:rPr lang="en-US" dirty="0"/>
              <a:t>I</a:t>
            </a:r>
            <a:r>
              <a:rPr lang="en-US" dirty="0" smtClean="0"/>
              <a:t>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599" y="1835624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3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2166" y="1974123"/>
            <a:ext cx="139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Shift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599" y="2900192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3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76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+mn-lt"/>
              </a:rPr>
              <a:t>Reduce Item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Derivations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199"/>
            <a:ext cx="7772400" cy="4700881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Show that a sentence </a:t>
            </a:r>
            <a:r>
              <a:rPr lang="el-GR" dirty="0" smtClean="0">
                <a:solidFill>
                  <a:srgbClr val="3366FF"/>
                </a:solidFill>
                <a:sym typeface="Symbol" pitchFamily="18" charset="2"/>
              </a:rPr>
              <a:t>ω </a:t>
            </a:r>
            <a:r>
              <a:rPr lang="en-US" dirty="0" smtClean="0">
                <a:solidFill>
                  <a:srgbClr val="3366FF"/>
                </a:solidFill>
                <a:sym typeface="Symbol" pitchFamily="18" charset="2"/>
              </a:rPr>
              <a:t>is in a grammar G</a:t>
            </a:r>
          </a:p>
          <a:p>
            <a:pPr lvl="1"/>
            <a:r>
              <a:rPr lang="en-US" dirty="0" smtClean="0">
                <a:sym typeface="Symbol" pitchFamily="18" charset="2"/>
              </a:rPr>
              <a:t>Start with the start symbol</a:t>
            </a:r>
          </a:p>
          <a:p>
            <a:pPr lvl="1"/>
            <a:r>
              <a:rPr lang="en-US" dirty="0" smtClean="0">
                <a:sym typeface="Symbol" pitchFamily="18" charset="2"/>
              </a:rPr>
              <a:t>Repeatedly replace one of the non-terminals by a right-hand side of a production</a:t>
            </a:r>
          </a:p>
          <a:p>
            <a:pPr lvl="1"/>
            <a:r>
              <a:rPr lang="en-US" dirty="0" smtClean="0">
                <a:sym typeface="Symbol" pitchFamily="18" charset="2"/>
              </a:rPr>
              <a:t>Stop when the sentence contains only terminals</a:t>
            </a:r>
          </a:p>
          <a:p>
            <a:r>
              <a:rPr lang="en-US" dirty="0" smtClean="0">
                <a:sym typeface="Symbol" pitchFamily="18" charset="2"/>
              </a:rPr>
              <a:t>Given a sentence </a:t>
            </a:r>
            <a:r>
              <a:rPr lang="el-GR" dirty="0" smtClean="0">
                <a:sym typeface="Symbol" pitchFamily="18" charset="2"/>
              </a:rPr>
              <a:t>α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l-GR" dirty="0" smtClean="0">
                <a:sym typeface="Symbol" pitchFamily="18" charset="2"/>
              </a:rPr>
              <a:t>β</a:t>
            </a:r>
            <a:r>
              <a:rPr lang="en-US" dirty="0" smtClean="0">
                <a:sym typeface="Symbol" pitchFamily="18" charset="2"/>
              </a:rPr>
              <a:t> and rule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pt-BR" dirty="0" smtClean="0"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009900"/>
                </a:solidFill>
                <a:sym typeface="Symbol" pitchFamily="18" charset="2"/>
              </a:rPr>
              <a:t>µ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r>
              <a:rPr lang="el-GR" dirty="0" smtClean="0">
                <a:sym typeface="Symbol" pitchFamily="18" charset="2"/>
              </a:rPr>
              <a:t>α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l-GR" dirty="0" smtClean="0">
                <a:sym typeface="Symbol" pitchFamily="18" charset="2"/>
              </a:rPr>
              <a:t>β</a:t>
            </a:r>
            <a:r>
              <a:rPr lang="en-US" dirty="0" smtClean="0">
                <a:sym typeface="Symbol" pitchFamily="18" charset="2"/>
              </a:rPr>
              <a:t> =&gt; </a:t>
            </a:r>
            <a:r>
              <a:rPr lang="el-GR" dirty="0" smtClean="0">
                <a:sym typeface="Symbol" pitchFamily="18" charset="2"/>
              </a:rPr>
              <a:t>α</a:t>
            </a:r>
            <a:r>
              <a:rPr lang="en-US" dirty="0" smtClean="0">
                <a:solidFill>
                  <a:srgbClr val="009900"/>
                </a:solidFill>
                <a:sym typeface="Symbol" pitchFamily="18" charset="2"/>
              </a:rPr>
              <a:t>µ</a:t>
            </a:r>
            <a:r>
              <a:rPr lang="el-GR" dirty="0" smtClean="0">
                <a:sym typeface="Symbol" pitchFamily="18" charset="2"/>
              </a:rPr>
              <a:t>β</a:t>
            </a:r>
            <a:endParaRPr lang="en-US" dirty="0" smtClean="0">
              <a:sym typeface="Symbol" pitchFamily="18" charset="2"/>
            </a:endParaRPr>
          </a:p>
          <a:p>
            <a:r>
              <a:rPr lang="el-GR" dirty="0" smtClean="0">
                <a:sym typeface="Symbol" pitchFamily="18" charset="2"/>
              </a:rPr>
              <a:t>ω</a:t>
            </a:r>
            <a:r>
              <a:rPr lang="en-US" dirty="0" smtClean="0">
                <a:sym typeface="Symbol" pitchFamily="18" charset="2"/>
              </a:rPr>
              <a:t> is in L(G) if S =&gt;* </a:t>
            </a:r>
            <a:r>
              <a:rPr lang="el-GR" dirty="0" smtClean="0">
                <a:sym typeface="Symbol" pitchFamily="18" charset="2"/>
              </a:rPr>
              <a:t>ω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00742" y="0"/>
            <a:ext cx="7772400" cy="1143000"/>
          </a:xfrm>
        </p:spPr>
        <p:txBody>
          <a:bodyPr/>
          <a:lstStyle/>
          <a:p>
            <a:r>
              <a:rPr lang="en-US" dirty="0" smtClean="0"/>
              <a:t>Intuition</a:t>
            </a:r>
          </a:p>
        </p:txBody>
      </p:sp>
      <p:sp>
        <p:nvSpPr>
          <p:cNvPr id="13315" name="Content Placeholder 3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144494"/>
            <a:ext cx="7772400" cy="5362388"/>
          </a:xfrm>
        </p:spPr>
        <p:txBody>
          <a:bodyPr/>
          <a:lstStyle/>
          <a:p>
            <a:r>
              <a:rPr lang="en-US" sz="2800" dirty="0" smtClean="0"/>
              <a:t>Read input tokens left-to-right and remember them in the stack</a:t>
            </a:r>
          </a:p>
          <a:p>
            <a:r>
              <a:rPr lang="en-US" sz="2800" dirty="0" smtClean="0"/>
              <a:t>When a right hand side of a rule is found, remove it from the stack and replace it with the non-terminal it derives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Remembering token is called </a:t>
            </a:r>
            <a:r>
              <a:rPr lang="en-US" sz="2800" dirty="0" smtClean="0">
                <a:solidFill>
                  <a:srgbClr val="0000FF"/>
                </a:solidFill>
              </a:rPr>
              <a:t>shift</a:t>
            </a:r>
          </a:p>
          <a:p>
            <a:pPr lvl="1"/>
            <a:r>
              <a:rPr lang="en-US" sz="2400" dirty="0" smtClean="0"/>
              <a:t>Each shift </a:t>
            </a:r>
            <a:r>
              <a:rPr lang="en-US" sz="2400" dirty="0" smtClean="0">
                <a:solidFill>
                  <a:srgbClr val="0000FF"/>
                </a:solidFill>
              </a:rPr>
              <a:t>moves to a state </a:t>
            </a:r>
            <a:r>
              <a:rPr lang="en-US" sz="2400" dirty="0" smtClean="0"/>
              <a:t>that remembers what we’ve seen so far </a:t>
            </a:r>
          </a:p>
          <a:p>
            <a:r>
              <a:rPr lang="en-US" sz="2800" dirty="0" smtClean="0"/>
              <a:t>Replacing RHS with LHS is called </a:t>
            </a:r>
            <a:r>
              <a:rPr lang="en-US" sz="2800" dirty="0">
                <a:solidFill>
                  <a:srgbClr val="0000FF"/>
                </a:solidFill>
              </a:rPr>
              <a:t>reduce</a:t>
            </a:r>
            <a:endParaRPr lang="en-US" sz="2800" dirty="0" smtClean="0"/>
          </a:p>
          <a:p>
            <a:pPr lvl="1"/>
            <a:r>
              <a:rPr lang="en-US" sz="2400" dirty="0" smtClean="0"/>
              <a:t>Each reduce goes to a state that determines the context of the derivation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of an LR parser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71</a:t>
            </a:fld>
            <a:endParaRPr lang="he-IL" dirty="0"/>
          </a:p>
        </p:txBody>
      </p:sp>
      <p:sp>
        <p:nvSpPr>
          <p:cNvPr id="6" name="מלבן עם פינות מעוגלות באותו צד 5"/>
          <p:cNvSpPr/>
          <p:nvPr/>
        </p:nvSpPr>
        <p:spPr>
          <a:xfrm>
            <a:off x="3707904" y="2647712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LR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Parser</a:t>
            </a:r>
            <a:endParaRPr lang="he-IL" dirty="0" smtClean="0">
              <a:solidFill>
                <a:schemeClr val="tx1"/>
              </a:solidFill>
            </a:endParaRPr>
          </a:p>
        </p:txBody>
      </p:sp>
      <p:cxnSp>
        <p:nvCxnSpPr>
          <p:cNvPr id="9" name="מחבר חץ ישר 8"/>
          <p:cNvCxnSpPr>
            <a:stCxn id="6" idx="1"/>
          </p:cNvCxnSpPr>
          <p:nvPr/>
        </p:nvCxnSpPr>
        <p:spPr>
          <a:xfrm>
            <a:off x="4680012" y="3727832"/>
            <a:ext cx="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2267744" y="2935744"/>
          <a:ext cx="428969" cy="31314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35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74495" y="2463279"/>
            <a:ext cx="8413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/>
              <a:t>Stack</a:t>
            </a:r>
            <a:endParaRPr lang="he-IL" sz="2400" dirty="0"/>
          </a:p>
        </p:txBody>
      </p:sp>
      <p:cxnSp>
        <p:nvCxnSpPr>
          <p:cNvPr id="14" name="מחבר חץ ישר 13"/>
          <p:cNvCxnSpPr>
            <a:stCxn id="6" idx="2"/>
          </p:cNvCxnSpPr>
          <p:nvPr/>
        </p:nvCxnSpPr>
        <p:spPr>
          <a:xfrm flipH="1" flipV="1">
            <a:off x="2699792" y="315176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טבלה 16"/>
          <p:cNvGraphicFramePr>
            <a:graphicFrameLocks noGrp="1"/>
          </p:cNvGraphicFramePr>
          <p:nvPr/>
        </p:nvGraphicFramePr>
        <p:xfrm>
          <a:off x="2810476" y="1556792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533614"/>
                <a:gridCol w="533614"/>
                <a:gridCol w="533614"/>
                <a:gridCol w="533614"/>
                <a:gridCol w="533614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מחבר חץ ישר 17"/>
          <p:cNvCxnSpPr>
            <a:stCxn id="6" idx="3"/>
          </p:cNvCxnSpPr>
          <p:nvPr/>
        </p:nvCxnSpPr>
        <p:spPr>
          <a:xfrm flipH="1" flipV="1">
            <a:off x="4644008" y="192763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6" idx="0"/>
          </p:cNvCxnSpPr>
          <p:nvPr/>
        </p:nvCxnSpPr>
        <p:spPr>
          <a:xfrm>
            <a:off x="5652120" y="31877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9323" y="2952654"/>
            <a:ext cx="107914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Output</a:t>
            </a:r>
            <a:endParaRPr lang="he-IL" sz="2400" dirty="0"/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683568" y="2924944"/>
            <a:ext cx="864096" cy="396602"/>
          </a:xfrm>
          <a:prstGeom prst="wedgeRectCallout">
            <a:avLst>
              <a:gd name="adj1" fmla="val 124520"/>
              <a:gd name="adj2" fmla="val 3514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state</a:t>
            </a:r>
            <a:endParaRPr lang="en-US" sz="1600" dirty="0">
              <a:latin typeface="+mn-lt"/>
            </a:endParaRPr>
          </a:p>
        </p:txBody>
      </p:sp>
      <p:sp>
        <p:nvSpPr>
          <p:cNvPr id="16" name="AutoShape 55"/>
          <p:cNvSpPr>
            <a:spLocks noChangeArrowheads="1"/>
          </p:cNvSpPr>
          <p:nvPr/>
        </p:nvSpPr>
        <p:spPr bwMode="auto">
          <a:xfrm>
            <a:off x="683568" y="3429000"/>
            <a:ext cx="864096" cy="396602"/>
          </a:xfrm>
          <a:prstGeom prst="wedgeRectCallout">
            <a:avLst>
              <a:gd name="adj1" fmla="val 127727"/>
              <a:gd name="adj2" fmla="val -34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symbol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1" name="טבלה 20"/>
          <p:cNvGraphicFramePr>
            <a:graphicFrameLocks noGrp="1"/>
          </p:cNvGraphicFramePr>
          <p:nvPr>
            <p:extLst/>
          </p:nvPr>
        </p:nvGraphicFramePr>
        <p:xfrm>
          <a:off x="3461437" y="4498320"/>
          <a:ext cx="2448272" cy="118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49879" y="1484784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Input</a:t>
            </a:r>
            <a:endParaRPr lang="he-IL" sz="240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18426" y="4363731"/>
            <a:ext cx="1321159" cy="510778"/>
          </a:xfrm>
          <a:prstGeom prst="wedgeRoundRectCallout">
            <a:avLst>
              <a:gd name="adj1" fmla="val 18769"/>
              <a:gd name="adj2" fmla="val -140694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Terminals and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Non-terminals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20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 parser stack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made of state, symbol pairs</a:t>
            </a:r>
          </a:p>
          <a:p>
            <a:r>
              <a:rPr lang="en-US" dirty="0" smtClean="0"/>
              <a:t>For instance a possible stack for the grammar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S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smtClean="0"/>
              <a:t> E $</a:t>
            </a:r>
            <a:br>
              <a:rPr lang="en-US" sz="2800" dirty="0" smtClean="0"/>
            </a:br>
            <a:r>
              <a:rPr lang="en-US" sz="2800" dirty="0" smtClean="0"/>
              <a:t>	E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smtClean="0"/>
              <a:t> T</a:t>
            </a:r>
            <a:br>
              <a:rPr lang="en-US" sz="2800" dirty="0" smtClean="0"/>
            </a:br>
            <a:r>
              <a:rPr lang="en-US" sz="2800" dirty="0" smtClean="0"/>
              <a:t>	E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smtClean="0"/>
              <a:t> E + T</a:t>
            </a:r>
            <a:br>
              <a:rPr lang="en-US" sz="2800" dirty="0" smtClean="0"/>
            </a:br>
            <a:r>
              <a:rPr lang="en-US" sz="2800" dirty="0" smtClean="0"/>
              <a:t>	T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smtClean="0"/>
              <a:t> id </a:t>
            </a:r>
            <a:br>
              <a:rPr lang="en-US" sz="2800" dirty="0" smtClean="0"/>
            </a:br>
            <a:r>
              <a:rPr lang="en-US" sz="2800" dirty="0" smtClean="0"/>
              <a:t>	T </a:t>
            </a:r>
            <a:r>
              <a:rPr lang="en-US" sz="2800" dirty="0" smtClean="0">
                <a:sym typeface="Symbol" pitchFamily="18" charset="2"/>
              </a:rPr>
              <a:t> </a:t>
            </a:r>
            <a:r>
              <a:rPr lang="en-US" sz="2800" dirty="0" smtClean="0"/>
              <a:t>( E )</a:t>
            </a:r>
            <a:br>
              <a:rPr lang="en-US" sz="2800" dirty="0" smtClean="0"/>
            </a:br>
            <a:r>
              <a:rPr lang="en-US" dirty="0" smtClean="0"/>
              <a:t>could be: </a:t>
            </a:r>
            <a:r>
              <a:rPr lang="en-US" dirty="0" smtClean="0">
                <a:solidFill>
                  <a:schemeClr val="accent6"/>
                </a:solidFill>
              </a:rPr>
              <a:t>0</a:t>
            </a:r>
            <a:r>
              <a:rPr lang="en-US" dirty="0" smtClean="0"/>
              <a:t> T </a:t>
            </a:r>
            <a:r>
              <a:rPr lang="en-US" dirty="0" smtClean="0">
                <a:solidFill>
                  <a:srgbClr val="F79646"/>
                </a:solidFill>
              </a:rPr>
              <a:t>2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79646"/>
                </a:solidFill>
              </a:rPr>
              <a:t>7</a:t>
            </a:r>
            <a:r>
              <a:rPr lang="en-US" dirty="0" smtClean="0"/>
              <a:t> id </a:t>
            </a:r>
            <a:r>
              <a:rPr lang="en-US" dirty="0" smtClean="0">
                <a:solidFill>
                  <a:srgbClr val="F79646"/>
                </a:solidFill>
              </a:rPr>
              <a:t>5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72</a:t>
            </a:fld>
            <a:endParaRPr lang="he-IL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766033" y="6558974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755746" y="6524126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2766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Form of LR parsing table</a:t>
            </a:r>
            <a:endParaRPr lang="en-US" dirty="0" smtClean="0">
              <a:latin typeface="+mn-lt"/>
            </a:endParaRPr>
          </a:p>
        </p:txBody>
      </p:sp>
      <p:sp>
        <p:nvSpPr>
          <p:cNvPr id="20482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D5D0-53AD-478E-9770-5E4C357D8CB8}" type="slidenum">
              <a:rPr lang="he-IL" smtClean="0">
                <a:latin typeface="+mn-lt"/>
              </a:rPr>
              <a:pPr/>
              <a:t>73</a:t>
            </a:fld>
            <a:endParaRPr lang="en-US" smtClean="0">
              <a:latin typeface="+mn-lt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971550" y="2098675"/>
            <a:ext cx="658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00113" y="1697296"/>
            <a:ext cx="707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+mn-lt"/>
              </a:rPr>
              <a:t>state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971550" y="2133600"/>
            <a:ext cx="658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47813" y="1773238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1584325" y="1773238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5220072" y="1773238"/>
            <a:ext cx="0" cy="3494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592388" y="1703646"/>
            <a:ext cx="1168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+mn-lt"/>
              </a:rPr>
              <a:t>terminals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508625" y="1668721"/>
            <a:ext cx="1651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+mn-lt"/>
              </a:rPr>
              <a:t>non-terminals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946324" y="2224611"/>
            <a:ext cx="2968169" cy="46166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hift/Reduce actions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441286" y="2224611"/>
            <a:ext cx="1865216" cy="46166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  <a:latin typeface="+mn-lt"/>
              </a:rPr>
              <a:t>Goto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part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971550" y="1773238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7561263" y="1773238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971550" y="5302250"/>
            <a:ext cx="658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971550" y="1773238"/>
            <a:ext cx="658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+mn-lt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1098878" y="22352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0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1098878" y="267335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1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129295" y="2976563"/>
            <a:ext cx="26236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.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.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.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1995488" y="4237038"/>
            <a:ext cx="52233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err="1">
                <a:latin typeface="+mn-lt"/>
              </a:rPr>
              <a:t>s</a:t>
            </a:r>
            <a:r>
              <a:rPr lang="en-US" i="1" dirty="0" err="1">
                <a:latin typeface="+mn-lt"/>
              </a:rPr>
              <a:t>n</a:t>
            </a:r>
            <a:endParaRPr lang="en-US" i="1" dirty="0">
              <a:latin typeface="+mn-lt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4418512" y="3631802"/>
            <a:ext cx="49092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err="1">
                <a:latin typeface="+mn-lt"/>
              </a:rPr>
              <a:t>r</a:t>
            </a:r>
            <a:r>
              <a:rPr lang="en-US" i="1" dirty="0" err="1">
                <a:latin typeface="+mn-lt"/>
              </a:rPr>
              <a:t>k</a:t>
            </a:r>
            <a:endParaRPr lang="en-US" i="1" dirty="0">
              <a:latin typeface="+mn-lt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1113372" y="5734050"/>
            <a:ext cx="1913607" cy="461665"/>
          </a:xfrm>
          <a:prstGeom prst="rect">
            <a:avLst/>
          </a:prstGeom>
          <a:solidFill>
            <a:srgbClr val="E6B9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shift state </a:t>
            </a:r>
            <a:r>
              <a:rPr lang="en-US" i="1" dirty="0" smtClean="0">
                <a:latin typeface="+mn-lt"/>
              </a:rPr>
              <a:t>n</a:t>
            </a:r>
            <a:endParaRPr lang="en-US" i="1" dirty="0">
              <a:latin typeface="+mn-lt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132721" y="5734050"/>
            <a:ext cx="227757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reduce </a:t>
            </a:r>
            <a:r>
              <a:rPr lang="en-US" dirty="0">
                <a:latin typeface="+mn-lt"/>
              </a:rPr>
              <a:t>by rule </a:t>
            </a:r>
            <a:r>
              <a:rPr lang="en-US" i="1" dirty="0">
                <a:latin typeface="+mn-lt"/>
              </a:rPr>
              <a:t>k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6780417" y="3407477"/>
            <a:ext cx="632042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g</a:t>
            </a:r>
            <a:r>
              <a:rPr lang="en-US" i="1" dirty="0">
                <a:latin typeface="+mn-lt"/>
              </a:rPr>
              <a:t>m</a:t>
            </a: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5652119" y="5734050"/>
            <a:ext cx="2037103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err="1" smtClean="0">
                <a:latin typeface="+mn-lt"/>
              </a:rPr>
              <a:t>goto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state </a:t>
            </a:r>
            <a:r>
              <a:rPr lang="en-US" i="1" dirty="0">
                <a:latin typeface="+mn-lt"/>
              </a:rPr>
              <a:t>m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2462628" y="2943550"/>
            <a:ext cx="65142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acc</a:t>
            </a:r>
            <a:endParaRPr lang="en-US" i="1" dirty="0">
              <a:latin typeface="+mn-lt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3131839" y="6278391"/>
            <a:ext cx="22784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accept</a:t>
            </a:r>
            <a:endParaRPr lang="en-US" i="1" dirty="0">
              <a:latin typeface="+mn-lt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3419872" y="4473116"/>
            <a:ext cx="82201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error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5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9705" y="0"/>
            <a:ext cx="7772400" cy="1143000"/>
          </a:xfrm>
        </p:spPr>
        <p:txBody>
          <a:bodyPr/>
          <a:lstStyle/>
          <a:p>
            <a:r>
              <a:rPr lang="en-US" dirty="0" smtClean="0"/>
              <a:t>LR parser table example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74</a:t>
            </a:fld>
            <a:endParaRPr lang="he-IL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1089075" y="1406007"/>
          <a:ext cx="6840760" cy="51283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5095"/>
                <a:gridCol w="855095"/>
                <a:gridCol w="855095"/>
                <a:gridCol w="855095"/>
                <a:gridCol w="855095"/>
                <a:gridCol w="855095"/>
                <a:gridCol w="855095"/>
                <a:gridCol w="855095"/>
              </a:tblGrid>
              <a:tr h="427362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362"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7625" y="462781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2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4498" y="0"/>
            <a:ext cx="7772400" cy="1143000"/>
          </a:xfrm>
        </p:spPr>
        <p:txBody>
          <a:bodyPr/>
          <a:lstStyle/>
          <a:p>
            <a:r>
              <a:rPr lang="en-US" dirty="0" smtClean="0"/>
              <a:t>Shift move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75</a:t>
            </a:fld>
            <a:endParaRPr lang="he-IL" dirty="0"/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2267744" y="2101265"/>
          <a:ext cx="428969" cy="13555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983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9398" y="1628800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cxnSp>
        <p:nvCxnSpPr>
          <p:cNvPr id="9" name="מחבר חץ ישר 8"/>
          <p:cNvCxnSpPr>
            <a:stCxn id="5" idx="2"/>
          </p:cNvCxnSpPr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1078450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>
            <a:stCxn id="5" idx="3"/>
          </p:cNvCxnSpPr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1645024" y="4789681"/>
            <a:ext cx="5653741" cy="13290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action[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he-IL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72782" y="0"/>
            <a:ext cx="7772400" cy="1143000"/>
          </a:xfrm>
        </p:spPr>
        <p:txBody>
          <a:bodyPr/>
          <a:lstStyle/>
          <a:p>
            <a:r>
              <a:rPr lang="en-US" dirty="0" smtClean="0"/>
              <a:t>Result</a:t>
            </a:r>
            <a:r>
              <a:rPr lang="en-US" dirty="0" smtClean="0">
                <a:latin typeface="+mn-lt"/>
              </a:rPr>
              <a:t> of shift</a:t>
            </a:r>
            <a:endParaRPr lang="he-IL" dirty="0">
              <a:latin typeface="+mn-lt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76</a:t>
            </a:fld>
            <a:endParaRPr lang="he-IL" dirty="0">
              <a:latin typeface="+mn-lt"/>
            </a:endParaRPr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2267744" y="2105146"/>
          <a:ext cx="428969" cy="20871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983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9398" y="1628800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cxnSp>
        <p:nvCxnSpPr>
          <p:cNvPr id="9" name="מחבר חץ ישר 8"/>
          <p:cNvCxnSpPr>
            <a:stCxn id="5" idx="2"/>
          </p:cNvCxnSpPr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טבלה 9"/>
          <p:cNvGraphicFramePr>
            <a:graphicFrameLocks noGrp="1"/>
          </p:cNvGraphicFramePr>
          <p:nvPr>
            <p:extLst/>
          </p:nvPr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539225"/>
                <a:gridCol w="539225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/>
          <p:nvPr/>
        </p:nvCxnSpPr>
        <p:spPr>
          <a:xfrm flipH="1" flipV="1">
            <a:off x="5148064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>
            <p:extLst/>
          </p:nvPr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6" name="מציין מיקום תוכן 2"/>
          <p:cNvSpPr txBox="1">
            <a:spLocks/>
          </p:cNvSpPr>
          <p:nvPr/>
        </p:nvSpPr>
        <p:spPr>
          <a:xfrm>
            <a:off x="1645024" y="4789681"/>
            <a:ext cx="5653741" cy="13290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action[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he-IL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6688" y="0"/>
            <a:ext cx="7772400" cy="1143000"/>
          </a:xfrm>
        </p:spPr>
        <p:txBody>
          <a:bodyPr/>
          <a:lstStyle/>
          <a:p>
            <a:r>
              <a:rPr lang="en-US" dirty="0" smtClean="0"/>
              <a:t>Reduce move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77</a:t>
            </a:fld>
            <a:endParaRPr lang="he-IL" dirty="0"/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2195736" y="1983228"/>
          <a:ext cx="500977" cy="27456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0977"/>
              </a:tblGrid>
              <a:tr h="494244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rgbClr val="0000FF"/>
                          </a:solidFill>
                          <a:cs typeface="Courier New" pitchFamily="49" charset="0"/>
                          <a:sym typeface="Math C"/>
                        </a:rPr>
                        <a:t>q</a:t>
                      </a:r>
                      <a:r>
                        <a:rPr lang="en-US" b="0" baseline="-25000" dirty="0" err="1" smtClean="0">
                          <a:solidFill>
                            <a:srgbClr val="0000FF"/>
                          </a:solidFill>
                          <a:cs typeface="Courier New" pitchFamily="49" charset="0"/>
                          <a:sym typeface="Math C"/>
                        </a:rPr>
                        <a:t>n</a:t>
                      </a:r>
                      <a:endParaRPr lang="he-IL" b="0" i="1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611">
                <a:tc>
                  <a:txBody>
                    <a:bodyPr/>
                    <a:lstStyle/>
                    <a:p>
                      <a:pPr algn="ctr" rtl="0"/>
                      <a:r>
                        <a:rPr lang="el-GR" sz="1800" i="1" dirty="0" smtClean="0">
                          <a:solidFill>
                            <a:srgbClr val="0000FF"/>
                          </a:solidFill>
                          <a:sym typeface="Math C"/>
                        </a:rPr>
                        <a:t>σ</a:t>
                      </a:r>
                      <a:r>
                        <a:rPr lang="en-US" sz="1800" i="0" baseline="-25000" dirty="0" smtClean="0">
                          <a:solidFill>
                            <a:srgbClr val="0000FF"/>
                          </a:solidFill>
                          <a:sym typeface="Math C"/>
                        </a:rPr>
                        <a:t>n</a:t>
                      </a:r>
                      <a:endParaRPr lang="he-IL" b="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q</a:t>
                      </a:r>
                      <a:r>
                        <a:rPr lang="en-US" b="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he-IL" b="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i="1" dirty="0" smtClean="0">
                          <a:solidFill>
                            <a:srgbClr val="0000FF"/>
                          </a:solidFill>
                          <a:sym typeface="Math C"/>
                        </a:rPr>
                        <a:t>σ</a:t>
                      </a:r>
                      <a:r>
                        <a:rPr lang="en-US" sz="1800" i="0" baseline="-25000" dirty="0" smtClean="0">
                          <a:solidFill>
                            <a:srgbClr val="0000FF"/>
                          </a:solidFill>
                          <a:sym typeface="Math C"/>
                        </a:rPr>
                        <a:t>1</a:t>
                      </a:r>
                      <a:endParaRPr lang="en-US" sz="1800" b="0" i="0" baseline="-25000" dirty="0">
                        <a:solidFill>
                          <a:srgbClr val="0000FF"/>
                        </a:solidFill>
                        <a:sym typeface="Math 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endParaRPr lang="he-IL" b="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724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1928" y="1539153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cxnSp>
        <p:nvCxnSpPr>
          <p:cNvPr id="9" name="מחבר חץ ישר 8"/>
          <p:cNvCxnSpPr>
            <a:stCxn id="5" idx="2"/>
          </p:cNvCxnSpPr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1078450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>
            <a:stCxn id="5" idx="3"/>
          </p:cNvCxnSpPr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Input</a:t>
            </a:r>
            <a:endParaRPr lang="he-IL" sz="2400" dirty="0"/>
          </a:p>
        </p:txBody>
      </p:sp>
      <p:sp>
        <p:nvSpPr>
          <p:cNvPr id="18" name="סוגר מסולסל שמאלי 17"/>
          <p:cNvSpPr/>
          <p:nvPr/>
        </p:nvSpPr>
        <p:spPr>
          <a:xfrm>
            <a:off x="1677362" y="2008554"/>
            <a:ext cx="432048" cy="1943388"/>
          </a:xfrm>
          <a:prstGeom prst="leftBrac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792929" y="2702424"/>
            <a:ext cx="65564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2*n</a:t>
            </a:r>
            <a:endParaRPr lang="he-IL" dirty="0">
              <a:latin typeface="+mn-lt"/>
            </a:endParaRPr>
          </a:p>
        </p:txBody>
      </p:sp>
      <p:sp>
        <p:nvSpPr>
          <p:cNvPr id="19" name="מציין מיקום תוכן 16"/>
          <p:cNvSpPr txBox="1">
            <a:spLocks/>
          </p:cNvSpPr>
          <p:nvPr/>
        </p:nvSpPr>
        <p:spPr bwMode="auto">
          <a:xfrm>
            <a:off x="1643530" y="4806996"/>
            <a:ext cx="7171763" cy="21854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action[</a:t>
            </a:r>
            <a:r>
              <a:rPr lang="en-US" sz="2400" dirty="0" err="1" smtClean="0">
                <a:sym typeface="Math C"/>
              </a:rPr>
              <a:t>q</a:t>
            </a:r>
            <a:r>
              <a:rPr lang="en-US" sz="2400" baseline="-25000" dirty="0" err="1" smtClean="0">
                <a:sym typeface="Math C"/>
              </a:rPr>
              <a:t>n</a:t>
            </a:r>
            <a:r>
              <a:rPr lang="en-US" sz="2400" dirty="0" smtClean="0"/>
              <a:t>, a] = </a:t>
            </a:r>
            <a:r>
              <a:rPr lang="en-US" sz="2400" dirty="0" err="1" smtClean="0"/>
              <a:t>r</a:t>
            </a:r>
            <a:r>
              <a:rPr lang="en-US" sz="2400" i="1" dirty="0" err="1" smtClean="0">
                <a:solidFill>
                  <a:srgbClr val="0000FF"/>
                </a:solidFill>
              </a:rPr>
              <a:t>k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Production: (k) </a:t>
            </a:r>
            <a:r>
              <a:rPr lang="en-US" sz="2400" dirty="0" smtClean="0">
                <a:solidFill>
                  <a:srgbClr val="00990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ym typeface="Math C"/>
              </a:rPr>
              <a:t> 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l-GR" sz="2400" dirty="0" smtClean="0">
                <a:solidFill>
                  <a:srgbClr val="0000FF"/>
                </a:solidFill>
                <a:sym typeface="Math C"/>
              </a:rPr>
              <a:t> 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</a:t>
            </a:r>
          </a:p>
          <a:p>
            <a:r>
              <a:rPr lang="en-US" sz="2400" dirty="0" smtClean="0">
                <a:sym typeface="Math C"/>
              </a:rPr>
              <a:t>Top of stack looks like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q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n-US" sz="2400" dirty="0" err="1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0000FF"/>
                </a:solidFill>
                <a:sym typeface="Math C"/>
              </a:rPr>
              <a:t>n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n   </a:t>
            </a:r>
            <a:r>
              <a:rPr lang="en-US" sz="2400" dirty="0" smtClean="0">
                <a:sym typeface="Math C"/>
              </a:rPr>
              <a:t>for some 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l-GR" sz="2400" dirty="0" smtClean="0">
                <a:solidFill>
                  <a:srgbClr val="0000FF"/>
                </a:solidFill>
                <a:sym typeface="Math C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0000FF"/>
                </a:solidFill>
                <a:sym typeface="Math C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</a:t>
            </a:r>
            <a:endParaRPr lang="en-US" sz="2400" baseline="-25000" dirty="0" smtClean="0">
              <a:sym typeface="Math C"/>
            </a:endParaRPr>
          </a:p>
          <a:p>
            <a:r>
              <a:rPr lang="en-US" sz="2400" dirty="0" err="1" smtClean="0">
                <a:sym typeface="Math C"/>
              </a:rPr>
              <a:t>goto</a:t>
            </a:r>
            <a:r>
              <a:rPr lang="en-US" sz="2400" dirty="0" smtClean="0">
                <a:sym typeface="Math C"/>
              </a:rPr>
              <a:t>[</a:t>
            </a:r>
            <a:r>
              <a:rPr lang="en-US" sz="2400" dirty="0" smtClean="0">
                <a:solidFill>
                  <a:srgbClr val="660066"/>
                </a:solidFill>
                <a:sym typeface="Math C"/>
              </a:rPr>
              <a:t>q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 smtClean="0">
                <a:solidFill>
                  <a:srgbClr val="009900"/>
                </a:solidFill>
                <a:sym typeface="Math C"/>
              </a:rPr>
              <a:t>A</a:t>
            </a:r>
            <a:r>
              <a:rPr lang="en-US" sz="2400" dirty="0" smtClean="0">
                <a:sym typeface="Math C"/>
              </a:rPr>
              <a:t>] = </a:t>
            </a:r>
            <a:r>
              <a:rPr lang="en-US" sz="2400" dirty="0" err="1" smtClean="0">
                <a:solidFill>
                  <a:srgbClr val="FF0000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FF0000"/>
                </a:solidFill>
                <a:sym typeface="Math C"/>
              </a:rPr>
              <a:t>m</a:t>
            </a:r>
            <a:endParaRPr lang="en-US" sz="2400" baseline="-25000" dirty="0" smtClean="0">
              <a:solidFill>
                <a:srgbClr val="FF0000"/>
              </a:solidFill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1224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6688" y="0"/>
            <a:ext cx="7772400" cy="1143000"/>
          </a:xfrm>
        </p:spPr>
        <p:txBody>
          <a:bodyPr/>
          <a:lstStyle/>
          <a:p>
            <a:r>
              <a:rPr lang="en-US" dirty="0"/>
              <a:t>Result of reduce move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78</a:t>
            </a:fld>
            <a:endParaRPr lang="he-IL" dirty="0"/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1928" y="1539153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1078450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>
            <a:stCxn id="5" idx="3"/>
          </p:cNvCxnSpPr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9" name="מציין מיקום תוכן 16"/>
          <p:cNvSpPr txBox="1">
            <a:spLocks/>
          </p:cNvSpPr>
          <p:nvPr/>
        </p:nvSpPr>
        <p:spPr bwMode="auto">
          <a:xfrm>
            <a:off x="1643530" y="4806996"/>
            <a:ext cx="7171763" cy="21854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action[</a:t>
            </a:r>
            <a:r>
              <a:rPr lang="en-US" sz="2400" dirty="0" err="1" smtClean="0">
                <a:sym typeface="Math C"/>
              </a:rPr>
              <a:t>q</a:t>
            </a:r>
            <a:r>
              <a:rPr lang="en-US" sz="2400" baseline="-25000" dirty="0" err="1" smtClean="0">
                <a:sym typeface="Math C"/>
              </a:rPr>
              <a:t>n</a:t>
            </a:r>
            <a:r>
              <a:rPr lang="en-US" sz="2400" dirty="0" smtClean="0"/>
              <a:t>, a] = </a:t>
            </a:r>
            <a:r>
              <a:rPr lang="en-US" sz="2400" dirty="0" err="1" smtClean="0"/>
              <a:t>r</a:t>
            </a:r>
            <a:r>
              <a:rPr lang="en-US" sz="2400" i="1" dirty="0" err="1" smtClean="0">
                <a:solidFill>
                  <a:srgbClr val="0000FF"/>
                </a:solidFill>
              </a:rPr>
              <a:t>k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Production: (k) </a:t>
            </a:r>
            <a:r>
              <a:rPr lang="en-US" sz="2400" dirty="0" smtClean="0">
                <a:solidFill>
                  <a:srgbClr val="00990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ym typeface="Math C"/>
              </a:rPr>
              <a:t> 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l-GR" sz="2400" dirty="0" smtClean="0">
                <a:solidFill>
                  <a:srgbClr val="0000FF"/>
                </a:solidFill>
                <a:sym typeface="Math C"/>
              </a:rPr>
              <a:t> 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</a:t>
            </a:r>
          </a:p>
          <a:p>
            <a:r>
              <a:rPr lang="en-US" sz="2400" dirty="0" smtClean="0">
                <a:sym typeface="Math C"/>
              </a:rPr>
              <a:t>Top of stack looks like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q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n-US" sz="2400" dirty="0" err="1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0000FF"/>
                </a:solidFill>
                <a:sym typeface="Math C"/>
              </a:rPr>
              <a:t>n</a:t>
            </a:r>
            <a:r>
              <a:rPr lang="el-GR" sz="2400" i="1" dirty="0" smtClean="0">
                <a:solidFill>
                  <a:srgbClr val="0000FF"/>
                </a:solidFill>
                <a:sym typeface="Math C"/>
              </a:rPr>
              <a:t>σ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n   </a:t>
            </a:r>
            <a:r>
              <a:rPr lang="en-US" sz="2400" dirty="0" smtClean="0">
                <a:sym typeface="Math C"/>
              </a:rPr>
              <a:t>for some 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smtClean="0">
                <a:solidFill>
                  <a:srgbClr val="0000FF"/>
                </a:solidFill>
                <a:sym typeface="Math C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…</a:t>
            </a:r>
            <a:r>
              <a:rPr lang="el-GR" sz="2400" dirty="0" smtClean="0">
                <a:solidFill>
                  <a:srgbClr val="0000FF"/>
                </a:solidFill>
                <a:sym typeface="Math C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0000FF"/>
                </a:solidFill>
                <a:sym typeface="Math C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sym typeface="Math C"/>
              </a:rPr>
              <a:t> </a:t>
            </a:r>
            <a:endParaRPr lang="en-US" sz="2400" baseline="-25000" dirty="0" smtClean="0">
              <a:sym typeface="Math C"/>
            </a:endParaRPr>
          </a:p>
          <a:p>
            <a:r>
              <a:rPr lang="en-US" sz="2400" dirty="0" err="1" smtClean="0">
                <a:sym typeface="Math C"/>
              </a:rPr>
              <a:t>goto</a:t>
            </a:r>
            <a:r>
              <a:rPr lang="en-US" sz="2400" dirty="0" smtClean="0">
                <a:sym typeface="Math C"/>
              </a:rPr>
              <a:t>[</a:t>
            </a:r>
            <a:r>
              <a:rPr lang="en-US" sz="2400" dirty="0" smtClean="0">
                <a:solidFill>
                  <a:srgbClr val="660066"/>
                </a:solidFill>
                <a:sym typeface="Math C"/>
              </a:rPr>
              <a:t>q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 smtClean="0">
                <a:solidFill>
                  <a:srgbClr val="009900"/>
                </a:solidFill>
                <a:sym typeface="Math C"/>
              </a:rPr>
              <a:t>A</a:t>
            </a:r>
            <a:r>
              <a:rPr lang="en-US" sz="2400" dirty="0" smtClean="0">
                <a:sym typeface="Math C"/>
              </a:rPr>
              <a:t>] = </a:t>
            </a:r>
            <a:r>
              <a:rPr lang="en-US" sz="2400" dirty="0" err="1" smtClean="0">
                <a:solidFill>
                  <a:srgbClr val="FF0000"/>
                </a:solidFill>
                <a:sym typeface="Math C"/>
              </a:rPr>
              <a:t>q</a:t>
            </a:r>
            <a:r>
              <a:rPr lang="en-US" sz="2400" baseline="-25000" dirty="0" err="1" smtClean="0">
                <a:solidFill>
                  <a:srgbClr val="FF0000"/>
                </a:solidFill>
                <a:sym typeface="Math C"/>
              </a:rPr>
              <a:t>m</a:t>
            </a:r>
            <a:endParaRPr lang="en-US" sz="2400" baseline="-25000" dirty="0" smtClean="0">
              <a:solidFill>
                <a:srgbClr val="FF0000"/>
              </a:solidFill>
              <a:sym typeface="Math C"/>
            </a:endParaRPr>
          </a:p>
        </p:txBody>
      </p:sp>
      <p:graphicFrame>
        <p:nvGraphicFramePr>
          <p:cNvPr id="21" name="טבלה 6"/>
          <p:cNvGraphicFramePr>
            <a:graphicFrameLocks noGrp="1"/>
          </p:cNvGraphicFramePr>
          <p:nvPr>
            <p:extLst/>
          </p:nvPr>
        </p:nvGraphicFramePr>
        <p:xfrm>
          <a:off x="2195736" y="3260769"/>
          <a:ext cx="500977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0977"/>
              </a:tblGrid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b="0" baseline="-25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he-IL" b="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rgbClr val="009900"/>
                          </a:solidFill>
                          <a:sym typeface="Math C"/>
                        </a:rPr>
                        <a:t>A</a:t>
                      </a:r>
                      <a:endParaRPr lang="en-US" sz="1800" b="0" i="0" baseline="-25000" dirty="0">
                        <a:solidFill>
                          <a:srgbClr val="009900"/>
                        </a:solidFill>
                        <a:sym typeface="Math 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endParaRPr lang="he-IL" b="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724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3" name="Elbow Connector 22"/>
          <p:cNvCxnSpPr>
            <a:stCxn id="5" idx="2"/>
          </p:cNvCxnSpPr>
          <p:nvPr/>
        </p:nvCxnSpPr>
        <p:spPr bwMode="auto">
          <a:xfrm rot="10800000" flipV="1">
            <a:off x="2696882" y="2353293"/>
            <a:ext cx="1011022" cy="109646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2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Accept move</a:t>
            </a:r>
            <a:endParaRPr lang="he-IL" dirty="0">
              <a:latin typeface="+mn-lt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79</a:t>
            </a:fld>
            <a:endParaRPr lang="he-IL" dirty="0">
              <a:latin typeface="+mn-lt"/>
            </a:endParaRPr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מחבר חץ ישר 5"/>
          <p:cNvCxnSpPr>
            <a:stCxn id="5" idx="1"/>
          </p:cNvCxnSpPr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2267744" y="2101265"/>
          <a:ext cx="428969" cy="13555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983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9398" y="1628800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cxnSp>
        <p:nvCxnSpPr>
          <p:cNvPr id="9" name="מחבר חץ ישר 8"/>
          <p:cNvCxnSpPr>
            <a:stCxn id="5" idx="2"/>
          </p:cNvCxnSpPr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טבלה 9"/>
          <p:cNvGraphicFramePr>
            <a:graphicFrameLocks noGrp="1"/>
          </p:cNvGraphicFramePr>
          <p:nvPr>
            <p:extLst/>
          </p:nvPr>
        </p:nvGraphicFramePr>
        <p:xfrm>
          <a:off x="3312862" y="1124744"/>
          <a:ext cx="212323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1" name="מחבר חץ ישר 10"/>
          <p:cNvCxnSpPr>
            <a:stCxn id="5" idx="3"/>
          </p:cNvCxnSpPr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טבלה 13"/>
          <p:cNvGraphicFramePr>
            <a:graphicFrameLocks noGrp="1"/>
          </p:cNvGraphicFramePr>
          <p:nvPr>
            <p:extLst/>
          </p:nvPr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457200" y="4797152"/>
            <a:ext cx="8229600" cy="13290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action[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accept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parsing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completed</a:t>
            </a:r>
            <a:endParaRPr kumimoji="0" lang="he-IL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2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descent</a:t>
            </a:r>
          </a:p>
          <a:p>
            <a:r>
              <a:rPr lang="en-US" dirty="0" smtClean="0"/>
              <a:t>LL(k) grammars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976" y="2144486"/>
            <a:ext cx="317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7989" y="0"/>
            <a:ext cx="7772400" cy="1143000"/>
          </a:xfrm>
        </p:spPr>
        <p:txBody>
          <a:bodyPr/>
          <a:lstStyle/>
          <a:p>
            <a:r>
              <a:rPr lang="en-US" dirty="0" smtClean="0"/>
              <a:t>Error move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latin typeface="+mn-lt"/>
              </a:rPr>
              <a:pPr/>
              <a:t>80</a:t>
            </a:fld>
            <a:endParaRPr lang="he-IL" dirty="0">
              <a:latin typeface="+mn-lt"/>
            </a:endParaRPr>
          </a:p>
        </p:txBody>
      </p:sp>
      <p:sp>
        <p:nvSpPr>
          <p:cNvPr id="5" name="מלבן עם פינות מעוגלות באותו צד 4"/>
          <p:cNvSpPr/>
          <p:nvPr/>
        </p:nvSpPr>
        <p:spPr>
          <a:xfrm>
            <a:off x="3707904" y="1813233"/>
            <a:ext cx="1944216" cy="10801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LR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Parsing program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2267744" y="2101265"/>
          <a:ext cx="428969" cy="13555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969"/>
              </a:tblGrid>
              <a:tr h="295506"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9838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9398" y="1628800"/>
            <a:ext cx="851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>
                <a:latin typeface="+mn-lt"/>
              </a:rPr>
              <a:t>Stack</a:t>
            </a:r>
            <a:endParaRPr lang="he-IL" sz="2400" dirty="0">
              <a:latin typeface="+mn-lt"/>
            </a:endParaRP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/>
          </p:nvPr>
        </p:nvGraphicFramePr>
        <p:xfrm>
          <a:off x="3314532" y="1124744"/>
          <a:ext cx="3201684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3614"/>
                <a:gridCol w="1078450"/>
                <a:gridCol w="510060"/>
                <a:gridCol w="107956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טבלה 13"/>
          <p:cNvGraphicFramePr>
            <a:graphicFrameLocks noGrp="1"/>
          </p:cNvGraphicFramePr>
          <p:nvPr>
            <p:extLst/>
          </p:nvPr>
        </p:nvGraphicFramePr>
        <p:xfrm>
          <a:off x="3419872" y="3314601"/>
          <a:ext cx="24482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goto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5943" y="1052736"/>
            <a:ext cx="8499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+mn-lt"/>
              </a:rPr>
              <a:t>Input</a:t>
            </a:r>
            <a:endParaRPr lang="he-IL" sz="2400" dirty="0">
              <a:latin typeface="+mn-lt"/>
            </a:endParaRPr>
          </a:p>
        </p:txBody>
      </p:sp>
      <p:sp>
        <p:nvSpPr>
          <p:cNvPr id="19" name="מציין מיקום תוכן 2"/>
          <p:cNvSpPr txBox="1">
            <a:spLocks/>
          </p:cNvSpPr>
          <p:nvPr/>
        </p:nvSpPr>
        <p:spPr>
          <a:xfrm>
            <a:off x="457200" y="4797152"/>
            <a:ext cx="8229600" cy="13290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If action[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] = error (usually empty)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parsing discovered a syntactic error</a:t>
            </a:r>
            <a:endParaRPr lang="he-IL" sz="2800" i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6" name="מחבר חץ ישר 5"/>
          <p:cNvCxnSpPr/>
          <p:nvPr/>
        </p:nvCxnSpPr>
        <p:spPr>
          <a:xfrm flipH="1">
            <a:off x="4644008" y="2893353"/>
            <a:ext cx="0" cy="42124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8"/>
          <p:cNvCxnSpPr/>
          <p:nvPr/>
        </p:nvCxnSpPr>
        <p:spPr>
          <a:xfrm flipH="1" flipV="1">
            <a:off x="2699792" y="2317289"/>
            <a:ext cx="10081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0"/>
          <p:cNvCxnSpPr/>
          <p:nvPr/>
        </p:nvCxnSpPr>
        <p:spPr>
          <a:xfrm flipH="1" flipV="1">
            <a:off x="4644008" y="1556792"/>
            <a:ext cx="0" cy="256441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0969" y="2209739"/>
            <a:ext cx="5809321" cy="2178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4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parsing with LR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5257800"/>
            <a:ext cx="7467600" cy="1035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6002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 algn="l" rtl="0"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864233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4267200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670167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73134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3461266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19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+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4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b="1" dirty="0" smtClean="0">
                <a:solidFill>
                  <a:schemeClr val="tx2"/>
                </a:solidFill>
              </a:rPr>
              <a:t>$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7068" y="3461266"/>
            <a:ext cx="4783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latin typeface="+mn-lt"/>
              </a:rPr>
              <a:t>Why do we need these additional LR items?</a:t>
            </a:r>
          </a:p>
          <a:p>
            <a:pPr algn="l" rtl="0"/>
            <a:r>
              <a:rPr lang="en-US" sz="2000" dirty="0" smtClean="0">
                <a:latin typeface="+mn-lt"/>
              </a:rPr>
              <a:t>Where do they come from?</a:t>
            </a:r>
          </a:p>
          <a:p>
            <a:pPr algn="l" rtl="0"/>
            <a:r>
              <a:rPr lang="en-US" sz="2000" dirty="0" smtClean="0">
                <a:latin typeface="+mn-lt"/>
              </a:rPr>
              <a:t>What do they mean?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5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Symbol"/>
              </a:rPr>
              <a:t>-closure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S of LR(0) items</a:t>
            </a:r>
          </a:p>
          <a:p>
            <a:endParaRPr lang="en-US" sz="2400" dirty="0" smtClean="0"/>
          </a:p>
          <a:p>
            <a:r>
              <a:rPr lang="en-US" dirty="0" smtClean="0"/>
              <a:t>If P </a:t>
            </a:r>
            <a:r>
              <a:rPr lang="en-US" dirty="0" smtClean="0">
                <a:sym typeface="Math C"/>
              </a:rPr>
              <a:t>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N</a:t>
            </a:r>
            <a:r>
              <a:rPr lang="el-GR" dirty="0" smtClean="0">
                <a:sym typeface="Symbol"/>
              </a:rPr>
              <a:t>β</a:t>
            </a:r>
            <a:r>
              <a:rPr lang="en-US" dirty="0" smtClean="0">
                <a:sym typeface="Symbol"/>
              </a:rPr>
              <a:t> is in state S</a:t>
            </a:r>
          </a:p>
          <a:p>
            <a:r>
              <a:rPr lang="en-US" dirty="0" smtClean="0">
                <a:sym typeface="Symbol"/>
              </a:rPr>
              <a:t>then for each rule N </a:t>
            </a:r>
            <a:r>
              <a:rPr lang="en-US" dirty="0" smtClean="0">
                <a:sym typeface="Math C"/>
              </a:rPr>
              <a:t></a:t>
            </a:r>
            <a:r>
              <a:rPr lang="en-US" dirty="0" smtClean="0">
                <a:sym typeface="Math A"/>
              </a:rPr>
              <a:t> in the grammar</a:t>
            </a:r>
            <a:br>
              <a:rPr lang="en-US" dirty="0" smtClean="0">
                <a:sym typeface="Math A"/>
              </a:rPr>
            </a:br>
            <a:r>
              <a:rPr lang="en-US" dirty="0" smtClean="0">
                <a:sym typeface="Math A"/>
              </a:rPr>
              <a:t>state S must also contain </a:t>
            </a:r>
            <a:r>
              <a:rPr lang="en-US" dirty="0" smtClean="0">
                <a:sym typeface="Symbol"/>
              </a:rPr>
              <a:t>N </a:t>
            </a:r>
            <a:r>
              <a:rPr lang="en-US" dirty="0" smtClean="0">
                <a:sym typeface="Math C"/>
              </a:rPr>
              <a:t></a:t>
            </a:r>
            <a:r>
              <a:rPr lang="el-GR" dirty="0" smtClean="0">
                <a:sym typeface="Symbol"/>
              </a:rPr>
              <a:t> </a:t>
            </a:r>
            <a:r>
              <a:rPr lang="en-US" dirty="0" smtClean="0">
                <a:sym typeface="Math A"/>
              </a:rPr>
              <a:t>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4329" y="4748222"/>
            <a:ext cx="3985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sym typeface="Symbol"/>
              </a:rPr>
              <a:t>-closure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({Z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$}) =  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3788" y="510540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T,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7588" y="5508367"/>
            <a:ext cx="183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+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T,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7588" y="5911334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i , </a:t>
            </a:r>
            <a:endParaRPr lang="en-US" b="1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7588" y="6314301"/>
            <a:ext cx="1969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) }</a:t>
            </a:r>
            <a:endParaRPr lang="en-US" b="1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71322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Courier New" pitchFamily="49" charset="0"/>
                <a:cs typeface="Courier New" pitchFamily="49" charset="0"/>
              </a:rPr>
              <a:t>{ 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$,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71321" y="5462515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 algn="l" rtl="0">
              <a:buFont typeface="Wingdings"/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 algn="l" rtl="0">
              <a:buNone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97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84</a:t>
            </a:fld>
            <a:endParaRPr lang="en-US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4" name="Oval 43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45" name="Straight Arrow Connector 44"/>
          <p:cNvCxnSpPr>
            <a:stCxn id="44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26" name="הסבר מלבני 25"/>
          <p:cNvSpPr/>
          <p:nvPr/>
        </p:nvSpPr>
        <p:spPr>
          <a:xfrm>
            <a:off x="2411760" y="3356992"/>
            <a:ext cx="2376264" cy="576064"/>
          </a:xfrm>
          <a:prstGeom prst="wedgeRectCallout">
            <a:avLst>
              <a:gd name="adj1" fmla="val -74821"/>
              <a:gd name="adj2" fmla="val 782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Items denote possible future handles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27" name="הסבר מלבני 26"/>
          <p:cNvSpPr/>
          <p:nvPr/>
        </p:nvSpPr>
        <p:spPr>
          <a:xfrm>
            <a:off x="3707905" y="2420888"/>
            <a:ext cx="2554812" cy="792088"/>
          </a:xfrm>
          <a:prstGeom prst="wedgeRectCallout">
            <a:avLst>
              <a:gd name="adj1" fmla="val -72404"/>
              <a:gd name="adj2" fmla="val -85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Remember position from which we’re trying to reduce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1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85</a:t>
            </a:fld>
            <a:endParaRPr lang="en-US"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29902" y="4343400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4528066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4" name="Oval 43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45" name="Straight Arrow Connector 44"/>
          <p:cNvCxnSpPr>
            <a:stCxn id="44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76500" y="4873305"/>
            <a:ext cx="1371600" cy="69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51770" y="1502033"/>
            <a:ext cx="457200" cy="870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rot="16200000">
            <a:off x="849368" y="4911082"/>
            <a:ext cx="457200" cy="1441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הסבר מלבני 26"/>
          <p:cNvSpPr/>
          <p:nvPr/>
        </p:nvSpPr>
        <p:spPr>
          <a:xfrm>
            <a:off x="2411760" y="3356992"/>
            <a:ext cx="2376264" cy="576064"/>
          </a:xfrm>
          <a:prstGeom prst="wedgeRectCallout">
            <a:avLst>
              <a:gd name="adj1" fmla="val -4856"/>
              <a:gd name="adj2" fmla="val -2007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Match items with current token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2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9" grpId="0"/>
      <p:bldP spid="2" grpId="0" animBg="1"/>
      <p:bldP spid="3" grpId="0" animBg="1"/>
      <p:bldP spid="47" grpId="0" animBg="1"/>
      <p:bldP spid="2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86</a:t>
            </a:fld>
            <a:endParaRPr lang="en-US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861" y="249604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34" idx="2"/>
            <a:endCxn id="2" idx="0"/>
          </p:cNvCxnSpPr>
          <p:nvPr/>
        </p:nvCxnSpPr>
        <p:spPr>
          <a:xfrm>
            <a:off x="3467644" y="2209800"/>
            <a:ext cx="8866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48200" y="4647887"/>
            <a:ext cx="1073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4528066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3" name="Oval 42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3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44"/>
          <p:cNvSpPr/>
          <p:nvPr/>
        </p:nvSpPr>
        <p:spPr>
          <a:xfrm>
            <a:off x="2476500" y="4873305"/>
            <a:ext cx="1371600" cy="69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2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4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87</a:t>
            </a:fld>
            <a:endParaRPr lang="en-US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119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34" idx="2"/>
            <a:endCxn id="2" idx="0"/>
          </p:cNvCxnSpPr>
          <p:nvPr/>
        </p:nvCxnSpPr>
        <p:spPr>
          <a:xfrm>
            <a:off x="3467644" y="2209800"/>
            <a:ext cx="12824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48200" y="4647887"/>
            <a:ext cx="1073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4528066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 flipH="1">
            <a:off x="3476510" y="2957705"/>
            <a:ext cx="395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46" name="Oval 45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46"/>
          <p:cNvSpPr/>
          <p:nvPr/>
        </p:nvSpPr>
        <p:spPr>
          <a:xfrm rot="16200000">
            <a:off x="887664" y="3735243"/>
            <a:ext cx="457200" cy="1441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46"/>
          <p:cNvSpPr/>
          <p:nvPr/>
        </p:nvSpPr>
        <p:spPr>
          <a:xfrm rot="16200000">
            <a:off x="995028" y="4356658"/>
            <a:ext cx="457200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1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88</a:t>
            </a:fld>
            <a:endParaRPr lang="en-US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2722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7" name="Straight Connector 46"/>
          <p:cNvCxnSpPr>
            <a:stCxn id="51" idx="2"/>
            <a:endCxn id="46" idx="0"/>
          </p:cNvCxnSpPr>
          <p:nvPr/>
        </p:nvCxnSpPr>
        <p:spPr>
          <a:xfrm>
            <a:off x="3467644" y="2209800"/>
            <a:ext cx="28854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2"/>
            <a:endCxn id="49" idx="0"/>
          </p:cNvCxnSpPr>
          <p:nvPr/>
        </p:nvCxnSpPr>
        <p:spPr>
          <a:xfrm flipH="1">
            <a:off x="3476510" y="2957705"/>
            <a:ext cx="1998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39" name="Oval 38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71112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71112" y="4227944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5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89</a:t>
            </a:fld>
            <a:endParaRPr lang="en-US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1119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51" name="Straight Connector 50"/>
          <p:cNvCxnSpPr>
            <a:stCxn id="55" idx="2"/>
            <a:endCxn id="50" idx="0"/>
          </p:cNvCxnSpPr>
          <p:nvPr/>
        </p:nvCxnSpPr>
        <p:spPr>
          <a:xfrm>
            <a:off x="3467644" y="2209800"/>
            <a:ext cx="12824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53" idx="0"/>
          </p:cNvCxnSpPr>
          <p:nvPr/>
        </p:nvCxnSpPr>
        <p:spPr>
          <a:xfrm flipH="1">
            <a:off x="3476510" y="2957705"/>
            <a:ext cx="395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68" name="Oval 67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stCxn id="68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stCxn id="70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171112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71112" y="4227944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029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74" idx="0"/>
          </p:cNvCxnSpPr>
          <p:nvPr/>
        </p:nvCxnSpPr>
        <p:spPr>
          <a:xfrm flipH="1" flipV="1">
            <a:off x="4572000" y="2247900"/>
            <a:ext cx="1485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298262" y="440595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372100" y="4953000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72100" y="5355967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3721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Given a grammar G and a word w attempt to derive w using G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Apply production to leftmost </a:t>
            </a:r>
            <a:r>
              <a:rPr lang="en-US" dirty="0" err="1" smtClean="0">
                <a:solidFill>
                  <a:srgbClr val="0000FF"/>
                </a:solidFill>
              </a:rPr>
              <a:t>nonterminal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Pick production rule based on next input token</a:t>
            </a:r>
          </a:p>
          <a:p>
            <a:r>
              <a:rPr lang="en-US" dirty="0" smtClean="0"/>
              <a:t>General grammar</a:t>
            </a:r>
          </a:p>
          <a:p>
            <a:pPr lvl="1"/>
            <a:r>
              <a:rPr lang="en-US" dirty="0" smtClean="0"/>
              <a:t>More than one option for choosing the next production based on a token</a:t>
            </a:r>
          </a:p>
          <a:p>
            <a:r>
              <a:rPr lang="en-US" dirty="0" smtClean="0"/>
              <a:t>Restricted grammars (LL)</a:t>
            </a:r>
          </a:p>
          <a:p>
            <a:pPr lvl="1"/>
            <a:r>
              <a:rPr lang="en-US" dirty="0" smtClean="0"/>
              <a:t>Know exactly which single rule to apply</a:t>
            </a:r>
          </a:p>
          <a:p>
            <a:pPr lvl="1"/>
            <a:r>
              <a:rPr lang="en-US" dirty="0" smtClean="0"/>
              <a:t>May require some </a:t>
            </a:r>
            <a:r>
              <a:rPr lang="en-US" dirty="0" err="1" smtClean="0"/>
              <a:t>lookahead</a:t>
            </a:r>
            <a:r>
              <a:rPr lang="en-US" dirty="0" smtClean="0"/>
              <a:t> to decide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90</a:t>
            </a:fld>
            <a:endParaRPr lang="en-US"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71112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71112" y="4227944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29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572000" y="2247900"/>
            <a:ext cx="1485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98262" y="440595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72100" y="4953000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72100" y="5355967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721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69243" y="23622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4991100" y="2209800"/>
            <a:ext cx="579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65" name="Oval 64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11191" y="24960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72" name="Straight Connector 71"/>
          <p:cNvCxnSpPr>
            <a:endCxn id="71" idx="0"/>
          </p:cNvCxnSpPr>
          <p:nvPr/>
        </p:nvCxnSpPr>
        <p:spPr>
          <a:xfrm>
            <a:off x="3467645" y="2209800"/>
            <a:ext cx="12823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2"/>
            <a:endCxn id="74" idx="0"/>
          </p:cNvCxnSpPr>
          <p:nvPr/>
        </p:nvCxnSpPr>
        <p:spPr>
          <a:xfrm flipH="1">
            <a:off x="3476510" y="2957705"/>
            <a:ext cx="395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48861" y="30480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5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91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7221" y="2362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>
            <a:off x="3467644" y="2209800"/>
            <a:ext cx="28854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860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 flipH="1">
            <a:off x="3476510" y="2823865"/>
            <a:ext cx="19988" cy="9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861" y="291416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V="1">
            <a:off x="3314700" y="1943100"/>
            <a:ext cx="533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637712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37712" y="4227944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196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610100" y="1943100"/>
            <a:ext cx="838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88662" y="440595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62500" y="4953000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62500" y="5355967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625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69243" y="2362200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cxnSp>
        <p:nvCxnSpPr>
          <p:cNvPr id="39" name="Straight Connector 38"/>
          <p:cNvCxnSpPr>
            <a:stCxn id="20" idx="2"/>
            <a:endCxn id="38" idx="0"/>
          </p:cNvCxnSpPr>
          <p:nvPr/>
        </p:nvCxnSpPr>
        <p:spPr>
          <a:xfrm>
            <a:off x="4991100" y="2209800"/>
            <a:ext cx="579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553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22262" y="4405952"/>
            <a:ext cx="137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E+T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44" name="Straight Arrow Connector 43"/>
          <p:cNvCxnSpPr>
            <a:stCxn id="40" idx="0"/>
          </p:cNvCxnSpPr>
          <p:nvPr/>
        </p:nvCxnSpPr>
        <p:spPr>
          <a:xfrm flipH="1" flipV="1">
            <a:off x="5372100" y="1943101"/>
            <a:ext cx="2209800" cy="198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49865" y="3363259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49" name="Oval 46"/>
          <p:cNvSpPr/>
          <p:nvPr/>
        </p:nvSpPr>
        <p:spPr>
          <a:xfrm rot="16200000">
            <a:off x="887664" y="3703808"/>
            <a:ext cx="457200" cy="1441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6"/>
          <p:cNvSpPr/>
          <p:nvPr/>
        </p:nvSpPr>
        <p:spPr>
          <a:xfrm rot="16200000">
            <a:off x="995028" y="4316524"/>
            <a:ext cx="457200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43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92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030" y="2420321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 flipH="1">
            <a:off x="3231504" y="2209800"/>
            <a:ext cx="237951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231504" y="2881986"/>
            <a:ext cx="1803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64030" y="30088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 flipH="1">
            <a:off x="3213319" y="3470533"/>
            <a:ext cx="19988" cy="12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670" y="35930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25826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7430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9" name="Straight Connector 48"/>
          <p:cNvCxnSpPr>
            <a:stCxn id="16" idx="2"/>
            <a:endCxn id="45" idx="0"/>
          </p:cNvCxnSpPr>
          <p:nvPr/>
        </p:nvCxnSpPr>
        <p:spPr>
          <a:xfrm>
            <a:off x="3469455" y="2209800"/>
            <a:ext cx="25648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6" idx="0"/>
          </p:cNvCxnSpPr>
          <p:nvPr/>
        </p:nvCxnSpPr>
        <p:spPr>
          <a:xfrm>
            <a:off x="3469455" y="2209800"/>
            <a:ext cx="29725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848100" y="19431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0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cxnSp>
        <p:nvCxnSpPr>
          <p:cNvPr id="61" name="Straight Connector 60"/>
          <p:cNvCxnSpPr>
            <a:stCxn id="46" idx="2"/>
            <a:endCxn id="62" idx="0"/>
          </p:cNvCxnSpPr>
          <p:nvPr/>
        </p:nvCxnSpPr>
        <p:spPr>
          <a:xfrm flipH="1">
            <a:off x="3746275" y="2881986"/>
            <a:ext cx="20432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18626" y="30088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93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030" y="2420321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 flipH="1">
            <a:off x="3231504" y="2209800"/>
            <a:ext cx="237951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231504" y="2881986"/>
            <a:ext cx="1803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64030" y="30088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 flipH="1">
            <a:off x="3213319" y="3470533"/>
            <a:ext cx="19988" cy="12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670" y="35930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25826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7430" y="24203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9" name="Straight Connector 48"/>
          <p:cNvCxnSpPr>
            <a:stCxn id="16" idx="2"/>
            <a:endCxn id="45" idx="0"/>
          </p:cNvCxnSpPr>
          <p:nvPr/>
        </p:nvCxnSpPr>
        <p:spPr>
          <a:xfrm>
            <a:off x="3469455" y="2209800"/>
            <a:ext cx="25648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6" idx="0"/>
          </p:cNvCxnSpPr>
          <p:nvPr/>
        </p:nvCxnSpPr>
        <p:spPr>
          <a:xfrm>
            <a:off x="3469455" y="2209800"/>
            <a:ext cx="29725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848100" y="19431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0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4" name="Oval 33"/>
          <p:cNvSpPr/>
          <p:nvPr/>
        </p:nvSpPr>
        <p:spPr>
          <a:xfrm>
            <a:off x="6438900" y="38862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H="1" flipV="1">
            <a:off x="4610100" y="1943100"/>
            <a:ext cx="28575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27681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E$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cxnSp>
        <p:nvCxnSpPr>
          <p:cNvPr id="39" name="Straight Connector 38"/>
          <p:cNvCxnSpPr>
            <a:stCxn id="46" idx="2"/>
            <a:endCxn id="40" idx="0"/>
          </p:cNvCxnSpPr>
          <p:nvPr/>
        </p:nvCxnSpPr>
        <p:spPr>
          <a:xfrm flipH="1">
            <a:off x="3746275" y="2881986"/>
            <a:ext cx="20432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18626" y="30088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703196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98522" y="3313824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1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94</a:t>
            </a:fld>
            <a:endParaRPr lang="en-US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T 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+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99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i  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39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(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)</a:t>
            </a:r>
            <a:endParaRPr lang="en-US" b="1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29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E 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4780" y="3106121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>
            <a:endCxn id="2" idx="0"/>
          </p:cNvCxnSpPr>
          <p:nvPr/>
        </p:nvCxnSpPr>
        <p:spPr>
          <a:xfrm flipH="1">
            <a:off x="3192254" y="2895600"/>
            <a:ext cx="25398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192254" y="3567786"/>
            <a:ext cx="1803" cy="12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24780" y="36946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 flipH="1">
            <a:off x="3190099" y="4156333"/>
            <a:ext cx="3958" cy="12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62450" y="4278868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9782" y="31061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58180" y="31061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cxnSp>
        <p:nvCxnSpPr>
          <p:cNvPr id="49" name="Straight Connector 48"/>
          <p:cNvCxnSpPr>
            <a:endCxn id="45" idx="0"/>
          </p:cNvCxnSpPr>
          <p:nvPr/>
        </p:nvCxnSpPr>
        <p:spPr>
          <a:xfrm>
            <a:off x="3446235" y="2895600"/>
            <a:ext cx="12824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6" idx="0"/>
          </p:cNvCxnSpPr>
          <p:nvPr/>
        </p:nvCxnSpPr>
        <p:spPr>
          <a:xfrm>
            <a:off x="3446235" y="2895600"/>
            <a:ext cx="28122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72000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$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+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4" name="Oval 33"/>
          <p:cNvSpPr/>
          <p:nvPr/>
        </p:nvSpPr>
        <p:spPr>
          <a:xfrm>
            <a:off x="6438900" y="38862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854824" y="1949824"/>
            <a:ext cx="3612776" cy="1951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27681" y="4393506"/>
            <a:ext cx="122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algn="l" rtl="0">
              <a:buFont typeface="Wingdings"/>
              <a:buNone/>
            </a:pPr>
            <a:r>
              <a:rPr lang="en-US" dirty="0">
                <a:latin typeface="+mn-lt"/>
                <a:cs typeface="Courier New" pitchFamily="49" charset="0"/>
              </a:rPr>
              <a:t>Z </a:t>
            </a:r>
            <a:r>
              <a:rPr lang="en-US" dirty="0">
                <a:latin typeface="+mn-lt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+mn-lt"/>
                <a:cs typeface="Courier New" pitchFamily="49" charset="0"/>
                <a:sym typeface="Math C"/>
              </a:rPr>
              <a:t>E$</a:t>
            </a:r>
            <a:r>
              <a:rPr lang="en-US" dirty="0" smtClean="0">
                <a:latin typeface="+mn-lt"/>
                <a:cs typeface="Courier New" pitchFamily="49" charset="0"/>
                <a:sym typeface="Symbol"/>
              </a:rPr>
              <a:t></a:t>
            </a:r>
            <a:endParaRPr lang="en-US" dirty="0">
              <a:latin typeface="+mn-lt"/>
              <a:cs typeface="Courier New" pitchFamily="49" charset="0"/>
              <a:sym typeface="Math 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98522" y="3313824"/>
            <a:ext cx="18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Reduce item!</a:t>
            </a:r>
            <a:endParaRPr lang="en-US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8142" y="2526268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</a:t>
            </a:r>
            <a:endParaRPr lang="en-US" dirty="0">
              <a:latin typeface="+mn-lt"/>
            </a:endParaRPr>
          </a:p>
        </p:txBody>
      </p:sp>
      <p:cxnSp>
        <p:nvCxnSpPr>
          <p:cNvPr id="40" name="Straight Connector 39"/>
          <p:cNvCxnSpPr>
            <a:stCxn id="16" idx="2"/>
            <a:endCxn id="39" idx="0"/>
          </p:cNvCxnSpPr>
          <p:nvPr/>
        </p:nvCxnSpPr>
        <p:spPr>
          <a:xfrm>
            <a:off x="3469455" y="2209800"/>
            <a:ext cx="16161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73592" y="2526268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>
                <a:latin typeface="+mn-lt"/>
              </a:rPr>
              <a:t>$</a:t>
            </a:r>
          </a:p>
        </p:txBody>
      </p:sp>
      <p:cxnSp>
        <p:nvCxnSpPr>
          <p:cNvPr id="44" name="Straight Connector 43"/>
          <p:cNvCxnSpPr>
            <a:stCxn id="16" idx="2"/>
            <a:endCxn id="23" idx="0"/>
          </p:cNvCxnSpPr>
          <p:nvPr/>
        </p:nvCxnSpPr>
        <p:spPr>
          <a:xfrm>
            <a:off x="3469455" y="2209800"/>
            <a:ext cx="374466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2"/>
            <a:endCxn id="51" idx="0"/>
          </p:cNvCxnSpPr>
          <p:nvPr/>
        </p:nvCxnSpPr>
        <p:spPr>
          <a:xfrm flipH="1">
            <a:off x="3724163" y="3567786"/>
            <a:ext cx="3294" cy="80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96514" y="3648215"/>
            <a:ext cx="25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Z 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 E $</a:t>
            </a:r>
          </a:p>
          <a:p>
            <a:pPr marL="68580" indent="0" algn="l" rtl="0">
              <a:buFont typeface="Wingdings"/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E  T | E + T</a:t>
            </a:r>
          </a:p>
          <a:p>
            <a:pPr marL="68580" indent="0" algn="l" rtl="0">
              <a:buNone/>
            </a:pPr>
            <a:r>
              <a:rPr lang="en-US" dirty="0">
                <a:solidFill>
                  <a:schemeClr val="tx1"/>
                </a:solidFill>
                <a:cs typeface="Courier New" pitchFamily="49" charset="0"/>
                <a:sym typeface="Math C"/>
              </a:rPr>
              <a:t>T  i | ( E )</a:t>
            </a:r>
            <a:endParaRPr lang="en-US" b="1" dirty="0">
              <a:solidFill>
                <a:schemeClr val="tx1"/>
              </a:solidFill>
              <a:cs typeface="Courier New" pitchFamily="49" charset="0"/>
              <a:sym typeface="Math C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3196" y="8699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Example: parsing with LR items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96" y="0"/>
            <a:ext cx="7772400" cy="1143000"/>
          </a:xfrm>
        </p:spPr>
        <p:txBody>
          <a:bodyPr/>
          <a:lstStyle/>
          <a:p>
            <a:r>
              <a:rPr lang="en-US" dirty="0" smtClean="0"/>
              <a:t>GOTO/ACTION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292399"/>
            <a:ext cx="168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GOTO Table</a:t>
            </a:r>
            <a:endParaRPr lang="en-US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50478" y="1063799"/>
            <a:ext cx="115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ACTION</a:t>
            </a:r>
          </a:p>
          <a:p>
            <a:pPr algn="l" rtl="0"/>
            <a:r>
              <a:rPr lang="en-US" dirty="0" smtClean="0">
                <a:latin typeface="+mn-lt"/>
              </a:rPr>
              <a:t>Table</a:t>
            </a:r>
            <a:endParaRPr lang="en-US" dirty="0">
              <a:latin typeface="+mn-lt"/>
            </a:endParaRPr>
          </a:p>
        </p:txBody>
      </p:sp>
      <p:sp>
        <p:nvSpPr>
          <p:cNvPr id="10" name="הסבר מלבני 9"/>
          <p:cNvSpPr/>
          <p:nvPr/>
        </p:nvSpPr>
        <p:spPr>
          <a:xfrm>
            <a:off x="5868143" y="908720"/>
            <a:ext cx="1473151" cy="720080"/>
          </a:xfrm>
          <a:prstGeom prst="wedgeRectCallout">
            <a:avLst>
              <a:gd name="adj1" fmla="val -43561"/>
              <a:gd name="adj2" fmla="val 2579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empty –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error move</a:t>
            </a:r>
            <a:endParaRPr lang="he-I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LR(0) parser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rows: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Shift</a:t>
            </a:r>
            <a:r>
              <a:rPr lang="en-US" dirty="0" smtClean="0"/>
              <a:t> row – tells which state to GOTO for current token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Reduce</a:t>
            </a:r>
            <a:r>
              <a:rPr lang="en-US" dirty="0" smtClean="0"/>
              <a:t> row – tells which rule to reduce (independent of current token)</a:t>
            </a:r>
          </a:p>
          <a:p>
            <a:pPr lvl="2"/>
            <a:r>
              <a:rPr lang="en-US" dirty="0" smtClean="0"/>
              <a:t>GOTO entries are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3197" y="0"/>
            <a:ext cx="7772400" cy="1143000"/>
          </a:xfrm>
        </p:spPr>
        <p:txBody>
          <a:bodyPr/>
          <a:lstStyle/>
          <a:p>
            <a:r>
              <a:rPr lang="en-US" dirty="0" smtClean="0"/>
              <a:t>LR parser data structures</a:t>
            </a:r>
            <a:endParaRPr lang="he-IL" dirty="0"/>
          </a:p>
        </p:txBody>
      </p:sp>
      <p:sp>
        <p:nvSpPr>
          <p:cNvPr id="26" name="מציין מיקום תוכן 25"/>
          <p:cNvSpPr>
            <a:spLocks noGrp="1"/>
          </p:cNvSpPr>
          <p:nvPr>
            <p:ph idx="1"/>
          </p:nvPr>
        </p:nvSpPr>
        <p:spPr>
          <a:xfrm>
            <a:off x="685800" y="1215696"/>
            <a:ext cx="7772400" cy="4114800"/>
          </a:xfrm>
        </p:spPr>
        <p:txBody>
          <a:bodyPr/>
          <a:lstStyle/>
          <a:p>
            <a:r>
              <a:rPr lang="en-US" sz="2800" dirty="0" smtClean="0"/>
              <a:t>Input – remainder of text to be processed</a:t>
            </a:r>
          </a:p>
          <a:p>
            <a:r>
              <a:rPr lang="en-US" sz="2800" dirty="0" smtClean="0"/>
              <a:t>Stack – sequence of pairs N, qi</a:t>
            </a:r>
          </a:p>
          <a:p>
            <a:pPr lvl="1"/>
            <a:r>
              <a:rPr lang="en-US" sz="2400" dirty="0" smtClean="0"/>
              <a:t>N – symbol (terminal or non-terminal)</a:t>
            </a:r>
          </a:p>
          <a:p>
            <a:pPr lvl="1"/>
            <a:r>
              <a:rPr lang="en-US" sz="2400" dirty="0" smtClean="0"/>
              <a:t>qi – state at which decisions are made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Initial stack contains q</a:t>
            </a:r>
            <a:r>
              <a:rPr lang="en-US" sz="2400" dirty="0" smtClean="0"/>
              <a:t>0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97</a:t>
            </a:fld>
            <a:endParaRPr lang="he-IL" dirty="0"/>
          </a:p>
        </p:txBody>
      </p:sp>
      <p:sp>
        <p:nvSpPr>
          <p:cNvPr id="15" name="Rectangle 16"/>
          <p:cNvSpPr/>
          <p:nvPr/>
        </p:nvSpPr>
        <p:spPr>
          <a:xfrm>
            <a:off x="4322093" y="3717945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16" name="Rectangle 17"/>
          <p:cNvSpPr/>
          <p:nvPr/>
        </p:nvSpPr>
        <p:spPr>
          <a:xfrm>
            <a:off x="4703093" y="3717945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17" name="Rectangle 18"/>
          <p:cNvSpPr/>
          <p:nvPr/>
        </p:nvSpPr>
        <p:spPr>
          <a:xfrm>
            <a:off x="5084093" y="3717945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39446" y="3710762"/>
            <a:ext cx="134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 suffix</a:t>
            </a:r>
            <a:endParaRPr lang="en-US" sz="2000" dirty="0">
              <a:latin typeface="+mn-lt"/>
            </a:endParaRPr>
          </a:p>
        </p:txBody>
      </p:sp>
      <p:sp>
        <p:nvSpPr>
          <p:cNvPr id="21" name="Rectangle 22"/>
          <p:cNvSpPr/>
          <p:nvPr/>
        </p:nvSpPr>
        <p:spPr>
          <a:xfrm>
            <a:off x="4314643" y="440374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246258" y="4384687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1776146" y="3453485"/>
            <a:ext cx="4917510" cy="1858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ectangle 29"/>
          <p:cNvSpPr/>
          <p:nvPr/>
        </p:nvSpPr>
        <p:spPr>
          <a:xfrm>
            <a:off x="4771843" y="440374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25" name="Rectangle 30"/>
          <p:cNvSpPr/>
          <p:nvPr/>
        </p:nvSpPr>
        <p:spPr>
          <a:xfrm>
            <a:off x="5229043" y="4403745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</a:t>
            </a:r>
            <a:r>
              <a:rPr lang="en-US" sz="2000" baseline="-25000" dirty="0" smtClean="0"/>
              <a:t>5</a:t>
            </a:r>
            <a:endParaRPr lang="en-US" sz="2000" baseline="-250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319030" y="4908530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308743" y="4873682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20415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04" y="0"/>
            <a:ext cx="7772400" cy="1143000"/>
          </a:xfrm>
        </p:spPr>
        <p:txBody>
          <a:bodyPr/>
          <a:lstStyle/>
          <a:p>
            <a:r>
              <a:rPr lang="en-US" dirty="0" smtClean="0"/>
              <a:t>LR(0) pushdown automaton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11" y="1006922"/>
            <a:ext cx="7772400" cy="4114800"/>
          </a:xfrm>
        </p:spPr>
        <p:txBody>
          <a:bodyPr/>
          <a:lstStyle/>
          <a:p>
            <a:r>
              <a:rPr lang="en-US" sz="2400" dirty="0" smtClean="0"/>
              <a:t>Two moves: shift and reduce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Shift</a:t>
            </a:r>
            <a:r>
              <a:rPr lang="en-US" sz="2400" dirty="0" smtClean="0"/>
              <a:t> move</a:t>
            </a:r>
          </a:p>
          <a:p>
            <a:pPr lvl="1"/>
            <a:r>
              <a:rPr lang="en-US" sz="2000" dirty="0" smtClean="0"/>
              <a:t>Remove first token from input</a:t>
            </a:r>
          </a:p>
          <a:p>
            <a:pPr lvl="1"/>
            <a:r>
              <a:rPr lang="en-US" sz="2000" dirty="0" smtClean="0"/>
              <a:t>Push it on the stack</a:t>
            </a:r>
          </a:p>
          <a:p>
            <a:pPr lvl="1"/>
            <a:r>
              <a:rPr lang="en-US" sz="2000" dirty="0" smtClean="0"/>
              <a:t>Compute next state based on GOTO table</a:t>
            </a:r>
          </a:p>
          <a:p>
            <a:pPr lvl="1"/>
            <a:r>
              <a:rPr lang="en-US" sz="2000" dirty="0" smtClean="0"/>
              <a:t>Push new state on the stack</a:t>
            </a:r>
          </a:p>
          <a:p>
            <a:pPr lvl="1"/>
            <a:r>
              <a:rPr lang="en-US" sz="2000" dirty="0" smtClean="0"/>
              <a:t>If new state is error – report error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4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65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46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427142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2552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142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9364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7391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66810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73622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097975" y="4431475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ounded Rectangle 26"/>
          <p:cNvSpPr/>
          <p:nvPr/>
        </p:nvSpPr>
        <p:spPr>
          <a:xfrm>
            <a:off x="762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ounded Rectangle 27"/>
          <p:cNvSpPr/>
          <p:nvPr/>
        </p:nvSpPr>
        <p:spPr>
          <a:xfrm>
            <a:off x="51816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>
            <a:off x="4196752" y="3986150"/>
            <a:ext cx="640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shift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71628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q5</a:t>
            </a:r>
            <a:endParaRPr lang="en-US" sz="20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2209800" y="5963920"/>
          <a:ext cx="42732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2843767" y="59436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746972" y="573029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736685" y="569544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14694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09" y="0"/>
            <a:ext cx="7772400" cy="1143000"/>
          </a:xfrm>
        </p:spPr>
        <p:txBody>
          <a:bodyPr/>
          <a:lstStyle/>
          <a:p>
            <a:r>
              <a:rPr lang="en-US" dirty="0" smtClean="0"/>
              <a:t>LR(0) pushdown automaton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197" y="1033019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Reduce</a:t>
            </a:r>
            <a:r>
              <a:rPr lang="en-US" sz="2400" dirty="0" smtClean="0"/>
              <a:t> move</a:t>
            </a:r>
          </a:p>
          <a:p>
            <a:pPr lvl="1"/>
            <a:r>
              <a:rPr lang="en-US" sz="2000" dirty="0" smtClean="0"/>
              <a:t>Using a rule </a:t>
            </a:r>
            <a:r>
              <a:rPr lang="en-US" sz="2000" dirty="0" smtClean="0">
                <a:solidFill>
                  <a:srgbClr val="009900"/>
                </a:solidFill>
              </a:rPr>
              <a:t>N</a:t>
            </a:r>
            <a:r>
              <a:rPr lang="en-US" sz="2000" dirty="0" smtClean="0"/>
              <a:t> </a:t>
            </a:r>
            <a:r>
              <a:rPr lang="en-US" sz="2000" dirty="0" smtClean="0">
                <a:sym typeface="Math C"/>
              </a:rPr>
              <a:t></a:t>
            </a:r>
            <a:r>
              <a:rPr lang="el-GR" sz="2000" dirty="0" smtClean="0">
                <a:solidFill>
                  <a:srgbClr val="0000FF"/>
                </a:solidFill>
                <a:sym typeface="Math C"/>
              </a:rPr>
              <a:t>α</a:t>
            </a:r>
            <a:endParaRPr lang="en-US" sz="2000" dirty="0" smtClean="0">
              <a:solidFill>
                <a:srgbClr val="0000FF"/>
              </a:solidFill>
              <a:sym typeface="Math C"/>
            </a:endParaRPr>
          </a:p>
          <a:p>
            <a:pPr lvl="1"/>
            <a:r>
              <a:rPr lang="en-US" sz="2000" dirty="0" smtClean="0">
                <a:sym typeface="Math C"/>
              </a:rPr>
              <a:t>Symbols in </a:t>
            </a:r>
            <a:r>
              <a:rPr lang="el-GR" sz="2000" dirty="0" smtClean="0">
                <a:sym typeface="Math C"/>
              </a:rPr>
              <a:t>α</a:t>
            </a:r>
            <a:r>
              <a:rPr lang="en-US" sz="2000" dirty="0" smtClean="0">
                <a:sym typeface="Math C"/>
              </a:rPr>
              <a:t> and their following states are removed from stack</a:t>
            </a:r>
          </a:p>
          <a:p>
            <a:pPr lvl="1"/>
            <a:r>
              <a:rPr lang="en-US" sz="2000" dirty="0" smtClean="0">
                <a:sym typeface="Math C"/>
              </a:rPr>
              <a:t>New state computed based on GOTO table (using top of stack, before pushing N)</a:t>
            </a:r>
          </a:p>
          <a:p>
            <a:pPr lvl="1"/>
            <a:r>
              <a:rPr lang="en-US" sz="2000" dirty="0" smtClean="0">
                <a:sym typeface="Math C"/>
              </a:rPr>
              <a:t>N is pushed on the stack</a:t>
            </a:r>
          </a:p>
          <a:p>
            <a:pPr lvl="1"/>
            <a:r>
              <a:rPr lang="en-US" sz="2000" dirty="0" smtClean="0">
                <a:sym typeface="Math C"/>
              </a:rPr>
              <a:t>New state pushed on top of N</a:t>
            </a:r>
            <a:endParaRPr lang="en-US" sz="2000" dirty="0"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9812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3622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7610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422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q5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>
            <a:off x="4169225" y="4431475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4101241" y="374532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Reduce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sym typeface="Math C"/>
              </a:rPr>
              <a:t>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7391400" y="41148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66810" y="4115087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</a:t>
            </a:r>
            <a:endParaRPr lang="en-US" sz="20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q0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73622" y="47890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stack</a:t>
            </a:r>
            <a:endParaRPr lang="en-US" sz="2000" dirty="0">
              <a:latin typeface="+mn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816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6705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endParaRPr lang="en-US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q6</a:t>
            </a:r>
            <a:endParaRPr lang="en-US" sz="2000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2356166" y="5943600"/>
          <a:ext cx="42732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5398325" y="59436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6746972" y="5730295"/>
            <a:ext cx="2035382" cy="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736685" y="5695447"/>
            <a:ext cx="19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Stack grows this way</a:t>
            </a:r>
          </a:p>
        </p:txBody>
      </p:sp>
    </p:spTree>
    <p:extLst>
      <p:ext uri="{BB962C8B-B14F-4D97-AF65-F5344CB8AC3E}">
        <p14:creationId xmlns:p14="http://schemas.microsoft.com/office/powerpoint/2010/main" val="15794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">
  <a:themeElements>
    <a:clrScheme name="Custom 4">
      <a:dk1>
        <a:srgbClr val="004080"/>
      </a:dk1>
      <a:lt1>
        <a:srgbClr val="000000"/>
      </a:lt1>
      <a:dk2>
        <a:srgbClr val="E6E6E6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noam.thmx</Template>
  <TotalTime>13298</TotalTime>
  <Words>10419</Words>
  <Application>Microsoft Macintosh PowerPoint</Application>
  <PresentationFormat>On-screen Show (4:3)</PresentationFormat>
  <Paragraphs>3480</Paragraphs>
  <Slides>161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  <vt:variant>
        <vt:lpstr>Custom Shows</vt:lpstr>
      </vt:variant>
      <vt:variant>
        <vt:i4>1</vt:i4>
      </vt:variant>
    </vt:vector>
  </HeadingPairs>
  <TitlesOfParts>
    <vt:vector size="175" baseType="lpstr">
      <vt:lpstr>Arial Unicode MS</vt:lpstr>
      <vt:lpstr>Calibri</vt:lpstr>
      <vt:lpstr>Calibri Light</vt:lpstr>
      <vt:lpstr>Courier New</vt:lpstr>
      <vt:lpstr>Math A</vt:lpstr>
      <vt:lpstr>Math C</vt:lpstr>
      <vt:lpstr>ＭＳ Ｐゴシック</vt:lpstr>
      <vt:lpstr>Symbol</vt:lpstr>
      <vt:lpstr>Tahoma</vt:lpstr>
      <vt:lpstr>Times New Roman</vt:lpstr>
      <vt:lpstr>Wingdings</vt:lpstr>
      <vt:lpstr>Arial</vt:lpstr>
      <vt:lpstr>noam</vt:lpstr>
      <vt:lpstr>Compilation   0368-3133</vt:lpstr>
      <vt:lpstr>PowerPoint Presentation</vt:lpstr>
      <vt:lpstr>The Real Anatomy of a Compiler</vt:lpstr>
      <vt:lpstr>Broad kinds of parsers </vt:lpstr>
      <vt:lpstr>CFG terminology</vt:lpstr>
      <vt:lpstr>CFG terminology</vt:lpstr>
      <vt:lpstr>Derivations </vt:lpstr>
      <vt:lpstr>Predictive parsing</vt:lpstr>
      <vt:lpstr>Predictive parsing</vt:lpstr>
      <vt:lpstr>Boolean expressions example</vt:lpstr>
      <vt:lpstr>Boolean expressions example</vt:lpstr>
      <vt:lpstr>Boolean expressions example</vt:lpstr>
      <vt:lpstr>Implementation via recursion</vt:lpstr>
      <vt:lpstr>FIRST sets</vt:lpstr>
      <vt:lpstr>Computing FIRST sets</vt:lpstr>
      <vt:lpstr>Follow sets</vt:lpstr>
      <vt:lpstr>FOLLOW sets: Constraints</vt:lpstr>
      <vt:lpstr>Example: FOLLOW sets  </vt:lpstr>
      <vt:lpstr>Prediction Table</vt:lpstr>
      <vt:lpstr>LL(k) grammars</vt:lpstr>
      <vt:lpstr>LL(1) grammars</vt:lpstr>
      <vt:lpstr>Problem: Non LL Grammars</vt:lpstr>
      <vt:lpstr>Back to problem 1: common prefix</vt:lpstr>
      <vt:lpstr>Solution: left factoring</vt:lpstr>
      <vt:lpstr>Left factoring – another example</vt:lpstr>
      <vt:lpstr>Problem: null production</vt:lpstr>
      <vt:lpstr>Problem: null production</vt:lpstr>
      <vt:lpstr>Back to problem 2: null production</vt:lpstr>
      <vt:lpstr>Solution: substitution</vt:lpstr>
      <vt:lpstr>Back to problem 3: Left recursion</vt:lpstr>
      <vt:lpstr>Left recursion removal</vt:lpstr>
      <vt:lpstr>LL(k) Parsers</vt:lpstr>
      <vt:lpstr>LL(k) parsing via pushdown automata</vt:lpstr>
      <vt:lpstr>LL(k) parsing via pushdown automata</vt:lpstr>
      <vt:lpstr>Example transition table</vt:lpstr>
      <vt:lpstr>Model of non-recursive predictive parser</vt:lpstr>
      <vt:lpstr>Running parser example</vt:lpstr>
      <vt:lpstr>Erorrs</vt:lpstr>
      <vt:lpstr>Handling Syntax Errors</vt:lpstr>
      <vt:lpstr>Error Diagnosis</vt:lpstr>
      <vt:lpstr>Error Recovery</vt:lpstr>
      <vt:lpstr>Illegal input example</vt:lpstr>
      <vt:lpstr>Error handling in LL parsers</vt:lpstr>
      <vt:lpstr>Error handling in LL parsers</vt:lpstr>
      <vt:lpstr>Error handling and recovery</vt:lpstr>
      <vt:lpstr>The Valid Prefix Property</vt:lpstr>
      <vt:lpstr>Recovery is tricky</vt:lpstr>
      <vt:lpstr>Building the Parse Tree</vt:lpstr>
      <vt:lpstr>Adding semantic actions</vt:lpstr>
      <vt:lpstr>Building the parse tree</vt:lpstr>
      <vt:lpstr>PowerPoint Presentation</vt:lpstr>
      <vt:lpstr>PowerPoint Presentation</vt:lpstr>
      <vt:lpstr>Bottom-Up Parsing</vt:lpstr>
      <vt:lpstr>Bottom-up parsing</vt:lpstr>
      <vt:lpstr>Bottom-up parsing: LR(k) Grammars</vt:lpstr>
      <vt:lpstr>Terminology: Reductions &amp; Handles</vt:lpstr>
      <vt:lpstr>Use Shift &amp; Reduce</vt:lpstr>
      <vt:lpstr>PowerPoint Presentation</vt:lpstr>
      <vt:lpstr>How does the parser know what to do? </vt:lpstr>
      <vt:lpstr>Important Bottom-Up LR-Parsers</vt:lpstr>
      <vt:lpstr>LR(0) vs SLR(1) vs LR(1) vs LALR(1)</vt:lpstr>
      <vt:lpstr>LR(0) Parsing</vt:lpstr>
      <vt:lpstr>LR item</vt:lpstr>
      <vt:lpstr>Example: LR(0) Items</vt:lpstr>
      <vt:lpstr>Example: LR(0) Items</vt:lpstr>
      <vt:lpstr>LR(0) items</vt:lpstr>
      <vt:lpstr>LR(0) Items</vt:lpstr>
      <vt:lpstr>PDA States</vt:lpstr>
      <vt:lpstr>LR(0) Shift/Reduce Items</vt:lpstr>
      <vt:lpstr>Intuition</vt:lpstr>
      <vt:lpstr>Model of an LR parser</vt:lpstr>
      <vt:lpstr>LR parser stack</vt:lpstr>
      <vt:lpstr>Form of LR parsing table</vt:lpstr>
      <vt:lpstr>LR parser table example</vt:lpstr>
      <vt:lpstr>Shift move</vt:lpstr>
      <vt:lpstr>Result of shift</vt:lpstr>
      <vt:lpstr>Reduce move</vt:lpstr>
      <vt:lpstr>Result of reduce move</vt:lpstr>
      <vt:lpstr>Accept move</vt:lpstr>
      <vt:lpstr>Error move</vt:lpstr>
      <vt:lpstr>Example</vt:lpstr>
      <vt:lpstr>Example: parsing with LR items</vt:lpstr>
      <vt:lpstr>-closure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GOTO/ACTION tables</vt:lpstr>
      <vt:lpstr>LR(0) parser tables</vt:lpstr>
      <vt:lpstr>LR parser data structures</vt:lpstr>
      <vt:lpstr>LR(0) pushdown automaton</vt:lpstr>
      <vt:lpstr>LR(0) pushdown automaton</vt:lpstr>
      <vt:lpstr>GOTO/ACTION table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Parsing id+id$</vt:lpstr>
      <vt:lpstr>LR(0) automaton example</vt:lpstr>
      <vt:lpstr>States and LR(0) Items</vt:lpstr>
      <vt:lpstr>GOTO/ACTION tables</vt:lpstr>
      <vt:lpstr>LR(0) parser tables</vt:lpstr>
      <vt:lpstr>GOTO/ACTION tables</vt:lpstr>
      <vt:lpstr>GOTO/ACTION table</vt:lpstr>
      <vt:lpstr>LR(0) Parsing of i + i</vt:lpstr>
      <vt:lpstr>Constructing an LR parsing table</vt:lpstr>
      <vt:lpstr>LR item</vt:lpstr>
      <vt:lpstr>Types of LR(0) items</vt:lpstr>
      <vt:lpstr>LR(0) automaton example</vt:lpstr>
      <vt:lpstr>Computing item sets</vt:lpstr>
      <vt:lpstr>Operations for transition diagram construction</vt:lpstr>
      <vt:lpstr>Initial example</vt:lpstr>
      <vt:lpstr>Closure example</vt:lpstr>
      <vt:lpstr>Goto example</vt:lpstr>
      <vt:lpstr>Constructing the transition diagram</vt:lpstr>
      <vt:lpstr>LR(0) automaton example</vt:lpstr>
      <vt:lpstr>Automaton construction example</vt:lpstr>
      <vt:lpstr>PowerPoint Presentation</vt:lpstr>
      <vt:lpstr>Automaton construction example</vt:lpstr>
      <vt:lpstr>PowerPoint Presentation</vt:lpstr>
      <vt:lpstr>Are we done?</vt:lpstr>
      <vt:lpstr>LR(0) conflicts</vt:lpstr>
      <vt:lpstr>LR(0) conflicts</vt:lpstr>
      <vt:lpstr>LR(0) conflicts </vt:lpstr>
      <vt:lpstr>Conflicts</vt:lpstr>
      <vt:lpstr>LR variants</vt:lpstr>
      <vt:lpstr>LR (0) GOTO/ACTIONS tables</vt:lpstr>
      <vt:lpstr>SLR parsing</vt:lpstr>
      <vt:lpstr>SLR action table</vt:lpstr>
      <vt:lpstr>LR(1) grammars</vt:lpstr>
      <vt:lpstr>LR(1) items</vt:lpstr>
      <vt:lpstr>LR(1) items</vt:lpstr>
      <vt:lpstr>LALR(1)</vt:lpstr>
      <vt:lpstr>Summary</vt:lpstr>
      <vt:lpstr>LR is More Powerful than LL</vt:lpstr>
      <vt:lpstr>Using tools to parse + create AST</vt:lpstr>
      <vt:lpstr>Grammar Hierarchy</vt:lpstr>
      <vt:lpstr>Earley Parsing </vt:lpstr>
      <vt:lpstr>Earley Parsing </vt:lpstr>
      <vt:lpstr>Dynamic programming</vt:lpstr>
      <vt:lpstr>Earley Parsing</vt:lpstr>
      <vt:lpstr>Earley Parsing</vt:lpstr>
      <vt:lpstr>Earley States</vt:lpstr>
      <vt:lpstr>Earley States</vt:lpstr>
      <vt:lpstr>Earley Parser</vt:lpstr>
      <vt:lpstr>Example</vt:lpstr>
      <vt:lpstr>Earley Parsing </vt:lpstr>
      <vt:lpstr>PowerPoint Presentation</vt:lpstr>
      <vt:lpstr>Custom Show 1</vt:lpstr>
    </vt:vector>
  </TitlesOfParts>
  <Company>University of Wisconsin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Shape Analysis via 3-Valued Logic</dc:title>
  <dc:creator>Thomas Reps</dc:creator>
  <cp:lastModifiedBy>Noam Rinetzky</cp:lastModifiedBy>
  <cp:revision>1089</cp:revision>
  <cp:lastPrinted>2015-10-27T06:21:01Z</cp:lastPrinted>
  <dcterms:created xsi:type="dcterms:W3CDTF">1998-04-16T20:54:14Z</dcterms:created>
  <dcterms:modified xsi:type="dcterms:W3CDTF">2016-11-22T06:29:43Z</dcterms:modified>
</cp:coreProperties>
</file>