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62"/>
  </p:notesMasterIdLst>
  <p:handoutMasterIdLst>
    <p:handoutMasterId r:id="rId163"/>
  </p:handoutMasterIdLst>
  <p:sldIdLst>
    <p:sldId id="256" r:id="rId2"/>
    <p:sldId id="802" r:id="rId3"/>
    <p:sldId id="849" r:id="rId4"/>
    <p:sldId id="848" r:id="rId5"/>
    <p:sldId id="850" r:id="rId6"/>
    <p:sldId id="851" r:id="rId7"/>
    <p:sldId id="852" r:id="rId8"/>
    <p:sldId id="853" r:id="rId9"/>
    <p:sldId id="855" r:id="rId10"/>
    <p:sldId id="856" r:id="rId11"/>
    <p:sldId id="857" r:id="rId12"/>
    <p:sldId id="937" r:id="rId13"/>
    <p:sldId id="859" r:id="rId14"/>
    <p:sldId id="860" r:id="rId15"/>
    <p:sldId id="861" r:id="rId16"/>
    <p:sldId id="862" r:id="rId17"/>
    <p:sldId id="863" r:id="rId18"/>
    <p:sldId id="938" r:id="rId19"/>
    <p:sldId id="865" r:id="rId20"/>
    <p:sldId id="866" r:id="rId21"/>
    <p:sldId id="867" r:id="rId22"/>
    <p:sldId id="868" r:id="rId23"/>
    <p:sldId id="869" r:id="rId24"/>
    <p:sldId id="870" r:id="rId25"/>
    <p:sldId id="871" r:id="rId26"/>
    <p:sldId id="872" r:id="rId27"/>
    <p:sldId id="873" r:id="rId28"/>
    <p:sldId id="874" r:id="rId29"/>
    <p:sldId id="875" r:id="rId30"/>
    <p:sldId id="876" r:id="rId31"/>
    <p:sldId id="877" r:id="rId32"/>
    <p:sldId id="878" r:id="rId33"/>
    <p:sldId id="1064" r:id="rId34"/>
    <p:sldId id="939" r:id="rId35"/>
    <p:sldId id="940" r:id="rId36"/>
    <p:sldId id="941" r:id="rId37"/>
    <p:sldId id="942" r:id="rId38"/>
    <p:sldId id="943" r:id="rId39"/>
    <p:sldId id="944" r:id="rId40"/>
    <p:sldId id="945" r:id="rId41"/>
    <p:sldId id="946" r:id="rId42"/>
    <p:sldId id="947" r:id="rId43"/>
    <p:sldId id="948" r:id="rId44"/>
    <p:sldId id="949" r:id="rId45"/>
    <p:sldId id="950" r:id="rId46"/>
    <p:sldId id="951" r:id="rId47"/>
    <p:sldId id="952" r:id="rId48"/>
    <p:sldId id="953" r:id="rId49"/>
    <p:sldId id="954" r:id="rId50"/>
    <p:sldId id="955" r:id="rId51"/>
    <p:sldId id="956" r:id="rId52"/>
    <p:sldId id="957" r:id="rId53"/>
    <p:sldId id="958" r:id="rId54"/>
    <p:sldId id="959" r:id="rId55"/>
    <p:sldId id="960" r:id="rId56"/>
    <p:sldId id="961" r:id="rId57"/>
    <p:sldId id="962" r:id="rId58"/>
    <p:sldId id="963" r:id="rId59"/>
    <p:sldId id="964" r:id="rId60"/>
    <p:sldId id="965" r:id="rId61"/>
    <p:sldId id="966" r:id="rId62"/>
    <p:sldId id="967" r:id="rId63"/>
    <p:sldId id="968" r:id="rId64"/>
    <p:sldId id="969" r:id="rId65"/>
    <p:sldId id="970" r:id="rId66"/>
    <p:sldId id="971" r:id="rId67"/>
    <p:sldId id="972" r:id="rId68"/>
    <p:sldId id="973" r:id="rId69"/>
    <p:sldId id="974" r:id="rId70"/>
    <p:sldId id="975" r:id="rId71"/>
    <p:sldId id="976" r:id="rId72"/>
    <p:sldId id="977" r:id="rId73"/>
    <p:sldId id="978" r:id="rId74"/>
    <p:sldId id="979" r:id="rId75"/>
    <p:sldId id="980" r:id="rId76"/>
    <p:sldId id="981" r:id="rId77"/>
    <p:sldId id="982" r:id="rId78"/>
    <p:sldId id="983" r:id="rId79"/>
    <p:sldId id="984" r:id="rId80"/>
    <p:sldId id="985" r:id="rId81"/>
    <p:sldId id="986" r:id="rId82"/>
    <p:sldId id="987" r:id="rId83"/>
    <p:sldId id="988" r:id="rId84"/>
    <p:sldId id="989" r:id="rId85"/>
    <p:sldId id="990" r:id="rId86"/>
    <p:sldId id="991" r:id="rId87"/>
    <p:sldId id="992" r:id="rId88"/>
    <p:sldId id="993" r:id="rId89"/>
    <p:sldId id="994" r:id="rId90"/>
    <p:sldId id="995" r:id="rId91"/>
    <p:sldId id="996" r:id="rId92"/>
    <p:sldId id="997" r:id="rId93"/>
    <p:sldId id="998" r:id="rId94"/>
    <p:sldId id="999" r:id="rId95"/>
    <p:sldId id="1000" r:id="rId96"/>
    <p:sldId id="1001" r:id="rId97"/>
    <p:sldId id="1002" r:id="rId98"/>
    <p:sldId id="1003" r:id="rId99"/>
    <p:sldId id="1004" r:id="rId100"/>
    <p:sldId id="1005" r:id="rId101"/>
    <p:sldId id="1006" r:id="rId102"/>
    <p:sldId id="1007" r:id="rId103"/>
    <p:sldId id="1009" r:id="rId104"/>
    <p:sldId id="1010" r:id="rId105"/>
    <p:sldId id="1011" r:id="rId106"/>
    <p:sldId id="1012" r:id="rId107"/>
    <p:sldId id="1013" r:id="rId108"/>
    <p:sldId id="1014" r:id="rId109"/>
    <p:sldId id="1015" r:id="rId110"/>
    <p:sldId id="1016" r:id="rId111"/>
    <p:sldId id="1017" r:id="rId112"/>
    <p:sldId id="1018" r:id="rId113"/>
    <p:sldId id="1019" r:id="rId114"/>
    <p:sldId id="1020" r:id="rId115"/>
    <p:sldId id="1021" r:id="rId116"/>
    <p:sldId id="1069" r:id="rId117"/>
    <p:sldId id="1022" r:id="rId118"/>
    <p:sldId id="1023" r:id="rId119"/>
    <p:sldId id="1024" r:id="rId120"/>
    <p:sldId id="1025" r:id="rId121"/>
    <p:sldId id="1026" r:id="rId122"/>
    <p:sldId id="1027" r:id="rId123"/>
    <p:sldId id="1028" r:id="rId124"/>
    <p:sldId id="1029" r:id="rId125"/>
    <p:sldId id="1030" r:id="rId126"/>
    <p:sldId id="1031" r:id="rId127"/>
    <p:sldId id="1032" r:id="rId128"/>
    <p:sldId id="1033" r:id="rId129"/>
    <p:sldId id="1034" r:id="rId130"/>
    <p:sldId id="1035" r:id="rId131"/>
    <p:sldId id="1036" r:id="rId132"/>
    <p:sldId id="1037" r:id="rId133"/>
    <p:sldId id="1038" r:id="rId134"/>
    <p:sldId id="1039" r:id="rId135"/>
    <p:sldId id="1040" r:id="rId136"/>
    <p:sldId id="1041" r:id="rId137"/>
    <p:sldId id="1042" r:id="rId138"/>
    <p:sldId id="1043" r:id="rId139"/>
    <p:sldId id="1044" r:id="rId140"/>
    <p:sldId id="1045" r:id="rId141"/>
    <p:sldId id="1068" r:id="rId142"/>
    <p:sldId id="1046" r:id="rId143"/>
    <p:sldId id="1047" r:id="rId144"/>
    <p:sldId id="1048" r:id="rId145"/>
    <p:sldId id="1049" r:id="rId146"/>
    <p:sldId id="1050" r:id="rId147"/>
    <p:sldId id="1051" r:id="rId148"/>
    <p:sldId id="1052" r:id="rId149"/>
    <p:sldId id="1053" r:id="rId150"/>
    <p:sldId id="1054" r:id="rId151"/>
    <p:sldId id="1055" r:id="rId152"/>
    <p:sldId id="1056" r:id="rId153"/>
    <p:sldId id="1057" r:id="rId154"/>
    <p:sldId id="1058" r:id="rId155"/>
    <p:sldId id="1067" r:id="rId156"/>
    <p:sldId id="1059" r:id="rId157"/>
    <p:sldId id="1060" r:id="rId158"/>
    <p:sldId id="1061" r:id="rId159"/>
    <p:sldId id="1062" r:id="rId160"/>
    <p:sldId id="1063" r:id="rId161"/>
  </p:sldIdLst>
  <p:sldSz cx="9144000" cy="6858000" type="screen4x3"/>
  <p:notesSz cx="6769100" cy="9906000"/>
  <p:custShowLst>
    <p:custShow name="Custom Show 1" id="0">
      <p:sldLst>
        <p:sld r:id="rId2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E1E1"/>
    <a:srgbClr val="008000"/>
    <a:srgbClr val="009900"/>
    <a:srgbClr val="FF0000"/>
    <a:srgbClr val="F0F0F0"/>
    <a:srgbClr val="F02E00"/>
    <a:srgbClr val="FFC7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79" autoAdjust="0"/>
    <p:restoredTop sz="95649" autoAdjust="0"/>
  </p:normalViewPr>
  <p:slideViewPr>
    <p:cSldViewPr snapToGrid="0">
      <p:cViewPr>
        <p:scale>
          <a:sx n="109" d="100"/>
          <a:sy n="109" d="100"/>
        </p:scale>
        <p:origin x="208" y="2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9664"/>
    </p:cViewPr>
  </p:sorterViewPr>
  <p:notesViewPr>
    <p:cSldViewPr snapToGrid="0">
      <p:cViewPr varScale="1">
        <p:scale>
          <a:sx n="54" d="100"/>
          <a:sy n="54" d="100"/>
        </p:scale>
        <p:origin x="-1848" y="-96"/>
      </p:cViewPr>
      <p:guideLst>
        <p:guide orient="horz" pos="3120"/>
        <p:guide pos="2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handoutMaster" Target="handoutMasters/handoutMaster1.xml"/><Relationship Id="rId164" Type="http://schemas.openxmlformats.org/officeDocument/2006/relationships/presProps" Target="presProps.xml"/><Relationship Id="rId165" Type="http://schemas.openxmlformats.org/officeDocument/2006/relationships/viewProps" Target="viewProps.xml"/><Relationship Id="rId166" Type="http://schemas.openxmlformats.org/officeDocument/2006/relationships/theme" Target="theme/theme1.xml"/><Relationship Id="rId16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Times New Roman" charset="0"/>
              </a:defRPr>
            </a:lvl1pPr>
          </a:lstStyle>
          <a:p>
            <a:fld id="{79F72E05-4412-C648-8AD5-7566B0E90F1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2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r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8025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688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  <a:endParaRPr lang="en-US"/>
          </a:p>
          <a:p>
            <a:pPr lvl="1"/>
            <a:r>
              <a:rPr lang="he-IL"/>
              <a:t>רמה שנייה</a:t>
            </a:r>
            <a:endParaRPr lang="en-US"/>
          </a:p>
          <a:p>
            <a:pPr lvl="2"/>
            <a:r>
              <a:rPr lang="he-IL"/>
              <a:t>רמה שלישית</a:t>
            </a:r>
            <a:endParaRPr lang="en-US"/>
          </a:p>
          <a:p>
            <a:pPr lvl="3"/>
            <a:r>
              <a:rPr lang="he-IL"/>
              <a:t>רמה רביעית</a:t>
            </a:r>
            <a:endParaRPr lang="en-US"/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r" defTabSz="952500" rtl="1">
              <a:defRPr sz="1200">
                <a:solidFill>
                  <a:schemeClr val="tx1"/>
                </a:solidFill>
                <a:latin typeface="Math C" charset="0"/>
                <a:cs typeface="Arial" charset="0"/>
              </a:defRPr>
            </a:lvl1pPr>
          </a:lstStyle>
          <a:p>
            <a:fld id="{4CFB72C3-5B25-8448-B698-186BDE6102EE}" type="slidenum">
              <a:rPr lang="he-IL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0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738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2D640-A057-8B42-BD39-66AF9305B97B}" type="slidenum">
              <a:rPr lang="en-US"/>
              <a:pPr/>
              <a:t>21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1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A0D50-BDEC-324F-9751-D36C8A1B98C3}" type="slidenum">
              <a:rPr lang="en-US"/>
              <a:pPr/>
              <a:t>22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4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F65AC-641E-C046-85B4-4D16F3831415}" type="slidenum">
              <a:rPr lang="en-US"/>
              <a:pPr/>
              <a:t>23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05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9EB53-FF6E-9B4B-900B-AA022DF5BF2F}" type="slidenum">
              <a:rPr lang="en-US"/>
              <a:pPr/>
              <a:t>24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00655-741C-F142-BFA4-9135348B6930}" type="slidenum">
              <a:rPr lang="en-US"/>
              <a:pPr/>
              <a:t>25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825A7-D1E8-424B-B1F0-4718EC3E170D}" type="slidenum">
              <a:rPr lang="en-US"/>
              <a:pPr/>
              <a:t>26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7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DD594-A7CF-794F-8B7A-AB08FD12E3F5}" type="slidenum">
              <a:rPr lang="en-US"/>
              <a:pPr/>
              <a:t>27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5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87329-D3FE-B94A-8139-5C77C6AF57FC}" type="slidenum">
              <a:rPr lang="en-US"/>
              <a:pPr/>
              <a:t>28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7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EB47D-7026-9D46-84A0-4415D1918ED7}" type="slidenum">
              <a:rPr lang="en-US"/>
              <a:pPr/>
              <a:t>29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7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230F2-0D4B-6B49-89F3-CC63A7E8B70A}" type="slidenum">
              <a:rPr lang="en-US"/>
              <a:pPr/>
              <a:t>30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8738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B0687-87DB-8345-AAAB-2600701CEC54}" type="slidenum">
              <a:rPr lang="en-US"/>
              <a:pPr/>
              <a:t>31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34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2D640-A057-8B42-BD39-66AF9305B97B}" type="slidenum">
              <a:rPr lang="en-US"/>
              <a:pPr/>
              <a:t>32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2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DF6DE3-06BE-9045-9F4D-E718BE3E2371}" type="slidenum">
              <a:rPr lang="he-IL" sz="1200">
                <a:solidFill>
                  <a:schemeClr val="tx1"/>
                </a:solidFill>
                <a:latin typeface="Math C" charset="0"/>
              </a:rPr>
              <a:pPr/>
              <a:t>133</a:t>
            </a:fld>
            <a:endParaRPr lang="en-US" sz="1200">
              <a:solidFill>
                <a:schemeClr val="tx1"/>
              </a:solidFill>
              <a:latin typeface="Math C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80FDC-3DCB-7348-9771-ADE79A657E6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02AA2-1811-A644-8E87-89EA2AA63624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02AA2-1811-A644-8E87-89EA2AA63624}" type="slidenum">
              <a:rPr lang="en-US"/>
              <a:pPr/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383FA-A13B-5C4D-BB9F-29FCA8DA3229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4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CD05C-87E8-F44B-8C39-057D80FDA9F9}" type="slidenum">
              <a:rPr lang="en-US"/>
              <a:pPr/>
              <a:t>18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2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5D579-F471-BC4E-896C-29E0D18C434E}" type="slidenum">
              <a:rPr lang="en-US"/>
              <a:pPr/>
              <a:t>19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1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8C8A8-E07D-F94F-9023-00581E6E072F}" type="slidenum">
              <a:rPr lang="en-US"/>
              <a:pPr/>
              <a:t>20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9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4BA82-A5E5-8544-88A7-D3F1A0A472A7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43D78-6F27-E442-9A66-FF7A6BDADD5F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1A0F-8ADF-6141-BC58-52601DEB801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04B3-BE37-5347-9FEA-5675243893B5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B84F-729B-D24B-AB2E-131A744FFA7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EDF-CE26-D84F-8DEE-6F9199931119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42584-238B-A245-A1EE-DD2A542CD11E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1EF06-0F36-334D-B89B-0543A99EB4F8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A942-C96B-2E4F-B549-E60F2F57FFE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032E-F77E-AE4F-A50B-235317667ECC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CB2E6-218A-5A4D-B41C-184A52BBA7F2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36591"/>
            <a:ext cx="1905000" cy="2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 i="0">
                <a:solidFill>
                  <a:schemeClr val="tx1"/>
                </a:solidFill>
                <a:latin typeface="Calibri Light"/>
                <a:cs typeface="Times New Roman" charset="0"/>
              </a:defRPr>
            </a:lvl1pPr>
          </a:lstStyle>
          <a:p>
            <a:fld id="{89FD7B80-A883-FF49-98DE-0C9BC9596ACE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0368</a:t>
            </a:r>
            <a:r>
              <a:rPr lang="en-US" sz="3200" dirty="0"/>
              <a:t>-3133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53838" y="2785012"/>
            <a:ext cx="6400800" cy="2729806"/>
          </a:xfrm>
        </p:spPr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3:</a:t>
            </a:r>
            <a:endParaRPr lang="en-US" dirty="0" smtClean="0"/>
          </a:p>
          <a:p>
            <a:r>
              <a:rPr lang="en-US" b="1" dirty="0" smtClean="0"/>
              <a:t>Syntax </a:t>
            </a:r>
            <a:r>
              <a:rPr lang="en-US" b="1" dirty="0" smtClean="0"/>
              <a:t>Analysis</a:t>
            </a:r>
            <a:r>
              <a:rPr lang="en-US" dirty="0" smtClean="0"/>
              <a:t>: </a:t>
            </a:r>
            <a:r>
              <a:rPr lang="en-US" dirty="0" smtClean="0"/>
              <a:t>CFLs</a:t>
            </a:r>
            <a:r>
              <a:rPr lang="en-US" dirty="0" smtClean="0"/>
              <a:t>, PDAs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Top-Down </a:t>
            </a:r>
            <a:r>
              <a:rPr lang="en-US" dirty="0" smtClean="0"/>
              <a:t>parsing</a:t>
            </a:r>
          </a:p>
          <a:p>
            <a:endParaRPr lang="en-US" dirty="0"/>
          </a:p>
          <a:p>
            <a:r>
              <a:rPr lang="en-US" dirty="0" smtClean="0"/>
              <a:t>Noam </a:t>
            </a:r>
            <a:r>
              <a:rPr lang="en-US" dirty="0" smtClean="0"/>
              <a:t>Rinetzky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grammars (CFG)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V</a:t>
            </a:r>
            <a:r>
              <a:rPr lang="en-US" dirty="0" smtClean="0"/>
              <a:t> – non terminals (syntactic variables)</a:t>
            </a:r>
          </a:p>
          <a:p>
            <a:r>
              <a:rPr lang="en-US" b="1" dirty="0" smtClean="0">
                <a:solidFill>
                  <a:srgbClr val="004080"/>
                </a:solidFill>
              </a:rPr>
              <a:t>T</a:t>
            </a:r>
            <a:r>
              <a:rPr lang="en-US" dirty="0" smtClean="0"/>
              <a:t> – terminals (tokens)</a:t>
            </a:r>
          </a:p>
          <a:p>
            <a:r>
              <a:rPr lang="en-US" b="1" dirty="0" smtClean="0">
                <a:solidFill>
                  <a:srgbClr val="004080"/>
                </a:solidFill>
              </a:rPr>
              <a:t>P</a:t>
            </a:r>
            <a:r>
              <a:rPr lang="en-US" dirty="0" smtClean="0"/>
              <a:t> – derivation rules</a:t>
            </a:r>
          </a:p>
          <a:p>
            <a:pPr lvl="1"/>
            <a:r>
              <a:rPr lang="en-US" dirty="0" smtClean="0"/>
              <a:t>Each rule of the form V </a:t>
            </a:r>
            <a:r>
              <a:rPr lang="en-US" dirty="0" smtClean="0">
                <a:sym typeface="Math C"/>
              </a:rPr>
              <a:t></a:t>
            </a:r>
            <a:r>
              <a:rPr lang="en-US" dirty="0" smtClean="0"/>
              <a:t> (T </a:t>
            </a:r>
            <a:r>
              <a:rPr lang="en-US" dirty="0" smtClean="0">
                <a:sym typeface="Math B"/>
              </a:rPr>
              <a:t> V)*</a:t>
            </a:r>
            <a:endParaRPr lang="en-US" dirty="0" smtClean="0"/>
          </a:p>
          <a:p>
            <a:r>
              <a:rPr lang="en-US" b="1" dirty="0" smtClean="0">
                <a:solidFill>
                  <a:srgbClr val="004080"/>
                </a:solidFill>
              </a:rPr>
              <a:t>S</a:t>
            </a:r>
            <a:r>
              <a:rPr lang="en-US" dirty="0" smtClean="0"/>
              <a:t> – start symbol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5781" y="1752600"/>
            <a:ext cx="273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n-lt"/>
              </a:rPr>
              <a:t>G = (V,T,P,S)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Math C"/>
              </a:rPr>
              <a:t>X </a:t>
            </a:r>
            <a:r>
              <a:rPr lang="en-US" dirty="0" smtClean="0">
                <a:sym typeface="Wingdings"/>
              </a:rPr>
              <a:t> YY | </a:t>
            </a:r>
            <a:r>
              <a:rPr lang="en-US" dirty="0" smtClean="0">
                <a:sym typeface="Math C"/>
              </a:rPr>
              <a:t>Z Z | </a:t>
            </a:r>
            <a:r>
              <a:rPr lang="en-US" dirty="0">
                <a:sym typeface="Math C"/>
              </a:rPr>
              <a:t>Y </a:t>
            </a:r>
            <a:r>
              <a:rPr lang="en-US" dirty="0" smtClean="0">
                <a:sym typeface="Math C"/>
              </a:rPr>
              <a:t>Z |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sym typeface="Math C"/>
              </a:rPr>
              <a:t>1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sym typeface="Math C"/>
              </a:rPr>
              <a:t> </a:t>
            </a:r>
            <a:r>
              <a:rPr lang="en-US" dirty="0" smtClean="0">
                <a:sym typeface="Math C"/>
              </a:rPr>
              <a:t>Y</a:t>
            </a:r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  <a:sym typeface="Math C"/>
            </a:endParaRPr>
          </a:p>
          <a:p>
            <a:pPr marL="0" indent="0">
              <a:buNone/>
            </a:pPr>
            <a:r>
              <a:rPr lang="en-US" dirty="0" smtClean="0">
                <a:sym typeface="Math C"/>
              </a:rPr>
              <a:t>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 | </a:t>
            </a:r>
            <a:r>
              <a:rPr lang="en-US" dirty="0" err="1">
                <a:solidFill>
                  <a:srgbClr val="1A8CFF"/>
                </a:solidFill>
                <a:sym typeface="Wingdings"/>
              </a:rPr>
              <a:t>ℇ</a:t>
            </a:r>
            <a:endParaRPr lang="en-US" dirty="0" smtClean="0">
              <a:solidFill>
                <a:srgbClr val="1A8CFF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Z 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sym typeface="Math C"/>
              </a:rPr>
              <a:t>2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sym typeface="Math C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Math C"/>
              </a:rPr>
              <a:t>L(Z) = {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sym typeface="Math C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sym typeface="Math C"/>
              </a:rPr>
              <a:t>L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(Y) </a:t>
            </a:r>
            <a:r>
              <a:rPr lang="en-US" dirty="0">
                <a:solidFill>
                  <a:srgbClr val="000000"/>
                </a:solidFill>
                <a:sym typeface="Math C"/>
              </a:rPr>
              <a:t>= 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{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olidFill>
                  <a:srgbClr val="1A8CFF"/>
                </a:solidFill>
                <a:sym typeface="Wingdings"/>
              </a:rPr>
              <a:t>ℇ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}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sym typeface="Math C"/>
              </a:rPr>
              <a:t>L(Y) = {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44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olidFill>
                  <a:srgbClr val="1A8CFF"/>
                </a:solidFill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22</a:t>
            </a:r>
            <a:r>
              <a:rPr lang="en-US" dirty="0" smtClean="0">
                <a:sym typeface="Wingdings"/>
              </a:rPr>
              <a:t>,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 42</a:t>
            </a:r>
            <a:r>
              <a:rPr lang="en-US" dirty="0" smtClean="0">
                <a:sym typeface="Wingdings"/>
              </a:rPr>
              <a:t>,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 2</a:t>
            </a:r>
            <a:r>
              <a:rPr lang="en-US" dirty="0">
                <a:sym typeface="Wingdings"/>
              </a:rPr>
              <a:t>,</a:t>
            </a:r>
            <a:r>
              <a:rPr lang="en-US" dirty="0">
                <a:solidFill>
                  <a:srgbClr val="1A8C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14</a:t>
            </a:r>
            <a:r>
              <a:rPr lang="en-US" dirty="0" smtClean="0">
                <a:sym typeface="Wingdings"/>
              </a:rPr>
              <a:t>,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 1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} </a:t>
            </a:r>
            <a:endParaRPr lang="en-US" dirty="0">
              <a:solidFill>
                <a:srgbClr val="000000"/>
              </a:solidFill>
              <a:sym typeface="Math C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Math C"/>
              </a:rPr>
              <a:t>X </a:t>
            </a:r>
            <a:r>
              <a:rPr lang="en-US" dirty="0" smtClean="0">
                <a:sym typeface="Wingdings"/>
              </a:rPr>
              <a:t> YY | </a:t>
            </a:r>
            <a:r>
              <a:rPr lang="en-US" dirty="0" smtClean="0">
                <a:sym typeface="Math C"/>
              </a:rPr>
              <a:t>Z Z | </a:t>
            </a:r>
            <a:r>
              <a:rPr lang="en-US" dirty="0">
                <a:sym typeface="Math C"/>
              </a:rPr>
              <a:t>Y </a:t>
            </a:r>
            <a:r>
              <a:rPr lang="en-US" dirty="0" smtClean="0">
                <a:sym typeface="Math C"/>
              </a:rPr>
              <a:t>Z |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sym typeface="Math C"/>
              </a:rPr>
              <a:t>1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sym typeface="Math C"/>
              </a:rPr>
              <a:t> </a:t>
            </a:r>
            <a:r>
              <a:rPr lang="en-US" dirty="0" smtClean="0">
                <a:sym typeface="Math C"/>
              </a:rPr>
              <a:t>Y</a:t>
            </a:r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  <a:sym typeface="Math C"/>
            </a:endParaRPr>
          </a:p>
          <a:p>
            <a:pPr marL="0" indent="0">
              <a:buNone/>
            </a:pPr>
            <a:r>
              <a:rPr lang="en-US" dirty="0" smtClean="0">
                <a:sym typeface="Math C"/>
              </a:rPr>
              <a:t>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 | </a:t>
            </a:r>
            <a:r>
              <a:rPr lang="en-US" dirty="0" err="1">
                <a:solidFill>
                  <a:srgbClr val="1A8CFF"/>
                </a:solidFill>
                <a:sym typeface="Wingdings"/>
              </a:rPr>
              <a:t>ℇ</a:t>
            </a:r>
            <a:endParaRPr lang="en-US" dirty="0" smtClean="0">
              <a:solidFill>
                <a:srgbClr val="1A8CFF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Z 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sym typeface="Math C"/>
              </a:rPr>
              <a:t>2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sym typeface="Math C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Math C"/>
              </a:rPr>
              <a:t>L(Z) = {</a:t>
            </a:r>
            <a:r>
              <a:rPr lang="en-US" dirty="0" smtClean="0">
                <a:solidFill>
                  <a:srgbClr val="FF0000"/>
                </a:solidFill>
                <a:sym typeface="Math C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sym typeface="Math C"/>
              </a:rPr>
              <a:t>L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(Y) </a:t>
            </a:r>
            <a:r>
              <a:rPr lang="en-US" dirty="0">
                <a:solidFill>
                  <a:srgbClr val="000000"/>
                </a:solidFill>
                <a:sym typeface="Math C"/>
              </a:rPr>
              <a:t>= 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{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ℇ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}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sym typeface="Math C"/>
              </a:rPr>
              <a:t>L(Y) = {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4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,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 42</a:t>
            </a:r>
            <a:r>
              <a:rPr lang="en-US" dirty="0" smtClean="0">
                <a:sym typeface="Wingdings"/>
              </a:rPr>
              <a:t>,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 2</a:t>
            </a:r>
            <a:r>
              <a:rPr lang="en-US" dirty="0">
                <a:sym typeface="Wingdings"/>
              </a:rPr>
              <a:t>,</a:t>
            </a:r>
            <a:r>
              <a:rPr lang="en-US" dirty="0">
                <a:solidFill>
                  <a:srgbClr val="1A8C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,</a:t>
            </a:r>
            <a:r>
              <a:rPr lang="en-US" dirty="0" smtClean="0">
                <a:solidFill>
                  <a:srgbClr val="1A8CFF"/>
                </a:solidFill>
                <a:sym typeface="Wingdings"/>
              </a:rPr>
              <a:t> 1</a:t>
            </a:r>
            <a:r>
              <a:rPr lang="en-US" dirty="0" smtClean="0">
                <a:solidFill>
                  <a:srgbClr val="000000"/>
                </a:solidFill>
                <a:sym typeface="Math C"/>
              </a:rPr>
              <a:t>} </a:t>
            </a:r>
            <a:endParaRPr lang="en-US" dirty="0">
              <a:solidFill>
                <a:srgbClr val="000000"/>
              </a:solidFill>
              <a:sym typeface="Math C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FIRST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FIRST(</a:t>
            </a:r>
            <a:r>
              <a:rPr lang="en-US" dirty="0" smtClean="0">
                <a:sym typeface="Math C"/>
              </a:rPr>
              <a:t>X) = { </a:t>
            </a:r>
            <a:r>
              <a:rPr lang="en-US" dirty="0" smtClean="0">
                <a:solidFill>
                  <a:srgbClr val="FF0000"/>
                </a:solidFill>
                <a:sym typeface="Math C"/>
              </a:rPr>
              <a:t>t</a:t>
            </a:r>
            <a:r>
              <a:rPr lang="en-US" dirty="0" smtClean="0">
                <a:sym typeface="Math C"/>
              </a:rPr>
              <a:t> | </a:t>
            </a:r>
            <a:r>
              <a:rPr lang="en-US" dirty="0">
                <a:sym typeface="Math C"/>
              </a:rPr>
              <a:t>X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>
                <a:sym typeface="Wingdings"/>
              </a:rPr>
              <a:t>* </a:t>
            </a:r>
            <a:r>
              <a:rPr lang="en-US" dirty="0" smtClean="0">
                <a:solidFill>
                  <a:srgbClr val="FF0000"/>
                </a:solidFill>
                <a:sym typeface="Math C"/>
              </a:rPr>
              <a:t>t</a:t>
            </a:r>
            <a:r>
              <a:rPr lang="en-US" dirty="0" smtClean="0">
                <a:sym typeface="Math C"/>
              </a:rPr>
              <a:t> β} ∪{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 | </a:t>
            </a:r>
            <a:r>
              <a:rPr lang="en-US" dirty="0" smtClean="0"/>
              <a:t>X </a:t>
            </a:r>
            <a:r>
              <a:rPr lang="en-US" dirty="0" smtClean="0">
                <a:sym typeface="Wingdings"/>
              </a:rPr>
              <a:t></a:t>
            </a:r>
            <a:r>
              <a:rPr lang="en-US" baseline="30000" dirty="0" smtClean="0">
                <a:sym typeface="Wingdings"/>
              </a:rPr>
              <a:t>*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}</a:t>
            </a:r>
            <a:endParaRPr lang="en-US" dirty="0" smtClean="0">
              <a:sym typeface="Math C"/>
            </a:endParaRPr>
          </a:p>
          <a:p>
            <a:pPr lvl="1"/>
            <a:r>
              <a:rPr lang="en-US" dirty="0" smtClean="0">
                <a:sym typeface="Math C"/>
              </a:rPr>
              <a:t>FIRST(</a:t>
            </a:r>
            <a:r>
              <a:rPr lang="en-US" dirty="0">
                <a:sym typeface="Math C"/>
              </a:rPr>
              <a:t>X</a:t>
            </a:r>
            <a:r>
              <a:rPr lang="en-US" dirty="0" smtClean="0">
                <a:sym typeface="Math C"/>
              </a:rPr>
              <a:t>) = all terminals that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can appear as first in some derivation for </a:t>
            </a:r>
            <a:r>
              <a:rPr lang="en-US" dirty="0">
                <a:sym typeface="Math C"/>
              </a:rPr>
              <a:t>X</a:t>
            </a:r>
            <a:r>
              <a:rPr lang="en-US" dirty="0" smtClean="0">
                <a:sym typeface="Math C"/>
              </a:rPr>
              <a:t> </a:t>
            </a:r>
          </a:p>
          <a:p>
            <a:pPr lvl="2"/>
            <a:r>
              <a:rPr lang="en-US" dirty="0" smtClean="0">
                <a:sym typeface="Math C"/>
              </a:rPr>
              <a:t>+ </a:t>
            </a:r>
            <a:r>
              <a:rPr lang="en-US" dirty="0" err="1" smtClean="0">
                <a:sym typeface="Math C"/>
              </a:rPr>
              <a:t>ℇ</a:t>
            </a:r>
            <a:r>
              <a:rPr lang="en-US" dirty="0" smtClean="0">
                <a:sym typeface="Math C"/>
              </a:rPr>
              <a:t> if can be derived from X</a:t>
            </a:r>
          </a:p>
          <a:p>
            <a:pPr marL="0" indent="0">
              <a:buNone/>
            </a:pPr>
            <a:endParaRPr lang="en-US" dirty="0" smtClean="0">
              <a:sym typeface="Math C"/>
            </a:endParaRPr>
          </a:p>
          <a:p>
            <a:r>
              <a:rPr lang="en-US" dirty="0" smtClean="0">
                <a:sym typeface="Math C"/>
              </a:rPr>
              <a:t>Example: </a:t>
            </a:r>
          </a:p>
          <a:p>
            <a:pPr lvl="1"/>
            <a:r>
              <a:rPr lang="en-US" dirty="0" smtClean="0">
                <a:sym typeface="Math C"/>
              </a:rPr>
              <a:t>FIRST( LIT ) = { true, false }</a:t>
            </a:r>
          </a:p>
          <a:p>
            <a:pPr lvl="1"/>
            <a:r>
              <a:rPr lang="en-US" dirty="0" smtClean="0">
                <a:sym typeface="Math C"/>
              </a:rPr>
              <a:t>FIRST( ( E OP E ) ) = { ‘(‘ }</a:t>
            </a:r>
          </a:p>
          <a:p>
            <a:pPr lvl="1"/>
            <a:r>
              <a:rPr lang="en-US" dirty="0" smtClean="0">
                <a:sym typeface="Math C"/>
              </a:rPr>
              <a:t>FIRST( not E ) = { not 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Math C"/>
              </a:rPr>
              <a:t>No intersection between FIRST sets =&gt; can always pick a single rule</a:t>
            </a:r>
          </a:p>
          <a:p>
            <a:r>
              <a:rPr lang="en-US" dirty="0" smtClean="0">
                <a:sym typeface="Math C"/>
              </a:rPr>
              <a:t>If the FIRST sets intersect, may need longer </a:t>
            </a:r>
            <a:r>
              <a:rPr lang="en-US" dirty="0" err="1" smtClean="0">
                <a:sym typeface="Math C"/>
              </a:rPr>
              <a:t>lookahead</a:t>
            </a:r>
            <a:endParaRPr lang="en-US" dirty="0" smtClean="0">
              <a:sym typeface="Math C"/>
            </a:endParaRPr>
          </a:p>
          <a:p>
            <a:pPr lvl="1"/>
            <a:r>
              <a:rPr lang="en-US" dirty="0" smtClean="0">
                <a:sym typeface="Math C"/>
              </a:rPr>
              <a:t>LL(k) = class of grammars in which production rule can be determined using a </a:t>
            </a:r>
            <a:r>
              <a:rPr lang="en-US" dirty="0" err="1" smtClean="0">
                <a:sym typeface="Math C"/>
              </a:rPr>
              <a:t>lookahead</a:t>
            </a:r>
            <a:r>
              <a:rPr lang="en-US" dirty="0" smtClean="0">
                <a:sym typeface="Math C"/>
              </a:rPr>
              <a:t> of k tokens</a:t>
            </a:r>
          </a:p>
          <a:p>
            <a:pPr lvl="1"/>
            <a:r>
              <a:rPr lang="en-US" dirty="0" smtClean="0">
                <a:sym typeface="Math C"/>
              </a:rPr>
              <a:t>LL(1) is an important and useful class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1610" y="0"/>
            <a:ext cx="7772400" cy="1143000"/>
          </a:xfrm>
        </p:spPr>
        <p:txBody>
          <a:bodyPr/>
          <a:lstStyle/>
          <a:p>
            <a:r>
              <a:rPr lang="en-US" dirty="0" smtClean="0"/>
              <a:t>Computing FIRST sets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1609" y="1086151"/>
            <a:ext cx="7772400" cy="5626705"/>
          </a:xfrm>
        </p:spPr>
        <p:txBody>
          <a:bodyPr/>
          <a:lstStyle/>
          <a:p>
            <a:r>
              <a:rPr lang="en-US" dirty="0" smtClean="0"/>
              <a:t>FIRST (t) = { t }   // “t” non terminal </a:t>
            </a:r>
          </a:p>
          <a:p>
            <a:endParaRPr lang="en-US" dirty="0"/>
          </a:p>
          <a:p>
            <a:r>
              <a:rPr lang="en-US" dirty="0" err="1" smtClean="0"/>
              <a:t>ℇ</a:t>
            </a:r>
            <a:r>
              <a:rPr lang="en-US" dirty="0" smtClean="0"/>
              <a:t>∈ FIRST(X) </a:t>
            </a:r>
            <a:r>
              <a:rPr lang="en-US" dirty="0"/>
              <a:t> </a:t>
            </a:r>
            <a:r>
              <a:rPr lang="en-US" dirty="0" smtClean="0"/>
              <a:t>if </a:t>
            </a:r>
          </a:p>
          <a:p>
            <a:pPr lvl="1"/>
            <a:r>
              <a:rPr lang="en-US" dirty="0" smtClean="0"/>
              <a:t>X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 or </a:t>
            </a:r>
          </a:p>
          <a:p>
            <a:pPr lvl="1"/>
            <a:r>
              <a:rPr lang="en-US" dirty="0" smtClean="0">
                <a:sym typeface="Wingdings"/>
              </a:rPr>
              <a:t>X  A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.. </a:t>
            </a:r>
            <a:r>
              <a:rPr lang="en-US" dirty="0" err="1" smtClean="0">
                <a:sym typeface="Wingdings"/>
              </a:rPr>
              <a:t>A</a:t>
            </a:r>
            <a:r>
              <a:rPr lang="en-US" baseline="-25000" dirty="0" err="1" smtClean="0">
                <a:sym typeface="Wingdings"/>
              </a:rPr>
              <a:t>k</a:t>
            </a:r>
            <a:r>
              <a:rPr lang="en-US" baseline="-25000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err="1"/>
              <a:t>ℇ</a:t>
            </a:r>
            <a:r>
              <a:rPr lang="en-US" dirty="0"/>
              <a:t>∈ FIRST</a:t>
            </a:r>
            <a:r>
              <a:rPr lang="en-US" dirty="0" smtClean="0"/>
              <a:t>(A</a:t>
            </a:r>
            <a:r>
              <a:rPr lang="en-US" baseline="-25000" dirty="0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=1…k</a:t>
            </a:r>
          </a:p>
          <a:p>
            <a:endParaRPr lang="en-US" dirty="0"/>
          </a:p>
          <a:p>
            <a:r>
              <a:rPr lang="en-US" dirty="0" smtClean="0"/>
              <a:t>FIRST(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) ⊆ FIRST(X) if</a:t>
            </a:r>
            <a:r>
              <a:rPr lang="en-US" dirty="0" smtClean="0"/>
              <a:t> </a:t>
            </a:r>
            <a:r>
              <a:rPr lang="en-US" baseline="-25000" dirty="0" smtClean="0">
                <a:sym typeface="Wingdings"/>
              </a:rPr>
              <a:t> </a:t>
            </a:r>
          </a:p>
          <a:p>
            <a:pPr lvl="1"/>
            <a:r>
              <a:rPr lang="en-US" dirty="0" smtClean="0">
                <a:sym typeface="Wingdings"/>
              </a:rPr>
              <a:t>X </a:t>
            </a:r>
            <a:r>
              <a:rPr lang="en-US" dirty="0">
                <a:sym typeface="Wingdings"/>
              </a:rPr>
              <a:t>A</a:t>
            </a:r>
            <a:r>
              <a:rPr lang="en-US" baseline="-25000" dirty="0">
                <a:sym typeface="Wingdings"/>
              </a:rPr>
              <a:t>1</a:t>
            </a:r>
            <a:r>
              <a:rPr lang="en-US" dirty="0">
                <a:sym typeface="Wingdings"/>
              </a:rPr>
              <a:t> .. </a:t>
            </a:r>
            <a:r>
              <a:rPr lang="en-US" dirty="0" err="1">
                <a:sym typeface="Wingdings"/>
              </a:rPr>
              <a:t>A</a:t>
            </a:r>
            <a:r>
              <a:rPr lang="en-US" baseline="-25000" dirty="0" err="1">
                <a:sym typeface="Wingdings"/>
              </a:rPr>
              <a:t>k</a:t>
            </a:r>
            <a:r>
              <a:rPr lang="en-US" baseline="-25000" dirty="0">
                <a:sym typeface="Wingdings"/>
              </a:rPr>
              <a:t> </a:t>
            </a:r>
            <a:r>
              <a:rPr lang="en-US" dirty="0">
                <a:sym typeface="Wingdings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err="1"/>
              <a:t>ℇ</a:t>
            </a:r>
            <a:r>
              <a:rPr lang="en-US" dirty="0"/>
              <a:t>∈ FIRST(A</a:t>
            </a:r>
            <a:r>
              <a:rPr lang="en-US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=1…k</a:t>
            </a:r>
          </a:p>
          <a:p>
            <a:pPr lvl="1"/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r>
              <a:rPr lang="en-US" baseline="-25000" dirty="0" smtClean="0">
                <a:sym typeface="Wingdings"/>
              </a:rPr>
              <a:t> </a:t>
            </a:r>
            <a:endParaRPr lang="he-IL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7941" y="0"/>
            <a:ext cx="7772400" cy="1143000"/>
          </a:xfrm>
        </p:spPr>
        <p:txBody>
          <a:bodyPr/>
          <a:lstStyle/>
          <a:p>
            <a:r>
              <a:rPr lang="en-US" dirty="0" smtClean="0"/>
              <a:t>Computing FIRST sets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69470" y="1195905"/>
            <a:ext cx="77724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no null productions </a:t>
            </a:r>
            <a:r>
              <a:rPr lang="en-US" sz="2400" dirty="0" smtClean="0">
                <a:cs typeface="Courier New" pitchFamily="49" charset="0"/>
                <a:sym typeface="Math C"/>
              </a:rPr>
              <a:t>A </a:t>
            </a:r>
            <a:r>
              <a:rPr lang="en-US" sz="2400" dirty="0" smtClean="0">
                <a:sym typeface="Math C"/>
              </a:rPr>
              <a:t></a:t>
            </a:r>
            <a:r>
              <a:rPr lang="en-US" sz="2400" dirty="0" smtClean="0">
                <a:cs typeface="Courier New" pitchFamily="49" charset="0"/>
                <a:sym typeface="Math C"/>
              </a:rPr>
              <a:t> </a:t>
            </a:r>
            <a:r>
              <a:rPr lang="en-US" sz="2400" dirty="0" smtClean="0">
                <a:cs typeface="Courier New" pitchFamily="49" charset="0"/>
                <a:sym typeface="Symbol"/>
              </a:rPr>
              <a:t>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Initially, for all </a:t>
            </a:r>
            <a:r>
              <a:rPr lang="en-US" sz="2000" dirty="0" err="1" smtClean="0"/>
              <a:t>nonterminals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, set</a:t>
            </a:r>
            <a:br>
              <a:rPr lang="en-US" sz="2000" dirty="0" smtClean="0"/>
            </a:br>
            <a:r>
              <a:rPr lang="en-US" sz="2000" dirty="0" smtClean="0"/>
              <a:t>FIRST(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) = { </a:t>
            </a:r>
            <a:r>
              <a:rPr lang="en-US" sz="2000" dirty="0" smtClean="0">
                <a:solidFill>
                  <a:schemeClr val="tx2"/>
                </a:solidFill>
              </a:rPr>
              <a:t>t</a:t>
            </a:r>
            <a:r>
              <a:rPr lang="en-US" sz="2000" dirty="0" smtClean="0"/>
              <a:t> |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cs typeface="Courier New" pitchFamily="49" charset="0"/>
                <a:sym typeface="Math C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</a:t>
            </a:r>
            <a:r>
              <a:rPr lang="en-US" sz="2000" i="1" dirty="0" err="1" smtClean="0"/>
              <a:t>ω</a:t>
            </a:r>
            <a:r>
              <a:rPr lang="en-US" sz="2000" i="1" dirty="0" smtClean="0"/>
              <a:t>  for some ω }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Repeat the following until no changes occur:</a:t>
            </a:r>
            <a:br>
              <a:rPr lang="en-US" sz="2000" dirty="0" smtClean="0"/>
            </a:br>
            <a:r>
              <a:rPr lang="en-US" sz="2000" dirty="0" smtClean="0"/>
              <a:t>for each nonterminal A</a:t>
            </a:r>
            <a:br>
              <a:rPr lang="en-US" sz="2000" dirty="0" smtClean="0"/>
            </a:br>
            <a:r>
              <a:rPr lang="en-US" sz="2000" dirty="0" smtClean="0"/>
              <a:t>  for each production A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cs typeface="Courier New" pitchFamily="49" charset="0"/>
                <a:sym typeface="Math C"/>
              </a:rPr>
              <a:t> </a:t>
            </a:r>
            <a:r>
              <a:rPr lang="en-US" sz="2000" dirty="0" err="1" smtClean="0"/>
              <a:t>B</a:t>
            </a:r>
            <a:r>
              <a:rPr lang="en-US" sz="2000" i="1" dirty="0" err="1" smtClean="0"/>
              <a:t>ω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    set </a:t>
            </a:r>
            <a:r>
              <a:rPr lang="en-US" sz="2000" dirty="0" smtClean="0"/>
              <a:t>FIRST(A) = FIRST(A) ∪ FIRST(B)</a:t>
            </a:r>
          </a:p>
          <a:p>
            <a:r>
              <a:rPr lang="en-US" sz="2400" dirty="0" smtClean="0"/>
              <a:t>This is known as fixed-point computation</a:t>
            </a:r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sets computation example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53426"/>
            <a:ext cx="3526443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STMT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if EXPR then STMT</a:t>
            </a:r>
          </a:p>
          <a:p>
            <a:pPr algn="l" rtl="0"/>
            <a:r>
              <a:rPr lang="en-US" sz="2000" dirty="0" smtClean="0"/>
              <a:t>            | while EXPR do STMT</a:t>
            </a:r>
          </a:p>
          <a:p>
            <a:pPr algn="l" rtl="0"/>
            <a:r>
              <a:rPr lang="en-US" sz="2000" dirty="0" smtClean="0"/>
              <a:t>            | EXPR ;</a:t>
            </a:r>
          </a:p>
          <a:p>
            <a:pPr algn="l" rtl="0"/>
            <a:r>
              <a:rPr lang="en-US" sz="2000" dirty="0" smtClean="0"/>
              <a:t>EXPR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TERM -&gt; id</a:t>
            </a:r>
          </a:p>
          <a:p>
            <a:pPr algn="l" rtl="0"/>
            <a:r>
              <a:rPr lang="en-US" sz="2000" dirty="0" smtClean="0"/>
              <a:t>            | zero? TERM</a:t>
            </a:r>
          </a:p>
          <a:p>
            <a:pPr algn="l" rtl="0"/>
            <a:r>
              <a:rPr lang="en-US" sz="2000" dirty="0" smtClean="0"/>
              <a:t>            | not EXPR</a:t>
            </a:r>
          </a:p>
          <a:p>
            <a:pPr algn="l" rtl="0"/>
            <a:r>
              <a:rPr lang="en-US" sz="2000" dirty="0" smtClean="0"/>
              <a:t>            | ++ id</a:t>
            </a:r>
          </a:p>
          <a:p>
            <a:pPr algn="l" rtl="0"/>
            <a:r>
              <a:rPr lang="en-US" sz="2000" dirty="0" smtClean="0"/>
              <a:t>            | -- id</a:t>
            </a:r>
          </a:p>
          <a:p>
            <a:pPr algn="l" rtl="0"/>
            <a:r>
              <a:rPr lang="en-US" sz="2000" dirty="0" smtClean="0"/>
              <a:t>TERM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id</a:t>
            </a:r>
          </a:p>
          <a:p>
            <a:pPr algn="l" rtl="0"/>
            <a:r>
              <a:rPr lang="en-US" sz="2000" dirty="0" smtClean="0"/>
              <a:t>           | constant</a:t>
            </a:r>
            <a:endParaRPr lang="he-IL" sz="2000" dirty="0"/>
          </a:p>
        </p:txBody>
      </p:sp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3707904" y="1988840"/>
          <a:ext cx="5015880" cy="16331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1960"/>
                <a:gridCol w="1671960"/>
                <a:gridCol w="1671960"/>
              </a:tblGrid>
              <a:tr h="31683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TERM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EXPR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STMT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341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9470" y="0"/>
            <a:ext cx="7772400" cy="1143000"/>
          </a:xfrm>
        </p:spPr>
        <p:txBody>
          <a:bodyPr/>
          <a:lstStyle/>
          <a:p>
            <a:r>
              <a:rPr lang="en-US" dirty="0" smtClean="0"/>
              <a:t>1. Initialization</a:t>
            </a:r>
            <a:endParaRPr lang="he-IL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707904" y="1988840"/>
          <a:ext cx="5015880" cy="16331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1960"/>
                <a:gridCol w="1671960"/>
                <a:gridCol w="1671960"/>
              </a:tblGrid>
              <a:tr h="31683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TERM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EXPR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STMT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341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constant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zero?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++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--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if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while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753426"/>
            <a:ext cx="3526443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STMT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if EXPR then STMT</a:t>
            </a:r>
          </a:p>
          <a:p>
            <a:pPr algn="l" rtl="0"/>
            <a:r>
              <a:rPr lang="en-US" sz="2000" dirty="0" smtClean="0"/>
              <a:t>            | while EXPR do STMT</a:t>
            </a:r>
          </a:p>
          <a:p>
            <a:pPr algn="l" rtl="0"/>
            <a:r>
              <a:rPr lang="en-US" sz="2000" dirty="0" smtClean="0"/>
              <a:t>            | EXPR ;</a:t>
            </a:r>
          </a:p>
          <a:p>
            <a:pPr algn="l" rtl="0"/>
            <a:r>
              <a:rPr lang="en-US" sz="2000" dirty="0" smtClean="0"/>
              <a:t>EXPR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TERM -&gt; id</a:t>
            </a:r>
          </a:p>
          <a:p>
            <a:pPr algn="l" rtl="0"/>
            <a:r>
              <a:rPr lang="en-US" sz="2000" dirty="0" smtClean="0"/>
              <a:t>            | zero? TERM</a:t>
            </a:r>
          </a:p>
          <a:p>
            <a:pPr algn="l" rtl="0"/>
            <a:r>
              <a:rPr lang="en-US" sz="2000" dirty="0" smtClean="0"/>
              <a:t>            | not EXPR</a:t>
            </a:r>
          </a:p>
          <a:p>
            <a:pPr algn="l" rtl="0"/>
            <a:r>
              <a:rPr lang="en-US" sz="2000" dirty="0" smtClean="0"/>
              <a:t>            | ++ id</a:t>
            </a:r>
          </a:p>
          <a:p>
            <a:pPr algn="l" rtl="0"/>
            <a:r>
              <a:rPr lang="en-US" sz="2000" dirty="0" smtClean="0"/>
              <a:t>            | -- id</a:t>
            </a:r>
          </a:p>
          <a:p>
            <a:pPr algn="l" rtl="0"/>
            <a:r>
              <a:rPr lang="en-US" sz="2000" dirty="0" smtClean="0"/>
              <a:t>TERM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id</a:t>
            </a:r>
          </a:p>
          <a:p>
            <a:pPr algn="l" rtl="0"/>
            <a:r>
              <a:rPr lang="en-US" sz="2000" dirty="0" smtClean="0"/>
              <a:t>           | constant</a:t>
            </a:r>
            <a:endParaRPr lang="he-I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772816"/>
            <a:ext cx="3751632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STMT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if EXPR then STMT</a:t>
            </a:r>
          </a:p>
          <a:p>
            <a:pPr algn="l" rtl="0"/>
            <a:r>
              <a:rPr lang="en-US" sz="2000" dirty="0" smtClean="0"/>
              <a:t>            | while EXPR do STMT</a:t>
            </a:r>
          </a:p>
          <a:p>
            <a:pPr algn="l" rtl="0"/>
            <a:r>
              <a:rPr lang="en-US" sz="2000" dirty="0" smtClean="0"/>
              <a:t>            | </a:t>
            </a:r>
            <a:r>
              <a:rPr lang="en-US" sz="2000" dirty="0" smtClean="0">
                <a:solidFill>
                  <a:srgbClr val="FF0000"/>
                </a:solidFill>
              </a:rPr>
              <a:t>EXPR</a:t>
            </a:r>
            <a:r>
              <a:rPr lang="en-US" sz="2000" dirty="0" smtClean="0"/>
              <a:t> ;</a:t>
            </a:r>
          </a:p>
          <a:p>
            <a:pPr algn="l" rtl="0"/>
            <a:r>
              <a:rPr lang="en-US" sz="2000" dirty="0" smtClean="0"/>
              <a:t>EXPR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TERM -&gt; id</a:t>
            </a:r>
          </a:p>
          <a:p>
            <a:pPr algn="l" rtl="0"/>
            <a:r>
              <a:rPr lang="en-US" sz="2000" dirty="0" smtClean="0"/>
              <a:t>            | zero? TERM</a:t>
            </a:r>
          </a:p>
          <a:p>
            <a:pPr algn="l" rtl="0"/>
            <a:r>
              <a:rPr lang="en-US" sz="2000" dirty="0" smtClean="0"/>
              <a:t>            | not EXPR</a:t>
            </a:r>
          </a:p>
          <a:p>
            <a:pPr algn="l" rtl="0"/>
            <a:r>
              <a:rPr lang="en-US" sz="2000" dirty="0" smtClean="0"/>
              <a:t>            | ++ id</a:t>
            </a:r>
          </a:p>
          <a:p>
            <a:pPr algn="l" rtl="0"/>
            <a:r>
              <a:rPr lang="en-US" sz="2000" dirty="0" smtClean="0"/>
              <a:t>            | -- id</a:t>
            </a:r>
          </a:p>
          <a:p>
            <a:pPr algn="l" rtl="0"/>
            <a:r>
              <a:rPr lang="en-US" sz="2000" dirty="0" smtClean="0"/>
              <a:t>TERM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id</a:t>
            </a:r>
          </a:p>
          <a:p>
            <a:pPr algn="l" rtl="0"/>
            <a:r>
              <a:rPr lang="en-US" sz="2000" dirty="0" smtClean="0"/>
              <a:t>           | constant</a:t>
            </a:r>
            <a:endParaRPr lang="he-IL" sz="2000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3707904" y="1988840"/>
          <a:ext cx="5015880" cy="29004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1960"/>
                <a:gridCol w="1671960"/>
                <a:gridCol w="1671960"/>
              </a:tblGrid>
              <a:tr h="31683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TERM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EXPR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STMT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341">
                <a:tc row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constant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zero?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++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--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if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while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7341">
                <a:tc vMerge="1"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zero?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++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--</a:t>
                      </a:r>
                      <a:endParaRPr lang="he-I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108</a:t>
            </a:fld>
            <a:endParaRPr lang="en-US"/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569470" y="0"/>
            <a:ext cx="7772400" cy="1143000"/>
          </a:xfrm>
        </p:spPr>
        <p:txBody>
          <a:bodyPr/>
          <a:lstStyle/>
          <a:p>
            <a:r>
              <a:rPr lang="en-US" dirty="0"/>
              <a:t>2. Iterate </a:t>
            </a:r>
            <a:r>
              <a:rPr lang="en-US" dirty="0" smtClean="0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41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Iterate 2</a:t>
            </a:r>
            <a:endParaRPr lang="he-IL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3707904" y="1988840"/>
          <a:ext cx="5015880" cy="29004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1960"/>
                <a:gridCol w="1671960"/>
                <a:gridCol w="1671960"/>
              </a:tblGrid>
              <a:tr h="31683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TERM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EXPR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STMT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341">
                <a:tc row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constant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zero?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++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--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if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while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7341">
                <a:tc vMerge="1"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constant</a:t>
                      </a:r>
                      <a:endParaRPr lang="he-IL" dirty="0" smtClean="0"/>
                    </a:p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zero?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++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--</a:t>
                      </a:r>
                      <a:endParaRPr lang="he-I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1772816"/>
            <a:ext cx="3751632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STMT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if EXPR then STMT</a:t>
            </a:r>
          </a:p>
          <a:p>
            <a:pPr algn="l" rtl="0"/>
            <a:r>
              <a:rPr lang="en-US" sz="2000" dirty="0" smtClean="0"/>
              <a:t>            | while EXPR do STMT</a:t>
            </a:r>
          </a:p>
          <a:p>
            <a:pPr algn="l" rtl="0"/>
            <a:r>
              <a:rPr lang="en-US" sz="2000" dirty="0" smtClean="0"/>
              <a:t>            | </a:t>
            </a:r>
            <a:r>
              <a:rPr lang="en-US" sz="2000" dirty="0" smtClean="0">
                <a:solidFill>
                  <a:srgbClr val="FF0000"/>
                </a:solidFill>
              </a:rPr>
              <a:t>EXPR</a:t>
            </a:r>
            <a:r>
              <a:rPr lang="en-US" sz="2000" dirty="0" smtClean="0"/>
              <a:t> ;</a:t>
            </a:r>
          </a:p>
          <a:p>
            <a:pPr algn="l" rtl="0"/>
            <a:r>
              <a:rPr lang="en-US" sz="2000" dirty="0" smtClean="0"/>
              <a:t>EXPR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TERM -&gt; id</a:t>
            </a:r>
          </a:p>
          <a:p>
            <a:pPr algn="l" rtl="0"/>
            <a:r>
              <a:rPr lang="en-US" sz="2000" dirty="0" smtClean="0"/>
              <a:t>            | zero? TERM</a:t>
            </a:r>
          </a:p>
          <a:p>
            <a:pPr algn="l" rtl="0"/>
            <a:r>
              <a:rPr lang="en-US" sz="2000" dirty="0" smtClean="0"/>
              <a:t>            | not EXPR</a:t>
            </a:r>
          </a:p>
          <a:p>
            <a:pPr algn="l" rtl="0"/>
            <a:r>
              <a:rPr lang="en-US" sz="2000" dirty="0" smtClean="0"/>
              <a:t>            | ++ id</a:t>
            </a:r>
          </a:p>
          <a:p>
            <a:pPr algn="l" rtl="0"/>
            <a:r>
              <a:rPr lang="en-US" sz="2000" dirty="0" smtClean="0"/>
              <a:t>            | -- id</a:t>
            </a:r>
          </a:p>
          <a:p>
            <a:pPr algn="l" rtl="0"/>
            <a:r>
              <a:rPr lang="en-US" sz="2000" dirty="0" smtClean="0"/>
              <a:t>TERM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id</a:t>
            </a:r>
          </a:p>
          <a:p>
            <a:pPr algn="l" rtl="0"/>
            <a:r>
              <a:rPr lang="en-US" sz="2000" dirty="0" smtClean="0"/>
              <a:t>           | constant</a:t>
            </a:r>
            <a:endParaRPr lang="he-I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CFGs do?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080"/>
                </a:solidFill>
              </a:rPr>
              <a:t>Recognize CFLs</a:t>
            </a:r>
          </a:p>
          <a:p>
            <a:endParaRPr lang="en-US" dirty="0">
              <a:solidFill>
                <a:srgbClr val="004080"/>
              </a:solidFill>
            </a:endParaRPr>
          </a:p>
          <a:p>
            <a:r>
              <a:rPr lang="en-US" dirty="0" smtClean="0">
                <a:solidFill>
                  <a:srgbClr val="004080"/>
                </a:solidFill>
              </a:rPr>
              <a:t>S</a:t>
            </a:r>
            <a:r>
              <a:rPr lang="en-US" dirty="0" smtClean="0"/>
              <a:t> </a:t>
            </a:r>
            <a:r>
              <a:rPr lang="pt-BR" dirty="0">
                <a:sym typeface="Symbol" pitchFamily="18" charset="2"/>
              </a:rPr>
              <a:t></a:t>
            </a:r>
            <a:r>
              <a:rPr lang="pt-BR" dirty="0"/>
              <a:t> </a:t>
            </a:r>
            <a:r>
              <a:rPr lang="en-US" dirty="0" smtClean="0">
                <a:sym typeface="Math C"/>
              </a:rPr>
              <a:t>0</a:t>
            </a:r>
            <a:r>
              <a:rPr lang="en-US" dirty="0" smtClean="0">
                <a:solidFill>
                  <a:schemeClr val="bg1"/>
                </a:solidFill>
                <a:sym typeface="Math C"/>
              </a:rPr>
              <a:t>T</a:t>
            </a:r>
            <a:r>
              <a:rPr lang="en-US" dirty="0" smtClean="0">
                <a:sym typeface="Math C"/>
              </a:rPr>
              <a:t>1</a:t>
            </a:r>
          </a:p>
          <a:p>
            <a:r>
              <a:rPr lang="en-US" dirty="0">
                <a:solidFill>
                  <a:srgbClr val="004080"/>
                </a:solidFill>
                <a:sym typeface="Math C"/>
              </a:rPr>
              <a:t>T</a:t>
            </a:r>
            <a:r>
              <a:rPr lang="en-US" dirty="0" smtClean="0">
                <a:sym typeface="Math C"/>
              </a:rPr>
              <a:t> </a:t>
            </a:r>
            <a:r>
              <a:rPr lang="pt-BR" dirty="0">
                <a:sym typeface="Symbol" pitchFamily="18" charset="2"/>
              </a:rPr>
              <a:t></a:t>
            </a:r>
            <a:r>
              <a:rPr lang="pt-BR" dirty="0"/>
              <a:t> </a:t>
            </a:r>
            <a:r>
              <a:rPr lang="en-US" dirty="0" smtClean="0">
                <a:sym typeface="Math C"/>
              </a:rPr>
              <a:t>0</a:t>
            </a:r>
            <a:r>
              <a:rPr lang="en-US" dirty="0" smtClean="0">
                <a:solidFill>
                  <a:srgbClr val="004080"/>
                </a:solidFill>
                <a:sym typeface="Math C"/>
              </a:rPr>
              <a:t>T</a:t>
            </a:r>
            <a:r>
              <a:rPr lang="en-US" dirty="0" smtClean="0">
                <a:sym typeface="Math C"/>
              </a:rPr>
              <a:t>1 | </a:t>
            </a:r>
            <a:r>
              <a:rPr lang="en-US" dirty="0" err="1" smtClean="0">
                <a:sym typeface="Math C"/>
              </a:rPr>
              <a:t>ℇ</a:t>
            </a:r>
            <a:endParaRPr lang="en-US" dirty="0" smtClean="0"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Iterate 3 – fixed-point</a:t>
            </a:r>
            <a:endParaRPr lang="he-IL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3707904" y="1988840"/>
          <a:ext cx="5015880" cy="41677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1960"/>
                <a:gridCol w="1671960"/>
                <a:gridCol w="1671960"/>
              </a:tblGrid>
              <a:tr h="31683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TERM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EXPR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STMT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341">
                <a:tc rowSpan="3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constant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zero?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++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--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if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while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7341">
                <a:tc vMerge="1"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constant</a:t>
                      </a:r>
                      <a:endParaRPr lang="he-IL" dirty="0" smtClean="0"/>
                    </a:p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zero?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++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--</a:t>
                      </a:r>
                      <a:endParaRPr lang="he-I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7341">
                <a:tc vMerge="1"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constant</a:t>
                      </a:r>
                      <a:endParaRPr lang="he-I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1772816"/>
            <a:ext cx="3751632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STMT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if EXPR then STMT</a:t>
            </a:r>
          </a:p>
          <a:p>
            <a:pPr algn="l" rtl="0"/>
            <a:r>
              <a:rPr lang="en-US" sz="2000" dirty="0" smtClean="0"/>
              <a:t>            | while EXPR do STMT</a:t>
            </a:r>
          </a:p>
          <a:p>
            <a:pPr algn="l" rtl="0"/>
            <a:r>
              <a:rPr lang="en-US" sz="2000" dirty="0" smtClean="0"/>
              <a:t>            | </a:t>
            </a:r>
            <a:r>
              <a:rPr lang="en-US" sz="2000" dirty="0" smtClean="0">
                <a:solidFill>
                  <a:srgbClr val="FF0000"/>
                </a:solidFill>
              </a:rPr>
              <a:t>EXPR</a:t>
            </a:r>
            <a:r>
              <a:rPr lang="en-US" sz="2000" dirty="0" smtClean="0"/>
              <a:t> ;</a:t>
            </a:r>
          </a:p>
          <a:p>
            <a:pPr algn="l" rtl="0"/>
            <a:r>
              <a:rPr lang="en-US" sz="2000" dirty="0" smtClean="0"/>
              <a:t>EXPR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TERM -&gt; id</a:t>
            </a:r>
          </a:p>
          <a:p>
            <a:pPr algn="l" rtl="0"/>
            <a:r>
              <a:rPr lang="en-US" sz="2000" dirty="0" smtClean="0"/>
              <a:t>            | zero? TERM</a:t>
            </a:r>
          </a:p>
          <a:p>
            <a:pPr algn="l" rtl="0"/>
            <a:r>
              <a:rPr lang="en-US" sz="2000" dirty="0" smtClean="0"/>
              <a:t>            | not EXPR</a:t>
            </a:r>
          </a:p>
          <a:p>
            <a:pPr algn="l" rtl="0"/>
            <a:r>
              <a:rPr lang="en-US" sz="2000" dirty="0" smtClean="0"/>
              <a:t>            | ++ id</a:t>
            </a:r>
          </a:p>
          <a:p>
            <a:pPr algn="l" rtl="0"/>
            <a:r>
              <a:rPr lang="en-US" sz="2000" dirty="0" smtClean="0"/>
              <a:t>            | -- id</a:t>
            </a:r>
          </a:p>
          <a:p>
            <a:pPr algn="l" rtl="0"/>
            <a:r>
              <a:rPr lang="en-US" sz="2000" dirty="0" smtClean="0"/>
              <a:t>TERM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/>
              <a:t> id</a:t>
            </a:r>
          </a:p>
          <a:p>
            <a:pPr algn="l" rtl="0"/>
            <a:r>
              <a:rPr lang="en-US" sz="2000" dirty="0" smtClean="0"/>
              <a:t>           | constant</a:t>
            </a:r>
            <a:endParaRPr lang="he-I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do we do with </a:t>
            </a:r>
            <a:r>
              <a:rPr lang="en-US" dirty="0" err="1" smtClean="0"/>
              <a:t>nullable</a:t>
            </a:r>
            <a:r>
              <a:rPr lang="en-US" dirty="0" smtClean="0"/>
              <a:t> (</a:t>
            </a:r>
            <a:r>
              <a:rPr lang="en-US" dirty="0" smtClean="0">
                <a:cs typeface="Courier New" pitchFamily="49" charset="0"/>
                <a:sym typeface="Symbol"/>
              </a:rPr>
              <a:t></a:t>
            </a:r>
            <a:r>
              <a:rPr lang="en-US" dirty="0" smtClean="0"/>
              <a:t>) productions?</a:t>
            </a:r>
          </a:p>
          <a:p>
            <a:pPr lvl="1"/>
            <a:r>
              <a:rPr lang="en-US" dirty="0" smtClean="0"/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Math C"/>
              </a:rPr>
              <a:t>B C D   B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cs typeface="Courier New" pitchFamily="49" charset="0"/>
                <a:sym typeface="Symbol"/>
              </a:rPr>
              <a:t> </a:t>
            </a:r>
            <a:r>
              <a:rPr lang="en-US" dirty="0" smtClean="0">
                <a:sym typeface="Math C"/>
              </a:rPr>
              <a:t>C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cs typeface="Courier New" pitchFamily="49" charset="0"/>
                <a:sym typeface="Symbol"/>
              </a:rPr>
              <a:t> </a:t>
            </a:r>
            <a:endParaRPr lang="en-US" dirty="0" smtClean="0"/>
          </a:p>
          <a:p>
            <a:pPr lvl="1"/>
            <a:r>
              <a:rPr lang="en-US" dirty="0" smtClean="0"/>
              <a:t>Use what comes afterwards to predict the right production</a:t>
            </a:r>
          </a:p>
          <a:p>
            <a:r>
              <a:rPr lang="en-US" dirty="0" smtClean="0"/>
              <a:t>For </a:t>
            </a:r>
            <a:r>
              <a:rPr lang="en-US" dirty="0"/>
              <a:t>every production rule </a:t>
            </a:r>
            <a:r>
              <a:rPr lang="en-US" dirty="0" smtClean="0"/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</a:t>
            </a:r>
            <a:endParaRPr lang="en-US" dirty="0">
              <a:sym typeface="Math C"/>
            </a:endParaRPr>
          </a:p>
          <a:p>
            <a:pPr lvl="1"/>
            <a:r>
              <a:rPr lang="en-US" dirty="0" smtClean="0"/>
              <a:t>FOLLOW(A) = set of tokens that can immediately follow A</a:t>
            </a:r>
            <a:endParaRPr lang="en-US" dirty="0"/>
          </a:p>
          <a:p>
            <a:r>
              <a:rPr lang="en-US" dirty="0" smtClean="0"/>
              <a:t>Can predict the alternative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 for a non-terminal N when the </a:t>
            </a:r>
            <a:r>
              <a:rPr lang="en-US" dirty="0" err="1" smtClean="0"/>
              <a:t>lookahead</a:t>
            </a:r>
            <a:r>
              <a:rPr lang="en-US" dirty="0" smtClean="0"/>
              <a:t> token is in the set</a:t>
            </a:r>
          </a:p>
          <a:p>
            <a:pPr lvl="1"/>
            <a:r>
              <a:rPr lang="en-US" dirty="0" smtClean="0"/>
              <a:t>FIRST(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ym typeface="Math B"/>
              </a:rPr>
              <a:t> (if </a:t>
            </a:r>
            <a:r>
              <a:rPr lang="en-US" dirty="0" err="1" smtClean="0">
                <a:sym typeface="Math B"/>
              </a:rPr>
              <a:t>A</a:t>
            </a:r>
            <a:r>
              <a:rPr lang="en-US" baseline="-25000" dirty="0" err="1" smtClean="0">
                <a:sym typeface="Math B"/>
              </a:rPr>
              <a:t>k</a:t>
            </a:r>
            <a:r>
              <a:rPr lang="en-US" dirty="0" smtClean="0">
                <a:sym typeface="Math B"/>
              </a:rPr>
              <a:t> is </a:t>
            </a:r>
            <a:r>
              <a:rPr lang="en-US" dirty="0" err="1" smtClean="0">
                <a:sym typeface="Math B"/>
              </a:rPr>
              <a:t>nullable</a:t>
            </a:r>
            <a:r>
              <a:rPr lang="en-US" dirty="0" smtClean="0">
                <a:sym typeface="Math B"/>
              </a:rPr>
              <a:t> then FOLLOW(N))</a:t>
            </a:r>
            <a:endParaRPr lang="en-US" dirty="0"/>
          </a:p>
        </p:txBody>
      </p:sp>
      <p:pic>
        <p:nvPicPr>
          <p:cNvPr id="5" name="Picture 4" descr="https://encrypted-tbn1.gstatic.com/images?q=tbn:ANd9GcT_NfumM0CT3olSnj8P0F5INlshvqY2YBtmbQ6uuo4WHSpnX_f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8740" y="0"/>
            <a:ext cx="597067" cy="7745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16416" y="764704"/>
            <a:ext cx="82586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/>
              <a:t>p. 189</a:t>
            </a:r>
            <a:endParaRPr lang="he-IL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</a:t>
            </a:r>
            <a:r>
              <a:rPr lang="en-US" dirty="0" smtClean="0"/>
              <a:t>sets: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 ∈ FOLLOW(S)</a:t>
            </a:r>
          </a:p>
          <a:p>
            <a:endParaRPr lang="en-US" dirty="0" smtClean="0"/>
          </a:p>
          <a:p>
            <a:r>
              <a:rPr lang="en-US" dirty="0" smtClean="0"/>
              <a:t>FIRST(β) – {</a:t>
            </a:r>
            <a:r>
              <a:rPr lang="en-US" dirty="0" err="1" smtClean="0"/>
              <a:t>ℇ</a:t>
            </a:r>
            <a:r>
              <a:rPr lang="en-US" dirty="0" smtClean="0"/>
              <a:t>} ⊆ FOLLOW(X)</a:t>
            </a:r>
          </a:p>
          <a:p>
            <a:pPr lvl="1"/>
            <a:r>
              <a:rPr lang="en-US" dirty="0" smtClean="0"/>
              <a:t>For each A </a:t>
            </a:r>
            <a:r>
              <a:rPr lang="en-US" dirty="0" smtClean="0">
                <a:sym typeface="Wingdings"/>
              </a:rPr>
              <a:t> α X β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FOLLOW(A) </a:t>
            </a:r>
            <a:r>
              <a:rPr lang="en-US" dirty="0"/>
              <a:t>⊆ FOLLOW(X)</a:t>
            </a:r>
          </a:p>
          <a:p>
            <a:pPr lvl="1"/>
            <a:r>
              <a:rPr lang="en-US" dirty="0"/>
              <a:t>For each A </a:t>
            </a:r>
            <a:r>
              <a:rPr lang="en-US" dirty="0">
                <a:sym typeface="Wingdings"/>
              </a:rPr>
              <a:t> α X </a:t>
            </a:r>
            <a:r>
              <a:rPr lang="en-US" dirty="0" smtClean="0">
                <a:sym typeface="Wingdings"/>
              </a:rPr>
              <a:t>β  and </a:t>
            </a:r>
            <a:r>
              <a:rPr lang="en-US" dirty="0" err="1" smtClean="0"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 ∈ FIRST(β)</a:t>
            </a:r>
            <a:endParaRPr lang="en-US" dirty="0"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FOLLOW sets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>
                <a:sym typeface="Wingdings"/>
              </a:rPr>
              <a:t> TX 			X+ E | </a:t>
            </a:r>
            <a:r>
              <a:rPr lang="en-US" dirty="0" err="1" smtClean="0">
                <a:sym typeface="Wingdings"/>
              </a:rPr>
              <a:t>ℇ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T (E) | </a:t>
            </a:r>
            <a:r>
              <a:rPr lang="en-US" dirty="0" err="1" smtClean="0">
                <a:sym typeface="Wingdings"/>
              </a:rPr>
              <a:t>int</a:t>
            </a:r>
            <a:r>
              <a:rPr lang="en-US" dirty="0" smtClean="0">
                <a:sym typeface="Wingdings"/>
              </a:rPr>
              <a:t> Y            Y  * T | </a:t>
            </a:r>
            <a:r>
              <a:rPr lang="en-US" dirty="0" err="1" smtClean="0">
                <a:sym typeface="Wingdings"/>
              </a:rPr>
              <a:t>ℇ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4283" y="3719287"/>
          <a:ext cx="7837716" cy="117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5896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Terminal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</a:t>
                      </a:r>
                      <a:endParaRPr lang="en-US" sz="2400" dirty="0"/>
                    </a:p>
                  </a:txBody>
                  <a:tcPr/>
                </a:tc>
              </a:tr>
              <a:tr h="5896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FOLLOW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, (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, (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, (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_, ), $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*, ), +, $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2188" y="5093305"/>
          <a:ext cx="653143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315"/>
                <a:gridCol w="1293029"/>
                <a:gridCol w="1293029"/>
                <a:gridCol w="1293029"/>
                <a:gridCol w="12930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Non. Term.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FOLLOW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), $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+, ), $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$,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_, ), $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38" y="1981199"/>
            <a:ext cx="8636000" cy="451394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ym typeface="Wingdings"/>
              </a:rPr>
              <a:t> α 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T[</a:t>
            </a:r>
            <a:r>
              <a:rPr lang="en-US" dirty="0" err="1" smtClean="0">
                <a:sym typeface="Wingdings"/>
              </a:rPr>
              <a:t>A,t</a:t>
            </a:r>
            <a:r>
              <a:rPr lang="en-US" dirty="0" smtClean="0">
                <a:sym typeface="Wingdings"/>
              </a:rPr>
              <a:t>] = α    if  t ∈FIRST(α)</a:t>
            </a:r>
          </a:p>
          <a:p>
            <a:r>
              <a:rPr lang="en-US" dirty="0" smtClean="0">
                <a:sym typeface="Wingdings"/>
              </a:rPr>
              <a:t>T[</a:t>
            </a:r>
            <a:r>
              <a:rPr lang="en-US" dirty="0" err="1" smtClean="0">
                <a:sym typeface="Wingdings"/>
              </a:rPr>
              <a:t>A,t</a:t>
            </a:r>
            <a:r>
              <a:rPr lang="en-US" dirty="0" smtClean="0">
                <a:sym typeface="Wingdings"/>
              </a:rPr>
              <a:t>] = α    if  </a:t>
            </a:r>
            <a:r>
              <a:rPr lang="en-US" dirty="0" err="1" smtClean="0"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 ∈ FIRST(α) and t ∈ FOLLOW(A)</a:t>
            </a:r>
          </a:p>
          <a:p>
            <a:pPr lvl="1"/>
            <a:r>
              <a:rPr lang="en-US" dirty="0" smtClean="0">
                <a:sym typeface="Wingdings"/>
              </a:rPr>
              <a:t>t can also be $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 is not well defined  the grammar is not LL(1)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LL(k)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grammar is in the class LL(K) when it can be derived via:</a:t>
            </a:r>
          </a:p>
          <a:p>
            <a:pPr lvl="1"/>
            <a:r>
              <a:rPr lang="en-US" dirty="0" smtClean="0"/>
              <a:t>Top-down derivation</a:t>
            </a:r>
          </a:p>
          <a:p>
            <a:pPr lvl="1"/>
            <a:r>
              <a:rPr lang="en-US" dirty="0" smtClean="0"/>
              <a:t>Scanning the input from left to right (L)</a:t>
            </a:r>
          </a:p>
          <a:p>
            <a:pPr lvl="1"/>
            <a:r>
              <a:rPr lang="en-US" dirty="0" smtClean="0"/>
              <a:t>Producing the leftmost derivation (L)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lookahead</a:t>
            </a:r>
            <a:r>
              <a:rPr lang="en-US" dirty="0" smtClean="0"/>
              <a:t> of k tokens (k)</a:t>
            </a:r>
          </a:p>
          <a:p>
            <a:r>
              <a:rPr lang="en-US" dirty="0" smtClean="0"/>
              <a:t>A language is said to be LL(k) when it has an LL(k) grammar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2037195"/>
            <a:ext cx="8774723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 grammar is in the class LL(K) </a:t>
            </a:r>
            <a:r>
              <a:rPr lang="en-US" dirty="0" err="1" smtClean="0"/>
              <a:t>iff</a:t>
            </a:r>
            <a:endParaRPr lang="en-US" dirty="0" smtClean="0"/>
          </a:p>
          <a:p>
            <a:pPr lvl="1"/>
            <a:r>
              <a:rPr lang="en-US" dirty="0" smtClean="0"/>
              <a:t>For every two productions 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and </a:t>
            </a:r>
            <a:r>
              <a:rPr lang="en-US" dirty="0" smtClean="0"/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we have</a:t>
            </a:r>
          </a:p>
          <a:p>
            <a:pPr lvl="2"/>
            <a:r>
              <a:rPr lang="en-US" dirty="0" smtClean="0">
                <a:sym typeface="Math C"/>
              </a:rPr>
              <a:t>FIRST(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) ∩ FIRST(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) = {}  // including </a:t>
            </a:r>
            <a:r>
              <a:rPr lang="en-US" dirty="0">
                <a:cs typeface="Courier New" pitchFamily="49" charset="0"/>
                <a:sym typeface="Symbol"/>
              </a:rPr>
              <a:t> </a:t>
            </a:r>
            <a:endParaRPr lang="en-US" dirty="0" smtClean="0">
              <a:cs typeface="Courier New" pitchFamily="49" charset="0"/>
              <a:sym typeface="Symbol"/>
            </a:endParaRPr>
          </a:p>
          <a:p>
            <a:pPr lvl="2"/>
            <a:r>
              <a:rPr lang="en-US" dirty="0">
                <a:cs typeface="Courier New" pitchFamily="49" charset="0"/>
                <a:sym typeface="Symbol"/>
              </a:rPr>
              <a:t>If  </a:t>
            </a:r>
            <a:r>
              <a:rPr lang="en-US" dirty="0"/>
              <a:t>∈ </a:t>
            </a:r>
            <a:r>
              <a:rPr lang="en-US" dirty="0">
                <a:sym typeface="Math C"/>
              </a:rPr>
              <a:t>FIRST(</a:t>
            </a:r>
            <a:r>
              <a:rPr lang="el-GR" dirty="0">
                <a:sym typeface="Math C"/>
              </a:rPr>
              <a:t>α</a:t>
            </a:r>
            <a:r>
              <a:rPr lang="en-US" dirty="0">
                <a:sym typeface="Math C"/>
              </a:rPr>
              <a:t>) </a:t>
            </a:r>
            <a:r>
              <a:rPr lang="en-US" dirty="0" smtClean="0">
                <a:sym typeface="Math C"/>
              </a:rPr>
              <a:t>then FIRST(</a:t>
            </a:r>
            <a:r>
              <a:rPr lang="el-GR" dirty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) </a:t>
            </a:r>
            <a:r>
              <a:rPr lang="en-US" dirty="0">
                <a:sym typeface="Math C"/>
              </a:rPr>
              <a:t>∩ FOLLOW(A) = </a:t>
            </a:r>
            <a:r>
              <a:rPr lang="en-US" dirty="0" smtClean="0">
                <a:sym typeface="Math C"/>
              </a:rPr>
              <a:t>{}</a:t>
            </a:r>
          </a:p>
          <a:p>
            <a:pPr lvl="2"/>
            <a:r>
              <a:rPr lang="en-US" dirty="0">
                <a:cs typeface="Courier New" pitchFamily="49" charset="0"/>
                <a:sym typeface="Symbol"/>
              </a:rPr>
              <a:t>If  </a:t>
            </a:r>
            <a:r>
              <a:rPr lang="en-US" dirty="0"/>
              <a:t>∈ </a:t>
            </a:r>
            <a:r>
              <a:rPr lang="en-US" dirty="0" smtClean="0">
                <a:sym typeface="Math C"/>
              </a:rPr>
              <a:t>FIRST(</a:t>
            </a:r>
            <a:r>
              <a:rPr lang="el-GR" dirty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) </a:t>
            </a:r>
            <a:r>
              <a:rPr lang="en-US" dirty="0">
                <a:sym typeface="Math C"/>
              </a:rPr>
              <a:t>then FIRST(</a:t>
            </a:r>
            <a:r>
              <a:rPr lang="el-GR" dirty="0">
                <a:sym typeface="Math C"/>
              </a:rPr>
              <a:t>α</a:t>
            </a:r>
            <a:r>
              <a:rPr lang="en-US" dirty="0">
                <a:sym typeface="Math C"/>
              </a:rPr>
              <a:t>) ∩ FOLLOW(A) </a:t>
            </a:r>
            <a:r>
              <a:rPr lang="en-US">
                <a:sym typeface="Math C"/>
              </a:rPr>
              <a:t>= </a:t>
            </a:r>
            <a:r>
              <a:rPr lang="en-US" smtClean="0">
                <a:sym typeface="Math C"/>
              </a:rPr>
              <a:t>{}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10" y="0"/>
            <a:ext cx="7772400" cy="1143000"/>
          </a:xfrm>
        </p:spPr>
        <p:txBody>
          <a:bodyPr/>
          <a:lstStyle/>
          <a:p>
            <a:r>
              <a:rPr lang="en-US" dirty="0" smtClean="0"/>
              <a:t>Problem: Non LL Grammars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2209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1800" dirty="0" err="1"/>
              <a:t>b</a:t>
            </a:r>
            <a:r>
              <a:rPr lang="en-US" sz="1800" dirty="0" err="1" smtClean="0"/>
              <a:t>ool</a:t>
            </a:r>
            <a:r>
              <a:rPr lang="en-US" sz="1800" dirty="0" smtClean="0"/>
              <a:t> S() { 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return  A() &amp;&amp; match(token(‘a’)) &amp;&amp; match(token(‘b’));</a:t>
            </a:r>
          </a:p>
          <a:p>
            <a:pPr marL="68580" indent="0">
              <a:buNone/>
            </a:pPr>
            <a:r>
              <a:rPr lang="en-US" sz="1800" dirty="0" smtClean="0"/>
              <a:t>}</a:t>
            </a:r>
          </a:p>
          <a:p>
            <a:pPr marL="68580" indent="0">
              <a:buNone/>
            </a:pPr>
            <a:endParaRPr lang="en-US" sz="1800" dirty="0"/>
          </a:p>
          <a:p>
            <a:pPr marL="68580" indent="0">
              <a:buNone/>
            </a:pPr>
            <a:r>
              <a:rPr lang="en-US" sz="1800" dirty="0" err="1" smtClean="0"/>
              <a:t>bool</a:t>
            </a:r>
            <a:r>
              <a:rPr lang="en-US" sz="1800" dirty="0" smtClean="0"/>
              <a:t> A()  {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return  match(token(‘a’)) || true;</a:t>
            </a:r>
          </a:p>
          <a:p>
            <a:pPr marL="68580" indent="0">
              <a:buNone/>
            </a:pPr>
            <a:r>
              <a:rPr lang="en-US" sz="1800" dirty="0" smtClean="0"/>
              <a:t>} 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371600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43205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rgbClr val="FF0000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394720"/>
            <a:ext cx="7772400" cy="1158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What happens for input “</a:t>
            </a:r>
            <a:r>
              <a:rPr lang="en-US" sz="2000" dirty="0" err="1" smtClean="0"/>
              <a:t>ab</a:t>
            </a:r>
            <a:r>
              <a:rPr lang="en-US" sz="2000" dirty="0" smtClean="0"/>
              <a:t>”?</a:t>
            </a:r>
          </a:p>
          <a:p>
            <a:r>
              <a:rPr lang="en-US" sz="2000" dirty="0" smtClean="0"/>
              <a:t>What happens if you flip order of alternatives and try “</a:t>
            </a:r>
            <a:r>
              <a:rPr lang="en-US" sz="2000" dirty="0" err="1" smtClean="0"/>
              <a:t>aab</a:t>
            </a:r>
            <a:r>
              <a:rPr lang="en-US" sz="2000" dirty="0" smtClean="0"/>
              <a:t>”?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FIRST(S) = { a }		FOLLOW(S) = { $ } </a:t>
            </a:r>
          </a:p>
          <a:p>
            <a:r>
              <a:rPr lang="en-US" dirty="0" smtClean="0"/>
              <a:t>FIRST(A) = { a, </a:t>
            </a:r>
            <a:r>
              <a:rPr lang="en-US" dirty="0" smtClean="0">
                <a:sym typeface="Symbol"/>
              </a:rPr>
              <a:t></a:t>
            </a:r>
            <a:r>
              <a:rPr lang="en-US" dirty="0" smtClean="0"/>
              <a:t> }	FOLLOW(A) = { a 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FIRST/FOLLOW conflict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732601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rgbClr val="FF0000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610" y="0"/>
            <a:ext cx="7772400" cy="1143000"/>
          </a:xfrm>
        </p:spPr>
        <p:txBody>
          <a:bodyPr/>
          <a:lstStyle/>
          <a:p>
            <a:r>
              <a:rPr lang="en-US" dirty="0"/>
              <a:t>Problem: Non LL Grammars</a:t>
            </a:r>
          </a:p>
        </p:txBody>
      </p:sp>
    </p:spTree>
    <p:extLst>
      <p:ext uri="{BB962C8B-B14F-4D97-AF65-F5344CB8AC3E}">
        <p14:creationId xmlns:p14="http://schemas.microsoft.com/office/powerpoint/2010/main" val="20701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FIRST(term) = { ID }</a:t>
            </a:r>
          </a:p>
          <a:p>
            <a:r>
              <a:rPr lang="en-US" dirty="0" smtClean="0"/>
              <a:t>FIRST(</a:t>
            </a:r>
            <a:r>
              <a:rPr lang="en-US" dirty="0" err="1" smtClean="0"/>
              <a:t>indexed_elem</a:t>
            </a:r>
            <a:r>
              <a:rPr lang="en-US" dirty="0" smtClean="0"/>
              <a:t>) = { ID 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FIRST/FIRST conflict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1018504" y="1868331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term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[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]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1503" y="2460240"/>
            <a:ext cx="4364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7200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  <a:latin typeface="+mn-lt"/>
              </a:rPr>
              <a:t>language</a:t>
            </a:r>
            <a:r>
              <a:rPr lang="en-US" dirty="0">
                <a:solidFill>
                  <a:srgbClr val="3366FF"/>
                </a:solidFill>
                <a:latin typeface="+mn-lt"/>
              </a:rPr>
              <a:t>-defining power</a:t>
            </a:r>
          </a:p>
          <a:p>
            <a:endParaRPr lang="en-US" sz="7200" b="1" dirty="0">
              <a:solidFill>
                <a:srgbClr val="33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CFLs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4359" y="1901107"/>
            <a:ext cx="8186056" cy="4114800"/>
          </a:xfrm>
        </p:spPr>
        <p:txBody>
          <a:bodyPr/>
          <a:lstStyle/>
          <a:p>
            <a:r>
              <a:rPr lang="en-US" dirty="0" smtClean="0"/>
              <a:t>Context </a:t>
            </a:r>
            <a:r>
              <a:rPr lang="en-US" dirty="0"/>
              <a:t>F</a:t>
            </a:r>
            <a:r>
              <a:rPr lang="en-US" dirty="0" smtClean="0"/>
              <a:t>ree Grammars (CFG)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Nondeterministic push </a:t>
            </a:r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own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utomata (PDA)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Deterministic push down automata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6419" y="2679070"/>
            <a:ext cx="920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3366FF"/>
                </a:solidFill>
                <a:latin typeface="Calibri"/>
              </a:rPr>
              <a:t>~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9300" y="4565650"/>
            <a:ext cx="920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3366FF"/>
                </a:solidFill>
                <a:latin typeface="Calibri"/>
              </a:rPr>
              <a:t>~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683000" y="4832350"/>
            <a:ext cx="133350" cy="37465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left 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786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Rewrite the grammar to be in LL(1)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949280"/>
            <a:ext cx="628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Intuition: just like factoring x*y + x*z into x*(</a:t>
            </a:r>
            <a:r>
              <a:rPr lang="en-US" dirty="0" err="1" smtClean="0">
                <a:latin typeface="+mn-lt"/>
              </a:rPr>
              <a:t>y+z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19600" y="3767492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ounded Rectangle 6"/>
          <p:cNvSpPr/>
          <p:nvPr/>
        </p:nvSpPr>
        <p:spPr>
          <a:xfrm>
            <a:off x="1004746" y="243001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term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[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]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0" name="Rounded Rectangle 6"/>
          <p:cNvSpPr/>
          <p:nvPr/>
        </p:nvSpPr>
        <p:spPr>
          <a:xfrm>
            <a:off x="1004746" y="444624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term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after_ID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After_ID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 [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expr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] |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 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37892" y="25146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if E then S else S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   | if E then S 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   | T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7892" y="42672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if E then S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S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’ 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   | T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S’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else S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52746" y="3767492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כותרת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factoring – another example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FIRST(S) = { a }		FOLLOW(S) = { } </a:t>
            </a:r>
          </a:p>
          <a:p>
            <a:r>
              <a:rPr lang="en-US" dirty="0" smtClean="0"/>
              <a:t>FIRST(A) = { a , </a:t>
            </a:r>
            <a:r>
              <a:rPr lang="en-US" dirty="0" smtClean="0">
                <a:sym typeface="Symbol"/>
              </a:rPr>
              <a:t></a:t>
            </a:r>
            <a:r>
              <a:rPr lang="en-US" dirty="0" smtClean="0"/>
              <a:t> }	FOLLOW(A) = { a 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FIRST/FOLLOW conflict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732601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rgbClr val="FF0000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substitution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37892" y="19050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3276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3886200"/>
            <a:ext cx="681070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b | a b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276600"/>
            <a:ext cx="174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Substitute A in 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182813" y="4800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1019" y="5488289"/>
            <a:ext cx="681070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after_A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</a:p>
          <a:p>
            <a:pPr marL="68580" indent="0" algn="l" rtl="0">
              <a:buFont typeface="Wingdings"/>
              <a:buNone/>
            </a:pP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after_A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b | b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8060" y="481667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Left factoring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Left recursion cannot be handled with a bounded </a:t>
            </a:r>
            <a:r>
              <a:rPr lang="en-US" dirty="0" err="1" smtClean="0"/>
              <a:t>lookahead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What can we do? 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37892" y="1693821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E - term | term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recursion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76600"/>
            <a:ext cx="7772400" cy="121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Math C"/>
              </a:rPr>
              <a:t>L(G</a:t>
            </a:r>
            <a:r>
              <a:rPr lang="en-US" sz="2400" baseline="-25000" dirty="0" smtClean="0">
                <a:sym typeface="Math C"/>
              </a:rPr>
              <a:t>1</a:t>
            </a:r>
            <a:r>
              <a:rPr lang="en-US" sz="2400" dirty="0" smtClean="0">
                <a:sym typeface="Math C"/>
              </a:rPr>
              <a:t>) = β, β</a:t>
            </a:r>
            <a:r>
              <a:rPr lang="el-GR" sz="2400" dirty="0" smtClean="0">
                <a:sym typeface="Math C"/>
              </a:rPr>
              <a:t>α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>
                <a:sym typeface="Math C"/>
              </a:rPr>
              <a:t>β</a:t>
            </a:r>
            <a:r>
              <a:rPr lang="el-GR" sz="2400" dirty="0" smtClean="0">
                <a:sym typeface="Math C"/>
              </a:rPr>
              <a:t>αα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>
                <a:sym typeface="Math C"/>
              </a:rPr>
              <a:t>β</a:t>
            </a:r>
            <a:r>
              <a:rPr lang="el-GR" sz="2400" dirty="0" smtClean="0">
                <a:sym typeface="Math C"/>
              </a:rPr>
              <a:t>ααα</a:t>
            </a:r>
            <a:r>
              <a:rPr lang="en-US" sz="2400" dirty="0" smtClean="0">
                <a:sym typeface="Math C"/>
              </a:rPr>
              <a:t>, …</a:t>
            </a:r>
          </a:p>
          <a:p>
            <a:r>
              <a:rPr lang="en-US" sz="2400" dirty="0" smtClean="0">
                <a:sym typeface="Math C"/>
              </a:rPr>
              <a:t>L(G</a:t>
            </a:r>
            <a:r>
              <a:rPr lang="en-US" sz="2400" baseline="-25000" dirty="0" smtClean="0">
                <a:sym typeface="Math C"/>
              </a:rPr>
              <a:t>2</a:t>
            </a:r>
            <a:r>
              <a:rPr lang="en-US" sz="2400" dirty="0" smtClean="0">
                <a:sym typeface="Math C"/>
              </a:rPr>
              <a:t>) = same</a:t>
            </a:r>
          </a:p>
          <a:p>
            <a:endParaRPr lang="en-US" sz="2400" dirty="0" smtClean="0">
              <a:sym typeface="Math C"/>
            </a:endParaRPr>
          </a:p>
          <a:p>
            <a:pPr lvl="1"/>
            <a:endParaRPr lang="en-US" sz="2000" dirty="0" smtClean="0"/>
          </a:p>
          <a:p>
            <a:pPr marL="68580" indent="0">
              <a:buNone/>
            </a:pP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037892" y="1600200"/>
            <a:ext cx="2619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sym typeface="Math C"/>
              </a:rPr>
              <a:t>N</a:t>
            </a:r>
            <a:r>
              <a:rPr lang="el-GR" dirty="0">
                <a:solidFill>
                  <a:schemeClr val="tx1"/>
                </a:solidFill>
                <a:sym typeface="Math C"/>
              </a:rPr>
              <a:t>α</a:t>
            </a:r>
            <a:r>
              <a:rPr lang="en-US" dirty="0">
                <a:solidFill>
                  <a:schemeClr val="tx1"/>
                </a:solidFill>
                <a:sym typeface="Math C"/>
              </a:rPr>
              <a:t> | </a:t>
            </a:r>
            <a:r>
              <a:rPr lang="el-GR" dirty="0">
                <a:solidFill>
                  <a:schemeClr val="tx1"/>
                </a:solidFill>
                <a:sym typeface="Math C"/>
              </a:rPr>
              <a:t>β</a:t>
            </a:r>
            <a:r>
              <a:rPr lang="en-US" dirty="0">
                <a:solidFill>
                  <a:schemeClr val="tx1"/>
                </a:solidFill>
                <a:sym typeface="Math C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5800" y="1619093"/>
            <a:ext cx="2619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Math C"/>
              </a:rPr>
              <a:t>β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N’ </a:t>
            </a:r>
            <a:endParaRPr lang="en-US" dirty="0">
              <a:solidFill>
                <a:schemeClr val="tx1"/>
              </a:solidFill>
              <a:sym typeface="Math C"/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N’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Math C"/>
              </a:rPr>
              <a:t>α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N’ </a:t>
            </a:r>
            <a:r>
              <a:rPr lang="en-US" dirty="0">
                <a:solidFill>
                  <a:schemeClr val="tx1"/>
                </a:solidFill>
                <a:sym typeface="Math C"/>
              </a:rPr>
              <a:t>| </a:t>
            </a:r>
            <a:r>
              <a:rPr lang="el-GR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 </a:t>
            </a:r>
            <a:endParaRPr lang="en-US" dirty="0">
              <a:solidFill>
                <a:schemeClr val="tx1"/>
              </a:solidFill>
              <a:sym typeface="Math 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371" y="277846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584279" y="278350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1037892" y="5105400"/>
            <a:ext cx="2619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E - term | term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5105400"/>
            <a:ext cx="3276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term TE | term</a:t>
            </a: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-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term TE | </a:t>
            </a:r>
            <a:r>
              <a:rPr lang="el-GR" dirty="0">
                <a:solidFill>
                  <a:schemeClr val="tx1"/>
                </a:solidFill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4378351"/>
            <a:ext cx="7772400" cy="4984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ym typeface="Math C"/>
              </a:rPr>
              <a:t>For our 3</a:t>
            </a:r>
            <a:r>
              <a:rPr lang="en-US" sz="2400" baseline="30000" dirty="0" smtClean="0">
                <a:sym typeface="Math C"/>
              </a:rPr>
              <a:t>rd</a:t>
            </a:r>
            <a:r>
              <a:rPr lang="en-US" sz="2400" dirty="0" smtClean="0">
                <a:sym typeface="Math C"/>
              </a:rPr>
              <a:t> example:</a:t>
            </a:r>
            <a:endParaRPr lang="en-US" sz="2000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3810000" y="1981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62400" y="5486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8" name="Picture 6" descr="https://encrypted-tbn3.gstatic.com/images?q=tbn:ANd9GcSJu7RdywfaY5_gaycihVne9WATN6MMlMMvC9vKwqhtybBzvvrt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3" y="62716"/>
            <a:ext cx="576063" cy="72367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340345" y="765107"/>
            <a:ext cx="8036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p. 130</a:t>
            </a:r>
            <a:endParaRPr lang="he-IL" sz="1800" dirty="0"/>
          </a:p>
        </p:txBody>
      </p:sp>
      <p:sp>
        <p:nvSpPr>
          <p:cNvPr id="20" name="הסבר מלבני 19"/>
          <p:cNvSpPr/>
          <p:nvPr/>
        </p:nvSpPr>
        <p:spPr>
          <a:xfrm>
            <a:off x="6012160" y="3356992"/>
            <a:ext cx="2880320" cy="1008112"/>
          </a:xfrm>
          <a:prstGeom prst="wedgeRectCallout">
            <a:avLst>
              <a:gd name="adj1" fmla="val -45688"/>
              <a:gd name="adj2" fmla="val -967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Can be done algorithmically.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Problem: grammar becomes mangled beyond recognition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LL(k)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Descent</a:t>
            </a:r>
          </a:p>
          <a:p>
            <a:pPr lvl="1"/>
            <a:r>
              <a:rPr lang="en-US" dirty="0" smtClean="0"/>
              <a:t>Manual construction</a:t>
            </a:r>
          </a:p>
          <a:p>
            <a:pPr lvl="1"/>
            <a:r>
              <a:rPr lang="en-US" dirty="0" smtClean="0"/>
              <a:t>Uses recursion</a:t>
            </a:r>
          </a:p>
          <a:p>
            <a:endParaRPr lang="en-US" dirty="0" smtClean="0"/>
          </a:p>
          <a:p>
            <a:r>
              <a:rPr lang="en-US" dirty="0" smtClean="0"/>
              <a:t>Wanted</a:t>
            </a:r>
          </a:p>
          <a:p>
            <a:pPr lvl="1"/>
            <a:r>
              <a:rPr lang="en-US" dirty="0" smtClean="0"/>
              <a:t>A parser that can be generated automatically</a:t>
            </a:r>
          </a:p>
          <a:p>
            <a:pPr lvl="1"/>
            <a:r>
              <a:rPr lang="en-US" dirty="0" smtClean="0"/>
              <a:t>Does not use recursion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Pushdown automaton uses</a:t>
            </a:r>
          </a:p>
          <a:p>
            <a:pPr lvl="1"/>
            <a:r>
              <a:rPr lang="en-US" dirty="0" smtClean="0"/>
              <a:t>Prediction stack</a:t>
            </a:r>
          </a:p>
          <a:p>
            <a:pPr lvl="1"/>
            <a:r>
              <a:rPr lang="en-US" dirty="0" smtClean="0"/>
              <a:t>Input stream</a:t>
            </a:r>
          </a:p>
          <a:p>
            <a:pPr lvl="1"/>
            <a:r>
              <a:rPr lang="en-US" dirty="0" smtClean="0"/>
              <a:t>Transition table</a:t>
            </a:r>
          </a:p>
          <a:p>
            <a:pPr lvl="2"/>
            <a:r>
              <a:rPr lang="en-US" dirty="0" err="1" smtClean="0"/>
              <a:t>nonterminals</a:t>
            </a:r>
            <a:r>
              <a:rPr lang="en-US" dirty="0" smtClean="0"/>
              <a:t> x tokens -&gt; production alternative</a:t>
            </a:r>
          </a:p>
          <a:p>
            <a:pPr lvl="2"/>
            <a:r>
              <a:rPr lang="en-US" dirty="0" smtClean="0"/>
              <a:t>Entry indexed by nonterminal N and token t contains the alternative of N that must be predicated when current input starts with t</a:t>
            </a: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LL(k) parsing via pushdown automata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LL(k) parsing via pushdown automata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possible moves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Prediction</a:t>
            </a:r>
          </a:p>
          <a:p>
            <a:pPr lvl="2"/>
            <a:r>
              <a:rPr lang="en-US" dirty="0" smtClean="0"/>
              <a:t>When top of stack is </a:t>
            </a:r>
            <a:r>
              <a:rPr lang="en-US" dirty="0" err="1" smtClean="0"/>
              <a:t>nonterminal</a:t>
            </a:r>
            <a:r>
              <a:rPr lang="en-US" dirty="0" smtClean="0"/>
              <a:t> N, pop N, lookup table[</a:t>
            </a:r>
            <a:r>
              <a:rPr lang="en-US" dirty="0" err="1" smtClean="0"/>
              <a:t>N,t</a:t>
            </a:r>
            <a:r>
              <a:rPr lang="en-US" dirty="0" smtClean="0"/>
              <a:t>]. If table[</a:t>
            </a:r>
            <a:r>
              <a:rPr lang="en-US" dirty="0" err="1" smtClean="0"/>
              <a:t>N,t</a:t>
            </a:r>
            <a:r>
              <a:rPr lang="en-US" dirty="0" smtClean="0"/>
              <a:t>] is not empty, push table[</a:t>
            </a:r>
            <a:r>
              <a:rPr lang="en-US" dirty="0" err="1" smtClean="0"/>
              <a:t>N,t</a:t>
            </a:r>
            <a:r>
              <a:rPr lang="en-US" dirty="0" smtClean="0"/>
              <a:t>] on prediction stack, otherwise – syntax error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Match</a:t>
            </a:r>
          </a:p>
          <a:p>
            <a:pPr lvl="2"/>
            <a:r>
              <a:rPr lang="en-US" dirty="0" smtClean="0"/>
              <a:t>When top of prediction stack is a terminal T, must be equal to next input token t. If (t == T), pop T and consume t. If (t ≠ T) syntax error</a:t>
            </a:r>
          </a:p>
          <a:p>
            <a:r>
              <a:rPr lang="en-US" dirty="0" smtClean="0"/>
              <a:t>Parsing terminates when prediction stack is empty</a:t>
            </a:r>
          </a:p>
          <a:p>
            <a:pPr lvl="1"/>
            <a:r>
              <a:rPr lang="en-US" dirty="0" smtClean="0"/>
              <a:t>If input is empty at that point, success. Otherwise, syntax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724400"/>
          <a:ext cx="6934201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3420"/>
                <a:gridCol w="693420"/>
                <a:gridCol w="693420"/>
                <a:gridCol w="693420"/>
                <a:gridCol w="693420"/>
                <a:gridCol w="723900"/>
                <a:gridCol w="662941"/>
                <a:gridCol w="693420"/>
                <a:gridCol w="693420"/>
                <a:gridCol w="6934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xor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1447800"/>
            <a:ext cx="4572000" cy="30592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(1) E → LIT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(2) E → ( E OP E ) 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(3) E → not 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(4) LIT → true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(5) LIT → false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(6) OP → and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(7) OP → or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(8) OP → </a:t>
            </a:r>
            <a:r>
              <a:rPr lang="en-US" sz="2000" dirty="0" err="1"/>
              <a:t>xor</a:t>
            </a:r>
            <a:endParaRPr lang="en-US" sz="2000" dirty="0"/>
          </a:p>
        </p:txBody>
      </p:sp>
      <p:sp>
        <p:nvSpPr>
          <p:cNvPr id="8" name="Left Brace 7"/>
          <p:cNvSpPr/>
          <p:nvPr/>
        </p:nvSpPr>
        <p:spPr>
          <a:xfrm>
            <a:off x="914400" y="5105400"/>
            <a:ext cx="1524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5888" y="54102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/>
              <a:t>Nonterminals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4991100" y="1409700"/>
            <a:ext cx="228600" cy="624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66306" y="4042087"/>
            <a:ext cx="136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Input tokens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5105400"/>
            <a:ext cx="6324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629400" y="3200400"/>
            <a:ext cx="2057400" cy="685800"/>
          </a:xfrm>
          <a:prstGeom prst="wedgeRoundRectCallout">
            <a:avLst>
              <a:gd name="adj1" fmla="val 29121"/>
              <a:gd name="adj2" fmla="val 241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/>
              <a:t>Which rule should be used</a:t>
            </a:r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table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Pushdown Automata (PDA)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538574" cy="4114800"/>
          </a:xfrm>
        </p:spPr>
        <p:txBody>
          <a:bodyPr/>
          <a:lstStyle/>
          <a:p>
            <a:r>
              <a:rPr lang="en-US" dirty="0" smtClean="0"/>
              <a:t>Nondeterministic PDAs define all CFLs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Deterministic PDAs model parsers.</a:t>
            </a:r>
          </a:p>
          <a:p>
            <a:pPr lvl="1"/>
            <a:r>
              <a:rPr lang="en-US" dirty="0" smtClean="0"/>
              <a:t>Most programming languages have a deterministic PDA</a:t>
            </a:r>
          </a:p>
          <a:p>
            <a:pPr lvl="1"/>
            <a:r>
              <a:rPr lang="en-US" dirty="0" smtClean="0"/>
              <a:t>Efficient implementation</a:t>
            </a:r>
            <a:endParaRPr lang="en-US" dirty="0"/>
          </a:p>
        </p:txBody>
      </p:sp>
      <p:sp>
        <p:nvSpPr>
          <p:cNvPr id="2" name="5-Point Star 1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of non-recursive</a:t>
            </a:r>
            <a:br>
              <a:rPr lang="en-US" dirty="0" smtClean="0"/>
            </a:br>
            <a:r>
              <a:rPr lang="en-US" dirty="0" smtClean="0"/>
              <a:t>predictive parser</a:t>
            </a:r>
            <a:endParaRPr lang="he-IL" dirty="0"/>
          </a:p>
        </p:txBody>
      </p:sp>
      <p:sp>
        <p:nvSpPr>
          <p:cNvPr id="6" name="מלבן עם פינות מעוגלות באותו צד 5"/>
          <p:cNvSpPr/>
          <p:nvPr/>
        </p:nvSpPr>
        <p:spPr>
          <a:xfrm>
            <a:off x="3491880" y="3295784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Predictive Parsing program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279" y="5095984"/>
            <a:ext cx="14414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Parsing Table</a:t>
            </a:r>
            <a:br>
              <a:rPr lang="en-US" sz="1800" dirty="0" smtClean="0"/>
            </a:br>
            <a:endParaRPr lang="he-IL" sz="1800" dirty="0"/>
          </a:p>
        </p:txBody>
      </p:sp>
      <p:cxnSp>
        <p:nvCxnSpPr>
          <p:cNvPr id="9" name="מחבר חץ ישר 8"/>
          <p:cNvCxnSpPr>
            <a:stCxn id="6" idx="1"/>
            <a:endCxn id="7" idx="0"/>
          </p:cNvCxnSpPr>
          <p:nvPr/>
        </p:nvCxnSpPr>
        <p:spPr>
          <a:xfrm>
            <a:off x="4463988" y="4375904"/>
            <a:ext cx="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טבלה 11"/>
          <p:cNvGraphicFramePr>
            <a:graphicFrameLocks noGrp="1"/>
          </p:cNvGraphicFramePr>
          <p:nvPr>
            <p:extLst/>
          </p:nvPr>
        </p:nvGraphicFramePr>
        <p:xfrm>
          <a:off x="2096985" y="3583816"/>
          <a:ext cx="383704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76905" y="3583816"/>
            <a:ext cx="6976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800" dirty="0" smtClean="0"/>
              <a:t>Stack</a:t>
            </a:r>
            <a:endParaRPr lang="he-IL" sz="1800" dirty="0"/>
          </a:p>
        </p:txBody>
      </p:sp>
      <p:cxnSp>
        <p:nvCxnSpPr>
          <p:cNvPr id="14" name="מחבר חץ ישר 13"/>
          <p:cNvCxnSpPr>
            <a:stCxn id="6" idx="2"/>
          </p:cNvCxnSpPr>
          <p:nvPr/>
        </p:nvCxnSpPr>
        <p:spPr>
          <a:xfrm flipH="1" flipV="1">
            <a:off x="2483768" y="379984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טבלה 16"/>
          <p:cNvGraphicFramePr>
            <a:graphicFrameLocks noGrp="1"/>
          </p:cNvGraphicFramePr>
          <p:nvPr/>
        </p:nvGraphicFramePr>
        <p:xfrm>
          <a:off x="3347864" y="2204864"/>
          <a:ext cx="284164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0411"/>
                <a:gridCol w="710411"/>
                <a:gridCol w="710411"/>
                <a:gridCol w="71041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מחבר חץ ישר 17"/>
          <p:cNvCxnSpPr>
            <a:stCxn id="6" idx="3"/>
          </p:cNvCxnSpPr>
          <p:nvPr/>
        </p:nvCxnSpPr>
        <p:spPr>
          <a:xfrm flipH="1" flipV="1">
            <a:off x="4427984" y="25757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6" idx="0"/>
          </p:cNvCxnSpPr>
          <p:nvPr/>
        </p:nvCxnSpPr>
        <p:spPr>
          <a:xfrm>
            <a:off x="5436096" y="383584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84168" y="3655824"/>
            <a:ext cx="8258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800" dirty="0" smtClean="0"/>
              <a:t>Output</a:t>
            </a:r>
            <a:endParaRPr lang="he-I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28800" y="594928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652972" y="12192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aAb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| 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2192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err="1">
                <a:solidFill>
                  <a:schemeClr val="tx1"/>
                </a:solidFill>
              </a:rPr>
              <a:t>aacbb</a:t>
            </a:r>
            <a:r>
              <a:rPr lang="en-US" dirty="0">
                <a:solidFill>
                  <a:schemeClr val="tx1"/>
                </a:solidFill>
              </a:rPr>
              <a:t>$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914400" y="2133600"/>
          <a:ext cx="7391400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aAbb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c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c,c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match($,$) –</a:t>
                      </a:r>
                      <a:r>
                        <a:rPr lang="en-US" baseline="0" dirty="0" smtClean="0"/>
                        <a:t> success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56718" y="0"/>
            <a:ext cx="7772400" cy="1143000"/>
          </a:xfrm>
        </p:spPr>
        <p:txBody>
          <a:bodyPr/>
          <a:lstStyle/>
          <a:p>
            <a:r>
              <a:rPr lang="en-US" dirty="0" smtClean="0"/>
              <a:t>Running parser example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Erorrs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Handling Syntax Errors</a:t>
            </a: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Report and locate the error</a:t>
            </a:r>
          </a:p>
          <a:p>
            <a:r>
              <a:rPr lang="en-US" smtClean="0"/>
              <a:t>Diagnose the error</a:t>
            </a:r>
          </a:p>
          <a:p>
            <a:r>
              <a:rPr lang="en-US" smtClean="0"/>
              <a:t>Correct the error</a:t>
            </a:r>
          </a:p>
          <a:p>
            <a:r>
              <a:rPr lang="en-US" smtClean="0"/>
              <a:t>Recover from the error in order to discover more errors</a:t>
            </a:r>
          </a:p>
          <a:p>
            <a:pPr lvl="1"/>
            <a:r>
              <a:rPr lang="en-US" smtClean="0"/>
              <a:t>without reporting too many “strange” errors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Diagnosis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Line number </a:t>
            </a:r>
          </a:p>
          <a:p>
            <a:pPr lvl="1"/>
            <a:r>
              <a:rPr lang="en-US" smtClean="0"/>
              <a:t>may be far from the actual error</a:t>
            </a:r>
          </a:p>
          <a:p>
            <a:r>
              <a:rPr lang="en-US" smtClean="0"/>
              <a:t>The current token</a:t>
            </a:r>
          </a:p>
          <a:p>
            <a:r>
              <a:rPr lang="en-US" smtClean="0"/>
              <a:t>The expected tokens</a:t>
            </a:r>
          </a:p>
          <a:p>
            <a:r>
              <a:rPr lang="en-US" smtClean="0"/>
              <a:t>Parser configuration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Recovery</a:t>
            </a:r>
            <a:endParaRPr lang="en-US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Becomes less important in interactive environments</a:t>
            </a:r>
          </a:p>
          <a:p>
            <a:r>
              <a:rPr lang="en-US" sz="2800" dirty="0" smtClean="0"/>
              <a:t>Example heuristics:</a:t>
            </a:r>
          </a:p>
          <a:p>
            <a:pPr lvl="1"/>
            <a:r>
              <a:rPr lang="en-US" sz="2400" dirty="0" smtClean="0"/>
              <a:t>Search for a semi-column and ignore the statement</a:t>
            </a:r>
          </a:p>
          <a:p>
            <a:pPr lvl="1"/>
            <a:r>
              <a:rPr lang="en-US" sz="2400" dirty="0" smtClean="0"/>
              <a:t>Try to </a:t>
            </a:r>
            <a:r>
              <a:rPr lang="ja-JP" altLang="en-US" sz="2400" dirty="0" smtClean="0"/>
              <a:t>“</a:t>
            </a:r>
            <a:r>
              <a:rPr lang="en-US" sz="2400" dirty="0" smtClean="0"/>
              <a:t>replace</a:t>
            </a:r>
            <a:r>
              <a:rPr lang="ja-JP" altLang="en-US" sz="2400" dirty="0" smtClean="0"/>
              <a:t>”</a:t>
            </a:r>
            <a:r>
              <a:rPr lang="en-US" sz="2400" dirty="0" smtClean="0"/>
              <a:t> tokens for common errors</a:t>
            </a:r>
          </a:p>
          <a:p>
            <a:pPr lvl="1"/>
            <a:r>
              <a:rPr lang="en-US" sz="2400" dirty="0" smtClean="0"/>
              <a:t>Refrain from reporting 3 subsequent errors</a:t>
            </a:r>
          </a:p>
          <a:p>
            <a:r>
              <a:rPr lang="en-US" sz="2800" dirty="0" smtClean="0"/>
              <a:t>Globally optimal solutions </a:t>
            </a:r>
          </a:p>
          <a:p>
            <a:pPr lvl="1"/>
            <a:r>
              <a:rPr lang="en-US" sz="2400" dirty="0" smtClean="0"/>
              <a:t>For every input w, find a valid program w</a:t>
            </a:r>
            <a:r>
              <a:rPr lang="ja-JP" altLang="en-US" sz="2400" dirty="0" smtClean="0"/>
              <a:t>’</a:t>
            </a:r>
            <a:r>
              <a:rPr lang="en-US" sz="2400" dirty="0" smtClean="0"/>
              <a:t>  with a </a:t>
            </a:r>
            <a:r>
              <a:rPr lang="ja-JP" altLang="en-US" sz="2400" dirty="0" smtClean="0"/>
              <a:t>“</a:t>
            </a:r>
            <a:r>
              <a:rPr lang="en-US" sz="2400" dirty="0" smtClean="0"/>
              <a:t>minimal-distance</a:t>
            </a:r>
            <a:r>
              <a:rPr lang="ja-JP" altLang="en-US" sz="2400" dirty="0" smtClean="0"/>
              <a:t>”</a:t>
            </a:r>
            <a:r>
              <a:rPr lang="en-US" sz="2400" dirty="0" smtClean="0"/>
              <a:t> from w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28800" y="594928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814234" y="1295400"/>
            <a:ext cx="4572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aAb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| 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err="1" smtClean="0">
                <a:solidFill>
                  <a:schemeClr val="tx1"/>
                </a:solidFill>
              </a:rPr>
              <a:t>abcbb</a:t>
            </a:r>
            <a:r>
              <a:rPr lang="en-US" dirty="0">
                <a:solidFill>
                  <a:schemeClr val="tx1"/>
                </a:solidFill>
              </a:rPr>
              <a:t>$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994834" y="2971800"/>
          <a:ext cx="7391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bcbb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ERROR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676106" y="483565"/>
            <a:ext cx="7772400" cy="1143000"/>
          </a:xfrm>
        </p:spPr>
        <p:txBody>
          <a:bodyPr/>
          <a:lstStyle/>
          <a:p>
            <a:r>
              <a:rPr lang="en-US" dirty="0" smtClean="0"/>
              <a:t>Illegal input example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6" y="415700"/>
            <a:ext cx="7772400" cy="1143000"/>
          </a:xfrm>
        </p:spPr>
        <p:txBody>
          <a:bodyPr/>
          <a:lstStyle/>
          <a:p>
            <a:r>
              <a:rPr lang="en-US" dirty="0" smtClean="0"/>
              <a:t>Error handling in LL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91000"/>
            <a:ext cx="77724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Now what?</a:t>
            </a:r>
          </a:p>
          <a:p>
            <a:pPr lvl="1"/>
            <a:r>
              <a:rPr lang="en-US" dirty="0" smtClean="0"/>
              <a:t>Predict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r>
              <a:rPr lang="en-US" dirty="0" smtClean="0"/>
              <a:t> anyway “missing token b inserted in line XXX”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 c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c$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800" y="58674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a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b 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4834" y="2667000"/>
          <a:ext cx="73914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S,c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ERROR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94" y="309055"/>
            <a:ext cx="7772400" cy="1143000"/>
          </a:xfrm>
        </p:spPr>
        <p:txBody>
          <a:bodyPr/>
          <a:lstStyle/>
          <a:p>
            <a:r>
              <a:rPr lang="en-US" dirty="0" smtClean="0"/>
              <a:t>Error handling in LL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Result: infinite loop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 c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c$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800" y="58674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a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b 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4834" y="2667000"/>
          <a:ext cx="7391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bc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b,c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bS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bc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bS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S$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Looks</a:t>
                      </a:r>
                      <a:r>
                        <a:rPr lang="en-US" baseline="0" dirty="0" smtClean="0"/>
                        <a:t> familiar?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handling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x = a * (p+q * ( -b * (r-s);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819400"/>
            <a:ext cx="7772400" cy="3657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/>
              <a:buChar char="•"/>
            </a:pPr>
            <a:r>
              <a:rPr lang="en-US" dirty="0" smtClean="0"/>
              <a:t>Where should we report the error?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The valid prefix property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Intuition: PDA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116274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ε</a:t>
            </a:r>
            <a:r>
              <a:rPr lang="en-US" dirty="0" smtClean="0"/>
              <a:t>-NFA with the additional power to  manipulate </a:t>
            </a:r>
            <a:r>
              <a:rPr lang="en-US" b="1" dirty="0" smtClean="0">
                <a:solidFill>
                  <a:schemeClr val="bg1"/>
                </a:solidFill>
              </a:rPr>
              <a:t>one</a:t>
            </a:r>
            <a:r>
              <a:rPr lang="en-US" dirty="0" smtClean="0"/>
              <a:t> stack</a:t>
            </a:r>
          </a:p>
        </p:txBody>
      </p:sp>
      <p:sp>
        <p:nvSpPr>
          <p:cNvPr id="5" name="5-Point Star 4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53389" y="3532238"/>
            <a:ext cx="2514600" cy="1676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b" anchorCtr="1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67389" y="3293806"/>
            <a:ext cx="609600" cy="22614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77107" y="5597831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stack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340976" y="3371645"/>
            <a:ext cx="51076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Y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IF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$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45613" y="3490452"/>
            <a:ext cx="475226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-414244" y="3210226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Top</a:t>
            </a:r>
            <a:endParaRPr lang="en-US" dirty="0">
              <a:latin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723507" y="5586360"/>
            <a:ext cx="2184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control (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ε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-NFA) 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56" y="3685685"/>
            <a:ext cx="1739053" cy="14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Valid Prefix Property</a:t>
            </a:r>
            <a:endParaRPr lang="en-US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981199"/>
            <a:ext cx="8007555" cy="4762091"/>
          </a:xfrm>
        </p:spPr>
        <p:txBody>
          <a:bodyPr/>
          <a:lstStyle/>
          <a:p>
            <a:r>
              <a:rPr lang="en-US" sz="2800" dirty="0" smtClean="0"/>
              <a:t>For every prefix tokens</a:t>
            </a:r>
          </a:p>
          <a:p>
            <a:pPr lvl="1"/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that the parser identifies as legal: </a:t>
            </a:r>
          </a:p>
          <a:p>
            <a:pPr lvl="2"/>
            <a:r>
              <a:rPr lang="en-US" dirty="0" smtClean="0"/>
              <a:t>there exists tokens t</a:t>
            </a:r>
            <a:r>
              <a:rPr lang="en-US" baseline="-25000" dirty="0" smtClean="0"/>
              <a:t>i+1</a:t>
            </a:r>
            <a:r>
              <a:rPr lang="en-US" dirty="0" smtClean="0"/>
              <a:t>, t</a:t>
            </a:r>
            <a:r>
              <a:rPr lang="en-US" baseline="-25000" dirty="0" smtClean="0"/>
              <a:t>i+2</a:t>
            </a:r>
            <a:r>
              <a:rPr lang="en-US" dirty="0" smtClean="0"/>
              <a:t>, …,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such that 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is a syntactically valid program</a:t>
            </a:r>
          </a:p>
          <a:p>
            <a:endParaRPr lang="en-US" sz="2800" dirty="0" smtClean="0"/>
          </a:p>
          <a:p>
            <a:r>
              <a:rPr lang="en-US" sz="2800" dirty="0" smtClean="0"/>
              <a:t>If every token is considered as single character:</a:t>
            </a:r>
          </a:p>
          <a:p>
            <a:pPr lvl="1"/>
            <a:r>
              <a:rPr lang="en-US" sz="2400" dirty="0" smtClean="0"/>
              <a:t>For every prefix word u that the parser identifies as legal</a:t>
            </a:r>
            <a:r>
              <a:rPr lang="en-US" sz="2400" dirty="0"/>
              <a:t> </a:t>
            </a:r>
            <a:r>
              <a:rPr lang="en-US" sz="2000" dirty="0" smtClean="0"/>
              <a:t>there exists w such that </a:t>
            </a:r>
            <a:r>
              <a:rPr lang="en-US" sz="1800" dirty="0" err="1" smtClean="0"/>
              <a:t>u.w</a:t>
            </a:r>
            <a:r>
              <a:rPr lang="en-US" sz="1800" dirty="0" smtClean="0"/>
              <a:t> is a valid program</a:t>
            </a:r>
            <a:endParaRPr lang="en-US" sz="1800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5981287" y="5506759"/>
            <a:ext cx="2881584" cy="765904"/>
          </a:xfrm>
          <a:prstGeom prst="wedgeRoundRectCallout">
            <a:avLst>
              <a:gd name="adj1" fmla="val -43055"/>
              <a:gd name="adj2" fmla="val 97794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Bring any memories?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7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  <p:bldP spid="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Valid Prefix Property</a:t>
            </a:r>
            <a:endParaRPr lang="en-US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981199"/>
            <a:ext cx="8007555" cy="4762091"/>
          </a:xfrm>
        </p:spPr>
        <p:txBody>
          <a:bodyPr/>
          <a:lstStyle/>
          <a:p>
            <a:r>
              <a:rPr lang="en-US" sz="2800" dirty="0" smtClean="0"/>
              <a:t>For every prefix tokens</a:t>
            </a:r>
          </a:p>
          <a:p>
            <a:pPr lvl="1"/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that the parser identifies as legal: </a:t>
            </a:r>
          </a:p>
          <a:p>
            <a:pPr lvl="2"/>
            <a:r>
              <a:rPr lang="en-US" dirty="0" smtClean="0"/>
              <a:t>there exists tokens t</a:t>
            </a:r>
            <a:r>
              <a:rPr lang="en-US" baseline="-25000" dirty="0" smtClean="0"/>
              <a:t>i+1</a:t>
            </a:r>
            <a:r>
              <a:rPr lang="en-US" dirty="0" smtClean="0"/>
              <a:t>, t</a:t>
            </a:r>
            <a:r>
              <a:rPr lang="en-US" baseline="-25000" dirty="0" smtClean="0"/>
              <a:t>i+2</a:t>
            </a:r>
            <a:r>
              <a:rPr lang="en-US" dirty="0" smtClean="0"/>
              <a:t>, …,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such that 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is a syntactically valid program</a:t>
            </a:r>
          </a:p>
          <a:p>
            <a:endParaRPr lang="en-US" sz="2800" dirty="0" smtClean="0"/>
          </a:p>
          <a:p>
            <a:r>
              <a:rPr lang="en-US" sz="2800" dirty="0" smtClean="0"/>
              <a:t>If every token is considered as single character:</a:t>
            </a:r>
          </a:p>
          <a:p>
            <a:pPr lvl="1"/>
            <a:r>
              <a:rPr lang="en-US" sz="2400" dirty="0" smtClean="0"/>
              <a:t>For every prefix word u that the parser identifies as legal</a:t>
            </a:r>
            <a:r>
              <a:rPr lang="en-US" sz="2400" dirty="0"/>
              <a:t> </a:t>
            </a:r>
            <a:r>
              <a:rPr lang="en-US" sz="2000" dirty="0" smtClean="0"/>
              <a:t>there exists w such that </a:t>
            </a:r>
            <a:r>
              <a:rPr lang="en-US" sz="1800" dirty="0" err="1" smtClean="0"/>
              <a:t>u.w</a:t>
            </a:r>
            <a:r>
              <a:rPr lang="en-US" sz="1800" dirty="0" smtClean="0"/>
              <a:t> is a valid program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is </a:t>
            </a:r>
            <a:r>
              <a:rPr lang="en-US" dirty="0" smtClean="0"/>
              <a:t>tricky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Heuristics for dropping tokens, skipping to semicolon,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Parse Tree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semantic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an action to perform on each production rule</a:t>
            </a:r>
          </a:p>
          <a:p>
            <a:r>
              <a:rPr lang="en-US" dirty="0" smtClean="0"/>
              <a:t>Can build the parse tree</a:t>
            </a:r>
          </a:p>
          <a:p>
            <a:pPr lvl="1"/>
            <a:r>
              <a:rPr lang="en-US" dirty="0" smtClean="0"/>
              <a:t>Every function returns an object of type Node</a:t>
            </a:r>
          </a:p>
          <a:p>
            <a:pPr lvl="1"/>
            <a:r>
              <a:rPr lang="en-US" dirty="0" smtClean="0"/>
              <a:t>Every Node maintains a list of children</a:t>
            </a:r>
          </a:p>
          <a:p>
            <a:pPr lvl="1"/>
            <a:r>
              <a:rPr lang="en-US" dirty="0" smtClean="0"/>
              <a:t>Function calls can add new children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41" y="0"/>
            <a:ext cx="7772400" cy="1143000"/>
          </a:xfrm>
        </p:spPr>
        <p:txBody>
          <a:bodyPr/>
          <a:lstStyle/>
          <a:p>
            <a:r>
              <a:rPr lang="en-US" dirty="0" smtClean="0"/>
              <a:t>Building the parse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411" y="1471910"/>
            <a:ext cx="8458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E() {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new Node(); </a:t>
            </a:r>
          </a:p>
          <a:p>
            <a:pPr algn="l" rtl="0"/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result.name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“E”;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(current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 {TRUE, FALSE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}) 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2000" dirty="0" smtClean="0">
                <a:solidFill>
                  <a:srgbClr val="92D05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LIT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LIT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;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else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if (current == LPAREN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)  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2000" dirty="0" smtClean="0">
                <a:solidFill>
                  <a:srgbClr val="92D05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( E OP E )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match(LPAREN)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solidFill>
                  <a:srgbClr val="CA070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OP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match(RPAREN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if (current == NOT)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2000" dirty="0" smtClean="0">
                <a:solidFill>
                  <a:srgbClr val="92D05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not E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match(NOT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error;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result;</a:t>
            </a:r>
          </a:p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8"/>
          <p:cNvSpPr txBox="1">
            <a:spLocks noChangeArrowheads="1"/>
          </p:cNvSpPr>
          <p:nvPr/>
        </p:nvSpPr>
        <p:spPr bwMode="auto">
          <a:xfrm>
            <a:off x="707320" y="1243634"/>
            <a:ext cx="8436680" cy="547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static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Parse_Expression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(Expression **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expr_p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Expression *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= *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expr_p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new_expression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() 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/* try to parse a digit */ 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if (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Token.class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== DIGIT) {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  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-&gt;type=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D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;  </a:t>
            </a:r>
            <a:r>
              <a:rPr lang="en-US" altLang="ja-JP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-&gt;value=</a:t>
            </a:r>
            <a:r>
              <a:rPr lang="en-US" altLang="ja-JP" sz="1400" dirty="0" err="1">
                <a:solidFill>
                  <a:schemeClr val="tx1"/>
                </a:solidFill>
                <a:latin typeface="Courier New"/>
                <a:cs typeface="Courier New"/>
              </a:rPr>
              <a:t>Token.repr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 –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0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;      </a:t>
            </a:r>
            <a:endParaRPr lang="en-US" altLang="ja-JP" sz="14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>
              <a:spcBef>
                <a:spcPct val="50000"/>
              </a:spcBef>
            </a:pP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Courier New"/>
                <a:cs typeface="Courier New"/>
              </a:rPr>
              <a:t>        </a:t>
            </a:r>
            <a:r>
              <a:rPr lang="en-US" altLang="ja-JP" sz="1400" b="1" dirty="0" err="1" smtClean="0">
                <a:solidFill>
                  <a:srgbClr val="1A8CFF"/>
                </a:solidFill>
                <a:latin typeface="Courier New"/>
                <a:cs typeface="Courier New"/>
              </a:rPr>
              <a:t>get_next_token</a:t>
            </a:r>
            <a:r>
              <a:rPr lang="en-US" altLang="ja-JP" sz="1400" b="1" dirty="0">
                <a:solidFill>
                  <a:srgbClr val="1A8CFF"/>
                </a:solidFill>
                <a:latin typeface="Courier New"/>
                <a:cs typeface="Courier New"/>
              </a:rPr>
              <a:t>();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   return 1;       }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/* try parse parenthesized expression */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if (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Token.class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== 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 {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-&gt;type=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P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;   </a:t>
            </a:r>
            <a:r>
              <a:rPr lang="en-US" altLang="ja-JP" sz="1400" b="1" dirty="0" err="1">
                <a:solidFill>
                  <a:srgbClr val="1A8CFF"/>
                </a:solidFill>
                <a:latin typeface="Courier New"/>
                <a:cs typeface="Courier New"/>
              </a:rPr>
              <a:t>get_next_token</a:t>
            </a:r>
            <a:r>
              <a:rPr lang="en-US" altLang="ja-JP" sz="1400" b="1" dirty="0">
                <a:solidFill>
                  <a:srgbClr val="1A8CFF"/>
                </a:solidFill>
                <a:latin typeface="Courier New"/>
                <a:cs typeface="Courier New"/>
              </a:rPr>
              <a:t>();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if (!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Parse_Expression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(&amp;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-&gt;left))  Error(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“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missing expression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”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if (!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Parse_Operator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(&amp;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-&gt;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oper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))  Error(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“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missing operator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”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if (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Token.class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!= 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 Error(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“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missing )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”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); 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</a:t>
            </a:r>
            <a:r>
              <a:rPr lang="en-US" sz="1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get_next_token</a:t>
            </a:r>
            <a:r>
              <a:rPr lang="en-US" sz="1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()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return 1; }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return 0;   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} </a:t>
            </a:r>
          </a:p>
        </p:txBody>
      </p:sp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8B498-5708-EF46-9331-E64380D6CA9F}" type="slidenum">
              <a:rPr lang="he-IL" sz="1400">
                <a:solidFill>
                  <a:schemeClr val="tx1"/>
                </a:solidFill>
                <a:cs typeface="Times New Roman" charset="0"/>
              </a:rPr>
              <a:pPr/>
              <a:t>146</a:t>
            </a:fld>
            <a:endParaRPr lang="en-US" sz="14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8747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Parser for Fully Parenthesized </a:t>
            </a:r>
            <a:r>
              <a:rPr lang="en-US" dirty="0" err="1" smtClean="0"/>
              <a:t>Expers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904" y="2165048"/>
            <a:ext cx="2540000" cy="379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418" y="6076835"/>
            <a:ext cx="215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Jay </a:t>
            </a:r>
            <a:r>
              <a:rPr lang="en-US" dirty="0" err="1"/>
              <a:t>Earley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6866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dirty="0" smtClean="0"/>
              <a:t>Invented by Jay </a:t>
            </a:r>
            <a:r>
              <a:rPr lang="en-US" dirty="0" err="1" smtClean="0"/>
              <a:t>Earley</a:t>
            </a:r>
            <a:r>
              <a:rPr lang="en-US" dirty="0" smtClean="0"/>
              <a:t> [PhD. 1968]</a:t>
            </a:r>
          </a:p>
          <a:p>
            <a:endParaRPr lang="en-US" dirty="0"/>
          </a:p>
          <a:p>
            <a:r>
              <a:rPr lang="en-US" dirty="0" smtClean="0"/>
              <a:t>Handles arbitrary context free grammars</a:t>
            </a:r>
          </a:p>
          <a:p>
            <a:pPr lvl="1"/>
            <a:r>
              <a:rPr lang="en-US" dirty="0" smtClean="0"/>
              <a:t>Can handle ambiguous  grammars</a:t>
            </a:r>
          </a:p>
          <a:p>
            <a:endParaRPr lang="en-US" dirty="0"/>
          </a:p>
          <a:p>
            <a:r>
              <a:rPr lang="en-US" dirty="0" smtClean="0"/>
              <a:t>Complexity O(N</a:t>
            </a:r>
            <a:r>
              <a:rPr lang="en-US" baseline="30000" dirty="0" smtClean="0"/>
              <a:t>3</a:t>
            </a:r>
            <a:r>
              <a:rPr lang="en-US" dirty="0" smtClean="0"/>
              <a:t>) when N = |input|</a:t>
            </a:r>
          </a:p>
          <a:p>
            <a:r>
              <a:rPr lang="en-US" dirty="0" smtClean="0"/>
              <a:t>Uses dynamic programming</a:t>
            </a:r>
          </a:p>
          <a:p>
            <a:pPr lvl="1"/>
            <a:r>
              <a:rPr lang="en-US" dirty="0" smtClean="0"/>
              <a:t>Compactly encodes ambiguity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a problem P into </a:t>
            </a:r>
            <a:r>
              <a:rPr lang="en-US" dirty="0" err="1" smtClean="0"/>
              <a:t>subproblems</a:t>
            </a:r>
            <a:r>
              <a:rPr lang="en-US" dirty="0" smtClean="0"/>
              <a:t> P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/>
            <a:r>
              <a:rPr lang="en-US" dirty="0" smtClean="0"/>
              <a:t>Solve P by combining solutions for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…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endParaRPr lang="en-US" dirty="0"/>
          </a:p>
          <a:p>
            <a:pPr lvl="1"/>
            <a:r>
              <a:rPr lang="en-US" dirty="0" smtClean="0"/>
              <a:t>Memo-</a:t>
            </a:r>
            <a:r>
              <a:rPr lang="en-US" dirty="0" err="1" smtClean="0"/>
              <a:t>ize</a:t>
            </a:r>
            <a:r>
              <a:rPr lang="en-US" dirty="0" smtClean="0"/>
              <a:t> (store) solutions to </a:t>
            </a:r>
            <a:r>
              <a:rPr lang="en-US" dirty="0" err="1" smtClean="0"/>
              <a:t>subproblems</a:t>
            </a:r>
            <a:r>
              <a:rPr lang="en-US" dirty="0" smtClean="0"/>
              <a:t> instead of re-computation </a:t>
            </a:r>
          </a:p>
          <a:p>
            <a:r>
              <a:rPr lang="en-US" dirty="0" smtClean="0"/>
              <a:t>Bellman-Ford shortest path algorithm</a:t>
            </a:r>
          </a:p>
          <a:p>
            <a:pPr lvl="1"/>
            <a:r>
              <a:rPr lang="en-US" dirty="0" smtClean="0"/>
              <a:t>Sol(</a:t>
            </a:r>
            <a:r>
              <a:rPr lang="en-US" dirty="0" err="1" smtClean="0"/>
              <a:t>x,y,i</a:t>
            </a:r>
            <a:r>
              <a:rPr lang="en-US" dirty="0" smtClean="0"/>
              <a:t>) = minimum of</a:t>
            </a:r>
          </a:p>
          <a:p>
            <a:pPr lvl="2"/>
            <a:r>
              <a:rPr lang="en-US" dirty="0" smtClean="0"/>
              <a:t>Sol(x,y,i-1)</a:t>
            </a:r>
          </a:p>
          <a:p>
            <a:pPr lvl="2"/>
            <a:r>
              <a:rPr lang="en-US" dirty="0" smtClean="0"/>
              <a:t>Sol(t,y,i-1) + weight(</a:t>
            </a:r>
            <a:r>
              <a:rPr lang="en-US" dirty="0" err="1" smtClean="0"/>
              <a:t>x,t</a:t>
            </a:r>
            <a:r>
              <a:rPr lang="en-US" dirty="0" smtClean="0"/>
              <a:t>)   for   edges (</a:t>
            </a:r>
            <a:r>
              <a:rPr lang="en-US" dirty="0" err="1" smtClean="0"/>
              <a:t>x,t</a:t>
            </a:r>
            <a:r>
              <a:rPr lang="en-US" dirty="0" smtClean="0"/>
              <a:t>) </a:t>
            </a:r>
          </a:p>
          <a:p>
            <a:pPr marL="457200" lvl="1" indent="0">
              <a:buNone/>
            </a:pPr>
            <a:endParaRPr lang="en-US" baseline="-25000" dirty="0" smtClean="0"/>
          </a:p>
          <a:p>
            <a:pPr marL="457200" lvl="1" indent="0">
              <a:buNone/>
            </a:pPr>
            <a:endParaRPr lang="en-US" baseline="-25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Intuition: PDA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96688"/>
            <a:ext cx="7772400" cy="4114800"/>
          </a:xfrm>
        </p:spPr>
        <p:txBody>
          <a:bodyPr/>
          <a:lstStyle/>
          <a:p>
            <a:r>
              <a:rPr lang="en-US" dirty="0" smtClean="0"/>
              <a:t>Think of an </a:t>
            </a:r>
            <a:r>
              <a:rPr lang="en-US" dirty="0" err="1" smtClean="0"/>
              <a:t>ε</a:t>
            </a:r>
            <a:r>
              <a:rPr lang="en-US" dirty="0" smtClean="0"/>
              <a:t>-NFA with the additional power that it can manipulate a stack</a:t>
            </a:r>
          </a:p>
          <a:p>
            <a:r>
              <a:rPr lang="en-US" dirty="0" smtClean="0"/>
              <a:t>PDA moves are determined by:</a:t>
            </a:r>
          </a:p>
          <a:p>
            <a:pPr lvl="1"/>
            <a:r>
              <a:rPr lang="en-US" dirty="0" smtClean="0"/>
              <a:t>The current state (of its </a:t>
            </a:r>
            <a:r>
              <a:rPr lang="ja-JP" altLang="en-US" dirty="0" smtClean="0"/>
              <a:t>“</a:t>
            </a:r>
            <a:r>
              <a:rPr lang="en-US" dirty="0" err="1"/>
              <a:t>ε</a:t>
            </a:r>
            <a:r>
              <a:rPr lang="en-US" dirty="0"/>
              <a:t>-NFA</a:t>
            </a:r>
            <a:r>
              <a:rPr lang="ja-JP" altLang="en-US" dirty="0" smtClean="0"/>
              <a:t>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current input symbol (or </a:t>
            </a:r>
            <a:r>
              <a:rPr lang="en-US" dirty="0" err="1" smtClean="0"/>
              <a:t>ε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current symbol on top of its stack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 implementation of a recursive descent parser  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S[N+1]</a:t>
            </a:r>
            <a:r>
              <a:rPr lang="en-US" dirty="0" smtClean="0"/>
              <a:t> Sequence of sets of “</a:t>
            </a:r>
            <a:r>
              <a:rPr lang="en-US" dirty="0" err="1" smtClean="0"/>
              <a:t>Earley</a:t>
            </a:r>
            <a:r>
              <a:rPr lang="en-US" dirty="0" smtClean="0"/>
              <a:t> states”</a:t>
            </a:r>
          </a:p>
          <a:p>
            <a:pPr lvl="2"/>
            <a:r>
              <a:rPr lang="en-US" dirty="0" smtClean="0">
                <a:solidFill>
                  <a:srgbClr val="004080"/>
                </a:solidFill>
              </a:rPr>
              <a:t>N</a:t>
            </a:r>
            <a:r>
              <a:rPr lang="en-US" dirty="0" smtClean="0"/>
              <a:t> = |INPUT|</a:t>
            </a:r>
          </a:p>
          <a:p>
            <a:pPr lvl="2"/>
            <a:r>
              <a:rPr lang="en-US" dirty="0" err="1" smtClean="0">
                <a:solidFill>
                  <a:srgbClr val="004080"/>
                </a:solidFill>
              </a:rPr>
              <a:t>Earley</a:t>
            </a:r>
            <a:r>
              <a:rPr lang="en-US" dirty="0" smtClean="0">
                <a:solidFill>
                  <a:srgbClr val="004080"/>
                </a:solidFill>
              </a:rPr>
              <a:t> state (item) s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004080"/>
                </a:solidFill>
              </a:rPr>
              <a:t> </a:t>
            </a:r>
            <a:r>
              <a:rPr lang="en-US" dirty="0" smtClean="0"/>
              <a:t>a sentential form + aux info 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S[</a:t>
            </a:r>
            <a:r>
              <a:rPr lang="en-US" dirty="0" err="1" smtClean="0">
                <a:solidFill>
                  <a:srgbClr val="004080"/>
                </a:solidFill>
              </a:rPr>
              <a:t>i</a:t>
            </a:r>
            <a:r>
              <a:rPr lang="en-US" dirty="0" smtClean="0">
                <a:solidFill>
                  <a:srgbClr val="004080"/>
                </a:solidFill>
              </a:rPr>
              <a:t>]</a:t>
            </a:r>
            <a:r>
              <a:rPr lang="en-US" dirty="0" smtClean="0"/>
              <a:t> All parse tree that can be produced (by a RDP) after reading the first </a:t>
            </a:r>
            <a:r>
              <a:rPr lang="en-US" dirty="0" err="1"/>
              <a:t>i</a:t>
            </a:r>
            <a:r>
              <a:rPr lang="en-US" dirty="0" smtClean="0"/>
              <a:t> tokens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[i+1] built using S[0] … S[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Parse arbitrary grammars in O(|input|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 </a:t>
            </a:r>
          </a:p>
          <a:p>
            <a:pPr lvl="1"/>
            <a:r>
              <a:rPr lang="en-US" sz="2400" dirty="0"/>
              <a:t>O(|</a:t>
            </a:r>
            <a:r>
              <a:rPr lang="en-US" sz="2400" dirty="0" smtClean="0"/>
              <a:t>input|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for </a:t>
            </a:r>
            <a:r>
              <a:rPr lang="en-US" sz="2400" dirty="0" err="1" smtClean="0"/>
              <a:t>unambigous</a:t>
            </a:r>
            <a:r>
              <a:rPr lang="en-US" sz="2400" dirty="0" smtClean="0"/>
              <a:t> </a:t>
            </a:r>
            <a:r>
              <a:rPr lang="en-US" sz="2400" dirty="0" err="1" smtClean="0"/>
              <a:t>grammer</a:t>
            </a:r>
            <a:endParaRPr lang="en-US" sz="2400" dirty="0"/>
          </a:p>
          <a:p>
            <a:pPr lvl="1"/>
            <a:r>
              <a:rPr lang="en-US" sz="2400" dirty="0" smtClean="0"/>
              <a:t>Linear for most LR(k) </a:t>
            </a:r>
            <a:r>
              <a:rPr lang="en-US" sz="2400" dirty="0" err="1" smtClean="0"/>
              <a:t>langaues</a:t>
            </a:r>
            <a:r>
              <a:rPr lang="en-US" sz="2400" dirty="0" smtClean="0"/>
              <a:t> (next lesson)</a:t>
            </a:r>
            <a:endParaRPr lang="en-US" sz="1400" dirty="0" smtClean="0"/>
          </a:p>
          <a:p>
            <a:r>
              <a:rPr lang="en-US" sz="2800" dirty="0" smtClean="0"/>
              <a:t>Dynamic programming implementation of a recursive descent parser  </a:t>
            </a:r>
          </a:p>
          <a:p>
            <a:pPr lvl="1"/>
            <a:r>
              <a:rPr lang="en-US" sz="2400" dirty="0" smtClean="0"/>
              <a:t>S[N+1] Sequence of sets of “</a:t>
            </a:r>
            <a:r>
              <a:rPr lang="en-US" sz="2400" dirty="0" err="1" smtClean="0"/>
              <a:t>Earley</a:t>
            </a:r>
            <a:r>
              <a:rPr lang="en-US" sz="2400" dirty="0" smtClean="0"/>
              <a:t> states”</a:t>
            </a:r>
          </a:p>
          <a:p>
            <a:pPr lvl="2"/>
            <a:r>
              <a:rPr lang="en-US" sz="2000" dirty="0" smtClean="0"/>
              <a:t>N = |INPUT|</a:t>
            </a:r>
          </a:p>
          <a:p>
            <a:pPr lvl="2"/>
            <a:r>
              <a:rPr lang="en-US" sz="2000" dirty="0" err="1" smtClean="0"/>
              <a:t>Earley</a:t>
            </a:r>
            <a:r>
              <a:rPr lang="en-US" sz="2000" dirty="0" smtClean="0"/>
              <a:t> states is a sentential form + aux info </a:t>
            </a:r>
          </a:p>
          <a:p>
            <a:pPr lvl="1"/>
            <a:r>
              <a:rPr lang="en-US" sz="2400" dirty="0" smtClean="0"/>
              <a:t>S[</a:t>
            </a:r>
            <a:r>
              <a:rPr lang="en-US" sz="2400" dirty="0" err="1" smtClean="0"/>
              <a:t>i</a:t>
            </a:r>
            <a:r>
              <a:rPr lang="en-US" sz="2400" dirty="0" smtClean="0"/>
              <a:t>] All parse tree that can be produced (by an RDP) after reading the first </a:t>
            </a:r>
            <a:r>
              <a:rPr lang="en-US" sz="2400" dirty="0" err="1" smtClean="0"/>
              <a:t>i</a:t>
            </a:r>
            <a:r>
              <a:rPr lang="en-US" sz="2400" dirty="0" smtClean="0"/>
              <a:t> tokens</a:t>
            </a:r>
          </a:p>
          <a:p>
            <a:pPr lvl="2"/>
            <a:r>
              <a:rPr lang="en-US" sz="2000" dirty="0" smtClean="0"/>
              <a:t>S[i+1] built using S[0] … S[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&lt; constituent, back &gt;</a:t>
            </a:r>
          </a:p>
          <a:p>
            <a:pPr lvl="1"/>
            <a:r>
              <a:rPr lang="en-US" dirty="0" smtClean="0"/>
              <a:t>constituent (dotted rule) for  A</a:t>
            </a:r>
            <a:r>
              <a:rPr lang="en-US" dirty="0" smtClean="0">
                <a:sym typeface="Wingdings"/>
              </a:rPr>
              <a:t>αβ</a:t>
            </a:r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•αβ   predicated constituents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α•β   in-progress constituents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αβ•   completed constituents</a:t>
            </a:r>
            <a:endParaRPr lang="en-US" dirty="0" smtClean="0"/>
          </a:p>
          <a:p>
            <a:pPr lvl="1"/>
            <a:r>
              <a:rPr lang="en-US" dirty="0" smtClean="0"/>
              <a:t>back previous Early state in 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&lt; constituent, back &gt;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constituent</a:t>
            </a:r>
            <a:r>
              <a:rPr lang="en-US" dirty="0" smtClean="0"/>
              <a:t> (dotted rule) for  A</a:t>
            </a:r>
            <a:r>
              <a:rPr lang="en-US" dirty="0" smtClean="0">
                <a:sym typeface="Wingdings"/>
              </a:rPr>
              <a:t>αβ</a:t>
            </a:r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•</a:t>
            </a:r>
            <a:r>
              <a:rPr lang="en-US" dirty="0" smtClean="0">
                <a:sym typeface="Wingdings"/>
              </a:rPr>
              <a:t>αβ  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predicated</a:t>
            </a:r>
            <a:r>
              <a:rPr lang="en-US" dirty="0" smtClean="0">
                <a:sym typeface="Wingdings"/>
              </a:rPr>
              <a:t> constituents 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>
                <a:sym typeface="Wingdings"/>
              </a:rPr>
              <a:t>α•β 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olidFill>
                  <a:srgbClr val="004080"/>
                </a:solidFill>
                <a:sym typeface="Wingdings"/>
              </a:rPr>
              <a:t>in-progress </a:t>
            </a:r>
            <a:r>
              <a:rPr lang="en-US" dirty="0">
                <a:sym typeface="Wingdings"/>
              </a:rPr>
              <a:t>constituents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αβ</a:t>
            </a:r>
            <a:r>
              <a:rPr lang="en-US" dirty="0">
                <a:sym typeface="Wingdings"/>
              </a:rPr>
              <a:t>•</a:t>
            </a:r>
            <a:r>
              <a:rPr lang="en-US" dirty="0" smtClean="0">
                <a:sym typeface="Wingdings"/>
              </a:rPr>
              <a:t> 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olidFill>
                  <a:srgbClr val="004080"/>
                </a:solidFill>
                <a:sym typeface="Wingdings"/>
              </a:rPr>
              <a:t>completed</a:t>
            </a:r>
            <a:r>
              <a:rPr lang="en-US" dirty="0" smtClean="0">
                <a:sym typeface="Wingdings"/>
              </a:rPr>
              <a:t> constituents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back </a:t>
            </a:r>
            <a:r>
              <a:rPr lang="en-US" dirty="0" smtClean="0">
                <a:solidFill>
                  <a:srgbClr val="000000"/>
                </a:solidFill>
              </a:rPr>
              <a:t>previous Early state in derivation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419" y="1569960"/>
            <a:ext cx="7772400" cy="502194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Input = x[1…N]</a:t>
            </a:r>
          </a:p>
          <a:p>
            <a:pPr marL="0" indent="0">
              <a:buNone/>
            </a:pPr>
            <a:r>
              <a:rPr lang="en-US" sz="2400" dirty="0" smtClean="0"/>
              <a:t>S[0] = &lt;E’</a:t>
            </a:r>
            <a:r>
              <a:rPr lang="en-US" sz="2400" dirty="0" smtClean="0">
                <a:sym typeface="Wingdings"/>
              </a:rPr>
              <a:t> •</a:t>
            </a:r>
            <a:r>
              <a:rPr lang="en-US" sz="2400" dirty="0">
                <a:sym typeface="Wingdings"/>
              </a:rPr>
              <a:t>E</a:t>
            </a:r>
            <a:r>
              <a:rPr lang="en-US" sz="2400" dirty="0" smtClean="0"/>
              <a:t>, 0&gt;; S[1] = … S[N] = {}</a:t>
            </a:r>
          </a:p>
          <a:p>
            <a:pPr marL="0" indent="0">
              <a:buNone/>
            </a:pPr>
            <a:r>
              <a:rPr lang="en-US" sz="2400" dirty="0" smtClean="0"/>
              <a:t>for  </a:t>
            </a:r>
            <a:r>
              <a:rPr lang="en-US" sz="2400" dirty="0" err="1" smtClean="0"/>
              <a:t>i</a:t>
            </a:r>
            <a:r>
              <a:rPr lang="en-US" sz="2400" dirty="0" smtClean="0"/>
              <a:t> = 0 ... N do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dirty="0">
                <a:sym typeface="Wingdings"/>
              </a:rPr>
              <a:t>until S[</a:t>
            </a:r>
            <a:r>
              <a:rPr lang="en-US" sz="2400" dirty="0" err="1">
                <a:sym typeface="Wingdings"/>
              </a:rPr>
              <a:t>i</a:t>
            </a:r>
            <a:r>
              <a:rPr lang="en-US" sz="2400" dirty="0">
                <a:sym typeface="Wingdings"/>
              </a:rPr>
              <a:t>] does not </a:t>
            </a:r>
            <a:r>
              <a:rPr lang="en-US" sz="2400" dirty="0" smtClean="0">
                <a:sym typeface="Wingdings"/>
              </a:rPr>
              <a:t>change do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   </a:t>
            </a:r>
            <a:r>
              <a:rPr lang="en-US" sz="2400" dirty="0" err="1" smtClean="0"/>
              <a:t>foreach</a:t>
            </a:r>
            <a:r>
              <a:rPr lang="en-US" sz="2400" dirty="0" smtClean="0"/>
              <a:t> s ∈ S[</a:t>
            </a:r>
            <a:r>
              <a:rPr lang="en-US" sz="2400" dirty="0" err="1" smtClean="0"/>
              <a:t>i</a:t>
            </a:r>
            <a:r>
              <a:rPr lang="en-US" sz="2400" dirty="0" smtClean="0"/>
              <a:t>]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if  s = &lt;A</a:t>
            </a:r>
            <a:r>
              <a:rPr lang="en-US" sz="2400" dirty="0" smtClean="0">
                <a:sym typeface="Wingdings"/>
              </a:rPr>
              <a:t>…•a…, b&gt;  and  a=x[i+1] then 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                </a:t>
            </a:r>
            <a:r>
              <a:rPr lang="en-US" sz="2400" dirty="0"/>
              <a:t>S[</a:t>
            </a:r>
            <a:r>
              <a:rPr lang="en-US" sz="2400" dirty="0" smtClean="0"/>
              <a:t>i+1] =  </a:t>
            </a:r>
            <a:r>
              <a:rPr lang="en-US" sz="2400" dirty="0"/>
              <a:t>S[i+1</a:t>
            </a:r>
            <a:r>
              <a:rPr lang="en-US" sz="2400" dirty="0" smtClean="0"/>
              <a:t>] ∪ {</a:t>
            </a:r>
            <a:r>
              <a:rPr lang="en-US" sz="2400" dirty="0"/>
              <a:t>&lt;A</a:t>
            </a:r>
            <a:r>
              <a:rPr lang="en-US" sz="2400" dirty="0" smtClean="0">
                <a:sym typeface="Wingdings"/>
              </a:rPr>
              <a:t>…a•…, b&gt; </a:t>
            </a:r>
            <a:r>
              <a:rPr lang="en-US" sz="2400" dirty="0" smtClean="0"/>
              <a:t> }   // scan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if  s = &lt;A</a:t>
            </a:r>
            <a:r>
              <a:rPr lang="en-US" sz="2400" dirty="0" smtClean="0">
                <a:sym typeface="Wingdings"/>
              </a:rPr>
              <a:t> … •X …, b&gt; and Xα then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           S[</a:t>
            </a:r>
            <a:r>
              <a:rPr lang="en-US" sz="2400" dirty="0" err="1" smtClean="0">
                <a:sym typeface="Wingdings"/>
              </a:rPr>
              <a:t>i</a:t>
            </a:r>
            <a:r>
              <a:rPr lang="en-US" sz="2400" dirty="0" smtClean="0">
                <a:sym typeface="Wingdings"/>
              </a:rPr>
              <a:t>] = S[</a:t>
            </a:r>
            <a:r>
              <a:rPr lang="en-US" sz="2400" dirty="0" err="1" smtClean="0">
                <a:sym typeface="Wingdings"/>
              </a:rPr>
              <a:t>i</a:t>
            </a:r>
            <a:r>
              <a:rPr lang="en-US" sz="2400" dirty="0" smtClean="0">
                <a:sym typeface="Wingdings"/>
              </a:rPr>
              <a:t>] </a:t>
            </a:r>
            <a:r>
              <a:rPr lang="en-US" sz="2400" dirty="0"/>
              <a:t>∪ {</a:t>
            </a:r>
            <a:r>
              <a:rPr lang="en-US" sz="2400" dirty="0" smtClean="0"/>
              <a:t>&lt;X</a:t>
            </a:r>
            <a:r>
              <a:rPr lang="en-US" sz="2400" dirty="0" smtClean="0">
                <a:sym typeface="Wingdings"/>
              </a:rPr>
              <a:t>•α, </a:t>
            </a:r>
            <a:r>
              <a:rPr lang="en-US" sz="2400" dirty="0" err="1" smtClean="0">
                <a:sym typeface="Wingdings"/>
              </a:rPr>
              <a:t>i</a:t>
            </a:r>
            <a:r>
              <a:rPr lang="en-US" sz="2400" dirty="0" smtClean="0">
                <a:sym typeface="Wingdings"/>
              </a:rPr>
              <a:t> &gt; </a:t>
            </a:r>
            <a:r>
              <a:rPr lang="en-US" sz="2400" dirty="0" smtClean="0"/>
              <a:t> </a:t>
            </a:r>
            <a:r>
              <a:rPr lang="en-US" sz="2400" dirty="0"/>
              <a:t>} </a:t>
            </a:r>
            <a:r>
              <a:rPr lang="en-US" sz="2400" dirty="0" smtClean="0"/>
              <a:t> // predict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if  s = &lt; </a:t>
            </a:r>
            <a:r>
              <a:rPr lang="en-US" sz="2400" dirty="0"/>
              <a:t>A</a:t>
            </a:r>
            <a:r>
              <a:rPr lang="en-US" sz="2400" dirty="0">
                <a:sym typeface="Wingdings"/>
              </a:rPr>
              <a:t> … </a:t>
            </a:r>
            <a:r>
              <a:rPr lang="en-US" sz="2400" dirty="0" smtClean="0">
                <a:sym typeface="Wingdings"/>
              </a:rPr>
              <a:t>•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>
                <a:sym typeface="Wingdings"/>
              </a:rPr>
              <a:t>b</a:t>
            </a:r>
            <a:r>
              <a:rPr lang="en-US" sz="2400" dirty="0" smtClean="0">
                <a:sym typeface="Wingdings"/>
              </a:rPr>
              <a:t>&gt;  and  </a:t>
            </a:r>
            <a:r>
              <a:rPr lang="en-US" sz="2400" dirty="0" smtClean="0"/>
              <a:t>&lt;X</a:t>
            </a:r>
            <a:r>
              <a:rPr lang="en-US" sz="2400" dirty="0" smtClean="0">
                <a:sym typeface="Wingdings"/>
              </a:rPr>
              <a:t>…•A…,  k&gt;  </a:t>
            </a:r>
            <a:r>
              <a:rPr lang="en-US" sz="2400" dirty="0"/>
              <a:t>∈ S</a:t>
            </a:r>
            <a:r>
              <a:rPr lang="en-US" sz="2400" dirty="0" smtClean="0"/>
              <a:t>[b] then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S[</a:t>
            </a:r>
            <a:r>
              <a:rPr lang="en-US" sz="2400" dirty="0" err="1" smtClean="0"/>
              <a:t>i</a:t>
            </a:r>
            <a:r>
              <a:rPr lang="en-US" sz="2400" dirty="0" smtClean="0"/>
              <a:t>] = S[</a:t>
            </a:r>
            <a:r>
              <a:rPr lang="en-US" sz="2400" dirty="0" err="1" smtClean="0"/>
              <a:t>i</a:t>
            </a:r>
            <a:r>
              <a:rPr lang="en-US" sz="2400" dirty="0" smtClean="0"/>
              <a:t>] ∪{</a:t>
            </a:r>
            <a:r>
              <a:rPr lang="en-US" sz="2400" dirty="0"/>
              <a:t>&lt;X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…A•…</a:t>
            </a:r>
            <a:r>
              <a:rPr lang="en-US" sz="2400" dirty="0">
                <a:sym typeface="Wingdings"/>
              </a:rPr>
              <a:t>,  k&gt; </a:t>
            </a:r>
            <a:r>
              <a:rPr lang="en-US" sz="2400" dirty="0" smtClean="0">
                <a:sym typeface="Wingdings"/>
              </a:rPr>
              <a:t> } //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811852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Input = x[1…N]</a:t>
            </a:r>
          </a:p>
          <a:p>
            <a:pPr marL="0" indent="0">
              <a:buNone/>
            </a:pPr>
            <a:r>
              <a:rPr lang="en-US" sz="2000" dirty="0" smtClean="0"/>
              <a:t>S[0] = &lt;E’</a:t>
            </a:r>
            <a:r>
              <a:rPr lang="en-US" sz="2000" dirty="0" smtClean="0">
                <a:sym typeface="Wingdings"/>
              </a:rPr>
              <a:t> •E</a:t>
            </a:r>
            <a:r>
              <a:rPr lang="en-US" sz="2000" dirty="0" smtClean="0"/>
              <a:t>, 0&gt;; S[1] = … S[N] = {}</a:t>
            </a:r>
          </a:p>
          <a:p>
            <a:pPr marL="0" indent="0">
              <a:buNone/>
            </a:pPr>
            <a:r>
              <a:rPr lang="en-US" sz="2000" dirty="0" smtClean="0"/>
              <a:t>for  </a:t>
            </a:r>
            <a:r>
              <a:rPr lang="en-US" sz="2000" dirty="0" err="1" smtClean="0"/>
              <a:t>i</a:t>
            </a:r>
            <a:r>
              <a:rPr lang="en-US" sz="2000" dirty="0" smtClean="0"/>
              <a:t> = 0 ... N do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ym typeface="Wingdings"/>
              </a:rPr>
              <a:t>until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does not change do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</a:t>
            </a:r>
            <a:r>
              <a:rPr lang="en-US" sz="2000" dirty="0" err="1" smtClean="0"/>
              <a:t>foreach</a:t>
            </a:r>
            <a:r>
              <a:rPr lang="en-US" sz="2000" dirty="0" smtClean="0"/>
              <a:t> s ∈ S[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…•a…, b&gt;  and  a=x[i+1] then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smtClean="0">
                <a:solidFill>
                  <a:schemeClr val="bg1"/>
                </a:solidFill>
              </a:rPr>
              <a:t>scan</a:t>
            </a:r>
            <a:endParaRPr lang="en-US" sz="2000" dirty="0" smtClean="0">
              <a:solidFill>
                <a:schemeClr val="bg1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</a:t>
            </a:r>
            <a:r>
              <a:rPr lang="en-US" sz="2000" dirty="0" smtClean="0"/>
              <a:t>S[i+1] =  S[i+1] ∪ {&lt;A</a:t>
            </a:r>
            <a:r>
              <a:rPr lang="en-US" sz="2000" dirty="0" smtClean="0">
                <a:sym typeface="Wingdings"/>
              </a:rPr>
              <a:t>…a•…, b&gt;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 … •X …, b&gt; and Xα then                                    </a:t>
            </a:r>
            <a:r>
              <a:rPr lang="en-US" sz="2000" dirty="0">
                <a:solidFill>
                  <a:srgbClr val="004080"/>
                </a:solidFill>
              </a:rPr>
              <a:t>// </a:t>
            </a:r>
            <a:r>
              <a:rPr lang="en-US" sz="2000" dirty="0" smtClean="0">
                <a:solidFill>
                  <a:srgbClr val="004080"/>
                </a:solidFill>
              </a:rPr>
              <a:t>predict</a:t>
            </a:r>
            <a:endParaRPr lang="en-US" sz="2000" dirty="0" smtClean="0">
              <a:solidFill>
                <a:srgbClr val="00408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=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</a:t>
            </a:r>
            <a:r>
              <a:rPr lang="en-US" sz="2000" dirty="0" smtClean="0"/>
              <a:t>∪ {&lt;X</a:t>
            </a:r>
            <a:r>
              <a:rPr lang="en-US" sz="2000" dirty="0" smtClean="0">
                <a:sym typeface="Wingdings"/>
              </a:rPr>
              <a:t>•α, 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if  s = &lt; A</a:t>
            </a:r>
            <a:r>
              <a:rPr lang="en-US" sz="2000" dirty="0" smtClean="0">
                <a:sym typeface="Wingdings"/>
              </a:rPr>
              <a:t> … • , b&gt;  and  </a:t>
            </a:r>
            <a:r>
              <a:rPr lang="en-US" sz="2000" dirty="0" smtClean="0"/>
              <a:t>&lt;X</a:t>
            </a:r>
            <a:r>
              <a:rPr lang="en-US" sz="2000" dirty="0" smtClean="0">
                <a:sym typeface="Wingdings"/>
              </a:rPr>
              <a:t>…•A…,  k&gt;  </a:t>
            </a:r>
            <a:r>
              <a:rPr lang="en-US" sz="2000" dirty="0" smtClean="0"/>
              <a:t>∈ S[b] then    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/</a:t>
            </a:r>
            <a:r>
              <a:rPr lang="en-US" sz="2000" dirty="0">
                <a:solidFill>
                  <a:srgbClr val="004080"/>
                </a:solidFill>
                <a:sym typeface="Wingdings"/>
              </a:rPr>
              <a:t>/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complete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                S[</a:t>
            </a:r>
            <a:r>
              <a:rPr lang="en-US" sz="2000" dirty="0" err="1" smtClean="0"/>
              <a:t>i</a:t>
            </a:r>
            <a:r>
              <a:rPr lang="en-US" sz="2000" dirty="0" smtClean="0"/>
              <a:t>] = S[</a:t>
            </a:r>
            <a:r>
              <a:rPr lang="en-US" sz="2000" dirty="0" err="1" smtClean="0"/>
              <a:t>i</a:t>
            </a:r>
            <a:r>
              <a:rPr lang="en-US" sz="2000" dirty="0" smtClean="0"/>
              <a:t>] ∪{&lt;X</a:t>
            </a:r>
            <a:r>
              <a:rPr lang="en-US" sz="2000" dirty="0" smtClean="0">
                <a:sym typeface="Wingdings"/>
              </a:rPr>
              <a:t>…A•…,  k&gt;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086" y="38387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451024" y="45918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454683" y="5304918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452621" y="6080903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16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79" y="1793366"/>
            <a:ext cx="5329162" cy="4602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04" y="3589165"/>
            <a:ext cx="539704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&lt;A</a:t>
            </a:r>
            <a:r>
              <a:rPr lang="en-US" sz="1400" dirty="0">
                <a:latin typeface="+mn-lt"/>
                <a:sym typeface="Wingdings"/>
              </a:rPr>
              <a:t>…•a…, b&gt;  and  a=x[i+1] then                                </a:t>
            </a:r>
            <a:r>
              <a:rPr lang="en-US" sz="1400" dirty="0">
                <a:latin typeface="+mn-lt"/>
              </a:rPr>
              <a:t>// scan</a:t>
            </a:r>
            <a:endParaRPr lang="en-US" sz="1400" dirty="0">
              <a:latin typeface="+mn-lt"/>
              <a:sym typeface="Wingdings"/>
            </a:endParaRP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               </a:t>
            </a:r>
            <a:r>
              <a:rPr lang="en-US" sz="1400" dirty="0">
                <a:latin typeface="+mn-lt"/>
              </a:rPr>
              <a:t>S[i+1] =  S[i+1] ∪ {&lt;A</a:t>
            </a:r>
            <a:r>
              <a:rPr lang="en-US" sz="1400" dirty="0">
                <a:latin typeface="+mn-lt"/>
                <a:sym typeface="Wingdings"/>
              </a:rPr>
              <a:t>…a•…, b&gt; </a:t>
            </a:r>
            <a:r>
              <a:rPr lang="en-US" sz="1400" dirty="0">
                <a:latin typeface="+mn-lt"/>
              </a:rPr>
              <a:t> } </a:t>
            </a:r>
            <a:endParaRPr lang="en-US" sz="1400" dirty="0" smtClean="0">
              <a:latin typeface="+mn-lt"/>
            </a:endParaRPr>
          </a:p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&lt;A</a:t>
            </a:r>
            <a:r>
              <a:rPr lang="en-US" sz="1400" dirty="0">
                <a:latin typeface="+mn-lt"/>
                <a:sym typeface="Wingdings"/>
              </a:rPr>
              <a:t> … •X …, b&gt; and Xα then                                    </a:t>
            </a:r>
            <a:r>
              <a:rPr lang="en-US" sz="1400" dirty="0">
                <a:solidFill>
                  <a:srgbClr val="004080"/>
                </a:solidFill>
                <a:latin typeface="+mn-lt"/>
              </a:rPr>
              <a:t>// predict</a:t>
            </a:r>
            <a:endParaRPr lang="en-US" sz="1400" dirty="0">
              <a:solidFill>
                <a:srgbClr val="004080"/>
              </a:solidFill>
              <a:latin typeface="+mn-lt"/>
              <a:sym typeface="Wingdings"/>
            </a:endParaRP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               S[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] = S[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] </a:t>
            </a:r>
            <a:r>
              <a:rPr lang="en-US" sz="1400" dirty="0">
                <a:latin typeface="+mn-lt"/>
              </a:rPr>
              <a:t>∪ {&lt;X</a:t>
            </a:r>
            <a:r>
              <a:rPr lang="en-US" sz="1400" dirty="0">
                <a:latin typeface="+mn-lt"/>
                <a:sym typeface="Wingdings"/>
              </a:rPr>
              <a:t>•α, 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 &gt; </a:t>
            </a:r>
            <a:r>
              <a:rPr lang="en-US" sz="1400" dirty="0">
                <a:latin typeface="+mn-lt"/>
              </a:rPr>
              <a:t> } </a:t>
            </a:r>
            <a:endParaRPr lang="en-US" sz="1400" dirty="0" smtClean="0">
              <a:latin typeface="+mn-lt"/>
            </a:endParaRPr>
          </a:p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 A</a:t>
            </a:r>
            <a:r>
              <a:rPr lang="en-US" sz="1400" dirty="0">
                <a:latin typeface="+mn-lt"/>
                <a:sym typeface="Wingdings"/>
              </a:rPr>
              <a:t> … • , b&gt;  and  </a:t>
            </a:r>
            <a:r>
              <a:rPr lang="en-US" sz="1400" dirty="0">
                <a:latin typeface="+mn-lt"/>
              </a:rPr>
              <a:t>&lt;X</a:t>
            </a:r>
            <a:r>
              <a:rPr lang="en-US" sz="1400" dirty="0">
                <a:latin typeface="+mn-lt"/>
                <a:sym typeface="Wingdings"/>
              </a:rPr>
              <a:t>…•A…,  k&gt;  </a:t>
            </a:r>
            <a:r>
              <a:rPr lang="en-US" sz="1400" dirty="0">
                <a:latin typeface="+mn-lt"/>
              </a:rPr>
              <a:t>∈ S[b] then     </a:t>
            </a:r>
            <a:r>
              <a:rPr lang="en-US" sz="1400" dirty="0">
                <a:solidFill>
                  <a:srgbClr val="004080"/>
                </a:solidFill>
                <a:latin typeface="+mn-lt"/>
                <a:sym typeface="Wingdings"/>
              </a:rPr>
              <a:t>// complete</a:t>
            </a: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</a:t>
            </a:r>
            <a:r>
              <a:rPr lang="en-US" sz="1400" dirty="0">
                <a:latin typeface="+mn-lt"/>
              </a:rPr>
              <a:t>                S[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dirty="0">
                <a:latin typeface="+mn-lt"/>
              </a:rPr>
              <a:t>] = S[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dirty="0">
                <a:latin typeface="+mn-lt"/>
              </a:rPr>
              <a:t>] ∪{&lt;X</a:t>
            </a:r>
            <a:r>
              <a:rPr lang="en-US" sz="1400" dirty="0">
                <a:latin typeface="+mn-lt"/>
                <a:sym typeface="Wingdings"/>
              </a:rPr>
              <a:t>…A•…,  k&gt;  }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6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811852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Input = x[1…N]</a:t>
            </a:r>
          </a:p>
          <a:p>
            <a:pPr marL="0" indent="0">
              <a:buNone/>
            </a:pPr>
            <a:r>
              <a:rPr lang="en-US" sz="2000" dirty="0" smtClean="0"/>
              <a:t>S[0] = &lt;E’</a:t>
            </a:r>
            <a:r>
              <a:rPr lang="en-US" sz="2000" dirty="0" smtClean="0">
                <a:sym typeface="Wingdings"/>
              </a:rPr>
              <a:t> •E</a:t>
            </a:r>
            <a:r>
              <a:rPr lang="en-US" sz="2000" dirty="0" smtClean="0"/>
              <a:t>, 0&gt;; S[1] = … S[N] = {}</a:t>
            </a:r>
          </a:p>
          <a:p>
            <a:pPr marL="0" indent="0">
              <a:buNone/>
            </a:pPr>
            <a:r>
              <a:rPr lang="en-US" sz="2000" dirty="0" smtClean="0"/>
              <a:t>for  </a:t>
            </a:r>
            <a:r>
              <a:rPr lang="en-US" sz="2000" dirty="0" err="1" smtClean="0"/>
              <a:t>i</a:t>
            </a:r>
            <a:r>
              <a:rPr lang="en-US" sz="2000" dirty="0" smtClean="0"/>
              <a:t> = 0 ... N do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ym typeface="Wingdings"/>
              </a:rPr>
              <a:t>until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does not change do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</a:t>
            </a:r>
            <a:r>
              <a:rPr lang="en-US" sz="2000" dirty="0" err="1" smtClean="0"/>
              <a:t>foreach</a:t>
            </a:r>
            <a:r>
              <a:rPr lang="en-US" sz="2000" dirty="0" smtClean="0"/>
              <a:t> s ∈ S[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…•a…, b&gt;  and  a=x[i+1] then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smtClean="0">
                <a:solidFill>
                  <a:schemeClr val="bg1"/>
                </a:solidFill>
              </a:rPr>
              <a:t>scan</a:t>
            </a:r>
            <a:endParaRPr lang="en-US" sz="2000" dirty="0" smtClean="0">
              <a:solidFill>
                <a:schemeClr val="bg1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</a:t>
            </a:r>
            <a:r>
              <a:rPr lang="en-US" sz="2000" dirty="0" smtClean="0"/>
              <a:t>S[i+1] =  S[i+1] ∪ {&lt;A</a:t>
            </a:r>
            <a:r>
              <a:rPr lang="en-US" sz="2000" dirty="0" smtClean="0">
                <a:sym typeface="Wingdings"/>
              </a:rPr>
              <a:t>…a•…, b&gt;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 … •X …, b&gt; and Xα then                                    </a:t>
            </a:r>
            <a:r>
              <a:rPr lang="en-US" sz="2000" dirty="0">
                <a:solidFill>
                  <a:srgbClr val="004080"/>
                </a:solidFill>
              </a:rPr>
              <a:t>// </a:t>
            </a:r>
            <a:r>
              <a:rPr lang="en-US" sz="2000" dirty="0" smtClean="0">
                <a:solidFill>
                  <a:srgbClr val="004080"/>
                </a:solidFill>
              </a:rPr>
              <a:t>predict</a:t>
            </a:r>
            <a:endParaRPr lang="en-US" sz="2000" dirty="0" smtClean="0">
              <a:solidFill>
                <a:srgbClr val="00408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=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</a:t>
            </a:r>
            <a:r>
              <a:rPr lang="en-US" sz="2000" dirty="0" smtClean="0"/>
              <a:t>∪ {&lt;X</a:t>
            </a:r>
            <a:r>
              <a:rPr lang="en-US" sz="2000" dirty="0" smtClean="0">
                <a:sym typeface="Wingdings"/>
              </a:rPr>
              <a:t>•α, 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if  s = &lt; A</a:t>
            </a:r>
            <a:r>
              <a:rPr lang="en-US" sz="2000" dirty="0" smtClean="0">
                <a:sym typeface="Wingdings"/>
              </a:rPr>
              <a:t> … • , b&gt;  and  </a:t>
            </a:r>
            <a:r>
              <a:rPr lang="en-US" sz="2000" dirty="0" smtClean="0"/>
              <a:t>&lt;X</a:t>
            </a:r>
            <a:r>
              <a:rPr lang="en-US" sz="2000" dirty="0" smtClean="0">
                <a:sym typeface="Wingdings"/>
              </a:rPr>
              <a:t>…•A…,  k&gt;  </a:t>
            </a:r>
            <a:r>
              <a:rPr lang="en-US" sz="2000" dirty="0" smtClean="0"/>
              <a:t>∈ S[b] then    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/</a:t>
            </a:r>
            <a:r>
              <a:rPr lang="en-US" sz="2000" dirty="0">
                <a:solidFill>
                  <a:srgbClr val="004080"/>
                </a:solidFill>
                <a:sym typeface="Wingdings"/>
              </a:rPr>
              <a:t>/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complete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                S[</a:t>
            </a:r>
            <a:r>
              <a:rPr lang="en-US" sz="2000" dirty="0" err="1" smtClean="0"/>
              <a:t>i</a:t>
            </a:r>
            <a:r>
              <a:rPr lang="en-US" sz="2000" dirty="0" smtClean="0"/>
              <a:t>] = S[</a:t>
            </a:r>
            <a:r>
              <a:rPr lang="en-US" sz="2000" dirty="0" err="1" smtClean="0"/>
              <a:t>i</a:t>
            </a:r>
            <a:r>
              <a:rPr lang="en-US" sz="2000" dirty="0" smtClean="0"/>
              <a:t>] ∪{&lt;X</a:t>
            </a:r>
            <a:r>
              <a:rPr lang="en-US" sz="2000" dirty="0" smtClean="0">
                <a:sym typeface="Wingdings"/>
              </a:rPr>
              <a:t>…A•…,  k&gt;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086" y="38387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451024" y="45918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454683" y="5304918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452621" y="6080903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194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with Pictures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47" r="9247"/>
          <a:stretch/>
        </p:blipFill>
        <p:spPr>
          <a:xfrm>
            <a:off x="685800" y="1981200"/>
            <a:ext cx="76835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429" y="1644952"/>
            <a:ext cx="33503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Grammar: A </a:t>
            </a:r>
            <a:r>
              <a:rPr lang="en-US" dirty="0" smtClean="0">
                <a:latin typeface="+mn-lt"/>
                <a:sym typeface="Wingdings"/>
              </a:rPr>
              <a:t> BC</a:t>
            </a:r>
            <a:endParaRPr lang="en-US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                   B </a:t>
            </a:r>
            <a:r>
              <a:rPr lang="en-US" dirty="0" smtClean="0">
                <a:latin typeface="+mn-lt"/>
                <a:sym typeface="Wingdings"/>
              </a:rPr>
              <a:t> b</a:t>
            </a:r>
          </a:p>
          <a:p>
            <a:pPr algn="l"/>
            <a:r>
              <a:rPr lang="en-US" dirty="0" smtClean="0">
                <a:latin typeface="+mn-lt"/>
                <a:sym typeface="Wingdings"/>
              </a:rPr>
              <a:t>                   C  c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1428" y="1558240"/>
            <a:ext cx="245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Input: </a:t>
            </a:r>
            <a:r>
              <a:rPr lang="en-US" dirty="0" err="1" smtClean="0">
                <a:latin typeface="+mn-lt"/>
              </a:rPr>
              <a:t>bc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91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Parsing in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13619" y="4818744"/>
            <a:ext cx="580571" cy="55638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75691" y="4818744"/>
            <a:ext cx="580571" cy="55638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637763" y="4818744"/>
            <a:ext cx="580571" cy="55638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099835" y="4818744"/>
            <a:ext cx="580571" cy="55638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561907" y="4818744"/>
            <a:ext cx="580571" cy="55638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18" charset="0"/>
              </a:rPr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023981" y="4818744"/>
            <a:ext cx="580571" cy="55638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4833258"/>
            <a:ext cx="47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id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6400" y="4833258"/>
            <a:ext cx="47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1372" y="4833258"/>
            <a:ext cx="47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id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7772" y="4833258"/>
            <a:ext cx="47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id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2800" y="4833258"/>
            <a:ext cx="47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429" y="1644952"/>
            <a:ext cx="33503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Grammar: S </a:t>
            </a:r>
            <a:r>
              <a:rPr lang="en-US" dirty="0" smtClean="0">
                <a:latin typeface="+mn-lt"/>
                <a:sym typeface="Wingdings"/>
              </a:rPr>
              <a:t> E</a:t>
            </a:r>
            <a:endParaRPr lang="en-US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                   E </a:t>
            </a:r>
            <a:r>
              <a:rPr lang="en-US" dirty="0" smtClean="0">
                <a:latin typeface="+mn-lt"/>
                <a:sym typeface="Wingdings"/>
              </a:rPr>
              <a:t> T +</a:t>
            </a:r>
            <a:r>
              <a:rPr lang="en-US" dirty="0">
                <a:latin typeface="+mn-lt"/>
                <a:sym typeface="Wingdings"/>
              </a:rPr>
              <a:t> </a:t>
            </a:r>
            <a:r>
              <a:rPr lang="en-US" dirty="0" smtClean="0">
                <a:latin typeface="+mn-lt"/>
                <a:sym typeface="Wingdings"/>
              </a:rPr>
              <a:t>id | id</a:t>
            </a:r>
          </a:p>
          <a:p>
            <a:pPr algn="l"/>
            <a:r>
              <a:rPr lang="en-US" dirty="0" smtClean="0">
                <a:latin typeface="+mn-lt"/>
                <a:sym typeface="Wingdings"/>
              </a:rPr>
              <a:t>                   T  E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1428" y="1558240"/>
            <a:ext cx="245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Input: id + id + id</a:t>
            </a:r>
            <a:endParaRPr lang="en-US" dirty="0">
              <a:latin typeface="+mn-lt"/>
            </a:endParaRPr>
          </a:p>
        </p:txBody>
      </p:sp>
      <p:cxnSp>
        <p:nvCxnSpPr>
          <p:cNvPr id="23" name="Curved Connector 22"/>
          <p:cNvCxnSpPr>
            <a:stCxn id="6" idx="1"/>
            <a:endCxn id="6" idx="0"/>
          </p:cNvCxnSpPr>
          <p:nvPr/>
        </p:nvCxnSpPr>
        <p:spPr bwMode="auto">
          <a:xfrm rot="10800000" flipH="1">
            <a:off x="713619" y="4818744"/>
            <a:ext cx="290286" cy="278190"/>
          </a:xfrm>
          <a:prstGeom prst="curvedConnector4">
            <a:avLst>
              <a:gd name="adj1" fmla="val -78750"/>
              <a:gd name="adj2" fmla="val 182174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41905" y="4112370"/>
            <a:ext cx="1536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1 &lt;S</a:t>
            </a:r>
            <a:r>
              <a:rPr lang="en-US" sz="1600" dirty="0" smtClean="0">
                <a:latin typeface="+mn-lt"/>
                <a:sym typeface="Wingdings"/>
              </a:rPr>
              <a:t>•E,0&gt;</a:t>
            </a:r>
            <a:endParaRPr lang="en-US" sz="16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817246"/>
            <a:ext cx="200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2 &lt;E</a:t>
            </a:r>
            <a:r>
              <a:rPr lang="en-US" sz="1600" dirty="0" smtClean="0">
                <a:latin typeface="+mn-lt"/>
                <a:sym typeface="Wingdings"/>
              </a:rPr>
              <a:t></a:t>
            </a:r>
            <a:r>
              <a:rPr lang="en-US" sz="1600" dirty="0">
                <a:sym typeface="Wingdings"/>
              </a:rPr>
              <a:t>•</a:t>
            </a:r>
            <a:r>
              <a:rPr lang="en-US" sz="1600" dirty="0" smtClean="0">
                <a:latin typeface="+mn-lt"/>
                <a:sym typeface="Wingdings"/>
              </a:rPr>
              <a:t>T+id,0&gt;</a:t>
            </a:r>
            <a:endParaRPr lang="en-US" sz="16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4836" y="3534217"/>
            <a:ext cx="200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3 &lt;E</a:t>
            </a:r>
            <a:r>
              <a:rPr lang="en-US" sz="1600" dirty="0" smtClean="0">
                <a:latin typeface="+mn-lt"/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•</a:t>
            </a:r>
            <a:r>
              <a:rPr lang="en-US" sz="1600" dirty="0" smtClean="0">
                <a:latin typeface="+mn-lt"/>
                <a:sym typeface="Wingdings"/>
              </a:rPr>
              <a:t>id,</a:t>
            </a:r>
            <a:r>
              <a:rPr lang="en-US" sz="1600" dirty="0">
                <a:latin typeface="+mn-lt"/>
                <a:sym typeface="Wingdings"/>
              </a:rPr>
              <a:t>0</a:t>
            </a:r>
            <a:r>
              <a:rPr lang="en-US" sz="1600" dirty="0" smtClean="0">
                <a:latin typeface="+mn-lt"/>
                <a:sym typeface="Wingdings"/>
              </a:rPr>
              <a:t>&gt;</a:t>
            </a:r>
            <a:endParaRPr lang="en-US" sz="16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287472"/>
            <a:ext cx="200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4 &lt;T</a:t>
            </a:r>
            <a:r>
              <a:rPr lang="en-US" sz="1600" dirty="0" smtClean="0">
                <a:latin typeface="+mn-lt"/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•</a:t>
            </a:r>
            <a:r>
              <a:rPr lang="en-US" sz="1600" dirty="0" smtClean="0">
                <a:latin typeface="+mn-lt"/>
                <a:sym typeface="Wingdings"/>
              </a:rPr>
              <a:t>E,0&gt;</a:t>
            </a:r>
            <a:endParaRPr lang="en-US" sz="16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897" y="5633951"/>
            <a:ext cx="200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5 &lt;E</a:t>
            </a:r>
            <a:r>
              <a:rPr lang="en-US" sz="1600" dirty="0" smtClean="0">
                <a:latin typeface="+mn-lt"/>
                <a:sym typeface="Wingdings"/>
              </a:rPr>
              <a:t></a:t>
            </a:r>
            <a:r>
              <a:rPr lang="en-US" sz="1600" dirty="0">
                <a:sym typeface="Wingdings"/>
              </a:rPr>
              <a:t>id</a:t>
            </a:r>
            <a:r>
              <a:rPr lang="en-US" sz="1600" dirty="0" smtClean="0">
                <a:sym typeface="Wingdings"/>
              </a:rPr>
              <a:t>•</a:t>
            </a:r>
            <a:r>
              <a:rPr lang="en-US" sz="1600" dirty="0" smtClean="0">
                <a:latin typeface="+mn-lt"/>
                <a:sym typeface="Wingdings"/>
              </a:rPr>
              <a:t>,0&gt;</a:t>
            </a:r>
            <a:endParaRPr lang="en-US" sz="16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2157" y="5907301"/>
            <a:ext cx="200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6 &lt;T</a:t>
            </a:r>
            <a:r>
              <a:rPr lang="en-US" sz="1600" dirty="0" smtClean="0">
                <a:latin typeface="+mn-lt"/>
                <a:sym typeface="Wingdings"/>
              </a:rPr>
              <a:t></a:t>
            </a:r>
            <a:r>
              <a:rPr lang="en-US" sz="1600" dirty="0">
                <a:sym typeface="Wingdings"/>
              </a:rPr>
              <a:t>E</a:t>
            </a:r>
            <a:r>
              <a:rPr lang="en-US" sz="1600" dirty="0" smtClean="0">
                <a:sym typeface="Wingdings"/>
              </a:rPr>
              <a:t>•</a:t>
            </a:r>
            <a:r>
              <a:rPr lang="en-US" sz="1600" dirty="0" smtClean="0">
                <a:latin typeface="+mn-lt"/>
                <a:sym typeface="Wingdings"/>
              </a:rPr>
              <a:t>,0&gt;</a:t>
            </a:r>
            <a:endParaRPr lang="en-US" sz="1600" dirty="0">
              <a:latin typeface="+mn-lt"/>
            </a:endParaRPr>
          </a:p>
        </p:txBody>
      </p:sp>
      <p:cxnSp>
        <p:nvCxnSpPr>
          <p:cNvPr id="32" name="Curved Connector 31"/>
          <p:cNvCxnSpPr>
            <a:stCxn id="6" idx="2"/>
            <a:endCxn id="7" idx="2"/>
          </p:cNvCxnSpPr>
          <p:nvPr/>
        </p:nvCxnSpPr>
        <p:spPr bwMode="auto">
          <a:xfrm rot="16200000" flipH="1">
            <a:off x="1734941" y="4644088"/>
            <a:ext cx="12700" cy="1462072"/>
          </a:xfrm>
          <a:prstGeom prst="curvedConnector3">
            <a:avLst>
              <a:gd name="adj1" fmla="val 180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51512" y="6156461"/>
            <a:ext cx="200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7 &lt;E</a:t>
            </a:r>
            <a:r>
              <a:rPr lang="en-US" sz="1600" dirty="0" smtClean="0">
                <a:latin typeface="+mn-lt"/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T</a:t>
            </a:r>
            <a:r>
              <a:rPr lang="en-US" sz="1600" dirty="0" smtClean="0">
                <a:latin typeface="+mn-lt"/>
                <a:sym typeface="Wingdings"/>
              </a:rPr>
              <a:t>•+id,0&gt;</a:t>
            </a:r>
            <a:endParaRPr lang="en-US" sz="16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8770" y="4059146"/>
            <a:ext cx="200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8 &lt;E</a:t>
            </a:r>
            <a:r>
              <a:rPr lang="en-US" sz="1600" dirty="0" smtClean="0">
                <a:latin typeface="+mn-lt"/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T+</a:t>
            </a:r>
            <a:r>
              <a:rPr lang="en-US" sz="1600" dirty="0" smtClean="0">
                <a:latin typeface="+mn-lt"/>
                <a:sym typeface="Wingdings"/>
              </a:rPr>
              <a:t>•id,0&gt;</a:t>
            </a:r>
            <a:endParaRPr lang="en-US" sz="1600" dirty="0">
              <a:latin typeface="+mn-lt"/>
            </a:endParaRPr>
          </a:p>
        </p:txBody>
      </p:sp>
      <p:cxnSp>
        <p:nvCxnSpPr>
          <p:cNvPr id="36" name="Curved Connector 35"/>
          <p:cNvCxnSpPr>
            <a:stCxn id="6" idx="3"/>
            <a:endCxn id="8" idx="0"/>
          </p:cNvCxnSpPr>
          <p:nvPr/>
        </p:nvCxnSpPr>
        <p:spPr bwMode="auto">
          <a:xfrm flipV="1">
            <a:off x="1294190" y="4818744"/>
            <a:ext cx="2633859" cy="278190"/>
          </a:xfrm>
          <a:prstGeom prst="curvedConnector4">
            <a:avLst>
              <a:gd name="adj1" fmla="val 15559"/>
              <a:gd name="adj2" fmla="val 203913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206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Intuition: PDA</a:t>
            </a:r>
            <a:endParaRPr lang="en-US" dirty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553389" y="3532238"/>
            <a:ext cx="2514600" cy="1676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b" anchorCtr="1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526151" y="2389238"/>
            <a:ext cx="6347849" cy="442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55666" y="2356157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input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1267389" y="3293806"/>
            <a:ext cx="609600" cy="22614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77107" y="5597831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stack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1563381" y="2359076"/>
            <a:ext cx="6425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f (oops) then stat:= blah else abort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87" name="Text Box 17"/>
          <p:cNvSpPr txBox="1">
            <a:spLocks noChangeArrowheads="1"/>
          </p:cNvSpPr>
          <p:nvPr/>
        </p:nvSpPr>
        <p:spPr bwMode="auto">
          <a:xfrm>
            <a:off x="1340976" y="3371645"/>
            <a:ext cx="51076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Y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IF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$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745613" y="3490452"/>
            <a:ext cx="475226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-414244" y="3210226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Top</a:t>
            </a:r>
            <a:endParaRPr lang="en-US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109884" y="1999226"/>
            <a:ext cx="3277" cy="34085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310544" y="1543658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Current</a:t>
            </a:r>
            <a:endParaRPr lang="en-US" dirty="0">
              <a:latin typeface="+mn-lt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723507" y="5586360"/>
            <a:ext cx="2184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control (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ε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-NFA) 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16</a:t>
            </a:fld>
            <a:endParaRPr lang="en-US"/>
          </a:p>
        </p:txBody>
      </p:sp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56" y="3685685"/>
            <a:ext cx="1739053" cy="14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160</a:t>
            </a:fld>
            <a:endParaRPr lang="en-US"/>
          </a:p>
        </p:txBody>
      </p:sp>
      <p:pic>
        <p:nvPicPr>
          <p:cNvPr id="3" name="Picture 2" descr="that__s_all_folks___remake_by_rapiermedia-d5h9vw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001032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Intuition: PDA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Moves:</a:t>
            </a:r>
          </a:p>
          <a:p>
            <a:pPr lvl="1"/>
            <a:r>
              <a:rPr lang="en-US" dirty="0" smtClean="0"/>
              <a:t>Change state</a:t>
            </a:r>
          </a:p>
          <a:p>
            <a:pPr lvl="1"/>
            <a:r>
              <a:rPr lang="en-US" dirty="0" smtClean="0"/>
              <a:t>Replace the top symbol by 0…n symbols</a:t>
            </a:r>
          </a:p>
          <a:p>
            <a:pPr lvl="2"/>
            <a:r>
              <a:rPr lang="en-US" dirty="0" smtClean="0"/>
              <a:t>0 symbols = </a:t>
            </a:r>
            <a:r>
              <a:rPr lang="ja-JP" altLang="en-US" dirty="0" smtClean="0"/>
              <a:t>“</a:t>
            </a:r>
            <a:r>
              <a:rPr lang="en-US" dirty="0" smtClean="0"/>
              <a:t>pop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(“</a:t>
            </a:r>
            <a:r>
              <a:rPr lang="en-US" altLang="ja-JP" dirty="0" smtClean="0">
                <a:solidFill>
                  <a:srgbClr val="0000FF"/>
                </a:solidFill>
              </a:rPr>
              <a:t>reduce</a:t>
            </a:r>
            <a:r>
              <a:rPr lang="en-US" altLang="ja-JP" dirty="0" smtClean="0"/>
              <a:t>”)</a:t>
            </a:r>
            <a:endParaRPr lang="en-US" dirty="0" smtClean="0"/>
          </a:p>
          <a:p>
            <a:pPr lvl="2"/>
            <a:r>
              <a:rPr lang="en-US" dirty="0" smtClean="0"/>
              <a:t>0 &lt; symbols = sequence of </a:t>
            </a:r>
            <a:r>
              <a:rPr lang="ja-JP" altLang="en-US" dirty="0" smtClean="0"/>
              <a:t>“</a:t>
            </a:r>
            <a:r>
              <a:rPr lang="en-US" dirty="0" smtClean="0"/>
              <a:t>pushes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(“</a:t>
            </a:r>
            <a:r>
              <a:rPr lang="en-US" altLang="ja-JP" dirty="0" smtClean="0">
                <a:solidFill>
                  <a:srgbClr val="0000FF"/>
                </a:solidFill>
              </a:rPr>
              <a:t>shift</a:t>
            </a:r>
            <a:r>
              <a:rPr lang="en-US" altLang="ja-JP" dirty="0" smtClean="0"/>
              <a:t>”)</a:t>
            </a:r>
          </a:p>
          <a:p>
            <a:pPr lvl="2"/>
            <a:endParaRPr lang="en-US" dirty="0"/>
          </a:p>
          <a:p>
            <a:r>
              <a:rPr lang="en-US" dirty="0"/>
              <a:t>Nondeterministic choice of next move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PDA Formalism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PDA = (</a:t>
            </a:r>
            <a:r>
              <a:rPr lang="en-US" dirty="0" smtClean="0">
                <a:solidFill>
                  <a:srgbClr val="008000"/>
                </a:solidFill>
              </a:rPr>
              <a:t>Q, </a:t>
            </a:r>
            <a:r>
              <a:rPr lang="en-US" dirty="0" err="1" smtClean="0">
                <a:solidFill>
                  <a:srgbClr val="008000"/>
                </a:solidFill>
              </a:rPr>
              <a:t>Σ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Γ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3366FF"/>
                </a:solidFill>
              </a:rPr>
              <a:t>δ</a:t>
            </a:r>
            <a:r>
              <a:rPr lang="en-US" dirty="0" smtClean="0">
                <a:solidFill>
                  <a:srgbClr val="3366FF"/>
                </a:solidFill>
              </a:rPr>
              <a:t>,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8000"/>
                </a:solidFill>
              </a:rPr>
              <a:t>q</a:t>
            </a:r>
            <a:r>
              <a:rPr lang="en-US" i="1" baseline="-25000" dirty="0" smtClean="0">
                <a:solidFill>
                  <a:srgbClr val="008000"/>
                </a:solidFill>
              </a:rPr>
              <a:t>0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$, </a:t>
            </a:r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Q</a:t>
            </a:r>
            <a:r>
              <a:rPr lang="en-US" dirty="0" smtClean="0">
                <a:solidFill>
                  <a:schemeClr val="tx2"/>
                </a:solidFill>
              </a:rPr>
              <a:t>: finite set of states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Σ</a:t>
            </a:r>
            <a:r>
              <a:rPr lang="en-US" dirty="0" smtClean="0">
                <a:solidFill>
                  <a:schemeClr val="tx2"/>
                </a:solidFill>
              </a:rPr>
              <a:t>: Input symbols alphabet  </a:t>
            </a:r>
          </a:p>
          <a:p>
            <a:pPr lvl="1"/>
            <a:r>
              <a:rPr lang="en-US" dirty="0" err="1" smtClean="0">
                <a:solidFill>
                  <a:srgbClr val="F02E00"/>
                </a:solidFill>
              </a:rPr>
              <a:t>Γ</a:t>
            </a:r>
            <a:r>
              <a:rPr lang="en-US" dirty="0" smtClean="0">
                <a:solidFill>
                  <a:srgbClr val="F02E00"/>
                </a:solidFill>
              </a:rPr>
              <a:t>: stack symbols alphabet</a:t>
            </a:r>
          </a:p>
          <a:p>
            <a:pPr lvl="1"/>
            <a:r>
              <a:rPr lang="en-US" dirty="0" err="1" smtClean="0">
                <a:solidFill>
                  <a:srgbClr val="3366FF"/>
                </a:solidFill>
              </a:rPr>
              <a:t>δ</a:t>
            </a:r>
            <a:r>
              <a:rPr lang="en-US" dirty="0" smtClean="0">
                <a:solidFill>
                  <a:srgbClr val="3366FF"/>
                </a:solidFill>
              </a:rPr>
              <a:t>: transition function</a:t>
            </a:r>
          </a:p>
          <a:p>
            <a:pPr lvl="1"/>
            <a:r>
              <a:rPr lang="en-US" i="1" dirty="0" smtClean="0">
                <a:solidFill>
                  <a:srgbClr val="008000"/>
                </a:solidFill>
              </a:rPr>
              <a:t>q</a:t>
            </a:r>
            <a:r>
              <a:rPr lang="en-US" i="1" baseline="-25000" dirty="0" smtClean="0">
                <a:solidFill>
                  <a:srgbClr val="008000"/>
                </a:solidFill>
              </a:rPr>
              <a:t>0</a:t>
            </a:r>
            <a:r>
              <a:rPr lang="en-US" dirty="0" smtClean="0">
                <a:solidFill>
                  <a:srgbClr val="008000"/>
                </a:solidFill>
              </a:rPr>
              <a:t>: start state  </a:t>
            </a:r>
          </a:p>
          <a:p>
            <a:pPr lvl="1"/>
            <a:r>
              <a:rPr lang="en-US" dirty="0" smtClean="0">
                <a:solidFill>
                  <a:srgbClr val="F02E00"/>
                </a:solidFill>
              </a:rPr>
              <a:t>$: start symbol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F: set of final states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18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34771" y="2431408"/>
            <a:ext cx="1149882" cy="589258"/>
          </a:xfrm>
          <a:prstGeom prst="wedgeRoundRectCallout">
            <a:avLst>
              <a:gd name="adj1" fmla="val -58820"/>
              <a:gd name="adj2" fmla="val 91603"/>
              <a:gd name="adj3" fmla="val 16667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8000"/>
                </a:solidFill>
                <a:latin typeface="+mn-lt"/>
              </a:rPr>
              <a:t>Tokens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n-lt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535683" y="3356138"/>
            <a:ext cx="1970019" cy="589258"/>
          </a:xfrm>
          <a:prstGeom prst="wedgeRoundRectCallout">
            <a:avLst>
              <a:gd name="adj1" fmla="val -65615"/>
              <a:gd name="adj2" fmla="val 3140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Non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terminals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Transition Function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δ</a:t>
            </a:r>
            <a:r>
              <a:rPr lang="en-US" dirty="0"/>
              <a:t>(</a:t>
            </a:r>
            <a:r>
              <a:rPr lang="en-US" i="1" dirty="0"/>
              <a:t>q, a, X</a:t>
            </a:r>
            <a:r>
              <a:rPr lang="en-US" dirty="0"/>
              <a:t>) </a:t>
            </a:r>
            <a:r>
              <a:rPr lang="en-US" dirty="0" smtClean="0"/>
              <a:t> = { (p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sym typeface="Symbol" charset="0"/>
              </a:rPr>
              <a:t>σ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/>
              <a:t>), … ,(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, </a:t>
            </a:r>
            <a:r>
              <a:rPr lang="en-US" dirty="0" err="1" smtClean="0">
                <a:sym typeface="Symbol" charset="0"/>
              </a:rPr>
              <a:t>σ</a:t>
            </a:r>
            <a:r>
              <a:rPr lang="en-US" baseline="-25000" dirty="0" err="1" smtClean="0">
                <a:sym typeface="Symbol" charset="0"/>
              </a:rPr>
              <a:t>n</a:t>
            </a:r>
            <a:r>
              <a:rPr lang="en-US" dirty="0" smtClean="0"/>
              <a:t>)}</a:t>
            </a:r>
          </a:p>
          <a:p>
            <a:pPr lvl="1"/>
            <a:r>
              <a:rPr lang="en-US" dirty="0" smtClean="0"/>
              <a:t>Input: triplet</a:t>
            </a:r>
          </a:p>
          <a:p>
            <a:pPr lvl="2"/>
            <a:r>
              <a:rPr lang="en-US" dirty="0" smtClean="0"/>
              <a:t>A state </a:t>
            </a:r>
            <a:r>
              <a:rPr lang="en-US" i="1" dirty="0" smtClean="0"/>
              <a:t>q</a:t>
            </a:r>
            <a:r>
              <a:rPr lang="en-US" dirty="0" smtClean="0"/>
              <a:t> ∊ Q</a:t>
            </a:r>
          </a:p>
          <a:p>
            <a:pPr lvl="2"/>
            <a:r>
              <a:rPr lang="en-US" dirty="0" smtClean="0"/>
              <a:t>An input symbol </a:t>
            </a:r>
            <a:r>
              <a:rPr lang="en-US" i="1" dirty="0" smtClean="0"/>
              <a:t>a</a:t>
            </a:r>
            <a:r>
              <a:rPr lang="en-US" dirty="0" smtClean="0"/>
              <a:t> ∊ </a:t>
            </a:r>
            <a:r>
              <a:rPr lang="en-US" dirty="0" err="1" smtClean="0"/>
              <a:t>Σ</a:t>
            </a:r>
            <a:r>
              <a:rPr lang="en-US" dirty="0" smtClean="0"/>
              <a:t> or </a:t>
            </a:r>
            <a:r>
              <a:rPr lang="en-US" dirty="0" err="1" smtClean="0"/>
              <a:t>ε</a:t>
            </a:r>
            <a:endParaRPr lang="en-US" dirty="0" smtClean="0"/>
          </a:p>
          <a:p>
            <a:pPr lvl="2"/>
            <a:r>
              <a:rPr lang="en-US" dirty="0" smtClean="0"/>
              <a:t>A stack symbol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 ∊  </a:t>
            </a:r>
            <a:r>
              <a:rPr lang="en-US" dirty="0" err="1" smtClean="0"/>
              <a:t>Γ</a:t>
            </a:r>
            <a:endParaRPr lang="en-US" dirty="0" smtClean="0"/>
          </a:p>
          <a:p>
            <a:pPr lvl="1"/>
            <a:r>
              <a:rPr lang="en-US" dirty="0" smtClean="0"/>
              <a:t>Output: set of 0 … k </a:t>
            </a:r>
            <a:r>
              <a:rPr lang="en-US" dirty="0" smtClean="0">
                <a:solidFill>
                  <a:srgbClr val="004080"/>
                </a:solidFill>
              </a:rPr>
              <a:t>actions</a:t>
            </a:r>
            <a:r>
              <a:rPr lang="en-US" dirty="0" smtClean="0"/>
              <a:t> of the form (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dirty="0" err="1">
                <a:sym typeface="Symbol" charset="0"/>
              </a:rPr>
              <a:t>σ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state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∊ </a:t>
            </a:r>
            <a:r>
              <a:rPr lang="en-US" dirty="0" smtClean="0"/>
              <a:t>Q</a:t>
            </a:r>
          </a:p>
          <a:p>
            <a:pPr lvl="2"/>
            <a:r>
              <a:rPr lang="en-US" dirty="0" err="1" smtClean="0">
                <a:sym typeface="Symbol" charset="0"/>
              </a:rPr>
              <a:t>σ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smtClean="0"/>
              <a:t>a </a:t>
            </a:r>
            <a:r>
              <a:rPr lang="en-US" dirty="0"/>
              <a:t>sequence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⋯X</a:t>
            </a:r>
            <a:r>
              <a:rPr lang="en-US" baseline="-25000" dirty="0" smtClean="0"/>
              <a:t>n </a:t>
            </a:r>
            <a:r>
              <a:rPr lang="en-US" dirty="0"/>
              <a:t>∊ </a:t>
            </a:r>
            <a:r>
              <a:rPr lang="en-US" dirty="0" err="1" smtClean="0"/>
              <a:t>Γ</a:t>
            </a:r>
            <a:r>
              <a:rPr lang="en-US" dirty="0" smtClean="0"/>
              <a:t>* of stack symbols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2</a:t>
            </a:fld>
            <a:endParaRPr lang="en-US"/>
          </a:p>
        </p:txBody>
      </p:sp>
      <p:pic>
        <p:nvPicPr>
          <p:cNvPr id="4" name="Picture 3" descr="keep-calm-and-turn-off-cell-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74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of the PDA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</a:t>
            </a:r>
            <a:r>
              <a:rPr lang="en-US" dirty="0"/>
              <a:t>(</a:t>
            </a:r>
            <a:r>
              <a:rPr lang="en-US" i="1" dirty="0"/>
              <a:t>p, 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/>
              <a:t>) </a:t>
            </a:r>
            <a:r>
              <a:rPr lang="en-US" dirty="0" smtClean="0"/>
              <a:t>∊ </a:t>
            </a:r>
            <a:r>
              <a:rPr lang="en-US" dirty="0" err="1" smtClean="0"/>
              <a:t>δ</a:t>
            </a:r>
            <a:r>
              <a:rPr lang="en-US" dirty="0" smtClean="0"/>
              <a:t>(</a:t>
            </a:r>
            <a:r>
              <a:rPr lang="en-US" i="1" dirty="0" smtClean="0"/>
              <a:t>q, a, X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If the PDA is in state </a:t>
            </a:r>
            <a:r>
              <a:rPr lang="en-US" i="1" dirty="0"/>
              <a:t>q </a:t>
            </a:r>
            <a:r>
              <a:rPr lang="en-US" dirty="0"/>
              <a:t>and </a:t>
            </a:r>
            <a:r>
              <a:rPr lang="en-US" i="1" dirty="0" smtClean="0"/>
              <a:t>X</a:t>
            </a:r>
            <a:r>
              <a:rPr lang="en-US" dirty="0" smtClean="0"/>
              <a:t> is the top symbol and </a:t>
            </a:r>
            <a:r>
              <a:rPr lang="en-US" i="1" dirty="0" smtClean="0"/>
              <a:t>a</a:t>
            </a:r>
            <a:r>
              <a:rPr lang="en-US" dirty="0" smtClean="0"/>
              <a:t>  is at the front of the input</a:t>
            </a:r>
          </a:p>
          <a:p>
            <a:pPr lvl="1"/>
            <a:r>
              <a:rPr lang="en-US" dirty="0" smtClean="0"/>
              <a:t>Then it can</a:t>
            </a:r>
          </a:p>
          <a:p>
            <a:pPr lvl="2"/>
            <a:r>
              <a:rPr lang="en-US" dirty="0" smtClean="0"/>
              <a:t>Change the state to 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Remove </a:t>
            </a:r>
            <a:r>
              <a:rPr lang="en-US" i="1" dirty="0" smtClean="0"/>
              <a:t>a</a:t>
            </a:r>
            <a:r>
              <a:rPr lang="en-US" dirty="0" smtClean="0"/>
              <a:t>  from the front of the input </a:t>
            </a:r>
          </a:p>
          <a:p>
            <a:pPr lvl="3"/>
            <a:r>
              <a:rPr lang="en-US" dirty="0" smtClean="0"/>
              <a:t>(but a  may be </a:t>
            </a:r>
            <a:r>
              <a:rPr lang="en-US" dirty="0" err="1" smtClean="0"/>
              <a:t>ε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Replace </a:t>
            </a:r>
            <a:r>
              <a:rPr lang="en-US" i="1" dirty="0" smtClean="0"/>
              <a:t>X </a:t>
            </a:r>
            <a:r>
              <a:rPr lang="en-US" dirty="0" smtClean="0"/>
              <a:t>on the top of the stack by </a:t>
            </a:r>
            <a:r>
              <a:rPr lang="en-US" dirty="0" err="1">
                <a:sym typeface="Symbol" charset="0"/>
              </a:rPr>
              <a:t>σ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Deterministic PDA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PDA to accept {0</a:t>
            </a:r>
            <a:r>
              <a:rPr lang="en-US" baseline="30000" dirty="0" smtClean="0"/>
              <a:t>n</a:t>
            </a:r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r>
              <a:rPr lang="en-US" dirty="0" smtClean="0"/>
              <a:t> | n &gt; 1}.</a:t>
            </a:r>
          </a:p>
          <a:p>
            <a:r>
              <a:rPr lang="en-US" dirty="0" smtClean="0"/>
              <a:t>The states:</a:t>
            </a:r>
          </a:p>
          <a:p>
            <a:pPr lvl="1"/>
            <a:r>
              <a:rPr lang="en-US" dirty="0" smtClean="0"/>
              <a:t>q = </a:t>
            </a:r>
            <a:r>
              <a:rPr lang="en-US" dirty="0"/>
              <a:t>We have </a:t>
            </a:r>
            <a:r>
              <a:rPr lang="en-US" dirty="0" smtClean="0"/>
              <a:t>not seen 1 </a:t>
            </a:r>
            <a:r>
              <a:rPr lang="en-US" dirty="0"/>
              <a:t>so </a:t>
            </a:r>
            <a:r>
              <a:rPr lang="en-US" dirty="0" smtClean="0"/>
              <a:t>far </a:t>
            </a:r>
            <a:endParaRPr lang="en-US" dirty="0"/>
          </a:p>
          <a:p>
            <a:pPr lvl="2"/>
            <a:r>
              <a:rPr lang="en-US" dirty="0" smtClean="0"/>
              <a:t>start state  </a:t>
            </a:r>
          </a:p>
          <a:p>
            <a:pPr lvl="1"/>
            <a:r>
              <a:rPr lang="en-US" dirty="0" smtClean="0"/>
              <a:t>p = we</a:t>
            </a:r>
            <a:r>
              <a:rPr lang="en-US" dirty="0"/>
              <a:t> </a:t>
            </a:r>
            <a:r>
              <a:rPr lang="en-US" dirty="0" smtClean="0"/>
              <a:t>have seen at least one 1 and no 0s since</a:t>
            </a:r>
            <a:endParaRPr lang="en-US" dirty="0"/>
          </a:p>
          <a:p>
            <a:pPr lvl="1"/>
            <a:r>
              <a:rPr lang="en-US" dirty="0" smtClean="0"/>
              <a:t>f = final state; accept.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Stack Symbols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 = start symbol.  </a:t>
            </a:r>
          </a:p>
          <a:p>
            <a:pPr lvl="1"/>
            <a:r>
              <a:rPr lang="en-US" dirty="0" smtClean="0"/>
              <a:t>Also marks the bottom of the stack, </a:t>
            </a:r>
          </a:p>
          <a:p>
            <a:pPr lvl="1"/>
            <a:r>
              <a:rPr lang="en-US" dirty="0" smtClean="0"/>
              <a:t>Indicates when we have counted the same number of 1</a:t>
            </a:r>
            <a:r>
              <a:rPr lang="ja-JP" altLang="en-US" dirty="0" smtClean="0"/>
              <a:t>’</a:t>
            </a:r>
            <a:r>
              <a:rPr lang="en-US" dirty="0" smtClean="0"/>
              <a:t>s as 0</a:t>
            </a:r>
            <a:r>
              <a:rPr lang="ja-JP" altLang="en-US" dirty="0" smtClean="0"/>
              <a:t>’</a:t>
            </a:r>
            <a:r>
              <a:rPr lang="en-US" dirty="0" smtClean="0"/>
              <a:t>s.</a:t>
            </a:r>
          </a:p>
          <a:p>
            <a:r>
              <a:rPr lang="en-US" dirty="0" smtClean="0"/>
              <a:t>X = “counter” </a:t>
            </a:r>
          </a:p>
          <a:p>
            <a:pPr lvl="1"/>
            <a:r>
              <a:rPr lang="en-US" dirty="0" smtClean="0"/>
              <a:t>used to count the number of 0s we saw</a:t>
            </a:r>
          </a:p>
        </p:txBody>
      </p:sp>
      <p:sp>
        <p:nvSpPr>
          <p:cNvPr id="5" name="5-Point Star 4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Transitions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δ</a:t>
            </a:r>
            <a:r>
              <a:rPr lang="en-US" sz="2800" dirty="0" smtClean="0"/>
              <a:t>(q, 0, $) = {(q, X$)}.</a:t>
            </a:r>
          </a:p>
          <a:p>
            <a:r>
              <a:rPr lang="en-US" sz="2800" dirty="0" err="1" smtClean="0"/>
              <a:t>δ</a:t>
            </a:r>
            <a:r>
              <a:rPr lang="en-US" sz="2800" dirty="0" smtClean="0"/>
              <a:t>(q, 0, X) = {(q, XX)}.  </a:t>
            </a:r>
          </a:p>
          <a:p>
            <a:pPr lvl="1"/>
            <a:r>
              <a:rPr lang="en-US" sz="2400" dirty="0" smtClean="0"/>
              <a:t>These two rules cause one X to be pushed onto the stack for each 0 read from the input.</a:t>
            </a:r>
          </a:p>
          <a:p>
            <a:r>
              <a:rPr lang="en-US" sz="2800" dirty="0" err="1" smtClean="0"/>
              <a:t>δ</a:t>
            </a:r>
            <a:r>
              <a:rPr lang="en-US" sz="2800" dirty="0" smtClean="0"/>
              <a:t>(q, 1, X) = {(p, </a:t>
            </a:r>
            <a:r>
              <a:rPr lang="en-US" sz="2800" dirty="0" err="1" smtClean="0"/>
              <a:t>ε</a:t>
            </a:r>
            <a:r>
              <a:rPr lang="en-US" sz="2800" dirty="0" smtClean="0"/>
              <a:t>)}.  </a:t>
            </a:r>
          </a:p>
          <a:p>
            <a:pPr lvl="1"/>
            <a:r>
              <a:rPr lang="en-US" sz="2400" dirty="0" smtClean="0"/>
              <a:t>When we see a 1, go to state p and pop one X.</a:t>
            </a:r>
          </a:p>
          <a:p>
            <a:r>
              <a:rPr lang="en-US" sz="2800" dirty="0" err="1" smtClean="0"/>
              <a:t>δ</a:t>
            </a:r>
            <a:r>
              <a:rPr lang="en-US" sz="2800" dirty="0" smtClean="0"/>
              <a:t>(p, 1, X) = {(p, </a:t>
            </a:r>
            <a:r>
              <a:rPr lang="en-US" sz="2800" dirty="0" err="1" smtClean="0"/>
              <a:t>ε</a:t>
            </a:r>
            <a:r>
              <a:rPr lang="en-US" sz="2800" dirty="0" smtClean="0"/>
              <a:t>)}. </a:t>
            </a:r>
          </a:p>
          <a:p>
            <a:pPr lvl="1"/>
            <a:r>
              <a:rPr lang="en-US" sz="2400" dirty="0" smtClean="0"/>
              <a:t>Pop one X per 1.</a:t>
            </a:r>
          </a:p>
          <a:p>
            <a:r>
              <a:rPr lang="en-US" sz="2800" dirty="0" err="1" smtClean="0"/>
              <a:t>δ</a:t>
            </a:r>
            <a:r>
              <a:rPr lang="en-US" sz="2800" dirty="0" smtClean="0"/>
              <a:t>(p, </a:t>
            </a:r>
            <a:r>
              <a:rPr lang="en-US" sz="2800" dirty="0" err="1" smtClean="0"/>
              <a:t>ε</a:t>
            </a:r>
            <a:r>
              <a:rPr lang="en-US" sz="2800" dirty="0" smtClean="0"/>
              <a:t>, $) = {(f, $)}. </a:t>
            </a:r>
          </a:p>
          <a:p>
            <a:pPr lvl="1"/>
            <a:r>
              <a:rPr lang="en-US" sz="2400" dirty="0" smtClean="0"/>
              <a:t>Accept at bottom.</a:t>
            </a:r>
            <a:endParaRPr lang="en-US" sz="2400" dirty="0"/>
          </a:p>
        </p:txBody>
      </p:sp>
      <p:sp>
        <p:nvSpPr>
          <p:cNvPr id="5" name="5-Point Star 4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of the Example PDA</a:t>
            </a:r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81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733800" y="2057400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0 0 0 1 1 1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3962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873292" y="44196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$</a:t>
            </a:r>
            <a:endParaRPr lang="en-US" baseline="-25000" dirty="0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of the Example PDA</a:t>
            </a:r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81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3962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39103" y="4419600"/>
            <a:ext cx="4069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  <a:p>
            <a:r>
              <a:rPr lang="en-US" dirty="0"/>
              <a:t>$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97425" y="2057400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dirty="0"/>
              <a:t> 0 0 1 1 1</a:t>
            </a:r>
          </a:p>
        </p:txBody>
      </p:sp>
      <p:sp>
        <p:nvSpPr>
          <p:cNvPr id="10" name="5-Point Star 9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of the Example PDA</a:t>
            </a:r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81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3962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39103" y="4419600"/>
            <a:ext cx="40693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  <a:p>
            <a:r>
              <a:rPr lang="en-US" dirty="0"/>
              <a:t>X</a:t>
            </a:r>
          </a:p>
          <a:p>
            <a:r>
              <a:rPr lang="en-US" dirty="0"/>
              <a:t>$</a:t>
            </a:r>
            <a:endParaRPr lang="en-US" baseline="-25000" dirty="0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84381" y="2057400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rgbClr val="ADADAD"/>
                </a:solidFill>
              </a:rPr>
              <a:t>0 </a:t>
            </a:r>
            <a:r>
              <a:rPr lang="en-US" dirty="0"/>
              <a:t>0 1 1 1</a:t>
            </a:r>
          </a:p>
        </p:txBody>
      </p:sp>
      <p:sp>
        <p:nvSpPr>
          <p:cNvPr id="10" name="5-Point Star 9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of the Example PDA</a:t>
            </a:r>
            <a:endParaRPr 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81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3962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839103" y="4419600"/>
            <a:ext cx="40693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  <a:p>
            <a:r>
              <a:rPr lang="en-US" dirty="0"/>
              <a:t>X</a:t>
            </a:r>
          </a:p>
          <a:p>
            <a:r>
              <a:rPr lang="en-US" dirty="0"/>
              <a:t>X</a:t>
            </a:r>
          </a:p>
          <a:p>
            <a:r>
              <a:rPr lang="en-US" dirty="0"/>
              <a:t>$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46755" y="2057400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rgbClr val="ADADAD"/>
                </a:solidFill>
              </a:rPr>
              <a:t>0 0</a:t>
            </a:r>
            <a:r>
              <a:rPr lang="en-US" dirty="0"/>
              <a:t> 1 1 1</a:t>
            </a:r>
          </a:p>
        </p:txBody>
      </p:sp>
      <p:sp>
        <p:nvSpPr>
          <p:cNvPr id="10" name="5-Point Star 9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of the Example PDA</a:t>
            </a:r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581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3962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839103" y="4419600"/>
            <a:ext cx="40693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  <a:p>
            <a:r>
              <a:rPr lang="en-US" dirty="0"/>
              <a:t>X</a:t>
            </a:r>
          </a:p>
          <a:p>
            <a:r>
              <a:rPr lang="en-US" dirty="0"/>
              <a:t>$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25517" y="2057400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rgbClr val="ADADAD"/>
                </a:solidFill>
              </a:rPr>
              <a:t>0 0</a:t>
            </a:r>
            <a:r>
              <a:rPr lang="en-US" dirty="0"/>
              <a:t> </a:t>
            </a:r>
            <a:r>
              <a:rPr lang="en-US" dirty="0">
                <a:solidFill>
                  <a:srgbClr val="ADADAD"/>
                </a:solidFill>
              </a:rPr>
              <a:t>1</a:t>
            </a:r>
            <a:r>
              <a:rPr lang="en-US" dirty="0"/>
              <a:t> 1 1</a:t>
            </a:r>
          </a:p>
        </p:txBody>
      </p:sp>
      <p:sp>
        <p:nvSpPr>
          <p:cNvPr id="10" name="5-Point Star 9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of the Example PDA</a:t>
            </a:r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581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3962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39103" y="4419600"/>
            <a:ext cx="4069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  <a:p>
            <a:r>
              <a:rPr lang="en-US" dirty="0"/>
              <a:t>$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45265" y="2057400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rgbClr val="ADADAD"/>
                </a:solidFill>
              </a:rPr>
              <a:t>0 0 1 1 </a:t>
            </a:r>
            <a:r>
              <a:rPr lang="en-US" dirty="0"/>
              <a:t>1</a:t>
            </a:r>
          </a:p>
        </p:txBody>
      </p:sp>
      <p:sp>
        <p:nvSpPr>
          <p:cNvPr id="10" name="5-Point Star 9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Real Anatomy of a Compiler</a:t>
            </a:r>
            <a:endParaRPr lang="en-US" sz="3600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727493" y="4931242"/>
            <a:ext cx="1067087" cy="954088"/>
            <a:chOff x="4566" y="1503"/>
            <a:chExt cx="964" cy="60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66" y="1503"/>
              <a:ext cx="964" cy="60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code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070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1761565"/>
            <a:ext cx="990600" cy="1046163"/>
            <a:chOff x="149" y="1503"/>
            <a:chExt cx="877" cy="65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5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Tahoma" pitchFamily="34" charset="0"/>
                </a:rPr>
                <a:t>text 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11" name="AutoShape 9"/>
          <p:cNvCxnSpPr>
            <a:cxnSpLocks noChangeShapeType="1"/>
            <a:stCxn id="9" idx="3"/>
            <a:endCxn id="25" idx="1"/>
          </p:cNvCxnSpPr>
          <p:nvPr/>
        </p:nvCxnSpPr>
        <p:spPr bwMode="auto">
          <a:xfrm flipV="1">
            <a:off x="1143000" y="2284646"/>
            <a:ext cx="542365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"/>
          <p:cNvCxnSpPr>
            <a:cxnSpLocks noChangeShapeType="1"/>
            <a:stCxn id="94" idx="3"/>
            <a:endCxn id="6" idx="1"/>
          </p:cNvCxnSpPr>
          <p:nvPr/>
        </p:nvCxnSpPr>
        <p:spPr bwMode="auto">
          <a:xfrm>
            <a:off x="6925255" y="5404598"/>
            <a:ext cx="802238" cy="3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2"/>
          <p:cNvCxnSpPr>
            <a:cxnSpLocks noChangeShapeType="1"/>
            <a:stCxn id="15" idx="1"/>
            <a:endCxn id="15" idx="1"/>
          </p:cNvCxnSpPr>
          <p:nvPr/>
        </p:nvCxnSpPr>
        <p:spPr bwMode="auto">
          <a:xfrm>
            <a:off x="1349191" y="3835773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349191" y="1602440"/>
            <a:ext cx="6073594" cy="4466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2968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02023" y="1922696"/>
            <a:ext cx="82867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Sem.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85365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Process text input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26" name="AutoShape 9"/>
          <p:cNvCxnSpPr>
            <a:cxnSpLocks noChangeShapeType="1"/>
            <a:stCxn id="25" idx="3"/>
            <a:endCxn id="16" idx="1"/>
          </p:cNvCxnSpPr>
          <p:nvPr/>
        </p:nvCxnSpPr>
        <p:spPr bwMode="auto">
          <a:xfrm>
            <a:off x="2447365" y="2284646"/>
            <a:ext cx="84953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2382498" y="199166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characters</a:t>
            </a:r>
            <a:endParaRPr lang="en-US" sz="1400" dirty="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7446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Syntax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cxnSp>
        <p:nvCxnSpPr>
          <p:cNvPr id="33" name="AutoShape 9"/>
          <p:cNvCxnSpPr>
            <a:cxnSpLocks noChangeShapeType="1"/>
            <a:stCxn id="16" idx="3"/>
            <a:endCxn id="32" idx="1"/>
          </p:cNvCxnSpPr>
          <p:nvPr/>
        </p:nvCxnSpPr>
        <p:spPr bwMode="auto">
          <a:xfrm>
            <a:off x="4058898" y="2284646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067863" y="1989428"/>
            <a:ext cx="68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tokens</a:t>
            </a:r>
            <a:endParaRPr lang="en-US" sz="1400" dirty="0"/>
          </a:p>
        </p:txBody>
      </p:sp>
      <p:cxnSp>
        <p:nvCxnSpPr>
          <p:cNvPr id="44" name="AutoShape 9"/>
          <p:cNvCxnSpPr>
            <a:cxnSpLocks noChangeShapeType="1"/>
            <a:stCxn id="32" idx="3"/>
            <a:endCxn id="18" idx="1"/>
          </p:cNvCxnSpPr>
          <p:nvPr/>
        </p:nvCxnSpPr>
        <p:spPr bwMode="auto">
          <a:xfrm>
            <a:off x="5506698" y="2284646"/>
            <a:ext cx="695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619046" y="1994646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AST</a:t>
            </a:r>
            <a:endParaRPr lang="en-US" sz="1400" dirty="0"/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2196360" y="344020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 code generation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63" name="Curved Connector 62"/>
          <p:cNvCxnSpPr>
            <a:stCxn id="18" idx="3"/>
            <a:endCxn id="61" idx="1"/>
          </p:cNvCxnSpPr>
          <p:nvPr/>
        </p:nvCxnSpPr>
        <p:spPr>
          <a:xfrm flipH="1">
            <a:off x="2196360" y="2284646"/>
            <a:ext cx="4834338" cy="1517510"/>
          </a:xfrm>
          <a:prstGeom prst="curvedConnector5">
            <a:avLst>
              <a:gd name="adj1" fmla="val -4729"/>
              <a:gd name="adj2" fmla="val 50000"/>
              <a:gd name="adj3" fmla="val 10472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72760" y="2741727"/>
            <a:ext cx="13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Annotated AST</a:t>
            </a:r>
            <a:endParaRPr lang="en-US" sz="1400" dirty="0"/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26555" y="343796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 code optimization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69" name="AutoShape 9"/>
          <p:cNvCxnSpPr>
            <a:cxnSpLocks noChangeShapeType="1"/>
            <a:stCxn id="61" idx="3"/>
            <a:endCxn id="68" idx="1"/>
          </p:cNvCxnSpPr>
          <p:nvPr/>
        </p:nvCxnSpPr>
        <p:spPr bwMode="auto">
          <a:xfrm flipV="1">
            <a:off x="3316955" y="3799916"/>
            <a:ext cx="609600" cy="22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469355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</a:t>
            </a:r>
            <a:endParaRPr lang="en-US" sz="1400" dirty="0"/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5549160" y="3435725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generation</a:t>
            </a:r>
          </a:p>
        </p:txBody>
      </p:sp>
      <p:cxnSp>
        <p:nvCxnSpPr>
          <p:cNvPr id="75" name="AutoShape 9"/>
          <p:cNvCxnSpPr>
            <a:cxnSpLocks noChangeShapeType="1"/>
            <a:stCxn id="68" idx="3"/>
            <a:endCxn id="74" idx="1"/>
          </p:cNvCxnSpPr>
          <p:nvPr/>
        </p:nvCxnSpPr>
        <p:spPr bwMode="auto">
          <a:xfrm flipV="1">
            <a:off x="5047150" y="3797675"/>
            <a:ext cx="502010" cy="2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5114380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</a:t>
            </a:r>
            <a:endParaRPr lang="en-US" sz="1400" dirty="0"/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2176303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Target code optimization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82" name="Curved Connector 81"/>
          <p:cNvCxnSpPr>
            <a:stCxn id="74" idx="3"/>
            <a:endCxn id="81" idx="1"/>
          </p:cNvCxnSpPr>
          <p:nvPr/>
        </p:nvCxnSpPr>
        <p:spPr>
          <a:xfrm flipH="1">
            <a:off x="2176303" y="3797675"/>
            <a:ext cx="4493452" cy="1606923"/>
          </a:xfrm>
          <a:prstGeom prst="curvedConnector5">
            <a:avLst>
              <a:gd name="adj1" fmla="val -5087"/>
              <a:gd name="adj2" fmla="val 50000"/>
              <a:gd name="adj3" fmla="val 105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20360" y="4304564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Symbolic Instructions</a:t>
            </a:r>
            <a:endParaRPr lang="en-US" sz="1400" dirty="0"/>
          </a:p>
        </p:txBody>
      </p:sp>
      <p:cxnSp>
        <p:nvCxnSpPr>
          <p:cNvPr id="88" name="AutoShape 9"/>
          <p:cNvCxnSpPr>
            <a:cxnSpLocks noChangeShapeType="1"/>
            <a:stCxn id="81" idx="3"/>
            <a:endCxn id="93" idx="1"/>
          </p:cNvCxnSpPr>
          <p:nvPr/>
        </p:nvCxnSpPr>
        <p:spPr bwMode="auto">
          <a:xfrm>
            <a:off x="3296898" y="5404598"/>
            <a:ext cx="678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469355" y="5078506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</a:t>
            </a:r>
            <a:endParaRPr lang="en-US" sz="1400" dirty="0"/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39758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Machine code 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58046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Write executable output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99" name="AutoShape 9"/>
          <p:cNvCxnSpPr>
            <a:cxnSpLocks noChangeShapeType="1"/>
            <a:stCxn id="93" idx="3"/>
            <a:endCxn id="94" idx="1"/>
          </p:cNvCxnSpPr>
          <p:nvPr/>
        </p:nvCxnSpPr>
        <p:spPr bwMode="auto">
          <a:xfrm>
            <a:off x="5096455" y="5404598"/>
            <a:ext cx="7082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5275234" y="507850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</a:t>
            </a:fld>
            <a:endParaRPr lang="en-US"/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91869" y="1928149"/>
            <a:ext cx="762000" cy="7239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4750165" y="1928149"/>
            <a:ext cx="762000" cy="7239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Syntax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1229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of the Example PDA</a:t>
            </a:r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581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3962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873292" y="44196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$</a:t>
            </a:r>
            <a:endParaRPr lang="en-US" baseline="-25000" dirty="0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91262" y="2049207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rgbClr val="ADADAD"/>
                </a:solidFill>
              </a:rPr>
              <a:t>0 0 1 1 1</a:t>
            </a:r>
          </a:p>
        </p:txBody>
      </p:sp>
      <p:sp>
        <p:nvSpPr>
          <p:cNvPr id="9" name="5-Point Star 8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of the Example PDA</a:t>
            </a:r>
            <a:endParaRPr lang="en-US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581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3962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73292" y="4419600"/>
            <a:ext cx="3385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$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91262" y="2049207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rgbClr val="ADADAD"/>
                </a:solidFill>
              </a:rPr>
              <a:t>0 0 1 1 1</a:t>
            </a:r>
          </a:p>
        </p:txBody>
      </p:sp>
      <p:sp>
        <p:nvSpPr>
          <p:cNvPr id="9" name="5-Point Star 8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Non Deterministic PDA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PDA that accepts palindromes </a:t>
            </a:r>
          </a:p>
          <a:p>
            <a:pPr lvl="1"/>
            <a:r>
              <a:rPr lang="en-US" dirty="0" smtClean="0"/>
              <a:t>L {</a:t>
            </a:r>
            <a:r>
              <a:rPr lang="en-US" dirty="0" err="1" smtClean="0"/>
              <a:t>pp</a:t>
            </a:r>
            <a:r>
              <a:rPr lang="en-US" dirty="0" smtClean="0"/>
              <a:t>’ ∊ </a:t>
            </a:r>
            <a:r>
              <a:rPr lang="en-US" dirty="0" err="1" smtClean="0"/>
              <a:t>Σ</a:t>
            </a:r>
            <a:r>
              <a:rPr lang="en-US" dirty="0" smtClean="0"/>
              <a:t>* | p’=reverse(p)}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5-Point Star 4"/>
          <p:cNvSpPr/>
          <p:nvPr/>
        </p:nvSpPr>
        <p:spPr bwMode="auto">
          <a:xfrm>
            <a:off x="491613" y="6259871"/>
            <a:ext cx="524387" cy="417871"/>
          </a:xfrm>
          <a:prstGeom prst="star5">
            <a:avLst/>
          </a:prstGeom>
          <a:solidFill>
            <a:srgbClr val="FFC763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we are in 0368-3133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419350"/>
            <a:ext cx="4017748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 kinds of parsers </a:t>
            </a:r>
            <a:endParaRPr lang="en-US" dirty="0" smtClean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199"/>
            <a:ext cx="7772400" cy="4296229"/>
          </a:xfrm>
        </p:spPr>
        <p:txBody>
          <a:bodyPr/>
          <a:lstStyle/>
          <a:p>
            <a:r>
              <a:rPr lang="en-US" sz="2800" dirty="0" smtClean="0">
                <a:sym typeface="Symbol" pitchFamily="18" charset="2"/>
              </a:rPr>
              <a:t>Parsers for </a:t>
            </a:r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arbitrary</a:t>
            </a:r>
            <a:r>
              <a:rPr lang="en-US" sz="28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grammars</a:t>
            </a:r>
          </a:p>
          <a:p>
            <a:pPr lvl="1"/>
            <a:r>
              <a:rPr lang="en-US" sz="2400" dirty="0" err="1" smtClean="0">
                <a:sym typeface="Symbol" pitchFamily="18" charset="2"/>
              </a:rPr>
              <a:t>Earley’s</a:t>
            </a:r>
            <a:r>
              <a:rPr lang="en-US" sz="2400" dirty="0" smtClean="0">
                <a:sym typeface="Symbol" pitchFamily="18" charset="2"/>
              </a:rPr>
              <a:t> method, CYK method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Usually, not used in practice (though might change)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Top-Down </a:t>
            </a:r>
            <a:r>
              <a:rPr lang="en-US" sz="2800" dirty="0" smtClean="0">
                <a:sym typeface="Symbol" pitchFamily="18" charset="2"/>
              </a:rPr>
              <a:t>parsers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Construct parse tree in a top-down matter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leftmost</a:t>
            </a:r>
            <a:r>
              <a:rPr lang="en-US" sz="2400" dirty="0" smtClean="0">
                <a:sym typeface="Symbol" pitchFamily="18" charset="2"/>
              </a:rPr>
              <a:t> derivation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Bottom-Up </a:t>
            </a:r>
            <a:r>
              <a:rPr lang="en-US" sz="2800" dirty="0" smtClean="0">
                <a:sym typeface="Symbol" pitchFamily="18" charset="2"/>
              </a:rPr>
              <a:t>parsers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Construct parse tree in a bottom-up manner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Find the </a:t>
            </a:r>
            <a:r>
              <a:rPr lang="en-US" sz="2400" dirty="0" smtClean="0">
                <a:solidFill>
                  <a:srgbClr val="E46C0A"/>
                </a:solidFill>
                <a:sym typeface="Symbol" pitchFamily="18" charset="2"/>
              </a:rPr>
              <a:t>rightmost</a:t>
            </a:r>
            <a:r>
              <a:rPr lang="en-US" sz="2400" dirty="0" smtClean="0">
                <a:sym typeface="Symbol" pitchFamily="18" charset="2"/>
              </a:rPr>
              <a:t> derivation in a reverse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83595"/>
            <a:ext cx="9144000" cy="5715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free grammars </a:t>
            </a:r>
          </a:p>
          <a:p>
            <a:endParaRPr lang="en-US" dirty="0" smtClean="0"/>
          </a:p>
          <a:p>
            <a:r>
              <a:rPr lang="en-US" dirty="0" smtClean="0"/>
              <a:t>Top down parsing: Intuition</a:t>
            </a:r>
          </a:p>
          <a:p>
            <a:r>
              <a:rPr lang="en-US" dirty="0" smtClean="0"/>
              <a:t>Brute force parsing</a:t>
            </a:r>
          </a:p>
          <a:p>
            <a:r>
              <a:rPr lang="en-US" dirty="0" smtClean="0"/>
              <a:t>Predictive parsing</a:t>
            </a:r>
          </a:p>
          <a:p>
            <a:endParaRPr lang="en-US" dirty="0"/>
          </a:p>
          <a:p>
            <a:r>
              <a:rPr lang="en-US" dirty="0" err="1" smtClean="0"/>
              <a:t>Earley</a:t>
            </a:r>
            <a:r>
              <a:rPr lang="en-US" dirty="0" smtClean="0"/>
              <a:t> parsing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grammars (CFGs)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grammars (CFGs)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638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non terminals (syntactic variables)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</a:t>
            </a:r>
            <a:r>
              <a:rPr lang="en-US" dirty="0" smtClean="0"/>
              <a:t> – terminals (tokens)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 – derivation rules</a:t>
            </a:r>
          </a:p>
          <a:p>
            <a:pPr lvl="2"/>
            <a:r>
              <a:rPr lang="en-US" dirty="0" smtClean="0"/>
              <a:t>Each rule of the form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</a:t>
            </a:r>
            <a:r>
              <a:rPr lang="pt-BR" dirty="0">
                <a:sym typeface="Symbol" pitchFamily="18" charset="2"/>
              </a:rPr>
              <a:t></a:t>
            </a:r>
            <a:r>
              <a:rPr lang="pt-BR" dirty="0"/>
              <a:t> </a:t>
            </a:r>
            <a:r>
              <a:rPr lang="en-US" dirty="0" smtClean="0">
                <a:solidFill>
                  <a:srgbClr val="008000"/>
                </a:solidFill>
              </a:rPr>
              <a:t>(T </a:t>
            </a:r>
            <a:r>
              <a:rPr lang="en-US" dirty="0" smtClean="0">
                <a:solidFill>
                  <a:srgbClr val="008000"/>
                </a:solidFill>
                <a:sym typeface="Math B"/>
              </a:rPr>
              <a:t>∪V)*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– start symbol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0381" y="1905295"/>
            <a:ext cx="273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+mn-lt"/>
              </a:rPr>
              <a:t>G = (V,T,P,S)</a:t>
            </a:r>
          </a:p>
        </p:txBody>
      </p:sp>
    </p:spTree>
    <p:extLst>
      <p:ext uri="{BB962C8B-B14F-4D97-AF65-F5344CB8AC3E}">
        <p14:creationId xmlns:p14="http://schemas.microsoft.com/office/powerpoint/2010/main" val="7491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grammar</a:t>
            </a:r>
            <a:endParaRPr lang="he-IL" dirty="0"/>
          </a:p>
        </p:txBody>
      </p:sp>
      <p:sp>
        <p:nvSpPr>
          <p:cNvPr id="6" name="הסבר מלבני 5"/>
          <p:cNvSpPr/>
          <p:nvPr/>
        </p:nvSpPr>
        <p:spPr>
          <a:xfrm>
            <a:off x="5436096" y="1793575"/>
            <a:ext cx="1970229" cy="736819"/>
          </a:xfrm>
          <a:prstGeom prst="wedgeRectCallout">
            <a:avLst>
              <a:gd name="adj1" fmla="val -156651"/>
              <a:gd name="adj2" fmla="val 120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>
                <a:solidFill>
                  <a:srgbClr val="004080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shorthand for Statement</a:t>
            </a:r>
            <a:endParaRPr lang="he-IL" dirty="0" smtClean="0">
              <a:solidFill>
                <a:schemeClr val="tx1"/>
              </a:solidFill>
            </a:endParaRPr>
          </a:p>
        </p:txBody>
      </p:sp>
      <p:sp>
        <p:nvSpPr>
          <p:cNvPr id="7" name="הסבר מלבני 6"/>
          <p:cNvSpPr/>
          <p:nvPr/>
        </p:nvSpPr>
        <p:spPr>
          <a:xfrm>
            <a:off x="5448108" y="2637486"/>
            <a:ext cx="1977605" cy="775154"/>
          </a:xfrm>
          <a:prstGeom prst="wedgeRectCallout">
            <a:avLst>
              <a:gd name="adj1" fmla="val -156874"/>
              <a:gd name="adj2" fmla="val -36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 shorthand for Expression</a:t>
            </a:r>
            <a:endParaRPr lang="he-IL" dirty="0" smtClean="0">
              <a:solidFill>
                <a:schemeClr val="tx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43608" y="1917407"/>
            <a:ext cx="2304256" cy="2554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 S</a:t>
            </a:r>
            <a:r>
              <a:rPr lang="pt-BR" sz="3200" dirty="0">
                <a:solidFill>
                  <a:srgbClr val="FFC763"/>
                </a:solidFill>
                <a:latin typeface="+mn-lt"/>
              </a:rPr>
              <a:t> </a:t>
            </a:r>
            <a:r>
              <a:rPr lang="pt-BR" sz="3200" b="1" dirty="0">
                <a:solidFill>
                  <a:schemeClr val="accent1"/>
                </a:solidFill>
                <a:latin typeface="+mn-lt"/>
              </a:rPr>
              <a:t>;</a:t>
            </a:r>
            <a:r>
              <a:rPr lang="pt-BR" sz="3200" dirty="0">
                <a:solidFill>
                  <a:srgbClr val="FFC763"/>
                </a:solidFill>
                <a:latin typeface="+mn-lt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S</a:t>
            </a: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latin typeface="+mn-lt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id </a:t>
            </a:r>
            <a:r>
              <a:rPr lang="pt-BR" sz="3200" b="1" dirty="0">
                <a:solidFill>
                  <a:schemeClr val="accent1"/>
                </a:solidFill>
                <a:latin typeface="+mn-lt"/>
              </a:rPr>
              <a:t>:=</a:t>
            </a:r>
            <a:r>
              <a:rPr lang="pt-BR" sz="3200" dirty="0">
                <a:latin typeface="+mn-lt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E </a:t>
            </a: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latin typeface="+mn-lt"/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  <a:latin typeface="+mn-lt"/>
              </a:rPr>
              <a:t>id</a:t>
            </a:r>
            <a:endParaRPr lang="pt-BR" sz="3200" b="1" dirty="0">
              <a:solidFill>
                <a:srgbClr val="F02E00"/>
              </a:solidFill>
              <a:latin typeface="+mn-lt"/>
            </a:endParaRP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200" dirty="0" smtClean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 smtClean="0">
                <a:latin typeface="+mn-lt"/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  <a:latin typeface="+mn-lt"/>
              </a:rPr>
              <a:t>num</a:t>
            </a:r>
            <a:endParaRPr lang="pt-BR" sz="3200" b="1" dirty="0">
              <a:solidFill>
                <a:schemeClr val="accent1"/>
              </a:solidFill>
              <a:latin typeface="+mn-lt"/>
            </a:endParaRP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 E</a:t>
            </a:r>
            <a:r>
              <a:rPr lang="pt-BR" sz="3200" dirty="0">
                <a:latin typeface="+mn-lt"/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  <a:latin typeface="+mn-lt"/>
              </a:rPr>
              <a:t>+</a:t>
            </a:r>
            <a:r>
              <a:rPr lang="pt-BR" sz="3200" dirty="0" smtClean="0">
                <a:solidFill>
                  <a:srgbClr val="FFC763"/>
                </a:solidFill>
                <a:latin typeface="+mn-lt"/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CFG terminology</a:t>
            </a:r>
            <a:endParaRPr lang="he-IL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35896" y="2060848"/>
            <a:ext cx="532859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400" i="1" dirty="0" smtClean="0">
                <a:latin typeface="+mn-lt"/>
                <a:cs typeface="Times New Roman" pitchFamily="18" charset="0"/>
              </a:rPr>
              <a:t>Symbols</a:t>
            </a:r>
            <a:r>
              <a:rPr lang="en-US" sz="2400" i="1" dirty="0" smtClean="0">
                <a:latin typeface="+mn-lt"/>
              </a:rPr>
              <a:t>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>
                <a:latin typeface="+mn-lt"/>
                <a:cs typeface="Times New Roman" pitchFamily="18" charset="0"/>
              </a:rPr>
              <a:t/>
            </a:r>
            <a:br>
              <a:rPr lang="en-US" sz="2400" b="1" dirty="0">
                <a:latin typeface="+mn-lt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Terminals</a:t>
            </a:r>
            <a:r>
              <a:rPr lang="en-US" sz="2400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latin typeface="+mn-lt"/>
                <a:cs typeface="Times New Roman" pitchFamily="18" charset="0"/>
              </a:rPr>
              <a:t>(tokens</a:t>
            </a:r>
            <a:r>
              <a:rPr lang="en-US" sz="2400" dirty="0" smtClean="0">
                <a:latin typeface="+mn-lt"/>
                <a:cs typeface="Times New Roman" pitchFamily="18" charset="0"/>
              </a:rPr>
              <a:t>):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; := 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( )</a:t>
            </a:r>
            <a:r>
              <a:rPr lang="en-US" sz="24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id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print</a:t>
            </a:r>
            <a:r>
              <a:rPr lang="en-US" sz="2400" b="1" dirty="0">
                <a:solidFill>
                  <a:schemeClr val="folHlink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folHlink"/>
                </a:solidFill>
                <a:latin typeface="+mn-lt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Non-terminals</a:t>
            </a:r>
            <a:r>
              <a:rPr lang="en-US" sz="2400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S E L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35896" y="3537012"/>
            <a:ext cx="521335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Start non-terminal</a:t>
            </a:r>
            <a:r>
              <a:rPr lang="en-US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S</a:t>
            </a:r>
            <a:br>
              <a:rPr lang="en-US" sz="2400" dirty="0" smtClean="0">
                <a:latin typeface="+mn-lt"/>
                <a:cs typeface="Times New Roman" pitchFamily="18" charset="0"/>
              </a:rPr>
            </a:br>
            <a:r>
              <a:rPr lang="en-US" sz="2400" dirty="0" smtClean="0">
                <a:latin typeface="+mn-lt"/>
              </a:rPr>
              <a:t>Convention: the non-terminal appearing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 the first derivation rule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35896" y="5013176"/>
            <a:ext cx="396044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400" i="1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Grammar productions (rules)</a:t>
            </a:r>
            <a:br>
              <a:rPr lang="en-US" sz="2400" i="1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N</a:t>
            </a:r>
            <a:r>
              <a:rPr lang="pt-BR" sz="2400" dirty="0" smtClean="0">
                <a:latin typeface="+mn-lt"/>
                <a:sym typeface="Symbol" pitchFamily="18" charset="2"/>
              </a:rPr>
              <a:t>  </a:t>
            </a:r>
            <a:r>
              <a:rPr lang="en-US" sz="2400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μ</a:t>
            </a:r>
            <a:endParaRPr lang="en-US" sz="2400" dirty="0">
              <a:solidFill>
                <a:srgbClr val="0099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43608" y="1917407"/>
            <a:ext cx="2304256" cy="2554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 S</a:t>
            </a:r>
            <a:r>
              <a:rPr lang="pt-BR" sz="3200" dirty="0">
                <a:solidFill>
                  <a:srgbClr val="FFC763"/>
                </a:solidFill>
                <a:latin typeface="+mn-lt"/>
              </a:rPr>
              <a:t> </a:t>
            </a:r>
            <a:r>
              <a:rPr lang="pt-BR" sz="3200" b="1" dirty="0">
                <a:solidFill>
                  <a:schemeClr val="accent1"/>
                </a:solidFill>
                <a:latin typeface="+mn-lt"/>
              </a:rPr>
              <a:t>;</a:t>
            </a:r>
            <a:r>
              <a:rPr lang="pt-BR" sz="3200" dirty="0">
                <a:solidFill>
                  <a:srgbClr val="FFC763"/>
                </a:solidFill>
                <a:latin typeface="+mn-lt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S</a:t>
            </a: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latin typeface="+mn-lt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id </a:t>
            </a:r>
            <a:r>
              <a:rPr lang="pt-BR" sz="3200" b="1" dirty="0">
                <a:solidFill>
                  <a:schemeClr val="accent1"/>
                </a:solidFill>
                <a:latin typeface="+mn-lt"/>
              </a:rPr>
              <a:t>:=</a:t>
            </a:r>
            <a:r>
              <a:rPr lang="pt-BR" sz="3200" dirty="0">
                <a:latin typeface="+mn-lt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E </a:t>
            </a: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latin typeface="+mn-lt"/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  <a:latin typeface="+mn-lt"/>
              </a:rPr>
              <a:t>id</a:t>
            </a:r>
            <a:endParaRPr lang="pt-BR" sz="3200" b="1" dirty="0">
              <a:solidFill>
                <a:srgbClr val="F02E00"/>
              </a:solidFill>
              <a:latin typeface="+mn-lt"/>
            </a:endParaRP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200" dirty="0" smtClean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 smtClean="0">
                <a:latin typeface="+mn-lt"/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  <a:latin typeface="+mn-lt"/>
              </a:rPr>
              <a:t>num</a:t>
            </a:r>
            <a:endParaRPr lang="pt-BR" sz="3200" b="1" dirty="0">
              <a:solidFill>
                <a:schemeClr val="accent1"/>
              </a:solidFill>
              <a:latin typeface="+mn-lt"/>
            </a:endParaRP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 E</a:t>
            </a:r>
            <a:r>
              <a:rPr lang="pt-BR" sz="3200" dirty="0">
                <a:latin typeface="+mn-lt"/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  <a:latin typeface="+mn-lt"/>
              </a:rPr>
              <a:t>+</a:t>
            </a:r>
            <a:r>
              <a:rPr lang="pt-BR" sz="3200" dirty="0" smtClean="0">
                <a:solidFill>
                  <a:srgbClr val="FFC763"/>
                </a:solidFill>
                <a:latin typeface="+mn-lt"/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Syntax Analysis 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Context Free Languages</a:t>
            </a:r>
          </a:p>
          <a:p>
            <a:r>
              <a:rPr lang="en-US" dirty="0" smtClean="0"/>
              <a:t>Context Free Grammars</a:t>
            </a:r>
          </a:p>
          <a:p>
            <a:r>
              <a:rPr lang="en-US" dirty="0" smtClean="0"/>
              <a:t>Pushdown Automata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8CFF"/>
                </a:solidFill>
              </a:rPr>
              <a:t>Derivation</a:t>
            </a:r>
            <a:r>
              <a:rPr lang="en-US" dirty="0" smtClean="0"/>
              <a:t> - a sequence of replacements of non-terminals using the derivation rules</a:t>
            </a:r>
          </a:p>
          <a:p>
            <a:r>
              <a:rPr lang="en-US" dirty="0" smtClean="0">
                <a:solidFill>
                  <a:srgbClr val="1A8CFF"/>
                </a:solidFill>
              </a:rPr>
              <a:t>Language</a:t>
            </a:r>
            <a:r>
              <a:rPr lang="en-US" dirty="0" smtClean="0"/>
              <a:t> - the set of strings of terminals derivable from the start symbol</a:t>
            </a:r>
          </a:p>
          <a:p>
            <a:r>
              <a:rPr lang="en-US" dirty="0" smtClean="0">
                <a:solidFill>
                  <a:srgbClr val="1A8CFF"/>
                </a:solidFill>
              </a:rPr>
              <a:t>Sentential form </a:t>
            </a:r>
            <a:r>
              <a:rPr lang="en-US" dirty="0" smtClean="0"/>
              <a:t>- the result of a </a:t>
            </a:r>
            <a:r>
              <a:rPr lang="en-US" dirty="0" smtClean="0">
                <a:solidFill>
                  <a:srgbClr val="008000"/>
                </a:solidFill>
              </a:rPr>
              <a:t>partial derivation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contain non-terminals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Derivations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199"/>
            <a:ext cx="7772400" cy="4700881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Show that a sentence </a:t>
            </a:r>
            <a:r>
              <a:rPr lang="el-GR" dirty="0" smtClean="0">
                <a:solidFill>
                  <a:srgbClr val="3366FF"/>
                </a:solidFill>
                <a:sym typeface="Symbol" pitchFamily="18" charset="2"/>
              </a:rPr>
              <a:t>ω </a:t>
            </a:r>
            <a:r>
              <a:rPr lang="en-US" dirty="0" smtClean="0">
                <a:solidFill>
                  <a:srgbClr val="3366FF"/>
                </a:solidFill>
                <a:sym typeface="Symbol" pitchFamily="18" charset="2"/>
              </a:rPr>
              <a:t>is in a grammar G</a:t>
            </a:r>
          </a:p>
          <a:p>
            <a:pPr lvl="1"/>
            <a:r>
              <a:rPr lang="en-US" dirty="0" smtClean="0">
                <a:sym typeface="Symbol" pitchFamily="18" charset="2"/>
              </a:rPr>
              <a:t>Start with the start symbol</a:t>
            </a:r>
          </a:p>
          <a:p>
            <a:pPr lvl="1"/>
            <a:r>
              <a:rPr lang="en-US" dirty="0" smtClean="0">
                <a:sym typeface="Symbol" pitchFamily="18" charset="2"/>
              </a:rPr>
              <a:t>Repeatedly replace one of the non-terminals by a right-hand side of a production</a:t>
            </a:r>
          </a:p>
          <a:p>
            <a:pPr lvl="1"/>
            <a:r>
              <a:rPr lang="en-US" dirty="0" smtClean="0">
                <a:sym typeface="Symbol" pitchFamily="18" charset="2"/>
              </a:rPr>
              <a:t>Stop when the sentence contains only terminals</a:t>
            </a:r>
          </a:p>
          <a:p>
            <a:r>
              <a:rPr lang="en-US" dirty="0" smtClean="0">
                <a:sym typeface="Symbol" pitchFamily="18" charset="2"/>
              </a:rPr>
              <a:t>Given a sentence </a:t>
            </a:r>
            <a:r>
              <a:rPr lang="el-GR" dirty="0" smtClean="0">
                <a:sym typeface="Symbol" pitchFamily="18" charset="2"/>
              </a:rPr>
              <a:t>α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l-GR" dirty="0" smtClean="0">
                <a:sym typeface="Symbol" pitchFamily="18" charset="2"/>
              </a:rPr>
              <a:t>β</a:t>
            </a:r>
            <a:r>
              <a:rPr lang="en-US" dirty="0" smtClean="0">
                <a:sym typeface="Symbol" pitchFamily="18" charset="2"/>
              </a:rPr>
              <a:t> and rule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pt-BR" dirty="0" smtClean="0"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009900"/>
                </a:solidFill>
                <a:sym typeface="Symbol" pitchFamily="18" charset="2"/>
              </a:rPr>
              <a:t>µ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r>
              <a:rPr lang="el-GR" dirty="0" smtClean="0">
                <a:sym typeface="Symbol" pitchFamily="18" charset="2"/>
              </a:rPr>
              <a:t>α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l-GR" dirty="0" smtClean="0">
                <a:sym typeface="Symbol" pitchFamily="18" charset="2"/>
              </a:rPr>
              <a:t>β</a:t>
            </a:r>
            <a:r>
              <a:rPr lang="en-US" dirty="0" smtClean="0">
                <a:sym typeface="Symbol" pitchFamily="18" charset="2"/>
              </a:rPr>
              <a:t> =&gt; </a:t>
            </a:r>
            <a:r>
              <a:rPr lang="el-GR" dirty="0" smtClean="0">
                <a:sym typeface="Symbol" pitchFamily="18" charset="2"/>
              </a:rPr>
              <a:t>α</a:t>
            </a:r>
            <a:r>
              <a:rPr lang="en-US" dirty="0" smtClean="0">
                <a:solidFill>
                  <a:srgbClr val="009900"/>
                </a:solidFill>
                <a:sym typeface="Symbol" pitchFamily="18" charset="2"/>
              </a:rPr>
              <a:t>µ</a:t>
            </a:r>
            <a:r>
              <a:rPr lang="el-GR" dirty="0" smtClean="0">
                <a:sym typeface="Symbol" pitchFamily="18" charset="2"/>
              </a:rPr>
              <a:t>β</a:t>
            </a:r>
            <a:endParaRPr lang="en-US" dirty="0" smtClean="0">
              <a:sym typeface="Symbol" pitchFamily="18" charset="2"/>
            </a:endParaRPr>
          </a:p>
          <a:p>
            <a:r>
              <a:rPr lang="el-GR" dirty="0" smtClean="0">
                <a:sym typeface="Symbol" pitchFamily="18" charset="2"/>
              </a:rPr>
              <a:t>ω</a:t>
            </a:r>
            <a:r>
              <a:rPr lang="en-US" dirty="0" smtClean="0">
                <a:sym typeface="Symbol" pitchFamily="18" charset="2"/>
              </a:rPr>
              <a:t> is in L(G) if S =&gt;* </a:t>
            </a:r>
            <a:r>
              <a:rPr lang="el-GR" dirty="0" smtClean="0">
                <a:sym typeface="Symbol" pitchFamily="18" charset="2"/>
              </a:rPr>
              <a:t>ω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882764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20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2254" y="3124200"/>
            <a:ext cx="36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92392" y="3519765"/>
            <a:ext cx="1059589" cy="461665"/>
            <a:chOff x="5377919" y="2822195"/>
            <a:chExt cx="1059589" cy="461665"/>
          </a:xfrm>
        </p:grpSpPr>
        <p:sp>
          <p:nvSpPr>
            <p:cNvPr id="8" name="Rectangle 7"/>
            <p:cNvSpPr/>
            <p:nvPr/>
          </p:nvSpPr>
          <p:spPr>
            <a:xfrm>
              <a:off x="5377919" y="2822195"/>
              <a:ext cx="3693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4984" y="282219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1200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86473" y="3924203"/>
            <a:ext cx="1921208" cy="461665"/>
            <a:chOff x="4572000" y="3249362"/>
            <a:chExt cx="1921208" cy="461665"/>
          </a:xfrm>
        </p:grpSpPr>
        <p:sp>
          <p:nvSpPr>
            <p:cNvPr id="11" name="Rectangle 10"/>
            <p:cNvSpPr/>
            <p:nvPr/>
          </p:nvSpPr>
          <p:spPr>
            <a:xfrm>
              <a:off x="4572000" y="324936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3846" y="3249362"/>
              <a:ext cx="3693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0062" y="3258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8280" y="4335104"/>
            <a:ext cx="3055458" cy="461665"/>
            <a:chOff x="4545926" y="3643035"/>
            <a:chExt cx="3055458" cy="461665"/>
          </a:xfrm>
        </p:grpSpPr>
        <p:sp>
          <p:nvSpPr>
            <p:cNvPr id="14" name="Rectangle 13"/>
            <p:cNvSpPr/>
            <p:nvPr/>
          </p:nvSpPr>
          <p:spPr>
            <a:xfrm>
              <a:off x="4545926" y="364303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23846" y="364303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06697" y="365190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6473" y="4723384"/>
            <a:ext cx="3021628" cy="461665"/>
            <a:chOff x="4572000" y="4001667"/>
            <a:chExt cx="3021628" cy="461665"/>
          </a:xfrm>
        </p:grpSpPr>
        <p:sp>
          <p:nvSpPr>
            <p:cNvPr id="17" name="Rectangle 16"/>
            <p:cNvSpPr/>
            <p:nvPr/>
          </p:nvSpPr>
          <p:spPr>
            <a:xfrm>
              <a:off x="4572000" y="4011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16090" y="4001667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16391" y="4010540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82239" y="5137517"/>
            <a:ext cx="3773372" cy="461665"/>
            <a:chOff x="4567766" y="4392362"/>
            <a:chExt cx="3773372" cy="461665"/>
          </a:xfrm>
        </p:grpSpPr>
        <p:sp>
          <p:nvSpPr>
            <p:cNvPr id="20" name="Rectangle 19"/>
            <p:cNvSpPr/>
            <p:nvPr/>
          </p:nvSpPr>
          <p:spPr>
            <a:xfrm>
              <a:off x="4567766" y="4392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24816" y="4392362"/>
              <a:ext cx="22163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 +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41240" y="4401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86473" y="5541955"/>
            <a:ext cx="3954039" cy="461665"/>
            <a:chOff x="4572000" y="4773362"/>
            <a:chExt cx="3954039" cy="461665"/>
          </a:xfrm>
        </p:grpSpPr>
        <p:sp>
          <p:nvSpPr>
            <p:cNvPr id="23" name="Rectangle 22"/>
            <p:cNvSpPr/>
            <p:nvPr/>
          </p:nvSpPr>
          <p:spPr>
            <a:xfrm>
              <a:off x="4572000" y="4773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25021" y="4773362"/>
              <a:ext cx="2401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+ id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64862" y="480162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86473" y="5946395"/>
            <a:ext cx="3918575" cy="407290"/>
            <a:chOff x="4572000" y="5184395"/>
            <a:chExt cx="3918575" cy="407290"/>
          </a:xfrm>
        </p:grpSpPr>
        <p:sp>
          <p:nvSpPr>
            <p:cNvPr id="26" name="Rectangle 25"/>
            <p:cNvSpPr/>
            <p:nvPr/>
          </p:nvSpPr>
          <p:spPr>
            <a:xfrm>
              <a:off x="4572000" y="5184395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:=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id 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75894" y="5184395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55169" y="5222353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762000" y="1882764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   x </a:t>
            </a:r>
            <a:r>
              <a:rPr lang="en-US" sz="2400" dirty="0">
                <a:solidFill>
                  <a:srgbClr val="0070C0"/>
                </a:solidFill>
              </a:rPr>
              <a:t>:= z;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   y </a:t>
            </a:r>
            <a:r>
              <a:rPr lang="en-US" sz="2400" dirty="0">
                <a:solidFill>
                  <a:srgbClr val="0070C0"/>
                </a:solidFill>
              </a:rPr>
              <a:t>:= x + z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82085" y="1882764"/>
            <a:ext cx="5204715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>
              <a:buFont typeface="Wingdings"/>
              <a:buNone/>
            </a:pP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S;S</a:t>
            </a:r>
            <a:endParaRPr lang="en-US" sz="2000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 algn="l">
              <a:buFont typeface="Wingdings"/>
              <a:buNone/>
            </a:pP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:=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E | …</a:t>
            </a:r>
            <a:endParaRPr lang="en-US" sz="2000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 algn="l">
              <a:buFont typeface="Wingdings"/>
              <a:buNone/>
            </a:pP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| E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|…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62000" y="3124200"/>
            <a:ext cx="79248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03332" y="3308866"/>
            <a:ext cx="1707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;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03332" y="3745468"/>
            <a:ext cx="229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03332" y="4112357"/>
            <a:ext cx="229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:= e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03332" y="4507468"/>
            <a:ext cx="137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03332" y="4934440"/>
            <a:ext cx="2108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03332" y="5334000"/>
            <a:ext cx="15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03332" y="5779567"/>
            <a:ext cx="15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02922" y="6321623"/>
            <a:ext cx="2440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id,”x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”&gt;&lt;ASS&gt;&lt;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id,”z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”&gt;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3353256" y="6321623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&lt;SEMI&gt;</a:t>
            </a:r>
            <a:endParaRPr lang="en-US" sz="1400" dirty="0"/>
          </a:p>
        </p:txBody>
      </p:sp>
      <p:sp>
        <p:nvSpPr>
          <p:cNvPr id="60" name="Rectangle 59"/>
          <p:cNvSpPr/>
          <p:nvPr/>
        </p:nvSpPr>
        <p:spPr>
          <a:xfrm>
            <a:off x="4008687" y="6321623"/>
            <a:ext cx="3943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id,”y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”&gt;&lt;ASS&gt;&lt;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id,”x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”&gt;&lt;PLUS&gt;&lt;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id,”z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”&gt;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249034" y="1464957"/>
            <a:ext cx="132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sentence</a:t>
            </a:r>
            <a:endParaRPr lang="en-US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08206" y="1464957"/>
            <a:ext cx="1330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grammar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 animBg="1"/>
      <p:bldP spid="39" grpId="0"/>
      <p:bldP spid="43" grpId="0"/>
      <p:bldP spid="45" grpId="0"/>
      <p:bldP spid="47" grpId="0"/>
      <p:bldP spid="49" grpId="0"/>
      <p:bldP spid="51" grpId="0"/>
      <p:bldP spid="53" grpId="0"/>
      <p:bldP spid="58" grpId="0"/>
      <p:bldP spid="59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Parse trees: Traces of Derivations</a:t>
            </a:r>
          </a:p>
        </p:txBody>
      </p:sp>
      <p:sp>
        <p:nvSpPr>
          <p:cNvPr id="113" name="מציין מיקום תוכן 11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038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Tree nodes are symbols, children ordered left-to-right</a:t>
            </a:r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rgbClr val="3366FF"/>
                </a:solidFill>
              </a:rPr>
              <a:t>internal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node</a:t>
            </a:r>
            <a:r>
              <a:rPr lang="en-US" dirty="0" smtClean="0"/>
              <a:t> is non-terminal </a:t>
            </a:r>
            <a:endParaRPr lang="en-US" dirty="0"/>
          </a:p>
          <a:p>
            <a:pPr lvl="1"/>
            <a:r>
              <a:rPr lang="en-US" dirty="0">
                <a:solidFill>
                  <a:srgbClr val="3366FF"/>
                </a:solidFill>
              </a:rPr>
              <a:t>C</a:t>
            </a:r>
            <a:r>
              <a:rPr lang="en-US" dirty="0" smtClean="0">
                <a:solidFill>
                  <a:srgbClr val="3366FF"/>
                </a:solidFill>
              </a:rPr>
              <a:t>hildren</a:t>
            </a:r>
            <a:r>
              <a:rPr lang="en-US" dirty="0" smtClean="0"/>
              <a:t> correspond to one of its productions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              </a:t>
            </a:r>
            <a:br>
              <a:rPr lang="en-US" dirty="0" smtClean="0">
                <a:solidFill>
                  <a:srgbClr val="FF0000"/>
                </a:solidFill>
                <a:sym typeface="Symbol" pitchFamily="18" charset="2"/>
              </a:rPr>
            </a:b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                   N </a:t>
            </a:r>
            <a:r>
              <a:rPr lang="pt-BR" dirty="0" smtClean="0">
                <a:sym typeface="Symbol" pitchFamily="18" charset="2"/>
              </a:rPr>
              <a:t>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µ</a:t>
            </a:r>
            <a:r>
              <a:rPr lang="en-US" baseline="-25000" dirty="0" smtClean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… µ</a:t>
            </a:r>
            <a:r>
              <a:rPr lang="en-US" baseline="-25000" dirty="0" smtClean="0">
                <a:solidFill>
                  <a:srgbClr val="00B050"/>
                </a:solidFill>
                <a:sym typeface="Symbol" pitchFamily="18" charset="2"/>
              </a:rPr>
              <a:t>k</a:t>
            </a:r>
            <a:endParaRPr lang="he-IL" baseline="-250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Root</a:t>
            </a:r>
            <a:r>
              <a:rPr lang="en-US" dirty="0" smtClean="0"/>
              <a:t> is start non-terminal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Leaves</a:t>
            </a:r>
            <a:r>
              <a:rPr lang="en-US" dirty="0" smtClean="0"/>
              <a:t> are tokens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3366FF"/>
                </a:solidFill>
              </a:rPr>
              <a:t>Yield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of parse tree: left-to-right walk over leaves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221111" y="4143742"/>
            <a:ext cx="5390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µ</a:t>
            </a:r>
            <a:r>
              <a:rPr lang="en-US" baseline="-25000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1</a:t>
            </a:r>
            <a:endParaRPr lang="he-IL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480212" y="4143742"/>
            <a:ext cx="4680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µ</a:t>
            </a:r>
            <a:r>
              <a:rPr lang="en-US" baseline="-25000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k</a:t>
            </a:r>
            <a:endParaRPr lang="he-IL" dirty="0"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949483" y="3063622"/>
            <a:ext cx="3600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N</a:t>
            </a:r>
            <a:endParaRPr lang="he-IL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2" name="מחבר ישר 121"/>
          <p:cNvCxnSpPr>
            <a:stCxn id="120" idx="0"/>
            <a:endCxn id="121" idx="2"/>
          </p:cNvCxnSpPr>
          <p:nvPr/>
        </p:nvCxnSpPr>
        <p:spPr>
          <a:xfrm flipH="1" flipV="1">
            <a:off x="6129503" y="3525287"/>
            <a:ext cx="584735" cy="61845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ישר 122"/>
          <p:cNvCxnSpPr>
            <a:stCxn id="119" idx="0"/>
            <a:endCxn id="121" idx="2"/>
          </p:cNvCxnSpPr>
          <p:nvPr/>
        </p:nvCxnSpPr>
        <p:spPr>
          <a:xfrm flipV="1">
            <a:off x="5490622" y="3525287"/>
            <a:ext cx="638881" cy="61845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931481" y="4153034"/>
            <a:ext cx="3960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…</a:t>
            </a:r>
            <a:endParaRPr lang="he-IL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10048" y="47655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38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0345" y="1580810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8223" y="1985248"/>
            <a:ext cx="945134" cy="339376"/>
            <a:chOff x="5245289" y="2821373"/>
            <a:chExt cx="945134" cy="339376"/>
          </a:xfrm>
        </p:grpSpPr>
        <p:sp>
          <p:nvSpPr>
            <p:cNvPr id="7" name="Rectangle 6"/>
            <p:cNvSpPr/>
            <p:nvPr/>
          </p:nvSpPr>
          <p:spPr>
            <a:xfrm>
              <a:off x="5245289" y="2822195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82325" y="2822195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58541" y="2821373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077" y="2400203"/>
            <a:ext cx="1559378" cy="347427"/>
            <a:chOff x="4872566" y="3249362"/>
            <a:chExt cx="1559378" cy="347427"/>
          </a:xfrm>
        </p:grpSpPr>
        <p:sp>
          <p:nvSpPr>
            <p:cNvPr id="11" name="Rectangle 10"/>
            <p:cNvSpPr/>
            <p:nvPr/>
          </p:nvSpPr>
          <p:spPr>
            <a:xfrm>
              <a:off x="4872566" y="3249362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3846" y="3249362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0062" y="3258235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077" y="2804641"/>
            <a:ext cx="1559378" cy="357122"/>
            <a:chOff x="4872566" y="3643035"/>
            <a:chExt cx="1559378" cy="357122"/>
          </a:xfrm>
        </p:grpSpPr>
        <p:sp>
          <p:nvSpPr>
            <p:cNvPr id="15" name="Rectangle 14"/>
            <p:cNvSpPr/>
            <p:nvPr/>
          </p:nvSpPr>
          <p:spPr>
            <a:xfrm>
              <a:off x="4872566" y="3643035"/>
              <a:ext cx="1295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23846" y="3643035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5475" y="3661603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800" y="3208257"/>
            <a:ext cx="2323393" cy="339376"/>
            <a:chOff x="4864289" y="4010540"/>
            <a:chExt cx="2323393" cy="339376"/>
          </a:xfrm>
        </p:grpSpPr>
        <p:sp>
          <p:nvSpPr>
            <p:cNvPr id="19" name="Rectangle 18"/>
            <p:cNvSpPr/>
            <p:nvPr/>
          </p:nvSpPr>
          <p:spPr>
            <a:xfrm>
              <a:off x="4864289" y="4011362"/>
              <a:ext cx="1295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15566" y="4011362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55168" y="4010540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800" y="3613517"/>
            <a:ext cx="2817118" cy="347427"/>
            <a:chOff x="4864289" y="4392362"/>
            <a:chExt cx="2817118" cy="347427"/>
          </a:xfrm>
        </p:grpSpPr>
        <p:sp>
          <p:nvSpPr>
            <p:cNvPr id="23" name="Rectangle 22"/>
            <p:cNvSpPr/>
            <p:nvPr/>
          </p:nvSpPr>
          <p:spPr>
            <a:xfrm>
              <a:off x="4864289" y="4392362"/>
              <a:ext cx="1295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5566" y="4392362"/>
              <a:ext cx="1665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E + E </a:t>
              </a: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21852" y="4401235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800" y="4017955"/>
            <a:ext cx="2940549" cy="347427"/>
            <a:chOff x="4864289" y="4773362"/>
            <a:chExt cx="2940549" cy="347427"/>
          </a:xfrm>
        </p:grpSpPr>
        <p:sp>
          <p:nvSpPr>
            <p:cNvPr id="27" name="Rectangle 26"/>
            <p:cNvSpPr/>
            <p:nvPr/>
          </p:nvSpPr>
          <p:spPr>
            <a:xfrm>
              <a:off x="4864289" y="4773362"/>
              <a:ext cx="1295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15566" y="4773362"/>
              <a:ext cx="17892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E + id </a:t>
              </a:r>
              <a:endParaRPr lang="en-US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64862" y="4782235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800" y="4373098"/>
            <a:ext cx="3063980" cy="400110"/>
            <a:chOff x="4864289" y="5135098"/>
            <a:chExt cx="3063980" cy="400110"/>
          </a:xfrm>
        </p:grpSpPr>
        <p:sp>
          <p:nvSpPr>
            <p:cNvPr id="31" name="Rectangle 30"/>
            <p:cNvSpPr/>
            <p:nvPr/>
          </p:nvSpPr>
          <p:spPr>
            <a:xfrm>
              <a:off x="4864289" y="5184395"/>
              <a:ext cx="1295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id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:=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id 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15566" y="5184395"/>
              <a:ext cx="19127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26086" y="5135098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2000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0800" y="1600200"/>
            <a:ext cx="29337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8352" y="4730881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x:= z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864380" y="47308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1078624" y="473088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y := x  + z</a:t>
            </a:r>
            <a:endParaRPr lang="en-US" sz="1600" dirty="0"/>
          </a:p>
        </p:txBody>
      </p:sp>
      <p:sp>
        <p:nvSpPr>
          <p:cNvPr id="52" name="Rounded Rectangle 51"/>
          <p:cNvSpPr/>
          <p:nvPr/>
        </p:nvSpPr>
        <p:spPr>
          <a:xfrm>
            <a:off x="3068159" y="1641144"/>
            <a:ext cx="5999641" cy="4835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07134" y="1784866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3878110" y="2497116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607134" y="5199256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154710" y="2500047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3105089" y="5199256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942266" y="5199256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:=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699149" y="3200451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4779443" y="5199256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3" idx="4"/>
            <a:endCxn id="54" idx="0"/>
          </p:cNvCxnSpPr>
          <p:nvPr/>
        </p:nvCxnSpPr>
        <p:spPr>
          <a:xfrm flipH="1">
            <a:off x="4293019" y="2224410"/>
            <a:ext cx="1729024" cy="2727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3" idx="4"/>
            <a:endCxn id="55" idx="0"/>
          </p:cNvCxnSpPr>
          <p:nvPr/>
        </p:nvCxnSpPr>
        <p:spPr>
          <a:xfrm>
            <a:off x="6022043" y="2224410"/>
            <a:ext cx="0" cy="29748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3" idx="4"/>
            <a:endCxn id="56" idx="0"/>
          </p:cNvCxnSpPr>
          <p:nvPr/>
        </p:nvCxnSpPr>
        <p:spPr>
          <a:xfrm>
            <a:off x="6022043" y="2224410"/>
            <a:ext cx="1547576" cy="2756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4" idx="4"/>
            <a:endCxn id="57" idx="0"/>
          </p:cNvCxnSpPr>
          <p:nvPr/>
        </p:nvCxnSpPr>
        <p:spPr>
          <a:xfrm flipH="1">
            <a:off x="3519998" y="2936660"/>
            <a:ext cx="773021" cy="22625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4" idx="4"/>
            <a:endCxn id="59" idx="0"/>
          </p:cNvCxnSpPr>
          <p:nvPr/>
        </p:nvCxnSpPr>
        <p:spPr>
          <a:xfrm>
            <a:off x="4293019" y="2936660"/>
            <a:ext cx="821039" cy="2637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9" idx="4"/>
            <a:endCxn id="61" idx="0"/>
          </p:cNvCxnSpPr>
          <p:nvPr/>
        </p:nvCxnSpPr>
        <p:spPr>
          <a:xfrm>
            <a:off x="5110044" y="3639995"/>
            <a:ext cx="88323" cy="15592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4" idx="4"/>
            <a:endCxn id="58" idx="0"/>
          </p:cNvCxnSpPr>
          <p:nvPr/>
        </p:nvCxnSpPr>
        <p:spPr>
          <a:xfrm>
            <a:off x="4289811" y="2936660"/>
            <a:ext cx="70572" cy="22625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6328790" y="3200451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154710" y="3200451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:=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7975749" y="3200451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56" idx="4"/>
            <a:endCxn id="83" idx="0"/>
          </p:cNvCxnSpPr>
          <p:nvPr/>
        </p:nvCxnSpPr>
        <p:spPr>
          <a:xfrm flipH="1">
            <a:off x="6743699" y="2939591"/>
            <a:ext cx="825920" cy="2608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6" idx="4"/>
            <a:endCxn id="85" idx="0"/>
          </p:cNvCxnSpPr>
          <p:nvPr/>
        </p:nvCxnSpPr>
        <p:spPr>
          <a:xfrm>
            <a:off x="7569619" y="2939591"/>
            <a:ext cx="821039" cy="2608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6" idx="4"/>
            <a:endCxn id="84" idx="0"/>
          </p:cNvCxnSpPr>
          <p:nvPr/>
        </p:nvCxnSpPr>
        <p:spPr>
          <a:xfrm>
            <a:off x="7569619" y="2939591"/>
            <a:ext cx="0" cy="2608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6481190" y="4191000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7290974" y="5199256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8128149" y="4191000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85" idx="4"/>
            <a:endCxn id="89" idx="0"/>
          </p:cNvCxnSpPr>
          <p:nvPr/>
        </p:nvCxnSpPr>
        <p:spPr>
          <a:xfrm flipH="1">
            <a:off x="6896099" y="3639995"/>
            <a:ext cx="1494559" cy="5510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5" idx="4"/>
            <a:endCxn id="91" idx="0"/>
          </p:cNvCxnSpPr>
          <p:nvPr/>
        </p:nvCxnSpPr>
        <p:spPr>
          <a:xfrm>
            <a:off x="8383038" y="3639995"/>
            <a:ext cx="167640" cy="5510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5" idx="4"/>
            <a:endCxn id="90" idx="0"/>
          </p:cNvCxnSpPr>
          <p:nvPr/>
        </p:nvCxnSpPr>
        <p:spPr>
          <a:xfrm flipH="1">
            <a:off x="7705883" y="3639995"/>
            <a:ext cx="684775" cy="15592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453797" y="5181600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89" idx="4"/>
            <a:endCxn id="98" idx="0"/>
          </p:cNvCxnSpPr>
          <p:nvPr/>
        </p:nvCxnSpPr>
        <p:spPr>
          <a:xfrm flipH="1">
            <a:off x="6867336" y="4630544"/>
            <a:ext cx="30132" cy="551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8128149" y="5181600"/>
            <a:ext cx="829818" cy="43954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cxnSp>
        <p:nvCxnSpPr>
          <p:cNvPr id="101" name="Straight Arrow Connector 100"/>
          <p:cNvCxnSpPr>
            <a:stCxn id="91" idx="4"/>
            <a:endCxn id="100" idx="0"/>
          </p:cNvCxnSpPr>
          <p:nvPr/>
        </p:nvCxnSpPr>
        <p:spPr>
          <a:xfrm>
            <a:off x="8543058" y="4630544"/>
            <a:ext cx="0" cy="551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44</a:t>
            </a:fld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69335" y="1739172"/>
            <a:ext cx="5057196" cy="314652"/>
          </a:xfrm>
          <a:prstGeom prst="straightConnector1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urved Connector 36"/>
          <p:cNvCxnSpPr/>
          <p:nvPr/>
        </p:nvCxnSpPr>
        <p:spPr bwMode="auto">
          <a:xfrm>
            <a:off x="274599" y="5028723"/>
            <a:ext cx="3049192" cy="486282"/>
          </a:xfrm>
          <a:prstGeom prst="curvedConnector3">
            <a:avLst>
              <a:gd name="adj1" fmla="val -1220"/>
            </a:avLst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urved Connector 77"/>
          <p:cNvCxnSpPr>
            <a:stCxn id="12" idx="3"/>
          </p:cNvCxnSpPr>
          <p:nvPr/>
        </p:nvCxnSpPr>
        <p:spPr bwMode="auto">
          <a:xfrm>
            <a:off x="1618455" y="2569480"/>
            <a:ext cx="5864365" cy="199464"/>
          </a:xfrm>
          <a:prstGeom prst="curvedConnector3">
            <a:avLst>
              <a:gd name="adj1" fmla="val 78680"/>
            </a:avLst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12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of a CFG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sentence </a:t>
            </a:r>
            <a:r>
              <a:rPr lang="el-GR" dirty="0" smtClean="0">
                <a:sym typeface="Symbol" pitchFamily="18" charset="2"/>
              </a:rPr>
              <a:t>ω </a:t>
            </a:r>
            <a:r>
              <a:rPr lang="en-US" dirty="0" smtClean="0"/>
              <a:t>is in L(G) </a:t>
            </a:r>
            <a:r>
              <a:rPr lang="en-US" dirty="0" smtClean="0">
                <a:sym typeface="Symbol" pitchFamily="18" charset="2"/>
              </a:rPr>
              <a:t>(valid program) </a:t>
            </a:r>
            <a:r>
              <a:rPr lang="en-US" dirty="0" smtClean="0"/>
              <a:t>if</a:t>
            </a:r>
          </a:p>
          <a:p>
            <a:pPr lvl="1"/>
            <a:r>
              <a:rPr lang="en-US" dirty="0" smtClean="0"/>
              <a:t>There exists a corresponding derivation</a:t>
            </a:r>
          </a:p>
          <a:p>
            <a:pPr lvl="1"/>
            <a:r>
              <a:rPr lang="en-US" dirty="0" smtClean="0"/>
              <a:t>There exists a corresponding parse tree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we know which rule to apply on every step?</a:t>
            </a:r>
          </a:p>
          <a:p>
            <a:r>
              <a:rPr lang="en-US" dirty="0" smtClean="0"/>
              <a:t>Would we always get the same result?</a:t>
            </a:r>
          </a:p>
          <a:p>
            <a:r>
              <a:rPr lang="en-US" dirty="0"/>
              <a:t>Does it matter?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95" y="260580"/>
            <a:ext cx="7772400" cy="1143000"/>
          </a:xfrm>
        </p:spPr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1258611"/>
            <a:ext cx="2114454" cy="1249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</a:rPr>
              <a:t>x := </a:t>
            </a:r>
            <a:r>
              <a:rPr lang="en-US" sz="2800" dirty="0" err="1">
                <a:solidFill>
                  <a:srgbClr val="0070C0"/>
                </a:solidFill>
              </a:rPr>
              <a:t>y+z</a:t>
            </a:r>
            <a:r>
              <a:rPr lang="en-US" sz="2800" dirty="0">
                <a:solidFill>
                  <a:srgbClr val="0070C0"/>
                </a:solidFill>
              </a:rPr>
              <a:t>*w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82219" y="1260350"/>
            <a:ext cx="6087921" cy="12473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>
              <a:buFont typeface="Wingdings"/>
              <a:buNone/>
            </a:pP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S ; S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 algn="l">
              <a:buFont typeface="Wingdings"/>
              <a:buNone/>
            </a:pP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:=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E | … 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 algn="l">
              <a:buFont typeface="Wingdings"/>
              <a:buNone/>
            </a:pP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| 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…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33400" y="2667001"/>
            <a:ext cx="4247041" cy="3962400"/>
            <a:chOff x="533400" y="2667001"/>
            <a:chExt cx="4247041" cy="3962400"/>
          </a:xfrm>
        </p:grpSpPr>
        <p:sp>
          <p:nvSpPr>
            <p:cNvPr id="11" name="Rounded Rectangle 10"/>
            <p:cNvSpPr/>
            <p:nvPr/>
          </p:nvSpPr>
          <p:spPr>
            <a:xfrm>
              <a:off x="533400" y="2667001"/>
              <a:ext cx="4247041" cy="3962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55388" y="2810722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76259" y="3525903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455388" y="3525903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:=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240374" y="3525903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12" idx="4"/>
              <a:endCxn id="27" idx="0"/>
            </p:cNvCxnSpPr>
            <p:nvPr/>
          </p:nvCxnSpPr>
          <p:spPr>
            <a:xfrm flipH="1">
              <a:off x="1019159" y="3250266"/>
              <a:ext cx="779129" cy="27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2" idx="4"/>
              <a:endCxn id="29" idx="0"/>
            </p:cNvCxnSpPr>
            <p:nvPr/>
          </p:nvCxnSpPr>
          <p:spPr>
            <a:xfrm>
              <a:off x="1798288" y="3250266"/>
              <a:ext cx="784986" cy="27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2" idx="4"/>
              <a:endCxn id="28" idx="0"/>
            </p:cNvCxnSpPr>
            <p:nvPr/>
          </p:nvCxnSpPr>
          <p:spPr>
            <a:xfrm>
              <a:off x="1798288" y="3250266"/>
              <a:ext cx="0" cy="27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387375" y="4378655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240374" y="4378655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4378655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36" name="Straight Arrow Connector 35"/>
            <p:cNvCxnSpPr>
              <a:stCxn id="29" idx="4"/>
              <a:endCxn id="33" idx="0"/>
            </p:cNvCxnSpPr>
            <p:nvPr/>
          </p:nvCxnSpPr>
          <p:spPr>
            <a:xfrm flipH="1">
              <a:off x="1730275" y="3965447"/>
              <a:ext cx="852999" cy="41320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4"/>
              <a:endCxn id="35" idx="0"/>
            </p:cNvCxnSpPr>
            <p:nvPr/>
          </p:nvCxnSpPr>
          <p:spPr>
            <a:xfrm>
              <a:off x="2583274" y="3965447"/>
              <a:ext cx="807626" cy="41320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4"/>
              <a:endCxn id="34" idx="0"/>
            </p:cNvCxnSpPr>
            <p:nvPr/>
          </p:nvCxnSpPr>
          <p:spPr>
            <a:xfrm>
              <a:off x="2583274" y="3965447"/>
              <a:ext cx="0" cy="41320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387375" y="5216855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3" idx="4"/>
              <a:endCxn id="39" idx="0"/>
            </p:cNvCxnSpPr>
            <p:nvPr/>
          </p:nvCxnSpPr>
          <p:spPr>
            <a:xfrm>
              <a:off x="1730275" y="4818199"/>
              <a:ext cx="0" cy="39865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240374" y="5943600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51" idx="4"/>
              <a:endCxn id="41" idx="0"/>
            </p:cNvCxnSpPr>
            <p:nvPr/>
          </p:nvCxnSpPr>
          <p:spPr>
            <a:xfrm>
              <a:off x="2583274" y="5659615"/>
              <a:ext cx="0" cy="28398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240374" y="5220071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048000" y="5220071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886200" y="5220071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54" name="Straight Arrow Connector 53"/>
            <p:cNvCxnSpPr>
              <a:stCxn id="35" idx="4"/>
              <a:endCxn id="51" idx="0"/>
            </p:cNvCxnSpPr>
            <p:nvPr/>
          </p:nvCxnSpPr>
          <p:spPr>
            <a:xfrm flipH="1">
              <a:off x="2583274" y="4818199"/>
              <a:ext cx="807626" cy="40187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5" idx="4"/>
              <a:endCxn id="53" idx="0"/>
            </p:cNvCxnSpPr>
            <p:nvPr/>
          </p:nvCxnSpPr>
          <p:spPr>
            <a:xfrm>
              <a:off x="3390900" y="4818199"/>
              <a:ext cx="838200" cy="40187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5" idx="4"/>
              <a:endCxn id="52" idx="0"/>
            </p:cNvCxnSpPr>
            <p:nvPr/>
          </p:nvCxnSpPr>
          <p:spPr>
            <a:xfrm>
              <a:off x="3390900" y="4818199"/>
              <a:ext cx="0" cy="40187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3886200" y="5961166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62" name="Straight Arrow Connector 61"/>
            <p:cNvCxnSpPr>
              <a:stCxn id="53" idx="4"/>
              <a:endCxn id="61" idx="0"/>
            </p:cNvCxnSpPr>
            <p:nvPr/>
          </p:nvCxnSpPr>
          <p:spPr>
            <a:xfrm>
              <a:off x="4229100" y="5659615"/>
              <a:ext cx="0" cy="30155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953000" y="2667000"/>
            <a:ext cx="4038601" cy="3962400"/>
            <a:chOff x="4953000" y="2667000"/>
            <a:chExt cx="4038601" cy="3962400"/>
          </a:xfrm>
        </p:grpSpPr>
        <p:sp>
          <p:nvSpPr>
            <p:cNvPr id="64" name="Rounded Rectangle 63"/>
            <p:cNvSpPr/>
            <p:nvPr/>
          </p:nvSpPr>
          <p:spPr>
            <a:xfrm>
              <a:off x="4953000" y="2667000"/>
              <a:ext cx="4038601" cy="3962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589870" y="2810721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5810741" y="3525902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6589870" y="3525902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:=</a:t>
              </a:r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7374856" y="3525902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69" name="Straight Arrow Connector 68"/>
            <p:cNvCxnSpPr>
              <a:stCxn id="65" idx="4"/>
              <a:endCxn id="66" idx="0"/>
            </p:cNvCxnSpPr>
            <p:nvPr/>
          </p:nvCxnSpPr>
          <p:spPr>
            <a:xfrm flipH="1">
              <a:off x="6153641" y="3250265"/>
              <a:ext cx="779129" cy="27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5" idx="4"/>
              <a:endCxn id="68" idx="0"/>
            </p:cNvCxnSpPr>
            <p:nvPr/>
          </p:nvCxnSpPr>
          <p:spPr>
            <a:xfrm>
              <a:off x="6932770" y="3250265"/>
              <a:ext cx="784986" cy="27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5" idx="4"/>
              <a:endCxn id="67" idx="0"/>
            </p:cNvCxnSpPr>
            <p:nvPr/>
          </p:nvCxnSpPr>
          <p:spPr>
            <a:xfrm>
              <a:off x="6932770" y="3250265"/>
              <a:ext cx="0" cy="27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8182482" y="4378654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7374856" y="4378654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084967" y="4378745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75" name="Straight Arrow Connector 74"/>
            <p:cNvCxnSpPr>
              <a:stCxn id="68" idx="4"/>
              <a:endCxn id="72" idx="0"/>
            </p:cNvCxnSpPr>
            <p:nvPr/>
          </p:nvCxnSpPr>
          <p:spPr>
            <a:xfrm>
              <a:off x="7717756" y="3965446"/>
              <a:ext cx="807626" cy="41320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8" idx="4"/>
              <a:endCxn id="74" idx="0"/>
            </p:cNvCxnSpPr>
            <p:nvPr/>
          </p:nvCxnSpPr>
          <p:spPr>
            <a:xfrm flipH="1">
              <a:off x="6427867" y="3965446"/>
              <a:ext cx="1289889" cy="41329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8" idx="4"/>
              <a:endCxn id="73" idx="0"/>
            </p:cNvCxnSpPr>
            <p:nvPr/>
          </p:nvCxnSpPr>
          <p:spPr>
            <a:xfrm>
              <a:off x="7717756" y="3965446"/>
              <a:ext cx="0" cy="41320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8182482" y="5216854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79" name="Straight Arrow Connector 78"/>
            <p:cNvCxnSpPr>
              <a:stCxn id="72" idx="4"/>
              <a:endCxn id="78" idx="0"/>
            </p:cNvCxnSpPr>
            <p:nvPr/>
          </p:nvCxnSpPr>
          <p:spPr>
            <a:xfrm>
              <a:off x="8525382" y="4818198"/>
              <a:ext cx="0" cy="39865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277341" y="5943690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81" name="Straight Arrow Connector 80"/>
            <p:cNvCxnSpPr>
              <a:stCxn id="82" idx="4"/>
              <a:endCxn id="80" idx="0"/>
            </p:cNvCxnSpPr>
            <p:nvPr/>
          </p:nvCxnSpPr>
          <p:spPr>
            <a:xfrm>
              <a:off x="5620241" y="5659705"/>
              <a:ext cx="0" cy="28398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5277341" y="5220161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084967" y="5220161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6894085" y="5220161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85" name="Straight Arrow Connector 84"/>
            <p:cNvCxnSpPr>
              <a:stCxn id="74" idx="4"/>
              <a:endCxn id="82" idx="0"/>
            </p:cNvCxnSpPr>
            <p:nvPr/>
          </p:nvCxnSpPr>
          <p:spPr>
            <a:xfrm flipH="1">
              <a:off x="5620241" y="4818289"/>
              <a:ext cx="807626" cy="40187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4"/>
              <a:endCxn id="84" idx="0"/>
            </p:cNvCxnSpPr>
            <p:nvPr/>
          </p:nvCxnSpPr>
          <p:spPr>
            <a:xfrm>
              <a:off x="6427867" y="4818289"/>
              <a:ext cx="809118" cy="40187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4" idx="4"/>
              <a:endCxn id="83" idx="0"/>
            </p:cNvCxnSpPr>
            <p:nvPr/>
          </p:nvCxnSpPr>
          <p:spPr>
            <a:xfrm>
              <a:off x="6427867" y="4818289"/>
              <a:ext cx="0" cy="40187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894085" y="5961256"/>
              <a:ext cx="685800" cy="43954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89" name="Straight Arrow Connector 88"/>
            <p:cNvCxnSpPr>
              <a:stCxn id="84" idx="4"/>
              <a:endCxn id="88" idx="0"/>
            </p:cNvCxnSpPr>
            <p:nvPr/>
          </p:nvCxnSpPr>
          <p:spPr>
            <a:xfrm>
              <a:off x="7236985" y="5659705"/>
              <a:ext cx="0" cy="30155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Leftmost/rightmost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8097093" cy="4446584"/>
          </a:xfrm>
        </p:spPr>
        <p:txBody>
          <a:bodyPr/>
          <a:lstStyle/>
          <a:p>
            <a:r>
              <a:rPr lang="en-US" sz="2800" dirty="0" smtClean="0"/>
              <a:t>Leftmost derivation</a:t>
            </a:r>
          </a:p>
          <a:p>
            <a:pPr lvl="1"/>
            <a:r>
              <a:rPr lang="en-US" sz="2400" dirty="0" smtClean="0"/>
              <a:t>always expand leftmost non-terminal</a:t>
            </a:r>
          </a:p>
          <a:p>
            <a:r>
              <a:rPr lang="en-US" sz="2800" dirty="0" smtClean="0"/>
              <a:t>Rightmost derivation</a:t>
            </a:r>
          </a:p>
          <a:p>
            <a:pPr lvl="1"/>
            <a:r>
              <a:rPr lang="en-US" sz="2400" dirty="0" smtClean="0"/>
              <a:t>Always expand rightmost non-terminal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Allows us to describe derivation by listing the sequence of rules </a:t>
            </a:r>
          </a:p>
          <a:p>
            <a:pPr lvl="1"/>
            <a:r>
              <a:rPr lang="en-US" sz="2400" dirty="0" smtClean="0"/>
              <a:t>always know what a rule is applied to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Leftmost Derivation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3406" y="1768344"/>
            <a:ext cx="21588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latin typeface="Consolas"/>
                <a:cs typeface="Consolas"/>
              </a:rPr>
              <a:t>x := z;</a:t>
            </a:r>
          </a:p>
          <a:p>
            <a:pPr algn="l"/>
            <a:r>
              <a:rPr lang="en-US" sz="2800" dirty="0" smtClean="0">
                <a:latin typeface="Consolas"/>
                <a:cs typeface="Consolas"/>
              </a:rPr>
              <a:t>y := x + z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768344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pt-BR" sz="1800" dirty="0">
                <a:sym typeface="Symbol" pitchFamily="18" charset="2"/>
              </a:rPr>
              <a:t></a:t>
            </a:r>
            <a:r>
              <a:rPr lang="pt-BR" sz="1800" dirty="0"/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  <a:r>
              <a:rPr lang="en-US" sz="18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sz="1800" dirty="0">
                <a:sym typeface="Symbol" pitchFamily="18" charset="2"/>
              </a:rPr>
              <a:t></a:t>
            </a:r>
            <a:r>
              <a:rPr lang="pt-BR" sz="1800" dirty="0"/>
              <a:t> </a:t>
            </a:r>
            <a:r>
              <a:rPr lang="en-US" sz="18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:=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</a:p>
          <a:p>
            <a:pPr marL="6858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pt-BR" sz="1800" dirty="0">
                <a:sym typeface="Symbol" pitchFamily="18" charset="2"/>
              </a:rPr>
              <a:t></a:t>
            </a:r>
            <a:r>
              <a:rPr lang="pt-BR" sz="1800" dirty="0"/>
              <a:t> </a:t>
            </a:r>
            <a:r>
              <a:rPr lang="en-US" sz="18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| E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8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sz="18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2254" y="3124200"/>
            <a:ext cx="36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29975" y="3519765"/>
            <a:ext cx="1059589" cy="461665"/>
            <a:chOff x="5377919" y="2822195"/>
            <a:chExt cx="1059589" cy="461665"/>
          </a:xfrm>
        </p:grpSpPr>
        <p:sp>
          <p:nvSpPr>
            <p:cNvPr id="8" name="Rectangle 7"/>
            <p:cNvSpPr/>
            <p:nvPr/>
          </p:nvSpPr>
          <p:spPr>
            <a:xfrm>
              <a:off x="5377919" y="2822195"/>
              <a:ext cx="3693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4984" y="282219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1200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91470" y="3924203"/>
            <a:ext cx="2106956" cy="461665"/>
            <a:chOff x="4476997" y="3249362"/>
            <a:chExt cx="2106956" cy="461665"/>
          </a:xfrm>
        </p:grpSpPr>
        <p:sp>
          <p:nvSpPr>
            <p:cNvPr id="11" name="Rectangle 10"/>
            <p:cNvSpPr/>
            <p:nvPr/>
          </p:nvSpPr>
          <p:spPr>
            <a:xfrm>
              <a:off x="4476997" y="3249362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61429" y="3249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8229" y="3258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86473" y="4327819"/>
            <a:ext cx="2067122" cy="462487"/>
            <a:chOff x="4572000" y="3642213"/>
            <a:chExt cx="2067122" cy="462487"/>
          </a:xfrm>
        </p:grpSpPr>
        <p:sp>
          <p:nvSpPr>
            <p:cNvPr id="14" name="Rectangle 13"/>
            <p:cNvSpPr/>
            <p:nvPr/>
          </p:nvSpPr>
          <p:spPr>
            <a:xfrm>
              <a:off x="4572000" y="3643035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69760" y="3643035"/>
              <a:ext cx="3693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87808" y="3642213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6473" y="4732257"/>
            <a:ext cx="3214708" cy="462487"/>
            <a:chOff x="4572000" y="4010540"/>
            <a:chExt cx="3214708" cy="462487"/>
          </a:xfrm>
        </p:grpSpPr>
        <p:sp>
          <p:nvSpPr>
            <p:cNvPr id="17" name="Rectangle 16"/>
            <p:cNvSpPr/>
            <p:nvPr/>
          </p:nvSpPr>
          <p:spPr>
            <a:xfrm>
              <a:off x="4572000" y="4011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09170" y="4011362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7197" y="4010540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82239" y="5126934"/>
            <a:ext cx="3983534" cy="481121"/>
            <a:chOff x="4567766" y="4381779"/>
            <a:chExt cx="3983534" cy="481121"/>
          </a:xfrm>
        </p:grpSpPr>
        <p:sp>
          <p:nvSpPr>
            <p:cNvPr id="20" name="Rectangle 19"/>
            <p:cNvSpPr/>
            <p:nvPr/>
          </p:nvSpPr>
          <p:spPr>
            <a:xfrm>
              <a:off x="4567766" y="4392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80890" y="4381779"/>
              <a:ext cx="27704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 id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:=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+ E 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95374" y="4401235"/>
              <a:ext cx="3693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 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86473" y="5541955"/>
            <a:ext cx="4134227" cy="472248"/>
            <a:chOff x="4572000" y="4773362"/>
            <a:chExt cx="4134227" cy="472248"/>
          </a:xfrm>
        </p:grpSpPr>
        <p:sp>
          <p:nvSpPr>
            <p:cNvPr id="23" name="Rectangle 22"/>
            <p:cNvSpPr/>
            <p:nvPr/>
          </p:nvSpPr>
          <p:spPr>
            <a:xfrm>
              <a:off x="4572000" y="4773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51121" y="4783945"/>
              <a:ext cx="2955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  id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3334" y="4782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86473" y="5944685"/>
            <a:ext cx="4308248" cy="463375"/>
            <a:chOff x="4572000" y="5182685"/>
            <a:chExt cx="4308248" cy="463375"/>
          </a:xfrm>
        </p:grpSpPr>
        <p:sp>
          <p:nvSpPr>
            <p:cNvPr id="26" name="Rectangle 25"/>
            <p:cNvSpPr/>
            <p:nvPr/>
          </p:nvSpPr>
          <p:spPr>
            <a:xfrm>
              <a:off x="4572000" y="5184395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:=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id 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9838" y="5184395"/>
              <a:ext cx="27704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id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94360" y="5182685"/>
              <a:ext cx="3693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 </a:t>
              </a:r>
              <a:endParaRPr lang="en-US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762000" y="1768344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652972" y="1768344"/>
            <a:ext cx="503382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62000" y="3124199"/>
            <a:ext cx="7924800" cy="36041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13937" y="3308866"/>
            <a:ext cx="15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;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05139" y="3745468"/>
            <a:ext cx="229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05139" y="4126468"/>
            <a:ext cx="137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05139" y="4507468"/>
            <a:ext cx="229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05139" y="4934440"/>
            <a:ext cx="2108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05139" y="5334000"/>
            <a:ext cx="15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05139" y="5779567"/>
            <a:ext cx="15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8756" y="6329254"/>
            <a:ext cx="95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nsolas"/>
                <a:cs typeface="Consolas"/>
              </a:rPr>
              <a:t>x := z</a:t>
            </a:r>
            <a:endParaRPr lang="en-US" sz="1800" b="1" dirty="0">
              <a:latin typeface="Consolas"/>
              <a:cs typeface="Consola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85128" y="6324391"/>
            <a:ext cx="415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onsolas"/>
                <a:cs typeface="Consolas"/>
              </a:rPr>
              <a:t>; </a:t>
            </a:r>
            <a:endParaRPr lang="en-US" sz="1800" b="1" dirty="0">
              <a:latin typeface="Consolas"/>
              <a:cs typeface="Consola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16985" y="6339837"/>
            <a:ext cx="183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Consolas"/>
                <a:cs typeface="Consolas"/>
              </a:rPr>
              <a:t> y  :=  x + z</a:t>
            </a:r>
            <a:endParaRPr lang="en-US" sz="1800" b="1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 animBg="1"/>
      <p:bldP spid="39" grpId="0"/>
      <p:bldP spid="43" grpId="0"/>
      <p:bldP spid="45" grpId="0"/>
      <p:bldP spid="47" grpId="0"/>
      <p:bldP spid="49" grpId="0"/>
      <p:bldP spid="51" grpId="0"/>
      <p:bldP spid="53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06516" y="1704258"/>
            <a:ext cx="8783484" cy="2408903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Frontend: Scanning &amp; Parsing</a:t>
            </a:r>
            <a:endParaRPr lang="he-IL" dirty="0"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22559" y="1649797"/>
            <a:ext cx="2968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>
                <a:latin typeface="Consolas"/>
                <a:cs typeface="Consolas"/>
              </a:rPr>
              <a:t>((23 + 7) </a:t>
            </a:r>
            <a:r>
              <a:rPr lang="en-US" b="1" dirty="0">
                <a:latin typeface="Consolas"/>
                <a:cs typeface="Consolas"/>
              </a:rPr>
              <a:t>* </a:t>
            </a:r>
            <a:r>
              <a:rPr lang="en-US" b="1" dirty="0" smtClean="0">
                <a:latin typeface="Consolas"/>
                <a:cs typeface="Consolas"/>
              </a:rPr>
              <a:t>x)</a:t>
            </a:r>
            <a:endParaRPr lang="en-US" b="1" dirty="0">
              <a:latin typeface="Consolas"/>
              <a:cs typeface="Consolas"/>
            </a:endParaRPr>
          </a:p>
        </p:txBody>
      </p:sp>
      <p:graphicFrame>
        <p:nvGraphicFramePr>
          <p:cNvPr id="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68809"/>
              </p:ext>
            </p:extLst>
          </p:nvPr>
        </p:nvGraphicFramePr>
        <p:xfrm>
          <a:off x="2007799" y="3462590"/>
          <a:ext cx="6627015" cy="548640"/>
        </p:xfrm>
        <a:graphic>
          <a:graphicData uri="http://schemas.openxmlformats.org/drawingml/2006/table">
            <a:tbl>
              <a:tblPr rtl="1"/>
              <a:tblGrid>
                <a:gridCol w="736335"/>
                <a:gridCol w="736335"/>
                <a:gridCol w="736335"/>
                <a:gridCol w="736335"/>
                <a:gridCol w="736335"/>
                <a:gridCol w="736335"/>
                <a:gridCol w="736335"/>
                <a:gridCol w="736335"/>
                <a:gridCol w="736335"/>
              </a:tblGrid>
              <a:tr h="182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4041775" y="2445012"/>
            <a:ext cx="1143000" cy="61877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hangingPunct="0"/>
            <a:r>
              <a:rPr lang="en-US" sz="1600">
                <a:latin typeface="+mn-lt"/>
              </a:rPr>
              <a:t>Lexical 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Analyzer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4500563" y="2120890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42414" y="1612087"/>
            <a:ext cx="1902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program text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42414" y="3433815"/>
            <a:ext cx="1911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token stream</a:t>
            </a: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4498975" y="3087255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4040188" y="4411885"/>
            <a:ext cx="1143000" cy="59245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hangingPunct="0"/>
            <a:r>
              <a:rPr lang="en-US" sz="1600">
                <a:latin typeface="+mn-lt"/>
              </a:rPr>
              <a:t>Parser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517639" y="4079979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42413" y="4277845"/>
            <a:ext cx="2735833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hangingPunct="0"/>
            <a:r>
              <a:rPr lang="pt-BR" dirty="0">
                <a:latin typeface="+mn-lt"/>
                <a:cs typeface="Times New Roman" pitchFamily="18" charset="0"/>
              </a:rPr>
              <a:t>Grammar:</a:t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 smtClean="0">
                <a:latin typeface="+mn-lt"/>
                <a:cs typeface="Times New Roman" pitchFamily="18" charset="0"/>
              </a:rPr>
              <a:t>  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</a:t>
            </a:r>
            <a:r>
              <a:rPr lang="pt-BR" dirty="0" smtClean="0">
                <a:latin typeface="+mn-lt"/>
                <a:cs typeface="Times New Roman" pitchFamily="18" charset="0"/>
              </a:rPr>
              <a:t>... |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Id</a:t>
            </a: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pt-BR" b="1" dirty="0" smtClean="0">
                <a:solidFill>
                  <a:schemeClr val="folHlink"/>
                </a:solidFill>
                <a:latin typeface="+mn-lt"/>
                <a:cs typeface="Times New Roman" pitchFamily="18" charset="0"/>
              </a:rPr>
              <a:t>  Id </a:t>
            </a:r>
            <a:r>
              <a:rPr lang="pt-BR" dirty="0" smtClean="0">
                <a:latin typeface="+mn-lt"/>
                <a:cs typeface="Times New Roman" pitchFamily="18" charset="0"/>
                <a:sym typeface="Symbol" pitchFamily="18" charset="2"/>
              </a:rPr>
              <a:t> ‘a’ | ... | ‘</a:t>
            </a:r>
            <a:r>
              <a:rPr lang="pt-BR" dirty="0" err="1" smtClean="0">
                <a:latin typeface="+mn-lt"/>
                <a:cs typeface="Times New Roman" pitchFamily="18" charset="0"/>
                <a:sym typeface="Symbol" pitchFamily="18" charset="2"/>
              </a:rPr>
              <a:t>z</a:t>
            </a:r>
            <a:r>
              <a:rPr lang="pt-BR" dirty="0" smtClean="0">
                <a:latin typeface="+mn-lt"/>
                <a:cs typeface="Times New Roman" pitchFamily="18" charset="0"/>
                <a:sym typeface="Symbol" pitchFamily="18" charset="2"/>
              </a:rPr>
              <a:t>’</a:t>
            </a:r>
            <a:r>
              <a:rPr lang="pt-BR" dirty="0" smtClean="0">
                <a:solidFill>
                  <a:srgbClr val="F02E00"/>
                </a:solidFill>
                <a:latin typeface="+mn-lt"/>
                <a:cs typeface="Times New Roman" pitchFamily="18" charset="0"/>
              </a:rPr>
              <a:t> </a:t>
            </a:r>
            <a:endParaRPr lang="pt-BR" dirty="0">
              <a:solidFill>
                <a:srgbClr val="F02E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602045" y="5413916"/>
            <a:ext cx="1727204" cy="1444626"/>
            <a:chOff x="2269" y="3348"/>
            <a:chExt cx="1088" cy="910"/>
          </a:xfrm>
        </p:grpSpPr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2708" y="3348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Op(*)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3" name="Text Box 56"/>
            <p:cNvSpPr txBox="1">
              <a:spLocks noChangeArrowheads="1"/>
            </p:cNvSpPr>
            <p:nvPr/>
          </p:nvSpPr>
          <p:spPr bwMode="auto">
            <a:xfrm>
              <a:off x="3025" y="3735"/>
              <a:ext cx="3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Id(b)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4" name="Rectangle 57"/>
            <p:cNvSpPr>
              <a:spLocks noChangeArrowheads="1"/>
            </p:cNvSpPr>
            <p:nvPr/>
          </p:nvSpPr>
          <p:spPr bwMode="auto">
            <a:xfrm>
              <a:off x="2269" y="4064"/>
              <a:ext cx="5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(23)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5" name="Rectangle 58"/>
            <p:cNvSpPr>
              <a:spLocks noChangeArrowheads="1"/>
            </p:cNvSpPr>
            <p:nvPr/>
          </p:nvSpPr>
          <p:spPr bwMode="auto">
            <a:xfrm>
              <a:off x="2723" y="4064"/>
              <a:ext cx="4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</a:t>
              </a:r>
              <a:r>
                <a:rPr lang="en-US" sz="1400" dirty="0">
                  <a:latin typeface="+mn-lt"/>
                </a:rPr>
                <a:t>7</a:t>
              </a:r>
              <a:r>
                <a:rPr lang="en-US" sz="1400" dirty="0" smtClean="0">
                  <a:latin typeface="+mn-lt"/>
                </a:rPr>
                <a:t>)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46" name="AutoShape 59"/>
            <p:cNvCxnSpPr>
              <a:cxnSpLocks noChangeShapeType="1"/>
              <a:stCxn id="42" idx="2"/>
              <a:endCxn id="43" idx="0"/>
            </p:cNvCxnSpPr>
            <p:nvPr/>
          </p:nvCxnSpPr>
          <p:spPr bwMode="auto">
            <a:xfrm>
              <a:off x="2896" y="3542"/>
              <a:ext cx="295" cy="193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60"/>
            <p:cNvCxnSpPr>
              <a:cxnSpLocks noChangeShapeType="1"/>
              <a:stCxn id="42" idx="2"/>
              <a:endCxn id="50" idx="0"/>
            </p:cNvCxnSpPr>
            <p:nvPr/>
          </p:nvCxnSpPr>
          <p:spPr bwMode="auto">
            <a:xfrm flipH="1">
              <a:off x="2739" y="3542"/>
              <a:ext cx="157" cy="192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48" name="AutoShape 61"/>
            <p:cNvCxnSpPr>
              <a:cxnSpLocks noChangeShapeType="1"/>
              <a:stCxn id="50" idx="2"/>
              <a:endCxn id="44" idx="0"/>
            </p:cNvCxnSpPr>
            <p:nvPr/>
          </p:nvCxnSpPr>
          <p:spPr bwMode="auto">
            <a:xfrm flipH="1">
              <a:off x="2530" y="3928"/>
              <a:ext cx="209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49" name="AutoShape 62"/>
            <p:cNvCxnSpPr>
              <a:cxnSpLocks noChangeShapeType="1"/>
              <a:stCxn id="50" idx="2"/>
              <a:endCxn id="45" idx="0"/>
            </p:cNvCxnSpPr>
            <p:nvPr/>
          </p:nvCxnSpPr>
          <p:spPr bwMode="auto">
            <a:xfrm>
              <a:off x="2739" y="3928"/>
              <a:ext cx="216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sp>
          <p:nvSpPr>
            <p:cNvPr id="50" name="Text Box 63"/>
            <p:cNvSpPr txBox="1">
              <a:spLocks noChangeArrowheads="1"/>
            </p:cNvSpPr>
            <p:nvPr/>
          </p:nvSpPr>
          <p:spPr bwMode="auto">
            <a:xfrm>
              <a:off x="2551" y="3734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Op(+)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51" name="AutoShape 64"/>
          <p:cNvSpPr>
            <a:spLocks noChangeArrowheads="1"/>
          </p:cNvSpPr>
          <p:nvPr/>
        </p:nvSpPr>
        <p:spPr bwMode="auto">
          <a:xfrm>
            <a:off x="4498975" y="5075777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5184068" y="5436176"/>
            <a:ext cx="2831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Abstract </a:t>
            </a:r>
            <a:r>
              <a:rPr lang="en-US" i="1" dirty="0" smtClean="0">
                <a:latin typeface="+mn-lt"/>
              </a:rPr>
              <a:t>Syntax Tree</a:t>
            </a:r>
            <a:endParaRPr lang="en-US" i="1" dirty="0">
              <a:latin typeface="+mn-lt"/>
            </a:endParaRPr>
          </a:p>
        </p:txBody>
      </p:sp>
      <p:sp>
        <p:nvSpPr>
          <p:cNvPr id="54" name="AutoShape 67"/>
          <p:cNvSpPr>
            <a:spLocks noChangeArrowheads="1"/>
          </p:cNvSpPr>
          <p:nvPr/>
        </p:nvSpPr>
        <p:spPr bwMode="auto">
          <a:xfrm rot="3033179">
            <a:off x="3833813" y="4878927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4659313" y="5059902"/>
            <a:ext cx="4937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200">
                <a:latin typeface="+mn-lt"/>
              </a:rPr>
              <a:t>valid</a:t>
            </a:r>
          </a:p>
        </p:txBody>
      </p: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3256809" y="5112289"/>
            <a:ext cx="587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200" dirty="0">
                <a:solidFill>
                  <a:srgbClr val="FF0000"/>
                </a:solidFill>
                <a:latin typeface="+mn-lt"/>
              </a:rPr>
              <a:t>syntax</a:t>
            </a:r>
            <a:br>
              <a:rPr lang="en-US" sz="1200" dirty="0">
                <a:solidFill>
                  <a:srgbClr val="FF0000"/>
                </a:solidFill>
                <a:latin typeface="+mn-lt"/>
              </a:rPr>
            </a:br>
            <a:r>
              <a:rPr lang="en-US" sz="1200" dirty="0">
                <a:solidFill>
                  <a:srgbClr val="FF0000"/>
                </a:solidFill>
                <a:latin typeface="+mn-lt"/>
              </a:rPr>
              <a:t>error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Rightmost Derivation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82254" y="3124200"/>
            <a:ext cx="36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15811" y="3519765"/>
            <a:ext cx="1059589" cy="470537"/>
            <a:chOff x="5401338" y="2822195"/>
            <a:chExt cx="1059589" cy="470537"/>
          </a:xfrm>
        </p:grpSpPr>
        <p:sp>
          <p:nvSpPr>
            <p:cNvPr id="8" name="Rectangle 7"/>
            <p:cNvSpPr/>
            <p:nvPr/>
          </p:nvSpPr>
          <p:spPr>
            <a:xfrm>
              <a:off x="5401338" y="282219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1565" y="2822195"/>
              <a:ext cx="3693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1200" y="2831067"/>
              <a:ext cx="3094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7987" y="3924203"/>
            <a:ext cx="2213266" cy="461665"/>
            <a:chOff x="5382931" y="3249362"/>
            <a:chExt cx="2213266" cy="461665"/>
          </a:xfrm>
        </p:grpSpPr>
        <p:sp>
          <p:nvSpPr>
            <p:cNvPr id="11" name="Rectangle 10"/>
            <p:cNvSpPr/>
            <p:nvPr/>
          </p:nvSpPr>
          <p:spPr>
            <a:xfrm>
              <a:off x="5382931" y="3249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8659" y="3249362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0062" y="3258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97404" y="4328641"/>
            <a:ext cx="2964205" cy="470537"/>
            <a:chOff x="5382931" y="3643035"/>
            <a:chExt cx="2964205" cy="470537"/>
          </a:xfrm>
        </p:grpSpPr>
        <p:sp>
          <p:nvSpPr>
            <p:cNvPr id="14" name="Rectangle 13"/>
            <p:cNvSpPr/>
            <p:nvPr/>
          </p:nvSpPr>
          <p:spPr>
            <a:xfrm>
              <a:off x="5382931" y="36430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30814" y="3643035"/>
              <a:ext cx="22163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 +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86009" y="3651907"/>
              <a:ext cx="3887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97404" y="4733079"/>
            <a:ext cx="3146648" cy="470538"/>
            <a:chOff x="5382931" y="4011362"/>
            <a:chExt cx="3146648" cy="470538"/>
          </a:xfrm>
        </p:grpSpPr>
        <p:sp>
          <p:nvSpPr>
            <p:cNvPr id="17" name="Rectangle 16"/>
            <p:cNvSpPr/>
            <p:nvPr/>
          </p:nvSpPr>
          <p:spPr>
            <a:xfrm>
              <a:off x="5382931" y="4011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28561" y="4011362"/>
              <a:ext cx="2401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+ id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75425" y="4020235"/>
              <a:ext cx="4099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73985" y="5137517"/>
            <a:ext cx="3118194" cy="461665"/>
            <a:chOff x="5359512" y="4392362"/>
            <a:chExt cx="3118194" cy="461665"/>
          </a:xfrm>
        </p:grpSpPr>
        <p:sp>
          <p:nvSpPr>
            <p:cNvPr id="20" name="Rectangle 19"/>
            <p:cNvSpPr/>
            <p:nvPr/>
          </p:nvSpPr>
          <p:spPr>
            <a:xfrm>
              <a:off x="5359512" y="4392362"/>
              <a:ext cx="3693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63025" y="4402945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45275" y="4423290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36363" y="5531372"/>
            <a:ext cx="4170637" cy="472248"/>
            <a:chOff x="4321890" y="4762779"/>
            <a:chExt cx="4170637" cy="472248"/>
          </a:xfrm>
        </p:grpSpPr>
        <p:sp>
          <p:nvSpPr>
            <p:cNvPr id="23" name="Rectangle 22"/>
            <p:cNvSpPr/>
            <p:nvPr/>
          </p:nvSpPr>
          <p:spPr>
            <a:xfrm>
              <a:off x="4321890" y="4773362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77846" y="4762779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37147" y="4793707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53813" y="5927005"/>
            <a:ext cx="4174355" cy="408178"/>
            <a:chOff x="4339340" y="5165005"/>
            <a:chExt cx="4174355" cy="408178"/>
          </a:xfrm>
        </p:grpSpPr>
        <p:sp>
          <p:nvSpPr>
            <p:cNvPr id="26" name="Rectangle 25"/>
            <p:cNvSpPr/>
            <p:nvPr/>
          </p:nvSpPr>
          <p:spPr>
            <a:xfrm>
              <a:off x="4339340" y="5165005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:=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id 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99014" y="5173812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52983" y="5203851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76200" y="1768344"/>
            <a:ext cx="3612672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1800" dirty="0" err="1" smtClean="0">
                <a:solidFill>
                  <a:schemeClr val="tx1"/>
                </a:solidFill>
                <a:latin typeface="Consolas"/>
                <a:cs typeface="Consolas"/>
              </a:rPr>
              <a:t>id,”x</a:t>
            </a:r>
            <a:r>
              <a:rPr lang="en-US" sz="1800" dirty="0" smtClean="0">
                <a:solidFill>
                  <a:schemeClr val="tx1"/>
                </a:solidFill>
                <a:latin typeface="Consolas"/>
                <a:cs typeface="Consolas"/>
              </a:rPr>
              <a:t>”&gt; ASS &lt;</a:t>
            </a:r>
            <a:r>
              <a:rPr lang="en-US" sz="1800" dirty="0" err="1" smtClean="0">
                <a:solidFill>
                  <a:schemeClr val="tx1"/>
                </a:solidFill>
                <a:latin typeface="Consolas"/>
                <a:cs typeface="Consolas"/>
              </a:rPr>
              <a:t>id,”z</a:t>
            </a:r>
            <a:r>
              <a:rPr lang="en-US" sz="1800" dirty="0" smtClean="0">
                <a:solidFill>
                  <a:schemeClr val="tx1"/>
                </a:solidFill>
                <a:latin typeface="Consolas"/>
                <a:cs typeface="Consolas"/>
              </a:rPr>
              <a:t>”&gt; ;</a:t>
            </a:r>
            <a:endParaRPr lang="en-US" sz="18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1800" dirty="0" err="1" smtClean="0">
                <a:solidFill>
                  <a:schemeClr val="tx1"/>
                </a:solidFill>
                <a:latin typeface="Consolas"/>
                <a:cs typeface="Consolas"/>
              </a:rPr>
              <a:t>id,”y</a:t>
            </a:r>
            <a:r>
              <a:rPr lang="en-US" sz="1800" dirty="0" smtClean="0">
                <a:solidFill>
                  <a:schemeClr val="tx1"/>
                </a:solidFill>
                <a:latin typeface="Consolas"/>
                <a:cs typeface="Consolas"/>
              </a:rPr>
              <a:t>”&gt; ASS &lt;</a:t>
            </a:r>
            <a:r>
              <a:rPr lang="en-US" sz="1800" dirty="0" err="1" smtClean="0">
                <a:solidFill>
                  <a:schemeClr val="tx1"/>
                </a:solidFill>
                <a:latin typeface="Consolas"/>
                <a:cs typeface="Consolas"/>
              </a:rPr>
              <a:t>id,”x</a:t>
            </a:r>
            <a:r>
              <a:rPr lang="en-US" sz="1800" dirty="0" smtClean="0">
                <a:solidFill>
                  <a:schemeClr val="tx1"/>
                </a:solidFill>
                <a:latin typeface="Consolas"/>
                <a:cs typeface="Consolas"/>
              </a:rPr>
              <a:t>”&gt; PLUS &lt;</a:t>
            </a:r>
            <a:r>
              <a:rPr lang="en-US" sz="1800" dirty="0" err="1" smtClean="0">
                <a:solidFill>
                  <a:schemeClr val="tx1"/>
                </a:solidFill>
                <a:latin typeface="Consolas"/>
                <a:cs typeface="Consolas"/>
              </a:rPr>
              <a:t>id,”z</a:t>
            </a:r>
            <a:r>
              <a:rPr lang="en-US" sz="1800" dirty="0" smtClean="0">
                <a:solidFill>
                  <a:schemeClr val="tx1"/>
                </a:solidFill>
                <a:latin typeface="Consolas"/>
                <a:cs typeface="Consolas"/>
              </a:rPr>
              <a:t>”&gt;</a:t>
            </a:r>
            <a:endParaRPr lang="en-US" sz="18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57801" y="1768344"/>
            <a:ext cx="508139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>
              <a:buFont typeface="Wingdings"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S;S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 algn="l">
              <a:buFont typeface="Wingdings"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:= 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| …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 algn="l">
              <a:buFont typeface="Wingdings"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| E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…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6200" y="3124200"/>
            <a:ext cx="8762999" cy="373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13937" y="3308866"/>
            <a:ext cx="15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;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05139" y="3745468"/>
            <a:ext cx="229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05139" y="4126468"/>
            <a:ext cx="1924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05139" y="4507468"/>
            <a:ext cx="15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05139" y="4934440"/>
            <a:ext cx="15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05139" y="5334000"/>
            <a:ext cx="229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05139" y="5779567"/>
            <a:ext cx="15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pt-BR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749" y="6334780"/>
            <a:ext cx="649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Consolas"/>
                <a:cs typeface="Consolas"/>
              </a:rPr>
              <a:t>   &lt;</a:t>
            </a:r>
            <a:r>
              <a:rPr lang="en-US" sz="1200" dirty="0" err="1">
                <a:solidFill>
                  <a:schemeClr val="tx1"/>
                </a:solidFill>
                <a:latin typeface="Consolas"/>
                <a:cs typeface="Consolas"/>
              </a:rPr>
              <a:t>id,”x</a:t>
            </a:r>
            <a:r>
              <a:rPr lang="en-US" sz="1200" dirty="0">
                <a:solidFill>
                  <a:schemeClr val="tx1"/>
                </a:solidFill>
                <a:latin typeface="Consolas"/>
                <a:cs typeface="Consolas"/>
              </a:rPr>
              <a:t>”&gt; </a:t>
            </a:r>
            <a:r>
              <a:rPr lang="en-US" sz="1200" dirty="0" smtClean="0">
                <a:solidFill>
                  <a:schemeClr val="tx1"/>
                </a:solidFill>
                <a:latin typeface="Consolas"/>
                <a:cs typeface="Consolas"/>
              </a:rPr>
              <a:t>ASS &lt;</a:t>
            </a:r>
            <a:r>
              <a:rPr lang="en-US" sz="1200" dirty="0" err="1">
                <a:solidFill>
                  <a:schemeClr val="tx1"/>
                </a:solidFill>
                <a:latin typeface="Consolas"/>
                <a:cs typeface="Consolas"/>
              </a:rPr>
              <a:t>id,”z</a:t>
            </a:r>
            <a:r>
              <a:rPr lang="en-US" sz="1200" dirty="0">
                <a:solidFill>
                  <a:schemeClr val="tx1"/>
                </a:solidFill>
                <a:latin typeface="Consolas"/>
                <a:cs typeface="Consolas"/>
              </a:rPr>
              <a:t>”&gt; </a:t>
            </a:r>
            <a:r>
              <a:rPr lang="en-US" sz="1200" dirty="0" smtClean="0">
                <a:solidFill>
                  <a:schemeClr val="tx1"/>
                </a:solidFill>
                <a:latin typeface="Consolas"/>
                <a:cs typeface="Consolas"/>
              </a:rPr>
              <a:t>; &lt;</a:t>
            </a:r>
            <a:r>
              <a:rPr lang="en-US" sz="1200" dirty="0" err="1">
                <a:solidFill>
                  <a:schemeClr val="tx1"/>
                </a:solidFill>
                <a:latin typeface="Consolas"/>
                <a:cs typeface="Consolas"/>
              </a:rPr>
              <a:t>id,”y</a:t>
            </a:r>
            <a:r>
              <a:rPr lang="en-US" sz="1200" dirty="0">
                <a:solidFill>
                  <a:schemeClr val="tx1"/>
                </a:solidFill>
                <a:latin typeface="Consolas"/>
                <a:cs typeface="Consolas"/>
              </a:rPr>
              <a:t>”&gt; ASS </a:t>
            </a:r>
            <a:r>
              <a:rPr lang="en-US" sz="12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1200" dirty="0" err="1">
                <a:solidFill>
                  <a:schemeClr val="tx1"/>
                </a:solidFill>
                <a:latin typeface="Consolas"/>
                <a:cs typeface="Consolas"/>
              </a:rPr>
              <a:t>id,”x</a:t>
            </a:r>
            <a:r>
              <a:rPr lang="en-US" sz="1200" dirty="0">
                <a:solidFill>
                  <a:schemeClr val="tx1"/>
                </a:solidFill>
                <a:latin typeface="Consolas"/>
                <a:cs typeface="Consolas"/>
              </a:rPr>
              <a:t>”&gt; PLUS &lt;</a:t>
            </a:r>
            <a:r>
              <a:rPr lang="en-US" sz="1200" dirty="0" err="1">
                <a:solidFill>
                  <a:schemeClr val="tx1"/>
                </a:solidFill>
                <a:latin typeface="Consolas"/>
                <a:cs typeface="Consolas"/>
              </a:rPr>
              <a:t>id,”z</a:t>
            </a:r>
            <a:r>
              <a:rPr lang="en-US" sz="1200" dirty="0">
                <a:solidFill>
                  <a:schemeClr val="tx1"/>
                </a:solidFill>
                <a:latin typeface="Consolas"/>
                <a:cs typeface="Consolas"/>
              </a:rPr>
              <a:t>”&gt;</a:t>
            </a:r>
          </a:p>
          <a:p>
            <a:endParaRPr lang="en-US" sz="1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5846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 animBg="1"/>
      <p:bldP spid="39" grpId="0"/>
      <p:bldP spid="43" grpId="0"/>
      <p:bldP spid="45" grpId="0"/>
      <p:bldP spid="47" grpId="0"/>
      <p:bldP spid="49" grpId="0"/>
      <p:bldP spid="51" grpId="0"/>
      <p:bldP spid="5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11" y="173325"/>
            <a:ext cx="8889529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Sometimes there are two parse trees</a:t>
            </a:r>
            <a:endParaRPr lang="en-US" dirty="0">
              <a:latin typeface="+mn-lt"/>
            </a:endParaRPr>
          </a:p>
        </p:txBody>
      </p:sp>
      <p:sp>
        <p:nvSpPr>
          <p:cNvPr id="356400" name="Text Box 48"/>
          <p:cNvSpPr txBox="1">
            <a:spLocks noChangeArrowheads="1"/>
          </p:cNvSpPr>
          <p:nvPr/>
        </p:nvSpPr>
        <p:spPr bwMode="auto">
          <a:xfrm>
            <a:off x="2339752" y="4459342"/>
            <a:ext cx="23294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atin typeface="+mn-lt"/>
                <a:cs typeface="Times New Roman" pitchFamily="18" charset="0"/>
              </a:rPr>
              <a:t>Leftmost derivation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+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</a:p>
          <a:p>
            <a:pPr algn="l" rtl="0"/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+ num</a:t>
            </a:r>
            <a:endParaRPr lang="en-US" sz="2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6402" name="Rectangle 50"/>
          <p:cNvSpPr>
            <a:spLocks noChangeArrowheads="1"/>
          </p:cNvSpPr>
          <p:nvPr/>
        </p:nvSpPr>
        <p:spPr bwMode="auto">
          <a:xfrm>
            <a:off x="2195736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num(1)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03" name="Text Box 51"/>
          <p:cNvSpPr txBox="1">
            <a:spLocks noChangeArrowheads="1"/>
          </p:cNvSpPr>
          <p:nvPr/>
        </p:nvSpPr>
        <p:spPr bwMode="auto">
          <a:xfrm>
            <a:off x="2866414" y="2276872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sp>
        <p:nvSpPr>
          <p:cNvPr id="356404" name="Text Box 52"/>
          <p:cNvSpPr txBox="1">
            <a:spLocks noChangeArrowheads="1"/>
          </p:cNvSpPr>
          <p:nvPr/>
        </p:nvSpPr>
        <p:spPr bwMode="auto">
          <a:xfrm>
            <a:off x="2422810" y="2790205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356405" name="Text Box 53"/>
          <p:cNvSpPr txBox="1">
            <a:spLocks noChangeArrowheads="1"/>
          </p:cNvSpPr>
          <p:nvPr/>
        </p:nvSpPr>
        <p:spPr bwMode="auto">
          <a:xfrm>
            <a:off x="3739327" y="2790205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sp>
        <p:nvSpPr>
          <p:cNvPr id="356406" name="Text Box 54"/>
          <p:cNvSpPr txBox="1">
            <a:spLocks noChangeArrowheads="1"/>
          </p:cNvSpPr>
          <p:nvPr/>
        </p:nvSpPr>
        <p:spPr bwMode="auto">
          <a:xfrm>
            <a:off x="2865362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356407" name="Rectangle 55"/>
          <p:cNvSpPr>
            <a:spLocks noChangeArrowheads="1"/>
          </p:cNvSpPr>
          <p:nvPr/>
        </p:nvSpPr>
        <p:spPr bwMode="auto">
          <a:xfrm>
            <a:off x="3299168" y="3356943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356408" name="Rectangle 56"/>
          <p:cNvSpPr>
            <a:spLocks noChangeArrowheads="1"/>
          </p:cNvSpPr>
          <p:nvPr/>
        </p:nvSpPr>
        <p:spPr bwMode="auto">
          <a:xfrm>
            <a:off x="4206053" y="3356943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356409" name="Rectangle 57"/>
          <p:cNvSpPr>
            <a:spLocks noChangeArrowheads="1"/>
          </p:cNvSpPr>
          <p:nvPr/>
        </p:nvSpPr>
        <p:spPr bwMode="auto">
          <a:xfrm>
            <a:off x="3735897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+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10" name="Rectangle 58"/>
          <p:cNvSpPr>
            <a:spLocks noChangeArrowheads="1"/>
          </p:cNvSpPr>
          <p:nvPr/>
        </p:nvSpPr>
        <p:spPr bwMode="auto">
          <a:xfrm>
            <a:off x="3072093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num(2)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11" name="Rectangle 59"/>
          <p:cNvSpPr>
            <a:spLocks noChangeArrowheads="1"/>
          </p:cNvSpPr>
          <p:nvPr/>
        </p:nvSpPr>
        <p:spPr bwMode="auto">
          <a:xfrm>
            <a:off x="3978978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num(3)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356412" name="AutoShape 60"/>
          <p:cNvCxnSpPr>
            <a:cxnSpLocks noChangeShapeType="1"/>
            <a:stCxn id="356403" idx="2"/>
            <a:endCxn id="356404" idx="0"/>
          </p:cNvCxnSpPr>
          <p:nvPr/>
        </p:nvCxnSpPr>
        <p:spPr bwMode="auto">
          <a:xfrm flipH="1">
            <a:off x="2558975" y="2584649"/>
            <a:ext cx="443604" cy="2055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3" name="AutoShape 61"/>
          <p:cNvCxnSpPr>
            <a:cxnSpLocks noChangeShapeType="1"/>
            <a:stCxn id="356403" idx="2"/>
            <a:endCxn id="356406" idx="0"/>
          </p:cNvCxnSpPr>
          <p:nvPr/>
        </p:nvCxnSpPr>
        <p:spPr bwMode="auto">
          <a:xfrm>
            <a:off x="3002579" y="2584649"/>
            <a:ext cx="0" cy="1230523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4" name="AutoShape 62"/>
          <p:cNvCxnSpPr>
            <a:cxnSpLocks noChangeShapeType="1"/>
            <a:stCxn id="356403" idx="2"/>
            <a:endCxn id="356405" idx="0"/>
          </p:cNvCxnSpPr>
          <p:nvPr/>
        </p:nvCxnSpPr>
        <p:spPr bwMode="auto">
          <a:xfrm>
            <a:off x="3002579" y="2584649"/>
            <a:ext cx="872913" cy="2055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5" name="AutoShape 63"/>
          <p:cNvCxnSpPr>
            <a:cxnSpLocks noChangeShapeType="1"/>
            <a:stCxn id="356405" idx="2"/>
            <a:endCxn id="356407" idx="0"/>
          </p:cNvCxnSpPr>
          <p:nvPr/>
        </p:nvCxnSpPr>
        <p:spPr bwMode="auto">
          <a:xfrm flipH="1">
            <a:off x="3435333" y="3097982"/>
            <a:ext cx="440159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6" name="AutoShape 64"/>
          <p:cNvCxnSpPr>
            <a:cxnSpLocks noChangeShapeType="1"/>
            <a:stCxn id="356405" idx="2"/>
            <a:endCxn id="356409" idx="0"/>
          </p:cNvCxnSpPr>
          <p:nvPr/>
        </p:nvCxnSpPr>
        <p:spPr bwMode="auto">
          <a:xfrm flipH="1">
            <a:off x="3873114" y="3097982"/>
            <a:ext cx="2378" cy="71719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7" name="AutoShape 65"/>
          <p:cNvCxnSpPr>
            <a:cxnSpLocks noChangeShapeType="1"/>
            <a:stCxn id="356405" idx="2"/>
            <a:endCxn id="356408" idx="0"/>
          </p:cNvCxnSpPr>
          <p:nvPr/>
        </p:nvCxnSpPr>
        <p:spPr bwMode="auto">
          <a:xfrm>
            <a:off x="3875492" y="3097982"/>
            <a:ext cx="466726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8" name="AutoShape 66"/>
          <p:cNvCxnSpPr>
            <a:cxnSpLocks noChangeShapeType="1"/>
            <a:stCxn id="356404" idx="2"/>
            <a:endCxn id="356402" idx="0"/>
          </p:cNvCxnSpPr>
          <p:nvPr/>
        </p:nvCxnSpPr>
        <p:spPr bwMode="auto">
          <a:xfrm>
            <a:off x="2558975" y="3097982"/>
            <a:ext cx="2" cy="71719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9" name="AutoShape 67"/>
          <p:cNvCxnSpPr>
            <a:cxnSpLocks noChangeShapeType="1"/>
            <a:stCxn id="356407" idx="2"/>
            <a:endCxn id="356410" idx="0"/>
          </p:cNvCxnSpPr>
          <p:nvPr/>
        </p:nvCxnSpPr>
        <p:spPr bwMode="auto">
          <a:xfrm>
            <a:off x="3435333" y="3664720"/>
            <a:ext cx="1" cy="1504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20" name="AutoShape 68"/>
          <p:cNvCxnSpPr>
            <a:cxnSpLocks noChangeShapeType="1"/>
            <a:stCxn id="356408" idx="2"/>
            <a:endCxn id="356411" idx="0"/>
          </p:cNvCxnSpPr>
          <p:nvPr/>
        </p:nvCxnSpPr>
        <p:spPr bwMode="auto">
          <a:xfrm>
            <a:off x="4342218" y="3664720"/>
            <a:ext cx="1" cy="1504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56422" name="Text Box 70"/>
          <p:cNvSpPr txBox="1">
            <a:spLocks noChangeArrowheads="1"/>
          </p:cNvSpPr>
          <p:nvPr/>
        </p:nvSpPr>
        <p:spPr bwMode="auto">
          <a:xfrm>
            <a:off x="6138515" y="4494019"/>
            <a:ext cx="24867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atin typeface="+mn-lt"/>
                <a:cs typeface="Times New Roman" pitchFamily="18" charset="0"/>
              </a:rPr>
              <a:t>Rightmost derivation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num</a:t>
            </a:r>
            <a:r>
              <a:rPr lang="en-US" sz="2000" b="1" dirty="0">
                <a:latin typeface="+mn-lt"/>
                <a:cs typeface="Times New Roman" pitchFamily="18" charset="0"/>
              </a:rPr>
              <a:t/>
            </a:r>
            <a:br>
              <a:rPr lang="en-US" sz="2000" b="1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+ num</a:t>
            </a:r>
            <a:r>
              <a:rPr lang="en-US" sz="2000" b="1" dirty="0">
                <a:latin typeface="+mn-lt"/>
                <a:cs typeface="Times New Roman" pitchFamily="18" charset="0"/>
              </a:rPr>
              <a:t/>
            </a:r>
            <a:br>
              <a:rPr lang="en-US" sz="2000" b="1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+ num</a:t>
            </a:r>
            <a:endParaRPr lang="en-US" sz="2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6447" name="Text Box 95"/>
          <p:cNvSpPr txBox="1">
            <a:spLocks noChangeArrowheads="1"/>
          </p:cNvSpPr>
          <p:nvPr/>
        </p:nvSpPr>
        <p:spPr bwMode="auto">
          <a:xfrm>
            <a:off x="7604102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+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51" name="Rectangle 99"/>
          <p:cNvSpPr>
            <a:spLocks noChangeArrowheads="1"/>
          </p:cNvSpPr>
          <p:nvPr/>
        </p:nvSpPr>
        <p:spPr bwMode="auto">
          <a:xfrm>
            <a:off x="7805959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num(3)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55" name="Rectangle 103"/>
          <p:cNvSpPr>
            <a:spLocks noChangeArrowheads="1"/>
          </p:cNvSpPr>
          <p:nvPr/>
        </p:nvSpPr>
        <p:spPr bwMode="auto">
          <a:xfrm>
            <a:off x="6663876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356456" name="Rectangle 104"/>
          <p:cNvSpPr>
            <a:spLocks noChangeArrowheads="1"/>
          </p:cNvSpPr>
          <p:nvPr/>
        </p:nvSpPr>
        <p:spPr bwMode="auto">
          <a:xfrm>
            <a:off x="6012160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num(1)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57" name="Rectangle 105"/>
          <p:cNvSpPr>
            <a:spLocks noChangeArrowheads="1"/>
          </p:cNvSpPr>
          <p:nvPr/>
        </p:nvSpPr>
        <p:spPr bwMode="auto">
          <a:xfrm>
            <a:off x="6941863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num(2)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66" name="Text Box 114"/>
          <p:cNvSpPr txBox="1">
            <a:spLocks noChangeArrowheads="1"/>
          </p:cNvSpPr>
          <p:nvPr/>
        </p:nvSpPr>
        <p:spPr bwMode="auto">
          <a:xfrm>
            <a:off x="179512" y="1268413"/>
            <a:ext cx="2448272" cy="2677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pt-BR" b="1" dirty="0" smtClean="0">
                <a:latin typeface="+mn-lt"/>
                <a:cs typeface="Times New Roman" pitchFamily="18" charset="0"/>
              </a:rPr>
              <a:t>Arithmetic expressions:</a:t>
            </a:r>
            <a:r>
              <a:rPr lang="pt-BR" dirty="0" smtClean="0">
                <a:latin typeface="+mn-lt"/>
                <a:cs typeface="Times New Roman" pitchFamily="18" charset="0"/>
              </a:rPr>
              <a:t/>
            </a:r>
            <a:br>
              <a:rPr lang="pt-BR" dirty="0" smtClean="0">
                <a:latin typeface="+mn-lt"/>
                <a:cs typeface="Times New Roman" pitchFamily="18" charset="0"/>
              </a:rPr>
            </a:br>
            <a:r>
              <a:rPr lang="pt-BR" dirty="0" smtClean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id</a:t>
            </a:r>
            <a:r>
              <a:rPr lang="pt-BR" dirty="0">
                <a:solidFill>
                  <a:srgbClr val="F02E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l" rtl="0"/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</a:p>
          <a:p>
            <a:pPr algn="l" rtl="0"/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E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pt-BR" dirty="0">
                <a:solidFill>
                  <a:srgbClr val="FFC763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dirty="0">
                <a:latin typeface="+mn-lt"/>
                <a:cs typeface="Times New Roman" pitchFamily="18" charset="0"/>
              </a:rPr>
              <a:t>E</a:t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E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</a:t>
            </a:r>
            <a:r>
              <a:rPr lang="pt-BR" dirty="0">
                <a:solidFill>
                  <a:srgbClr val="FFC763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dirty="0">
                <a:latin typeface="+mn-lt"/>
                <a:cs typeface="Times New Roman" pitchFamily="18" charset="0"/>
              </a:rPr>
              <a:t>E</a:t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  <a:sym typeface="Symbol" pitchFamily="18" charset="2"/>
              </a:rPr>
              <a:t>(</a:t>
            </a:r>
            <a:r>
              <a:rPr lang="pt-BR" b="1" dirty="0">
                <a:solidFill>
                  <a:schemeClr val="folHlink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E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4472319" y="1191949"/>
            <a:ext cx="129624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 + 2 + 3</a:t>
            </a:r>
            <a:endParaRPr lang="en-US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664928" y="2836168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6239235" y="3402906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7168938" y="3402906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E</a:t>
            </a:r>
          </a:p>
        </p:txBody>
      </p:sp>
      <p:cxnSp>
        <p:nvCxnSpPr>
          <p:cNvPr id="59" name="AutoShape 63"/>
          <p:cNvCxnSpPr>
            <a:cxnSpLocks noChangeShapeType="1"/>
            <a:stCxn id="53" idx="2"/>
            <a:endCxn id="54" idx="0"/>
          </p:cNvCxnSpPr>
          <p:nvPr/>
        </p:nvCxnSpPr>
        <p:spPr bwMode="auto">
          <a:xfrm flipH="1">
            <a:off x="6375400" y="3143945"/>
            <a:ext cx="425693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0" name="AutoShape 64"/>
          <p:cNvCxnSpPr>
            <a:cxnSpLocks noChangeShapeType="1"/>
            <a:stCxn id="53" idx="2"/>
            <a:endCxn id="356455" idx="0"/>
          </p:cNvCxnSpPr>
          <p:nvPr/>
        </p:nvCxnSpPr>
        <p:spPr bwMode="auto">
          <a:xfrm>
            <a:off x="6801093" y="3143945"/>
            <a:ext cx="0" cy="67122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1" name="AutoShape 65"/>
          <p:cNvCxnSpPr>
            <a:cxnSpLocks noChangeShapeType="1"/>
            <a:stCxn id="53" idx="2"/>
            <a:endCxn id="55" idx="0"/>
          </p:cNvCxnSpPr>
          <p:nvPr/>
        </p:nvCxnSpPr>
        <p:spPr bwMode="auto">
          <a:xfrm>
            <a:off x="6801093" y="3143945"/>
            <a:ext cx="504010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3" name="AutoShape 67"/>
          <p:cNvCxnSpPr>
            <a:cxnSpLocks noChangeShapeType="1"/>
            <a:stCxn id="54" idx="2"/>
            <a:endCxn id="356456" idx="0"/>
          </p:cNvCxnSpPr>
          <p:nvPr/>
        </p:nvCxnSpPr>
        <p:spPr bwMode="auto">
          <a:xfrm>
            <a:off x="6375400" y="3710683"/>
            <a:ext cx="1" cy="10448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4" name="AutoShape 68"/>
          <p:cNvCxnSpPr>
            <a:cxnSpLocks noChangeShapeType="1"/>
            <a:stCxn id="55" idx="2"/>
            <a:endCxn id="356457" idx="0"/>
          </p:cNvCxnSpPr>
          <p:nvPr/>
        </p:nvCxnSpPr>
        <p:spPr bwMode="auto">
          <a:xfrm>
            <a:off x="7305103" y="3710683"/>
            <a:ext cx="1" cy="10448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8033034" y="2836168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cxnSp>
        <p:nvCxnSpPr>
          <p:cNvPr id="70" name="AutoShape 66"/>
          <p:cNvCxnSpPr>
            <a:cxnSpLocks noChangeShapeType="1"/>
            <a:stCxn id="69" idx="2"/>
            <a:endCxn id="356451" idx="0"/>
          </p:cNvCxnSpPr>
          <p:nvPr/>
        </p:nvCxnSpPr>
        <p:spPr bwMode="auto">
          <a:xfrm>
            <a:off x="8169199" y="3143945"/>
            <a:ext cx="1" cy="67122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74" name="Text Box 51"/>
          <p:cNvSpPr txBox="1">
            <a:spLocks noChangeArrowheads="1"/>
          </p:cNvSpPr>
          <p:nvPr/>
        </p:nvSpPr>
        <p:spPr bwMode="auto">
          <a:xfrm>
            <a:off x="7605154" y="2332112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cxnSp>
        <p:nvCxnSpPr>
          <p:cNvPr id="75" name="AutoShape 61"/>
          <p:cNvCxnSpPr>
            <a:cxnSpLocks noChangeShapeType="1"/>
            <a:stCxn id="74" idx="2"/>
            <a:endCxn id="356447" idx="0"/>
          </p:cNvCxnSpPr>
          <p:nvPr/>
        </p:nvCxnSpPr>
        <p:spPr bwMode="auto">
          <a:xfrm>
            <a:off x="7741319" y="2639889"/>
            <a:ext cx="0" cy="1175283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78" name="AutoShape 61"/>
          <p:cNvCxnSpPr>
            <a:cxnSpLocks noChangeShapeType="1"/>
            <a:stCxn id="74" idx="2"/>
            <a:endCxn id="69" idx="0"/>
          </p:cNvCxnSpPr>
          <p:nvPr/>
        </p:nvCxnSpPr>
        <p:spPr bwMode="auto">
          <a:xfrm>
            <a:off x="7741319" y="2639889"/>
            <a:ext cx="427880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81" name="AutoShape 61"/>
          <p:cNvCxnSpPr>
            <a:cxnSpLocks noChangeShapeType="1"/>
            <a:stCxn id="74" idx="2"/>
            <a:endCxn id="53" idx="0"/>
          </p:cNvCxnSpPr>
          <p:nvPr/>
        </p:nvCxnSpPr>
        <p:spPr bwMode="auto">
          <a:xfrm flipH="1">
            <a:off x="6801093" y="2639889"/>
            <a:ext cx="940226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>
                <a:latin typeface="+mn-lt"/>
              </a:rPr>
              <a:pPr/>
              <a:t>51</a:t>
            </a:fld>
            <a:endParaRPr lang="en-US">
              <a:latin typeface="+mn-lt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2338916" y="1843936"/>
            <a:ext cx="17991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“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 +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 + 3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)”</a:t>
            </a:r>
            <a:endParaRPr lang="en-US" sz="2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7020271" y="1844824"/>
            <a:ext cx="161572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“(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 + 2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+ 3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”</a:t>
            </a:r>
            <a:endParaRPr lang="en-US" sz="2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106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Is ambiguity a problem?</a:t>
            </a:r>
            <a:endParaRPr lang="en-US" dirty="0">
              <a:latin typeface="+mn-lt"/>
            </a:endParaRPr>
          </a:p>
        </p:txBody>
      </p:sp>
      <p:sp>
        <p:nvSpPr>
          <p:cNvPr id="356400" name="Text Box 48"/>
          <p:cNvSpPr txBox="1">
            <a:spLocks noChangeArrowheads="1"/>
          </p:cNvSpPr>
          <p:nvPr/>
        </p:nvSpPr>
        <p:spPr bwMode="auto">
          <a:xfrm>
            <a:off x="2339752" y="4459342"/>
            <a:ext cx="23294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atin typeface="+mn-lt"/>
                <a:cs typeface="Times New Roman" pitchFamily="18" charset="0"/>
              </a:rPr>
              <a:t>Leftmost derivation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+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</a:p>
          <a:p>
            <a:pPr algn="l" rtl="0"/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+ num</a:t>
            </a:r>
            <a:endParaRPr lang="en-US" sz="2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6402" name="Rectangle 50"/>
          <p:cNvSpPr>
            <a:spLocks noChangeArrowheads="1"/>
          </p:cNvSpPr>
          <p:nvPr/>
        </p:nvSpPr>
        <p:spPr bwMode="auto">
          <a:xfrm>
            <a:off x="2195849" y="3815172"/>
            <a:ext cx="726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num(1)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03" name="Text Box 51"/>
          <p:cNvSpPr txBox="1">
            <a:spLocks noChangeArrowheads="1"/>
          </p:cNvSpPr>
          <p:nvPr/>
        </p:nvSpPr>
        <p:spPr bwMode="auto">
          <a:xfrm>
            <a:off x="2866414" y="2276872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sp>
        <p:nvSpPr>
          <p:cNvPr id="356404" name="Text Box 52"/>
          <p:cNvSpPr txBox="1">
            <a:spLocks noChangeArrowheads="1"/>
          </p:cNvSpPr>
          <p:nvPr/>
        </p:nvSpPr>
        <p:spPr bwMode="auto">
          <a:xfrm>
            <a:off x="2422810" y="2790205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356405" name="Text Box 53"/>
          <p:cNvSpPr txBox="1">
            <a:spLocks noChangeArrowheads="1"/>
          </p:cNvSpPr>
          <p:nvPr/>
        </p:nvSpPr>
        <p:spPr bwMode="auto">
          <a:xfrm>
            <a:off x="3739327" y="2790205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sp>
        <p:nvSpPr>
          <p:cNvPr id="356406" name="Text Box 54"/>
          <p:cNvSpPr txBox="1">
            <a:spLocks noChangeArrowheads="1"/>
          </p:cNvSpPr>
          <p:nvPr/>
        </p:nvSpPr>
        <p:spPr bwMode="auto">
          <a:xfrm>
            <a:off x="2865362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356407" name="Rectangle 55"/>
          <p:cNvSpPr>
            <a:spLocks noChangeArrowheads="1"/>
          </p:cNvSpPr>
          <p:nvPr/>
        </p:nvSpPr>
        <p:spPr bwMode="auto">
          <a:xfrm>
            <a:off x="3299168" y="3356943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356408" name="Rectangle 56"/>
          <p:cNvSpPr>
            <a:spLocks noChangeArrowheads="1"/>
          </p:cNvSpPr>
          <p:nvPr/>
        </p:nvSpPr>
        <p:spPr bwMode="auto">
          <a:xfrm>
            <a:off x="4206053" y="3356943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356409" name="Rectangle 57"/>
          <p:cNvSpPr>
            <a:spLocks noChangeArrowheads="1"/>
          </p:cNvSpPr>
          <p:nvPr/>
        </p:nvSpPr>
        <p:spPr bwMode="auto">
          <a:xfrm>
            <a:off x="3735897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+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10" name="Rectangle 58"/>
          <p:cNvSpPr>
            <a:spLocks noChangeArrowheads="1"/>
          </p:cNvSpPr>
          <p:nvPr/>
        </p:nvSpPr>
        <p:spPr bwMode="auto">
          <a:xfrm>
            <a:off x="3072206" y="3815172"/>
            <a:ext cx="726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num(2)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11" name="Rectangle 59"/>
          <p:cNvSpPr>
            <a:spLocks noChangeArrowheads="1"/>
          </p:cNvSpPr>
          <p:nvPr/>
        </p:nvSpPr>
        <p:spPr bwMode="auto">
          <a:xfrm>
            <a:off x="3979091" y="3815172"/>
            <a:ext cx="726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num(3)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356412" name="AutoShape 60"/>
          <p:cNvCxnSpPr>
            <a:cxnSpLocks noChangeShapeType="1"/>
            <a:stCxn id="356403" idx="2"/>
            <a:endCxn id="356404" idx="0"/>
          </p:cNvCxnSpPr>
          <p:nvPr/>
        </p:nvCxnSpPr>
        <p:spPr bwMode="auto">
          <a:xfrm flipH="1">
            <a:off x="2558975" y="2584649"/>
            <a:ext cx="443604" cy="2055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3" name="AutoShape 61"/>
          <p:cNvCxnSpPr>
            <a:cxnSpLocks noChangeShapeType="1"/>
            <a:stCxn id="356403" idx="2"/>
            <a:endCxn id="356406" idx="0"/>
          </p:cNvCxnSpPr>
          <p:nvPr/>
        </p:nvCxnSpPr>
        <p:spPr bwMode="auto">
          <a:xfrm>
            <a:off x="3002579" y="2584649"/>
            <a:ext cx="0" cy="1230523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4" name="AutoShape 62"/>
          <p:cNvCxnSpPr>
            <a:cxnSpLocks noChangeShapeType="1"/>
            <a:stCxn id="356403" idx="2"/>
            <a:endCxn id="356405" idx="0"/>
          </p:cNvCxnSpPr>
          <p:nvPr/>
        </p:nvCxnSpPr>
        <p:spPr bwMode="auto">
          <a:xfrm>
            <a:off x="3002579" y="2584649"/>
            <a:ext cx="872913" cy="2055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5" name="AutoShape 63"/>
          <p:cNvCxnSpPr>
            <a:cxnSpLocks noChangeShapeType="1"/>
            <a:stCxn id="356405" idx="2"/>
            <a:endCxn id="356407" idx="0"/>
          </p:cNvCxnSpPr>
          <p:nvPr/>
        </p:nvCxnSpPr>
        <p:spPr bwMode="auto">
          <a:xfrm flipH="1">
            <a:off x="3435333" y="3097982"/>
            <a:ext cx="440159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6" name="AutoShape 64"/>
          <p:cNvCxnSpPr>
            <a:cxnSpLocks noChangeShapeType="1"/>
            <a:stCxn id="356405" idx="2"/>
            <a:endCxn id="356409" idx="0"/>
          </p:cNvCxnSpPr>
          <p:nvPr/>
        </p:nvCxnSpPr>
        <p:spPr bwMode="auto">
          <a:xfrm flipH="1">
            <a:off x="3873114" y="3097982"/>
            <a:ext cx="2378" cy="71719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7" name="AutoShape 65"/>
          <p:cNvCxnSpPr>
            <a:cxnSpLocks noChangeShapeType="1"/>
            <a:stCxn id="356405" idx="2"/>
            <a:endCxn id="356408" idx="0"/>
          </p:cNvCxnSpPr>
          <p:nvPr/>
        </p:nvCxnSpPr>
        <p:spPr bwMode="auto">
          <a:xfrm>
            <a:off x="3875492" y="3097982"/>
            <a:ext cx="466726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8" name="AutoShape 66"/>
          <p:cNvCxnSpPr>
            <a:cxnSpLocks noChangeShapeType="1"/>
            <a:stCxn id="356404" idx="2"/>
            <a:endCxn id="356402" idx="0"/>
          </p:cNvCxnSpPr>
          <p:nvPr/>
        </p:nvCxnSpPr>
        <p:spPr bwMode="auto">
          <a:xfrm>
            <a:off x="2558975" y="3097982"/>
            <a:ext cx="2" cy="71719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9" name="AutoShape 67"/>
          <p:cNvCxnSpPr>
            <a:cxnSpLocks noChangeShapeType="1"/>
            <a:stCxn id="356407" idx="2"/>
            <a:endCxn id="356410" idx="0"/>
          </p:cNvCxnSpPr>
          <p:nvPr/>
        </p:nvCxnSpPr>
        <p:spPr bwMode="auto">
          <a:xfrm>
            <a:off x="3435333" y="3664720"/>
            <a:ext cx="1" cy="1504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20" name="AutoShape 68"/>
          <p:cNvCxnSpPr>
            <a:cxnSpLocks noChangeShapeType="1"/>
            <a:stCxn id="356408" idx="2"/>
            <a:endCxn id="356411" idx="0"/>
          </p:cNvCxnSpPr>
          <p:nvPr/>
        </p:nvCxnSpPr>
        <p:spPr bwMode="auto">
          <a:xfrm>
            <a:off x="4342218" y="3664720"/>
            <a:ext cx="1" cy="1504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56422" name="Text Box 70"/>
          <p:cNvSpPr txBox="1">
            <a:spLocks noChangeArrowheads="1"/>
          </p:cNvSpPr>
          <p:nvPr/>
        </p:nvSpPr>
        <p:spPr bwMode="auto">
          <a:xfrm>
            <a:off x="6138515" y="4494019"/>
            <a:ext cx="24867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atin typeface="+mn-lt"/>
                <a:cs typeface="Times New Roman" pitchFamily="18" charset="0"/>
              </a:rPr>
              <a:t>Rightmost derivation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num</a:t>
            </a:r>
            <a:r>
              <a:rPr lang="en-US" sz="2000" b="1" dirty="0">
                <a:latin typeface="+mn-lt"/>
                <a:cs typeface="Times New Roman" pitchFamily="18" charset="0"/>
              </a:rPr>
              <a:t/>
            </a:r>
            <a:br>
              <a:rPr lang="en-US" sz="2000" b="1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+ num</a:t>
            </a:r>
            <a:r>
              <a:rPr lang="en-US" sz="2000" b="1" dirty="0">
                <a:latin typeface="+mn-lt"/>
                <a:cs typeface="Times New Roman" pitchFamily="18" charset="0"/>
              </a:rPr>
              <a:t/>
            </a:r>
            <a:br>
              <a:rPr lang="en-US" sz="2000" b="1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+ num</a:t>
            </a:r>
            <a:endParaRPr lang="en-US" sz="2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6447" name="Text Box 95"/>
          <p:cNvSpPr txBox="1">
            <a:spLocks noChangeArrowheads="1"/>
          </p:cNvSpPr>
          <p:nvPr/>
        </p:nvSpPr>
        <p:spPr bwMode="auto">
          <a:xfrm>
            <a:off x="7604102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+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51" name="Rectangle 99"/>
          <p:cNvSpPr>
            <a:spLocks noChangeArrowheads="1"/>
          </p:cNvSpPr>
          <p:nvPr/>
        </p:nvSpPr>
        <p:spPr bwMode="auto">
          <a:xfrm>
            <a:off x="7806072" y="3815172"/>
            <a:ext cx="726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num(3)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55" name="Rectangle 103"/>
          <p:cNvSpPr>
            <a:spLocks noChangeArrowheads="1"/>
          </p:cNvSpPr>
          <p:nvPr/>
        </p:nvSpPr>
        <p:spPr bwMode="auto">
          <a:xfrm>
            <a:off x="6663876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356456" name="Rectangle 104"/>
          <p:cNvSpPr>
            <a:spLocks noChangeArrowheads="1"/>
          </p:cNvSpPr>
          <p:nvPr/>
        </p:nvSpPr>
        <p:spPr bwMode="auto">
          <a:xfrm>
            <a:off x="6012273" y="3815172"/>
            <a:ext cx="726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num(1)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57" name="Rectangle 105"/>
          <p:cNvSpPr>
            <a:spLocks noChangeArrowheads="1"/>
          </p:cNvSpPr>
          <p:nvPr/>
        </p:nvSpPr>
        <p:spPr bwMode="auto">
          <a:xfrm>
            <a:off x="6941976" y="3815172"/>
            <a:ext cx="726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num(2)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66" name="Text Box 114"/>
          <p:cNvSpPr txBox="1">
            <a:spLocks noChangeArrowheads="1"/>
          </p:cNvSpPr>
          <p:nvPr/>
        </p:nvSpPr>
        <p:spPr bwMode="auto">
          <a:xfrm>
            <a:off x="179512" y="1268413"/>
            <a:ext cx="2448272" cy="2677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pt-BR" b="1" dirty="0" smtClean="0">
                <a:latin typeface="+mn-lt"/>
                <a:cs typeface="Times New Roman" pitchFamily="18" charset="0"/>
              </a:rPr>
              <a:t>Arithmetic expressions:</a:t>
            </a:r>
            <a:r>
              <a:rPr lang="pt-BR" dirty="0" smtClean="0">
                <a:latin typeface="+mn-lt"/>
                <a:cs typeface="Times New Roman" pitchFamily="18" charset="0"/>
              </a:rPr>
              <a:t/>
            </a:r>
            <a:br>
              <a:rPr lang="pt-BR" dirty="0" smtClean="0">
                <a:latin typeface="+mn-lt"/>
                <a:cs typeface="Times New Roman" pitchFamily="18" charset="0"/>
              </a:rPr>
            </a:br>
            <a:r>
              <a:rPr lang="pt-BR" dirty="0" smtClean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id</a:t>
            </a:r>
            <a:r>
              <a:rPr lang="pt-BR" dirty="0">
                <a:solidFill>
                  <a:srgbClr val="F02E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l" rtl="0"/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</a:p>
          <a:p>
            <a:pPr algn="l" rtl="0"/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E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pt-BR" dirty="0">
                <a:solidFill>
                  <a:srgbClr val="FFC763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dirty="0">
                <a:latin typeface="+mn-lt"/>
                <a:cs typeface="Times New Roman" pitchFamily="18" charset="0"/>
              </a:rPr>
              <a:t>E</a:t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E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</a:t>
            </a:r>
            <a:r>
              <a:rPr lang="pt-BR" dirty="0">
                <a:solidFill>
                  <a:srgbClr val="FFC763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dirty="0">
                <a:latin typeface="+mn-lt"/>
                <a:cs typeface="Times New Roman" pitchFamily="18" charset="0"/>
              </a:rPr>
              <a:t>E</a:t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  <a:sym typeface="Symbol" pitchFamily="18" charset="2"/>
              </a:rPr>
              <a:t>(</a:t>
            </a:r>
            <a:r>
              <a:rPr lang="pt-BR" b="1" dirty="0">
                <a:solidFill>
                  <a:schemeClr val="folHlink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E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664928" y="2836168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6239235" y="3402906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7168938" y="3402906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E</a:t>
            </a:r>
          </a:p>
        </p:txBody>
      </p:sp>
      <p:cxnSp>
        <p:nvCxnSpPr>
          <p:cNvPr id="59" name="AutoShape 63"/>
          <p:cNvCxnSpPr>
            <a:cxnSpLocks noChangeShapeType="1"/>
            <a:stCxn id="53" idx="2"/>
            <a:endCxn id="54" idx="0"/>
          </p:cNvCxnSpPr>
          <p:nvPr/>
        </p:nvCxnSpPr>
        <p:spPr bwMode="auto">
          <a:xfrm flipH="1">
            <a:off x="6375400" y="3143945"/>
            <a:ext cx="425693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0" name="AutoShape 64"/>
          <p:cNvCxnSpPr>
            <a:cxnSpLocks noChangeShapeType="1"/>
            <a:stCxn id="53" idx="2"/>
            <a:endCxn id="356455" idx="0"/>
          </p:cNvCxnSpPr>
          <p:nvPr/>
        </p:nvCxnSpPr>
        <p:spPr bwMode="auto">
          <a:xfrm>
            <a:off x="6801093" y="3143945"/>
            <a:ext cx="0" cy="67122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1" name="AutoShape 65"/>
          <p:cNvCxnSpPr>
            <a:cxnSpLocks noChangeShapeType="1"/>
            <a:stCxn id="53" idx="2"/>
            <a:endCxn id="55" idx="0"/>
          </p:cNvCxnSpPr>
          <p:nvPr/>
        </p:nvCxnSpPr>
        <p:spPr bwMode="auto">
          <a:xfrm>
            <a:off x="6801093" y="3143945"/>
            <a:ext cx="504010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3" name="AutoShape 67"/>
          <p:cNvCxnSpPr>
            <a:cxnSpLocks noChangeShapeType="1"/>
            <a:stCxn id="54" idx="2"/>
            <a:endCxn id="356456" idx="0"/>
          </p:cNvCxnSpPr>
          <p:nvPr/>
        </p:nvCxnSpPr>
        <p:spPr bwMode="auto">
          <a:xfrm>
            <a:off x="6375400" y="3710683"/>
            <a:ext cx="1" cy="10448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4" name="AutoShape 68"/>
          <p:cNvCxnSpPr>
            <a:cxnSpLocks noChangeShapeType="1"/>
            <a:stCxn id="55" idx="2"/>
            <a:endCxn id="356457" idx="0"/>
          </p:cNvCxnSpPr>
          <p:nvPr/>
        </p:nvCxnSpPr>
        <p:spPr bwMode="auto">
          <a:xfrm>
            <a:off x="7305103" y="3710683"/>
            <a:ext cx="1" cy="10448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8033034" y="2836168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cxnSp>
        <p:nvCxnSpPr>
          <p:cNvPr id="70" name="AutoShape 66"/>
          <p:cNvCxnSpPr>
            <a:cxnSpLocks noChangeShapeType="1"/>
            <a:stCxn id="69" idx="2"/>
            <a:endCxn id="356451" idx="0"/>
          </p:cNvCxnSpPr>
          <p:nvPr/>
        </p:nvCxnSpPr>
        <p:spPr bwMode="auto">
          <a:xfrm>
            <a:off x="8169199" y="3143945"/>
            <a:ext cx="1" cy="67122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74" name="Text Box 51"/>
          <p:cNvSpPr txBox="1">
            <a:spLocks noChangeArrowheads="1"/>
          </p:cNvSpPr>
          <p:nvPr/>
        </p:nvSpPr>
        <p:spPr bwMode="auto">
          <a:xfrm>
            <a:off x="7605154" y="2332112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cxnSp>
        <p:nvCxnSpPr>
          <p:cNvPr id="75" name="AutoShape 61"/>
          <p:cNvCxnSpPr>
            <a:cxnSpLocks noChangeShapeType="1"/>
            <a:stCxn id="74" idx="2"/>
            <a:endCxn id="356447" idx="0"/>
          </p:cNvCxnSpPr>
          <p:nvPr/>
        </p:nvCxnSpPr>
        <p:spPr bwMode="auto">
          <a:xfrm>
            <a:off x="7741319" y="2639889"/>
            <a:ext cx="0" cy="1175283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78" name="AutoShape 61"/>
          <p:cNvCxnSpPr>
            <a:cxnSpLocks noChangeShapeType="1"/>
            <a:stCxn id="74" idx="2"/>
            <a:endCxn id="69" idx="0"/>
          </p:cNvCxnSpPr>
          <p:nvPr/>
        </p:nvCxnSpPr>
        <p:spPr bwMode="auto">
          <a:xfrm>
            <a:off x="7741319" y="2639889"/>
            <a:ext cx="427880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81" name="AutoShape 61"/>
          <p:cNvCxnSpPr>
            <a:cxnSpLocks noChangeShapeType="1"/>
            <a:stCxn id="74" idx="2"/>
            <a:endCxn id="53" idx="0"/>
          </p:cNvCxnSpPr>
          <p:nvPr/>
        </p:nvCxnSpPr>
        <p:spPr bwMode="auto">
          <a:xfrm flipH="1">
            <a:off x="6801093" y="2639889"/>
            <a:ext cx="940226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85" name="Rectangle 59"/>
          <p:cNvSpPr>
            <a:spLocks noChangeArrowheads="1"/>
          </p:cNvSpPr>
          <p:nvPr/>
        </p:nvSpPr>
        <p:spPr bwMode="auto">
          <a:xfrm>
            <a:off x="4716122" y="3815172"/>
            <a:ext cx="405667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= 6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Rectangle 59"/>
          <p:cNvSpPr>
            <a:spLocks noChangeArrowheads="1"/>
          </p:cNvSpPr>
          <p:nvPr/>
        </p:nvSpPr>
        <p:spPr bwMode="auto">
          <a:xfrm>
            <a:off x="8532546" y="3815172"/>
            <a:ext cx="405667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= 6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>
                <a:latin typeface="+mn-lt"/>
              </a:rPr>
              <a:pPr/>
              <a:t>52</a:t>
            </a:fld>
            <a:endParaRPr lang="en-US">
              <a:latin typeface="+mn-lt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4472319" y="1191949"/>
            <a:ext cx="129624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 + 2 + 3</a:t>
            </a:r>
            <a:endParaRPr lang="en-US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2338916" y="1843936"/>
            <a:ext cx="17991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“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 +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 + 3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)”</a:t>
            </a:r>
            <a:endParaRPr lang="en-US" sz="2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7020271" y="1844824"/>
            <a:ext cx="161572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“(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 + 2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+ 3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”</a:t>
            </a:r>
            <a:endParaRPr lang="en-US" sz="2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5188" y="8607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Problematic ambiguity example</a:t>
            </a:r>
            <a:endParaRPr lang="en-US" dirty="0">
              <a:latin typeface="+mn-lt"/>
            </a:endParaRPr>
          </a:p>
        </p:txBody>
      </p:sp>
      <p:sp>
        <p:nvSpPr>
          <p:cNvPr id="356400" name="Text Box 48"/>
          <p:cNvSpPr txBox="1">
            <a:spLocks noChangeArrowheads="1"/>
          </p:cNvSpPr>
          <p:nvPr/>
        </p:nvSpPr>
        <p:spPr bwMode="auto">
          <a:xfrm>
            <a:off x="2339752" y="4459342"/>
            <a:ext cx="23294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atin typeface="+mn-lt"/>
                <a:cs typeface="Times New Roman" pitchFamily="18" charset="0"/>
              </a:rPr>
              <a:t>Leftmost derivation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</a:p>
          <a:p>
            <a:pPr algn="l" rtl="0"/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  <a:endParaRPr lang="en-US" sz="2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6402" name="Rectangle 50"/>
          <p:cNvSpPr>
            <a:spLocks noChangeArrowheads="1"/>
          </p:cNvSpPr>
          <p:nvPr/>
        </p:nvSpPr>
        <p:spPr bwMode="auto">
          <a:xfrm>
            <a:off x="2195736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num(1)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03" name="Text Box 51"/>
          <p:cNvSpPr txBox="1">
            <a:spLocks noChangeArrowheads="1"/>
          </p:cNvSpPr>
          <p:nvPr/>
        </p:nvSpPr>
        <p:spPr bwMode="auto">
          <a:xfrm>
            <a:off x="2866414" y="2276872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sp>
        <p:nvSpPr>
          <p:cNvPr id="356404" name="Text Box 52"/>
          <p:cNvSpPr txBox="1">
            <a:spLocks noChangeArrowheads="1"/>
          </p:cNvSpPr>
          <p:nvPr/>
        </p:nvSpPr>
        <p:spPr bwMode="auto">
          <a:xfrm>
            <a:off x="2422810" y="2790205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356405" name="Text Box 53"/>
          <p:cNvSpPr txBox="1">
            <a:spLocks noChangeArrowheads="1"/>
          </p:cNvSpPr>
          <p:nvPr/>
        </p:nvSpPr>
        <p:spPr bwMode="auto">
          <a:xfrm>
            <a:off x="3739327" y="2790205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sp>
        <p:nvSpPr>
          <p:cNvPr id="356406" name="Text Box 54"/>
          <p:cNvSpPr txBox="1">
            <a:spLocks noChangeArrowheads="1"/>
          </p:cNvSpPr>
          <p:nvPr/>
        </p:nvSpPr>
        <p:spPr bwMode="auto">
          <a:xfrm>
            <a:off x="2865362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356407" name="Rectangle 55"/>
          <p:cNvSpPr>
            <a:spLocks noChangeArrowheads="1"/>
          </p:cNvSpPr>
          <p:nvPr/>
        </p:nvSpPr>
        <p:spPr bwMode="auto">
          <a:xfrm>
            <a:off x="3299168" y="3356943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356408" name="Rectangle 56"/>
          <p:cNvSpPr>
            <a:spLocks noChangeArrowheads="1"/>
          </p:cNvSpPr>
          <p:nvPr/>
        </p:nvSpPr>
        <p:spPr bwMode="auto">
          <a:xfrm>
            <a:off x="4206053" y="3356943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356409" name="Rectangle 57"/>
          <p:cNvSpPr>
            <a:spLocks noChangeArrowheads="1"/>
          </p:cNvSpPr>
          <p:nvPr/>
        </p:nvSpPr>
        <p:spPr bwMode="auto">
          <a:xfrm>
            <a:off x="3735897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356410" name="Rectangle 58"/>
          <p:cNvSpPr>
            <a:spLocks noChangeArrowheads="1"/>
          </p:cNvSpPr>
          <p:nvPr/>
        </p:nvSpPr>
        <p:spPr bwMode="auto">
          <a:xfrm>
            <a:off x="3072093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num(2)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11" name="Rectangle 59"/>
          <p:cNvSpPr>
            <a:spLocks noChangeArrowheads="1"/>
          </p:cNvSpPr>
          <p:nvPr/>
        </p:nvSpPr>
        <p:spPr bwMode="auto">
          <a:xfrm>
            <a:off x="3978978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num(3)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356412" name="AutoShape 60"/>
          <p:cNvCxnSpPr>
            <a:cxnSpLocks noChangeShapeType="1"/>
            <a:stCxn id="356403" idx="2"/>
            <a:endCxn id="356404" idx="0"/>
          </p:cNvCxnSpPr>
          <p:nvPr/>
        </p:nvCxnSpPr>
        <p:spPr bwMode="auto">
          <a:xfrm flipH="1">
            <a:off x="2558975" y="2584649"/>
            <a:ext cx="443604" cy="2055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3" name="AutoShape 61"/>
          <p:cNvCxnSpPr>
            <a:cxnSpLocks noChangeShapeType="1"/>
            <a:stCxn id="356403" idx="2"/>
            <a:endCxn id="356406" idx="0"/>
          </p:cNvCxnSpPr>
          <p:nvPr/>
        </p:nvCxnSpPr>
        <p:spPr bwMode="auto">
          <a:xfrm>
            <a:off x="3002579" y="2584649"/>
            <a:ext cx="0" cy="1230523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4" name="AutoShape 62"/>
          <p:cNvCxnSpPr>
            <a:cxnSpLocks noChangeShapeType="1"/>
            <a:stCxn id="356403" idx="2"/>
            <a:endCxn id="356405" idx="0"/>
          </p:cNvCxnSpPr>
          <p:nvPr/>
        </p:nvCxnSpPr>
        <p:spPr bwMode="auto">
          <a:xfrm>
            <a:off x="3002579" y="2584649"/>
            <a:ext cx="872913" cy="2055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5" name="AutoShape 63"/>
          <p:cNvCxnSpPr>
            <a:cxnSpLocks noChangeShapeType="1"/>
            <a:stCxn id="356405" idx="2"/>
            <a:endCxn id="356407" idx="0"/>
          </p:cNvCxnSpPr>
          <p:nvPr/>
        </p:nvCxnSpPr>
        <p:spPr bwMode="auto">
          <a:xfrm flipH="1">
            <a:off x="3435333" y="3097982"/>
            <a:ext cx="440159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6" name="AutoShape 64"/>
          <p:cNvCxnSpPr>
            <a:cxnSpLocks noChangeShapeType="1"/>
            <a:stCxn id="356405" idx="2"/>
            <a:endCxn id="356409" idx="0"/>
          </p:cNvCxnSpPr>
          <p:nvPr/>
        </p:nvCxnSpPr>
        <p:spPr bwMode="auto">
          <a:xfrm flipH="1">
            <a:off x="3873114" y="3097982"/>
            <a:ext cx="2378" cy="71719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7" name="AutoShape 65"/>
          <p:cNvCxnSpPr>
            <a:cxnSpLocks noChangeShapeType="1"/>
            <a:stCxn id="356405" idx="2"/>
            <a:endCxn id="356408" idx="0"/>
          </p:cNvCxnSpPr>
          <p:nvPr/>
        </p:nvCxnSpPr>
        <p:spPr bwMode="auto">
          <a:xfrm>
            <a:off x="3875492" y="3097982"/>
            <a:ext cx="466726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8" name="AutoShape 66"/>
          <p:cNvCxnSpPr>
            <a:cxnSpLocks noChangeShapeType="1"/>
            <a:stCxn id="356404" idx="2"/>
            <a:endCxn id="356402" idx="0"/>
          </p:cNvCxnSpPr>
          <p:nvPr/>
        </p:nvCxnSpPr>
        <p:spPr bwMode="auto">
          <a:xfrm>
            <a:off x="2558975" y="3097982"/>
            <a:ext cx="2" cy="71719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19" name="AutoShape 67"/>
          <p:cNvCxnSpPr>
            <a:cxnSpLocks noChangeShapeType="1"/>
            <a:stCxn id="356407" idx="2"/>
            <a:endCxn id="356410" idx="0"/>
          </p:cNvCxnSpPr>
          <p:nvPr/>
        </p:nvCxnSpPr>
        <p:spPr bwMode="auto">
          <a:xfrm>
            <a:off x="3435333" y="3664720"/>
            <a:ext cx="1" cy="1504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56420" name="AutoShape 68"/>
          <p:cNvCxnSpPr>
            <a:cxnSpLocks noChangeShapeType="1"/>
            <a:stCxn id="356408" idx="2"/>
            <a:endCxn id="356411" idx="0"/>
          </p:cNvCxnSpPr>
          <p:nvPr/>
        </p:nvCxnSpPr>
        <p:spPr bwMode="auto">
          <a:xfrm>
            <a:off x="4342218" y="3664720"/>
            <a:ext cx="1" cy="1504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56422" name="Text Box 70"/>
          <p:cNvSpPr txBox="1">
            <a:spLocks noChangeArrowheads="1"/>
          </p:cNvSpPr>
          <p:nvPr/>
        </p:nvSpPr>
        <p:spPr bwMode="auto">
          <a:xfrm>
            <a:off x="6138515" y="4494019"/>
            <a:ext cx="24867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atin typeface="+mn-lt"/>
                <a:cs typeface="Times New Roman" pitchFamily="18" charset="0"/>
              </a:rPr>
              <a:t>Rightmost derivation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</a:t>
            </a:r>
            <a:r>
              <a:rPr lang="en-US" sz="20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 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  <a:r>
              <a:rPr lang="en-US" sz="2000" b="1" dirty="0">
                <a:latin typeface="+mn-lt"/>
                <a:cs typeface="Times New Roman" pitchFamily="18" charset="0"/>
              </a:rPr>
              <a:t/>
            </a:r>
            <a:br>
              <a:rPr lang="en-US" sz="2000" b="1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  <a:r>
              <a:rPr lang="en-US" sz="2000" b="1" dirty="0">
                <a:latin typeface="+mn-lt"/>
                <a:cs typeface="Times New Roman" pitchFamily="18" charset="0"/>
              </a:rPr>
              <a:t/>
            </a:r>
            <a:br>
              <a:rPr lang="en-US" sz="2000" b="1" dirty="0">
                <a:latin typeface="+mn-lt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  <a:endParaRPr lang="en-US" sz="2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6447" name="Text Box 95"/>
          <p:cNvSpPr txBox="1">
            <a:spLocks noChangeArrowheads="1"/>
          </p:cNvSpPr>
          <p:nvPr/>
        </p:nvSpPr>
        <p:spPr bwMode="auto">
          <a:xfrm>
            <a:off x="7604102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356451" name="Rectangle 99"/>
          <p:cNvSpPr>
            <a:spLocks noChangeArrowheads="1"/>
          </p:cNvSpPr>
          <p:nvPr/>
        </p:nvSpPr>
        <p:spPr bwMode="auto">
          <a:xfrm>
            <a:off x="7805959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num(3)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55" name="Rectangle 103"/>
          <p:cNvSpPr>
            <a:spLocks noChangeArrowheads="1"/>
          </p:cNvSpPr>
          <p:nvPr/>
        </p:nvSpPr>
        <p:spPr bwMode="auto">
          <a:xfrm>
            <a:off x="6663876" y="3815172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356456" name="Rectangle 104"/>
          <p:cNvSpPr>
            <a:spLocks noChangeArrowheads="1"/>
          </p:cNvSpPr>
          <p:nvPr/>
        </p:nvSpPr>
        <p:spPr bwMode="auto">
          <a:xfrm>
            <a:off x="6012160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num(1)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57" name="Rectangle 105"/>
          <p:cNvSpPr>
            <a:spLocks noChangeArrowheads="1"/>
          </p:cNvSpPr>
          <p:nvPr/>
        </p:nvSpPr>
        <p:spPr bwMode="auto">
          <a:xfrm>
            <a:off x="6941863" y="3815172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num(2)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6466" name="Text Box 114"/>
          <p:cNvSpPr txBox="1">
            <a:spLocks noChangeArrowheads="1"/>
          </p:cNvSpPr>
          <p:nvPr/>
        </p:nvSpPr>
        <p:spPr bwMode="auto">
          <a:xfrm>
            <a:off x="179512" y="1268413"/>
            <a:ext cx="2448272" cy="2677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pt-BR" b="1" dirty="0" smtClean="0">
                <a:latin typeface="+mn-lt"/>
                <a:cs typeface="Times New Roman" pitchFamily="18" charset="0"/>
              </a:rPr>
              <a:t>Arithmetic expressions:</a:t>
            </a:r>
            <a:r>
              <a:rPr lang="pt-BR" dirty="0" smtClean="0">
                <a:latin typeface="+mn-lt"/>
                <a:cs typeface="Times New Roman" pitchFamily="18" charset="0"/>
              </a:rPr>
              <a:t/>
            </a:r>
            <a:br>
              <a:rPr lang="pt-BR" dirty="0" smtClean="0">
                <a:latin typeface="+mn-lt"/>
                <a:cs typeface="Times New Roman" pitchFamily="18" charset="0"/>
              </a:rPr>
            </a:br>
            <a:r>
              <a:rPr lang="pt-BR" dirty="0" smtClean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id</a:t>
            </a:r>
            <a:r>
              <a:rPr lang="pt-BR" dirty="0">
                <a:solidFill>
                  <a:srgbClr val="F02E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l" rtl="0"/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</a:t>
            </a:r>
          </a:p>
          <a:p>
            <a:pPr algn="l" rtl="0"/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E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+</a:t>
            </a:r>
            <a:r>
              <a:rPr lang="pt-BR" dirty="0">
                <a:solidFill>
                  <a:srgbClr val="FFC763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dirty="0">
                <a:latin typeface="+mn-lt"/>
                <a:cs typeface="Times New Roman" pitchFamily="18" charset="0"/>
              </a:rPr>
              <a:t>E</a:t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E</a:t>
            </a:r>
            <a:r>
              <a:rPr lang="pt-B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*</a:t>
            </a:r>
            <a:r>
              <a:rPr lang="pt-BR" dirty="0">
                <a:solidFill>
                  <a:srgbClr val="FFC763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dirty="0">
                <a:latin typeface="+mn-lt"/>
                <a:cs typeface="Times New Roman" pitchFamily="18" charset="0"/>
              </a:rPr>
              <a:t>E</a:t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>
                <a:latin typeface="+mn-lt"/>
                <a:cs typeface="Times New Roman" pitchFamily="18" charset="0"/>
              </a:rPr>
              <a:t>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  <a:sym typeface="Symbol" pitchFamily="18" charset="2"/>
              </a:rPr>
              <a:t>(</a:t>
            </a:r>
            <a:r>
              <a:rPr lang="pt-BR" b="1" dirty="0">
                <a:solidFill>
                  <a:schemeClr val="folHlink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E </a:t>
            </a:r>
            <a:r>
              <a:rPr lang="pt-BR" b="1" dirty="0">
                <a:solidFill>
                  <a:schemeClr val="accent1"/>
                </a:solidFill>
                <a:latin typeface="+mn-lt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52" name="הסבר מלבני 51"/>
          <p:cNvSpPr/>
          <p:nvPr/>
        </p:nvSpPr>
        <p:spPr>
          <a:xfrm>
            <a:off x="4283968" y="1916832"/>
            <a:ext cx="2052736" cy="936104"/>
          </a:xfrm>
          <a:prstGeom prst="wedgeRectCallout">
            <a:avLst>
              <a:gd name="adj1" fmla="val -64590"/>
              <a:gd name="adj2" fmla="val 540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This is what we </a:t>
            </a:r>
            <a:r>
              <a:rPr lang="en-US" sz="1800" b="1" dirty="0" smtClean="0">
                <a:solidFill>
                  <a:srgbClr val="3366FF"/>
                </a:solidFill>
              </a:rPr>
              <a:t>usually</a:t>
            </a:r>
            <a:r>
              <a:rPr lang="en-US" sz="1800" dirty="0" smtClean="0">
                <a:solidFill>
                  <a:schemeClr val="tx1"/>
                </a:solidFill>
              </a:rPr>
              <a:t> want: * has precedence over +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664928" y="2836168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6239235" y="3402906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E</a:t>
            </a: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7168938" y="3402906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E</a:t>
            </a:r>
          </a:p>
        </p:txBody>
      </p:sp>
      <p:cxnSp>
        <p:nvCxnSpPr>
          <p:cNvPr id="59" name="AutoShape 63"/>
          <p:cNvCxnSpPr>
            <a:cxnSpLocks noChangeShapeType="1"/>
            <a:stCxn id="53" idx="2"/>
            <a:endCxn id="54" idx="0"/>
          </p:cNvCxnSpPr>
          <p:nvPr/>
        </p:nvCxnSpPr>
        <p:spPr bwMode="auto">
          <a:xfrm flipH="1">
            <a:off x="6375400" y="3143945"/>
            <a:ext cx="425693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0" name="AutoShape 64"/>
          <p:cNvCxnSpPr>
            <a:cxnSpLocks noChangeShapeType="1"/>
            <a:stCxn id="53" idx="2"/>
            <a:endCxn id="356455" idx="0"/>
          </p:cNvCxnSpPr>
          <p:nvPr/>
        </p:nvCxnSpPr>
        <p:spPr bwMode="auto">
          <a:xfrm>
            <a:off x="6801093" y="3143945"/>
            <a:ext cx="0" cy="67122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1" name="AutoShape 65"/>
          <p:cNvCxnSpPr>
            <a:cxnSpLocks noChangeShapeType="1"/>
            <a:stCxn id="53" idx="2"/>
            <a:endCxn id="55" idx="0"/>
          </p:cNvCxnSpPr>
          <p:nvPr/>
        </p:nvCxnSpPr>
        <p:spPr bwMode="auto">
          <a:xfrm>
            <a:off x="6801093" y="3143945"/>
            <a:ext cx="504010" cy="2589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3" name="AutoShape 67"/>
          <p:cNvCxnSpPr>
            <a:cxnSpLocks noChangeShapeType="1"/>
            <a:stCxn id="54" idx="2"/>
            <a:endCxn id="356456" idx="0"/>
          </p:cNvCxnSpPr>
          <p:nvPr/>
        </p:nvCxnSpPr>
        <p:spPr bwMode="auto">
          <a:xfrm>
            <a:off x="6375400" y="3710683"/>
            <a:ext cx="1" cy="10448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4" name="AutoShape 68"/>
          <p:cNvCxnSpPr>
            <a:cxnSpLocks noChangeShapeType="1"/>
            <a:stCxn id="55" idx="2"/>
            <a:endCxn id="356457" idx="0"/>
          </p:cNvCxnSpPr>
          <p:nvPr/>
        </p:nvCxnSpPr>
        <p:spPr bwMode="auto">
          <a:xfrm>
            <a:off x="7305103" y="3710683"/>
            <a:ext cx="1" cy="10448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8033034" y="2836168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cxnSp>
        <p:nvCxnSpPr>
          <p:cNvPr id="70" name="AutoShape 66"/>
          <p:cNvCxnSpPr>
            <a:cxnSpLocks noChangeShapeType="1"/>
            <a:stCxn id="69" idx="2"/>
            <a:endCxn id="356451" idx="0"/>
          </p:cNvCxnSpPr>
          <p:nvPr/>
        </p:nvCxnSpPr>
        <p:spPr bwMode="auto">
          <a:xfrm>
            <a:off x="8169199" y="3143945"/>
            <a:ext cx="1" cy="67122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74" name="Text Box 51"/>
          <p:cNvSpPr txBox="1">
            <a:spLocks noChangeArrowheads="1"/>
          </p:cNvSpPr>
          <p:nvPr/>
        </p:nvSpPr>
        <p:spPr bwMode="auto">
          <a:xfrm>
            <a:off x="7605154" y="2332112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+mn-lt"/>
              </a:rPr>
              <a:t>E</a:t>
            </a:r>
          </a:p>
        </p:txBody>
      </p:sp>
      <p:cxnSp>
        <p:nvCxnSpPr>
          <p:cNvPr id="75" name="AutoShape 61"/>
          <p:cNvCxnSpPr>
            <a:cxnSpLocks noChangeShapeType="1"/>
            <a:stCxn id="74" idx="2"/>
            <a:endCxn id="356447" idx="0"/>
          </p:cNvCxnSpPr>
          <p:nvPr/>
        </p:nvCxnSpPr>
        <p:spPr bwMode="auto">
          <a:xfrm>
            <a:off x="7741319" y="2639889"/>
            <a:ext cx="0" cy="1175283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78" name="AutoShape 61"/>
          <p:cNvCxnSpPr>
            <a:cxnSpLocks noChangeShapeType="1"/>
            <a:stCxn id="74" idx="2"/>
            <a:endCxn id="69" idx="0"/>
          </p:cNvCxnSpPr>
          <p:nvPr/>
        </p:nvCxnSpPr>
        <p:spPr bwMode="auto">
          <a:xfrm>
            <a:off x="7741319" y="2639889"/>
            <a:ext cx="427880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81" name="AutoShape 61"/>
          <p:cNvCxnSpPr>
            <a:cxnSpLocks noChangeShapeType="1"/>
            <a:stCxn id="74" idx="2"/>
            <a:endCxn id="53" idx="0"/>
          </p:cNvCxnSpPr>
          <p:nvPr/>
        </p:nvCxnSpPr>
        <p:spPr bwMode="auto">
          <a:xfrm flipH="1">
            <a:off x="6801093" y="2639889"/>
            <a:ext cx="940226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85" name="Rectangle 59"/>
          <p:cNvSpPr>
            <a:spLocks noChangeArrowheads="1"/>
          </p:cNvSpPr>
          <p:nvPr/>
        </p:nvSpPr>
        <p:spPr bwMode="auto">
          <a:xfrm>
            <a:off x="4716016" y="3815172"/>
            <a:ext cx="40588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= 7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Rectangle 59"/>
          <p:cNvSpPr>
            <a:spLocks noChangeArrowheads="1"/>
          </p:cNvSpPr>
          <p:nvPr/>
        </p:nvSpPr>
        <p:spPr bwMode="auto">
          <a:xfrm>
            <a:off x="8532440" y="3815172"/>
            <a:ext cx="40588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= 9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>
                <a:latin typeface="+mn-lt"/>
              </a:rPr>
              <a:pPr/>
              <a:t>53</a:t>
            </a:fld>
            <a:endParaRPr lang="en-US">
              <a:latin typeface="+mn-lt"/>
            </a:endParaRPr>
          </a:p>
        </p:txBody>
      </p:sp>
      <p:sp>
        <p:nvSpPr>
          <p:cNvPr id="65" name="Text Box 48"/>
          <p:cNvSpPr txBox="1">
            <a:spLocks noChangeArrowheads="1"/>
          </p:cNvSpPr>
          <p:nvPr/>
        </p:nvSpPr>
        <p:spPr bwMode="auto">
          <a:xfrm>
            <a:off x="4472319" y="1191949"/>
            <a:ext cx="129624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 + 2 * 3</a:t>
            </a:r>
            <a:endParaRPr lang="en-US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2338916" y="1843936"/>
            <a:ext cx="17991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“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 +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 * 3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)”</a:t>
            </a:r>
            <a:endParaRPr lang="en-US" sz="2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7020271" y="1844824"/>
            <a:ext cx="161572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“(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 + 2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* 3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”</a:t>
            </a:r>
            <a:endParaRPr lang="en-US" sz="2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5" grpId="0" animBg="1"/>
      <p:bldP spid="8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grammars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428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3366FF"/>
                </a:solidFill>
              </a:rPr>
              <a:t>grammar is </a:t>
            </a:r>
            <a:r>
              <a:rPr lang="en-US" i="1" dirty="0" smtClean="0">
                <a:solidFill>
                  <a:srgbClr val="3366FF"/>
                </a:solidFill>
              </a:rPr>
              <a:t>ambiguous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if there exists a sentence for which there are</a:t>
            </a:r>
          </a:p>
          <a:p>
            <a:pPr lvl="1"/>
            <a:r>
              <a:rPr lang="en-US" dirty="0" smtClean="0"/>
              <a:t>Two different leftmost derivations</a:t>
            </a:r>
          </a:p>
          <a:p>
            <a:pPr lvl="1"/>
            <a:r>
              <a:rPr lang="en-US" dirty="0" smtClean="0"/>
              <a:t>Two different rightmost derivations</a:t>
            </a:r>
            <a:endParaRPr lang="he-IL" dirty="0" smtClean="0"/>
          </a:p>
          <a:p>
            <a:pPr lvl="1"/>
            <a:r>
              <a:rPr lang="en-US" dirty="0" smtClean="0"/>
              <a:t>Two different parse trees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Property of </a:t>
            </a:r>
            <a:r>
              <a:rPr lang="en-US" i="1" dirty="0" smtClean="0">
                <a:solidFill>
                  <a:srgbClr val="3366FF"/>
                </a:solidFill>
              </a:rPr>
              <a:t>grammars</a:t>
            </a:r>
            <a:r>
              <a:rPr lang="en-US" dirty="0" smtClean="0"/>
              <a:t>, not </a:t>
            </a:r>
            <a:r>
              <a:rPr lang="en-US" i="1" dirty="0" smtClean="0"/>
              <a:t>languages</a:t>
            </a:r>
          </a:p>
          <a:p>
            <a:endParaRPr lang="en-US" i="1" dirty="0" smtClean="0"/>
          </a:p>
          <a:p>
            <a:r>
              <a:rPr lang="en-US" dirty="0" smtClean="0"/>
              <a:t>Some languages are inherently ambiguous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unambiguous grammars exist</a:t>
            </a:r>
          </a:p>
          <a:p>
            <a:r>
              <a:rPr lang="en-US" dirty="0" smtClean="0"/>
              <a:t>No algorithm to detect whether arbitrary grammar is ambiguous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Drawbacks of ambiguous grammars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6750" y="1981200"/>
            <a:ext cx="7791450" cy="4527550"/>
          </a:xfrm>
        </p:spPr>
        <p:txBody>
          <a:bodyPr/>
          <a:lstStyle/>
          <a:p>
            <a:r>
              <a:rPr lang="en-US" dirty="0" smtClean="0"/>
              <a:t>Ambiguous semantics</a:t>
            </a:r>
          </a:p>
          <a:p>
            <a:pPr lvl="1"/>
            <a:r>
              <a:rPr lang="en-US" dirty="0" smtClean="0"/>
              <a:t>1 + 2 * 3 = 7  or  9</a:t>
            </a:r>
          </a:p>
          <a:p>
            <a:r>
              <a:rPr lang="en-US" dirty="0" smtClean="0"/>
              <a:t>Parsing complexity</a:t>
            </a:r>
          </a:p>
          <a:p>
            <a:r>
              <a:rPr lang="en-US" dirty="0" smtClean="0"/>
              <a:t>May affect other phases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Transform grammar into non-ambiguous</a:t>
            </a:r>
          </a:p>
          <a:p>
            <a:pPr lvl="1"/>
            <a:r>
              <a:rPr lang="en-US" dirty="0" smtClean="0"/>
              <a:t>Handle as part of parsing method</a:t>
            </a:r>
          </a:p>
          <a:p>
            <a:pPr lvl="2"/>
            <a:r>
              <a:rPr lang="en-US" dirty="0" smtClean="0"/>
              <a:t>Using special form of “precedence”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>Transforming ambiguous grammars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to non-ambiguous by layering</a:t>
            </a:r>
            <a:endParaRPr lang="en-US" sz="4000" dirty="0">
              <a:latin typeface="+mn-lt"/>
            </a:endParaRPr>
          </a:p>
        </p:txBody>
      </p:sp>
      <p:sp>
        <p:nvSpPr>
          <p:cNvPr id="358447" name="Text Box 47"/>
          <p:cNvSpPr txBox="1">
            <a:spLocks noChangeArrowheads="1"/>
          </p:cNvSpPr>
          <p:nvPr/>
        </p:nvSpPr>
        <p:spPr bwMode="auto">
          <a:xfrm>
            <a:off x="431800" y="1460649"/>
            <a:ext cx="2376488" cy="17543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pt-BR" sz="1800" b="1" dirty="0">
                <a:latin typeface="+mn-lt"/>
                <a:cs typeface="Times New Roman" pitchFamily="18" charset="0"/>
              </a:rPr>
              <a:t>Ambiguous </a:t>
            </a:r>
            <a:r>
              <a:rPr lang="pt-BR" sz="1800" b="1" dirty="0" smtClean="0">
                <a:latin typeface="+mn-lt"/>
                <a:cs typeface="Times New Roman" pitchFamily="18" charset="0"/>
              </a:rPr>
              <a:t>grammar</a:t>
            </a:r>
            <a:r>
              <a:rPr lang="pt-BR" sz="1800" dirty="0">
                <a:latin typeface="+mn-lt"/>
                <a:cs typeface="Times New Roman" pitchFamily="18" charset="0"/>
              </a:rPr>
              <a:t/>
            </a:r>
            <a:br>
              <a:rPr lang="pt-BR" sz="1800" dirty="0">
                <a:latin typeface="+mn-lt"/>
                <a:cs typeface="Times New Roman" pitchFamily="18" charset="0"/>
              </a:rPr>
            </a:br>
            <a:r>
              <a:rPr lang="pt-BR" sz="1800" dirty="0" smtClean="0">
                <a:latin typeface="+mn-lt"/>
                <a:cs typeface="Times New Roman" pitchFamily="18" charset="0"/>
              </a:rPr>
              <a:t>E </a:t>
            </a:r>
            <a:r>
              <a:rPr lang="pt-BR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1800" dirty="0">
                <a:latin typeface="+mn-lt"/>
                <a:cs typeface="Times New Roman" pitchFamily="18" charset="0"/>
              </a:rPr>
              <a:t> E + E</a:t>
            </a:r>
            <a:br>
              <a:rPr lang="pt-BR" sz="1800" dirty="0">
                <a:latin typeface="+mn-lt"/>
                <a:cs typeface="Times New Roman" pitchFamily="18" charset="0"/>
              </a:rPr>
            </a:br>
            <a:r>
              <a:rPr lang="pt-BR" sz="1800" dirty="0">
                <a:latin typeface="+mn-lt"/>
                <a:cs typeface="Times New Roman" pitchFamily="18" charset="0"/>
              </a:rPr>
              <a:t>E </a:t>
            </a:r>
            <a:r>
              <a:rPr lang="pt-BR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1800" dirty="0">
                <a:latin typeface="+mn-lt"/>
                <a:cs typeface="Times New Roman" pitchFamily="18" charset="0"/>
              </a:rPr>
              <a:t> E * E</a:t>
            </a:r>
            <a:br>
              <a:rPr lang="pt-BR" sz="1800" dirty="0">
                <a:latin typeface="+mn-lt"/>
                <a:cs typeface="Times New Roman" pitchFamily="18" charset="0"/>
              </a:rPr>
            </a:br>
            <a:r>
              <a:rPr lang="pt-BR" sz="1800" dirty="0" smtClean="0">
                <a:latin typeface="+mn-lt"/>
                <a:cs typeface="Times New Roman" pitchFamily="18" charset="0"/>
              </a:rPr>
              <a:t>E </a:t>
            </a:r>
            <a:r>
              <a:rPr lang="pt-BR" sz="18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1800" dirty="0" smtClean="0">
                <a:latin typeface="+mn-lt"/>
                <a:cs typeface="Times New Roman" pitchFamily="18" charset="0"/>
              </a:rPr>
              <a:t> id </a:t>
            </a:r>
          </a:p>
          <a:p>
            <a:pPr algn="l" rtl="0"/>
            <a:r>
              <a:rPr lang="pt-BR" sz="1800" dirty="0" smtClean="0">
                <a:latin typeface="+mn-lt"/>
                <a:cs typeface="Times New Roman" pitchFamily="18" charset="0"/>
              </a:rPr>
              <a:t>E </a:t>
            </a:r>
            <a:r>
              <a:rPr lang="pt-BR" sz="18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1800" dirty="0" smtClean="0">
                <a:latin typeface="+mn-lt"/>
                <a:cs typeface="Times New Roman" pitchFamily="18" charset="0"/>
              </a:rPr>
              <a:t> num</a:t>
            </a:r>
          </a:p>
          <a:p>
            <a:pPr algn="l" rtl="0"/>
            <a:r>
              <a:rPr lang="pt-BR" sz="1800" dirty="0" smtClean="0">
                <a:latin typeface="+mn-lt"/>
                <a:cs typeface="Times New Roman" pitchFamily="18" charset="0"/>
              </a:rPr>
              <a:t>E </a:t>
            </a:r>
            <a:r>
              <a:rPr lang="pt-BR" sz="1800" dirty="0">
                <a:latin typeface="+mn-lt"/>
                <a:cs typeface="Times New Roman" pitchFamily="18" charset="0"/>
                <a:sym typeface="Symbol" pitchFamily="18" charset="2"/>
              </a:rPr>
              <a:t> ( E )</a:t>
            </a:r>
          </a:p>
        </p:txBody>
      </p:sp>
      <p:sp>
        <p:nvSpPr>
          <p:cNvPr id="358448" name="Text Box 48"/>
          <p:cNvSpPr txBox="1">
            <a:spLocks noChangeArrowheads="1"/>
          </p:cNvSpPr>
          <p:nvPr/>
        </p:nvSpPr>
        <p:spPr bwMode="auto">
          <a:xfrm>
            <a:off x="3600450" y="1425724"/>
            <a:ext cx="2735263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1800" b="1" dirty="0">
                <a:latin typeface="+mn-lt"/>
                <a:cs typeface="Times New Roman" pitchFamily="18" charset="0"/>
              </a:rPr>
              <a:t>Unambiguous 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grammar</a:t>
            </a:r>
            <a:endParaRPr lang="en-US" sz="1800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 + T</a:t>
            </a:r>
          </a:p>
          <a:p>
            <a:pPr marL="457200" indent="-457200" algn="l" rtl="0" eaLnBrk="0" hangingPunct="0"/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T</a:t>
            </a:r>
            <a:endParaRPr lang="en-US" sz="1800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 * F</a:t>
            </a: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F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F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F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( E )</a:t>
            </a:r>
          </a:p>
        </p:txBody>
      </p:sp>
      <p:grpSp>
        <p:nvGrpSpPr>
          <p:cNvPr id="17" name="קבוצה 16"/>
          <p:cNvGrpSpPr/>
          <p:nvPr/>
        </p:nvGrpSpPr>
        <p:grpSpPr>
          <a:xfrm>
            <a:off x="3275856" y="1835532"/>
            <a:ext cx="2653325" cy="1602760"/>
            <a:chOff x="3275856" y="1835532"/>
            <a:chExt cx="2653325" cy="160276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275856" y="2276872"/>
              <a:ext cx="165618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/>
            <p:nvPr/>
          </p:nvCxnSpPr>
          <p:spPr>
            <a:xfrm>
              <a:off x="3275856" y="2852936"/>
              <a:ext cx="165618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52018" y="1835532"/>
              <a:ext cx="87299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1800" b="1" dirty="0" smtClean="0">
                  <a:solidFill>
                    <a:srgbClr val="00B050"/>
                  </a:solidFill>
                  <a:latin typeface="+mn-lt"/>
                </a:rPr>
                <a:t>Layer 1</a:t>
              </a:r>
              <a:endParaRPr lang="he-IL" sz="1800" b="1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52018" y="2420888"/>
              <a:ext cx="87716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1800" b="1" dirty="0" smtClean="0">
                  <a:solidFill>
                    <a:srgbClr val="00B050"/>
                  </a:solidFill>
                  <a:latin typeface="+mn-lt"/>
                </a:rPr>
                <a:t>Layer 2</a:t>
              </a:r>
              <a:endParaRPr lang="he-IL" sz="1800" b="1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52018" y="3068960"/>
              <a:ext cx="87716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1800" b="1" dirty="0" smtClean="0">
                  <a:solidFill>
                    <a:srgbClr val="00B050"/>
                  </a:solidFill>
                  <a:latin typeface="+mn-lt"/>
                </a:rPr>
                <a:t>Layer 3</a:t>
              </a:r>
              <a:endParaRPr lang="he-IL" sz="1800" b="1" dirty="0">
                <a:solidFill>
                  <a:srgbClr val="00B050"/>
                </a:solidFill>
                <a:latin typeface="+mn-lt"/>
              </a:endParaRPr>
            </a:p>
          </p:txBody>
        </p:sp>
      </p:grpSp>
      <p:sp>
        <p:nvSpPr>
          <p:cNvPr id="18" name="הסבר מלבני 17"/>
          <p:cNvSpPr/>
          <p:nvPr/>
        </p:nvSpPr>
        <p:spPr>
          <a:xfrm>
            <a:off x="6876256" y="1772816"/>
            <a:ext cx="1944216" cy="2520280"/>
          </a:xfrm>
          <a:prstGeom prst="wedgeRectCallout">
            <a:avLst>
              <a:gd name="adj1" fmla="val -103793"/>
              <a:gd name="adj2" fmla="val -293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Each layer takes care of one way of composing sub-strings to form a string: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1: by +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2: by *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3: atoms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>
                <a:latin typeface="+mn-lt"/>
              </a:rPr>
              <a:pPr/>
              <a:t>56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08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5189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Transformed grammar: * precedes +</a:t>
            </a:r>
            <a:endParaRPr lang="en-US" dirty="0"/>
          </a:p>
        </p:txBody>
      </p:sp>
      <p:sp>
        <p:nvSpPr>
          <p:cNvPr id="358447" name="Text Box 47"/>
          <p:cNvSpPr txBox="1">
            <a:spLocks noChangeArrowheads="1"/>
          </p:cNvSpPr>
          <p:nvPr/>
        </p:nvSpPr>
        <p:spPr bwMode="auto">
          <a:xfrm>
            <a:off x="451189" y="1083729"/>
            <a:ext cx="2376488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pt-BR" sz="2000" b="1" dirty="0">
                <a:latin typeface="+mn-lt"/>
                <a:cs typeface="Times New Roman" pitchFamily="18" charset="0"/>
              </a:rPr>
              <a:t>Ambiguous </a:t>
            </a:r>
            <a:r>
              <a:rPr lang="pt-BR" sz="2000" b="1" dirty="0" smtClean="0">
                <a:latin typeface="+mn-lt"/>
                <a:cs typeface="Times New Roman" pitchFamily="18" charset="0"/>
              </a:rPr>
              <a:t>grammar</a:t>
            </a:r>
            <a:r>
              <a:rPr lang="pt-BR" sz="2000" dirty="0">
                <a:latin typeface="+mn-lt"/>
                <a:cs typeface="Times New Roman" pitchFamily="18" charset="0"/>
              </a:rPr>
              <a:t/>
            </a:r>
            <a:br>
              <a:rPr lang="pt-BR" sz="2000" dirty="0">
                <a:latin typeface="+mn-lt"/>
                <a:cs typeface="Times New Roman" pitchFamily="18" charset="0"/>
              </a:rPr>
            </a:br>
            <a:r>
              <a:rPr lang="pt-BR" sz="2000" dirty="0" smtClean="0">
                <a:latin typeface="+mn-lt"/>
                <a:cs typeface="Times New Roman" pitchFamily="18" charset="0"/>
              </a:rPr>
              <a:t>E </a:t>
            </a:r>
            <a:r>
              <a:rPr lang="pt-BR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dirty="0">
                <a:latin typeface="+mn-lt"/>
                <a:cs typeface="Times New Roman" pitchFamily="18" charset="0"/>
              </a:rPr>
              <a:t> E + E</a:t>
            </a:r>
            <a:br>
              <a:rPr lang="pt-BR" sz="2000" dirty="0">
                <a:latin typeface="+mn-lt"/>
                <a:cs typeface="Times New Roman" pitchFamily="18" charset="0"/>
              </a:rPr>
            </a:br>
            <a:r>
              <a:rPr lang="pt-BR" sz="2000" dirty="0">
                <a:latin typeface="+mn-lt"/>
                <a:cs typeface="Times New Roman" pitchFamily="18" charset="0"/>
              </a:rPr>
              <a:t>E </a:t>
            </a:r>
            <a:r>
              <a:rPr lang="pt-BR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dirty="0">
                <a:latin typeface="+mn-lt"/>
                <a:cs typeface="Times New Roman" pitchFamily="18" charset="0"/>
              </a:rPr>
              <a:t> E * E</a:t>
            </a:r>
            <a:br>
              <a:rPr lang="pt-BR" sz="2000" dirty="0">
                <a:latin typeface="+mn-lt"/>
                <a:cs typeface="Times New Roman" pitchFamily="18" charset="0"/>
              </a:rPr>
            </a:br>
            <a:r>
              <a:rPr lang="pt-BR" sz="2000" dirty="0" smtClean="0">
                <a:latin typeface="+mn-lt"/>
                <a:cs typeface="Times New Roman" pitchFamily="18" charset="0"/>
              </a:rPr>
              <a:t>E </a:t>
            </a:r>
            <a:r>
              <a:rPr lang="pt-BR" sz="20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dirty="0" smtClean="0">
                <a:latin typeface="+mn-lt"/>
                <a:cs typeface="Times New Roman" pitchFamily="18" charset="0"/>
              </a:rPr>
              <a:t> id </a:t>
            </a:r>
          </a:p>
          <a:p>
            <a:pPr algn="l" rtl="0"/>
            <a:r>
              <a:rPr lang="pt-BR" sz="2000" dirty="0" smtClean="0">
                <a:latin typeface="+mn-lt"/>
                <a:cs typeface="Times New Roman" pitchFamily="18" charset="0"/>
              </a:rPr>
              <a:t>E </a:t>
            </a:r>
            <a:r>
              <a:rPr lang="pt-BR" sz="20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dirty="0" smtClean="0">
                <a:latin typeface="+mn-lt"/>
                <a:cs typeface="Times New Roman" pitchFamily="18" charset="0"/>
              </a:rPr>
              <a:t> num</a:t>
            </a:r>
          </a:p>
          <a:p>
            <a:pPr algn="l" rtl="0"/>
            <a:r>
              <a:rPr lang="pt-BR" sz="2000" dirty="0" smtClean="0">
                <a:latin typeface="+mn-lt"/>
                <a:cs typeface="Times New Roman" pitchFamily="18" charset="0"/>
              </a:rPr>
              <a:t>E </a:t>
            </a:r>
            <a:r>
              <a:rPr lang="pt-BR" sz="2000" dirty="0">
                <a:latin typeface="+mn-lt"/>
                <a:cs typeface="Times New Roman" pitchFamily="18" charset="0"/>
                <a:sym typeface="Symbol" pitchFamily="18" charset="2"/>
              </a:rPr>
              <a:t> ( E )</a:t>
            </a:r>
          </a:p>
        </p:txBody>
      </p:sp>
      <p:sp>
        <p:nvSpPr>
          <p:cNvPr id="358448" name="Text Box 48"/>
          <p:cNvSpPr txBox="1">
            <a:spLocks noChangeArrowheads="1"/>
          </p:cNvSpPr>
          <p:nvPr/>
        </p:nvSpPr>
        <p:spPr bwMode="auto">
          <a:xfrm>
            <a:off x="3619839" y="1048804"/>
            <a:ext cx="2735263" cy="2554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2000" b="1" dirty="0">
                <a:latin typeface="+mn-lt"/>
                <a:cs typeface="Times New Roman" pitchFamily="18" charset="0"/>
              </a:rPr>
              <a:t>Unambiguous 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grammar</a:t>
            </a:r>
            <a:endParaRPr lang="en-US" sz="2000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marL="457200" indent="-457200" algn="l" rtl="0" eaLnBrk="0" hangingPunct="0"/>
            <a:r>
              <a:rPr lang="en-US" sz="2000" dirty="0">
                <a:latin typeface="+mn-lt"/>
                <a:cs typeface="Times New Roman" pitchFamily="18" charset="0"/>
              </a:rPr>
              <a:t>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sz="2000" dirty="0">
                <a:latin typeface="+mn-lt"/>
                <a:cs typeface="Times New Roman" pitchFamily="18" charset="0"/>
              </a:rPr>
              <a:t>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 * F</a:t>
            </a:r>
          </a:p>
          <a:p>
            <a:pPr marL="457200" indent="-457200" algn="l" rtl="0" eaLnBrk="0" hangingPunct="0"/>
            <a:r>
              <a:rPr lang="en-US" sz="2000" dirty="0">
                <a:latin typeface="+mn-lt"/>
                <a:cs typeface="Times New Roman" pitchFamily="18" charset="0"/>
              </a:rPr>
              <a:t>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sz="2000" dirty="0">
                <a:latin typeface="+mn-lt"/>
                <a:cs typeface="Times New Roman" pitchFamily="18" charset="0"/>
              </a:rPr>
              <a:t>F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sz="2000" dirty="0">
                <a:latin typeface="+mn-lt"/>
                <a:cs typeface="Times New Roman" pitchFamily="18" charset="0"/>
              </a:rPr>
              <a:t>F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sz="2000" dirty="0">
                <a:latin typeface="+mn-lt"/>
                <a:cs typeface="Times New Roman" pitchFamily="18" charset="0"/>
              </a:rPr>
              <a:t>F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( E )</a:t>
            </a:r>
          </a:p>
        </p:txBody>
      </p:sp>
      <p:sp>
        <p:nvSpPr>
          <p:cNvPr id="358476" name="Text Box 76"/>
          <p:cNvSpPr txBox="1">
            <a:spLocks noChangeArrowheads="1"/>
          </p:cNvSpPr>
          <p:nvPr/>
        </p:nvSpPr>
        <p:spPr bwMode="auto">
          <a:xfrm>
            <a:off x="3609847" y="3595266"/>
            <a:ext cx="16734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+mn-lt"/>
                <a:cs typeface="Times New Roman" pitchFamily="18" charset="0"/>
              </a:rPr>
              <a:t>Derivation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 smtClean="0">
                <a:latin typeface="+mn-lt"/>
                <a:cs typeface="Times New Roman" pitchFamily="18" charset="0"/>
              </a:rPr>
              <a:t>     E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 smtClean="0">
                <a:latin typeface="+mn-lt"/>
                <a:cs typeface="Times New Roman" pitchFamily="18" charset="0"/>
              </a:rPr>
              <a:t>=&gt; E </a:t>
            </a:r>
            <a:r>
              <a:rPr lang="en-US" sz="2000" dirty="0">
                <a:latin typeface="+mn-lt"/>
                <a:cs typeface="Times New Roman" pitchFamily="18" charset="0"/>
              </a:rPr>
              <a:t>+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T</a:t>
            </a:r>
            <a:br>
              <a:rPr lang="en-US" sz="2000" dirty="0" smtClean="0">
                <a:latin typeface="+mn-lt"/>
                <a:cs typeface="Times New Roman" pitchFamily="18" charset="0"/>
              </a:rPr>
            </a:br>
            <a:r>
              <a:rPr lang="en-US" sz="2000" dirty="0" smtClean="0">
                <a:latin typeface="+mn-lt"/>
                <a:cs typeface="Times New Roman" pitchFamily="18" charset="0"/>
              </a:rPr>
              <a:t>=&gt; T + T</a:t>
            </a:r>
            <a:br>
              <a:rPr lang="en-US" sz="2000" dirty="0" smtClean="0">
                <a:latin typeface="+mn-lt"/>
                <a:cs typeface="Times New Roman" pitchFamily="18" charset="0"/>
              </a:rPr>
            </a:br>
            <a:r>
              <a:rPr lang="en-US" sz="2000" dirty="0" smtClean="0">
                <a:latin typeface="+mn-lt"/>
                <a:cs typeface="Times New Roman" pitchFamily="18" charset="0"/>
              </a:rPr>
              <a:t>=&gt; F + T</a:t>
            </a:r>
            <a:r>
              <a:rPr lang="en-US" sz="2000" dirty="0">
                <a:latin typeface="+mn-lt"/>
                <a:cs typeface="Times New Roman" pitchFamily="18" charset="0"/>
              </a:rPr>
              <a:t/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 smtClean="0">
                <a:latin typeface="+mn-lt"/>
                <a:cs typeface="Times New Roman" pitchFamily="18" charset="0"/>
              </a:rPr>
              <a:t>=&gt; 1 </a:t>
            </a:r>
            <a:r>
              <a:rPr lang="en-US" sz="2000" dirty="0">
                <a:latin typeface="+mn-lt"/>
                <a:cs typeface="Times New Roman" pitchFamily="18" charset="0"/>
              </a:rPr>
              <a:t>+ T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 smtClean="0">
                <a:latin typeface="+mn-lt"/>
                <a:cs typeface="Times New Roman" pitchFamily="18" charset="0"/>
              </a:rPr>
              <a:t>=&gt; 1 </a:t>
            </a:r>
            <a:r>
              <a:rPr lang="en-US" sz="2000" dirty="0">
                <a:latin typeface="+mn-lt"/>
                <a:cs typeface="Times New Roman" pitchFamily="18" charset="0"/>
              </a:rPr>
              <a:t>+ T * F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 smtClean="0">
                <a:latin typeface="+mn-lt"/>
                <a:cs typeface="Times New Roman" pitchFamily="18" charset="0"/>
              </a:rPr>
              <a:t>=&gt; 1 </a:t>
            </a:r>
            <a:r>
              <a:rPr lang="en-US" sz="2000" dirty="0">
                <a:latin typeface="+mn-lt"/>
                <a:cs typeface="Times New Roman" pitchFamily="18" charset="0"/>
              </a:rPr>
              <a:t>+ F * F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 smtClean="0">
                <a:latin typeface="+mn-lt"/>
                <a:cs typeface="Times New Roman" pitchFamily="18" charset="0"/>
              </a:rPr>
              <a:t>=&gt; 1 </a:t>
            </a:r>
            <a:r>
              <a:rPr lang="en-US" sz="2000" dirty="0">
                <a:latin typeface="+mn-lt"/>
                <a:cs typeface="Times New Roman" pitchFamily="18" charset="0"/>
              </a:rPr>
              <a:t>+ 2 * F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 smtClean="0">
                <a:latin typeface="+mn-lt"/>
                <a:cs typeface="Times New Roman" pitchFamily="18" charset="0"/>
              </a:rPr>
              <a:t>=&gt; 1 </a:t>
            </a:r>
            <a:r>
              <a:rPr lang="en-US" sz="2000" dirty="0">
                <a:latin typeface="+mn-lt"/>
                <a:cs typeface="Times New Roman" pitchFamily="18" charset="0"/>
              </a:rPr>
              <a:t>+ 2 * 3</a:t>
            </a:r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6264085" y="5771616"/>
            <a:ext cx="2613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2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35" name="Rectangle 56"/>
          <p:cNvSpPr>
            <a:spLocks noChangeArrowheads="1"/>
          </p:cNvSpPr>
          <p:nvPr/>
        </p:nvSpPr>
        <p:spPr bwMode="auto">
          <a:xfrm>
            <a:off x="6964816" y="5771616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36" name="Rectangle 58"/>
          <p:cNvSpPr>
            <a:spLocks noChangeArrowheads="1"/>
          </p:cNvSpPr>
          <p:nvPr/>
        </p:nvSpPr>
        <p:spPr bwMode="auto">
          <a:xfrm>
            <a:off x="7305203" y="5771616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37" name="Rectangle 69"/>
          <p:cNvSpPr>
            <a:spLocks noChangeArrowheads="1"/>
          </p:cNvSpPr>
          <p:nvPr/>
        </p:nvSpPr>
        <p:spPr bwMode="auto">
          <a:xfrm>
            <a:off x="6624765" y="5771616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5905159" y="5771616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5908278" y="5267560"/>
            <a:ext cx="255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>
                <a:latin typeface="+mn-lt"/>
              </a:rPr>
              <a:t>F</a:t>
            </a:r>
          </a:p>
        </p:txBody>
      </p:sp>
      <p:cxnSp>
        <p:nvCxnSpPr>
          <p:cNvPr id="40" name="AutoShape 75"/>
          <p:cNvCxnSpPr>
            <a:cxnSpLocks noChangeShapeType="1"/>
            <a:stCxn id="39" idx="2"/>
            <a:endCxn id="38" idx="0"/>
          </p:cNvCxnSpPr>
          <p:nvPr/>
        </p:nvCxnSpPr>
        <p:spPr bwMode="auto">
          <a:xfrm flipH="1">
            <a:off x="6035964" y="5544559"/>
            <a:ext cx="1" cy="22705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1" name="Rectangle 73"/>
          <p:cNvSpPr>
            <a:spLocks noChangeArrowheads="1"/>
          </p:cNvSpPr>
          <p:nvPr/>
        </p:nvSpPr>
        <p:spPr bwMode="auto">
          <a:xfrm>
            <a:off x="6627884" y="5267560"/>
            <a:ext cx="255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dirty="0">
                <a:latin typeface="+mn-lt"/>
              </a:rPr>
              <a:t>F</a:t>
            </a:r>
          </a:p>
        </p:txBody>
      </p:sp>
      <p:cxnSp>
        <p:nvCxnSpPr>
          <p:cNvPr id="42" name="AutoShape 75"/>
          <p:cNvCxnSpPr>
            <a:cxnSpLocks noChangeShapeType="1"/>
            <a:stCxn id="41" idx="2"/>
            <a:endCxn id="37" idx="0"/>
          </p:cNvCxnSpPr>
          <p:nvPr/>
        </p:nvCxnSpPr>
        <p:spPr bwMode="auto">
          <a:xfrm flipH="1">
            <a:off x="6755570" y="5544559"/>
            <a:ext cx="1" cy="22705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3" name="Rectangle 73"/>
          <p:cNvSpPr>
            <a:spLocks noChangeArrowheads="1"/>
          </p:cNvSpPr>
          <p:nvPr/>
        </p:nvSpPr>
        <p:spPr bwMode="auto">
          <a:xfrm>
            <a:off x="7308322" y="5267560"/>
            <a:ext cx="255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dirty="0">
                <a:latin typeface="+mn-lt"/>
              </a:rPr>
              <a:t>F</a:t>
            </a:r>
          </a:p>
        </p:txBody>
      </p:sp>
      <p:cxnSp>
        <p:nvCxnSpPr>
          <p:cNvPr id="44" name="AutoShape 75"/>
          <p:cNvCxnSpPr>
            <a:cxnSpLocks noChangeShapeType="1"/>
            <a:stCxn id="43" idx="2"/>
            <a:endCxn id="36" idx="0"/>
          </p:cNvCxnSpPr>
          <p:nvPr/>
        </p:nvCxnSpPr>
        <p:spPr bwMode="auto">
          <a:xfrm flipH="1">
            <a:off x="7436008" y="5544559"/>
            <a:ext cx="1" cy="22705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5" name="Rectangle 73"/>
          <p:cNvSpPr>
            <a:spLocks noChangeArrowheads="1"/>
          </p:cNvSpPr>
          <p:nvPr/>
        </p:nvSpPr>
        <p:spPr bwMode="auto">
          <a:xfrm>
            <a:off x="5905148" y="4708264"/>
            <a:ext cx="259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dirty="0" smtClean="0">
                <a:latin typeface="+mn-lt"/>
              </a:rPr>
              <a:t>T</a:t>
            </a:r>
            <a:endParaRPr lang="en-US" sz="1200" dirty="0">
              <a:latin typeface="+mn-lt"/>
            </a:endParaRPr>
          </a:p>
        </p:txBody>
      </p:sp>
      <p:cxnSp>
        <p:nvCxnSpPr>
          <p:cNvPr id="46" name="AutoShape 75"/>
          <p:cNvCxnSpPr>
            <a:cxnSpLocks noChangeShapeType="1"/>
            <a:stCxn id="45" idx="2"/>
            <a:endCxn id="39" idx="0"/>
          </p:cNvCxnSpPr>
          <p:nvPr/>
        </p:nvCxnSpPr>
        <p:spPr bwMode="auto">
          <a:xfrm>
            <a:off x="6034976" y="4985263"/>
            <a:ext cx="989" cy="28229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6978413" y="4132200"/>
            <a:ext cx="259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dirty="0" smtClean="0">
                <a:latin typeface="+mn-lt"/>
              </a:rPr>
              <a:t>T</a:t>
            </a:r>
            <a:endParaRPr lang="en-US" sz="1200" dirty="0">
              <a:latin typeface="+mn-lt"/>
            </a:endParaRPr>
          </a:p>
        </p:txBody>
      </p:sp>
      <p:cxnSp>
        <p:nvCxnSpPr>
          <p:cNvPr id="48" name="AutoShape 75"/>
          <p:cNvCxnSpPr>
            <a:cxnSpLocks noChangeShapeType="1"/>
            <a:stCxn id="50" idx="2"/>
            <a:endCxn id="45" idx="0"/>
          </p:cNvCxnSpPr>
          <p:nvPr/>
        </p:nvCxnSpPr>
        <p:spPr bwMode="auto">
          <a:xfrm flipH="1">
            <a:off x="6034976" y="4409199"/>
            <a:ext cx="1" cy="29906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49" name="AutoShape 75"/>
          <p:cNvCxnSpPr>
            <a:cxnSpLocks noChangeShapeType="1"/>
            <a:stCxn id="47" idx="2"/>
            <a:endCxn id="43" idx="0"/>
          </p:cNvCxnSpPr>
          <p:nvPr/>
        </p:nvCxnSpPr>
        <p:spPr bwMode="auto">
          <a:xfrm>
            <a:off x="7108241" y="4409199"/>
            <a:ext cx="327768" cy="85836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50" name="Rectangle 73"/>
          <p:cNvSpPr>
            <a:spLocks noChangeArrowheads="1"/>
          </p:cNvSpPr>
          <p:nvPr/>
        </p:nvSpPr>
        <p:spPr bwMode="auto">
          <a:xfrm>
            <a:off x="5905073" y="4132200"/>
            <a:ext cx="2598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dirty="0" smtClean="0">
                <a:latin typeface="+mn-lt"/>
              </a:rPr>
              <a:t>E</a:t>
            </a:r>
            <a:endParaRPr lang="en-US" sz="1200" dirty="0">
              <a:latin typeface="+mn-lt"/>
            </a:endParaRPr>
          </a:p>
        </p:txBody>
      </p:sp>
      <p:sp>
        <p:nvSpPr>
          <p:cNvPr id="52" name="Rectangle 73"/>
          <p:cNvSpPr>
            <a:spLocks noChangeArrowheads="1"/>
          </p:cNvSpPr>
          <p:nvPr/>
        </p:nvSpPr>
        <p:spPr bwMode="auto">
          <a:xfrm>
            <a:off x="6624591" y="4705287"/>
            <a:ext cx="259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dirty="0" smtClean="0">
                <a:latin typeface="+mn-lt"/>
              </a:rPr>
              <a:t>T</a:t>
            </a:r>
            <a:endParaRPr lang="en-US" sz="1200" dirty="0">
              <a:latin typeface="+mn-lt"/>
            </a:endParaRPr>
          </a:p>
        </p:txBody>
      </p:sp>
      <p:cxnSp>
        <p:nvCxnSpPr>
          <p:cNvPr id="53" name="AutoShape 75"/>
          <p:cNvCxnSpPr>
            <a:cxnSpLocks noChangeShapeType="1"/>
            <a:stCxn id="52" idx="2"/>
            <a:endCxn id="41" idx="0"/>
          </p:cNvCxnSpPr>
          <p:nvPr/>
        </p:nvCxnSpPr>
        <p:spPr bwMode="auto">
          <a:xfrm>
            <a:off x="6754419" y="4982286"/>
            <a:ext cx="1152" cy="28527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4" name="AutoShape 75"/>
          <p:cNvCxnSpPr>
            <a:cxnSpLocks noChangeShapeType="1"/>
            <a:stCxn id="47" idx="2"/>
            <a:endCxn id="52" idx="0"/>
          </p:cNvCxnSpPr>
          <p:nvPr/>
        </p:nvCxnSpPr>
        <p:spPr bwMode="auto">
          <a:xfrm flipH="1">
            <a:off x="6754419" y="4409199"/>
            <a:ext cx="353822" cy="296088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55" name="Rectangle 73"/>
          <p:cNvSpPr>
            <a:spLocks noChangeArrowheads="1"/>
          </p:cNvSpPr>
          <p:nvPr/>
        </p:nvSpPr>
        <p:spPr bwMode="auto">
          <a:xfrm>
            <a:off x="6258258" y="3052080"/>
            <a:ext cx="2598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200" dirty="0" smtClean="0">
                <a:latin typeface="+mn-lt"/>
              </a:rPr>
              <a:t>E</a:t>
            </a:r>
            <a:endParaRPr lang="en-US" sz="1200" dirty="0">
              <a:latin typeface="+mn-lt"/>
            </a:endParaRPr>
          </a:p>
        </p:txBody>
      </p:sp>
      <p:cxnSp>
        <p:nvCxnSpPr>
          <p:cNvPr id="56" name="AutoShape 75"/>
          <p:cNvCxnSpPr>
            <a:cxnSpLocks noChangeShapeType="1"/>
            <a:stCxn id="55" idx="2"/>
            <a:endCxn id="50" idx="0"/>
          </p:cNvCxnSpPr>
          <p:nvPr/>
        </p:nvCxnSpPr>
        <p:spPr bwMode="auto">
          <a:xfrm flipH="1">
            <a:off x="6034977" y="3329079"/>
            <a:ext cx="353185" cy="80312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7" name="AutoShape 75"/>
          <p:cNvCxnSpPr>
            <a:cxnSpLocks noChangeShapeType="1"/>
            <a:stCxn id="55" idx="2"/>
            <a:endCxn id="47" idx="0"/>
          </p:cNvCxnSpPr>
          <p:nvPr/>
        </p:nvCxnSpPr>
        <p:spPr bwMode="auto">
          <a:xfrm>
            <a:off x="6388162" y="3329079"/>
            <a:ext cx="720079" cy="80312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8" name="AutoShape 75"/>
          <p:cNvCxnSpPr>
            <a:cxnSpLocks noChangeShapeType="1"/>
            <a:stCxn id="47" idx="2"/>
            <a:endCxn id="35" idx="0"/>
          </p:cNvCxnSpPr>
          <p:nvPr/>
        </p:nvCxnSpPr>
        <p:spPr bwMode="auto">
          <a:xfrm flipH="1">
            <a:off x="7095621" y="4409199"/>
            <a:ext cx="12620" cy="136241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9" name="AutoShape 75"/>
          <p:cNvCxnSpPr>
            <a:cxnSpLocks noChangeShapeType="1"/>
            <a:stCxn id="55" idx="2"/>
            <a:endCxn id="33" idx="0"/>
          </p:cNvCxnSpPr>
          <p:nvPr/>
        </p:nvCxnSpPr>
        <p:spPr bwMode="auto">
          <a:xfrm>
            <a:off x="6388162" y="3329079"/>
            <a:ext cx="6578" cy="244253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75" name="Text Box 77"/>
          <p:cNvSpPr txBox="1">
            <a:spLocks noChangeArrowheads="1"/>
          </p:cNvSpPr>
          <p:nvPr/>
        </p:nvSpPr>
        <p:spPr bwMode="auto">
          <a:xfrm>
            <a:off x="6175565" y="2548024"/>
            <a:ext cx="1266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latin typeface="+mn-lt"/>
                <a:cs typeface="Times New Roman" pitchFamily="18" charset="0"/>
              </a:rPr>
              <a:t>Parse 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tree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>
                <a:latin typeface="+mn-lt"/>
              </a:rPr>
              <a:pPr/>
              <a:t>57</a:t>
            </a:fld>
            <a:endParaRPr lang="en-US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760" y="4831247"/>
            <a:ext cx="216105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Let’s derive 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1 + 2 * 3 </a:t>
            </a:r>
            <a:endParaRPr lang="he-IL" sz="1800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4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7329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Transformed grammar: + precedes *</a:t>
            </a:r>
            <a:endParaRPr lang="en-US" dirty="0"/>
          </a:p>
        </p:txBody>
      </p:sp>
      <p:sp>
        <p:nvSpPr>
          <p:cNvPr id="358453" name="Text Box 53"/>
          <p:cNvSpPr txBox="1">
            <a:spLocks noChangeArrowheads="1"/>
          </p:cNvSpPr>
          <p:nvPr/>
        </p:nvSpPr>
        <p:spPr bwMode="auto">
          <a:xfrm>
            <a:off x="6238134" y="6148536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358456" name="Rectangle 56"/>
          <p:cNvSpPr>
            <a:spLocks noChangeArrowheads="1"/>
          </p:cNvSpPr>
          <p:nvPr/>
        </p:nvSpPr>
        <p:spPr bwMode="auto">
          <a:xfrm>
            <a:off x="6939015" y="6148536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358458" name="Rectangle 58"/>
          <p:cNvSpPr>
            <a:spLocks noChangeArrowheads="1"/>
          </p:cNvSpPr>
          <p:nvPr/>
        </p:nvSpPr>
        <p:spPr bwMode="auto">
          <a:xfrm>
            <a:off x="7278601" y="6148536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358469" name="Rectangle 69"/>
          <p:cNvSpPr>
            <a:spLocks noChangeArrowheads="1"/>
          </p:cNvSpPr>
          <p:nvPr/>
        </p:nvSpPr>
        <p:spPr bwMode="auto">
          <a:xfrm>
            <a:off x="6598163" y="6148536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358474" name="Rectangle 74"/>
          <p:cNvSpPr>
            <a:spLocks noChangeArrowheads="1"/>
          </p:cNvSpPr>
          <p:nvPr/>
        </p:nvSpPr>
        <p:spPr bwMode="auto">
          <a:xfrm>
            <a:off x="5878557" y="6148536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33" name="Rectangle 73"/>
          <p:cNvSpPr>
            <a:spLocks noChangeArrowheads="1"/>
          </p:cNvSpPr>
          <p:nvPr/>
        </p:nvSpPr>
        <p:spPr bwMode="auto">
          <a:xfrm>
            <a:off x="5882996" y="5644480"/>
            <a:ext cx="2671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F</a:t>
            </a:r>
          </a:p>
        </p:txBody>
      </p:sp>
      <p:cxnSp>
        <p:nvCxnSpPr>
          <p:cNvPr id="35" name="AutoShape 75"/>
          <p:cNvCxnSpPr>
            <a:cxnSpLocks noChangeShapeType="1"/>
            <a:stCxn id="33" idx="2"/>
            <a:endCxn id="358474" idx="0"/>
          </p:cNvCxnSpPr>
          <p:nvPr/>
        </p:nvCxnSpPr>
        <p:spPr bwMode="auto">
          <a:xfrm>
            <a:off x="6016575" y="5952257"/>
            <a:ext cx="1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7" name="Rectangle 73"/>
          <p:cNvSpPr>
            <a:spLocks noChangeArrowheads="1"/>
          </p:cNvSpPr>
          <p:nvPr/>
        </p:nvSpPr>
        <p:spPr bwMode="auto">
          <a:xfrm>
            <a:off x="6602602" y="5644480"/>
            <a:ext cx="2671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38" name="AutoShape 75"/>
          <p:cNvCxnSpPr>
            <a:cxnSpLocks noChangeShapeType="1"/>
            <a:stCxn id="37" idx="2"/>
            <a:endCxn id="358469" idx="0"/>
          </p:cNvCxnSpPr>
          <p:nvPr/>
        </p:nvCxnSpPr>
        <p:spPr bwMode="auto">
          <a:xfrm>
            <a:off x="6736181" y="5952257"/>
            <a:ext cx="1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0" name="Rectangle 73"/>
          <p:cNvSpPr>
            <a:spLocks noChangeArrowheads="1"/>
          </p:cNvSpPr>
          <p:nvPr/>
        </p:nvSpPr>
        <p:spPr bwMode="auto">
          <a:xfrm>
            <a:off x="7283040" y="5644480"/>
            <a:ext cx="2671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41" name="AutoShape 75"/>
          <p:cNvCxnSpPr>
            <a:cxnSpLocks noChangeShapeType="1"/>
            <a:stCxn id="40" idx="2"/>
            <a:endCxn id="358458" idx="0"/>
          </p:cNvCxnSpPr>
          <p:nvPr/>
        </p:nvCxnSpPr>
        <p:spPr bwMode="auto">
          <a:xfrm>
            <a:off x="7416619" y="5952257"/>
            <a:ext cx="1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3" name="Rectangle 73"/>
          <p:cNvSpPr>
            <a:spLocks noChangeArrowheads="1"/>
          </p:cNvSpPr>
          <p:nvPr/>
        </p:nvSpPr>
        <p:spPr bwMode="auto">
          <a:xfrm>
            <a:off x="5878371" y="508518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44" name="AutoShape 75"/>
          <p:cNvCxnSpPr>
            <a:cxnSpLocks noChangeShapeType="1"/>
            <a:stCxn id="43" idx="2"/>
            <a:endCxn id="33" idx="0"/>
          </p:cNvCxnSpPr>
          <p:nvPr/>
        </p:nvCxnSpPr>
        <p:spPr bwMode="auto">
          <a:xfrm>
            <a:off x="6015588" y="5392961"/>
            <a:ext cx="987" cy="25151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6229080" y="4581128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48" name="AutoShape 75"/>
          <p:cNvCxnSpPr>
            <a:cxnSpLocks noChangeShapeType="1"/>
            <a:stCxn id="47" idx="2"/>
            <a:endCxn id="43" idx="0"/>
          </p:cNvCxnSpPr>
          <p:nvPr/>
        </p:nvCxnSpPr>
        <p:spPr bwMode="auto">
          <a:xfrm flipH="1">
            <a:off x="6015588" y="4888905"/>
            <a:ext cx="350709" cy="19627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1" name="AutoShape 75"/>
          <p:cNvCxnSpPr>
            <a:cxnSpLocks noChangeShapeType="1"/>
            <a:stCxn id="47" idx="2"/>
            <a:endCxn id="37" idx="0"/>
          </p:cNvCxnSpPr>
          <p:nvPr/>
        </p:nvCxnSpPr>
        <p:spPr bwMode="auto">
          <a:xfrm>
            <a:off x="6366297" y="4888905"/>
            <a:ext cx="369884" cy="75557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56" name="Rectangle 73"/>
          <p:cNvSpPr>
            <a:spLocks noChangeArrowheads="1"/>
          </p:cNvSpPr>
          <p:nvPr/>
        </p:nvSpPr>
        <p:spPr bwMode="auto">
          <a:xfrm>
            <a:off x="6230132" y="4005064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57" name="AutoShape 75"/>
          <p:cNvCxnSpPr>
            <a:cxnSpLocks noChangeShapeType="1"/>
            <a:stCxn id="56" idx="2"/>
            <a:endCxn id="47" idx="0"/>
          </p:cNvCxnSpPr>
          <p:nvPr/>
        </p:nvCxnSpPr>
        <p:spPr bwMode="auto">
          <a:xfrm>
            <a:off x="6366297" y="4312841"/>
            <a:ext cx="0" cy="26828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0" name="Rectangle 73"/>
          <p:cNvSpPr>
            <a:spLocks noChangeArrowheads="1"/>
          </p:cNvSpPr>
          <p:nvPr/>
        </p:nvSpPr>
        <p:spPr bwMode="auto">
          <a:xfrm>
            <a:off x="7277628" y="5082207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61" name="AutoShape 75"/>
          <p:cNvCxnSpPr>
            <a:cxnSpLocks noChangeShapeType="1"/>
            <a:stCxn id="60" idx="2"/>
            <a:endCxn id="40" idx="0"/>
          </p:cNvCxnSpPr>
          <p:nvPr/>
        </p:nvCxnSpPr>
        <p:spPr bwMode="auto">
          <a:xfrm>
            <a:off x="7414845" y="5389984"/>
            <a:ext cx="1774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3" name="AutoShape 75"/>
          <p:cNvCxnSpPr>
            <a:cxnSpLocks noChangeShapeType="1"/>
            <a:stCxn id="47" idx="2"/>
            <a:endCxn id="358453" idx="0"/>
          </p:cNvCxnSpPr>
          <p:nvPr/>
        </p:nvCxnSpPr>
        <p:spPr bwMode="auto">
          <a:xfrm>
            <a:off x="6366297" y="4888905"/>
            <a:ext cx="9054" cy="125963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7" name="Rectangle 73"/>
          <p:cNvSpPr>
            <a:spLocks noChangeArrowheads="1"/>
          </p:cNvSpPr>
          <p:nvPr/>
        </p:nvSpPr>
        <p:spPr bwMode="auto">
          <a:xfrm>
            <a:off x="6899342" y="3429000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68" name="AutoShape 75"/>
          <p:cNvCxnSpPr>
            <a:cxnSpLocks noChangeShapeType="1"/>
            <a:stCxn id="67" idx="2"/>
            <a:endCxn id="56" idx="0"/>
          </p:cNvCxnSpPr>
          <p:nvPr/>
        </p:nvCxnSpPr>
        <p:spPr bwMode="auto">
          <a:xfrm flipH="1">
            <a:off x="6366297" y="3736777"/>
            <a:ext cx="669210" cy="26828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71" name="AutoShape 75"/>
          <p:cNvCxnSpPr>
            <a:cxnSpLocks noChangeShapeType="1"/>
            <a:stCxn id="67" idx="2"/>
            <a:endCxn id="60" idx="0"/>
          </p:cNvCxnSpPr>
          <p:nvPr/>
        </p:nvCxnSpPr>
        <p:spPr bwMode="auto">
          <a:xfrm>
            <a:off x="7035507" y="3736777"/>
            <a:ext cx="379338" cy="134543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74" name="AutoShape 75"/>
          <p:cNvCxnSpPr>
            <a:cxnSpLocks noChangeShapeType="1"/>
            <a:stCxn id="67" idx="2"/>
            <a:endCxn id="358456" idx="0"/>
          </p:cNvCxnSpPr>
          <p:nvPr/>
        </p:nvCxnSpPr>
        <p:spPr bwMode="auto">
          <a:xfrm>
            <a:off x="7035507" y="3736777"/>
            <a:ext cx="40725" cy="241175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77" name="Text Box 77"/>
          <p:cNvSpPr txBox="1">
            <a:spLocks noChangeArrowheads="1"/>
          </p:cNvSpPr>
          <p:nvPr/>
        </p:nvSpPr>
        <p:spPr bwMode="auto">
          <a:xfrm>
            <a:off x="6156176" y="2924944"/>
            <a:ext cx="1503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+mn-lt"/>
                <a:cs typeface="Times New Roman" pitchFamily="18" charset="0"/>
              </a:rPr>
              <a:t>Parse </a:t>
            </a:r>
            <a:r>
              <a:rPr lang="en-US" b="1" dirty="0" smtClean="0">
                <a:latin typeface="+mn-lt"/>
                <a:cs typeface="Times New Roman" pitchFamily="18" charset="0"/>
              </a:rPr>
              <a:t>tree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451189" y="1083729"/>
            <a:ext cx="2376488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pt-BR" sz="2000" b="1" dirty="0">
                <a:latin typeface="+mn-lt"/>
                <a:cs typeface="Times New Roman" pitchFamily="18" charset="0"/>
              </a:rPr>
              <a:t>Ambiguous </a:t>
            </a:r>
            <a:r>
              <a:rPr lang="pt-BR" sz="2000" b="1" dirty="0" smtClean="0">
                <a:latin typeface="+mn-lt"/>
                <a:cs typeface="Times New Roman" pitchFamily="18" charset="0"/>
              </a:rPr>
              <a:t>grammar</a:t>
            </a:r>
            <a:r>
              <a:rPr lang="pt-BR" sz="2000" dirty="0">
                <a:latin typeface="+mn-lt"/>
                <a:cs typeface="Times New Roman" pitchFamily="18" charset="0"/>
              </a:rPr>
              <a:t/>
            </a:r>
            <a:br>
              <a:rPr lang="pt-BR" sz="2000" dirty="0">
                <a:latin typeface="+mn-lt"/>
                <a:cs typeface="Times New Roman" pitchFamily="18" charset="0"/>
              </a:rPr>
            </a:br>
            <a:r>
              <a:rPr lang="pt-BR" sz="2000" dirty="0" smtClean="0">
                <a:latin typeface="+mn-lt"/>
                <a:cs typeface="Times New Roman" pitchFamily="18" charset="0"/>
              </a:rPr>
              <a:t>E </a:t>
            </a:r>
            <a:r>
              <a:rPr lang="pt-BR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dirty="0">
                <a:latin typeface="+mn-lt"/>
                <a:cs typeface="Times New Roman" pitchFamily="18" charset="0"/>
              </a:rPr>
              <a:t> E + E</a:t>
            </a:r>
            <a:br>
              <a:rPr lang="pt-BR" sz="2000" dirty="0">
                <a:latin typeface="+mn-lt"/>
                <a:cs typeface="Times New Roman" pitchFamily="18" charset="0"/>
              </a:rPr>
            </a:br>
            <a:r>
              <a:rPr lang="pt-BR" sz="2000" dirty="0">
                <a:latin typeface="+mn-lt"/>
                <a:cs typeface="Times New Roman" pitchFamily="18" charset="0"/>
              </a:rPr>
              <a:t>E </a:t>
            </a:r>
            <a:r>
              <a:rPr lang="pt-BR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dirty="0">
                <a:latin typeface="+mn-lt"/>
                <a:cs typeface="Times New Roman" pitchFamily="18" charset="0"/>
              </a:rPr>
              <a:t> E * E</a:t>
            </a:r>
            <a:br>
              <a:rPr lang="pt-BR" sz="2000" dirty="0">
                <a:latin typeface="+mn-lt"/>
                <a:cs typeface="Times New Roman" pitchFamily="18" charset="0"/>
              </a:rPr>
            </a:br>
            <a:r>
              <a:rPr lang="pt-BR" sz="2000" dirty="0" smtClean="0">
                <a:latin typeface="+mn-lt"/>
                <a:cs typeface="Times New Roman" pitchFamily="18" charset="0"/>
              </a:rPr>
              <a:t>E </a:t>
            </a:r>
            <a:r>
              <a:rPr lang="pt-BR" sz="20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dirty="0" smtClean="0">
                <a:latin typeface="+mn-lt"/>
                <a:cs typeface="Times New Roman" pitchFamily="18" charset="0"/>
              </a:rPr>
              <a:t> id </a:t>
            </a:r>
          </a:p>
          <a:p>
            <a:pPr algn="l" rtl="0"/>
            <a:r>
              <a:rPr lang="pt-BR" sz="2000" dirty="0" smtClean="0">
                <a:latin typeface="+mn-lt"/>
                <a:cs typeface="Times New Roman" pitchFamily="18" charset="0"/>
              </a:rPr>
              <a:t>E </a:t>
            </a:r>
            <a:r>
              <a:rPr lang="pt-BR" sz="20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dirty="0" smtClean="0">
                <a:latin typeface="+mn-lt"/>
                <a:cs typeface="Times New Roman" pitchFamily="18" charset="0"/>
              </a:rPr>
              <a:t> num</a:t>
            </a:r>
          </a:p>
          <a:p>
            <a:pPr algn="l" rtl="0"/>
            <a:r>
              <a:rPr lang="pt-BR" sz="2000" dirty="0" smtClean="0">
                <a:latin typeface="+mn-lt"/>
                <a:cs typeface="Times New Roman" pitchFamily="18" charset="0"/>
              </a:rPr>
              <a:t>E </a:t>
            </a:r>
            <a:r>
              <a:rPr lang="pt-BR" sz="2000" dirty="0">
                <a:latin typeface="+mn-lt"/>
                <a:cs typeface="Times New Roman" pitchFamily="18" charset="0"/>
                <a:sym typeface="Symbol" pitchFamily="18" charset="2"/>
              </a:rPr>
              <a:t> ( E 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>
                <a:latin typeface="+mn-lt"/>
              </a:rPr>
              <a:pPr/>
              <a:t>58</a:t>
            </a:fld>
            <a:endParaRPr lang="en-US">
              <a:latin typeface="+mn-lt"/>
            </a:endParaRP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3600450" y="1425724"/>
            <a:ext cx="2735263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1800" b="1" dirty="0">
                <a:latin typeface="+mn-lt"/>
                <a:cs typeface="Times New Roman" pitchFamily="18" charset="0"/>
              </a:rPr>
              <a:t>Unambiguous 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grammar</a:t>
            </a:r>
            <a:endParaRPr lang="en-US" sz="1800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* </a:t>
            </a:r>
            <a:r>
              <a:rPr lang="en-US" sz="1800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sz="1800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+ </a:t>
            </a:r>
            <a:r>
              <a:rPr lang="en-US" sz="1800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F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F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sz="1800" dirty="0">
                <a:latin typeface="+mn-lt"/>
                <a:cs typeface="Times New Roman" pitchFamily="18" charset="0"/>
              </a:rPr>
              <a:t>F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( E )</a:t>
            </a:r>
          </a:p>
        </p:txBody>
      </p:sp>
      <p:sp>
        <p:nvSpPr>
          <p:cNvPr id="42" name="Text Box 76"/>
          <p:cNvSpPr txBox="1">
            <a:spLocks noChangeArrowheads="1"/>
          </p:cNvSpPr>
          <p:nvPr/>
        </p:nvSpPr>
        <p:spPr bwMode="auto">
          <a:xfrm>
            <a:off x="3600152" y="3875236"/>
            <a:ext cx="1256436" cy="28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800" b="1" dirty="0" smtClean="0">
                <a:latin typeface="+mn-lt"/>
                <a:cs typeface="Times New Roman" pitchFamily="18" charset="0"/>
              </a:rPr>
              <a:t>Derivation</a:t>
            </a:r>
            <a:r>
              <a:rPr lang="en-US" sz="1800" dirty="0">
                <a:latin typeface="+mn-lt"/>
                <a:cs typeface="Times New Roman" pitchFamily="18" charset="0"/>
              </a:rPr>
              <a:t/>
            </a: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 smtClean="0">
                <a:latin typeface="+mn-lt"/>
                <a:cs typeface="Times New Roman" pitchFamily="18" charset="0"/>
              </a:rPr>
              <a:t>     E</a:t>
            </a:r>
            <a:r>
              <a:rPr lang="en-US" sz="1800" dirty="0">
                <a:latin typeface="+mn-lt"/>
                <a:cs typeface="Times New Roman" pitchFamily="18" charset="0"/>
              </a:rPr>
              <a:t/>
            </a: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 smtClean="0">
                <a:latin typeface="+mn-lt"/>
                <a:cs typeface="Times New Roman" pitchFamily="18" charset="0"/>
              </a:rPr>
              <a:t>=&gt; E * </a:t>
            </a:r>
            <a:r>
              <a:rPr lang="en-US" sz="1800" dirty="0">
                <a:latin typeface="+mn-lt"/>
                <a:cs typeface="Times New Roman" pitchFamily="18" charset="0"/>
              </a:rPr>
              <a:t>T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 smtClean="0">
                <a:latin typeface="+mn-lt"/>
                <a:cs typeface="Times New Roman" pitchFamily="18" charset="0"/>
              </a:rPr>
              <a:t>=&gt; T * T</a:t>
            </a:r>
            <a:r>
              <a:rPr lang="en-US" sz="1800" dirty="0">
                <a:latin typeface="+mn-lt"/>
                <a:cs typeface="Times New Roman" pitchFamily="18" charset="0"/>
              </a:rPr>
              <a:t/>
            </a: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 smtClean="0">
                <a:latin typeface="+mn-lt"/>
                <a:cs typeface="Times New Roman" pitchFamily="18" charset="0"/>
              </a:rPr>
              <a:t>=&gt; T + F * T</a:t>
            </a:r>
            <a:r>
              <a:rPr lang="en-US" sz="1800" dirty="0">
                <a:latin typeface="+mn-lt"/>
                <a:cs typeface="Times New Roman" pitchFamily="18" charset="0"/>
              </a:rPr>
              <a:t/>
            </a: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 smtClean="0">
                <a:latin typeface="+mn-lt"/>
                <a:cs typeface="Times New Roman" pitchFamily="18" charset="0"/>
              </a:rPr>
              <a:t>=&gt; F + F * T</a:t>
            </a:r>
            <a:r>
              <a:rPr lang="en-US" sz="1800" dirty="0">
                <a:latin typeface="+mn-lt"/>
                <a:cs typeface="Times New Roman" pitchFamily="18" charset="0"/>
              </a:rPr>
              <a:t/>
            </a: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 smtClean="0">
                <a:latin typeface="+mn-lt"/>
                <a:cs typeface="Times New Roman" pitchFamily="18" charset="0"/>
              </a:rPr>
              <a:t>=&gt; 1 + F * T</a:t>
            </a:r>
            <a:br>
              <a:rPr lang="en-US" sz="1800" dirty="0" smtClean="0">
                <a:latin typeface="+mn-lt"/>
                <a:cs typeface="Times New Roman" pitchFamily="18" charset="0"/>
              </a:rPr>
            </a:br>
            <a:r>
              <a:rPr lang="en-US" sz="1800" dirty="0" smtClean="0">
                <a:latin typeface="+mn-lt"/>
                <a:cs typeface="Times New Roman" pitchFamily="18" charset="0"/>
              </a:rPr>
              <a:t>=&gt; 1 + 2 * T</a:t>
            </a:r>
            <a:br>
              <a:rPr lang="en-US" sz="1800" dirty="0" smtClean="0">
                <a:latin typeface="+mn-lt"/>
                <a:cs typeface="Times New Roman" pitchFamily="18" charset="0"/>
              </a:rPr>
            </a:br>
            <a:r>
              <a:rPr lang="en-US" sz="1800" dirty="0" smtClean="0">
                <a:latin typeface="+mn-lt"/>
                <a:cs typeface="Times New Roman" pitchFamily="18" charset="0"/>
              </a:rPr>
              <a:t>=&gt; 1 + 2 * F</a:t>
            </a:r>
            <a:br>
              <a:rPr lang="en-US" sz="1800" dirty="0" smtClean="0">
                <a:latin typeface="+mn-lt"/>
                <a:cs typeface="Times New Roman" pitchFamily="18" charset="0"/>
              </a:rPr>
            </a:br>
            <a:r>
              <a:rPr lang="en-US" sz="1800" dirty="0" smtClean="0">
                <a:latin typeface="+mn-lt"/>
                <a:cs typeface="Times New Roman" pitchFamily="18" charset="0"/>
              </a:rPr>
              <a:t>=&gt; 1 </a:t>
            </a:r>
            <a:r>
              <a:rPr lang="en-US" sz="1800" dirty="0">
                <a:latin typeface="+mn-lt"/>
                <a:cs typeface="Times New Roman" pitchFamily="18" charset="0"/>
              </a:rPr>
              <a:t>+ 2 * 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760" y="4831247"/>
            <a:ext cx="216105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Let’s derive 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1 + 2 * 3 </a:t>
            </a:r>
            <a:endParaRPr lang="he-IL" sz="1800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1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3467" y="0"/>
            <a:ext cx="7772400" cy="1143000"/>
          </a:xfrm>
        </p:spPr>
        <p:txBody>
          <a:bodyPr/>
          <a:lstStyle/>
          <a:p>
            <a:r>
              <a:rPr lang="en-US" dirty="0" smtClean="0"/>
              <a:t>Another example for layering</a:t>
            </a:r>
            <a:endParaRPr lang="he-IL" dirty="0"/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431800" y="1460649"/>
            <a:ext cx="2376488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pt-BR" b="1" dirty="0">
                <a:latin typeface="+mn-lt"/>
                <a:cs typeface="Times New Roman" pitchFamily="18" charset="0"/>
              </a:rPr>
              <a:t>Ambiguous </a:t>
            </a:r>
            <a:r>
              <a:rPr lang="pt-BR" b="1" dirty="0" smtClean="0">
                <a:latin typeface="+mn-lt"/>
                <a:cs typeface="Times New Roman" pitchFamily="18" charset="0"/>
              </a:rPr>
              <a:t>grammar</a:t>
            </a:r>
            <a:r>
              <a:rPr lang="pt-BR" dirty="0">
                <a:latin typeface="+mn-lt"/>
                <a:cs typeface="Times New Roman" pitchFamily="18" charset="0"/>
              </a:rPr>
              <a:t/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 smtClean="0">
                <a:latin typeface="+mn-lt"/>
                <a:cs typeface="Times New Roman" pitchFamily="18" charset="0"/>
              </a:rPr>
              <a:t>P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</a:t>
            </a:r>
            <a:r>
              <a:rPr lang="el-GR" dirty="0" smtClean="0">
                <a:latin typeface="+mn-lt"/>
                <a:cs typeface="Times New Roman" pitchFamily="18" charset="0"/>
              </a:rPr>
              <a:t>ε</a:t>
            </a:r>
            <a:r>
              <a:rPr lang="pt-BR" dirty="0">
                <a:latin typeface="+mn-lt"/>
                <a:cs typeface="Times New Roman" pitchFamily="18" charset="0"/>
              </a:rPr>
              <a:t/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 smtClean="0">
                <a:latin typeface="+mn-lt"/>
                <a:cs typeface="Times New Roman" pitchFamily="18" charset="0"/>
              </a:rPr>
              <a:t>      | P P</a:t>
            </a:r>
            <a:br>
              <a:rPr lang="pt-BR" dirty="0" smtClean="0">
                <a:latin typeface="+mn-lt"/>
                <a:cs typeface="Times New Roman" pitchFamily="18" charset="0"/>
              </a:rPr>
            </a:br>
            <a:r>
              <a:rPr lang="pt-BR" dirty="0" smtClean="0">
                <a:latin typeface="+mn-lt"/>
                <a:cs typeface="Times New Roman" pitchFamily="18" charset="0"/>
              </a:rPr>
              <a:t>      | ( P )</a:t>
            </a:r>
            <a:endParaRPr lang="pt-BR" dirty="0"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2062332" y="5949280"/>
            <a:ext cx="2668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ε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ctangle 69"/>
          <p:cNvSpPr>
            <a:spLocks noChangeArrowheads="1"/>
          </p:cNvSpPr>
          <p:nvPr/>
        </p:nvSpPr>
        <p:spPr bwMode="auto">
          <a:xfrm>
            <a:off x="2446373" y="5949280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1694727" y="5949280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(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3172091" y="5949280"/>
            <a:ext cx="2668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ε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Rectangle 69"/>
          <p:cNvSpPr>
            <a:spLocks noChangeArrowheads="1"/>
          </p:cNvSpPr>
          <p:nvPr/>
        </p:nvSpPr>
        <p:spPr bwMode="auto">
          <a:xfrm>
            <a:off x="3561019" y="5949280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" name="Rectangle 74"/>
          <p:cNvSpPr>
            <a:spLocks noChangeArrowheads="1"/>
          </p:cNvSpPr>
          <p:nvPr/>
        </p:nvSpPr>
        <p:spPr bwMode="auto">
          <a:xfrm>
            <a:off x="2809373" y="5949280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(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6" name="Rectangle 74"/>
          <p:cNvSpPr>
            <a:spLocks noChangeArrowheads="1"/>
          </p:cNvSpPr>
          <p:nvPr/>
        </p:nvSpPr>
        <p:spPr bwMode="auto">
          <a:xfrm>
            <a:off x="1331728" y="5949280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(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7" name="Rectangle 69"/>
          <p:cNvSpPr>
            <a:spLocks noChangeArrowheads="1"/>
          </p:cNvSpPr>
          <p:nvPr/>
        </p:nvSpPr>
        <p:spPr bwMode="auto">
          <a:xfrm>
            <a:off x="3924015" y="5949280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8" name="Rectangle 73"/>
          <p:cNvSpPr>
            <a:spLocks noChangeArrowheads="1"/>
          </p:cNvSpPr>
          <p:nvPr/>
        </p:nvSpPr>
        <p:spPr bwMode="auto">
          <a:xfrm>
            <a:off x="2057028" y="5301208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cxnSp>
        <p:nvCxnSpPr>
          <p:cNvPr id="39" name="AutoShape 75"/>
          <p:cNvCxnSpPr>
            <a:cxnSpLocks noChangeShapeType="1"/>
            <a:stCxn id="38" idx="2"/>
            <a:endCxn id="8" idx="0"/>
          </p:cNvCxnSpPr>
          <p:nvPr/>
        </p:nvCxnSpPr>
        <p:spPr bwMode="auto">
          <a:xfrm>
            <a:off x="2195736" y="5608985"/>
            <a:ext cx="0" cy="34029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2" name="Rectangle 73"/>
          <p:cNvSpPr>
            <a:spLocks noChangeArrowheads="1"/>
          </p:cNvSpPr>
          <p:nvPr/>
        </p:nvSpPr>
        <p:spPr bwMode="auto">
          <a:xfrm>
            <a:off x="3164258" y="5301208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cxnSp>
        <p:nvCxnSpPr>
          <p:cNvPr id="43" name="AutoShape 75"/>
          <p:cNvCxnSpPr>
            <a:cxnSpLocks noChangeShapeType="1"/>
            <a:stCxn id="42" idx="2"/>
            <a:endCxn id="33" idx="0"/>
          </p:cNvCxnSpPr>
          <p:nvPr/>
        </p:nvCxnSpPr>
        <p:spPr bwMode="auto">
          <a:xfrm>
            <a:off x="3302966" y="5608985"/>
            <a:ext cx="2529" cy="34029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2057883" y="4653136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sp>
        <p:nvSpPr>
          <p:cNvPr id="48" name="Rectangle 73"/>
          <p:cNvSpPr>
            <a:spLocks noChangeArrowheads="1"/>
          </p:cNvSpPr>
          <p:nvPr/>
        </p:nvSpPr>
        <p:spPr bwMode="auto">
          <a:xfrm>
            <a:off x="3165113" y="4653136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cxnSp>
        <p:nvCxnSpPr>
          <p:cNvPr id="49" name="AutoShape 75"/>
          <p:cNvCxnSpPr>
            <a:cxnSpLocks noChangeShapeType="1"/>
            <a:stCxn id="48" idx="2"/>
            <a:endCxn id="42" idx="0"/>
          </p:cNvCxnSpPr>
          <p:nvPr/>
        </p:nvCxnSpPr>
        <p:spPr bwMode="auto">
          <a:xfrm flipH="1">
            <a:off x="3302966" y="4960913"/>
            <a:ext cx="855" cy="34029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3" name="AutoShape 75"/>
          <p:cNvCxnSpPr>
            <a:cxnSpLocks noChangeShapeType="1"/>
            <a:stCxn id="47" idx="2"/>
            <a:endCxn id="38" idx="0"/>
          </p:cNvCxnSpPr>
          <p:nvPr/>
        </p:nvCxnSpPr>
        <p:spPr bwMode="auto">
          <a:xfrm flipH="1">
            <a:off x="2195736" y="4960913"/>
            <a:ext cx="855" cy="34029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6" name="AutoShape 75"/>
          <p:cNvCxnSpPr>
            <a:cxnSpLocks noChangeShapeType="1"/>
            <a:stCxn id="47" idx="2"/>
            <a:endCxn id="11" idx="0"/>
          </p:cNvCxnSpPr>
          <p:nvPr/>
        </p:nvCxnSpPr>
        <p:spPr bwMode="auto">
          <a:xfrm>
            <a:off x="2196591" y="4960913"/>
            <a:ext cx="370080" cy="98836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9" name="AutoShape 75"/>
          <p:cNvCxnSpPr>
            <a:cxnSpLocks noChangeShapeType="1"/>
            <a:stCxn id="47" idx="2"/>
            <a:endCxn id="12" idx="0"/>
          </p:cNvCxnSpPr>
          <p:nvPr/>
        </p:nvCxnSpPr>
        <p:spPr bwMode="auto">
          <a:xfrm flipH="1">
            <a:off x="1815025" y="4960913"/>
            <a:ext cx="381566" cy="98836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2" name="AutoShape 75"/>
          <p:cNvCxnSpPr>
            <a:cxnSpLocks noChangeShapeType="1"/>
            <a:stCxn id="48" idx="2"/>
            <a:endCxn id="34" idx="0"/>
          </p:cNvCxnSpPr>
          <p:nvPr/>
        </p:nvCxnSpPr>
        <p:spPr bwMode="auto">
          <a:xfrm>
            <a:off x="3303821" y="4960913"/>
            <a:ext cx="377496" cy="98836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5" name="AutoShape 75"/>
          <p:cNvCxnSpPr>
            <a:cxnSpLocks noChangeShapeType="1"/>
            <a:stCxn id="48" idx="2"/>
            <a:endCxn id="35" idx="0"/>
          </p:cNvCxnSpPr>
          <p:nvPr/>
        </p:nvCxnSpPr>
        <p:spPr bwMode="auto">
          <a:xfrm flipH="1">
            <a:off x="2929671" y="4960913"/>
            <a:ext cx="374150" cy="98836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71" name="Rectangle 73"/>
          <p:cNvSpPr>
            <a:spLocks noChangeArrowheads="1"/>
          </p:cNvSpPr>
          <p:nvPr/>
        </p:nvSpPr>
        <p:spPr bwMode="auto">
          <a:xfrm>
            <a:off x="2627189" y="4077072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cxnSp>
        <p:nvCxnSpPr>
          <p:cNvPr id="72" name="AutoShape 75"/>
          <p:cNvCxnSpPr>
            <a:cxnSpLocks noChangeShapeType="1"/>
            <a:stCxn id="71" idx="3"/>
            <a:endCxn id="37" idx="0"/>
          </p:cNvCxnSpPr>
          <p:nvPr/>
        </p:nvCxnSpPr>
        <p:spPr bwMode="auto">
          <a:xfrm>
            <a:off x="2904604" y="4230961"/>
            <a:ext cx="1139709" cy="1718319"/>
          </a:xfrm>
          <a:prstGeom prst="bentConnector2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75" name="AutoShape 75"/>
          <p:cNvCxnSpPr>
            <a:cxnSpLocks noChangeShapeType="1"/>
            <a:stCxn id="71" idx="1"/>
            <a:endCxn id="36" idx="0"/>
          </p:cNvCxnSpPr>
          <p:nvPr/>
        </p:nvCxnSpPr>
        <p:spPr bwMode="auto">
          <a:xfrm rot="10800000" flipV="1">
            <a:off x="1452027" y="4230960"/>
            <a:ext cx="1175163" cy="1718319"/>
          </a:xfrm>
          <a:prstGeom prst="bentConnector2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79" name="AutoShape 75"/>
          <p:cNvCxnSpPr>
            <a:cxnSpLocks noChangeShapeType="1"/>
            <a:stCxn id="71" idx="2"/>
            <a:endCxn id="47" idx="0"/>
          </p:cNvCxnSpPr>
          <p:nvPr/>
        </p:nvCxnSpPr>
        <p:spPr bwMode="auto">
          <a:xfrm flipH="1">
            <a:off x="2196591" y="4384849"/>
            <a:ext cx="569306" cy="26828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82" name="AutoShape 75"/>
          <p:cNvCxnSpPr>
            <a:cxnSpLocks noChangeShapeType="1"/>
            <a:stCxn id="71" idx="2"/>
            <a:endCxn id="48" idx="0"/>
          </p:cNvCxnSpPr>
          <p:nvPr/>
        </p:nvCxnSpPr>
        <p:spPr bwMode="auto">
          <a:xfrm>
            <a:off x="2765897" y="4384849"/>
            <a:ext cx="537924" cy="26828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5674539" y="5940896"/>
            <a:ext cx="2668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ε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6" name="Rectangle 69"/>
          <p:cNvSpPr>
            <a:spLocks noChangeArrowheads="1"/>
          </p:cNvSpPr>
          <p:nvPr/>
        </p:nvSpPr>
        <p:spPr bwMode="auto">
          <a:xfrm>
            <a:off x="6058580" y="5940896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7" name="Rectangle 74"/>
          <p:cNvSpPr>
            <a:spLocks noChangeArrowheads="1"/>
          </p:cNvSpPr>
          <p:nvPr/>
        </p:nvSpPr>
        <p:spPr bwMode="auto">
          <a:xfrm>
            <a:off x="5306934" y="5940896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(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8" name="Text Box 53"/>
          <p:cNvSpPr txBox="1">
            <a:spLocks noChangeArrowheads="1"/>
          </p:cNvSpPr>
          <p:nvPr/>
        </p:nvSpPr>
        <p:spPr bwMode="auto">
          <a:xfrm>
            <a:off x="6784298" y="5940896"/>
            <a:ext cx="2668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ε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9" name="Rectangle 69"/>
          <p:cNvSpPr>
            <a:spLocks noChangeArrowheads="1"/>
          </p:cNvSpPr>
          <p:nvPr/>
        </p:nvSpPr>
        <p:spPr bwMode="auto">
          <a:xfrm>
            <a:off x="7173226" y="5940896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0" name="Rectangle 74"/>
          <p:cNvSpPr>
            <a:spLocks noChangeArrowheads="1"/>
          </p:cNvSpPr>
          <p:nvPr/>
        </p:nvSpPr>
        <p:spPr bwMode="auto">
          <a:xfrm>
            <a:off x="6421580" y="5940896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(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1" name="Rectangle 74"/>
          <p:cNvSpPr>
            <a:spLocks noChangeArrowheads="1"/>
          </p:cNvSpPr>
          <p:nvPr/>
        </p:nvSpPr>
        <p:spPr bwMode="auto">
          <a:xfrm>
            <a:off x="4943935" y="5940896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(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2" name="Rectangle 69"/>
          <p:cNvSpPr>
            <a:spLocks noChangeArrowheads="1"/>
          </p:cNvSpPr>
          <p:nvPr/>
        </p:nvSpPr>
        <p:spPr bwMode="auto">
          <a:xfrm>
            <a:off x="7536222" y="5940896"/>
            <a:ext cx="240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3" name="Rectangle 73"/>
          <p:cNvSpPr>
            <a:spLocks noChangeArrowheads="1"/>
          </p:cNvSpPr>
          <p:nvPr/>
        </p:nvSpPr>
        <p:spPr bwMode="auto">
          <a:xfrm>
            <a:off x="5669235" y="5292824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cxnSp>
        <p:nvCxnSpPr>
          <p:cNvPr id="94" name="AutoShape 75"/>
          <p:cNvCxnSpPr>
            <a:cxnSpLocks noChangeShapeType="1"/>
            <a:stCxn id="93" idx="2"/>
            <a:endCxn id="85" idx="0"/>
          </p:cNvCxnSpPr>
          <p:nvPr/>
        </p:nvCxnSpPr>
        <p:spPr bwMode="auto">
          <a:xfrm>
            <a:off x="5807943" y="5600601"/>
            <a:ext cx="0" cy="34029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95" name="Rectangle 73"/>
          <p:cNvSpPr>
            <a:spLocks noChangeArrowheads="1"/>
          </p:cNvSpPr>
          <p:nvPr/>
        </p:nvSpPr>
        <p:spPr bwMode="auto">
          <a:xfrm>
            <a:off x="6776465" y="5292824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cxnSp>
        <p:nvCxnSpPr>
          <p:cNvPr id="96" name="AutoShape 75"/>
          <p:cNvCxnSpPr>
            <a:cxnSpLocks noChangeShapeType="1"/>
            <a:stCxn id="95" idx="2"/>
            <a:endCxn id="88" idx="0"/>
          </p:cNvCxnSpPr>
          <p:nvPr/>
        </p:nvCxnSpPr>
        <p:spPr bwMode="auto">
          <a:xfrm>
            <a:off x="6915173" y="5600601"/>
            <a:ext cx="2529" cy="34029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97" name="Rectangle 73"/>
          <p:cNvSpPr>
            <a:spLocks noChangeArrowheads="1"/>
          </p:cNvSpPr>
          <p:nvPr/>
        </p:nvSpPr>
        <p:spPr bwMode="auto">
          <a:xfrm>
            <a:off x="5670090" y="4644752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sp>
        <p:nvSpPr>
          <p:cNvPr id="98" name="Rectangle 73"/>
          <p:cNvSpPr>
            <a:spLocks noChangeArrowheads="1"/>
          </p:cNvSpPr>
          <p:nvPr/>
        </p:nvSpPr>
        <p:spPr bwMode="auto">
          <a:xfrm>
            <a:off x="6777320" y="4644752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cxnSp>
        <p:nvCxnSpPr>
          <p:cNvPr id="99" name="AutoShape 75"/>
          <p:cNvCxnSpPr>
            <a:cxnSpLocks noChangeShapeType="1"/>
            <a:stCxn id="98" idx="2"/>
            <a:endCxn id="95" idx="0"/>
          </p:cNvCxnSpPr>
          <p:nvPr/>
        </p:nvCxnSpPr>
        <p:spPr bwMode="auto">
          <a:xfrm flipH="1">
            <a:off x="6915173" y="4952529"/>
            <a:ext cx="855" cy="34029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00" name="AutoShape 75"/>
          <p:cNvCxnSpPr>
            <a:cxnSpLocks noChangeShapeType="1"/>
            <a:stCxn id="97" idx="2"/>
            <a:endCxn id="93" idx="0"/>
          </p:cNvCxnSpPr>
          <p:nvPr/>
        </p:nvCxnSpPr>
        <p:spPr bwMode="auto">
          <a:xfrm flipH="1">
            <a:off x="5807943" y="4952529"/>
            <a:ext cx="855" cy="34029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01" name="AutoShape 75"/>
          <p:cNvCxnSpPr>
            <a:cxnSpLocks noChangeShapeType="1"/>
            <a:stCxn id="97" idx="2"/>
            <a:endCxn id="86" idx="0"/>
          </p:cNvCxnSpPr>
          <p:nvPr/>
        </p:nvCxnSpPr>
        <p:spPr bwMode="auto">
          <a:xfrm>
            <a:off x="5808798" y="4952529"/>
            <a:ext cx="370080" cy="98836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02" name="AutoShape 75"/>
          <p:cNvCxnSpPr>
            <a:cxnSpLocks noChangeShapeType="1"/>
            <a:stCxn id="97" idx="2"/>
            <a:endCxn id="87" idx="0"/>
          </p:cNvCxnSpPr>
          <p:nvPr/>
        </p:nvCxnSpPr>
        <p:spPr bwMode="auto">
          <a:xfrm flipH="1">
            <a:off x="5427232" y="4952529"/>
            <a:ext cx="381566" cy="98836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03" name="AutoShape 75"/>
          <p:cNvCxnSpPr>
            <a:cxnSpLocks noChangeShapeType="1"/>
            <a:stCxn id="98" idx="2"/>
            <a:endCxn id="89" idx="0"/>
          </p:cNvCxnSpPr>
          <p:nvPr/>
        </p:nvCxnSpPr>
        <p:spPr bwMode="auto">
          <a:xfrm>
            <a:off x="6916028" y="4952529"/>
            <a:ext cx="377496" cy="98836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04" name="AutoShape 75"/>
          <p:cNvCxnSpPr>
            <a:cxnSpLocks noChangeShapeType="1"/>
            <a:stCxn id="98" idx="2"/>
            <a:endCxn id="90" idx="0"/>
          </p:cNvCxnSpPr>
          <p:nvPr/>
        </p:nvCxnSpPr>
        <p:spPr bwMode="auto">
          <a:xfrm flipH="1">
            <a:off x="6541878" y="4952529"/>
            <a:ext cx="374150" cy="98836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05" name="Rectangle 73"/>
          <p:cNvSpPr>
            <a:spLocks noChangeArrowheads="1"/>
          </p:cNvSpPr>
          <p:nvPr/>
        </p:nvSpPr>
        <p:spPr bwMode="auto">
          <a:xfrm>
            <a:off x="6239396" y="4068688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cxnSp>
        <p:nvCxnSpPr>
          <p:cNvPr id="106" name="AutoShape 75"/>
          <p:cNvCxnSpPr>
            <a:cxnSpLocks noChangeShapeType="1"/>
            <a:stCxn id="105" idx="3"/>
            <a:endCxn id="92" idx="0"/>
          </p:cNvCxnSpPr>
          <p:nvPr/>
        </p:nvCxnSpPr>
        <p:spPr bwMode="auto">
          <a:xfrm>
            <a:off x="6516811" y="4222577"/>
            <a:ext cx="1139709" cy="1718319"/>
          </a:xfrm>
          <a:prstGeom prst="bentConnector2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07" name="AutoShape 75"/>
          <p:cNvCxnSpPr>
            <a:cxnSpLocks noChangeShapeType="1"/>
            <a:stCxn id="105" idx="1"/>
            <a:endCxn id="91" idx="0"/>
          </p:cNvCxnSpPr>
          <p:nvPr/>
        </p:nvCxnSpPr>
        <p:spPr bwMode="auto">
          <a:xfrm rot="10800000" flipV="1">
            <a:off x="5064234" y="4222576"/>
            <a:ext cx="1175163" cy="1718319"/>
          </a:xfrm>
          <a:prstGeom prst="bentConnector2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08" name="AutoShape 75"/>
          <p:cNvCxnSpPr>
            <a:cxnSpLocks noChangeShapeType="1"/>
            <a:stCxn id="105" idx="2"/>
            <a:endCxn id="97" idx="0"/>
          </p:cNvCxnSpPr>
          <p:nvPr/>
        </p:nvCxnSpPr>
        <p:spPr bwMode="auto">
          <a:xfrm flipH="1">
            <a:off x="5808798" y="4376465"/>
            <a:ext cx="569306" cy="26828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09" name="AutoShape 75"/>
          <p:cNvCxnSpPr>
            <a:cxnSpLocks noChangeShapeType="1"/>
            <a:stCxn id="105" idx="2"/>
            <a:endCxn id="98" idx="0"/>
          </p:cNvCxnSpPr>
          <p:nvPr/>
        </p:nvCxnSpPr>
        <p:spPr bwMode="auto">
          <a:xfrm>
            <a:off x="6378104" y="4376465"/>
            <a:ext cx="537924" cy="26828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14" name="Rectangle 73"/>
          <p:cNvSpPr>
            <a:spLocks noChangeArrowheads="1"/>
          </p:cNvSpPr>
          <p:nvPr/>
        </p:nvSpPr>
        <p:spPr bwMode="auto">
          <a:xfrm>
            <a:off x="6244523" y="3284984"/>
            <a:ext cx="277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P</a:t>
            </a:r>
            <a:endParaRPr lang="en-US" sz="1400" dirty="0">
              <a:latin typeface="+mn-lt"/>
            </a:endParaRPr>
          </a:p>
        </p:txBody>
      </p:sp>
      <p:sp>
        <p:nvSpPr>
          <p:cNvPr id="116" name="Text Box 53"/>
          <p:cNvSpPr txBox="1">
            <a:spLocks noChangeArrowheads="1"/>
          </p:cNvSpPr>
          <p:nvPr/>
        </p:nvSpPr>
        <p:spPr bwMode="auto">
          <a:xfrm>
            <a:off x="8100199" y="5949280"/>
            <a:ext cx="2668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ε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7" name="AutoShape 75"/>
          <p:cNvCxnSpPr>
            <a:cxnSpLocks noChangeShapeType="1"/>
            <a:stCxn id="114" idx="3"/>
            <a:endCxn id="116" idx="0"/>
          </p:cNvCxnSpPr>
          <p:nvPr/>
        </p:nvCxnSpPr>
        <p:spPr bwMode="auto">
          <a:xfrm>
            <a:off x="6521938" y="3438873"/>
            <a:ext cx="1711665" cy="2510407"/>
          </a:xfrm>
          <a:prstGeom prst="bentConnector2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20" name="AutoShape 75"/>
          <p:cNvCxnSpPr>
            <a:cxnSpLocks noChangeShapeType="1"/>
            <a:stCxn id="114" idx="2"/>
            <a:endCxn id="105" idx="0"/>
          </p:cNvCxnSpPr>
          <p:nvPr/>
        </p:nvCxnSpPr>
        <p:spPr bwMode="auto">
          <a:xfrm flipH="1">
            <a:off x="6378104" y="3592761"/>
            <a:ext cx="5127" cy="47592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>
                <a:latin typeface="+mn-lt"/>
              </a:rPr>
              <a:pPr/>
              <a:t>59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1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81936" y="3244644"/>
            <a:ext cx="8808064" cy="361335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From scanning to parsing</a:t>
            </a:r>
            <a:endParaRPr lang="he-IL" dirty="0"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22559" y="1649797"/>
            <a:ext cx="2968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>
                <a:latin typeface="Consolas"/>
                <a:cs typeface="Consolas"/>
              </a:rPr>
              <a:t>((23 + 7) </a:t>
            </a:r>
            <a:r>
              <a:rPr lang="en-US" b="1" dirty="0">
                <a:latin typeface="Consolas"/>
                <a:cs typeface="Consolas"/>
              </a:rPr>
              <a:t>* </a:t>
            </a:r>
            <a:r>
              <a:rPr lang="en-US" b="1" dirty="0" smtClean="0">
                <a:latin typeface="Consolas"/>
                <a:cs typeface="Consolas"/>
              </a:rPr>
              <a:t>x)</a:t>
            </a:r>
            <a:endParaRPr lang="en-US" b="1" dirty="0">
              <a:latin typeface="Consolas"/>
              <a:cs typeface="Consolas"/>
            </a:endParaRPr>
          </a:p>
        </p:txBody>
      </p:sp>
      <p:graphicFrame>
        <p:nvGraphicFramePr>
          <p:cNvPr id="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47391"/>
              </p:ext>
            </p:extLst>
          </p:nvPr>
        </p:nvGraphicFramePr>
        <p:xfrm>
          <a:off x="2007799" y="3462590"/>
          <a:ext cx="6627015" cy="548640"/>
        </p:xfrm>
        <a:graphic>
          <a:graphicData uri="http://schemas.openxmlformats.org/drawingml/2006/table">
            <a:tbl>
              <a:tblPr rtl="1"/>
              <a:tblGrid>
                <a:gridCol w="736335"/>
                <a:gridCol w="736335"/>
                <a:gridCol w="736335"/>
                <a:gridCol w="736335"/>
                <a:gridCol w="736335"/>
                <a:gridCol w="736335"/>
                <a:gridCol w="736335"/>
                <a:gridCol w="736335"/>
                <a:gridCol w="736335"/>
              </a:tblGrid>
              <a:tr h="182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4041775" y="2445012"/>
            <a:ext cx="1143000" cy="61877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hangingPunct="0"/>
            <a:r>
              <a:rPr lang="en-US" sz="1600">
                <a:latin typeface="+mn-lt"/>
              </a:rPr>
              <a:t>Lexical 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Analyzer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4500563" y="2120890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42414" y="1612087"/>
            <a:ext cx="1902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program text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42414" y="3433815"/>
            <a:ext cx="1911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token stream</a:t>
            </a: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4498975" y="3087255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4040188" y="4411885"/>
            <a:ext cx="1143000" cy="59245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hangingPunct="0"/>
            <a:r>
              <a:rPr lang="en-US" sz="1600">
                <a:latin typeface="+mn-lt"/>
              </a:rPr>
              <a:t>Parser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517639" y="4079979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42413" y="4277845"/>
            <a:ext cx="2735833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hangingPunct="0"/>
            <a:r>
              <a:rPr lang="pt-BR" dirty="0">
                <a:latin typeface="+mn-lt"/>
                <a:cs typeface="Times New Roman" pitchFamily="18" charset="0"/>
              </a:rPr>
              <a:t>Grammar:</a:t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 smtClean="0">
                <a:latin typeface="+mn-lt"/>
                <a:cs typeface="Times New Roman" pitchFamily="18" charset="0"/>
              </a:rPr>
              <a:t>  E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</a:t>
            </a:r>
            <a:r>
              <a:rPr lang="pt-BR" dirty="0" smtClean="0">
                <a:latin typeface="+mn-lt"/>
                <a:cs typeface="Times New Roman" pitchFamily="18" charset="0"/>
              </a:rPr>
              <a:t>... |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Id</a:t>
            </a: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pt-BR" b="1" dirty="0" smtClean="0">
                <a:solidFill>
                  <a:schemeClr val="folHlink"/>
                </a:solidFill>
                <a:latin typeface="+mn-lt"/>
                <a:cs typeface="Times New Roman" pitchFamily="18" charset="0"/>
              </a:rPr>
              <a:t>  Id </a:t>
            </a:r>
            <a:r>
              <a:rPr lang="pt-BR" dirty="0" smtClean="0">
                <a:latin typeface="+mn-lt"/>
                <a:cs typeface="Times New Roman" pitchFamily="18" charset="0"/>
                <a:sym typeface="Symbol" pitchFamily="18" charset="2"/>
              </a:rPr>
              <a:t> ‘a’ | ... | ‘</a:t>
            </a:r>
            <a:r>
              <a:rPr lang="pt-BR" dirty="0" err="1" smtClean="0">
                <a:latin typeface="+mn-lt"/>
                <a:cs typeface="Times New Roman" pitchFamily="18" charset="0"/>
                <a:sym typeface="Symbol" pitchFamily="18" charset="2"/>
              </a:rPr>
              <a:t>z</a:t>
            </a:r>
            <a:r>
              <a:rPr lang="pt-BR" dirty="0" smtClean="0">
                <a:latin typeface="+mn-lt"/>
                <a:cs typeface="Times New Roman" pitchFamily="18" charset="0"/>
                <a:sym typeface="Symbol" pitchFamily="18" charset="2"/>
              </a:rPr>
              <a:t>’</a:t>
            </a:r>
            <a:r>
              <a:rPr lang="pt-BR" dirty="0" smtClean="0">
                <a:solidFill>
                  <a:srgbClr val="F02E00"/>
                </a:solidFill>
                <a:latin typeface="+mn-lt"/>
                <a:cs typeface="Times New Roman" pitchFamily="18" charset="0"/>
              </a:rPr>
              <a:t> </a:t>
            </a:r>
            <a:endParaRPr lang="pt-BR" dirty="0">
              <a:solidFill>
                <a:srgbClr val="F02E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602045" y="5413916"/>
            <a:ext cx="1727204" cy="1444626"/>
            <a:chOff x="2269" y="3348"/>
            <a:chExt cx="1088" cy="910"/>
          </a:xfrm>
        </p:grpSpPr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2708" y="3348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Op(*)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3" name="Text Box 56"/>
            <p:cNvSpPr txBox="1">
              <a:spLocks noChangeArrowheads="1"/>
            </p:cNvSpPr>
            <p:nvPr/>
          </p:nvSpPr>
          <p:spPr bwMode="auto">
            <a:xfrm>
              <a:off x="3025" y="3735"/>
              <a:ext cx="3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Id(b)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4" name="Rectangle 57"/>
            <p:cNvSpPr>
              <a:spLocks noChangeArrowheads="1"/>
            </p:cNvSpPr>
            <p:nvPr/>
          </p:nvSpPr>
          <p:spPr bwMode="auto">
            <a:xfrm>
              <a:off x="2269" y="4064"/>
              <a:ext cx="5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(23)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5" name="Rectangle 58"/>
            <p:cNvSpPr>
              <a:spLocks noChangeArrowheads="1"/>
            </p:cNvSpPr>
            <p:nvPr/>
          </p:nvSpPr>
          <p:spPr bwMode="auto">
            <a:xfrm>
              <a:off x="2723" y="4064"/>
              <a:ext cx="4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</a:t>
              </a:r>
              <a:r>
                <a:rPr lang="en-US" sz="1400" dirty="0">
                  <a:latin typeface="+mn-lt"/>
                </a:rPr>
                <a:t>7</a:t>
              </a:r>
              <a:r>
                <a:rPr lang="en-US" sz="1400" dirty="0" smtClean="0">
                  <a:latin typeface="+mn-lt"/>
                </a:rPr>
                <a:t>)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46" name="AutoShape 59"/>
            <p:cNvCxnSpPr>
              <a:cxnSpLocks noChangeShapeType="1"/>
              <a:stCxn id="42" idx="2"/>
              <a:endCxn id="43" idx="0"/>
            </p:cNvCxnSpPr>
            <p:nvPr/>
          </p:nvCxnSpPr>
          <p:spPr bwMode="auto">
            <a:xfrm>
              <a:off x="2896" y="3542"/>
              <a:ext cx="295" cy="193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60"/>
            <p:cNvCxnSpPr>
              <a:cxnSpLocks noChangeShapeType="1"/>
              <a:stCxn id="42" idx="2"/>
              <a:endCxn id="50" idx="0"/>
            </p:cNvCxnSpPr>
            <p:nvPr/>
          </p:nvCxnSpPr>
          <p:spPr bwMode="auto">
            <a:xfrm flipH="1">
              <a:off x="2739" y="3542"/>
              <a:ext cx="157" cy="192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48" name="AutoShape 61"/>
            <p:cNvCxnSpPr>
              <a:cxnSpLocks noChangeShapeType="1"/>
              <a:stCxn id="50" idx="2"/>
              <a:endCxn id="44" idx="0"/>
            </p:cNvCxnSpPr>
            <p:nvPr/>
          </p:nvCxnSpPr>
          <p:spPr bwMode="auto">
            <a:xfrm flipH="1">
              <a:off x="2530" y="3928"/>
              <a:ext cx="209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49" name="AutoShape 62"/>
            <p:cNvCxnSpPr>
              <a:cxnSpLocks noChangeShapeType="1"/>
              <a:stCxn id="50" idx="2"/>
              <a:endCxn id="45" idx="0"/>
            </p:cNvCxnSpPr>
            <p:nvPr/>
          </p:nvCxnSpPr>
          <p:spPr bwMode="auto">
            <a:xfrm>
              <a:off x="2739" y="3928"/>
              <a:ext cx="216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sp>
          <p:nvSpPr>
            <p:cNvPr id="50" name="Text Box 63"/>
            <p:cNvSpPr txBox="1">
              <a:spLocks noChangeArrowheads="1"/>
            </p:cNvSpPr>
            <p:nvPr/>
          </p:nvSpPr>
          <p:spPr bwMode="auto">
            <a:xfrm>
              <a:off x="2551" y="3734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Op(+)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51" name="AutoShape 64"/>
          <p:cNvSpPr>
            <a:spLocks noChangeArrowheads="1"/>
          </p:cNvSpPr>
          <p:nvPr/>
        </p:nvSpPr>
        <p:spPr bwMode="auto">
          <a:xfrm>
            <a:off x="4498975" y="5075777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5184068" y="5436176"/>
            <a:ext cx="2831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Abstract </a:t>
            </a:r>
            <a:r>
              <a:rPr lang="en-US" i="1" dirty="0" smtClean="0">
                <a:latin typeface="+mn-lt"/>
              </a:rPr>
              <a:t>Syntax Tree</a:t>
            </a:r>
            <a:endParaRPr lang="en-US" i="1" dirty="0">
              <a:latin typeface="+mn-lt"/>
            </a:endParaRPr>
          </a:p>
        </p:txBody>
      </p:sp>
      <p:sp>
        <p:nvSpPr>
          <p:cNvPr id="54" name="AutoShape 67"/>
          <p:cNvSpPr>
            <a:spLocks noChangeArrowheads="1"/>
          </p:cNvSpPr>
          <p:nvPr/>
        </p:nvSpPr>
        <p:spPr bwMode="auto">
          <a:xfrm rot="3033179">
            <a:off x="3833813" y="4878927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4659313" y="5059902"/>
            <a:ext cx="4937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200">
                <a:latin typeface="+mn-lt"/>
              </a:rPr>
              <a:t>valid</a:t>
            </a:r>
          </a:p>
        </p:txBody>
      </p: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3256809" y="5112289"/>
            <a:ext cx="587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200" dirty="0">
                <a:solidFill>
                  <a:srgbClr val="FF0000"/>
                </a:solidFill>
                <a:latin typeface="+mn-lt"/>
              </a:rPr>
              <a:t>syntax</a:t>
            </a:r>
            <a:br>
              <a:rPr lang="en-US" sz="1200" dirty="0">
                <a:solidFill>
                  <a:srgbClr val="FF0000"/>
                </a:solidFill>
                <a:latin typeface="+mn-lt"/>
              </a:rPr>
            </a:br>
            <a:r>
              <a:rPr lang="en-US" sz="1200" dirty="0">
                <a:solidFill>
                  <a:srgbClr val="FF0000"/>
                </a:solidFill>
                <a:latin typeface="+mn-lt"/>
              </a:rPr>
              <a:t>error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217" y="0"/>
            <a:ext cx="7772400" cy="1143000"/>
          </a:xfrm>
        </p:spPr>
        <p:txBody>
          <a:bodyPr/>
          <a:lstStyle/>
          <a:p>
            <a:r>
              <a:rPr lang="en-US" dirty="0" smtClean="0"/>
              <a:t>Another example for layering</a:t>
            </a:r>
            <a:endParaRPr lang="he-IL" dirty="0"/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548130" y="1664244"/>
            <a:ext cx="2376488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pt-BR" sz="1800" b="1" dirty="0">
                <a:latin typeface="+mn-lt"/>
                <a:cs typeface="Times New Roman" pitchFamily="18" charset="0"/>
              </a:rPr>
              <a:t>Ambiguous </a:t>
            </a:r>
            <a:r>
              <a:rPr lang="pt-BR" sz="1800" b="1" dirty="0" smtClean="0">
                <a:latin typeface="+mn-lt"/>
                <a:cs typeface="Times New Roman" pitchFamily="18" charset="0"/>
              </a:rPr>
              <a:t>grammar</a:t>
            </a:r>
            <a:r>
              <a:rPr lang="pt-BR" sz="1800" dirty="0">
                <a:latin typeface="+mn-lt"/>
                <a:cs typeface="Times New Roman" pitchFamily="18" charset="0"/>
              </a:rPr>
              <a:t/>
            </a:r>
            <a:br>
              <a:rPr lang="pt-BR" sz="1800" dirty="0">
                <a:latin typeface="+mn-lt"/>
                <a:cs typeface="Times New Roman" pitchFamily="18" charset="0"/>
              </a:rPr>
            </a:br>
            <a:r>
              <a:rPr lang="pt-BR" sz="1800" dirty="0" smtClean="0">
                <a:latin typeface="+mn-lt"/>
                <a:cs typeface="Times New Roman" pitchFamily="18" charset="0"/>
              </a:rPr>
              <a:t>P </a:t>
            </a:r>
            <a:r>
              <a:rPr lang="pt-BR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1800" dirty="0">
                <a:latin typeface="+mn-lt"/>
                <a:cs typeface="Times New Roman" pitchFamily="18" charset="0"/>
              </a:rPr>
              <a:t> </a:t>
            </a:r>
            <a:r>
              <a:rPr lang="el-GR" sz="1800" dirty="0" smtClean="0">
                <a:latin typeface="+mn-lt"/>
                <a:cs typeface="Times New Roman" pitchFamily="18" charset="0"/>
              </a:rPr>
              <a:t>ε</a:t>
            </a:r>
            <a:r>
              <a:rPr lang="pt-BR" sz="1800" dirty="0">
                <a:latin typeface="+mn-lt"/>
                <a:cs typeface="Times New Roman" pitchFamily="18" charset="0"/>
              </a:rPr>
              <a:t/>
            </a:r>
            <a:br>
              <a:rPr lang="pt-BR" sz="1800" dirty="0">
                <a:latin typeface="+mn-lt"/>
                <a:cs typeface="Times New Roman" pitchFamily="18" charset="0"/>
              </a:rPr>
            </a:br>
            <a:r>
              <a:rPr lang="pt-BR" sz="1800" dirty="0" smtClean="0">
                <a:latin typeface="+mn-lt"/>
                <a:cs typeface="Times New Roman" pitchFamily="18" charset="0"/>
              </a:rPr>
              <a:t>      | P P</a:t>
            </a:r>
            <a:br>
              <a:rPr lang="pt-BR" sz="1800" dirty="0" smtClean="0">
                <a:latin typeface="+mn-lt"/>
                <a:cs typeface="Times New Roman" pitchFamily="18" charset="0"/>
              </a:rPr>
            </a:br>
            <a:r>
              <a:rPr lang="pt-BR" sz="1800" dirty="0" smtClean="0">
                <a:latin typeface="+mn-lt"/>
                <a:cs typeface="Times New Roman" pitchFamily="18" charset="0"/>
              </a:rPr>
              <a:t>      | ( P )</a:t>
            </a:r>
            <a:endParaRPr lang="pt-BR" sz="1800" dirty="0"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716780" y="1629319"/>
            <a:ext cx="2735263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1800" b="1" dirty="0">
                <a:latin typeface="+mn-lt"/>
                <a:cs typeface="Times New Roman" pitchFamily="18" charset="0"/>
              </a:rPr>
              <a:t>Unambiguous 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grammar</a:t>
            </a:r>
            <a:endParaRPr lang="en-US" sz="1800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sz="1800" dirty="0" smtClean="0">
                <a:latin typeface="+mn-lt"/>
                <a:cs typeface="Times New Roman" pitchFamily="18" charset="0"/>
              </a:rPr>
              <a:t>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P S</a:t>
            </a:r>
          </a:p>
          <a:p>
            <a:pPr marL="457200" indent="-457200" algn="l" rtl="0" eaLnBrk="0" hangingPunct="0"/>
            <a:r>
              <a:rPr lang="en-US" sz="1800" dirty="0" smtClean="0">
                <a:latin typeface="+mn-lt"/>
                <a:cs typeface="Times New Roman" pitchFamily="18" charset="0"/>
              </a:rPr>
              <a:t>       | </a:t>
            </a:r>
            <a:r>
              <a:rPr lang="el-GR" sz="1800" dirty="0" smtClean="0">
                <a:latin typeface="+mn-lt"/>
                <a:cs typeface="Times New Roman" pitchFamily="18" charset="0"/>
              </a:rPr>
              <a:t>ε</a:t>
            </a:r>
            <a:endParaRPr lang="en-US" sz="1800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sz="1800" dirty="0" smtClean="0">
                <a:latin typeface="+mn-lt"/>
                <a:cs typeface="Times New Roman" pitchFamily="18" charset="0"/>
              </a:rPr>
              <a:t>P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( S </a:t>
            </a:r>
            <a:r>
              <a:rPr lang="en-US" sz="1800" dirty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6" name="הסבר מלבני 5"/>
          <p:cNvSpPr/>
          <p:nvPr/>
        </p:nvSpPr>
        <p:spPr>
          <a:xfrm>
            <a:off x="6632546" y="1832395"/>
            <a:ext cx="1728192" cy="720080"/>
          </a:xfrm>
          <a:prstGeom prst="wedgeRectCallout">
            <a:avLst>
              <a:gd name="adj1" fmla="val -165643"/>
              <a:gd name="adj2" fmla="val -77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Takes care of “concatenation”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7" name="הסבר מלבני 6"/>
          <p:cNvSpPr/>
          <p:nvPr/>
        </p:nvSpPr>
        <p:spPr>
          <a:xfrm>
            <a:off x="6488530" y="2696491"/>
            <a:ext cx="2160240" cy="504056"/>
          </a:xfrm>
          <a:prstGeom prst="wedgeRectCallout">
            <a:avLst>
              <a:gd name="adj1" fmla="val -133075"/>
              <a:gd name="adj2" fmla="val -580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Takes care of nesting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2187462" y="6152875"/>
            <a:ext cx="2492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l-GR" sz="1100" b="1" dirty="0" smtClean="0">
                <a:solidFill>
                  <a:srgbClr val="FF0000"/>
                </a:solidFill>
                <a:latin typeface="+mn-lt"/>
              </a:rPr>
              <a:t>ε</a:t>
            </a:r>
            <a:endParaRPr lang="en-US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Rectangle 69"/>
          <p:cNvSpPr>
            <a:spLocks noChangeArrowheads="1"/>
          </p:cNvSpPr>
          <p:nvPr/>
        </p:nvSpPr>
        <p:spPr bwMode="auto">
          <a:xfrm>
            <a:off x="2568695" y="6152875"/>
            <a:ext cx="2286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1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1817048" y="6152875"/>
            <a:ext cx="2286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b="1" dirty="0" smtClean="0">
                <a:solidFill>
                  <a:schemeClr val="accent1"/>
                </a:solidFill>
                <a:latin typeface="+mn-lt"/>
              </a:rPr>
              <a:t>(</a:t>
            </a:r>
            <a:endParaRPr lang="en-US" sz="11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3303676" y="6152875"/>
            <a:ext cx="2492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l-GR" sz="1100" b="1" dirty="0" smtClean="0">
                <a:solidFill>
                  <a:srgbClr val="FF0000"/>
                </a:solidFill>
                <a:latin typeface="+mn-lt"/>
              </a:rPr>
              <a:t>ε</a:t>
            </a:r>
            <a:endParaRPr lang="en-US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Rectangle 69"/>
          <p:cNvSpPr>
            <a:spLocks noChangeArrowheads="1"/>
          </p:cNvSpPr>
          <p:nvPr/>
        </p:nvSpPr>
        <p:spPr bwMode="auto">
          <a:xfrm>
            <a:off x="3683341" y="6152875"/>
            <a:ext cx="2286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1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0" name="Rectangle 74"/>
          <p:cNvSpPr>
            <a:spLocks noChangeArrowheads="1"/>
          </p:cNvSpPr>
          <p:nvPr/>
        </p:nvSpPr>
        <p:spPr bwMode="auto">
          <a:xfrm>
            <a:off x="2931694" y="6152875"/>
            <a:ext cx="2286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b="1" dirty="0" smtClean="0">
                <a:solidFill>
                  <a:schemeClr val="accent1"/>
                </a:solidFill>
                <a:latin typeface="+mn-lt"/>
              </a:rPr>
              <a:t>(</a:t>
            </a:r>
            <a:endParaRPr lang="en-US" sz="11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" name="Rectangle 74"/>
          <p:cNvSpPr>
            <a:spLocks noChangeArrowheads="1"/>
          </p:cNvSpPr>
          <p:nvPr/>
        </p:nvSpPr>
        <p:spPr bwMode="auto">
          <a:xfrm>
            <a:off x="1454049" y="6152875"/>
            <a:ext cx="2286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b="1" dirty="0" smtClean="0">
                <a:solidFill>
                  <a:schemeClr val="accent1"/>
                </a:solidFill>
                <a:latin typeface="+mn-lt"/>
              </a:rPr>
              <a:t>(</a:t>
            </a:r>
            <a:endParaRPr lang="en-US" sz="11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2" name="Rectangle 69"/>
          <p:cNvSpPr>
            <a:spLocks noChangeArrowheads="1"/>
          </p:cNvSpPr>
          <p:nvPr/>
        </p:nvSpPr>
        <p:spPr bwMode="auto">
          <a:xfrm>
            <a:off x="5461750" y="6152875"/>
            <a:ext cx="2286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1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0" name="Rectangle 73"/>
          <p:cNvSpPr>
            <a:spLocks noChangeArrowheads="1"/>
          </p:cNvSpPr>
          <p:nvPr/>
        </p:nvSpPr>
        <p:spPr bwMode="auto">
          <a:xfrm>
            <a:off x="2187325" y="5579788"/>
            <a:ext cx="2494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S</a:t>
            </a:r>
            <a:endParaRPr lang="en-US" sz="1100" dirty="0">
              <a:latin typeface="+mn-lt"/>
            </a:endParaRPr>
          </a:p>
        </p:txBody>
      </p:sp>
      <p:cxnSp>
        <p:nvCxnSpPr>
          <p:cNvPr id="111" name="AutoShape 75"/>
          <p:cNvCxnSpPr>
            <a:cxnSpLocks noChangeShapeType="1"/>
            <a:stCxn id="110" idx="2"/>
            <a:endCxn id="40" idx="0"/>
          </p:cNvCxnSpPr>
          <p:nvPr/>
        </p:nvCxnSpPr>
        <p:spPr bwMode="auto">
          <a:xfrm flipH="1">
            <a:off x="2312065" y="5841398"/>
            <a:ext cx="1" cy="31147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12" name="Rectangle 73"/>
          <p:cNvSpPr>
            <a:spLocks noChangeArrowheads="1"/>
          </p:cNvSpPr>
          <p:nvPr/>
        </p:nvSpPr>
        <p:spPr bwMode="auto">
          <a:xfrm>
            <a:off x="3303539" y="5579788"/>
            <a:ext cx="2494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S</a:t>
            </a:r>
            <a:endParaRPr lang="en-US" sz="1100" dirty="0">
              <a:latin typeface="+mn-lt"/>
            </a:endParaRPr>
          </a:p>
        </p:txBody>
      </p:sp>
      <p:cxnSp>
        <p:nvCxnSpPr>
          <p:cNvPr id="113" name="AutoShape 75"/>
          <p:cNvCxnSpPr>
            <a:cxnSpLocks noChangeShapeType="1"/>
            <a:stCxn id="112" idx="2"/>
            <a:endCxn id="45" idx="0"/>
          </p:cNvCxnSpPr>
          <p:nvPr/>
        </p:nvCxnSpPr>
        <p:spPr bwMode="auto">
          <a:xfrm flipH="1">
            <a:off x="3428279" y="5841398"/>
            <a:ext cx="1" cy="31147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14" name="Rectangle 73"/>
          <p:cNvSpPr>
            <a:spLocks noChangeArrowheads="1"/>
          </p:cNvSpPr>
          <p:nvPr/>
        </p:nvSpPr>
        <p:spPr bwMode="auto">
          <a:xfrm>
            <a:off x="2184150" y="4931716"/>
            <a:ext cx="2575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P</a:t>
            </a:r>
            <a:endParaRPr lang="en-US" sz="1100" dirty="0">
              <a:latin typeface="+mn-lt"/>
            </a:endParaRPr>
          </a:p>
        </p:txBody>
      </p:sp>
      <p:sp>
        <p:nvSpPr>
          <p:cNvPr id="115" name="Rectangle 73"/>
          <p:cNvSpPr>
            <a:spLocks noChangeArrowheads="1"/>
          </p:cNvSpPr>
          <p:nvPr/>
        </p:nvSpPr>
        <p:spPr bwMode="auto">
          <a:xfrm>
            <a:off x="3299509" y="4931716"/>
            <a:ext cx="2575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P</a:t>
            </a:r>
            <a:endParaRPr lang="en-US" sz="1100" dirty="0">
              <a:latin typeface="+mn-lt"/>
            </a:endParaRPr>
          </a:p>
        </p:txBody>
      </p:sp>
      <p:cxnSp>
        <p:nvCxnSpPr>
          <p:cNvPr id="116" name="AutoShape 75"/>
          <p:cNvCxnSpPr>
            <a:cxnSpLocks noChangeShapeType="1"/>
            <a:stCxn id="115" idx="2"/>
            <a:endCxn id="112" idx="0"/>
          </p:cNvCxnSpPr>
          <p:nvPr/>
        </p:nvCxnSpPr>
        <p:spPr bwMode="auto">
          <a:xfrm>
            <a:off x="3428279" y="5193326"/>
            <a:ext cx="1" cy="38646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17" name="AutoShape 75"/>
          <p:cNvCxnSpPr>
            <a:cxnSpLocks noChangeShapeType="1"/>
            <a:stCxn id="114" idx="2"/>
            <a:endCxn id="110" idx="0"/>
          </p:cNvCxnSpPr>
          <p:nvPr/>
        </p:nvCxnSpPr>
        <p:spPr bwMode="auto">
          <a:xfrm flipH="1">
            <a:off x="2312066" y="5193326"/>
            <a:ext cx="854" cy="38646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18" name="AutoShape 75"/>
          <p:cNvCxnSpPr>
            <a:cxnSpLocks noChangeShapeType="1"/>
            <a:stCxn id="114" idx="2"/>
          </p:cNvCxnSpPr>
          <p:nvPr/>
        </p:nvCxnSpPr>
        <p:spPr bwMode="auto">
          <a:xfrm>
            <a:off x="2312920" y="5193326"/>
            <a:ext cx="370082" cy="95954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19" name="AutoShape 75"/>
          <p:cNvCxnSpPr>
            <a:cxnSpLocks noChangeShapeType="1"/>
            <a:stCxn id="114" idx="2"/>
          </p:cNvCxnSpPr>
          <p:nvPr/>
        </p:nvCxnSpPr>
        <p:spPr bwMode="auto">
          <a:xfrm flipH="1">
            <a:off x="1931359" y="5193326"/>
            <a:ext cx="381561" cy="95954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20" name="AutoShape 75"/>
          <p:cNvCxnSpPr>
            <a:cxnSpLocks noChangeShapeType="1"/>
            <a:stCxn id="115" idx="2"/>
          </p:cNvCxnSpPr>
          <p:nvPr/>
        </p:nvCxnSpPr>
        <p:spPr bwMode="auto">
          <a:xfrm>
            <a:off x="3428279" y="5193326"/>
            <a:ext cx="369369" cy="95954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21" name="AutoShape 75"/>
          <p:cNvCxnSpPr>
            <a:cxnSpLocks noChangeShapeType="1"/>
            <a:stCxn id="115" idx="2"/>
          </p:cNvCxnSpPr>
          <p:nvPr/>
        </p:nvCxnSpPr>
        <p:spPr bwMode="auto">
          <a:xfrm flipH="1">
            <a:off x="3046006" y="5193326"/>
            <a:ext cx="382273" cy="95954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22" name="Rectangle 73"/>
          <p:cNvSpPr>
            <a:spLocks noChangeArrowheads="1"/>
          </p:cNvSpPr>
          <p:nvPr/>
        </p:nvSpPr>
        <p:spPr bwMode="auto">
          <a:xfrm>
            <a:off x="2762307" y="2840507"/>
            <a:ext cx="2398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s</a:t>
            </a:r>
            <a:endParaRPr lang="en-US" sz="1100" dirty="0">
              <a:latin typeface="+mn-lt"/>
            </a:endParaRPr>
          </a:p>
        </p:txBody>
      </p:sp>
      <p:sp>
        <p:nvSpPr>
          <p:cNvPr id="123" name="Text Box 53"/>
          <p:cNvSpPr txBox="1">
            <a:spLocks noChangeArrowheads="1"/>
          </p:cNvSpPr>
          <p:nvPr/>
        </p:nvSpPr>
        <p:spPr bwMode="auto">
          <a:xfrm>
            <a:off x="5870677" y="6152875"/>
            <a:ext cx="2492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l-GR" sz="1100" b="1" dirty="0" smtClean="0">
                <a:solidFill>
                  <a:srgbClr val="FF0000"/>
                </a:solidFill>
                <a:latin typeface="+mn-lt"/>
              </a:rPr>
              <a:t>ε</a:t>
            </a:r>
            <a:endParaRPr lang="en-US" sz="11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4" name="AutoShape 75"/>
          <p:cNvCxnSpPr>
            <a:cxnSpLocks noChangeShapeType="1"/>
            <a:stCxn id="122" idx="2"/>
            <a:endCxn id="130" idx="0"/>
          </p:cNvCxnSpPr>
          <p:nvPr/>
        </p:nvCxnSpPr>
        <p:spPr bwMode="auto">
          <a:xfrm>
            <a:off x="2882226" y="3102117"/>
            <a:ext cx="3117956" cy="247469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30" name="Rectangle 73"/>
          <p:cNvSpPr>
            <a:spLocks noChangeArrowheads="1"/>
          </p:cNvSpPr>
          <p:nvPr/>
        </p:nvSpPr>
        <p:spPr bwMode="auto">
          <a:xfrm>
            <a:off x="5880263" y="5576811"/>
            <a:ext cx="2398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s</a:t>
            </a:r>
            <a:endParaRPr lang="en-US" sz="1100" dirty="0">
              <a:latin typeface="+mn-lt"/>
            </a:endParaRPr>
          </a:p>
        </p:txBody>
      </p:sp>
      <p:sp>
        <p:nvSpPr>
          <p:cNvPr id="132" name="Rectangle 73"/>
          <p:cNvSpPr>
            <a:spLocks noChangeArrowheads="1"/>
          </p:cNvSpPr>
          <p:nvPr/>
        </p:nvSpPr>
        <p:spPr bwMode="auto">
          <a:xfrm>
            <a:off x="2753456" y="3416571"/>
            <a:ext cx="2575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P</a:t>
            </a:r>
            <a:endParaRPr lang="en-US" sz="1100" dirty="0">
              <a:latin typeface="+mn-lt"/>
            </a:endParaRPr>
          </a:p>
        </p:txBody>
      </p:sp>
      <p:cxnSp>
        <p:nvCxnSpPr>
          <p:cNvPr id="133" name="AutoShape 75"/>
          <p:cNvCxnSpPr>
            <a:cxnSpLocks noChangeShapeType="1"/>
            <a:stCxn id="122" idx="2"/>
            <a:endCxn id="132" idx="0"/>
          </p:cNvCxnSpPr>
          <p:nvPr/>
        </p:nvCxnSpPr>
        <p:spPr bwMode="auto">
          <a:xfrm>
            <a:off x="2882226" y="3102117"/>
            <a:ext cx="0" cy="31445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36" name="AutoShape 75"/>
          <p:cNvCxnSpPr>
            <a:cxnSpLocks noChangeShapeType="1"/>
            <a:stCxn id="132" idx="3"/>
            <a:endCxn id="52" idx="0"/>
          </p:cNvCxnSpPr>
          <p:nvPr/>
        </p:nvCxnSpPr>
        <p:spPr bwMode="auto">
          <a:xfrm>
            <a:off x="3010996" y="3547376"/>
            <a:ext cx="2565060" cy="260549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39" name="AutoShape 75"/>
          <p:cNvCxnSpPr>
            <a:cxnSpLocks noChangeShapeType="1"/>
            <a:stCxn id="132" idx="1"/>
            <a:endCxn id="51" idx="0"/>
          </p:cNvCxnSpPr>
          <p:nvPr/>
        </p:nvCxnSpPr>
        <p:spPr bwMode="auto">
          <a:xfrm flipH="1">
            <a:off x="1568355" y="3547376"/>
            <a:ext cx="1185101" cy="260549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44" name="Rectangle 73"/>
          <p:cNvSpPr>
            <a:spLocks noChangeArrowheads="1"/>
          </p:cNvSpPr>
          <p:nvPr/>
        </p:nvSpPr>
        <p:spPr bwMode="auto">
          <a:xfrm>
            <a:off x="2762307" y="3848619"/>
            <a:ext cx="2398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s</a:t>
            </a:r>
            <a:endParaRPr lang="en-US" sz="1100" dirty="0">
              <a:latin typeface="+mn-lt"/>
            </a:endParaRPr>
          </a:p>
        </p:txBody>
      </p:sp>
      <p:cxnSp>
        <p:nvCxnSpPr>
          <p:cNvPr id="145" name="AutoShape 75"/>
          <p:cNvCxnSpPr>
            <a:cxnSpLocks noChangeShapeType="1"/>
            <a:stCxn id="132" idx="2"/>
            <a:endCxn id="144" idx="0"/>
          </p:cNvCxnSpPr>
          <p:nvPr/>
        </p:nvCxnSpPr>
        <p:spPr bwMode="auto">
          <a:xfrm>
            <a:off x="2882226" y="3678181"/>
            <a:ext cx="0" cy="170438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48" name="AutoShape 75"/>
          <p:cNvCxnSpPr>
            <a:cxnSpLocks noChangeShapeType="1"/>
            <a:stCxn id="144" idx="2"/>
            <a:endCxn id="114" idx="0"/>
          </p:cNvCxnSpPr>
          <p:nvPr/>
        </p:nvCxnSpPr>
        <p:spPr bwMode="auto">
          <a:xfrm flipH="1">
            <a:off x="2312920" y="4110229"/>
            <a:ext cx="569306" cy="82148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54" name="Rectangle 73"/>
          <p:cNvSpPr>
            <a:spLocks noChangeArrowheads="1"/>
          </p:cNvSpPr>
          <p:nvPr/>
        </p:nvSpPr>
        <p:spPr bwMode="auto">
          <a:xfrm>
            <a:off x="3308360" y="4352675"/>
            <a:ext cx="2398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s</a:t>
            </a:r>
            <a:endParaRPr lang="en-US" sz="1100" dirty="0">
              <a:latin typeface="+mn-lt"/>
            </a:endParaRPr>
          </a:p>
        </p:txBody>
      </p:sp>
      <p:cxnSp>
        <p:nvCxnSpPr>
          <p:cNvPr id="155" name="AutoShape 75"/>
          <p:cNvCxnSpPr>
            <a:cxnSpLocks noChangeShapeType="1"/>
            <a:stCxn id="144" idx="2"/>
            <a:endCxn id="154" idx="0"/>
          </p:cNvCxnSpPr>
          <p:nvPr/>
        </p:nvCxnSpPr>
        <p:spPr bwMode="auto">
          <a:xfrm>
            <a:off x="2882226" y="4110229"/>
            <a:ext cx="546053" cy="24244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58" name="AutoShape 75"/>
          <p:cNvCxnSpPr>
            <a:cxnSpLocks noChangeShapeType="1"/>
            <a:stCxn id="154" idx="2"/>
            <a:endCxn id="115" idx="0"/>
          </p:cNvCxnSpPr>
          <p:nvPr/>
        </p:nvCxnSpPr>
        <p:spPr bwMode="auto">
          <a:xfrm>
            <a:off x="3428279" y="4614285"/>
            <a:ext cx="0" cy="317431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63" name="Rectangle 73"/>
          <p:cNvSpPr>
            <a:spLocks noChangeArrowheads="1"/>
          </p:cNvSpPr>
          <p:nvPr/>
        </p:nvSpPr>
        <p:spPr bwMode="auto">
          <a:xfrm>
            <a:off x="4238972" y="4928739"/>
            <a:ext cx="2398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100" dirty="0" smtClean="0">
                <a:latin typeface="+mn-lt"/>
              </a:rPr>
              <a:t>s</a:t>
            </a:r>
            <a:endParaRPr lang="en-US" sz="1100" dirty="0">
              <a:latin typeface="+mn-lt"/>
            </a:endParaRPr>
          </a:p>
        </p:txBody>
      </p:sp>
      <p:sp>
        <p:nvSpPr>
          <p:cNvPr id="164" name="Text Box 53"/>
          <p:cNvSpPr txBox="1">
            <a:spLocks noChangeArrowheads="1"/>
          </p:cNvSpPr>
          <p:nvPr/>
        </p:nvSpPr>
        <p:spPr bwMode="auto">
          <a:xfrm>
            <a:off x="4234288" y="6152875"/>
            <a:ext cx="2492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l-GR" sz="1100" b="1" dirty="0" smtClean="0">
                <a:solidFill>
                  <a:srgbClr val="FF0000"/>
                </a:solidFill>
                <a:latin typeface="+mn-lt"/>
              </a:rPr>
              <a:t>ε</a:t>
            </a:r>
            <a:endParaRPr lang="en-US" sz="11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65" name="AutoShape 75"/>
          <p:cNvCxnSpPr>
            <a:cxnSpLocks noChangeShapeType="1"/>
            <a:stCxn id="163" idx="2"/>
            <a:endCxn id="164" idx="0"/>
          </p:cNvCxnSpPr>
          <p:nvPr/>
        </p:nvCxnSpPr>
        <p:spPr bwMode="auto">
          <a:xfrm>
            <a:off x="4358891" y="5190349"/>
            <a:ext cx="0" cy="96252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68" name="AutoShape 75"/>
          <p:cNvCxnSpPr>
            <a:cxnSpLocks noChangeShapeType="1"/>
            <a:stCxn id="130" idx="2"/>
            <a:endCxn id="123" idx="0"/>
          </p:cNvCxnSpPr>
          <p:nvPr/>
        </p:nvCxnSpPr>
        <p:spPr bwMode="auto">
          <a:xfrm flipH="1">
            <a:off x="5995280" y="5838421"/>
            <a:ext cx="4902" cy="31445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171" name="AutoShape 75"/>
          <p:cNvCxnSpPr>
            <a:cxnSpLocks noChangeShapeType="1"/>
            <a:stCxn id="154" idx="2"/>
            <a:endCxn id="163" idx="1"/>
          </p:cNvCxnSpPr>
          <p:nvPr/>
        </p:nvCxnSpPr>
        <p:spPr bwMode="auto">
          <a:xfrm>
            <a:off x="3428279" y="4614285"/>
            <a:ext cx="810693" cy="445259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6412" y="231495"/>
            <a:ext cx="7772400" cy="1143000"/>
          </a:xfrm>
        </p:spPr>
        <p:txBody>
          <a:bodyPr/>
          <a:lstStyle/>
          <a:p>
            <a:r>
              <a:rPr lang="en-US" dirty="0" smtClean="0"/>
              <a:t>“dangling-else” example</a:t>
            </a:r>
            <a:endParaRPr lang="he-IL" dirty="0"/>
          </a:p>
        </p:txBody>
      </p: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179512" y="1268413"/>
            <a:ext cx="2304256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pt-BR" sz="1800" b="1" dirty="0" smtClean="0">
                <a:latin typeface="+mn-lt"/>
                <a:cs typeface="Times New Roman" pitchFamily="18" charset="0"/>
              </a:rPr>
              <a:t>Ambiguous grammar </a:t>
            </a:r>
            <a:r>
              <a:rPr lang="pt-BR" sz="1800" dirty="0" smtClean="0">
                <a:latin typeface="+mn-lt"/>
                <a:cs typeface="Times New Roman" pitchFamily="18" charset="0"/>
              </a:rPr>
              <a:t/>
            </a:r>
            <a:br>
              <a:rPr lang="pt-BR" sz="1800" dirty="0" smtClean="0">
                <a:latin typeface="+mn-lt"/>
                <a:cs typeface="Times New Roman" pitchFamily="18" charset="0"/>
              </a:rPr>
            </a:br>
            <a:r>
              <a:rPr lang="pt-BR" sz="1800" dirty="0" smtClean="0">
                <a:latin typeface="+mn-lt"/>
                <a:cs typeface="Times New Roman" pitchFamily="18" charset="0"/>
              </a:rPr>
              <a:t>S </a:t>
            </a:r>
            <a:r>
              <a:rPr lang="pt-BR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if</a:t>
            </a:r>
            <a:r>
              <a:rPr lang="pt-BR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pt-BR" sz="1800" dirty="0" smtClean="0">
                <a:latin typeface="+mn-lt"/>
                <a:cs typeface="Times New Roman" pitchFamily="18" charset="0"/>
              </a:rPr>
              <a:t>E</a:t>
            </a:r>
            <a:r>
              <a:rPr lang="pt-BR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then</a:t>
            </a:r>
            <a:r>
              <a:rPr lang="pt-BR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pt-BR" sz="1800" dirty="0" smtClean="0">
                <a:latin typeface="+mn-lt"/>
                <a:cs typeface="Times New Roman" pitchFamily="18" charset="0"/>
              </a:rPr>
              <a:t>S </a:t>
            </a:r>
            <a:endParaRPr lang="pt-BR" sz="18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pt-BR" sz="1800" dirty="0" smtClean="0">
                <a:latin typeface="+mn-lt"/>
                <a:cs typeface="Times New Roman" pitchFamily="18" charset="0"/>
              </a:rPr>
              <a:t>S    </a:t>
            </a:r>
            <a:r>
              <a:rPr lang="pt-BR" sz="1800" dirty="0" smtClean="0">
                <a:latin typeface="+mn-lt"/>
                <a:cs typeface="Times New Roman" pitchFamily="18" charset="0"/>
                <a:sym typeface="Symbol" pitchFamily="18" charset="2"/>
              </a:rPr>
              <a:t>|</a:t>
            </a:r>
            <a:r>
              <a:rPr lang="pt-BR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if</a:t>
            </a:r>
            <a:r>
              <a:rPr lang="pt-BR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pt-BR" sz="1800" dirty="0" smtClean="0">
                <a:latin typeface="+mn-lt"/>
                <a:cs typeface="Times New Roman" pitchFamily="18" charset="0"/>
              </a:rPr>
              <a:t>E</a:t>
            </a:r>
            <a:r>
              <a:rPr lang="pt-BR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then</a:t>
            </a:r>
            <a:r>
              <a:rPr lang="pt-BR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pt-BR" sz="1800" dirty="0" smtClean="0">
                <a:latin typeface="+mn-lt"/>
                <a:cs typeface="Times New Roman" pitchFamily="18" charset="0"/>
              </a:rPr>
              <a:t>S </a:t>
            </a:r>
            <a:r>
              <a:rPr lang="pt-BR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else</a:t>
            </a:r>
            <a:r>
              <a:rPr lang="pt-BR" sz="1800" dirty="0" smtClean="0">
                <a:latin typeface="+mn-lt"/>
                <a:cs typeface="Times New Roman" pitchFamily="18" charset="0"/>
              </a:rPr>
              <a:t> S</a:t>
            </a:r>
          </a:p>
          <a:p>
            <a:pPr algn="l" rtl="0"/>
            <a:r>
              <a:rPr lang="pt-BR" sz="1800" dirty="0" smtClean="0">
                <a:latin typeface="+mn-lt"/>
                <a:cs typeface="Times New Roman" pitchFamily="18" charset="0"/>
              </a:rPr>
              <a:t>      | other</a:t>
            </a:r>
            <a:endParaRPr lang="pt-BR" sz="1800" b="1" dirty="0">
              <a:solidFill>
                <a:schemeClr val="accent1"/>
              </a:solidFill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48" name="קבוצה 147"/>
          <p:cNvGrpSpPr/>
          <p:nvPr/>
        </p:nvGrpSpPr>
        <p:grpSpPr>
          <a:xfrm>
            <a:off x="1056432" y="4057327"/>
            <a:ext cx="3106313" cy="2448436"/>
            <a:chOff x="1056432" y="4057327"/>
            <a:chExt cx="3106313" cy="2448436"/>
          </a:xfrm>
        </p:grpSpPr>
        <p:sp>
          <p:nvSpPr>
            <p:cNvPr id="5" name="Rectangle 50"/>
            <p:cNvSpPr>
              <a:spLocks noChangeArrowheads="1"/>
            </p:cNvSpPr>
            <p:nvPr/>
          </p:nvSpPr>
          <p:spPr bwMode="auto">
            <a:xfrm>
              <a:off x="1056432" y="4786684"/>
              <a:ext cx="2744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if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6" name="Text Box 51"/>
            <p:cNvSpPr txBox="1">
              <a:spLocks noChangeArrowheads="1"/>
            </p:cNvSpPr>
            <p:nvPr/>
          </p:nvSpPr>
          <p:spPr bwMode="auto">
            <a:xfrm>
              <a:off x="1865766" y="4057327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S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8" name="Text Box 53"/>
            <p:cNvSpPr txBox="1">
              <a:spLocks noChangeArrowheads="1"/>
            </p:cNvSpPr>
            <p:nvPr/>
          </p:nvSpPr>
          <p:spPr bwMode="auto">
            <a:xfrm>
              <a:off x="2823482" y="4786684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S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9" name="Text Box 54"/>
            <p:cNvSpPr txBox="1">
              <a:spLocks noChangeArrowheads="1"/>
            </p:cNvSpPr>
            <p:nvPr/>
          </p:nvSpPr>
          <p:spPr bwMode="auto">
            <a:xfrm>
              <a:off x="1957097" y="4786684"/>
              <a:ext cx="479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then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2514260" y="5819676"/>
              <a:ext cx="479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then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3" name="Rectangle 58"/>
            <p:cNvSpPr>
              <a:spLocks noChangeArrowheads="1"/>
            </p:cNvSpPr>
            <p:nvPr/>
          </p:nvSpPr>
          <p:spPr bwMode="auto">
            <a:xfrm>
              <a:off x="1937861" y="5819676"/>
              <a:ext cx="2744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if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4" name="Rectangle 59"/>
            <p:cNvSpPr>
              <a:spLocks noChangeArrowheads="1"/>
            </p:cNvSpPr>
            <p:nvPr/>
          </p:nvSpPr>
          <p:spPr bwMode="auto">
            <a:xfrm>
              <a:off x="3311448" y="5819676"/>
              <a:ext cx="4387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else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15" name="AutoShape 60"/>
            <p:cNvCxnSpPr>
              <a:cxnSpLocks noChangeShapeType="1"/>
              <a:stCxn id="6" idx="2"/>
              <a:endCxn id="5" idx="0"/>
            </p:cNvCxnSpPr>
            <p:nvPr/>
          </p:nvCxnSpPr>
          <p:spPr bwMode="auto">
            <a:xfrm flipH="1">
              <a:off x="1193649" y="4334326"/>
              <a:ext cx="799804" cy="452358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61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>
              <a:off x="1993453" y="4334326"/>
              <a:ext cx="203453" cy="452358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62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>
              <a:off x="1993453" y="4334326"/>
              <a:ext cx="957716" cy="452358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63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 flipH="1">
              <a:off x="2075078" y="5063683"/>
              <a:ext cx="876091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64"/>
            <p:cNvCxnSpPr>
              <a:cxnSpLocks noChangeShapeType="1"/>
              <a:stCxn id="8" idx="2"/>
              <a:endCxn id="12" idx="0"/>
            </p:cNvCxnSpPr>
            <p:nvPr/>
          </p:nvCxnSpPr>
          <p:spPr bwMode="auto">
            <a:xfrm flipH="1">
              <a:off x="2754069" y="5063683"/>
              <a:ext cx="197100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65"/>
            <p:cNvCxnSpPr>
              <a:cxnSpLocks noChangeShapeType="1"/>
              <a:stCxn id="8" idx="2"/>
              <a:endCxn id="14" idx="0"/>
            </p:cNvCxnSpPr>
            <p:nvPr/>
          </p:nvCxnSpPr>
          <p:spPr bwMode="auto">
            <a:xfrm>
              <a:off x="2951169" y="5063683"/>
              <a:ext cx="579675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2223755" y="5819676"/>
              <a:ext cx="2598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E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58" name="Text Box 53"/>
            <p:cNvSpPr txBox="1">
              <a:spLocks noChangeArrowheads="1"/>
            </p:cNvSpPr>
            <p:nvPr/>
          </p:nvSpPr>
          <p:spPr bwMode="auto">
            <a:xfrm>
              <a:off x="3026793" y="5819676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S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61" name="Text Box 53"/>
            <p:cNvSpPr txBox="1">
              <a:spLocks noChangeArrowheads="1"/>
            </p:cNvSpPr>
            <p:nvPr/>
          </p:nvSpPr>
          <p:spPr bwMode="auto">
            <a:xfrm>
              <a:off x="3779523" y="5819676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S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62" name="משולש שווה שוקיים 61"/>
            <p:cNvSpPr/>
            <p:nvPr/>
          </p:nvSpPr>
          <p:spPr>
            <a:xfrm>
              <a:off x="2110781" y="6109763"/>
              <a:ext cx="504000" cy="396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3" name="משולש שווה שוקיים 62"/>
            <p:cNvSpPr/>
            <p:nvPr/>
          </p:nvSpPr>
          <p:spPr>
            <a:xfrm>
              <a:off x="2902869" y="6109763"/>
              <a:ext cx="504000" cy="396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4" name="משולש שווה שוקיים 63"/>
            <p:cNvSpPr/>
            <p:nvPr/>
          </p:nvSpPr>
          <p:spPr>
            <a:xfrm>
              <a:off x="3658745" y="6109763"/>
              <a:ext cx="504000" cy="396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5" name="AutoShape 65"/>
            <p:cNvCxnSpPr>
              <a:cxnSpLocks noChangeShapeType="1"/>
              <a:stCxn id="8" idx="2"/>
              <a:endCxn id="61" idx="0"/>
            </p:cNvCxnSpPr>
            <p:nvPr/>
          </p:nvCxnSpPr>
          <p:spPr bwMode="auto">
            <a:xfrm>
              <a:off x="2951169" y="5063683"/>
              <a:ext cx="956041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70" name="Text Box 53"/>
            <p:cNvSpPr txBox="1">
              <a:spLocks noChangeArrowheads="1"/>
            </p:cNvSpPr>
            <p:nvPr/>
          </p:nvSpPr>
          <p:spPr bwMode="auto">
            <a:xfrm>
              <a:off x="1441268" y="4786684"/>
              <a:ext cx="2598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E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71" name="משולש שווה שוקיים 70"/>
            <p:cNvSpPr/>
            <p:nvPr/>
          </p:nvSpPr>
          <p:spPr>
            <a:xfrm>
              <a:off x="1316674" y="5056801"/>
              <a:ext cx="504322" cy="39747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2" name="AutoShape 61"/>
            <p:cNvCxnSpPr>
              <a:cxnSpLocks noChangeShapeType="1"/>
              <a:stCxn id="6" idx="2"/>
              <a:endCxn id="70" idx="0"/>
            </p:cNvCxnSpPr>
            <p:nvPr/>
          </p:nvCxnSpPr>
          <p:spPr bwMode="auto">
            <a:xfrm flipH="1">
              <a:off x="1571172" y="4334326"/>
              <a:ext cx="422281" cy="452358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99" name="Text Box 53"/>
            <p:cNvSpPr txBox="1">
              <a:spLocks noChangeArrowheads="1"/>
            </p:cNvSpPr>
            <p:nvPr/>
          </p:nvSpPr>
          <p:spPr bwMode="auto">
            <a:xfrm>
              <a:off x="1429376" y="5130449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</a:rPr>
                <a:t>E</a:t>
              </a:r>
              <a:r>
                <a:rPr lang="en-US" sz="1200" baseline="-25000" dirty="0" smtClean="0">
                  <a:latin typeface="+mn-lt"/>
                </a:rPr>
                <a:t>1</a:t>
              </a:r>
              <a:endParaRPr lang="en-US" sz="1200" baseline="-25000" dirty="0">
                <a:latin typeface="+mn-lt"/>
              </a:endParaRPr>
            </a:p>
          </p:txBody>
        </p:sp>
        <p:cxnSp>
          <p:nvCxnSpPr>
            <p:cNvPr id="100" name="AutoShape 64"/>
            <p:cNvCxnSpPr>
              <a:cxnSpLocks noChangeShapeType="1"/>
              <a:stCxn id="8" idx="2"/>
              <a:endCxn id="57" idx="0"/>
            </p:cNvCxnSpPr>
            <p:nvPr/>
          </p:nvCxnSpPr>
          <p:spPr bwMode="auto">
            <a:xfrm flipH="1">
              <a:off x="2353659" y="5063683"/>
              <a:ext cx="597510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103" name="Text Box 53"/>
            <p:cNvSpPr txBox="1">
              <a:spLocks noChangeArrowheads="1"/>
            </p:cNvSpPr>
            <p:nvPr/>
          </p:nvSpPr>
          <p:spPr bwMode="auto">
            <a:xfrm>
              <a:off x="2218615" y="6174357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</a:rPr>
                <a:t>E</a:t>
              </a:r>
              <a:r>
                <a:rPr lang="en-US" sz="1200" baseline="-25000" dirty="0" smtClean="0">
                  <a:latin typeface="+mn-lt"/>
                </a:rPr>
                <a:t>2</a:t>
              </a:r>
              <a:endParaRPr lang="en-US" sz="1200" baseline="-25000" dirty="0">
                <a:latin typeface="+mn-lt"/>
              </a:endParaRPr>
            </a:p>
          </p:txBody>
        </p:sp>
        <p:sp>
          <p:nvSpPr>
            <p:cNvPr id="104" name="Text Box 53"/>
            <p:cNvSpPr txBox="1">
              <a:spLocks noChangeArrowheads="1"/>
            </p:cNvSpPr>
            <p:nvPr/>
          </p:nvSpPr>
          <p:spPr bwMode="auto">
            <a:xfrm>
              <a:off x="3015436" y="6174357"/>
              <a:ext cx="3215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</a:rPr>
                <a:t>S</a:t>
              </a:r>
              <a:r>
                <a:rPr lang="en-US" sz="1200" baseline="-25000" dirty="0" smtClean="0">
                  <a:latin typeface="+mn-lt"/>
                </a:rPr>
                <a:t>1</a:t>
              </a:r>
              <a:endParaRPr lang="en-US" sz="1200" baseline="-25000" dirty="0">
                <a:latin typeface="+mn-lt"/>
              </a:endParaRPr>
            </a:p>
          </p:txBody>
        </p:sp>
        <p:sp>
          <p:nvSpPr>
            <p:cNvPr id="105" name="Text Box 53"/>
            <p:cNvSpPr txBox="1">
              <a:spLocks noChangeArrowheads="1"/>
            </p:cNvSpPr>
            <p:nvPr/>
          </p:nvSpPr>
          <p:spPr bwMode="auto">
            <a:xfrm>
              <a:off x="3766995" y="6174357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</a:rPr>
                <a:t>S</a:t>
              </a:r>
              <a:r>
                <a:rPr lang="en-US" sz="1200" baseline="-25000" dirty="0" smtClean="0">
                  <a:latin typeface="+mn-lt"/>
                </a:rPr>
                <a:t>2</a:t>
              </a:r>
              <a:endParaRPr lang="en-US" sz="1200" baseline="-25000" dirty="0">
                <a:latin typeface="+mn-lt"/>
              </a:endParaRPr>
            </a:p>
          </p:txBody>
        </p:sp>
        <p:cxnSp>
          <p:nvCxnSpPr>
            <p:cNvPr id="138" name="AutoShape 65"/>
            <p:cNvCxnSpPr>
              <a:cxnSpLocks noChangeShapeType="1"/>
              <a:stCxn id="8" idx="2"/>
              <a:endCxn id="58" idx="0"/>
            </p:cNvCxnSpPr>
            <p:nvPr/>
          </p:nvCxnSpPr>
          <p:spPr bwMode="auto">
            <a:xfrm>
              <a:off x="2951169" y="5063683"/>
              <a:ext cx="203311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grpSp>
        <p:nvGrpSpPr>
          <p:cNvPr id="149" name="קבוצה 148"/>
          <p:cNvGrpSpPr/>
          <p:nvPr/>
        </p:nvGrpSpPr>
        <p:grpSpPr>
          <a:xfrm>
            <a:off x="4938839" y="4069760"/>
            <a:ext cx="3117999" cy="2448436"/>
            <a:chOff x="4938839" y="4069760"/>
            <a:chExt cx="3117999" cy="2448436"/>
          </a:xfrm>
        </p:grpSpPr>
        <p:sp>
          <p:nvSpPr>
            <p:cNvPr id="106" name="Rectangle 50"/>
            <p:cNvSpPr>
              <a:spLocks noChangeArrowheads="1"/>
            </p:cNvSpPr>
            <p:nvPr/>
          </p:nvSpPr>
          <p:spPr bwMode="auto">
            <a:xfrm>
              <a:off x="4938839" y="4799117"/>
              <a:ext cx="2744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if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7" name="Text Box 51"/>
            <p:cNvSpPr txBox="1">
              <a:spLocks noChangeArrowheads="1"/>
            </p:cNvSpPr>
            <p:nvPr/>
          </p:nvSpPr>
          <p:spPr bwMode="auto">
            <a:xfrm>
              <a:off x="5736064" y="4069760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S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108" name="Text Box 53"/>
            <p:cNvSpPr txBox="1">
              <a:spLocks noChangeArrowheads="1"/>
            </p:cNvSpPr>
            <p:nvPr/>
          </p:nvSpPr>
          <p:spPr bwMode="auto">
            <a:xfrm>
              <a:off x="6705889" y="4799117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S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109" name="Text Box 54"/>
            <p:cNvSpPr txBox="1">
              <a:spLocks noChangeArrowheads="1"/>
            </p:cNvSpPr>
            <p:nvPr/>
          </p:nvSpPr>
          <p:spPr bwMode="auto">
            <a:xfrm>
              <a:off x="5839504" y="4799117"/>
              <a:ext cx="479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then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10" name="Rectangle 57"/>
            <p:cNvSpPr>
              <a:spLocks noChangeArrowheads="1"/>
            </p:cNvSpPr>
            <p:nvPr/>
          </p:nvSpPr>
          <p:spPr bwMode="auto">
            <a:xfrm>
              <a:off x="6775735" y="5832109"/>
              <a:ext cx="479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then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11" name="Rectangle 58"/>
            <p:cNvSpPr>
              <a:spLocks noChangeArrowheads="1"/>
            </p:cNvSpPr>
            <p:nvPr/>
          </p:nvSpPr>
          <p:spPr bwMode="auto">
            <a:xfrm>
              <a:off x="6199336" y="5832109"/>
              <a:ext cx="2744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if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12" name="Rectangle 59"/>
            <p:cNvSpPr>
              <a:spLocks noChangeArrowheads="1"/>
            </p:cNvSpPr>
            <p:nvPr/>
          </p:nvSpPr>
          <p:spPr bwMode="auto">
            <a:xfrm>
              <a:off x="7205541" y="4797152"/>
              <a:ext cx="4387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b="1" dirty="0" smtClean="0">
                  <a:solidFill>
                    <a:schemeClr val="accent1"/>
                  </a:solidFill>
                  <a:latin typeface="+mn-lt"/>
                </a:rPr>
                <a:t>else</a:t>
              </a:r>
              <a:endParaRPr lang="en-US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113" name="AutoShape 60"/>
            <p:cNvCxnSpPr>
              <a:cxnSpLocks noChangeShapeType="1"/>
              <a:stCxn id="107" idx="2"/>
              <a:endCxn id="106" idx="0"/>
            </p:cNvCxnSpPr>
            <p:nvPr/>
          </p:nvCxnSpPr>
          <p:spPr bwMode="auto">
            <a:xfrm flipH="1">
              <a:off x="5076056" y="4346759"/>
              <a:ext cx="787695" cy="452358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114" name="AutoShape 61"/>
            <p:cNvCxnSpPr>
              <a:cxnSpLocks noChangeShapeType="1"/>
              <a:stCxn id="107" idx="2"/>
              <a:endCxn id="109" idx="0"/>
            </p:cNvCxnSpPr>
            <p:nvPr/>
          </p:nvCxnSpPr>
          <p:spPr bwMode="auto">
            <a:xfrm>
              <a:off x="5863751" y="4346759"/>
              <a:ext cx="215562" cy="452358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115" name="AutoShape 62"/>
            <p:cNvCxnSpPr>
              <a:cxnSpLocks noChangeShapeType="1"/>
              <a:stCxn id="107" idx="2"/>
              <a:endCxn id="108" idx="0"/>
            </p:cNvCxnSpPr>
            <p:nvPr/>
          </p:nvCxnSpPr>
          <p:spPr bwMode="auto">
            <a:xfrm>
              <a:off x="5863751" y="4346759"/>
              <a:ext cx="969825" cy="452358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116" name="AutoShape 63"/>
            <p:cNvCxnSpPr>
              <a:cxnSpLocks noChangeShapeType="1"/>
              <a:stCxn id="108" idx="2"/>
              <a:endCxn id="111" idx="0"/>
            </p:cNvCxnSpPr>
            <p:nvPr/>
          </p:nvCxnSpPr>
          <p:spPr bwMode="auto">
            <a:xfrm flipH="1">
              <a:off x="6336553" y="5076116"/>
              <a:ext cx="497023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117" name="AutoShape 64"/>
            <p:cNvCxnSpPr>
              <a:cxnSpLocks noChangeShapeType="1"/>
              <a:stCxn id="108" idx="2"/>
              <a:endCxn id="110" idx="0"/>
            </p:cNvCxnSpPr>
            <p:nvPr/>
          </p:nvCxnSpPr>
          <p:spPr bwMode="auto">
            <a:xfrm>
              <a:off x="6833576" y="5076116"/>
              <a:ext cx="181968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118" name="AutoShape 65"/>
            <p:cNvCxnSpPr>
              <a:cxnSpLocks noChangeShapeType="1"/>
              <a:stCxn id="107" idx="2"/>
              <a:endCxn id="112" idx="0"/>
            </p:cNvCxnSpPr>
            <p:nvPr/>
          </p:nvCxnSpPr>
          <p:spPr bwMode="auto">
            <a:xfrm>
              <a:off x="5863751" y="4346759"/>
              <a:ext cx="1561186" cy="4503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119" name="Text Box 53"/>
            <p:cNvSpPr txBox="1">
              <a:spLocks noChangeArrowheads="1"/>
            </p:cNvSpPr>
            <p:nvPr/>
          </p:nvSpPr>
          <p:spPr bwMode="auto">
            <a:xfrm>
              <a:off x="6485230" y="5832109"/>
              <a:ext cx="2598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E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120" name="Text Box 53"/>
            <p:cNvSpPr txBox="1">
              <a:spLocks noChangeArrowheads="1"/>
            </p:cNvSpPr>
            <p:nvPr/>
          </p:nvSpPr>
          <p:spPr bwMode="auto">
            <a:xfrm>
              <a:off x="7288268" y="5832109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S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121" name="Text Box 53"/>
            <p:cNvSpPr txBox="1">
              <a:spLocks noChangeArrowheads="1"/>
            </p:cNvSpPr>
            <p:nvPr/>
          </p:nvSpPr>
          <p:spPr bwMode="auto">
            <a:xfrm>
              <a:off x="7673616" y="4797152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S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122" name="משולש שווה שוקיים 121"/>
            <p:cNvSpPr/>
            <p:nvPr/>
          </p:nvSpPr>
          <p:spPr>
            <a:xfrm>
              <a:off x="6372256" y="6122196"/>
              <a:ext cx="504000" cy="396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3" name="משולש שווה שוקיים 122"/>
            <p:cNvSpPr/>
            <p:nvPr/>
          </p:nvSpPr>
          <p:spPr>
            <a:xfrm>
              <a:off x="7164344" y="6122196"/>
              <a:ext cx="504000" cy="396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4" name="משולש שווה שוקיים 123"/>
            <p:cNvSpPr/>
            <p:nvPr/>
          </p:nvSpPr>
          <p:spPr>
            <a:xfrm>
              <a:off x="7552838" y="5087239"/>
              <a:ext cx="504000" cy="396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5" name="AutoShape 65"/>
            <p:cNvCxnSpPr>
              <a:cxnSpLocks noChangeShapeType="1"/>
              <a:stCxn id="107" idx="2"/>
              <a:endCxn id="121" idx="0"/>
            </p:cNvCxnSpPr>
            <p:nvPr/>
          </p:nvCxnSpPr>
          <p:spPr bwMode="auto">
            <a:xfrm>
              <a:off x="5863751" y="4346759"/>
              <a:ext cx="1937552" cy="4503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126" name="Text Box 53"/>
            <p:cNvSpPr txBox="1">
              <a:spLocks noChangeArrowheads="1"/>
            </p:cNvSpPr>
            <p:nvPr/>
          </p:nvSpPr>
          <p:spPr bwMode="auto">
            <a:xfrm>
              <a:off x="5323675" y="4799117"/>
              <a:ext cx="2598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  <a:cs typeface="+mj-cs"/>
                </a:rPr>
                <a:t>E</a:t>
              </a:r>
              <a:endParaRPr lang="en-US" sz="1200" dirty="0">
                <a:latin typeface="+mn-lt"/>
                <a:cs typeface="+mj-cs"/>
              </a:endParaRPr>
            </a:p>
          </p:txBody>
        </p:sp>
        <p:sp>
          <p:nvSpPr>
            <p:cNvPr id="127" name="משולש שווה שוקיים 126"/>
            <p:cNvSpPr/>
            <p:nvPr/>
          </p:nvSpPr>
          <p:spPr>
            <a:xfrm>
              <a:off x="5199081" y="5069234"/>
              <a:ext cx="504322" cy="39747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8" name="AutoShape 61"/>
            <p:cNvCxnSpPr>
              <a:cxnSpLocks noChangeShapeType="1"/>
              <a:stCxn id="107" idx="2"/>
              <a:endCxn id="126" idx="0"/>
            </p:cNvCxnSpPr>
            <p:nvPr/>
          </p:nvCxnSpPr>
          <p:spPr bwMode="auto">
            <a:xfrm flipH="1">
              <a:off x="5453579" y="4346759"/>
              <a:ext cx="410172" cy="452358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129" name="Text Box 53"/>
            <p:cNvSpPr txBox="1">
              <a:spLocks noChangeArrowheads="1"/>
            </p:cNvSpPr>
            <p:nvPr/>
          </p:nvSpPr>
          <p:spPr bwMode="auto">
            <a:xfrm>
              <a:off x="5311783" y="5142882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</a:rPr>
                <a:t>E</a:t>
              </a:r>
              <a:r>
                <a:rPr lang="en-US" sz="1200" baseline="-25000" dirty="0" smtClean="0">
                  <a:latin typeface="+mn-lt"/>
                </a:rPr>
                <a:t>1</a:t>
              </a:r>
              <a:endParaRPr lang="en-US" sz="1200" baseline="-25000" dirty="0">
                <a:latin typeface="+mn-lt"/>
              </a:endParaRPr>
            </a:p>
          </p:txBody>
        </p:sp>
        <p:cxnSp>
          <p:nvCxnSpPr>
            <p:cNvPr id="130" name="AutoShape 64"/>
            <p:cNvCxnSpPr>
              <a:cxnSpLocks noChangeShapeType="1"/>
              <a:stCxn id="108" idx="2"/>
              <a:endCxn id="119" idx="0"/>
            </p:cNvCxnSpPr>
            <p:nvPr/>
          </p:nvCxnSpPr>
          <p:spPr bwMode="auto">
            <a:xfrm flipH="1">
              <a:off x="6615134" y="5076116"/>
              <a:ext cx="218442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131" name="Text Box 53"/>
            <p:cNvSpPr txBox="1">
              <a:spLocks noChangeArrowheads="1"/>
            </p:cNvSpPr>
            <p:nvPr/>
          </p:nvSpPr>
          <p:spPr bwMode="auto">
            <a:xfrm>
              <a:off x="6480090" y="6186790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</a:rPr>
                <a:t>E</a:t>
              </a:r>
              <a:r>
                <a:rPr lang="en-US" sz="1200" baseline="-25000" dirty="0" smtClean="0">
                  <a:latin typeface="+mn-lt"/>
                </a:rPr>
                <a:t>2</a:t>
              </a:r>
              <a:endParaRPr lang="en-US" sz="1200" baseline="-25000" dirty="0">
                <a:latin typeface="+mn-lt"/>
              </a:endParaRPr>
            </a:p>
          </p:txBody>
        </p:sp>
        <p:sp>
          <p:nvSpPr>
            <p:cNvPr id="132" name="Text Box 53"/>
            <p:cNvSpPr txBox="1">
              <a:spLocks noChangeArrowheads="1"/>
            </p:cNvSpPr>
            <p:nvPr/>
          </p:nvSpPr>
          <p:spPr bwMode="auto">
            <a:xfrm>
              <a:off x="7276911" y="6186790"/>
              <a:ext cx="3215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</a:rPr>
                <a:t>S</a:t>
              </a:r>
              <a:r>
                <a:rPr lang="en-US" sz="1200" baseline="-25000" dirty="0" smtClean="0">
                  <a:latin typeface="+mn-lt"/>
                </a:rPr>
                <a:t>1</a:t>
              </a:r>
              <a:endParaRPr lang="en-US" sz="1200" baseline="-25000" dirty="0">
                <a:latin typeface="+mn-lt"/>
              </a:endParaRPr>
            </a:p>
          </p:txBody>
        </p:sp>
        <p:sp>
          <p:nvSpPr>
            <p:cNvPr id="133" name="Text Box 53"/>
            <p:cNvSpPr txBox="1">
              <a:spLocks noChangeArrowheads="1"/>
            </p:cNvSpPr>
            <p:nvPr/>
          </p:nvSpPr>
          <p:spPr bwMode="auto">
            <a:xfrm>
              <a:off x="7661088" y="5151833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200" dirty="0" smtClean="0">
                  <a:latin typeface="+mn-lt"/>
                </a:rPr>
                <a:t>S</a:t>
              </a:r>
              <a:r>
                <a:rPr lang="en-US" sz="1200" baseline="-25000" dirty="0" smtClean="0">
                  <a:latin typeface="+mn-lt"/>
                </a:rPr>
                <a:t>2</a:t>
              </a:r>
              <a:endParaRPr lang="en-US" sz="1200" baseline="-25000" dirty="0">
                <a:latin typeface="+mn-lt"/>
              </a:endParaRPr>
            </a:p>
          </p:txBody>
        </p:sp>
        <p:cxnSp>
          <p:nvCxnSpPr>
            <p:cNvPr id="141" name="AutoShape 64"/>
            <p:cNvCxnSpPr>
              <a:cxnSpLocks noChangeShapeType="1"/>
              <a:stCxn id="108" idx="2"/>
              <a:endCxn id="120" idx="0"/>
            </p:cNvCxnSpPr>
            <p:nvPr/>
          </p:nvCxnSpPr>
          <p:spPr bwMode="auto">
            <a:xfrm>
              <a:off x="6833576" y="5076116"/>
              <a:ext cx="582379" cy="755993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sp>
        <p:nvSpPr>
          <p:cNvPr id="144" name="Text Box 48"/>
          <p:cNvSpPr txBox="1">
            <a:spLocks noChangeArrowheads="1"/>
          </p:cNvSpPr>
          <p:nvPr/>
        </p:nvSpPr>
        <p:spPr bwMode="auto">
          <a:xfrm>
            <a:off x="1050085" y="3645024"/>
            <a:ext cx="302408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1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then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then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S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1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else</a:t>
            </a:r>
            <a:r>
              <a:rPr lang="en-US" sz="1800" dirty="0" smtClean="0">
                <a:latin typeface="+mn-lt"/>
                <a:cs typeface="Times New Roman" pitchFamily="18" charset="0"/>
              </a:rPr>
              <a:t> S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endParaRPr lang="en-US" sz="1800" baseline="-250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5" name="Text Box 48"/>
          <p:cNvSpPr txBox="1">
            <a:spLocks noChangeArrowheads="1"/>
          </p:cNvSpPr>
          <p:nvPr/>
        </p:nvSpPr>
        <p:spPr bwMode="auto">
          <a:xfrm>
            <a:off x="4932040" y="3645024"/>
            <a:ext cx="302408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1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then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then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S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1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else</a:t>
            </a:r>
            <a:r>
              <a:rPr lang="en-US" sz="1800" dirty="0" smtClean="0">
                <a:latin typeface="+mn-lt"/>
                <a:cs typeface="Times New Roman" pitchFamily="18" charset="0"/>
              </a:rPr>
              <a:t> S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2</a:t>
            </a:r>
            <a:endParaRPr lang="en-US" sz="1800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146" name="הסבר מלבני 145"/>
          <p:cNvSpPr/>
          <p:nvPr/>
        </p:nvSpPr>
        <p:spPr>
          <a:xfrm>
            <a:off x="3275856" y="1412776"/>
            <a:ext cx="2736304" cy="936104"/>
          </a:xfrm>
          <a:prstGeom prst="wedgeRectCallout">
            <a:avLst>
              <a:gd name="adj1" fmla="val -99432"/>
              <a:gd name="adj2" fmla="val 1836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This is what we usually want: match </a:t>
            </a:r>
            <a:r>
              <a:rPr lang="en-US" sz="1800" b="1" dirty="0" smtClean="0">
                <a:solidFill>
                  <a:schemeClr val="accent1"/>
                </a:solidFill>
              </a:rPr>
              <a:t>else</a:t>
            </a:r>
            <a:r>
              <a:rPr lang="en-US" sz="1800" dirty="0" smtClean="0">
                <a:solidFill>
                  <a:schemeClr val="tx1"/>
                </a:solidFill>
              </a:rPr>
              <a:t> to closest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unmatched </a:t>
            </a:r>
            <a:r>
              <a:rPr lang="en-US" sz="1800" b="1" dirty="0" smtClean="0">
                <a:solidFill>
                  <a:schemeClr val="accent1"/>
                </a:solidFill>
              </a:rPr>
              <a:t>then</a:t>
            </a:r>
            <a:endParaRPr lang="he-IL" sz="1800" b="1" dirty="0" smtClean="0">
              <a:solidFill>
                <a:schemeClr val="accent1"/>
              </a:solidFill>
            </a:endParaRPr>
          </a:p>
        </p:txBody>
      </p:sp>
      <p:sp>
        <p:nvSpPr>
          <p:cNvPr id="147" name="Text Box 48"/>
          <p:cNvSpPr txBox="1">
            <a:spLocks noChangeArrowheads="1"/>
          </p:cNvSpPr>
          <p:nvPr/>
        </p:nvSpPr>
        <p:spPr bwMode="auto">
          <a:xfrm>
            <a:off x="3059832" y="3203684"/>
            <a:ext cx="288026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1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then if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then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S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1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else</a:t>
            </a:r>
            <a:r>
              <a:rPr lang="en-US" sz="1800" dirty="0" smtClean="0">
                <a:latin typeface="+mn-lt"/>
                <a:cs typeface="Times New Roman" pitchFamily="18" charset="0"/>
              </a:rPr>
              <a:t> S</a:t>
            </a:r>
            <a:r>
              <a:rPr lang="en-US" sz="1800" baseline="-25000" dirty="0" smtClean="0">
                <a:latin typeface="+mn-lt"/>
                <a:cs typeface="Times New Roman" pitchFamily="18" charset="0"/>
              </a:rPr>
              <a:t>2</a:t>
            </a:r>
            <a:endParaRPr lang="en-US" sz="1800" baseline="-25000" dirty="0">
              <a:latin typeface="+mn-lt"/>
              <a:cs typeface="Times New Roman" pitchFamily="18" charset="0"/>
            </a:endParaRPr>
          </a:p>
        </p:txBody>
      </p:sp>
      <p:pic>
        <p:nvPicPr>
          <p:cNvPr id="150" name="Picture 4" descr="https://encrypted-tbn1.gstatic.com/images?q=tbn:ANd9GcT_NfumM0CT3olSnj8P0F5INlshvqY2YBtmbQ6uuo4WHSpnX_f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8740" y="0"/>
            <a:ext cx="597067" cy="774574"/>
          </a:xfrm>
          <a:prstGeom prst="rect">
            <a:avLst/>
          </a:prstGeom>
          <a:noFill/>
        </p:spPr>
      </p:pic>
      <p:sp>
        <p:nvSpPr>
          <p:cNvPr id="151" name="TextBox 150"/>
          <p:cNvSpPr txBox="1"/>
          <p:nvPr/>
        </p:nvSpPr>
        <p:spPr>
          <a:xfrm>
            <a:off x="8316416" y="764704"/>
            <a:ext cx="7617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800" dirty="0" smtClean="0"/>
              <a:t>p. 174</a:t>
            </a:r>
            <a:endParaRPr lang="he-IL" sz="1800" dirty="0"/>
          </a:p>
        </p:txBody>
      </p:sp>
      <p:grpSp>
        <p:nvGrpSpPr>
          <p:cNvPr id="73" name="קבוצה 78"/>
          <p:cNvGrpSpPr/>
          <p:nvPr/>
        </p:nvGrpSpPr>
        <p:grpSpPr>
          <a:xfrm>
            <a:off x="5148064" y="4293096"/>
            <a:ext cx="2808312" cy="2160240"/>
            <a:chOff x="5148064" y="4293096"/>
            <a:chExt cx="2808312" cy="2160240"/>
          </a:xfrm>
        </p:grpSpPr>
        <p:cxnSp>
          <p:nvCxnSpPr>
            <p:cNvPr id="74" name="מחבר ישר 74"/>
            <p:cNvCxnSpPr/>
            <p:nvPr/>
          </p:nvCxnSpPr>
          <p:spPr>
            <a:xfrm flipV="1">
              <a:off x="5148064" y="4365104"/>
              <a:ext cx="2736304" cy="20882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מחבר ישר 75"/>
            <p:cNvCxnSpPr/>
            <p:nvPr/>
          </p:nvCxnSpPr>
          <p:spPr>
            <a:xfrm flipH="1" flipV="1">
              <a:off x="5148064" y="4293096"/>
              <a:ext cx="2808312" cy="21602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 Box 114"/>
          <p:cNvSpPr txBox="1">
            <a:spLocks noChangeArrowheads="1"/>
          </p:cNvSpPr>
          <p:nvPr/>
        </p:nvSpPr>
        <p:spPr bwMode="auto">
          <a:xfrm>
            <a:off x="6170295" y="1336625"/>
            <a:ext cx="324036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pt-BR" sz="1800" b="1" dirty="0" smtClean="0">
                <a:latin typeface="+mn-lt"/>
                <a:cs typeface="Times New Roman" pitchFamily="18" charset="0"/>
              </a:rPr>
              <a:t>Unambiguous </a:t>
            </a:r>
            <a:r>
              <a:rPr lang="pt-BR" sz="1800" b="1" dirty="0" err="1" smtClean="0">
                <a:latin typeface="+mn-lt"/>
                <a:cs typeface="Times New Roman" pitchFamily="18" charset="0"/>
              </a:rPr>
              <a:t>grammar</a:t>
            </a:r>
            <a:r>
              <a:rPr lang="pt-BR" sz="1800" b="1" dirty="0" smtClean="0">
                <a:latin typeface="+mn-lt"/>
                <a:cs typeface="Times New Roman" pitchFamily="18" charset="0"/>
              </a:rPr>
              <a:t> </a:t>
            </a:r>
            <a:endParaRPr lang="pt-BR" sz="1800" dirty="0" smtClean="0">
              <a:latin typeface="+mn-lt"/>
              <a:cs typeface="Times New Roman" pitchFamily="18" charset="0"/>
            </a:endParaRPr>
          </a:p>
          <a:p>
            <a:pPr algn="l" rtl="0"/>
            <a:r>
              <a:rPr lang="pt-BR" sz="5400" dirty="0" smtClean="0">
                <a:latin typeface="+mn-lt"/>
                <a:cs typeface="Times New Roman" pitchFamily="18" charset="0"/>
              </a:rPr>
              <a:t>      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6" grpId="0" animBg="1"/>
      <p:bldP spid="7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 kinds of parsers </a:t>
            </a:r>
            <a:endParaRPr lang="en-US" dirty="0" smtClean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199"/>
            <a:ext cx="7772400" cy="4296229"/>
          </a:xfrm>
        </p:spPr>
        <p:txBody>
          <a:bodyPr/>
          <a:lstStyle/>
          <a:p>
            <a:r>
              <a:rPr lang="en-US" sz="2800" dirty="0" smtClean="0">
                <a:sym typeface="Symbol" pitchFamily="18" charset="2"/>
              </a:rPr>
              <a:t>Parsers for </a:t>
            </a:r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arbitrary</a:t>
            </a:r>
            <a:r>
              <a:rPr lang="en-US" sz="28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grammars</a:t>
            </a:r>
          </a:p>
          <a:p>
            <a:pPr lvl="1"/>
            <a:r>
              <a:rPr lang="en-US" sz="2400" dirty="0" err="1" smtClean="0">
                <a:sym typeface="Symbol" pitchFamily="18" charset="2"/>
              </a:rPr>
              <a:t>Earley’s</a:t>
            </a:r>
            <a:r>
              <a:rPr lang="en-US" sz="2400" dirty="0" smtClean="0">
                <a:sym typeface="Symbol" pitchFamily="18" charset="2"/>
              </a:rPr>
              <a:t> method, CYK method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Usually, not used in practice (though might change)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Top-down </a:t>
            </a:r>
            <a:r>
              <a:rPr lang="en-US" sz="2800" dirty="0" smtClean="0">
                <a:sym typeface="Symbol" pitchFamily="18" charset="2"/>
              </a:rPr>
              <a:t>parsers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Construct parse tree in a top-down matter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leftmost</a:t>
            </a:r>
            <a:r>
              <a:rPr lang="en-US" sz="2400" dirty="0" smtClean="0">
                <a:sym typeface="Symbol" pitchFamily="18" charset="2"/>
              </a:rPr>
              <a:t> derivation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Bottom-up </a:t>
            </a:r>
            <a:r>
              <a:rPr lang="en-US" sz="2800" dirty="0" smtClean="0">
                <a:sym typeface="Symbol" pitchFamily="18" charset="2"/>
              </a:rPr>
              <a:t>parsers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Construct parse tree in a bottom-up manner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Find the </a:t>
            </a:r>
            <a:r>
              <a:rPr lang="en-US" sz="2400" dirty="0" smtClean="0">
                <a:solidFill>
                  <a:srgbClr val="E46C0A"/>
                </a:solidFill>
                <a:sym typeface="Symbol" pitchFamily="18" charset="2"/>
              </a:rPr>
              <a:t>rightmost</a:t>
            </a:r>
            <a:r>
              <a:rPr lang="en-US" sz="2400" dirty="0" smtClean="0">
                <a:sym typeface="Symbol" pitchFamily="18" charset="2"/>
              </a:rPr>
              <a:t> derivation in a reverse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Intuition: Top-down parsing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with start symbol</a:t>
            </a:r>
          </a:p>
          <a:p>
            <a:r>
              <a:rPr lang="en-US" dirty="0" smtClean="0"/>
              <a:t>Guess the productions </a:t>
            </a:r>
          </a:p>
          <a:p>
            <a:r>
              <a:rPr lang="en-US" dirty="0" smtClean="0"/>
              <a:t>Check if parse tree yields user's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Intuition: Top</a:t>
            </a:r>
            <a:r>
              <a:rPr lang="en-US" dirty="0" smtClean="0"/>
              <a:t>-down parsing</a:t>
            </a:r>
            <a:endParaRPr lang="he-IL" dirty="0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40022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372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2628278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F</a:t>
            </a:r>
          </a:p>
        </p:txBody>
      </p:sp>
      <p:cxnSp>
        <p:nvCxnSpPr>
          <p:cNvPr id="12" name="AutoShape 75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2766391" y="5661248"/>
            <a:ext cx="0" cy="199256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4" name="AutoShape 75"/>
          <p:cNvCxnSpPr>
            <a:cxnSpLocks noChangeShapeType="1"/>
            <a:stCxn id="13" idx="2"/>
            <a:endCxn id="9" idx="0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6" name="AutoShape 75"/>
          <p:cNvCxnSpPr>
            <a:cxnSpLocks noChangeShapeType="1"/>
            <a:stCxn id="15" idx="2"/>
            <a:endCxn id="8" idx="0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2628278" y="479715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AutoShape 75"/>
          <p:cNvCxnSpPr>
            <a:cxnSpLocks noChangeShapeType="1"/>
            <a:stCxn id="17" idx="2"/>
            <a:endCxn id="11" idx="0"/>
          </p:cNvCxnSpPr>
          <p:nvPr/>
        </p:nvCxnSpPr>
        <p:spPr bwMode="auto">
          <a:xfrm>
            <a:off x="2766391" y="5101952"/>
            <a:ext cx="0" cy="254496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3508016" y="4293096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20" name="AutoShape 75"/>
          <p:cNvCxnSpPr>
            <a:cxnSpLocks noChangeShapeType="1"/>
            <a:stCxn id="19" idx="2"/>
            <a:endCxn id="17" idx="0"/>
          </p:cNvCxnSpPr>
          <p:nvPr/>
        </p:nvCxnSpPr>
        <p:spPr bwMode="auto">
          <a:xfrm flipH="1">
            <a:off x="2766391" y="4597896"/>
            <a:ext cx="879738" cy="199256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1" name="AutoShape 75"/>
          <p:cNvCxnSpPr>
            <a:cxnSpLocks noChangeShapeType="1"/>
            <a:stCxn id="19" idx="2"/>
            <a:endCxn id="13" idx="0"/>
          </p:cNvCxnSpPr>
          <p:nvPr/>
        </p:nvCxnSpPr>
        <p:spPr bwMode="auto">
          <a:xfrm>
            <a:off x="3646129" y="4597896"/>
            <a:ext cx="892119" cy="758552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2" name="Rectangle 73"/>
          <p:cNvSpPr>
            <a:spLocks noChangeArrowheads="1"/>
          </p:cNvSpPr>
          <p:nvPr/>
        </p:nvSpPr>
        <p:spPr bwMode="auto">
          <a:xfrm>
            <a:off x="3508016" y="371703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23" name="AutoShape 75"/>
          <p:cNvCxnSpPr>
            <a:cxnSpLocks noChangeShapeType="1"/>
            <a:stCxn id="22" idx="2"/>
            <a:endCxn id="19" idx="0"/>
          </p:cNvCxnSpPr>
          <p:nvPr/>
        </p:nvCxnSpPr>
        <p:spPr bwMode="auto">
          <a:xfrm>
            <a:off x="3646129" y="4021832"/>
            <a:ext cx="0" cy="271264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4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25" name="AutoShape 75"/>
          <p:cNvCxnSpPr>
            <a:cxnSpLocks noChangeShapeType="1"/>
            <a:stCxn id="24" idx="2"/>
            <a:endCxn id="15" idx="0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6" name="AutoShape 75"/>
          <p:cNvCxnSpPr>
            <a:cxnSpLocks noChangeShapeType="1"/>
            <a:stCxn id="19" idx="2"/>
            <a:endCxn id="6" idx="0"/>
          </p:cNvCxnSpPr>
          <p:nvPr/>
        </p:nvCxnSpPr>
        <p:spPr bwMode="auto">
          <a:xfrm flipH="1">
            <a:off x="3646128" y="4597896"/>
            <a:ext cx="1" cy="1262608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7" name="Rectangle 73"/>
          <p:cNvSpPr>
            <a:spLocks noChangeArrowheads="1"/>
          </p:cNvSpPr>
          <p:nvPr/>
        </p:nvSpPr>
        <p:spPr bwMode="auto">
          <a:xfrm>
            <a:off x="5256581" y="314096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28" name="AutoShape 75"/>
          <p:cNvCxnSpPr>
            <a:cxnSpLocks noChangeShapeType="1"/>
            <a:stCxn id="27" idx="2"/>
            <a:endCxn id="22" idx="0"/>
          </p:cNvCxnSpPr>
          <p:nvPr/>
        </p:nvCxnSpPr>
        <p:spPr bwMode="auto">
          <a:xfrm flipH="1">
            <a:off x="3646129" y="3445768"/>
            <a:ext cx="1748565" cy="271264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9" name="AutoShape 75"/>
          <p:cNvCxnSpPr>
            <a:cxnSpLocks noChangeShapeType="1"/>
            <a:stCxn id="27" idx="2"/>
            <a:endCxn id="24" idx="0"/>
          </p:cNvCxnSpPr>
          <p:nvPr/>
        </p:nvCxnSpPr>
        <p:spPr bwMode="auto">
          <a:xfrm>
            <a:off x="5394694" y="3445768"/>
            <a:ext cx="908289" cy="1348407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0" name="AutoShape 75"/>
          <p:cNvCxnSpPr>
            <a:cxnSpLocks noChangeShapeType="1"/>
            <a:stCxn id="27" idx="2"/>
            <a:endCxn id="7" idx="0"/>
          </p:cNvCxnSpPr>
          <p:nvPr/>
        </p:nvCxnSpPr>
        <p:spPr bwMode="auto">
          <a:xfrm flipH="1">
            <a:off x="5394693" y="3445768"/>
            <a:ext cx="1" cy="2414736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64</a:t>
            </a:fld>
            <a:endParaRPr lang="en-US"/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5926666" y="1536095"/>
            <a:ext cx="2830286" cy="1390953"/>
          </a:xfrm>
          <a:prstGeom prst="wedgeRoundRectCallout">
            <a:avLst>
              <a:gd name="adj1" fmla="val -53865"/>
              <a:gd name="adj2" fmla="val 77099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Recall: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Non standard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precedence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הסבר מלבני 35"/>
          <p:cNvSpPr/>
          <p:nvPr/>
        </p:nvSpPr>
        <p:spPr>
          <a:xfrm>
            <a:off x="4067944" y="1551200"/>
            <a:ext cx="1728192" cy="869688"/>
          </a:xfrm>
          <a:prstGeom prst="wedgeRectCallout">
            <a:avLst>
              <a:gd name="adj1" fmla="val -187321"/>
              <a:gd name="adj2" fmla="val 219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We need this rule to get the *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351413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40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41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58" name="Rectangle 73"/>
          <p:cNvSpPr>
            <a:spLocks noChangeArrowheads="1"/>
          </p:cNvSpPr>
          <p:nvPr/>
        </p:nvSpPr>
        <p:spPr bwMode="auto">
          <a:xfrm>
            <a:off x="5256581" y="314096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E</a:t>
            </a:r>
            <a:endParaRPr lang="en-US" sz="1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65</a:t>
            </a:fld>
            <a:endParaRPr lang="en-US"/>
          </a:p>
        </p:txBody>
      </p:sp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Intuition: Top</a:t>
            </a:r>
            <a:r>
              <a:rPr lang="en-US" dirty="0" smtClean="0"/>
              <a:t>-down </a:t>
            </a:r>
            <a:r>
              <a:rPr lang="en-US" dirty="0"/>
              <a:t>parsing</a:t>
            </a:r>
            <a:endParaRPr lang="he-IL" dirty="0"/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18281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1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2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38" name="Rectangle 73"/>
          <p:cNvSpPr>
            <a:spLocks noChangeArrowheads="1"/>
          </p:cNvSpPr>
          <p:nvPr/>
        </p:nvSpPr>
        <p:spPr bwMode="auto">
          <a:xfrm>
            <a:off x="3508016" y="371703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E</a:t>
            </a:r>
            <a:endParaRPr lang="en-US" sz="1400" b="1" dirty="0">
              <a:latin typeface="+mn-lt"/>
            </a:endParaRPr>
          </a:p>
        </p:txBody>
      </p:sp>
      <p:sp>
        <p:nvSpPr>
          <p:cNvPr id="40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T</a:t>
            </a:r>
            <a:endParaRPr lang="en-US" sz="1400" b="1" dirty="0">
              <a:latin typeface="+mn-lt"/>
            </a:endParaRPr>
          </a:p>
        </p:txBody>
      </p:sp>
      <p:sp>
        <p:nvSpPr>
          <p:cNvPr id="43" name="Rectangle 73"/>
          <p:cNvSpPr>
            <a:spLocks noChangeArrowheads="1"/>
          </p:cNvSpPr>
          <p:nvPr/>
        </p:nvSpPr>
        <p:spPr bwMode="auto">
          <a:xfrm>
            <a:off x="5256581" y="314096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44" name="AutoShape 75"/>
          <p:cNvCxnSpPr>
            <a:cxnSpLocks noChangeShapeType="1"/>
            <a:stCxn id="43" idx="2"/>
            <a:endCxn id="38" idx="0"/>
          </p:cNvCxnSpPr>
          <p:nvPr/>
        </p:nvCxnSpPr>
        <p:spPr bwMode="auto">
          <a:xfrm flipH="1">
            <a:off x="3646129" y="3445768"/>
            <a:ext cx="1748565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45" name="AutoShape 75"/>
          <p:cNvCxnSpPr>
            <a:cxnSpLocks noChangeShapeType="1"/>
            <a:stCxn id="43" idx="2"/>
            <a:endCxn id="40" idx="0"/>
          </p:cNvCxnSpPr>
          <p:nvPr/>
        </p:nvCxnSpPr>
        <p:spPr bwMode="auto">
          <a:xfrm>
            <a:off x="5394694" y="3445768"/>
            <a:ext cx="908289" cy="134840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46" name="AutoShape 75"/>
          <p:cNvCxnSpPr>
            <a:cxnSpLocks noChangeShapeType="1"/>
            <a:stCxn id="43" idx="2"/>
            <a:endCxn id="17" idx="0"/>
          </p:cNvCxnSpPr>
          <p:nvPr/>
        </p:nvCxnSpPr>
        <p:spPr bwMode="auto">
          <a:xfrm flipH="1">
            <a:off x="5394693" y="3445768"/>
            <a:ext cx="1" cy="241473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66</a:t>
            </a:fld>
            <a:endParaRPr lang="en-US"/>
          </a:p>
        </p:txBody>
      </p:sp>
      <p:sp>
        <p:nvSpPr>
          <p:cNvPr id="21" name="כותרת 1"/>
          <p:cNvSpPr txBox="1">
            <a:spLocks/>
          </p:cNvSpPr>
          <p:nvPr/>
        </p:nvSpPr>
        <p:spPr bwMode="auto">
          <a:xfrm>
            <a:off x="649514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Intuition: Top-down parsing</a:t>
            </a:r>
            <a:endParaRPr lang="he-IL" dirty="0"/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1653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1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2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2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latin typeface="+mn-lt"/>
              </a:rPr>
              <a:t>F</a:t>
            </a:r>
          </a:p>
        </p:txBody>
      </p:sp>
      <p:sp>
        <p:nvSpPr>
          <p:cNvPr id="30" name="Rectangle 73"/>
          <p:cNvSpPr>
            <a:spLocks noChangeArrowheads="1"/>
          </p:cNvSpPr>
          <p:nvPr/>
        </p:nvSpPr>
        <p:spPr bwMode="auto">
          <a:xfrm>
            <a:off x="3508016" y="4293096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T</a:t>
            </a:r>
            <a:endParaRPr lang="en-US" sz="1400" b="1" dirty="0">
              <a:latin typeface="+mn-lt"/>
            </a:endParaRPr>
          </a:p>
        </p:txBody>
      </p:sp>
      <p:sp>
        <p:nvSpPr>
          <p:cNvPr id="38" name="Rectangle 73"/>
          <p:cNvSpPr>
            <a:spLocks noChangeArrowheads="1"/>
          </p:cNvSpPr>
          <p:nvPr/>
        </p:nvSpPr>
        <p:spPr bwMode="auto">
          <a:xfrm>
            <a:off x="3508016" y="371703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39" name="AutoShape 75"/>
          <p:cNvCxnSpPr>
            <a:cxnSpLocks noChangeShapeType="1"/>
            <a:stCxn id="38" idx="2"/>
            <a:endCxn id="30" idx="0"/>
          </p:cNvCxnSpPr>
          <p:nvPr/>
        </p:nvCxnSpPr>
        <p:spPr bwMode="auto">
          <a:xfrm>
            <a:off x="3646129" y="4021832"/>
            <a:ext cx="0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0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41" name="AutoShape 75"/>
          <p:cNvCxnSpPr>
            <a:cxnSpLocks noChangeShapeType="1"/>
            <a:stCxn id="40" idx="2"/>
            <a:endCxn id="25" idx="0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3" name="Rectangle 73"/>
          <p:cNvSpPr>
            <a:spLocks noChangeArrowheads="1"/>
          </p:cNvSpPr>
          <p:nvPr/>
        </p:nvSpPr>
        <p:spPr bwMode="auto">
          <a:xfrm>
            <a:off x="5256581" y="314096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44" name="AutoShape 75"/>
          <p:cNvCxnSpPr>
            <a:cxnSpLocks noChangeShapeType="1"/>
            <a:stCxn id="43" idx="2"/>
            <a:endCxn id="38" idx="0"/>
          </p:cNvCxnSpPr>
          <p:nvPr/>
        </p:nvCxnSpPr>
        <p:spPr bwMode="auto">
          <a:xfrm flipH="1">
            <a:off x="3646129" y="3445768"/>
            <a:ext cx="1748565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45" name="AutoShape 75"/>
          <p:cNvCxnSpPr>
            <a:cxnSpLocks noChangeShapeType="1"/>
            <a:stCxn id="43" idx="2"/>
            <a:endCxn id="40" idx="0"/>
          </p:cNvCxnSpPr>
          <p:nvPr/>
        </p:nvCxnSpPr>
        <p:spPr bwMode="auto">
          <a:xfrm>
            <a:off x="5394694" y="3445768"/>
            <a:ext cx="908289" cy="134840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46" name="AutoShape 75"/>
          <p:cNvCxnSpPr>
            <a:cxnSpLocks noChangeShapeType="1"/>
            <a:stCxn id="43" idx="2"/>
            <a:endCxn id="17" idx="0"/>
          </p:cNvCxnSpPr>
          <p:nvPr/>
        </p:nvCxnSpPr>
        <p:spPr bwMode="auto">
          <a:xfrm flipH="1">
            <a:off x="5394693" y="3445768"/>
            <a:ext cx="1" cy="241473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67</a:t>
            </a:fld>
            <a:endParaRPr lang="en-US"/>
          </a:p>
        </p:txBody>
      </p:sp>
      <p:sp>
        <p:nvSpPr>
          <p:cNvPr id="21" name="כותרת 1"/>
          <p:cNvSpPr txBox="1">
            <a:spLocks/>
          </p:cNvSpPr>
          <p:nvPr/>
        </p:nvSpPr>
        <p:spPr bwMode="auto">
          <a:xfrm>
            <a:off x="649514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Intuition: Top-down parsing</a:t>
            </a:r>
            <a:endParaRPr lang="he-IL" dirty="0"/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9044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23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24" name="Rectangle 69"/>
          <p:cNvSpPr>
            <a:spLocks noChangeArrowheads="1"/>
          </p:cNvSpPr>
          <p:nvPr/>
        </p:nvSpPr>
        <p:spPr bwMode="auto">
          <a:xfrm>
            <a:off x="440022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26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latin typeface="+mn-lt"/>
              </a:rPr>
              <a:t>F</a:t>
            </a:r>
          </a:p>
        </p:txBody>
      </p:sp>
      <p:sp>
        <p:nvSpPr>
          <p:cNvPr id="32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latin typeface="+mn-lt"/>
              </a:rPr>
              <a:t>F</a:t>
            </a:r>
          </a:p>
        </p:txBody>
      </p:sp>
      <p:cxnSp>
        <p:nvCxnSpPr>
          <p:cNvPr id="33" name="AutoShape 75"/>
          <p:cNvCxnSpPr>
            <a:cxnSpLocks noChangeShapeType="1"/>
            <a:stCxn id="32" idx="2"/>
            <a:endCxn id="23" idx="0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4" name="Rectangle 73"/>
          <p:cNvSpPr>
            <a:spLocks noChangeArrowheads="1"/>
          </p:cNvSpPr>
          <p:nvPr/>
        </p:nvSpPr>
        <p:spPr bwMode="auto">
          <a:xfrm>
            <a:off x="2627784" y="479715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T</a:t>
            </a:r>
            <a:endParaRPr lang="en-US" sz="1400" b="1" dirty="0">
              <a:latin typeface="+mn-lt"/>
            </a:endParaRPr>
          </a:p>
        </p:txBody>
      </p:sp>
      <p:sp>
        <p:nvSpPr>
          <p:cNvPr id="36" name="Rectangle 73"/>
          <p:cNvSpPr>
            <a:spLocks noChangeArrowheads="1"/>
          </p:cNvSpPr>
          <p:nvPr/>
        </p:nvSpPr>
        <p:spPr bwMode="auto">
          <a:xfrm>
            <a:off x="3508016" y="4293096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37" name="AutoShape 75"/>
          <p:cNvCxnSpPr>
            <a:cxnSpLocks noChangeShapeType="1"/>
            <a:stCxn id="36" idx="2"/>
            <a:endCxn id="34" idx="0"/>
          </p:cNvCxnSpPr>
          <p:nvPr/>
        </p:nvCxnSpPr>
        <p:spPr bwMode="auto">
          <a:xfrm flipH="1">
            <a:off x="2765897" y="4597896"/>
            <a:ext cx="880232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42" name="AutoShape 75"/>
          <p:cNvCxnSpPr>
            <a:cxnSpLocks noChangeShapeType="1"/>
            <a:stCxn id="36" idx="2"/>
            <a:endCxn id="29" idx="0"/>
          </p:cNvCxnSpPr>
          <p:nvPr/>
        </p:nvCxnSpPr>
        <p:spPr bwMode="auto">
          <a:xfrm>
            <a:off x="3646129" y="4597896"/>
            <a:ext cx="892119" cy="7585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3508016" y="371703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48" name="AutoShape 75"/>
          <p:cNvCxnSpPr>
            <a:cxnSpLocks noChangeShapeType="1"/>
            <a:stCxn id="47" idx="2"/>
            <a:endCxn id="36" idx="0"/>
          </p:cNvCxnSpPr>
          <p:nvPr/>
        </p:nvCxnSpPr>
        <p:spPr bwMode="auto">
          <a:xfrm>
            <a:off x="3646129" y="4021832"/>
            <a:ext cx="0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9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50" name="AutoShape 75"/>
          <p:cNvCxnSpPr>
            <a:cxnSpLocks noChangeShapeType="1"/>
            <a:stCxn id="49" idx="2"/>
            <a:endCxn id="32" idx="0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1" name="AutoShape 75"/>
          <p:cNvCxnSpPr>
            <a:cxnSpLocks noChangeShapeType="1"/>
            <a:stCxn id="36" idx="2"/>
            <a:endCxn id="21" idx="0"/>
          </p:cNvCxnSpPr>
          <p:nvPr/>
        </p:nvCxnSpPr>
        <p:spPr bwMode="auto">
          <a:xfrm flipH="1">
            <a:off x="3646128" y="4597896"/>
            <a:ext cx="1" cy="1262608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52" name="Rectangle 73"/>
          <p:cNvSpPr>
            <a:spLocks noChangeArrowheads="1"/>
          </p:cNvSpPr>
          <p:nvPr/>
        </p:nvSpPr>
        <p:spPr bwMode="auto">
          <a:xfrm>
            <a:off x="5256581" y="314096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53" name="AutoShape 75"/>
          <p:cNvCxnSpPr>
            <a:cxnSpLocks noChangeShapeType="1"/>
            <a:stCxn id="52" idx="2"/>
            <a:endCxn id="47" idx="0"/>
          </p:cNvCxnSpPr>
          <p:nvPr/>
        </p:nvCxnSpPr>
        <p:spPr bwMode="auto">
          <a:xfrm flipH="1">
            <a:off x="3646129" y="3445768"/>
            <a:ext cx="1748565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4" name="AutoShape 75"/>
          <p:cNvCxnSpPr>
            <a:cxnSpLocks noChangeShapeType="1"/>
            <a:stCxn id="52" idx="2"/>
            <a:endCxn id="49" idx="0"/>
          </p:cNvCxnSpPr>
          <p:nvPr/>
        </p:nvCxnSpPr>
        <p:spPr bwMode="auto">
          <a:xfrm>
            <a:off x="5394694" y="3445768"/>
            <a:ext cx="908289" cy="134840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5" name="AutoShape 75"/>
          <p:cNvCxnSpPr>
            <a:cxnSpLocks noChangeShapeType="1"/>
            <a:stCxn id="52" idx="2"/>
            <a:endCxn id="22" idx="0"/>
          </p:cNvCxnSpPr>
          <p:nvPr/>
        </p:nvCxnSpPr>
        <p:spPr bwMode="auto">
          <a:xfrm flipH="1">
            <a:off x="5394693" y="3445768"/>
            <a:ext cx="1" cy="241473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68</a:t>
            </a:fld>
            <a:endParaRPr lang="en-US"/>
          </a:p>
        </p:txBody>
      </p:sp>
      <p:sp>
        <p:nvSpPr>
          <p:cNvPr id="27" name="כותרת 1"/>
          <p:cNvSpPr txBox="1">
            <a:spLocks/>
          </p:cNvSpPr>
          <p:nvPr/>
        </p:nvSpPr>
        <p:spPr bwMode="auto">
          <a:xfrm>
            <a:off x="649514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Intuition: Top-down parsing</a:t>
            </a:r>
            <a:endParaRPr lang="he-IL" dirty="0"/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19827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30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35" name="Rectangle 69"/>
          <p:cNvSpPr>
            <a:spLocks noChangeArrowheads="1"/>
          </p:cNvSpPr>
          <p:nvPr/>
        </p:nvSpPr>
        <p:spPr bwMode="auto">
          <a:xfrm>
            <a:off x="440022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2628372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2628278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latin typeface="+mn-lt"/>
              </a:rPr>
              <a:t>F</a:t>
            </a:r>
          </a:p>
        </p:txBody>
      </p:sp>
      <p:sp>
        <p:nvSpPr>
          <p:cNvPr id="41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43" name="AutoShape 75"/>
          <p:cNvCxnSpPr>
            <a:cxnSpLocks noChangeShapeType="1"/>
            <a:stCxn id="41" idx="2"/>
            <a:endCxn id="35" idx="0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4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45" name="AutoShape 75"/>
          <p:cNvCxnSpPr>
            <a:cxnSpLocks noChangeShapeType="1"/>
            <a:stCxn id="44" idx="2"/>
            <a:endCxn id="30" idx="0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6" name="Rectangle 73"/>
          <p:cNvSpPr>
            <a:spLocks noChangeArrowheads="1"/>
          </p:cNvSpPr>
          <p:nvPr/>
        </p:nvSpPr>
        <p:spPr bwMode="auto">
          <a:xfrm>
            <a:off x="2628278" y="479715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56" name="AutoShape 75"/>
          <p:cNvCxnSpPr>
            <a:cxnSpLocks noChangeShapeType="1"/>
            <a:stCxn id="46" idx="2"/>
            <a:endCxn id="39" idx="0"/>
          </p:cNvCxnSpPr>
          <p:nvPr/>
        </p:nvCxnSpPr>
        <p:spPr bwMode="auto">
          <a:xfrm>
            <a:off x="2766391" y="5101952"/>
            <a:ext cx="0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3508016" y="4293096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58" name="AutoShape 75"/>
          <p:cNvCxnSpPr>
            <a:cxnSpLocks noChangeShapeType="1"/>
            <a:stCxn id="57" idx="2"/>
            <a:endCxn id="46" idx="0"/>
          </p:cNvCxnSpPr>
          <p:nvPr/>
        </p:nvCxnSpPr>
        <p:spPr bwMode="auto">
          <a:xfrm flipH="1">
            <a:off x="2766391" y="4597896"/>
            <a:ext cx="879738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9" name="AutoShape 75"/>
          <p:cNvCxnSpPr>
            <a:cxnSpLocks noChangeShapeType="1"/>
            <a:stCxn id="57" idx="2"/>
            <a:endCxn id="41" idx="0"/>
          </p:cNvCxnSpPr>
          <p:nvPr/>
        </p:nvCxnSpPr>
        <p:spPr bwMode="auto">
          <a:xfrm>
            <a:off x="3646129" y="4597896"/>
            <a:ext cx="892119" cy="7585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0" name="Rectangle 73"/>
          <p:cNvSpPr>
            <a:spLocks noChangeArrowheads="1"/>
          </p:cNvSpPr>
          <p:nvPr/>
        </p:nvSpPr>
        <p:spPr bwMode="auto">
          <a:xfrm>
            <a:off x="3508016" y="371703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61" name="AutoShape 75"/>
          <p:cNvCxnSpPr>
            <a:cxnSpLocks noChangeShapeType="1"/>
            <a:stCxn id="60" idx="2"/>
            <a:endCxn id="57" idx="0"/>
          </p:cNvCxnSpPr>
          <p:nvPr/>
        </p:nvCxnSpPr>
        <p:spPr bwMode="auto">
          <a:xfrm>
            <a:off x="3646129" y="4021832"/>
            <a:ext cx="0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2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63" name="AutoShape 75"/>
          <p:cNvCxnSpPr>
            <a:cxnSpLocks noChangeShapeType="1"/>
            <a:stCxn id="62" idx="2"/>
            <a:endCxn id="44" idx="0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4" name="AutoShape 75"/>
          <p:cNvCxnSpPr>
            <a:cxnSpLocks noChangeShapeType="1"/>
            <a:stCxn id="57" idx="2"/>
            <a:endCxn id="27" idx="0"/>
          </p:cNvCxnSpPr>
          <p:nvPr/>
        </p:nvCxnSpPr>
        <p:spPr bwMode="auto">
          <a:xfrm flipH="1">
            <a:off x="3646128" y="4597896"/>
            <a:ext cx="1" cy="1262608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5" name="Rectangle 73"/>
          <p:cNvSpPr>
            <a:spLocks noChangeArrowheads="1"/>
          </p:cNvSpPr>
          <p:nvPr/>
        </p:nvSpPr>
        <p:spPr bwMode="auto">
          <a:xfrm>
            <a:off x="5256581" y="314096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66" name="AutoShape 75"/>
          <p:cNvCxnSpPr>
            <a:cxnSpLocks noChangeShapeType="1"/>
            <a:stCxn id="65" idx="2"/>
            <a:endCxn id="60" idx="0"/>
          </p:cNvCxnSpPr>
          <p:nvPr/>
        </p:nvCxnSpPr>
        <p:spPr bwMode="auto">
          <a:xfrm flipH="1">
            <a:off x="3646129" y="3445768"/>
            <a:ext cx="1748565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7" name="AutoShape 75"/>
          <p:cNvCxnSpPr>
            <a:cxnSpLocks noChangeShapeType="1"/>
            <a:stCxn id="65" idx="2"/>
            <a:endCxn id="62" idx="0"/>
          </p:cNvCxnSpPr>
          <p:nvPr/>
        </p:nvCxnSpPr>
        <p:spPr bwMode="auto">
          <a:xfrm>
            <a:off x="5394694" y="3445768"/>
            <a:ext cx="908289" cy="134840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8" name="AutoShape 75"/>
          <p:cNvCxnSpPr>
            <a:cxnSpLocks noChangeShapeType="1"/>
            <a:stCxn id="65" idx="2"/>
            <a:endCxn id="28" idx="0"/>
          </p:cNvCxnSpPr>
          <p:nvPr/>
        </p:nvCxnSpPr>
        <p:spPr bwMode="auto">
          <a:xfrm flipH="1">
            <a:off x="5394693" y="3445768"/>
            <a:ext cx="1" cy="241473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69</a:t>
            </a:fld>
            <a:endParaRPr lang="en-US"/>
          </a:p>
        </p:txBody>
      </p:sp>
      <p:sp>
        <p:nvSpPr>
          <p:cNvPr id="31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Intuition: Top</a:t>
            </a:r>
            <a:r>
              <a:rPr lang="en-US" dirty="0" smtClean="0"/>
              <a:t>-Down </a:t>
            </a:r>
            <a:r>
              <a:rPr lang="en-US" dirty="0"/>
              <a:t>parsing</a:t>
            </a:r>
            <a:endParaRPr lang="he-IL" dirty="0"/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18538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2" y="1774489"/>
            <a:ext cx="8552543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Construct a </a:t>
            </a:r>
            <a:r>
              <a:rPr lang="en-US" dirty="0" smtClean="0">
                <a:solidFill>
                  <a:srgbClr val="0070C0"/>
                </a:solidFill>
              </a:rPr>
              <a:t>structured representation </a:t>
            </a:r>
            <a:r>
              <a:rPr lang="en-US" dirty="0" smtClean="0"/>
              <a:t>of the input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How do you describe the programming language?</a:t>
            </a:r>
          </a:p>
          <a:p>
            <a:pPr lvl="1"/>
            <a:r>
              <a:rPr lang="en-US" dirty="0" smtClean="0"/>
              <a:t>How do you check validity of an input?</a:t>
            </a:r>
          </a:p>
          <a:p>
            <a:pPr lvl="2"/>
            <a:r>
              <a:rPr lang="en-US" dirty="0"/>
              <a:t>Is a sequence of tokens a valid program in the </a:t>
            </a:r>
            <a:r>
              <a:rPr lang="en-US" dirty="0">
                <a:solidFill>
                  <a:srgbClr val="0070C0"/>
                </a:solidFill>
              </a:rPr>
              <a:t>language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do you construct the structured representation? </a:t>
            </a:r>
          </a:p>
          <a:p>
            <a:pPr lvl="1"/>
            <a:r>
              <a:rPr lang="en-US" dirty="0" smtClean="0"/>
              <a:t>Where do you report an error?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30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35" name="Rectangle 69"/>
          <p:cNvSpPr>
            <a:spLocks noChangeArrowheads="1"/>
          </p:cNvSpPr>
          <p:nvPr/>
        </p:nvSpPr>
        <p:spPr bwMode="auto">
          <a:xfrm>
            <a:off x="440022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2628772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>
                <a:latin typeface="+mn-lt"/>
              </a:rPr>
              <a:t>F</a:t>
            </a:r>
          </a:p>
        </p:txBody>
      </p:sp>
      <p:cxnSp>
        <p:nvCxnSpPr>
          <p:cNvPr id="40" name="AutoShape 75"/>
          <p:cNvCxnSpPr>
            <a:cxnSpLocks noChangeShapeType="1"/>
            <a:stCxn id="39" idx="2"/>
            <a:endCxn id="38" idx="0"/>
          </p:cNvCxnSpPr>
          <p:nvPr/>
        </p:nvCxnSpPr>
        <p:spPr bwMode="auto">
          <a:xfrm>
            <a:off x="2766885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1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43" name="AutoShape 75"/>
          <p:cNvCxnSpPr>
            <a:cxnSpLocks noChangeShapeType="1"/>
            <a:stCxn id="41" idx="2"/>
            <a:endCxn id="35" idx="0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4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45" name="AutoShape 75"/>
          <p:cNvCxnSpPr>
            <a:cxnSpLocks noChangeShapeType="1"/>
            <a:stCxn id="44" idx="2"/>
            <a:endCxn id="30" idx="0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6" name="Rectangle 73"/>
          <p:cNvSpPr>
            <a:spLocks noChangeArrowheads="1"/>
          </p:cNvSpPr>
          <p:nvPr/>
        </p:nvSpPr>
        <p:spPr bwMode="auto">
          <a:xfrm>
            <a:off x="2627784" y="479715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56" name="AutoShape 75"/>
          <p:cNvCxnSpPr>
            <a:cxnSpLocks noChangeShapeType="1"/>
            <a:stCxn id="46" idx="2"/>
            <a:endCxn id="39" idx="0"/>
          </p:cNvCxnSpPr>
          <p:nvPr/>
        </p:nvCxnSpPr>
        <p:spPr bwMode="auto">
          <a:xfrm>
            <a:off x="2765897" y="5101952"/>
            <a:ext cx="988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3508016" y="4293096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58" name="AutoShape 75"/>
          <p:cNvCxnSpPr>
            <a:cxnSpLocks noChangeShapeType="1"/>
            <a:stCxn id="57" idx="2"/>
            <a:endCxn id="46" idx="0"/>
          </p:cNvCxnSpPr>
          <p:nvPr/>
        </p:nvCxnSpPr>
        <p:spPr bwMode="auto">
          <a:xfrm flipH="1">
            <a:off x="2765897" y="4597896"/>
            <a:ext cx="880232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59" name="AutoShape 75"/>
          <p:cNvCxnSpPr>
            <a:cxnSpLocks noChangeShapeType="1"/>
            <a:stCxn id="57" idx="2"/>
            <a:endCxn id="41" idx="0"/>
          </p:cNvCxnSpPr>
          <p:nvPr/>
        </p:nvCxnSpPr>
        <p:spPr bwMode="auto">
          <a:xfrm>
            <a:off x="3646129" y="4597896"/>
            <a:ext cx="892119" cy="7585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0" name="Rectangle 73"/>
          <p:cNvSpPr>
            <a:spLocks noChangeArrowheads="1"/>
          </p:cNvSpPr>
          <p:nvPr/>
        </p:nvSpPr>
        <p:spPr bwMode="auto">
          <a:xfrm>
            <a:off x="3508016" y="371703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61" name="AutoShape 75"/>
          <p:cNvCxnSpPr>
            <a:cxnSpLocks noChangeShapeType="1"/>
            <a:stCxn id="60" idx="2"/>
            <a:endCxn id="57" idx="0"/>
          </p:cNvCxnSpPr>
          <p:nvPr/>
        </p:nvCxnSpPr>
        <p:spPr bwMode="auto">
          <a:xfrm>
            <a:off x="3646129" y="4021832"/>
            <a:ext cx="0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2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63" name="AutoShape 75"/>
          <p:cNvCxnSpPr>
            <a:cxnSpLocks noChangeShapeType="1"/>
            <a:stCxn id="62" idx="2"/>
            <a:endCxn id="44" idx="0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4" name="AutoShape 75"/>
          <p:cNvCxnSpPr>
            <a:cxnSpLocks noChangeShapeType="1"/>
            <a:stCxn id="57" idx="2"/>
            <a:endCxn id="27" idx="0"/>
          </p:cNvCxnSpPr>
          <p:nvPr/>
        </p:nvCxnSpPr>
        <p:spPr bwMode="auto">
          <a:xfrm flipH="1">
            <a:off x="3646128" y="4597896"/>
            <a:ext cx="1" cy="1262608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65" name="Rectangle 73"/>
          <p:cNvSpPr>
            <a:spLocks noChangeArrowheads="1"/>
          </p:cNvSpPr>
          <p:nvPr/>
        </p:nvSpPr>
        <p:spPr bwMode="auto">
          <a:xfrm>
            <a:off x="5256581" y="314096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66" name="AutoShape 75"/>
          <p:cNvCxnSpPr>
            <a:cxnSpLocks noChangeShapeType="1"/>
            <a:stCxn id="65" idx="2"/>
            <a:endCxn id="60" idx="0"/>
          </p:cNvCxnSpPr>
          <p:nvPr/>
        </p:nvCxnSpPr>
        <p:spPr bwMode="auto">
          <a:xfrm flipH="1">
            <a:off x="3646129" y="3445768"/>
            <a:ext cx="1748565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7" name="AutoShape 75"/>
          <p:cNvCxnSpPr>
            <a:cxnSpLocks noChangeShapeType="1"/>
            <a:stCxn id="65" idx="2"/>
            <a:endCxn id="62" idx="0"/>
          </p:cNvCxnSpPr>
          <p:nvPr/>
        </p:nvCxnSpPr>
        <p:spPr bwMode="auto">
          <a:xfrm>
            <a:off x="5394694" y="3445768"/>
            <a:ext cx="908289" cy="134840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8" name="AutoShape 75"/>
          <p:cNvCxnSpPr>
            <a:cxnSpLocks noChangeShapeType="1"/>
            <a:stCxn id="65" idx="2"/>
            <a:endCxn id="28" idx="0"/>
          </p:cNvCxnSpPr>
          <p:nvPr/>
        </p:nvCxnSpPr>
        <p:spPr bwMode="auto">
          <a:xfrm flipH="1">
            <a:off x="5394693" y="3445768"/>
            <a:ext cx="1" cy="241473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70</a:t>
            </a:fld>
            <a:endParaRPr lang="en-US"/>
          </a:p>
        </p:txBody>
      </p:sp>
      <p:sp>
        <p:nvSpPr>
          <p:cNvPr id="31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Intuition: Top-Down parsing</a:t>
            </a:r>
            <a:endParaRPr lang="he-IL" dirty="0"/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5926666" y="1536095"/>
            <a:ext cx="2830286" cy="1390953"/>
          </a:xfrm>
          <a:prstGeom prst="wedgeRoundRectCallout">
            <a:avLst>
              <a:gd name="adj1" fmla="val -53865"/>
              <a:gd name="adj2" fmla="val 77099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Recall: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Non standard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precedence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9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Intuition: Bottom-up parsing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with the user's program</a:t>
            </a:r>
          </a:p>
          <a:p>
            <a:r>
              <a:rPr lang="en-US" dirty="0"/>
              <a:t>Guess </a:t>
            </a:r>
            <a:r>
              <a:rPr lang="en-US"/>
              <a:t>parse </a:t>
            </a:r>
            <a:r>
              <a:rPr lang="en-US" smtClean="0"/>
              <a:t>(sub)trees </a:t>
            </a:r>
            <a:endParaRPr lang="en-US" dirty="0"/>
          </a:p>
          <a:p>
            <a:r>
              <a:rPr lang="en-US" dirty="0"/>
              <a:t>Check if root is the start symbol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72</a:t>
            </a:fld>
            <a:endParaRPr lang="en-US"/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 smtClean="0"/>
              <a:t>Bottom-up parsing</a:t>
            </a:r>
            <a:endParaRPr lang="he-IL" dirty="0"/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166656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latin typeface="+mn-lt"/>
              </a:rPr>
              <a:t>F</a:t>
            </a:r>
          </a:p>
        </p:txBody>
      </p:sp>
      <p:cxnSp>
        <p:nvCxnSpPr>
          <p:cNvPr id="16" name="AutoShape 75"/>
          <p:cNvCxnSpPr>
            <a:cxnSpLocks noChangeShapeType="1"/>
            <a:stCxn id="15" idx="2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73</a:t>
            </a:fld>
            <a:endParaRPr lang="en-US"/>
          </a:p>
        </p:txBody>
      </p:sp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Bottom-up parsing</a:t>
            </a:r>
            <a:endParaRPr lang="he-IL" dirty="0"/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2946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latin typeface="+mn-lt"/>
              </a:rPr>
              <a:t>F</a:t>
            </a:r>
          </a:p>
        </p:txBody>
      </p:sp>
      <p:cxnSp>
        <p:nvCxnSpPr>
          <p:cNvPr id="14" name="AutoShape 75"/>
          <p:cNvCxnSpPr>
            <a:cxnSpLocks noChangeShapeType="1"/>
            <a:stCxn id="13" idx="2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6" name="AutoShape 75"/>
          <p:cNvCxnSpPr>
            <a:cxnSpLocks noChangeShapeType="1"/>
            <a:stCxn id="15" idx="2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74</a:t>
            </a:fld>
            <a:endParaRPr lang="en-US"/>
          </a:p>
        </p:txBody>
      </p:sp>
      <p:sp>
        <p:nvSpPr>
          <p:cNvPr id="17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Bottom-up parsing</a:t>
            </a:r>
            <a:endParaRPr lang="he-IL" dirty="0"/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18792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4" name="AutoShape 75"/>
          <p:cNvCxnSpPr>
            <a:cxnSpLocks noChangeShapeType="1"/>
            <a:stCxn id="13" idx="2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6" name="AutoShape 75"/>
          <p:cNvCxnSpPr>
            <a:cxnSpLocks noChangeShapeType="1"/>
            <a:stCxn id="15" idx="2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T</a:t>
            </a:r>
            <a:endParaRPr lang="en-US" sz="1400" b="1" dirty="0">
              <a:latin typeface="+mn-lt"/>
            </a:endParaRPr>
          </a:p>
        </p:txBody>
      </p:sp>
      <p:cxnSp>
        <p:nvCxnSpPr>
          <p:cNvPr id="18" name="AutoShape 75"/>
          <p:cNvCxnSpPr>
            <a:cxnSpLocks noChangeShapeType="1"/>
            <a:stCxn id="17" idx="2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75</a:t>
            </a:fld>
            <a:endParaRPr lang="en-US"/>
          </a:p>
        </p:txBody>
      </p:sp>
      <p:sp>
        <p:nvSpPr>
          <p:cNvPr id="19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Bottom-up parsing</a:t>
            </a:r>
            <a:endParaRPr lang="he-IL" dirty="0"/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19438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4" name="AutoShape 75"/>
          <p:cNvCxnSpPr>
            <a:cxnSpLocks noChangeShapeType="1"/>
            <a:stCxn id="13" idx="2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6" name="AutoShape 75"/>
          <p:cNvCxnSpPr>
            <a:cxnSpLocks noChangeShapeType="1"/>
            <a:stCxn id="15" idx="2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AutoShape 75"/>
          <p:cNvCxnSpPr>
            <a:cxnSpLocks noChangeShapeType="1"/>
            <a:stCxn id="17" idx="2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628772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latin typeface="+mn-lt"/>
              </a:rPr>
              <a:t>F</a:t>
            </a:r>
          </a:p>
        </p:txBody>
      </p:sp>
      <p:cxnSp>
        <p:nvCxnSpPr>
          <p:cNvPr id="20" name="AutoShape 75"/>
          <p:cNvCxnSpPr>
            <a:cxnSpLocks noChangeShapeType="1"/>
            <a:stCxn id="19" idx="2"/>
          </p:cNvCxnSpPr>
          <p:nvPr/>
        </p:nvCxnSpPr>
        <p:spPr bwMode="auto">
          <a:xfrm>
            <a:off x="2766885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76</a:t>
            </a:fld>
            <a:endParaRPr lang="en-US"/>
          </a:p>
        </p:txBody>
      </p:sp>
      <p:sp>
        <p:nvSpPr>
          <p:cNvPr id="21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Bottom-up parsing</a:t>
            </a:r>
            <a:endParaRPr lang="he-IL" dirty="0"/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1057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parsing</a:t>
            </a:r>
            <a:endParaRPr lang="he-IL" dirty="0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4" name="AutoShape 75"/>
          <p:cNvCxnSpPr>
            <a:cxnSpLocks noChangeShapeType="1"/>
            <a:stCxn id="13" idx="2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6" name="AutoShape 75"/>
          <p:cNvCxnSpPr>
            <a:cxnSpLocks noChangeShapeType="1"/>
            <a:stCxn id="15" idx="2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AutoShape 75"/>
          <p:cNvCxnSpPr>
            <a:cxnSpLocks noChangeShapeType="1"/>
            <a:stCxn id="17" idx="2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628772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20" name="AutoShape 75"/>
          <p:cNvCxnSpPr>
            <a:cxnSpLocks noChangeShapeType="1"/>
            <a:stCxn id="19" idx="2"/>
          </p:cNvCxnSpPr>
          <p:nvPr/>
        </p:nvCxnSpPr>
        <p:spPr bwMode="auto">
          <a:xfrm>
            <a:off x="2766885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5" name="Rectangle 73"/>
          <p:cNvSpPr>
            <a:spLocks noChangeArrowheads="1"/>
          </p:cNvSpPr>
          <p:nvPr/>
        </p:nvSpPr>
        <p:spPr bwMode="auto">
          <a:xfrm>
            <a:off x="2627784" y="479715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T</a:t>
            </a:r>
            <a:endParaRPr lang="en-US" sz="1400" b="1" dirty="0">
              <a:latin typeface="+mn-lt"/>
            </a:endParaRPr>
          </a:p>
        </p:txBody>
      </p:sp>
      <p:cxnSp>
        <p:nvCxnSpPr>
          <p:cNvPr id="26" name="AutoShape 75"/>
          <p:cNvCxnSpPr>
            <a:cxnSpLocks noChangeShapeType="1"/>
            <a:stCxn id="25" idx="2"/>
          </p:cNvCxnSpPr>
          <p:nvPr/>
        </p:nvCxnSpPr>
        <p:spPr bwMode="auto">
          <a:xfrm>
            <a:off x="2765897" y="5101952"/>
            <a:ext cx="988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4" name="AutoShape 75"/>
          <p:cNvCxnSpPr>
            <a:cxnSpLocks noChangeShapeType="1"/>
            <a:stCxn id="13" idx="2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6" name="AutoShape 75"/>
          <p:cNvCxnSpPr>
            <a:cxnSpLocks noChangeShapeType="1"/>
            <a:stCxn id="15" idx="2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AutoShape 75"/>
          <p:cNvCxnSpPr>
            <a:cxnSpLocks noChangeShapeType="1"/>
            <a:stCxn id="17" idx="2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628772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20" name="AutoShape 75"/>
          <p:cNvCxnSpPr>
            <a:cxnSpLocks noChangeShapeType="1"/>
            <a:stCxn id="19" idx="2"/>
          </p:cNvCxnSpPr>
          <p:nvPr/>
        </p:nvCxnSpPr>
        <p:spPr bwMode="auto">
          <a:xfrm>
            <a:off x="2766885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1" name="Rectangle 73"/>
          <p:cNvSpPr>
            <a:spLocks noChangeArrowheads="1"/>
          </p:cNvSpPr>
          <p:nvPr/>
        </p:nvSpPr>
        <p:spPr bwMode="auto">
          <a:xfrm>
            <a:off x="3508016" y="4293096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T</a:t>
            </a:r>
            <a:endParaRPr lang="en-US" sz="1400" b="1" dirty="0">
              <a:latin typeface="+mn-lt"/>
            </a:endParaRPr>
          </a:p>
        </p:txBody>
      </p:sp>
      <p:cxnSp>
        <p:nvCxnSpPr>
          <p:cNvPr id="22" name="AutoShape 75"/>
          <p:cNvCxnSpPr>
            <a:cxnSpLocks noChangeShapeType="1"/>
            <a:stCxn id="21" idx="2"/>
          </p:cNvCxnSpPr>
          <p:nvPr/>
        </p:nvCxnSpPr>
        <p:spPr bwMode="auto">
          <a:xfrm flipH="1">
            <a:off x="2765897" y="4597896"/>
            <a:ext cx="880232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3" name="AutoShape 75"/>
          <p:cNvCxnSpPr>
            <a:cxnSpLocks noChangeShapeType="1"/>
            <a:stCxn id="21" idx="2"/>
          </p:cNvCxnSpPr>
          <p:nvPr/>
        </p:nvCxnSpPr>
        <p:spPr bwMode="auto">
          <a:xfrm>
            <a:off x="3646129" y="4597896"/>
            <a:ext cx="892119" cy="7585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4" name="AutoShape 75"/>
          <p:cNvCxnSpPr>
            <a:cxnSpLocks noChangeShapeType="1"/>
            <a:stCxn id="21" idx="2"/>
          </p:cNvCxnSpPr>
          <p:nvPr/>
        </p:nvCxnSpPr>
        <p:spPr bwMode="auto">
          <a:xfrm flipH="1">
            <a:off x="3646128" y="4597896"/>
            <a:ext cx="1" cy="1262608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5" name="Rectangle 73"/>
          <p:cNvSpPr>
            <a:spLocks noChangeArrowheads="1"/>
          </p:cNvSpPr>
          <p:nvPr/>
        </p:nvSpPr>
        <p:spPr bwMode="auto">
          <a:xfrm>
            <a:off x="2627784" y="479715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26" name="AutoShape 75"/>
          <p:cNvCxnSpPr>
            <a:cxnSpLocks noChangeShapeType="1"/>
            <a:stCxn id="25" idx="2"/>
          </p:cNvCxnSpPr>
          <p:nvPr/>
        </p:nvCxnSpPr>
        <p:spPr bwMode="auto">
          <a:xfrm>
            <a:off x="2765897" y="5101952"/>
            <a:ext cx="988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78</a:t>
            </a:fld>
            <a:endParaRPr lang="en-US"/>
          </a:p>
        </p:txBody>
      </p:sp>
      <p:sp>
        <p:nvSpPr>
          <p:cNvPr id="27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Bottom-up parsing</a:t>
            </a:r>
            <a:endParaRPr lang="he-IL" dirty="0"/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18806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4" name="AutoShape 75"/>
          <p:cNvCxnSpPr>
            <a:cxnSpLocks noChangeShapeType="1"/>
            <a:stCxn id="13" idx="2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6" name="AutoShape 75"/>
          <p:cNvCxnSpPr>
            <a:cxnSpLocks noChangeShapeType="1"/>
            <a:stCxn id="15" idx="2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AutoShape 75"/>
          <p:cNvCxnSpPr>
            <a:cxnSpLocks noChangeShapeType="1"/>
            <a:stCxn id="17" idx="2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628772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20" name="AutoShape 75"/>
          <p:cNvCxnSpPr>
            <a:cxnSpLocks noChangeShapeType="1"/>
            <a:stCxn id="19" idx="2"/>
          </p:cNvCxnSpPr>
          <p:nvPr/>
        </p:nvCxnSpPr>
        <p:spPr bwMode="auto">
          <a:xfrm>
            <a:off x="2766885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1" name="Rectangle 73"/>
          <p:cNvSpPr>
            <a:spLocks noChangeArrowheads="1"/>
          </p:cNvSpPr>
          <p:nvPr/>
        </p:nvSpPr>
        <p:spPr bwMode="auto">
          <a:xfrm>
            <a:off x="3508016" y="4293096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22" name="AutoShape 75"/>
          <p:cNvCxnSpPr>
            <a:cxnSpLocks noChangeShapeType="1"/>
            <a:stCxn id="21" idx="2"/>
          </p:cNvCxnSpPr>
          <p:nvPr/>
        </p:nvCxnSpPr>
        <p:spPr bwMode="auto">
          <a:xfrm flipH="1">
            <a:off x="2765897" y="4597896"/>
            <a:ext cx="880232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3" name="AutoShape 75"/>
          <p:cNvCxnSpPr>
            <a:cxnSpLocks noChangeShapeType="1"/>
            <a:stCxn id="21" idx="2"/>
          </p:cNvCxnSpPr>
          <p:nvPr/>
        </p:nvCxnSpPr>
        <p:spPr bwMode="auto">
          <a:xfrm>
            <a:off x="3646129" y="4597896"/>
            <a:ext cx="892119" cy="7585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4" name="AutoShape 75"/>
          <p:cNvCxnSpPr>
            <a:cxnSpLocks noChangeShapeType="1"/>
            <a:stCxn id="21" idx="2"/>
          </p:cNvCxnSpPr>
          <p:nvPr/>
        </p:nvCxnSpPr>
        <p:spPr bwMode="auto">
          <a:xfrm flipH="1">
            <a:off x="3646128" y="4597896"/>
            <a:ext cx="1" cy="1262608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5" name="Rectangle 73"/>
          <p:cNvSpPr>
            <a:spLocks noChangeArrowheads="1"/>
          </p:cNvSpPr>
          <p:nvPr/>
        </p:nvSpPr>
        <p:spPr bwMode="auto">
          <a:xfrm>
            <a:off x="2627784" y="479715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26" name="AutoShape 75"/>
          <p:cNvCxnSpPr>
            <a:cxnSpLocks noChangeShapeType="1"/>
            <a:stCxn id="25" idx="2"/>
          </p:cNvCxnSpPr>
          <p:nvPr/>
        </p:nvCxnSpPr>
        <p:spPr bwMode="auto">
          <a:xfrm>
            <a:off x="2765897" y="5101952"/>
            <a:ext cx="988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1" name="Rectangle 73"/>
          <p:cNvSpPr>
            <a:spLocks noChangeArrowheads="1"/>
          </p:cNvSpPr>
          <p:nvPr/>
        </p:nvSpPr>
        <p:spPr bwMode="auto">
          <a:xfrm>
            <a:off x="3508016" y="371703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E</a:t>
            </a:r>
            <a:endParaRPr lang="en-US" sz="1400" b="1" dirty="0">
              <a:latin typeface="+mn-lt"/>
            </a:endParaRPr>
          </a:p>
        </p:txBody>
      </p:sp>
      <p:cxnSp>
        <p:nvCxnSpPr>
          <p:cNvPr id="32" name="AutoShape 75"/>
          <p:cNvCxnSpPr>
            <a:cxnSpLocks noChangeShapeType="1"/>
            <a:stCxn id="31" idx="2"/>
          </p:cNvCxnSpPr>
          <p:nvPr/>
        </p:nvCxnSpPr>
        <p:spPr bwMode="auto">
          <a:xfrm>
            <a:off x="3646129" y="4021832"/>
            <a:ext cx="0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79</a:t>
            </a:fld>
            <a:endParaRPr lang="en-US"/>
          </a:p>
        </p:txBody>
      </p:sp>
      <p:sp>
        <p:nvSpPr>
          <p:cNvPr id="27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/>
              <a:t>Bottom-up parsing</a:t>
            </a:r>
            <a:endParaRPr lang="he-IL" dirty="0"/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</p:spTree>
    <p:extLst>
      <p:ext uri="{BB962C8B-B14F-4D97-AF65-F5344CB8AC3E}">
        <p14:creationId xmlns:p14="http://schemas.microsoft.com/office/powerpoint/2010/main" val="6891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foundations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28" y="1859643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440013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4" name="AutoShape 75"/>
          <p:cNvCxnSpPr>
            <a:cxnSpLocks noChangeShapeType="1"/>
            <a:stCxn id="13" idx="2"/>
          </p:cNvCxnSpPr>
          <p:nvPr/>
        </p:nvCxnSpPr>
        <p:spPr bwMode="auto">
          <a:xfrm>
            <a:off x="453824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6166645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16" name="AutoShape 75"/>
          <p:cNvCxnSpPr>
            <a:cxnSpLocks noChangeShapeType="1"/>
            <a:stCxn id="15" idx="2"/>
          </p:cNvCxnSpPr>
          <p:nvPr/>
        </p:nvCxnSpPr>
        <p:spPr bwMode="auto">
          <a:xfrm>
            <a:off x="6304758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6161758" y="4794175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AutoShape 75"/>
          <p:cNvCxnSpPr>
            <a:cxnSpLocks noChangeShapeType="1"/>
            <a:stCxn id="17" idx="2"/>
          </p:cNvCxnSpPr>
          <p:nvPr/>
        </p:nvCxnSpPr>
        <p:spPr bwMode="auto">
          <a:xfrm>
            <a:off x="6302983" y="5101952"/>
            <a:ext cx="1775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628772" y="535644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>
                <a:latin typeface="+mn-lt"/>
              </a:rPr>
              <a:t>F</a:t>
            </a:r>
          </a:p>
        </p:txBody>
      </p:sp>
      <p:cxnSp>
        <p:nvCxnSpPr>
          <p:cNvPr id="20" name="AutoShape 75"/>
          <p:cNvCxnSpPr>
            <a:cxnSpLocks noChangeShapeType="1"/>
            <a:stCxn id="19" idx="2"/>
          </p:cNvCxnSpPr>
          <p:nvPr/>
        </p:nvCxnSpPr>
        <p:spPr bwMode="auto">
          <a:xfrm>
            <a:off x="2766885" y="5661248"/>
            <a:ext cx="0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1" name="Rectangle 73"/>
          <p:cNvSpPr>
            <a:spLocks noChangeArrowheads="1"/>
          </p:cNvSpPr>
          <p:nvPr/>
        </p:nvSpPr>
        <p:spPr bwMode="auto">
          <a:xfrm>
            <a:off x="3508016" y="4293096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22" name="AutoShape 75"/>
          <p:cNvCxnSpPr>
            <a:cxnSpLocks noChangeShapeType="1"/>
            <a:stCxn id="21" idx="2"/>
          </p:cNvCxnSpPr>
          <p:nvPr/>
        </p:nvCxnSpPr>
        <p:spPr bwMode="auto">
          <a:xfrm flipH="1">
            <a:off x="2765897" y="4597896"/>
            <a:ext cx="880232" cy="19925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3" name="AutoShape 75"/>
          <p:cNvCxnSpPr>
            <a:cxnSpLocks noChangeShapeType="1"/>
            <a:stCxn id="21" idx="2"/>
          </p:cNvCxnSpPr>
          <p:nvPr/>
        </p:nvCxnSpPr>
        <p:spPr bwMode="auto">
          <a:xfrm>
            <a:off x="3646129" y="4597896"/>
            <a:ext cx="892119" cy="75855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4" name="AutoShape 75"/>
          <p:cNvCxnSpPr>
            <a:cxnSpLocks noChangeShapeType="1"/>
            <a:stCxn id="21" idx="2"/>
          </p:cNvCxnSpPr>
          <p:nvPr/>
        </p:nvCxnSpPr>
        <p:spPr bwMode="auto">
          <a:xfrm flipH="1">
            <a:off x="3646128" y="4597896"/>
            <a:ext cx="1" cy="1262608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5" name="Rectangle 73"/>
          <p:cNvSpPr>
            <a:spLocks noChangeArrowheads="1"/>
          </p:cNvSpPr>
          <p:nvPr/>
        </p:nvSpPr>
        <p:spPr bwMode="auto">
          <a:xfrm>
            <a:off x="2627784" y="479715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T</a:t>
            </a:r>
            <a:endParaRPr lang="en-US" sz="1400" dirty="0">
              <a:latin typeface="+mn-lt"/>
            </a:endParaRPr>
          </a:p>
        </p:txBody>
      </p:sp>
      <p:cxnSp>
        <p:nvCxnSpPr>
          <p:cNvPr id="26" name="AutoShape 75"/>
          <p:cNvCxnSpPr>
            <a:cxnSpLocks noChangeShapeType="1"/>
            <a:stCxn id="25" idx="2"/>
          </p:cNvCxnSpPr>
          <p:nvPr/>
        </p:nvCxnSpPr>
        <p:spPr bwMode="auto">
          <a:xfrm>
            <a:off x="2765897" y="5101952"/>
            <a:ext cx="988" cy="25449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27" name="Rectangle 73"/>
          <p:cNvSpPr>
            <a:spLocks noChangeArrowheads="1"/>
          </p:cNvSpPr>
          <p:nvPr/>
        </p:nvSpPr>
        <p:spPr bwMode="auto">
          <a:xfrm>
            <a:off x="5256581" y="3140968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latin typeface="+mn-lt"/>
              </a:rPr>
              <a:t>E</a:t>
            </a:r>
            <a:endParaRPr lang="en-US" sz="1400" b="1" dirty="0">
              <a:latin typeface="+mn-lt"/>
            </a:endParaRPr>
          </a:p>
        </p:txBody>
      </p:sp>
      <p:cxnSp>
        <p:nvCxnSpPr>
          <p:cNvPr id="28" name="AutoShape 75"/>
          <p:cNvCxnSpPr>
            <a:cxnSpLocks noChangeShapeType="1"/>
            <a:stCxn id="27" idx="2"/>
          </p:cNvCxnSpPr>
          <p:nvPr/>
        </p:nvCxnSpPr>
        <p:spPr bwMode="auto">
          <a:xfrm flipH="1">
            <a:off x="3646129" y="3445768"/>
            <a:ext cx="1748565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9" name="AutoShape 75"/>
          <p:cNvCxnSpPr>
            <a:cxnSpLocks noChangeShapeType="1"/>
            <a:stCxn id="27" idx="2"/>
          </p:cNvCxnSpPr>
          <p:nvPr/>
        </p:nvCxnSpPr>
        <p:spPr bwMode="auto">
          <a:xfrm>
            <a:off x="5394694" y="3445768"/>
            <a:ext cx="908289" cy="134840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30" name="AutoShape 75"/>
          <p:cNvCxnSpPr>
            <a:cxnSpLocks noChangeShapeType="1"/>
            <a:stCxn id="27" idx="2"/>
          </p:cNvCxnSpPr>
          <p:nvPr/>
        </p:nvCxnSpPr>
        <p:spPr bwMode="auto">
          <a:xfrm flipH="1">
            <a:off x="5394693" y="3445768"/>
            <a:ext cx="1" cy="2414736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31" name="Rectangle 73"/>
          <p:cNvSpPr>
            <a:spLocks noChangeArrowheads="1"/>
          </p:cNvSpPr>
          <p:nvPr/>
        </p:nvSpPr>
        <p:spPr bwMode="auto">
          <a:xfrm>
            <a:off x="3508016" y="3717032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cxnSp>
        <p:nvCxnSpPr>
          <p:cNvPr id="32" name="AutoShape 75"/>
          <p:cNvCxnSpPr>
            <a:cxnSpLocks noChangeShapeType="1"/>
            <a:stCxn id="31" idx="2"/>
          </p:cNvCxnSpPr>
          <p:nvPr/>
        </p:nvCxnSpPr>
        <p:spPr bwMode="auto">
          <a:xfrm>
            <a:off x="3646129" y="4021832"/>
            <a:ext cx="0" cy="271264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כותרת 1"/>
          <p:cNvSpPr txBox="1">
            <a:spLocks/>
          </p:cNvSpPr>
          <p:nvPr/>
        </p:nvSpPr>
        <p:spPr bwMode="auto">
          <a:xfrm>
            <a:off x="649514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Bottom-up parsing</a:t>
            </a:r>
            <a:endParaRPr lang="he-IL" dirty="0"/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2735263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Unambiguous</a:t>
            </a:r>
          </a:p>
          <a:p>
            <a:pPr marL="457200" indent="-457200" algn="l" rtl="0"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grammar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5926666" y="1536095"/>
            <a:ext cx="2830286" cy="1390953"/>
          </a:xfrm>
          <a:prstGeom prst="wedgeRoundRectCallout">
            <a:avLst>
              <a:gd name="adj1" fmla="val -53865"/>
              <a:gd name="adj2" fmla="val 77099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Recall: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Non standard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precedence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883600"/>
            <a:ext cx="6139543" cy="42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in top-down parsing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Top-down parsing begins with virtually no information</a:t>
            </a:r>
          </a:p>
          <a:p>
            <a:pPr lvl="1"/>
            <a:r>
              <a:rPr lang="en-US" dirty="0" smtClean="0"/>
              <a:t>Begins with just the start symbol, which matches every program</a:t>
            </a:r>
          </a:p>
          <a:p>
            <a:endParaRPr lang="en-US" dirty="0" smtClean="0"/>
          </a:p>
          <a:p>
            <a:r>
              <a:rPr lang="en-US" dirty="0" smtClean="0"/>
              <a:t>How can we know which productions to apply?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/>
              <a:t>productions to apply?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general, we can‘t</a:t>
            </a:r>
          </a:p>
          <a:p>
            <a:pPr lvl="1"/>
            <a:r>
              <a:rPr lang="en-US" dirty="0" smtClean="0"/>
              <a:t>There are some grammars for which the best we can do is guess and backtrack if we're wrong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6" y="260580"/>
            <a:ext cx="7772400" cy="1143000"/>
          </a:xfrm>
        </p:spPr>
        <p:txBody>
          <a:bodyPr/>
          <a:lstStyle/>
          <a:p>
            <a:r>
              <a:rPr lang="en-US" dirty="0" smtClean="0"/>
              <a:t>“Brute-force”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590" y="1690310"/>
            <a:ext cx="6032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/>
              <a:t>productions to apply?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general, we can‘t</a:t>
            </a:r>
          </a:p>
          <a:p>
            <a:pPr lvl="1"/>
            <a:r>
              <a:rPr lang="en-US" dirty="0" smtClean="0"/>
              <a:t>There are some grammars for which the best we can do is guess and backtrack if we're wrong</a:t>
            </a:r>
          </a:p>
          <a:p>
            <a:r>
              <a:rPr lang="en-US" dirty="0" smtClean="0"/>
              <a:t>If we have to guess, how do we do it?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Parsing as a search algorithm</a:t>
            </a:r>
          </a:p>
          <a:p>
            <a:pPr lvl="1"/>
            <a:r>
              <a:rPr lang="en-US" dirty="0" smtClean="0"/>
              <a:t>Too expensive in theory (exponential worst-case time) and practice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6" y="260580"/>
            <a:ext cx="7772400" cy="1143000"/>
          </a:xfrm>
        </p:spPr>
        <p:txBody>
          <a:bodyPr/>
          <a:lstStyle/>
          <a:p>
            <a:r>
              <a:rPr lang="en-US" dirty="0" smtClean="0"/>
              <a:t>“Brute-force” Parsing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1371600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rgbClr val="0070C0"/>
                </a:solidFill>
              </a:rPr>
              <a:t>x := z;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</a:rPr>
              <a:t>y := x + z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2972" y="1371600"/>
            <a:ext cx="503382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>
              <a:buFont typeface="Wingdings"/>
              <a:buNone/>
            </a:pP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S;S</a:t>
            </a:r>
            <a:endParaRPr lang="en-US" sz="2000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 algn="l">
              <a:buFont typeface="Wingdings"/>
              <a:buNone/>
            </a:pP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:=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endParaRPr lang="en-US" sz="2000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 algn="l">
              <a:buNone/>
            </a:pP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|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… 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4739" y="2819400"/>
            <a:ext cx="3878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id := id ; id := id + id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6731" y="3660395"/>
            <a:ext cx="3449504" cy="408983"/>
            <a:chOff x="4746661" y="2822195"/>
            <a:chExt cx="3449504" cy="408983"/>
          </a:xfrm>
        </p:grpSpPr>
        <p:sp>
          <p:nvSpPr>
            <p:cNvPr id="11" name="Rectangle 10"/>
            <p:cNvSpPr/>
            <p:nvPr/>
          </p:nvSpPr>
          <p:spPr>
            <a:xfrm>
              <a:off x="4746661" y="2822195"/>
              <a:ext cx="1262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id := E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0626" y="2822195"/>
              <a:ext cx="21855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id := id + id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83173" y="2831068"/>
              <a:ext cx="3385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2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09626" y="3656628"/>
            <a:ext cx="3165761" cy="408983"/>
            <a:chOff x="4738633" y="2822195"/>
            <a:chExt cx="3165761" cy="408983"/>
          </a:xfrm>
        </p:grpSpPr>
        <p:sp>
          <p:nvSpPr>
            <p:cNvPr id="51" name="Rectangle 50"/>
            <p:cNvSpPr/>
            <p:nvPr/>
          </p:nvSpPr>
          <p:spPr>
            <a:xfrm>
              <a:off x="4738633" y="2822195"/>
              <a:ext cx="14159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id := id</a:t>
              </a:r>
              <a:endParaRPr lang="en-US" sz="20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26681" y="2822195"/>
              <a:ext cx="18777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E+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id</a:t>
              </a:r>
              <a:endParaRPr lang="en-US" sz="20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73031" y="2831068"/>
              <a:ext cx="3385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20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298369" y="34290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56" name="Straight Arrow Connector 55"/>
          <p:cNvCxnSpPr>
            <a:stCxn id="9" idx="2"/>
          </p:cNvCxnSpPr>
          <p:nvPr/>
        </p:nvCxnSpPr>
        <p:spPr>
          <a:xfrm flipH="1">
            <a:off x="2209800" y="3219510"/>
            <a:ext cx="1594232" cy="285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474955" y="4188204"/>
            <a:ext cx="0" cy="467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100667" y="3312018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59639" y="3097590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pt-BR" sz="20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63" name="Straight Arrow Connector 62"/>
          <p:cNvCxnSpPr>
            <a:stCxn id="9" idx="2"/>
          </p:cNvCxnSpPr>
          <p:nvPr/>
        </p:nvCxnSpPr>
        <p:spPr>
          <a:xfrm>
            <a:off x="3804032" y="3219510"/>
            <a:ext cx="1409281" cy="437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98135" y="5802868"/>
            <a:ext cx="8484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(</a:t>
            </a:r>
            <a:r>
              <a:rPr lang="en-US" sz="2000" b="1" dirty="0" smtClean="0">
                <a:solidFill>
                  <a:srgbClr val="3366FF"/>
                </a:solidFill>
                <a:latin typeface="+mn-lt"/>
              </a:rPr>
              <a:t>not a parse tree</a:t>
            </a:r>
            <a:r>
              <a:rPr lang="en-US" sz="2000" dirty="0" smtClean="0">
                <a:latin typeface="+mn-lt"/>
              </a:rPr>
              <a:t>… a search for the parse tree by exhaustively applying all rules)</a:t>
            </a:r>
            <a:endParaRPr lang="en-US" sz="2000" dirty="0"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07826" y="4772770"/>
            <a:ext cx="3449504" cy="408983"/>
            <a:chOff x="4746661" y="2822195"/>
            <a:chExt cx="3449504" cy="408983"/>
          </a:xfrm>
        </p:grpSpPr>
        <p:sp>
          <p:nvSpPr>
            <p:cNvPr id="68" name="Rectangle 67"/>
            <p:cNvSpPr/>
            <p:nvPr/>
          </p:nvSpPr>
          <p:spPr>
            <a:xfrm>
              <a:off x="4746661" y="2822195"/>
              <a:ext cx="1262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id := E</a:t>
              </a:r>
              <a:endParaRPr lang="en-US" sz="2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10626" y="2822195"/>
              <a:ext cx="21855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id := id + id</a:t>
              </a:r>
              <a:endParaRPr lang="en-US" sz="2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783173" y="2831068"/>
              <a:ext cx="3385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2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106632" y="4733219"/>
            <a:ext cx="3449504" cy="408983"/>
            <a:chOff x="4746661" y="2822195"/>
            <a:chExt cx="3449504" cy="408983"/>
          </a:xfrm>
        </p:grpSpPr>
        <p:sp>
          <p:nvSpPr>
            <p:cNvPr id="72" name="Rectangle 71"/>
            <p:cNvSpPr/>
            <p:nvPr/>
          </p:nvSpPr>
          <p:spPr>
            <a:xfrm>
              <a:off x="4746661" y="2822195"/>
              <a:ext cx="1262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id := E</a:t>
              </a:r>
              <a:endParaRPr lang="en-US" sz="20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010626" y="2822195"/>
              <a:ext cx="21855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id := id + id</a:t>
              </a:r>
              <a:endParaRPr lang="en-US" sz="20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83173" y="2831068"/>
              <a:ext cx="3385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2000" dirty="0"/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 flipH="1">
            <a:off x="988153" y="4038600"/>
            <a:ext cx="1069247" cy="6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057400" y="4025960"/>
            <a:ext cx="2095528" cy="781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9" idx="2"/>
          </p:cNvCxnSpPr>
          <p:nvPr/>
        </p:nvCxnSpPr>
        <p:spPr>
          <a:xfrm>
            <a:off x="3804032" y="3219510"/>
            <a:ext cx="3647746" cy="27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descent</a:t>
            </a:r>
          </a:p>
          <a:p>
            <a:r>
              <a:rPr lang="en-US" dirty="0" smtClean="0"/>
              <a:t>LL(k) grammars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976" y="2144486"/>
            <a:ext cx="317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Given a grammar G and a word w attempt to derive w using G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Apply production to leftmost </a:t>
            </a:r>
            <a:r>
              <a:rPr lang="en-US" dirty="0" err="1" smtClean="0">
                <a:solidFill>
                  <a:srgbClr val="0000FF"/>
                </a:solidFill>
              </a:rPr>
              <a:t>nonterminal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Pick production rule based on next input token</a:t>
            </a:r>
          </a:p>
          <a:p>
            <a:r>
              <a:rPr lang="en-US" dirty="0" smtClean="0"/>
              <a:t>General grammar</a:t>
            </a:r>
          </a:p>
          <a:p>
            <a:pPr lvl="1"/>
            <a:r>
              <a:rPr lang="en-US" dirty="0" smtClean="0"/>
              <a:t>More than one option for choosing the next production based on a token</a:t>
            </a:r>
          </a:p>
          <a:p>
            <a:r>
              <a:rPr lang="en-US" dirty="0" smtClean="0"/>
              <a:t>Restricted grammars (LL)</a:t>
            </a:r>
          </a:p>
          <a:p>
            <a:pPr lvl="1"/>
            <a:r>
              <a:rPr lang="en-US" dirty="0" smtClean="0"/>
              <a:t>Know exactly which single rule to apply</a:t>
            </a:r>
          </a:p>
          <a:p>
            <a:pPr lvl="1"/>
            <a:r>
              <a:rPr lang="en-US" dirty="0" smtClean="0"/>
              <a:t>May require some </a:t>
            </a:r>
            <a:r>
              <a:rPr lang="en-US" dirty="0" err="1" smtClean="0"/>
              <a:t>lookahead</a:t>
            </a:r>
            <a:r>
              <a:rPr lang="en-US" dirty="0" smtClean="0"/>
              <a:t> to decide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7330" y="0"/>
            <a:ext cx="7772400" cy="1143000"/>
          </a:xfrm>
        </p:spPr>
        <p:txBody>
          <a:bodyPr/>
          <a:lstStyle/>
          <a:p>
            <a:r>
              <a:rPr lang="en-US" dirty="0" smtClean="0"/>
              <a:t>Boolean expressions example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89</a:t>
            </a:fld>
            <a:endParaRPr lang="en-US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3131840" y="2276872"/>
            <a:ext cx="215255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not ( not true or false )</a:t>
            </a:r>
            <a:endParaRPr lang="en-US" sz="1600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043608" y="1196752"/>
            <a:ext cx="2736304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</a:rPr>
              <a:t>E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LIT | (E OP E)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not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E</a:t>
            </a:r>
          </a:p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LIT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true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|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false</a:t>
            </a:r>
          </a:p>
          <a:p>
            <a:pPr marL="68580" indent="0" algn="l" rtl="0"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OP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and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or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err="1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xor</a:t>
            </a:r>
            <a:endParaRPr lang="en-US" sz="1600" b="1" dirty="0">
              <a:solidFill>
                <a:schemeClr val="accent1"/>
              </a:solidFill>
              <a:latin typeface="+mn-lt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18069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languages (CFLs)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sz="2800" baseline="-25000" dirty="0" smtClean="0"/>
              <a:t>01</a:t>
            </a:r>
            <a:r>
              <a:rPr lang="en-US" dirty="0" smtClean="0"/>
              <a:t> = { 0</a:t>
            </a:r>
            <a:r>
              <a:rPr lang="en-US" baseline="30000" dirty="0" smtClean="0"/>
              <a:t>n</a:t>
            </a:r>
            <a:r>
              <a:rPr lang="en-US" dirty="0" smtClean="0"/>
              <a:t>1</a:t>
            </a:r>
            <a:r>
              <a:rPr lang="en-US" baseline="30000" dirty="0" smtClean="0"/>
              <a:t>n </a:t>
            </a:r>
            <a:r>
              <a:rPr lang="en-US" dirty="0" smtClean="0"/>
              <a:t>| n &gt; 0 }</a:t>
            </a:r>
            <a:r>
              <a:rPr lang="en-US" baseline="30000" dirty="0" smtClean="0"/>
              <a:t> </a:t>
            </a:r>
          </a:p>
          <a:p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err="1" smtClean="0"/>
              <a:t>L</a:t>
            </a:r>
            <a:r>
              <a:rPr lang="en-US" sz="2400" baseline="-25000" dirty="0" err="1" smtClean="0"/>
              <a:t>polyndrom</a:t>
            </a:r>
            <a:r>
              <a:rPr lang="en-US" dirty="0" smtClean="0"/>
              <a:t> = {</a:t>
            </a:r>
            <a:r>
              <a:rPr lang="en-US" dirty="0" err="1"/>
              <a:t>pp</a:t>
            </a:r>
            <a:r>
              <a:rPr lang="en-US" dirty="0"/>
              <a:t>’ </a:t>
            </a:r>
            <a:r>
              <a:rPr lang="en-US" dirty="0" smtClean="0"/>
              <a:t>| p </a:t>
            </a:r>
            <a:r>
              <a:rPr lang="en-US" dirty="0"/>
              <a:t>∊ </a:t>
            </a:r>
            <a:r>
              <a:rPr lang="en-US" dirty="0" err="1"/>
              <a:t>Σ</a:t>
            </a:r>
            <a:r>
              <a:rPr lang="en-US" dirty="0" smtClean="0"/>
              <a:t>* , p</a:t>
            </a:r>
            <a:r>
              <a:rPr lang="en-US" dirty="0"/>
              <a:t>’=reverse(p)}</a:t>
            </a:r>
          </a:p>
          <a:p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err="1" smtClean="0"/>
              <a:t>L</a:t>
            </a:r>
            <a:r>
              <a:rPr lang="en-US" baseline="-25000" dirty="0" err="1" smtClean="0"/>
              <a:t>polyndrom</a:t>
            </a:r>
            <a:r>
              <a:rPr lang="en-US" baseline="-25000" dirty="0" smtClean="0"/>
              <a:t>#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err="1" smtClean="0"/>
              <a:t>p#p</a:t>
            </a:r>
            <a:r>
              <a:rPr lang="en-US" dirty="0"/>
              <a:t>’ | p ∊ </a:t>
            </a:r>
            <a:r>
              <a:rPr lang="en-US" dirty="0" err="1"/>
              <a:t>Σ</a:t>
            </a:r>
            <a:r>
              <a:rPr lang="en-US" dirty="0"/>
              <a:t>* , p’=reverse(p</a:t>
            </a:r>
            <a:r>
              <a:rPr lang="en-US" dirty="0" smtClean="0"/>
              <a:t>), # ∉ </a:t>
            </a:r>
            <a:r>
              <a:rPr lang="en-US" dirty="0" err="1"/>
              <a:t>Σ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7330" y="0"/>
            <a:ext cx="7772400" cy="1143000"/>
          </a:xfrm>
        </p:spPr>
        <p:txBody>
          <a:bodyPr/>
          <a:lstStyle/>
          <a:p>
            <a:r>
              <a:rPr lang="en-US" dirty="0" smtClean="0"/>
              <a:t>Boolean expressions example</a:t>
            </a:r>
            <a:endParaRPr lang="he-IL" dirty="0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3131840" y="2276872"/>
            <a:ext cx="215255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not ( not true or false )</a:t>
            </a:r>
            <a:endParaRPr lang="en-US" sz="1600" baseline="-25000" dirty="0">
              <a:latin typeface="+mn-lt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3340224"/>
            <a:ext cx="6937212" cy="2829148"/>
            <a:chOff x="827584" y="3340224"/>
            <a:chExt cx="6937212" cy="2829148"/>
          </a:xfrm>
        </p:grpSpPr>
        <p:sp>
          <p:nvSpPr>
            <p:cNvPr id="7" name="Rectangle 8"/>
            <p:cNvSpPr/>
            <p:nvPr/>
          </p:nvSpPr>
          <p:spPr>
            <a:xfrm>
              <a:off x="827584" y="3861048"/>
              <a:ext cx="258167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1600" dirty="0">
                  <a:latin typeface="+mn-lt"/>
                </a:rPr>
                <a:t>E  =&gt;  </a:t>
              </a:r>
              <a:endParaRPr lang="en-US" sz="1600" dirty="0" smtClean="0">
                <a:latin typeface="+mn-lt"/>
              </a:endParaRPr>
            </a:p>
            <a:p>
              <a:pPr algn="l" rtl="0"/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not</a:t>
              </a:r>
              <a:r>
                <a:rPr lang="en-US" sz="1600" dirty="0" smtClean="0">
                  <a:latin typeface="+mn-lt"/>
                </a:rPr>
                <a:t> </a:t>
              </a:r>
              <a:r>
                <a:rPr lang="en-US" sz="1600" dirty="0">
                  <a:latin typeface="+mn-lt"/>
                </a:rPr>
                <a:t>E  =&gt; </a:t>
              </a:r>
            </a:p>
            <a:p>
              <a:pPr algn="l" rtl="0"/>
              <a:r>
                <a:rPr lang="en-US" sz="1600" dirty="0">
                  <a:latin typeface="+mn-lt"/>
                </a:rPr>
                <a:t>not </a:t>
              </a:r>
              <a:r>
                <a:rPr lang="en-US" sz="1600" dirty="0" smtClean="0">
                  <a:latin typeface="+mn-lt"/>
                </a:rPr>
                <a:t>( E </a:t>
              </a:r>
              <a:r>
                <a:rPr lang="en-US" sz="1600" dirty="0">
                  <a:latin typeface="+mn-lt"/>
                </a:rPr>
                <a:t>OP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not</a:t>
              </a:r>
              <a:r>
                <a:rPr lang="en-US" sz="1600" dirty="0">
                  <a:latin typeface="+mn-lt"/>
                </a:rPr>
                <a:t> E OP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LIT OP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true</a:t>
              </a:r>
              <a:r>
                <a:rPr lang="en-US" sz="1600" dirty="0">
                  <a:latin typeface="+mn-lt"/>
                </a:rPr>
                <a:t> OP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true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or</a:t>
              </a:r>
              <a:r>
                <a:rPr lang="en-US" sz="1600" dirty="0">
                  <a:latin typeface="+mn-lt"/>
                </a:rPr>
                <a:t>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true or LIT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true or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false</a:t>
              </a:r>
              <a:r>
                <a:rPr lang="en-US" sz="1600" dirty="0">
                  <a:latin typeface="+mn-lt"/>
                </a:rPr>
                <a:t> )</a:t>
              </a:r>
            </a:p>
          </p:txBody>
        </p:sp>
        <p:sp>
          <p:nvSpPr>
            <p:cNvPr id="24" name="Rectangle 73"/>
            <p:cNvSpPr>
              <a:spLocks noChangeArrowheads="1"/>
            </p:cNvSpPr>
            <p:nvPr/>
          </p:nvSpPr>
          <p:spPr bwMode="auto">
            <a:xfrm>
              <a:off x="5147184" y="3899520"/>
              <a:ext cx="4338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not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6" name="Rectangle 73"/>
            <p:cNvSpPr>
              <a:spLocks noChangeArrowheads="1"/>
            </p:cNvSpPr>
            <p:nvPr/>
          </p:nvSpPr>
          <p:spPr bwMode="auto">
            <a:xfrm>
              <a:off x="6519933" y="3844280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9" name="Rectangle 73"/>
            <p:cNvSpPr>
              <a:spLocks noChangeArrowheads="1"/>
            </p:cNvSpPr>
            <p:nvPr/>
          </p:nvSpPr>
          <p:spPr bwMode="auto">
            <a:xfrm>
              <a:off x="5880556" y="3340224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30" name="AutoShape 75"/>
            <p:cNvCxnSpPr>
              <a:cxnSpLocks noChangeShapeType="1"/>
              <a:stCxn id="29" idx="2"/>
              <a:endCxn id="24" idx="0"/>
            </p:cNvCxnSpPr>
            <p:nvPr/>
          </p:nvCxnSpPr>
          <p:spPr bwMode="auto">
            <a:xfrm flipH="1">
              <a:off x="5364088" y="3648001"/>
              <a:ext cx="652633" cy="25151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31" name="AutoShape 75"/>
            <p:cNvCxnSpPr>
              <a:cxnSpLocks noChangeShapeType="1"/>
              <a:stCxn id="29" idx="2"/>
              <a:endCxn id="26" idx="0"/>
            </p:cNvCxnSpPr>
            <p:nvPr/>
          </p:nvCxnSpPr>
          <p:spPr bwMode="auto">
            <a:xfrm>
              <a:off x="6016721" y="3648001"/>
              <a:ext cx="639377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5608160" y="4492352"/>
              <a:ext cx="244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(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9" name="Rectangle 73"/>
            <p:cNvSpPr>
              <a:spLocks noChangeArrowheads="1"/>
            </p:cNvSpPr>
            <p:nvPr/>
          </p:nvSpPr>
          <p:spPr bwMode="auto">
            <a:xfrm>
              <a:off x="6026269" y="4492352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0" name="Rectangle 73"/>
            <p:cNvSpPr>
              <a:spLocks noChangeArrowheads="1"/>
            </p:cNvSpPr>
            <p:nvPr/>
          </p:nvSpPr>
          <p:spPr bwMode="auto">
            <a:xfrm>
              <a:off x="6574720" y="4492352"/>
              <a:ext cx="4075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OP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1" name="Rectangle 73"/>
            <p:cNvSpPr>
              <a:spLocks noChangeArrowheads="1"/>
            </p:cNvSpPr>
            <p:nvPr/>
          </p:nvSpPr>
          <p:spPr bwMode="auto">
            <a:xfrm>
              <a:off x="7079465" y="4492352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2" name="Rectangle 73"/>
            <p:cNvSpPr>
              <a:spLocks noChangeArrowheads="1"/>
            </p:cNvSpPr>
            <p:nvPr/>
          </p:nvSpPr>
          <p:spPr bwMode="auto">
            <a:xfrm>
              <a:off x="7520343" y="4492352"/>
              <a:ext cx="244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)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43" name="AutoShape 75"/>
            <p:cNvCxnSpPr>
              <a:cxnSpLocks noChangeShapeType="1"/>
              <a:stCxn id="26" idx="2"/>
              <a:endCxn id="42" idx="0"/>
            </p:cNvCxnSpPr>
            <p:nvPr/>
          </p:nvCxnSpPr>
          <p:spPr bwMode="auto">
            <a:xfrm>
              <a:off x="6656098" y="4152057"/>
              <a:ext cx="986472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75"/>
            <p:cNvCxnSpPr>
              <a:cxnSpLocks noChangeShapeType="1"/>
              <a:stCxn id="26" idx="2"/>
              <a:endCxn id="41" idx="0"/>
            </p:cNvCxnSpPr>
            <p:nvPr/>
          </p:nvCxnSpPr>
          <p:spPr bwMode="auto">
            <a:xfrm>
              <a:off x="6656098" y="4152057"/>
              <a:ext cx="559532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50" name="AutoShape 75"/>
            <p:cNvCxnSpPr>
              <a:cxnSpLocks noChangeShapeType="1"/>
              <a:stCxn id="26" idx="2"/>
              <a:endCxn id="40" idx="0"/>
            </p:cNvCxnSpPr>
            <p:nvPr/>
          </p:nvCxnSpPr>
          <p:spPr bwMode="auto">
            <a:xfrm>
              <a:off x="6656098" y="4152057"/>
              <a:ext cx="122376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53" name="AutoShape 75"/>
            <p:cNvCxnSpPr>
              <a:cxnSpLocks noChangeShapeType="1"/>
              <a:stCxn id="26" idx="2"/>
              <a:endCxn id="39" idx="0"/>
            </p:cNvCxnSpPr>
            <p:nvPr/>
          </p:nvCxnSpPr>
          <p:spPr bwMode="auto">
            <a:xfrm flipH="1">
              <a:off x="6162434" y="4152057"/>
              <a:ext cx="493664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56" name="AutoShape 75"/>
            <p:cNvCxnSpPr>
              <a:cxnSpLocks noChangeShapeType="1"/>
              <a:stCxn id="26" idx="2"/>
              <a:endCxn id="38" idx="0"/>
            </p:cNvCxnSpPr>
            <p:nvPr/>
          </p:nvCxnSpPr>
          <p:spPr bwMode="auto">
            <a:xfrm flipH="1">
              <a:off x="5730387" y="4152057"/>
              <a:ext cx="925711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60" name="Rectangle 73"/>
            <p:cNvSpPr>
              <a:spLocks noChangeArrowheads="1"/>
            </p:cNvSpPr>
            <p:nvPr/>
          </p:nvSpPr>
          <p:spPr bwMode="auto">
            <a:xfrm>
              <a:off x="5723248" y="4996408"/>
              <a:ext cx="4338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not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6201289" y="4996408"/>
              <a:ext cx="3928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LIT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62" name="AutoShape 75"/>
            <p:cNvCxnSpPr>
              <a:cxnSpLocks noChangeShapeType="1"/>
              <a:stCxn id="39" idx="2"/>
              <a:endCxn id="60" idx="0"/>
            </p:cNvCxnSpPr>
            <p:nvPr/>
          </p:nvCxnSpPr>
          <p:spPr bwMode="auto">
            <a:xfrm flipH="1">
              <a:off x="5940152" y="4800129"/>
              <a:ext cx="222282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65" name="AutoShape 75"/>
            <p:cNvCxnSpPr>
              <a:cxnSpLocks noChangeShapeType="1"/>
              <a:stCxn id="39" idx="2"/>
              <a:endCxn id="61" idx="0"/>
            </p:cNvCxnSpPr>
            <p:nvPr/>
          </p:nvCxnSpPr>
          <p:spPr bwMode="auto">
            <a:xfrm>
              <a:off x="6162434" y="4800129"/>
              <a:ext cx="235289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6612441" y="4996408"/>
              <a:ext cx="3419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or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70" name="AutoShape 75"/>
            <p:cNvCxnSpPr>
              <a:cxnSpLocks noChangeShapeType="1"/>
              <a:stCxn id="40" idx="2"/>
              <a:endCxn id="69" idx="0"/>
            </p:cNvCxnSpPr>
            <p:nvPr/>
          </p:nvCxnSpPr>
          <p:spPr bwMode="auto">
            <a:xfrm>
              <a:off x="6778474" y="4800129"/>
              <a:ext cx="4935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7019196" y="4996408"/>
              <a:ext cx="3928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LIT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75" name="AutoShape 75"/>
            <p:cNvCxnSpPr>
              <a:cxnSpLocks noChangeShapeType="1"/>
              <a:stCxn id="41" idx="2"/>
              <a:endCxn id="74" idx="0"/>
            </p:cNvCxnSpPr>
            <p:nvPr/>
          </p:nvCxnSpPr>
          <p:spPr bwMode="auto">
            <a:xfrm>
              <a:off x="7215630" y="4800129"/>
              <a:ext cx="0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6151501" y="5572472"/>
              <a:ext cx="492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true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80" name="Rectangle 73"/>
            <p:cNvSpPr>
              <a:spLocks noChangeArrowheads="1"/>
            </p:cNvSpPr>
            <p:nvPr/>
          </p:nvSpPr>
          <p:spPr bwMode="auto">
            <a:xfrm>
              <a:off x="6950172" y="5572472"/>
              <a:ext cx="5309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false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81" name="AutoShape 75"/>
            <p:cNvCxnSpPr>
              <a:cxnSpLocks noChangeShapeType="1"/>
              <a:stCxn id="74" idx="2"/>
              <a:endCxn id="80" idx="0"/>
            </p:cNvCxnSpPr>
            <p:nvPr/>
          </p:nvCxnSpPr>
          <p:spPr bwMode="auto">
            <a:xfrm>
              <a:off x="7215630" y="5304185"/>
              <a:ext cx="0" cy="268287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84" name="AutoShape 75"/>
            <p:cNvCxnSpPr>
              <a:cxnSpLocks noChangeShapeType="1"/>
              <a:stCxn id="61" idx="2"/>
              <a:endCxn id="79" idx="0"/>
            </p:cNvCxnSpPr>
            <p:nvPr/>
          </p:nvCxnSpPr>
          <p:spPr bwMode="auto">
            <a:xfrm>
              <a:off x="6397723" y="5304185"/>
              <a:ext cx="0" cy="268287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sp>
        <p:nvSpPr>
          <p:cNvPr id="87" name="הסבר מלבני 86"/>
          <p:cNvSpPr/>
          <p:nvPr/>
        </p:nvSpPr>
        <p:spPr>
          <a:xfrm>
            <a:off x="971600" y="2348880"/>
            <a:ext cx="1728192" cy="1080120"/>
          </a:xfrm>
          <a:prstGeom prst="wedgeRectCallout">
            <a:avLst>
              <a:gd name="adj1" fmla="val -32172"/>
              <a:gd name="adj2" fmla="val 93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</a:rPr>
              <a:t>production to apply known from next token</a:t>
            </a:r>
            <a:endParaRPr lang="he-IL" sz="1600" dirty="0" smtClean="0">
              <a:solidFill>
                <a:schemeClr val="tx1"/>
              </a:solidFill>
            </a:endParaRPr>
          </a:p>
        </p:txBody>
      </p:sp>
      <p:sp>
        <p:nvSpPr>
          <p:cNvPr id="88" name="Text Box 48"/>
          <p:cNvSpPr txBox="1">
            <a:spLocks noChangeArrowheads="1"/>
          </p:cNvSpPr>
          <p:nvPr/>
        </p:nvSpPr>
        <p:spPr bwMode="auto">
          <a:xfrm>
            <a:off x="1043608" y="1196752"/>
            <a:ext cx="2736304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</a:rPr>
              <a:t>E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LIT | (E OP E)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not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E</a:t>
            </a:r>
          </a:p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LIT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true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|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false</a:t>
            </a:r>
          </a:p>
          <a:p>
            <a:pPr marL="68580" indent="0" algn="l" rtl="0"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OP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and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or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err="1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xor</a:t>
            </a:r>
            <a:endParaRPr lang="en-US" sz="1600" b="1" dirty="0">
              <a:solidFill>
                <a:schemeClr val="accent1"/>
              </a:solidFill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descent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 parsing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</a:t>
            </a:r>
            <a:r>
              <a:rPr lang="en-US" dirty="0" smtClean="0">
                <a:solidFill>
                  <a:srgbClr val="0000FF"/>
                </a:solidFill>
              </a:rPr>
              <a:t>function for every </a:t>
            </a:r>
            <a:r>
              <a:rPr lang="en-US" dirty="0" err="1" smtClean="0">
                <a:solidFill>
                  <a:srgbClr val="0000FF"/>
                </a:solidFill>
              </a:rPr>
              <a:t>nonterminal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Every function work as follows</a:t>
            </a:r>
          </a:p>
          <a:p>
            <a:pPr lvl="1"/>
            <a:r>
              <a:rPr lang="en-US" dirty="0" smtClean="0"/>
              <a:t>Find applicable production rule</a:t>
            </a:r>
          </a:p>
          <a:p>
            <a:pPr lvl="1"/>
            <a:r>
              <a:rPr lang="en-US" dirty="0" smtClean="0"/>
              <a:t>Terminal function checks match with next input token</a:t>
            </a:r>
          </a:p>
          <a:p>
            <a:pPr lvl="1"/>
            <a:r>
              <a:rPr lang="en-US" dirty="0" err="1" smtClean="0"/>
              <a:t>Nonterminal</a:t>
            </a:r>
            <a:r>
              <a:rPr lang="en-US" dirty="0" smtClean="0"/>
              <a:t> function calls (recursively) other functions</a:t>
            </a:r>
          </a:p>
          <a:p>
            <a:r>
              <a:rPr lang="en-US" dirty="0" smtClean="0"/>
              <a:t>If there are several applicable productions for a </a:t>
            </a:r>
            <a:r>
              <a:rPr lang="en-US" dirty="0" err="1" smtClean="0"/>
              <a:t>nonterminal</a:t>
            </a:r>
            <a:r>
              <a:rPr lang="en-US" dirty="0" smtClean="0"/>
              <a:t>, use </a:t>
            </a:r>
            <a:r>
              <a:rPr lang="en-US" dirty="0" err="1" smtClean="0"/>
              <a:t>lookahead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8247" y="0"/>
            <a:ext cx="7772400" cy="1143000"/>
          </a:xfrm>
        </p:spPr>
        <p:txBody>
          <a:bodyPr/>
          <a:lstStyle/>
          <a:p>
            <a:r>
              <a:rPr lang="en-US" dirty="0" smtClean="0"/>
              <a:t>Matching tokens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Variable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US" dirty="0" smtClean="0"/>
              <a:t> holds the current input token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1740" y="2610778"/>
            <a:ext cx="5638800" cy="20005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match(token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t) {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if (current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current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next_token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E30127"/>
                </a:solidFill>
                <a:latin typeface="Courier New" pitchFamily="49" charset="0"/>
                <a:cs typeface="Courier New" pitchFamily="49" charset="0"/>
              </a:rPr>
              <a:t>error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043607" y="1196752"/>
            <a:ext cx="3095791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sz="2000" dirty="0" smtClean="0">
                <a:cs typeface="Courier New" pitchFamily="49" charset="0"/>
              </a:rPr>
              <a:t>E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cs typeface="Courier New" pitchFamily="49" charset="0"/>
                <a:sym typeface="Math C"/>
              </a:rPr>
              <a:t> LIT | (E OP E) |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not</a:t>
            </a:r>
            <a:r>
              <a:rPr lang="en-US" sz="2000" dirty="0" smtClean="0">
                <a:cs typeface="Courier New" pitchFamily="49" charset="0"/>
                <a:sym typeface="Math C"/>
              </a:rPr>
              <a:t> E</a:t>
            </a:r>
          </a:p>
          <a:p>
            <a:pPr marL="68580" indent="0" algn="l" rtl="0">
              <a:buFont typeface="Wingdings"/>
              <a:buNone/>
            </a:pPr>
            <a:r>
              <a:rPr lang="en-US" sz="2000" dirty="0" smtClean="0">
                <a:cs typeface="Courier New" pitchFamily="49" charset="0"/>
                <a:sym typeface="Math C"/>
              </a:rPr>
              <a:t>LIT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cs typeface="Courier New" pitchFamily="49" charset="0"/>
                <a:sym typeface="Math C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true</a:t>
            </a:r>
            <a:r>
              <a:rPr lang="en-US" sz="2000" dirty="0" smtClean="0">
                <a:solidFill>
                  <a:srgbClr val="FFFF00"/>
                </a:solidFill>
                <a:cs typeface="Courier New" pitchFamily="49" charset="0"/>
                <a:sym typeface="Math C"/>
              </a:rPr>
              <a:t> </a:t>
            </a:r>
            <a:r>
              <a:rPr lang="en-US" sz="2000" dirty="0" smtClean="0">
                <a:cs typeface="Courier New" pitchFamily="49" charset="0"/>
                <a:sym typeface="Math C"/>
              </a:rPr>
              <a:t>|</a:t>
            </a:r>
            <a:r>
              <a:rPr lang="en-US" sz="2000" dirty="0" smtClean="0">
                <a:solidFill>
                  <a:srgbClr val="FFFF00"/>
                </a:solidFill>
                <a:cs typeface="Courier New" pitchFamily="49" charset="0"/>
                <a:sym typeface="Math C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false</a:t>
            </a:r>
          </a:p>
          <a:p>
            <a:pPr marL="68580" indent="0" algn="l" rtl="0">
              <a:buNone/>
            </a:pPr>
            <a:r>
              <a:rPr lang="en-US" sz="2000" dirty="0" smtClean="0">
                <a:cs typeface="Courier New" pitchFamily="49" charset="0"/>
                <a:sym typeface="Math C"/>
              </a:rPr>
              <a:t>OP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cs typeface="Courier New" pitchFamily="49" charset="0"/>
                <a:sym typeface="Math C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and</a:t>
            </a:r>
            <a:r>
              <a:rPr lang="en-US" sz="2000" dirty="0" smtClean="0">
                <a:cs typeface="Courier New" pitchFamily="49" charset="0"/>
                <a:sym typeface="Math C"/>
              </a:rPr>
              <a:t> |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or</a:t>
            </a:r>
            <a:r>
              <a:rPr lang="en-US" sz="2000" dirty="0" smtClean="0">
                <a:cs typeface="Courier New" pitchFamily="49" charset="0"/>
                <a:sym typeface="Math C"/>
              </a:rPr>
              <a:t> | </a:t>
            </a:r>
            <a:r>
              <a:rPr lang="en-US" sz="2000" b="1" dirty="0" err="1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xor</a:t>
            </a:r>
            <a:endParaRPr lang="en-US" sz="2000" b="1" dirty="0">
              <a:solidFill>
                <a:schemeClr val="accent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7635" y="0"/>
            <a:ext cx="7772400" cy="1143000"/>
          </a:xfrm>
        </p:spPr>
        <p:txBody>
          <a:bodyPr/>
          <a:lstStyle/>
          <a:p>
            <a:r>
              <a:rPr lang="en-US" dirty="0" smtClean="0"/>
              <a:t>Functions for </a:t>
            </a:r>
            <a:r>
              <a:rPr lang="en-US" dirty="0" err="1" smtClean="0"/>
              <a:t>nonterminals</a:t>
            </a:r>
            <a:endParaRPr lang="he-IL" dirty="0"/>
          </a:p>
        </p:txBody>
      </p:sp>
      <p:sp>
        <p:nvSpPr>
          <p:cNvPr id="5" name="Rectangle 6"/>
          <p:cNvSpPr/>
          <p:nvPr/>
        </p:nvSpPr>
        <p:spPr>
          <a:xfrm>
            <a:off x="1031314" y="2667000"/>
            <a:ext cx="6493014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(current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 {TRUE, FALSE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})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LIT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LIT();</a:t>
            </a:r>
            <a:endParaRPr lang="en-US" sz="1600" b="1" dirty="0"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else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if (current == LPAREN)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 E OP E )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match(LPAREN);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E(); OP(); E(); match(RPAREN);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if (current == NOT)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not E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match(NOT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 E();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else 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031314" y="5229200"/>
            <a:ext cx="64944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LIT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(current ==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TRUE) match(TRUE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if (current ==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FALSE) match(FALSE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else 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1043607" y="1196752"/>
            <a:ext cx="3095791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sz="2000" dirty="0" smtClean="0">
                <a:cs typeface="Courier New" pitchFamily="49" charset="0"/>
              </a:rPr>
              <a:t>E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cs typeface="Courier New" pitchFamily="49" charset="0"/>
                <a:sym typeface="Math C"/>
              </a:rPr>
              <a:t> LIT | (E OP E) |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not</a:t>
            </a:r>
            <a:r>
              <a:rPr lang="en-US" sz="2000" dirty="0" smtClean="0">
                <a:cs typeface="Courier New" pitchFamily="49" charset="0"/>
                <a:sym typeface="Math C"/>
              </a:rPr>
              <a:t> E</a:t>
            </a:r>
          </a:p>
          <a:p>
            <a:pPr marL="68580" indent="0" algn="l" rtl="0">
              <a:buFont typeface="Wingdings"/>
              <a:buNone/>
            </a:pPr>
            <a:r>
              <a:rPr lang="en-US" sz="2000" dirty="0" smtClean="0">
                <a:cs typeface="Courier New" pitchFamily="49" charset="0"/>
                <a:sym typeface="Math C"/>
              </a:rPr>
              <a:t>LIT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cs typeface="Courier New" pitchFamily="49" charset="0"/>
                <a:sym typeface="Math C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true</a:t>
            </a:r>
            <a:r>
              <a:rPr lang="en-US" sz="2000" dirty="0" smtClean="0">
                <a:solidFill>
                  <a:srgbClr val="FFFF00"/>
                </a:solidFill>
                <a:cs typeface="Courier New" pitchFamily="49" charset="0"/>
                <a:sym typeface="Math C"/>
              </a:rPr>
              <a:t> </a:t>
            </a:r>
            <a:r>
              <a:rPr lang="en-US" sz="2000" dirty="0" smtClean="0">
                <a:cs typeface="Courier New" pitchFamily="49" charset="0"/>
                <a:sym typeface="Math C"/>
              </a:rPr>
              <a:t>|</a:t>
            </a:r>
            <a:r>
              <a:rPr lang="en-US" sz="2000" dirty="0" smtClean="0">
                <a:solidFill>
                  <a:srgbClr val="FFFF00"/>
                </a:solidFill>
                <a:cs typeface="Courier New" pitchFamily="49" charset="0"/>
                <a:sym typeface="Math C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false</a:t>
            </a:r>
          </a:p>
          <a:p>
            <a:pPr marL="68580" indent="0" algn="l" rtl="0">
              <a:buNone/>
            </a:pPr>
            <a:r>
              <a:rPr lang="en-US" sz="2000" dirty="0" smtClean="0">
                <a:cs typeface="Courier New" pitchFamily="49" charset="0"/>
                <a:sym typeface="Math C"/>
              </a:rPr>
              <a:t>OP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cs typeface="Courier New" pitchFamily="49" charset="0"/>
                <a:sym typeface="Math C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and</a:t>
            </a:r>
            <a:r>
              <a:rPr lang="en-US" sz="2000" dirty="0" smtClean="0">
                <a:cs typeface="Courier New" pitchFamily="49" charset="0"/>
                <a:sym typeface="Math C"/>
              </a:rPr>
              <a:t> | </a:t>
            </a:r>
            <a:r>
              <a:rPr lang="en-US" sz="2000" b="1" dirty="0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or</a:t>
            </a:r>
            <a:r>
              <a:rPr lang="en-US" sz="2000" dirty="0" smtClean="0">
                <a:cs typeface="Courier New" pitchFamily="49" charset="0"/>
                <a:sym typeface="Math C"/>
              </a:rPr>
              <a:t> | </a:t>
            </a:r>
            <a:r>
              <a:rPr lang="en-US" sz="2000" b="1" dirty="0" err="1" smtClean="0">
                <a:solidFill>
                  <a:schemeClr val="accent1"/>
                </a:solidFill>
                <a:cs typeface="Courier New" pitchFamily="49" charset="0"/>
                <a:sym typeface="Math C"/>
              </a:rPr>
              <a:t>xor</a:t>
            </a:r>
            <a:endParaRPr lang="en-US" sz="2000" b="1" dirty="0">
              <a:solidFill>
                <a:schemeClr val="accent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via recursion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573510"/>
            <a:ext cx="1744388" cy="2696123"/>
          </a:xfrm>
          <a:prstGeom prst="rect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E → LIT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|  </a:t>
            </a:r>
            <a:r>
              <a:rPr lang="en-US" sz="1800" b="1" u="sng" dirty="0">
                <a:solidFill>
                  <a:srgbClr val="FF0000"/>
                </a:solidFill>
              </a:rPr>
              <a:t>(</a:t>
            </a:r>
            <a:r>
              <a:rPr lang="en-US" sz="1800" b="1" dirty="0">
                <a:solidFill>
                  <a:schemeClr val="tx1"/>
                </a:solidFill>
              </a:rPr>
              <a:t> E OP E </a:t>
            </a:r>
            <a:r>
              <a:rPr lang="en-US" sz="1800" b="1" u="sng" dirty="0">
                <a:solidFill>
                  <a:schemeClr val="tx1"/>
                </a:solidFill>
              </a:rPr>
              <a:t>)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|  </a:t>
            </a:r>
            <a:r>
              <a:rPr lang="en-US" sz="1800" b="1" u="sng" dirty="0">
                <a:solidFill>
                  <a:srgbClr val="FF0000"/>
                </a:solidFill>
              </a:rPr>
              <a:t>not</a:t>
            </a:r>
            <a:r>
              <a:rPr lang="en-US" sz="1800" b="1" dirty="0">
                <a:solidFill>
                  <a:schemeClr val="tx1"/>
                </a:solidFill>
              </a:rPr>
              <a:t> 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LIT → </a:t>
            </a:r>
            <a:r>
              <a:rPr lang="en-US" sz="1800" b="1" u="sng" dirty="0">
                <a:solidFill>
                  <a:srgbClr val="FF0000"/>
                </a:solidFill>
              </a:rPr>
              <a:t>true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 |  </a:t>
            </a:r>
            <a:r>
              <a:rPr lang="en-US" sz="1800" b="1" u="sng" dirty="0">
                <a:solidFill>
                  <a:srgbClr val="FF0000"/>
                </a:solidFill>
              </a:rPr>
              <a:t>false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OP → </a:t>
            </a:r>
            <a:r>
              <a:rPr lang="en-US" sz="1800" b="1" u="sng" dirty="0">
                <a:solidFill>
                  <a:srgbClr val="FF0000"/>
                </a:solidFill>
              </a:rPr>
              <a:t>and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 |  </a:t>
            </a:r>
            <a:r>
              <a:rPr lang="en-US" sz="1800" b="1" u="sng" dirty="0">
                <a:solidFill>
                  <a:srgbClr val="FF0000"/>
                </a:solidFill>
              </a:rPr>
              <a:t>or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 |  </a:t>
            </a:r>
            <a:r>
              <a:rPr lang="en-US" sz="1800" b="1" u="sng" dirty="0" err="1">
                <a:solidFill>
                  <a:srgbClr val="FF0000"/>
                </a:solidFill>
              </a:rPr>
              <a:t>xor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62250" y="1497390"/>
            <a:ext cx="6074099" cy="175432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E</a:t>
            </a:r>
            <a:r>
              <a:rPr lang="en-US" sz="1200" b="1" dirty="0">
                <a:solidFill>
                  <a:schemeClr val="tx1"/>
                </a:solidFill>
              </a:rPr>
              <a:t>() {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if </a:t>
            </a:r>
            <a:r>
              <a:rPr lang="en-US" sz="1200" b="1" dirty="0" smtClean="0">
                <a:solidFill>
                  <a:schemeClr val="tx1"/>
                </a:solidFill>
              </a:rPr>
              <a:t>(current </a:t>
            </a:r>
            <a:r>
              <a:rPr lang="en-US" sz="1200" b="1" dirty="0">
                <a:solidFill>
                  <a:schemeClr val="tx1"/>
                </a:solidFill>
                <a:sym typeface="Symbol" pitchFamily="18" charset="2"/>
              </a:rPr>
              <a:t> {TRUE, FALSE})		LIT();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  <a:sym typeface="Symbol" pitchFamily="18" charset="2"/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  <a:sym typeface="Symbol" pitchFamily="18" charset="2"/>
              </a:rPr>
              <a:t>(current == </a:t>
            </a:r>
            <a:r>
              <a:rPr lang="en-US" sz="1200" b="1" dirty="0">
                <a:solidFill>
                  <a:schemeClr val="tx1"/>
                </a:solidFill>
                <a:sym typeface="Symbol" pitchFamily="18" charset="2"/>
              </a:rPr>
              <a:t>LPAREN)</a:t>
            </a:r>
            <a:r>
              <a:rPr lang="en-US" sz="1200" b="1" dirty="0">
                <a:solidFill>
                  <a:schemeClr val="tx1"/>
                </a:solidFill>
              </a:rPr>
              <a:t>		match(LPARENT);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					E(); OP(); E();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					match(RPAREN);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NOT)		</a:t>
            </a:r>
            <a:r>
              <a:rPr lang="en-US" sz="1200" b="1" dirty="0" smtClean="0">
                <a:solidFill>
                  <a:schemeClr val="tx1"/>
                </a:solidFill>
              </a:rPr>
              <a:t>	match(NOT</a:t>
            </a:r>
            <a:r>
              <a:rPr lang="en-US" sz="1200" b="1" dirty="0">
                <a:solidFill>
                  <a:schemeClr val="tx1"/>
                </a:solidFill>
              </a:rPr>
              <a:t>); E();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</a:t>
            </a:r>
            <a:r>
              <a:rPr lang="en-US" sz="1200" b="1" dirty="0" smtClean="0">
                <a:solidFill>
                  <a:schemeClr val="tx1"/>
                </a:solidFill>
              </a:rPr>
              <a:t>				error</a:t>
            </a:r>
            <a:r>
              <a:rPr lang="en-US" sz="1200" b="1" dirty="0">
                <a:solidFill>
                  <a:schemeClr val="tx1"/>
                </a:solidFill>
              </a:rPr>
              <a:t>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}</a:t>
            </a:r>
            <a:endParaRPr 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08313" y="3608162"/>
            <a:ext cx="4915128" cy="11633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LIT</a:t>
            </a:r>
            <a:r>
              <a:rPr lang="en-US" sz="1200" b="1" dirty="0">
                <a:solidFill>
                  <a:schemeClr val="tx1"/>
                </a:solidFill>
              </a:rPr>
              <a:t>() {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TRUE)	</a:t>
            </a:r>
            <a:r>
              <a:rPr lang="en-US" sz="1200" b="1" dirty="0" smtClean="0">
                <a:solidFill>
                  <a:schemeClr val="tx1"/>
                </a:solidFill>
              </a:rPr>
              <a:t>	match(TRUE</a:t>
            </a:r>
            <a:r>
              <a:rPr lang="en-US" sz="1200" b="1" dirty="0">
                <a:solidFill>
                  <a:schemeClr val="tx1"/>
                </a:solidFill>
              </a:rPr>
              <a:t>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FALSE)		match(FALSE</a:t>
            </a:r>
            <a:r>
              <a:rPr lang="en-US" sz="1200" b="1" dirty="0">
                <a:solidFill>
                  <a:schemeClr val="tx1"/>
                </a:solidFill>
              </a:rPr>
              <a:t>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			error;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97200" y="5244405"/>
            <a:ext cx="3852337" cy="13849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OP</a:t>
            </a:r>
            <a:r>
              <a:rPr lang="en-US" sz="1200" b="1" dirty="0">
                <a:solidFill>
                  <a:schemeClr val="tx1"/>
                </a:solidFill>
              </a:rPr>
              <a:t>() {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AND)	</a:t>
            </a:r>
            <a:r>
              <a:rPr lang="en-US" sz="1200" b="1" dirty="0" smtClean="0">
                <a:solidFill>
                  <a:schemeClr val="tx1"/>
                </a:solidFill>
              </a:rPr>
              <a:t>match(AND</a:t>
            </a:r>
            <a:r>
              <a:rPr lang="en-US" sz="1200" b="1" dirty="0">
                <a:solidFill>
                  <a:schemeClr val="tx1"/>
                </a:solidFill>
              </a:rPr>
              <a:t>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OR)	match(OR);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XOR)	match(XOR);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		</a:t>
            </a:r>
            <a:r>
              <a:rPr lang="en-US" sz="1200" b="1" dirty="0" smtClean="0">
                <a:solidFill>
                  <a:schemeClr val="tx1"/>
                </a:solidFill>
              </a:rPr>
              <a:t>error</a:t>
            </a:r>
            <a:r>
              <a:rPr lang="en-US" sz="1200" b="1" dirty="0">
                <a:solidFill>
                  <a:schemeClr val="tx1"/>
                </a:solidFill>
              </a:rPr>
              <a:t>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}	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115616" y="1844824"/>
            <a:ext cx="2592288" cy="936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835696" y="2132855"/>
            <a:ext cx="1872208" cy="936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331640" y="2708919"/>
            <a:ext cx="2376264" cy="7200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403648" y="3789041"/>
            <a:ext cx="2592288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475656" y="4077073"/>
            <a:ext cx="2520279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331640" y="4437112"/>
            <a:ext cx="2664296" cy="1152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187624" y="4797153"/>
            <a:ext cx="2808312" cy="10081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331640" y="5085184"/>
            <a:ext cx="2664296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01663" y="1484784"/>
            <a:ext cx="2170137" cy="10270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95338" y="3645023"/>
            <a:ext cx="2192486" cy="321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579439" y="4548634"/>
            <a:ext cx="2408386" cy="752574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3419872" y="1872108"/>
            <a:ext cx="4131866" cy="177291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 flipV="1">
            <a:off x="3203847" y="1628800"/>
            <a:ext cx="4203427" cy="62907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23" y="0"/>
            <a:ext cx="7772400" cy="1143000"/>
          </a:xfrm>
        </p:spPr>
        <p:txBody>
          <a:bodyPr/>
          <a:lstStyle/>
          <a:p>
            <a:r>
              <a:rPr lang="en-US" dirty="0" smtClean="0"/>
              <a:t>Recursive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36240"/>
            <a:ext cx="7772400" cy="2316960"/>
          </a:xfrm>
        </p:spPr>
        <p:txBody>
          <a:bodyPr/>
          <a:lstStyle/>
          <a:p>
            <a:r>
              <a:rPr lang="en-US" dirty="0" smtClean="0"/>
              <a:t>How do you pick the right A-production?</a:t>
            </a:r>
          </a:p>
          <a:p>
            <a:r>
              <a:rPr lang="en-US" dirty="0" smtClean="0"/>
              <a:t>Generally – try them all and use backtracking</a:t>
            </a:r>
          </a:p>
          <a:p>
            <a:r>
              <a:rPr lang="en-US" dirty="0" smtClean="0"/>
              <a:t>In our case – use </a:t>
            </a:r>
            <a:r>
              <a:rPr lang="en-US" dirty="0" err="1" smtClean="0"/>
              <a:t>lookahead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493040"/>
            <a:ext cx="6781800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A() {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choose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an A-production, A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(i=1; i≤ k; i++) {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(X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is a nonterminal) 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call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procedure X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elseif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(X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== current)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advance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input;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else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report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error;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3383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function for </a:t>
            </a:r>
            <a:r>
              <a:rPr lang="en-US" sz="2400" dirty="0" err="1" smtClean="0"/>
              <a:t>indexed_elem</a:t>
            </a:r>
            <a:r>
              <a:rPr lang="en-US" sz="2400" dirty="0" smtClean="0"/>
              <a:t> will never be tried… </a:t>
            </a:r>
          </a:p>
          <a:p>
            <a:pPr lvl="1"/>
            <a:r>
              <a:rPr lang="en-US" sz="2000" dirty="0" smtClean="0"/>
              <a:t>What happens for input of the form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ID[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371600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43205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term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[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]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Problem 1: productions with common prefix</a:t>
            </a:r>
            <a:endParaRPr lang="he-IL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Problem 2: null productions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2209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S() { 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return  A() &amp;&amp; match(token(‘a’)) &amp;&amp; match(token(‘b’));</a:t>
            </a:r>
          </a:p>
          <a:p>
            <a:pPr marL="68580" indent="0">
              <a:buNone/>
            </a:pPr>
            <a:r>
              <a:rPr lang="en-US" sz="1800" dirty="0" smtClean="0"/>
              <a:t>}</a:t>
            </a:r>
          </a:p>
          <a:p>
            <a:pPr marL="68580" indent="0"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A()  {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return  match(token(‘a’)) || 1;</a:t>
            </a:r>
          </a:p>
          <a:p>
            <a:pPr marL="68580" indent="0">
              <a:buNone/>
            </a:pPr>
            <a:r>
              <a:rPr lang="en-US" sz="1800" dirty="0" smtClean="0"/>
              <a:t>} 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371600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43205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rgbClr val="FF0000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394720"/>
            <a:ext cx="7772400" cy="1158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What happens for input “</a:t>
            </a:r>
            <a:r>
              <a:rPr lang="en-US" sz="2000" dirty="0" err="1" smtClean="0"/>
              <a:t>ab</a:t>
            </a:r>
            <a:r>
              <a:rPr lang="en-US" sz="2000" dirty="0" smtClean="0"/>
              <a:t>”?</a:t>
            </a:r>
          </a:p>
          <a:p>
            <a:r>
              <a:rPr lang="en-US" sz="2000" dirty="0" smtClean="0"/>
              <a:t>What happens if you flip order of alternatives and try “</a:t>
            </a:r>
            <a:r>
              <a:rPr lang="en-US" sz="2000" dirty="0" err="1" smtClean="0"/>
              <a:t>aab</a:t>
            </a:r>
            <a:r>
              <a:rPr lang="en-US" sz="2000" dirty="0" smtClean="0"/>
              <a:t>”?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Problem 3: left recursion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2209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E() { 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return E() &amp;&amp; match(token(‘-’)) &amp;&amp; term();</a:t>
            </a:r>
          </a:p>
          <a:p>
            <a:pPr marL="68580" indent="0">
              <a:buNone/>
            </a:pPr>
            <a:r>
              <a:rPr lang="en-US" sz="1800" dirty="0" smtClean="0"/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0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43205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E - term | term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394720"/>
            <a:ext cx="7772400" cy="1158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What happens with this procedure?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Recursive descent parsers cannot handle left-recursive grammars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6" descr="https://encrypted-tbn3.gstatic.com/images?q=tbn:ANd9GcSJu7RdywfaY5_gaycihVne9WATN6MMlMMvC9vKwqhtybBzvvrt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3" y="62716"/>
            <a:ext cx="576063" cy="7236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40345" y="755412"/>
            <a:ext cx="8036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p. 127</a:t>
            </a:r>
            <a:endParaRPr lang="he-I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">
  <a:themeElements>
    <a:clrScheme name="Custom 4">
      <a:dk1>
        <a:srgbClr val="004080"/>
      </a:dk1>
      <a:lt1>
        <a:srgbClr val="000000"/>
      </a:lt1>
      <a:dk2>
        <a:srgbClr val="E6E6E6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noam.thmx</Template>
  <TotalTime>12555</TotalTime>
  <Words>7948</Words>
  <Application>Microsoft Macintosh PowerPoint</Application>
  <PresentationFormat>On-screen Show (4:3)</PresentationFormat>
  <Paragraphs>2202</Paragraphs>
  <Slides>160</Slides>
  <Notes>22</Notes>
  <HiddenSlides>5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160</vt:i4>
      </vt:variant>
      <vt:variant>
        <vt:lpstr>Custom Shows</vt:lpstr>
      </vt:variant>
      <vt:variant>
        <vt:i4>1</vt:i4>
      </vt:variant>
    </vt:vector>
  </HeadingPairs>
  <TitlesOfParts>
    <vt:vector size="175" baseType="lpstr">
      <vt:lpstr>Arial Unicode MS</vt:lpstr>
      <vt:lpstr>Calibri</vt:lpstr>
      <vt:lpstr>Calibri Light</vt:lpstr>
      <vt:lpstr>Consolas</vt:lpstr>
      <vt:lpstr>Courier New</vt:lpstr>
      <vt:lpstr>Math B</vt:lpstr>
      <vt:lpstr>Math C</vt:lpstr>
      <vt:lpstr>ＭＳ Ｐゴシック</vt:lpstr>
      <vt:lpstr>Symbol</vt:lpstr>
      <vt:lpstr>Tahoma</vt:lpstr>
      <vt:lpstr>Times New Roman</vt:lpstr>
      <vt:lpstr>Wingdings</vt:lpstr>
      <vt:lpstr>Arial</vt:lpstr>
      <vt:lpstr>noam</vt:lpstr>
      <vt:lpstr>Compilation   0368-3133</vt:lpstr>
      <vt:lpstr>PowerPoint Presentation</vt:lpstr>
      <vt:lpstr>The Real Anatomy of a Compiler</vt:lpstr>
      <vt:lpstr>Syntax Analysis (1)</vt:lpstr>
      <vt:lpstr>Frontend: Scanning &amp; Parsing</vt:lpstr>
      <vt:lpstr>From scanning to parsing</vt:lpstr>
      <vt:lpstr>Parsing</vt:lpstr>
      <vt:lpstr>Some foundations</vt:lpstr>
      <vt:lpstr>Context free languages (CFLs)</vt:lpstr>
      <vt:lpstr>Context free grammars (CFG)</vt:lpstr>
      <vt:lpstr>What can CFGs do?</vt:lpstr>
      <vt:lpstr>Recognizing CFLs</vt:lpstr>
      <vt:lpstr>Pushdown Automata (PDA)</vt:lpstr>
      <vt:lpstr>Intuition: PDA</vt:lpstr>
      <vt:lpstr>Intuition: PDA</vt:lpstr>
      <vt:lpstr>Intuition: PDA</vt:lpstr>
      <vt:lpstr>Intuition: PDA</vt:lpstr>
      <vt:lpstr>PDA Formalism</vt:lpstr>
      <vt:lpstr>The Transition Function</vt:lpstr>
      <vt:lpstr>Actions of the PDA</vt:lpstr>
      <vt:lpstr>Example: Deterministic PDA</vt:lpstr>
      <vt:lpstr>Example: Stack Symbols</vt:lpstr>
      <vt:lpstr>Example: Transitions</vt:lpstr>
      <vt:lpstr>Actions of the Example PDA</vt:lpstr>
      <vt:lpstr>Actions of the Example PDA</vt:lpstr>
      <vt:lpstr>Actions of the Example PDA</vt:lpstr>
      <vt:lpstr>Actions of the Example PDA</vt:lpstr>
      <vt:lpstr>Actions of the Example PDA</vt:lpstr>
      <vt:lpstr>Actions of the Example PDA</vt:lpstr>
      <vt:lpstr>Actions of the Example PDA</vt:lpstr>
      <vt:lpstr>Actions of the Example PDA</vt:lpstr>
      <vt:lpstr>Example: Non Deterministic PDA</vt:lpstr>
      <vt:lpstr>Here we are in 0368-3133</vt:lpstr>
      <vt:lpstr>Broad kinds of parsers </vt:lpstr>
      <vt:lpstr>The plan</vt:lpstr>
      <vt:lpstr>Context free grammars (CFGs)</vt:lpstr>
      <vt:lpstr>Context free grammars (CFGs)</vt:lpstr>
      <vt:lpstr>Example grammar</vt:lpstr>
      <vt:lpstr>CFG terminology</vt:lpstr>
      <vt:lpstr>CFG terminology</vt:lpstr>
      <vt:lpstr>Derivations </vt:lpstr>
      <vt:lpstr>Derivation</vt:lpstr>
      <vt:lpstr>Parse trees: Traces of Derivations</vt:lpstr>
      <vt:lpstr>Parse Tree</vt:lpstr>
      <vt:lpstr>Language of a CFG</vt:lpstr>
      <vt:lpstr>Questions</vt:lpstr>
      <vt:lpstr>Ambiguity</vt:lpstr>
      <vt:lpstr>Leftmost/rightmost Derivation</vt:lpstr>
      <vt:lpstr>Leftmost Derivation</vt:lpstr>
      <vt:lpstr>Rightmost Derivation</vt:lpstr>
      <vt:lpstr>Sometimes there are two parse trees</vt:lpstr>
      <vt:lpstr>Is ambiguity a problem?</vt:lpstr>
      <vt:lpstr>Problematic ambiguity example</vt:lpstr>
      <vt:lpstr>Ambiguous grammars</vt:lpstr>
      <vt:lpstr>Drawbacks of ambiguous grammars</vt:lpstr>
      <vt:lpstr>Transforming ambiguous grammars  to non-ambiguous by layering</vt:lpstr>
      <vt:lpstr>Transformed grammar: * precedes +</vt:lpstr>
      <vt:lpstr>Transformed grammar: + precedes *</vt:lpstr>
      <vt:lpstr>Another example for layering</vt:lpstr>
      <vt:lpstr>Another example for layering</vt:lpstr>
      <vt:lpstr>“dangling-else” example</vt:lpstr>
      <vt:lpstr>Broad kinds of parsers </vt:lpstr>
      <vt:lpstr>Intuition: Top-down parsing</vt:lpstr>
      <vt:lpstr>Intuition: Top-down parsing</vt:lpstr>
      <vt:lpstr>Intuition: Top-down parsing</vt:lpstr>
      <vt:lpstr>PowerPoint Presentation</vt:lpstr>
      <vt:lpstr>PowerPoint Presentation</vt:lpstr>
      <vt:lpstr>PowerPoint Presentation</vt:lpstr>
      <vt:lpstr>Intuition: Top-Down parsing</vt:lpstr>
      <vt:lpstr>Intuition: Top-Down parsing</vt:lpstr>
      <vt:lpstr>Intuition: Bottom-up parsing</vt:lpstr>
      <vt:lpstr>Bottom-up parsing</vt:lpstr>
      <vt:lpstr>Bottom-up parsing</vt:lpstr>
      <vt:lpstr>Bottom-up parsing</vt:lpstr>
      <vt:lpstr>Bottom-up parsing</vt:lpstr>
      <vt:lpstr>Bottom-up parsing</vt:lpstr>
      <vt:lpstr>Bottom-up parsing</vt:lpstr>
      <vt:lpstr>Bottom-up parsing</vt:lpstr>
      <vt:lpstr>Bottom-up parsing</vt:lpstr>
      <vt:lpstr>PowerPoint Presentation</vt:lpstr>
      <vt:lpstr>Top-down parsing</vt:lpstr>
      <vt:lpstr>Challenges in top-down parsing</vt:lpstr>
      <vt:lpstr>Which productions to apply?</vt:lpstr>
      <vt:lpstr>“Brute-force” Parsing</vt:lpstr>
      <vt:lpstr>Which productions to apply?</vt:lpstr>
      <vt:lpstr>“Brute-force” Parsing</vt:lpstr>
      <vt:lpstr>Predictive parsing</vt:lpstr>
      <vt:lpstr>Predictive parsing</vt:lpstr>
      <vt:lpstr>Boolean expressions example</vt:lpstr>
      <vt:lpstr>Boolean expressions example</vt:lpstr>
      <vt:lpstr>Recursive descent parsing</vt:lpstr>
      <vt:lpstr>Recursive descent parsing</vt:lpstr>
      <vt:lpstr>Matching tokens</vt:lpstr>
      <vt:lpstr>Functions for nonterminals</vt:lpstr>
      <vt:lpstr>Implementation via recursion</vt:lpstr>
      <vt:lpstr>Recursive descent</vt:lpstr>
      <vt:lpstr>Problem 1: productions with common prefix</vt:lpstr>
      <vt:lpstr>Problem 2: null productions </vt:lpstr>
      <vt:lpstr>Problem 3: left recursion</vt:lpstr>
      <vt:lpstr>FIRST sets</vt:lpstr>
      <vt:lpstr>FIRST sets</vt:lpstr>
      <vt:lpstr>FIRST sets</vt:lpstr>
      <vt:lpstr>FIRST sets</vt:lpstr>
      <vt:lpstr>Computing FIRST sets</vt:lpstr>
      <vt:lpstr>Computing FIRST sets</vt:lpstr>
      <vt:lpstr>FIRST sets computation example</vt:lpstr>
      <vt:lpstr>1. Initialization</vt:lpstr>
      <vt:lpstr>2. Iterate 1</vt:lpstr>
      <vt:lpstr>2. Iterate 2</vt:lpstr>
      <vt:lpstr>2. Iterate 3 – fixed-point</vt:lpstr>
      <vt:lpstr>FOLLOW sets</vt:lpstr>
      <vt:lpstr>FOLLOW sets: Constraints</vt:lpstr>
      <vt:lpstr>Example: FOLLOW sets  </vt:lpstr>
      <vt:lpstr>Prediction Table</vt:lpstr>
      <vt:lpstr>LL(k) grammars</vt:lpstr>
      <vt:lpstr>LL(1) grammars</vt:lpstr>
      <vt:lpstr>Problem: Non LL Grammars</vt:lpstr>
      <vt:lpstr>Problem: Non LL Grammars</vt:lpstr>
      <vt:lpstr>Back to problem 1</vt:lpstr>
      <vt:lpstr>Solution: left factoring</vt:lpstr>
      <vt:lpstr>Left factoring – another example</vt:lpstr>
      <vt:lpstr>Back to problem 2</vt:lpstr>
      <vt:lpstr>Solution: substitution</vt:lpstr>
      <vt:lpstr>Back to problem 3</vt:lpstr>
      <vt:lpstr>Left recursion removal</vt:lpstr>
      <vt:lpstr>LL(k) Parsers</vt:lpstr>
      <vt:lpstr>LL(k) parsing via pushdown automata</vt:lpstr>
      <vt:lpstr>LL(k) parsing via pushdown automata</vt:lpstr>
      <vt:lpstr>Example transition table</vt:lpstr>
      <vt:lpstr>Model of non-recursive predictive parser</vt:lpstr>
      <vt:lpstr>Running parser example</vt:lpstr>
      <vt:lpstr>Erorrs</vt:lpstr>
      <vt:lpstr>Handling Syntax Errors</vt:lpstr>
      <vt:lpstr>Error Diagnosis</vt:lpstr>
      <vt:lpstr>Error Recovery</vt:lpstr>
      <vt:lpstr>Illegal input example</vt:lpstr>
      <vt:lpstr>Error handling in LL parsers</vt:lpstr>
      <vt:lpstr>Error handling in LL parsers</vt:lpstr>
      <vt:lpstr>Error handling and recovery</vt:lpstr>
      <vt:lpstr>The Valid Prefix Property</vt:lpstr>
      <vt:lpstr>The Valid Prefix Property</vt:lpstr>
      <vt:lpstr>Recovery is tricky</vt:lpstr>
      <vt:lpstr>Building the Parse Tree</vt:lpstr>
      <vt:lpstr>Adding semantic actions</vt:lpstr>
      <vt:lpstr>Building the parse tree</vt:lpstr>
      <vt:lpstr>PowerPoint Presentation</vt:lpstr>
      <vt:lpstr>Earley Parsing </vt:lpstr>
      <vt:lpstr>Earley Parsing </vt:lpstr>
      <vt:lpstr>Dynamic programming</vt:lpstr>
      <vt:lpstr>Earley Parsing</vt:lpstr>
      <vt:lpstr>Earley Parsing</vt:lpstr>
      <vt:lpstr>Earley States</vt:lpstr>
      <vt:lpstr>Earley States</vt:lpstr>
      <vt:lpstr>Earley Parser</vt:lpstr>
      <vt:lpstr>Earley Parser</vt:lpstr>
      <vt:lpstr>Example</vt:lpstr>
      <vt:lpstr>Earley Parser</vt:lpstr>
      <vt:lpstr>Earley with Pictures</vt:lpstr>
      <vt:lpstr>Earley Parsing in Pictures</vt:lpstr>
      <vt:lpstr>PowerPoint Presentation</vt:lpstr>
      <vt:lpstr>Custom Show 1</vt:lpstr>
    </vt:vector>
  </TitlesOfParts>
  <Company>University of Wisconsin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Shape Analysis via 3-Valued Logic</dc:title>
  <dc:creator>Thomas Reps</dc:creator>
  <cp:lastModifiedBy>Noam Rinetzky</cp:lastModifiedBy>
  <cp:revision>1074</cp:revision>
  <cp:lastPrinted>2015-10-27T06:21:01Z</cp:lastPrinted>
  <dcterms:created xsi:type="dcterms:W3CDTF">1998-04-16T20:54:14Z</dcterms:created>
  <dcterms:modified xsi:type="dcterms:W3CDTF">2016-11-14T15:35:37Z</dcterms:modified>
</cp:coreProperties>
</file>