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</p:sldMasterIdLst>
  <p:notesMasterIdLst>
    <p:notesMasterId r:id="rId114"/>
  </p:notesMasterIdLst>
  <p:handoutMasterIdLst>
    <p:handoutMasterId r:id="rId115"/>
  </p:handoutMasterIdLst>
  <p:sldIdLst>
    <p:sldId id="256" r:id="rId2"/>
    <p:sldId id="802" r:id="rId3"/>
    <p:sldId id="781" r:id="rId4"/>
    <p:sldId id="663" r:id="rId5"/>
    <p:sldId id="664" r:id="rId6"/>
    <p:sldId id="665" r:id="rId7"/>
    <p:sldId id="666" r:id="rId8"/>
    <p:sldId id="667" r:id="rId9"/>
    <p:sldId id="668" r:id="rId10"/>
    <p:sldId id="669" r:id="rId11"/>
    <p:sldId id="670" r:id="rId12"/>
    <p:sldId id="671" r:id="rId13"/>
    <p:sldId id="672" r:id="rId14"/>
    <p:sldId id="673" r:id="rId15"/>
    <p:sldId id="674" r:id="rId16"/>
    <p:sldId id="675" r:id="rId17"/>
    <p:sldId id="676" r:id="rId18"/>
    <p:sldId id="677" r:id="rId19"/>
    <p:sldId id="678" r:id="rId20"/>
    <p:sldId id="679" r:id="rId21"/>
    <p:sldId id="680" r:id="rId22"/>
    <p:sldId id="681" r:id="rId23"/>
    <p:sldId id="682" r:id="rId24"/>
    <p:sldId id="684" r:id="rId25"/>
    <p:sldId id="683" r:id="rId26"/>
    <p:sldId id="685" r:id="rId27"/>
    <p:sldId id="686" r:id="rId28"/>
    <p:sldId id="687" r:id="rId29"/>
    <p:sldId id="688" r:id="rId30"/>
    <p:sldId id="689" r:id="rId31"/>
    <p:sldId id="690" r:id="rId32"/>
    <p:sldId id="691" r:id="rId33"/>
    <p:sldId id="694" r:id="rId34"/>
    <p:sldId id="695" r:id="rId35"/>
    <p:sldId id="696" r:id="rId36"/>
    <p:sldId id="697" r:id="rId37"/>
    <p:sldId id="900" r:id="rId38"/>
    <p:sldId id="699" r:id="rId39"/>
    <p:sldId id="827" r:id="rId40"/>
    <p:sldId id="828" r:id="rId41"/>
    <p:sldId id="829" r:id="rId42"/>
    <p:sldId id="830" r:id="rId43"/>
    <p:sldId id="831" r:id="rId44"/>
    <p:sldId id="832" r:id="rId45"/>
    <p:sldId id="833" r:id="rId46"/>
    <p:sldId id="834" r:id="rId47"/>
    <p:sldId id="835" r:id="rId48"/>
    <p:sldId id="836" r:id="rId49"/>
    <p:sldId id="837" r:id="rId50"/>
    <p:sldId id="838" r:id="rId51"/>
    <p:sldId id="839" r:id="rId52"/>
    <p:sldId id="840" r:id="rId53"/>
    <p:sldId id="841" r:id="rId54"/>
    <p:sldId id="842" r:id="rId55"/>
    <p:sldId id="843" r:id="rId56"/>
    <p:sldId id="844" r:id="rId57"/>
    <p:sldId id="845" r:id="rId58"/>
    <p:sldId id="846" r:id="rId59"/>
    <p:sldId id="847" r:id="rId60"/>
    <p:sldId id="848" r:id="rId61"/>
    <p:sldId id="849" r:id="rId62"/>
    <p:sldId id="850" r:id="rId63"/>
    <p:sldId id="851" r:id="rId64"/>
    <p:sldId id="852" r:id="rId65"/>
    <p:sldId id="853" r:id="rId66"/>
    <p:sldId id="854" r:id="rId67"/>
    <p:sldId id="855" r:id="rId68"/>
    <p:sldId id="856" r:id="rId69"/>
    <p:sldId id="857" r:id="rId70"/>
    <p:sldId id="858" r:id="rId71"/>
    <p:sldId id="859" r:id="rId72"/>
    <p:sldId id="860" r:id="rId73"/>
    <p:sldId id="861" r:id="rId74"/>
    <p:sldId id="862" r:id="rId75"/>
    <p:sldId id="863" r:id="rId76"/>
    <p:sldId id="864" r:id="rId77"/>
    <p:sldId id="865" r:id="rId78"/>
    <p:sldId id="866" r:id="rId79"/>
    <p:sldId id="867" r:id="rId80"/>
    <p:sldId id="868" r:id="rId81"/>
    <p:sldId id="869" r:id="rId82"/>
    <p:sldId id="870" r:id="rId83"/>
    <p:sldId id="871" r:id="rId84"/>
    <p:sldId id="872" r:id="rId85"/>
    <p:sldId id="873" r:id="rId86"/>
    <p:sldId id="874" r:id="rId87"/>
    <p:sldId id="875" r:id="rId88"/>
    <p:sldId id="876" r:id="rId89"/>
    <p:sldId id="877" r:id="rId90"/>
    <p:sldId id="878" r:id="rId91"/>
    <p:sldId id="879" r:id="rId92"/>
    <p:sldId id="880" r:id="rId93"/>
    <p:sldId id="881" r:id="rId94"/>
    <p:sldId id="882" r:id="rId95"/>
    <p:sldId id="883" r:id="rId96"/>
    <p:sldId id="884" r:id="rId97"/>
    <p:sldId id="885" r:id="rId98"/>
    <p:sldId id="886" r:id="rId99"/>
    <p:sldId id="887" r:id="rId100"/>
    <p:sldId id="888" r:id="rId101"/>
    <p:sldId id="889" r:id="rId102"/>
    <p:sldId id="890" r:id="rId103"/>
    <p:sldId id="891" r:id="rId104"/>
    <p:sldId id="892" r:id="rId105"/>
    <p:sldId id="893" r:id="rId106"/>
    <p:sldId id="894" r:id="rId107"/>
    <p:sldId id="895" r:id="rId108"/>
    <p:sldId id="896" r:id="rId109"/>
    <p:sldId id="897" r:id="rId110"/>
    <p:sldId id="898" r:id="rId111"/>
    <p:sldId id="899" r:id="rId112"/>
    <p:sldId id="901" r:id="rId113"/>
  </p:sldIdLst>
  <p:sldSz cx="9144000" cy="6858000" type="screen4x3"/>
  <p:notesSz cx="6769100" cy="9906000"/>
  <p:custShowLst>
    <p:custShow name="Custom Show 1" id="0">
      <p:sldLst>
        <p:sld r:id="rId2"/>
      </p:sldLst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1E1"/>
    <a:srgbClr val="008000"/>
    <a:srgbClr val="009900"/>
    <a:srgbClr val="FF0000"/>
    <a:srgbClr val="F0F0F0"/>
    <a:srgbClr val="F02E00"/>
    <a:srgbClr val="FFC76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037" autoAdjust="0"/>
    <p:restoredTop sz="95673" autoAdjust="0"/>
  </p:normalViewPr>
  <p:slideViewPr>
    <p:cSldViewPr snapToGrid="0">
      <p:cViewPr>
        <p:scale>
          <a:sx n="73" d="100"/>
          <a:sy n="73" d="100"/>
        </p:scale>
        <p:origin x="2104" y="28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47304"/>
    </p:cViewPr>
  </p:sorterViewPr>
  <p:notesViewPr>
    <p:cSldViewPr snapToGrid="0">
      <p:cViewPr varScale="1">
        <p:scale>
          <a:sx n="54" d="100"/>
          <a:sy n="54" d="100"/>
        </p:scale>
        <p:origin x="-1848" y="-96"/>
      </p:cViewPr>
      <p:guideLst>
        <p:guide orient="horz" pos="3120"/>
        <p:guide pos="2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notesMaster" Target="notesMasters/notesMaster1.xml"/><Relationship Id="rId115" Type="http://schemas.openxmlformats.org/officeDocument/2006/relationships/handoutMaster" Target="handoutMasters/handoutMaster1.xml"/><Relationship Id="rId116" Type="http://schemas.openxmlformats.org/officeDocument/2006/relationships/presProps" Target="presProps.xml"/><Relationship Id="rId117" Type="http://schemas.openxmlformats.org/officeDocument/2006/relationships/viewProps" Target="viewProps.xml"/><Relationship Id="rId118" Type="http://schemas.openxmlformats.org/officeDocument/2006/relationships/theme" Target="theme/theme1.xml"/><Relationship Id="rId119" Type="http://schemas.openxmlformats.org/officeDocument/2006/relationships/tableStyles" Target="tableStyle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Times New Roman" charset="0"/>
              </a:defRPr>
            </a:lvl1pPr>
          </a:lstStyle>
          <a:p>
            <a:fld id="{79F72E05-4412-C648-8AD5-7566B0E90F1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2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>
            <a:lvl1pPr algn="l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8575" y="0"/>
            <a:ext cx="29352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>
            <a:lvl1pPr algn="r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08025"/>
            <a:ext cx="5035550" cy="3776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16463"/>
            <a:ext cx="4968875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  <a:endParaRPr lang="en-US"/>
          </a:p>
          <a:p>
            <a:pPr lvl="1"/>
            <a:r>
              <a:rPr lang="he-IL"/>
              <a:t>רמה שנייה</a:t>
            </a:r>
            <a:endParaRPr lang="en-US"/>
          </a:p>
          <a:p>
            <a:pPr lvl="2"/>
            <a:r>
              <a:rPr lang="he-IL"/>
              <a:t>רמה שלישית</a:t>
            </a:r>
            <a:endParaRPr lang="en-US"/>
          </a:p>
          <a:p>
            <a:pPr lvl="3"/>
            <a:r>
              <a:rPr lang="he-IL"/>
              <a:t>רמה רביעית</a:t>
            </a:r>
            <a:endParaRPr lang="en-US"/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275"/>
            <a:ext cx="2935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b" anchorCtr="0" compatLnSpc="1">
            <a:prstTxWarp prst="textNoShape">
              <a:avLst/>
            </a:prstTxWarp>
          </a:bodyPr>
          <a:lstStyle>
            <a:lvl1pPr algn="l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8575" y="9439275"/>
            <a:ext cx="2935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b" anchorCtr="0" compatLnSpc="1">
            <a:prstTxWarp prst="textNoShape">
              <a:avLst/>
            </a:prstTxWarp>
          </a:bodyPr>
          <a:lstStyle>
            <a:lvl1pPr algn="r" defTabSz="952500" rtl="1">
              <a:defRPr sz="1200">
                <a:solidFill>
                  <a:schemeClr val="tx1"/>
                </a:solidFill>
                <a:latin typeface="Math C" charset="0"/>
                <a:cs typeface="Arial" charset="0"/>
              </a:defRPr>
            </a:lvl1pPr>
          </a:lstStyle>
          <a:p>
            <a:fld id="{4CFB72C3-5B25-8448-B698-186BDE6102EE}" type="slidenum">
              <a:rPr lang="he-IL"/>
              <a:pPr/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508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68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32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73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8994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9151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055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96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853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5297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328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4BA82-A5E5-8544-88A7-D3F1A0A472A7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43D78-6F27-E442-9A66-FF7A6BDADD5F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61A0F-8ADF-6141-BC58-52601DEB801A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7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900"/>
            </a:lvl1pPr>
          </a:lstStyle>
          <a:p>
            <a:fld id="{249D98DD-1CA6-F440-8AD4-EC452BBCA481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C04B3-BE37-5347-9FEA-5675243893B5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7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FB84F-729B-D24B-AB2E-131A744FFA7D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1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2BEDF-CE26-D84F-8DEE-6F9199931119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3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42584-238B-A245-A1EE-DD2A542CD11E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1EF06-0F36-334D-B89B-0543A99EB4F8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0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7A942-C96B-2E4F-B549-E60F2F57FFED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2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B032E-F77E-AE4F-A50B-235317667ECC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1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CB2E6-218A-5A4D-B41C-184A52BBA7F2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9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36591"/>
            <a:ext cx="1905000" cy="27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 i="0">
                <a:solidFill>
                  <a:schemeClr val="tx1"/>
                </a:solidFill>
                <a:latin typeface="Calibri Light"/>
                <a:cs typeface="Times New Roman" charset="0"/>
              </a:defRPr>
            </a:lvl1pPr>
          </a:lstStyle>
          <a:p>
            <a:fld id="{89FD7B80-A883-FF49-98DE-0C9BC9596ACE}" type="slidenum">
              <a:rPr lang="he-IL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3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0276" y="586117"/>
            <a:ext cx="7772400" cy="1904266"/>
          </a:xfrm>
        </p:spPr>
        <p:txBody>
          <a:bodyPr/>
          <a:lstStyle/>
          <a:p>
            <a:r>
              <a:rPr lang="en-US" sz="7200" dirty="0" smtClean="0"/>
              <a:t>Compilation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 0368</a:t>
            </a:r>
            <a:r>
              <a:rPr lang="en-US" sz="3200" dirty="0"/>
              <a:t>-3133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53838" y="2785012"/>
            <a:ext cx="6400800" cy="2729806"/>
          </a:xfrm>
        </p:spPr>
        <p:txBody>
          <a:bodyPr/>
          <a:lstStyle/>
          <a:p>
            <a:r>
              <a:rPr lang="en-US" dirty="0" smtClean="0"/>
              <a:t>Lecture 2:</a:t>
            </a:r>
          </a:p>
          <a:p>
            <a:endParaRPr lang="en-US" dirty="0" smtClean="0"/>
          </a:p>
          <a:p>
            <a:r>
              <a:rPr lang="en-US" dirty="0" smtClean="0"/>
              <a:t>Lexical  Analysis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dirty="0" smtClean="0"/>
              <a:t>Noam Rinetzky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BA82-A5E5-8544-88A7-D3F1A0A472A7}" type="slidenum">
              <a:rPr lang="he-IL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340936" y="5411460"/>
            <a:ext cx="6720455" cy="425975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Lexical Analysis do? 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229897"/>
          </a:xfrm>
        </p:spPr>
        <p:txBody>
          <a:bodyPr/>
          <a:lstStyle/>
          <a:p>
            <a:r>
              <a:rPr lang="en-US" dirty="0" smtClean="0"/>
              <a:t>Language: fully parenthesized expressions</a:t>
            </a:r>
          </a:p>
        </p:txBody>
      </p:sp>
      <p:sp>
        <p:nvSpPr>
          <p:cNvPr id="2" name="Left Brace 1"/>
          <p:cNvSpPr/>
          <p:nvPr/>
        </p:nvSpPr>
        <p:spPr bwMode="auto">
          <a:xfrm>
            <a:off x="884903" y="3211871"/>
            <a:ext cx="417871" cy="1696065"/>
          </a:xfrm>
          <a:prstGeom prst="leftBrace">
            <a:avLst>
              <a:gd name="adj1" fmla="val 39706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>
            <a:off x="906206" y="2708788"/>
            <a:ext cx="417871" cy="290052"/>
          </a:xfrm>
          <a:prstGeom prst="leftBrace">
            <a:avLst>
              <a:gd name="adj1" fmla="val 16525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3037" y="2572772"/>
            <a:ext cx="139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Context free language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6656" y="3782132"/>
            <a:ext cx="139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Regular</a:t>
            </a:r>
          </a:p>
          <a:p>
            <a:r>
              <a:rPr lang="en-US" sz="1400" dirty="0" smtClean="0">
                <a:latin typeface="+mn-lt"/>
              </a:rPr>
              <a:t>languages</a:t>
            </a:r>
            <a:endParaRPr lang="en-US" sz="14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486895" y="5350886"/>
            <a:ext cx="696981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218825" y="5350886"/>
            <a:ext cx="658259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26489" y="5350886"/>
            <a:ext cx="658259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634153" y="5350886"/>
            <a:ext cx="658259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341819" y="5350886"/>
            <a:ext cx="658259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233281" y="5350886"/>
            <a:ext cx="696981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979667" y="5350886"/>
            <a:ext cx="696981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726053" y="5350886"/>
            <a:ext cx="696981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472439" y="5350886"/>
            <a:ext cx="696981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8587" y="5353932"/>
            <a:ext cx="703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onsolas"/>
                <a:cs typeface="Consolas"/>
              </a:rPr>
              <a:t>(   (   23   +    7   )   *   19   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8013" y="6019080"/>
            <a:ext cx="703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onsolas"/>
                <a:cs typeface="Consolas"/>
              </a:rPr>
              <a:t>LP  LP  </a:t>
            </a:r>
            <a:r>
              <a:rPr lang="en-US" dirty="0" err="1" smtClean="0">
                <a:latin typeface="Consolas"/>
                <a:cs typeface="Consolas"/>
              </a:rPr>
              <a:t>Num</a:t>
            </a:r>
            <a:r>
              <a:rPr lang="en-US" dirty="0" smtClean="0">
                <a:latin typeface="Consolas"/>
                <a:cs typeface="Consolas"/>
              </a:rPr>
              <a:t>  Op  </a:t>
            </a:r>
            <a:r>
              <a:rPr lang="en-US" dirty="0" err="1" smtClean="0">
                <a:latin typeface="Consolas"/>
                <a:cs typeface="Consolas"/>
              </a:rPr>
              <a:t>Num</a:t>
            </a:r>
            <a:r>
              <a:rPr lang="en-US" dirty="0" smtClean="0">
                <a:latin typeface="Consolas"/>
                <a:cs typeface="Consolas"/>
              </a:rPr>
              <a:t>  RP  Op  </a:t>
            </a:r>
            <a:r>
              <a:rPr lang="en-US" dirty="0" err="1" smtClean="0">
                <a:latin typeface="Consolas"/>
                <a:cs typeface="Consolas"/>
              </a:rPr>
              <a:t>Num</a:t>
            </a:r>
            <a:r>
              <a:rPr lang="en-US" dirty="0" smtClean="0">
                <a:latin typeface="Consolas"/>
                <a:cs typeface="Consolas"/>
              </a:rPr>
              <a:t>  RP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342301" y="2597534"/>
            <a:ext cx="7119257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dirty="0" err="1" smtClean="0">
                <a:latin typeface="+mn-lt"/>
              </a:rPr>
              <a:t>Expr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  <a:sym typeface="Symbol" charset="0"/>
              </a:rPr>
              <a:t> </a:t>
            </a:r>
            <a:r>
              <a:rPr lang="en-US" dirty="0" err="1" smtClean="0">
                <a:latin typeface="+mn-lt"/>
                <a:sym typeface="Symbol" charset="0"/>
              </a:rPr>
              <a:t>Num</a:t>
            </a:r>
            <a:r>
              <a:rPr lang="en-US" dirty="0" smtClean="0">
                <a:latin typeface="+mn-lt"/>
                <a:sym typeface="Symbol" charset="0"/>
              </a:rPr>
              <a:t> </a:t>
            </a:r>
            <a:r>
              <a:rPr lang="en-US" dirty="0">
                <a:latin typeface="+mn-lt"/>
                <a:sym typeface="Symbol" charset="0"/>
              </a:rPr>
              <a:t>| </a:t>
            </a:r>
            <a:r>
              <a:rPr lang="en-US" dirty="0" smtClean="0">
                <a:latin typeface="+mn-lt"/>
                <a:sym typeface="Symbol" charset="0"/>
              </a:rPr>
              <a:t>LP </a:t>
            </a:r>
            <a:r>
              <a:rPr lang="en-US" dirty="0" err="1" smtClean="0">
                <a:latin typeface="+mn-lt"/>
                <a:sym typeface="Symbol" charset="0"/>
              </a:rPr>
              <a:t>Expr</a:t>
            </a:r>
            <a:r>
              <a:rPr lang="en-US" dirty="0" smtClean="0">
                <a:latin typeface="+mn-lt"/>
                <a:sym typeface="Symbol" charset="0"/>
              </a:rPr>
              <a:t> Op </a:t>
            </a:r>
            <a:r>
              <a:rPr lang="en-US" dirty="0" err="1" smtClean="0">
                <a:latin typeface="+mn-lt"/>
                <a:sym typeface="Symbol" charset="0"/>
              </a:rPr>
              <a:t>Expr</a:t>
            </a:r>
            <a:r>
              <a:rPr lang="en-US" dirty="0" smtClean="0">
                <a:latin typeface="+mn-lt"/>
                <a:sym typeface="Symbol" charset="0"/>
              </a:rPr>
              <a:t> RP</a:t>
            </a:r>
            <a:endParaRPr lang="en-US" dirty="0">
              <a:latin typeface="+mn-lt"/>
              <a:sym typeface="Symbol" charset="0"/>
            </a:endParaRPr>
          </a:p>
          <a:p>
            <a:pPr algn="l">
              <a:spcBef>
                <a:spcPct val="20000"/>
              </a:spcBef>
            </a:pPr>
            <a:r>
              <a:rPr lang="en-US" dirty="0" err="1" smtClean="0">
                <a:latin typeface="+mn-lt"/>
                <a:sym typeface="Symbol" charset="0"/>
              </a:rPr>
              <a:t>Num</a:t>
            </a:r>
            <a:r>
              <a:rPr lang="en-US" dirty="0">
                <a:latin typeface="+mn-lt"/>
                <a:sym typeface="Symbol" charset="0"/>
              </a:rPr>
              <a:t> </a:t>
            </a:r>
            <a:r>
              <a:rPr lang="en-US" dirty="0" smtClean="0">
                <a:latin typeface="+mn-lt"/>
                <a:sym typeface="Symbol" charset="0"/>
              </a:rPr>
              <a:t> Dig | Dig </a:t>
            </a:r>
            <a:r>
              <a:rPr lang="en-US" dirty="0" err="1" smtClean="0">
                <a:latin typeface="+mn-lt"/>
                <a:sym typeface="Symbol" charset="0"/>
              </a:rPr>
              <a:t>Num</a:t>
            </a:r>
            <a:endParaRPr lang="en-US" dirty="0" smtClean="0">
              <a:latin typeface="+mn-lt"/>
              <a:sym typeface="Symbol" charset="0"/>
            </a:endParaRPr>
          </a:p>
          <a:p>
            <a:pPr algn="l">
              <a:spcBef>
                <a:spcPct val="20000"/>
              </a:spcBef>
            </a:pPr>
            <a:r>
              <a:rPr lang="en-US" dirty="0" smtClean="0">
                <a:solidFill>
                  <a:srgbClr val="FF0000"/>
                </a:solidFill>
                <a:latin typeface="+mn-lt"/>
                <a:sym typeface="Symbol" charset="0"/>
              </a:rPr>
              <a:t>Dig</a:t>
            </a:r>
            <a:r>
              <a:rPr lang="en-US" dirty="0" smtClean="0">
                <a:latin typeface="+mn-lt"/>
                <a:sym typeface="Symbol" charset="0"/>
              </a:rPr>
              <a:t>  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0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1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2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3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4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5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6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7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8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9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endParaRPr lang="en-US" dirty="0" smtClean="0">
              <a:latin typeface="+mn-lt"/>
              <a:sym typeface="Symbol" charset="0"/>
            </a:endParaRPr>
          </a:p>
          <a:p>
            <a:pPr algn="l"/>
            <a:r>
              <a:rPr lang="en-US" dirty="0" smtClean="0">
                <a:latin typeface="+mn-lt"/>
                <a:sym typeface="Symbol" charset="0"/>
              </a:rPr>
              <a:t>LP </a:t>
            </a:r>
            <a:r>
              <a:rPr lang="en-US" dirty="0">
                <a:latin typeface="+mn-lt"/>
                <a:sym typeface="Symbol" charset="0"/>
              </a:rPr>
              <a:t> 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(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endParaRPr lang="en-US" altLang="ja-JP" dirty="0" smtClean="0">
              <a:latin typeface="+mn-lt"/>
              <a:sym typeface="Symbol" charset="0"/>
            </a:endParaRPr>
          </a:p>
          <a:p>
            <a:pPr algn="l"/>
            <a:r>
              <a:rPr lang="en-US" dirty="0" smtClean="0">
                <a:latin typeface="+mn-lt"/>
                <a:sym typeface="Symbol" charset="0"/>
              </a:rPr>
              <a:t>RP </a:t>
            </a:r>
            <a:r>
              <a:rPr lang="en-US" dirty="0">
                <a:latin typeface="+mn-lt"/>
                <a:sym typeface="Symbol" charset="0"/>
              </a:rPr>
              <a:t> 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altLang="ja-JP" dirty="0">
                <a:latin typeface="+mn-lt"/>
                <a:sym typeface="Symbol" charset="0"/>
              </a:rPr>
              <a:t>)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endParaRPr lang="en-US" altLang="ja-JP" dirty="0">
              <a:latin typeface="+mn-lt"/>
              <a:sym typeface="Symbol" charset="0"/>
            </a:endParaRPr>
          </a:p>
          <a:p>
            <a:pPr algn="l"/>
            <a:r>
              <a:rPr lang="en-US" dirty="0">
                <a:latin typeface="+mn-lt"/>
                <a:sym typeface="Symbol" charset="0"/>
              </a:rPr>
              <a:t>Op 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+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*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endParaRPr lang="en-US" altLang="ja-JP" dirty="0">
              <a:latin typeface="+mn-lt"/>
              <a:sym typeface="Symbol" charset="0"/>
            </a:endParaRPr>
          </a:p>
          <a:p>
            <a:pPr algn="l"/>
            <a:endParaRPr lang="en-US" dirty="0">
              <a:sym typeface="Symbo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4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216379" y="5632363"/>
            <a:ext cx="2729798" cy="1162757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220331" y="4476829"/>
            <a:ext cx="2729798" cy="1015344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Program-Generating </a:t>
            </a:r>
            <a:r>
              <a:rPr lang="en-US" dirty="0"/>
              <a:t>T</a:t>
            </a:r>
            <a:r>
              <a:rPr lang="en-US" dirty="0" smtClean="0"/>
              <a:t>ools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981200"/>
            <a:ext cx="8145915" cy="41148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3200" dirty="0"/>
              <a:t>Input:  regular expressions and actions </a:t>
            </a:r>
            <a:endParaRPr lang="en-US" sz="3200" dirty="0" smtClean="0"/>
          </a:p>
          <a:p>
            <a:pPr marL="742950" lvl="2" indent="-342900"/>
            <a:r>
              <a:rPr lang="en-US" dirty="0" smtClean="0"/>
              <a:t>Action = Java code</a:t>
            </a:r>
            <a:endParaRPr lang="en-US" dirty="0"/>
          </a:p>
          <a:p>
            <a:pPr marL="342900" lvl="1" indent="-342900">
              <a:buFontTx/>
              <a:buChar char="•"/>
            </a:pPr>
            <a:r>
              <a:rPr lang="en-US" dirty="0"/>
              <a:t>Output</a:t>
            </a:r>
            <a:r>
              <a:rPr lang="en-US" dirty="0" smtClean="0"/>
              <a:t>: a </a:t>
            </a:r>
            <a:r>
              <a:rPr lang="en-US" dirty="0"/>
              <a:t>scanner </a:t>
            </a:r>
            <a:r>
              <a:rPr lang="en-US" dirty="0" smtClean="0"/>
              <a:t>program that</a:t>
            </a:r>
          </a:p>
          <a:p>
            <a:pPr marL="742950" lvl="2" indent="-342900"/>
            <a:r>
              <a:rPr lang="en-US" dirty="0" smtClean="0"/>
              <a:t>Produces a stream of tokens</a:t>
            </a:r>
          </a:p>
          <a:p>
            <a:pPr marL="742950" lvl="2" indent="-342900"/>
            <a:r>
              <a:rPr lang="en-US" dirty="0" smtClean="0"/>
              <a:t>Invoke actions when pattern is matched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55257" y="4797354"/>
            <a:ext cx="7926329" cy="1944182"/>
            <a:chOff x="855257" y="4393366"/>
            <a:chExt cx="7926329" cy="1944182"/>
          </a:xfrm>
        </p:grpSpPr>
        <p:sp>
          <p:nvSpPr>
            <p:cNvPr id="26635" name="Text Box 16"/>
            <p:cNvSpPr txBox="1">
              <a:spLocks noChangeArrowheads="1"/>
            </p:cNvSpPr>
            <p:nvPr/>
          </p:nvSpPr>
          <p:spPr bwMode="auto">
            <a:xfrm>
              <a:off x="6283153" y="5622357"/>
              <a:ext cx="24984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 smtClean="0">
                  <a:latin typeface="+mn-lt"/>
                </a:rPr>
                <a:t>Stream of tokens</a:t>
              </a:r>
              <a:endParaRPr lang="en-US" dirty="0">
                <a:latin typeface="+mn-lt"/>
              </a:endParaRPr>
            </a:p>
          </p:txBody>
        </p:sp>
        <p:sp>
          <p:nvSpPr>
            <p:cNvPr id="386052" name="Text Box 4"/>
            <p:cNvSpPr txBox="1">
              <a:spLocks noChangeArrowheads="1"/>
            </p:cNvSpPr>
            <p:nvPr/>
          </p:nvSpPr>
          <p:spPr bwMode="auto">
            <a:xfrm>
              <a:off x="3981101" y="4393366"/>
              <a:ext cx="1147763" cy="58477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rtl="1">
                <a:spcBef>
                  <a:spcPct val="50000"/>
                </a:spcBef>
              </a:pPr>
              <a:r>
                <a:rPr lang="en-US" sz="3200" dirty="0" err="1" smtClean="0">
                  <a:latin typeface="+mn-lt"/>
                </a:rPr>
                <a:t>JFlex</a:t>
              </a:r>
              <a:endParaRPr lang="en-US" sz="3200" dirty="0">
                <a:latin typeface="+mn-lt"/>
              </a:endParaRPr>
            </a:p>
          </p:txBody>
        </p:sp>
        <p:sp>
          <p:nvSpPr>
            <p:cNvPr id="26641" name="Text Box 6"/>
            <p:cNvSpPr txBox="1">
              <a:spLocks noChangeArrowheads="1"/>
            </p:cNvSpPr>
            <p:nvPr/>
          </p:nvSpPr>
          <p:spPr bwMode="auto">
            <a:xfrm>
              <a:off x="855257" y="4476893"/>
              <a:ext cx="26971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latin typeface="+mn-lt"/>
                </a:rPr>
                <a:t>regular expressions</a:t>
              </a:r>
            </a:p>
          </p:txBody>
        </p:sp>
        <p:sp>
          <p:nvSpPr>
            <p:cNvPr id="26642" name="Line 7"/>
            <p:cNvSpPr>
              <a:spLocks noChangeShapeType="1"/>
            </p:cNvSpPr>
            <p:nvPr/>
          </p:nvSpPr>
          <p:spPr bwMode="auto">
            <a:xfrm>
              <a:off x="3434092" y="4743168"/>
              <a:ext cx="529785" cy="347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Text Box 9"/>
            <p:cNvSpPr txBox="1">
              <a:spLocks noChangeArrowheads="1"/>
            </p:cNvSpPr>
            <p:nvPr/>
          </p:nvSpPr>
          <p:spPr bwMode="auto">
            <a:xfrm>
              <a:off x="914051" y="5590415"/>
              <a:ext cx="1981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latin typeface="+mn-lt"/>
                </a:rPr>
                <a:t>input program</a:t>
              </a:r>
            </a:p>
          </p:txBody>
        </p:sp>
        <p:sp>
          <p:nvSpPr>
            <p:cNvPr id="26640" name="Line 10"/>
            <p:cNvSpPr>
              <a:spLocks noChangeShapeType="1"/>
            </p:cNvSpPr>
            <p:nvPr/>
          </p:nvSpPr>
          <p:spPr bwMode="auto">
            <a:xfrm>
              <a:off x="2892076" y="5877173"/>
              <a:ext cx="66516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Text Box 12"/>
            <p:cNvSpPr txBox="1">
              <a:spLocks noChangeArrowheads="1"/>
            </p:cNvSpPr>
            <p:nvPr/>
          </p:nvSpPr>
          <p:spPr bwMode="auto">
            <a:xfrm>
              <a:off x="3449289" y="5573960"/>
              <a:ext cx="22129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+mn-lt"/>
                </a:rPr>
                <a:t>scanner</a:t>
              </a:r>
            </a:p>
          </p:txBody>
        </p:sp>
        <p:sp>
          <p:nvSpPr>
            <p:cNvPr id="26638" name="Line 13"/>
            <p:cNvSpPr>
              <a:spLocks noChangeShapeType="1"/>
            </p:cNvSpPr>
            <p:nvPr/>
          </p:nvSpPr>
          <p:spPr bwMode="auto">
            <a:xfrm>
              <a:off x="4524027" y="4988173"/>
              <a:ext cx="0" cy="431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62" name="Oval 14"/>
            <p:cNvSpPr>
              <a:spLocks noChangeArrowheads="1"/>
            </p:cNvSpPr>
            <p:nvPr/>
          </p:nvSpPr>
          <p:spPr bwMode="auto">
            <a:xfrm>
              <a:off x="3546126" y="5423148"/>
              <a:ext cx="2076450" cy="9144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5601245" y="5878761"/>
              <a:ext cx="66516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Counting Example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Create a program that counts the number of lines in a given input text file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Scanner using Flex</a:t>
            </a:r>
            <a:endParaRPr lang="en-US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46188" y="1068388"/>
            <a:ext cx="7897812" cy="5789612"/>
          </a:xfrm>
        </p:spPr>
        <p:txBody>
          <a:bodyPr/>
          <a:lstStyle/>
          <a:p>
            <a:endParaRPr lang="en-US" sz="2800" dirty="0">
              <a:latin typeface="Times New Roman" charset="0"/>
            </a:endParaRPr>
          </a:p>
          <a:p>
            <a:endParaRPr lang="en-US" sz="2800" dirty="0">
              <a:latin typeface="Times New Roman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97926" y="2080382"/>
            <a:ext cx="834607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onsolas"/>
                <a:cs typeface="Consolas"/>
              </a:rPr>
              <a:t>int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num_lines</a:t>
            </a:r>
            <a:r>
              <a:rPr lang="en-US" dirty="0">
                <a:latin typeface="Consolas"/>
                <a:cs typeface="Consolas"/>
              </a:rPr>
              <a:t> = 0;</a:t>
            </a:r>
          </a:p>
          <a:p>
            <a:pPr algn="l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%%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\n      ++</a:t>
            </a:r>
            <a:r>
              <a:rPr lang="en-US" dirty="0" err="1">
                <a:latin typeface="Consolas"/>
                <a:cs typeface="Consolas"/>
              </a:rPr>
              <a:t>num_lines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.       ;</a:t>
            </a:r>
          </a:p>
          <a:p>
            <a:pPr algn="l"/>
            <a:r>
              <a:rPr lang="en-US" dirty="0">
                <a:solidFill>
                  <a:srgbClr val="604A7B"/>
                </a:solidFill>
                <a:latin typeface="Consolas"/>
                <a:cs typeface="Consolas"/>
              </a:rPr>
              <a:t>%%</a:t>
            </a:r>
          </a:p>
          <a:p>
            <a:pPr algn="l"/>
            <a:r>
              <a:rPr lang="en-US" dirty="0" smtClean="0">
                <a:latin typeface="Consolas"/>
                <a:cs typeface="Consolas"/>
              </a:rPr>
              <a:t>main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smtClean="0">
                <a:latin typeface="Consolas"/>
                <a:cs typeface="Consolas"/>
              </a:rPr>
              <a:t>) {</a:t>
            </a:r>
            <a:endParaRPr lang="en-US" dirty="0">
              <a:latin typeface="Consolas"/>
              <a:cs typeface="Consolas"/>
            </a:endParaRPr>
          </a:p>
          <a:p>
            <a:pPr algn="l"/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yylex</a:t>
            </a:r>
            <a:r>
              <a:rPr lang="en-US" dirty="0">
                <a:latin typeface="Consolas"/>
                <a:cs typeface="Consolas"/>
              </a:rPr>
              <a:t>();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>
                <a:latin typeface="Consolas"/>
                <a:cs typeface="Consolas"/>
              </a:rPr>
              <a:t>( "# of lines = %d\n", </a:t>
            </a:r>
            <a:r>
              <a:rPr lang="en-US" dirty="0" err="1">
                <a:latin typeface="Consolas"/>
                <a:cs typeface="Consolas"/>
              </a:rPr>
              <a:t>num_lines</a:t>
            </a:r>
            <a:r>
              <a:rPr lang="en-US" dirty="0">
                <a:latin typeface="Consolas"/>
                <a:cs typeface="Consolas"/>
              </a:rPr>
              <a:t>)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algn="l"/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  <a:p>
            <a:pPr algn="l"/>
            <a:endParaRPr lang="en-US" dirty="0">
              <a:latin typeface="Consolas"/>
              <a:cs typeface="Consolas"/>
            </a:endParaRPr>
          </a:p>
          <a:p>
            <a:pPr algn="l"/>
            <a:endParaRPr lang="en-US" dirty="0">
              <a:latin typeface="Consolas"/>
              <a:cs typeface="Consola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46188" y="1068388"/>
            <a:ext cx="7897812" cy="5789612"/>
          </a:xfrm>
        </p:spPr>
        <p:txBody>
          <a:bodyPr/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Scanner using Flex</a:t>
            </a:r>
            <a:endParaRPr lang="en-US" dirty="0">
              <a:latin typeface="+mn-lt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024837" y="5524791"/>
            <a:ext cx="914400" cy="70008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latin typeface="+mn-lt"/>
              </a:rPr>
              <a:t>initial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2536771" y="5858040"/>
            <a:ext cx="486885" cy="11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5150945" y="6237793"/>
            <a:ext cx="1143000" cy="471488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n-lt"/>
              </a:rPr>
              <a:t>other</a:t>
            </a:r>
            <a:endParaRPr lang="en-US" sz="2400" dirty="0">
              <a:latin typeface="+mn-lt"/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5173266" y="5272271"/>
            <a:ext cx="1143000" cy="47148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latin typeface="+mn-lt"/>
              </a:rPr>
              <a:t>newline</a:t>
            </a:r>
          </a:p>
        </p:txBody>
      </p:sp>
      <p:cxnSp>
        <p:nvCxnSpPr>
          <p:cNvPr id="5129" name="AutoShape 10"/>
          <p:cNvCxnSpPr>
            <a:cxnSpLocks noChangeShapeType="1"/>
            <a:stCxn id="5125" idx="6"/>
            <a:endCxn id="5128" idx="2"/>
          </p:cNvCxnSpPr>
          <p:nvPr/>
        </p:nvCxnSpPr>
        <p:spPr bwMode="auto">
          <a:xfrm flipV="1">
            <a:off x="3939237" y="5508015"/>
            <a:ext cx="1234029" cy="36682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30" name="AutoShape 12"/>
          <p:cNvCxnSpPr>
            <a:cxnSpLocks noChangeShapeType="1"/>
            <a:stCxn id="5125" idx="6"/>
          </p:cNvCxnSpPr>
          <p:nvPr/>
        </p:nvCxnSpPr>
        <p:spPr bwMode="auto">
          <a:xfrm>
            <a:off x="3939237" y="5874835"/>
            <a:ext cx="1203515" cy="59050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4349524" y="5157041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</a:rPr>
              <a:t>\n</a:t>
            </a:r>
          </a:p>
        </p:txBody>
      </p:sp>
      <p:sp>
        <p:nvSpPr>
          <p:cNvPr id="5132" name="Text Box 15"/>
          <p:cNvSpPr txBox="1">
            <a:spLocks noChangeArrowheads="1"/>
          </p:cNvSpPr>
          <p:nvPr/>
        </p:nvSpPr>
        <p:spPr bwMode="auto">
          <a:xfrm>
            <a:off x="4120865" y="5806706"/>
            <a:ext cx="1312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^\n</a:t>
            </a:r>
            <a:endParaRPr lang="en-US" sz="2400" dirty="0">
              <a:latin typeface="+mn-lt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97926" y="2080382"/>
            <a:ext cx="834607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onsolas"/>
                <a:cs typeface="Consolas"/>
              </a:rPr>
              <a:t>int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num_lines</a:t>
            </a:r>
            <a:r>
              <a:rPr lang="en-US" dirty="0">
                <a:latin typeface="Consolas"/>
                <a:cs typeface="Consolas"/>
              </a:rPr>
              <a:t> = 0;</a:t>
            </a:r>
          </a:p>
          <a:p>
            <a:pPr algn="l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%%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\n      ++</a:t>
            </a:r>
            <a:r>
              <a:rPr lang="en-US" dirty="0" err="1">
                <a:latin typeface="Consolas"/>
                <a:cs typeface="Consolas"/>
              </a:rPr>
              <a:t>num_lines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.       ;</a:t>
            </a:r>
          </a:p>
          <a:p>
            <a:pPr algn="l"/>
            <a:r>
              <a:rPr lang="en-US" dirty="0">
                <a:solidFill>
                  <a:srgbClr val="604A7B"/>
                </a:solidFill>
                <a:latin typeface="Consolas"/>
                <a:cs typeface="Consolas"/>
              </a:rPr>
              <a:t>%%</a:t>
            </a:r>
          </a:p>
          <a:p>
            <a:pPr algn="l"/>
            <a:r>
              <a:rPr lang="en-US" dirty="0" smtClean="0">
                <a:latin typeface="Consolas"/>
                <a:cs typeface="Consolas"/>
              </a:rPr>
              <a:t>main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smtClean="0">
                <a:latin typeface="Consolas"/>
                <a:cs typeface="Consolas"/>
              </a:rPr>
              <a:t>) {</a:t>
            </a:r>
            <a:endParaRPr lang="en-US" dirty="0">
              <a:latin typeface="Consolas"/>
              <a:cs typeface="Consolas"/>
            </a:endParaRPr>
          </a:p>
          <a:p>
            <a:pPr algn="l"/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yylex</a:t>
            </a:r>
            <a:r>
              <a:rPr lang="en-US" dirty="0">
                <a:latin typeface="Consolas"/>
                <a:cs typeface="Consolas"/>
              </a:rPr>
              <a:t>();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>
                <a:latin typeface="Consolas"/>
                <a:cs typeface="Consolas"/>
              </a:rPr>
              <a:t>( "# of lines = %d\n", </a:t>
            </a:r>
            <a:r>
              <a:rPr lang="en-US" dirty="0" err="1">
                <a:latin typeface="Consolas"/>
                <a:cs typeface="Consolas"/>
              </a:rPr>
              <a:t>num_lines</a:t>
            </a:r>
            <a:r>
              <a:rPr lang="en-US" dirty="0">
                <a:latin typeface="Consolas"/>
                <a:cs typeface="Consolas"/>
              </a:rPr>
              <a:t>)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algn="l"/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  <a:p>
            <a:pPr algn="l"/>
            <a:endParaRPr lang="en-US" dirty="0">
              <a:latin typeface="Consolas"/>
              <a:cs typeface="Consolas"/>
            </a:endParaRPr>
          </a:p>
          <a:p>
            <a:pPr algn="l"/>
            <a:endParaRPr lang="en-US" dirty="0">
              <a:latin typeface="Consolas"/>
              <a:cs typeface="Consola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JFLex</a:t>
            </a:r>
            <a:r>
              <a:rPr lang="en-US" dirty="0" smtClean="0"/>
              <a:t> Spec File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02019" y="17887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      </a:t>
            </a:r>
            <a:r>
              <a:rPr lang="en-US" sz="2400" dirty="0" smtClean="0">
                <a:solidFill>
                  <a:srgbClr val="1A8CFF"/>
                </a:solidFill>
              </a:rPr>
              <a:t>User code: </a:t>
            </a:r>
            <a:r>
              <a:rPr lang="en-US" sz="2400" dirty="0" smtClean="0"/>
              <a:t>Copied directly to Java file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604A7B"/>
                </a:solidFill>
                <a:latin typeface="Consolas"/>
                <a:cs typeface="Consolas"/>
              </a:rPr>
              <a:t>%%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>
                <a:solidFill>
                  <a:srgbClr val="1A8CFF"/>
                </a:solidFill>
              </a:rPr>
              <a:t>JFlex</a:t>
            </a:r>
            <a:r>
              <a:rPr lang="en-US" sz="2400" dirty="0" smtClean="0">
                <a:solidFill>
                  <a:srgbClr val="1A8CFF"/>
                </a:solidFill>
              </a:rPr>
              <a:t> directives: </a:t>
            </a:r>
            <a:r>
              <a:rPr lang="en-US" sz="2400" dirty="0" smtClean="0"/>
              <a:t>macros, state names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604A7B"/>
                </a:solidFill>
                <a:latin typeface="Consolas"/>
                <a:cs typeface="Consolas"/>
              </a:rPr>
              <a:t>%%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1A8CFF"/>
                </a:solidFill>
              </a:rPr>
              <a:t>Lexical analysis rules:</a:t>
            </a:r>
          </a:p>
          <a:p>
            <a:pPr lvl="1"/>
            <a:r>
              <a:rPr lang="en-US" sz="2400" dirty="0" smtClean="0"/>
              <a:t>Optional </a:t>
            </a:r>
            <a:r>
              <a:rPr lang="en-US" sz="2400" dirty="0"/>
              <a:t>state, regular expression, action</a:t>
            </a:r>
          </a:p>
          <a:p>
            <a:pPr lvl="1"/>
            <a:r>
              <a:rPr lang="en-US" sz="2400" dirty="0"/>
              <a:t>How to break input to tokens</a:t>
            </a:r>
          </a:p>
          <a:p>
            <a:pPr lvl="1"/>
            <a:r>
              <a:rPr lang="en-US" sz="2400" dirty="0"/>
              <a:t>Action when token matched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10984" name="AutoShape 8"/>
          <p:cNvSpPr>
            <a:spLocks noChangeArrowheads="1"/>
          </p:cNvSpPr>
          <p:nvPr/>
        </p:nvSpPr>
        <p:spPr bwMode="auto">
          <a:xfrm>
            <a:off x="6589251" y="1447800"/>
            <a:ext cx="1981200" cy="1066800"/>
          </a:xfrm>
          <a:prstGeom prst="wedgeRoundRectCallout">
            <a:avLst>
              <a:gd name="adj1" fmla="val -83573"/>
              <a:gd name="adj2" fmla="val 348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>
                <a:latin typeface="+mn-lt"/>
              </a:rPr>
              <a:t>Possible source of </a:t>
            </a:r>
            <a:r>
              <a:rPr lang="en-US" sz="1800" dirty="0" err="1">
                <a:latin typeface="+mn-lt"/>
              </a:rPr>
              <a:t>javac</a:t>
            </a:r>
            <a:r>
              <a:rPr lang="en-US" sz="1800" dirty="0">
                <a:latin typeface="+mn-lt"/>
              </a:rPr>
              <a:t> errors down the road</a:t>
            </a:r>
          </a:p>
        </p:txBody>
      </p:sp>
      <p:sp>
        <p:nvSpPr>
          <p:cNvPr id="510985" name="AutoShape 9"/>
          <p:cNvSpPr>
            <a:spLocks noChangeArrowheads="1"/>
          </p:cNvSpPr>
          <p:nvPr/>
        </p:nvSpPr>
        <p:spPr bwMode="auto">
          <a:xfrm>
            <a:off x="6589251" y="2876755"/>
            <a:ext cx="1981200" cy="1129889"/>
          </a:xfrm>
          <a:prstGeom prst="wedgeRoundRectCallout">
            <a:avLst>
              <a:gd name="adj1" fmla="val -86468"/>
              <a:gd name="adj2" fmla="val -188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latin typeface="+mn-lt"/>
              </a:rPr>
              <a:t>DIGIT= [0-9]</a:t>
            </a:r>
          </a:p>
          <a:p>
            <a:pPr algn="ctr"/>
            <a:r>
              <a:rPr lang="en-US" sz="1600" dirty="0">
                <a:latin typeface="+mn-lt"/>
              </a:rPr>
              <a:t>LETTER= [a-</a:t>
            </a:r>
            <a:r>
              <a:rPr lang="en-US" sz="1600" dirty="0" err="1">
                <a:latin typeface="+mn-lt"/>
              </a:rPr>
              <a:t>zA</a:t>
            </a:r>
            <a:r>
              <a:rPr lang="en-US" sz="1600" dirty="0">
                <a:latin typeface="+mn-lt"/>
              </a:rPr>
              <a:t>-Z]</a:t>
            </a:r>
          </a:p>
          <a:p>
            <a:pPr algn="ctr"/>
            <a:endParaRPr lang="en-US" sz="1600" dirty="0">
              <a:latin typeface="+mn-lt"/>
            </a:endParaRPr>
          </a:p>
          <a:p>
            <a:pPr algn="ctr"/>
            <a:r>
              <a:rPr lang="en-US" sz="1600" i="1" dirty="0">
                <a:latin typeface="+mn-lt"/>
              </a:rPr>
              <a:t>YYINITIAL</a:t>
            </a:r>
            <a:r>
              <a:rPr lang="en-US" sz="1600" dirty="0">
                <a:latin typeface="+mn-lt"/>
              </a:rPr>
              <a:t> </a:t>
            </a:r>
          </a:p>
        </p:txBody>
      </p:sp>
      <p:sp>
        <p:nvSpPr>
          <p:cNvPr id="510986" name="AutoShape 10"/>
          <p:cNvSpPr>
            <a:spLocks noChangeArrowheads="1"/>
          </p:cNvSpPr>
          <p:nvPr/>
        </p:nvSpPr>
        <p:spPr bwMode="auto">
          <a:xfrm>
            <a:off x="6575769" y="4672500"/>
            <a:ext cx="1994682" cy="914400"/>
          </a:xfrm>
          <a:prstGeom prst="wedgeRoundRectCallout">
            <a:avLst>
              <a:gd name="adj1" fmla="val -78125"/>
              <a:gd name="adj2" fmla="val -420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latin typeface="+mn-lt"/>
              </a:rPr>
              <a:t>{LETTER}</a:t>
            </a:r>
            <a:br>
              <a:rPr lang="en-US" sz="1400">
                <a:latin typeface="+mn-lt"/>
              </a:rPr>
            </a:br>
            <a:r>
              <a:rPr lang="en-US" sz="1400">
                <a:latin typeface="+mn-lt"/>
              </a:rPr>
              <a:t>({LETTER}|{DIGIT})*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4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4" grpId="0" animBg="1"/>
      <p:bldP spid="510985" grpId="0" animBg="1"/>
      <p:bldP spid="510986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Scanner using </a:t>
            </a:r>
            <a:r>
              <a:rPr lang="en-US" dirty="0" err="1" smtClean="0"/>
              <a:t>JFlex</a:t>
            </a:r>
            <a:endParaRPr lang="en-US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247496" y="1914831"/>
            <a:ext cx="730567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>
                <a:latin typeface="Consolas"/>
                <a:cs typeface="Consolas"/>
              </a:rPr>
              <a:t>import </a:t>
            </a:r>
            <a:r>
              <a:rPr lang="en-US" sz="1600" dirty="0" err="1">
                <a:latin typeface="Consolas"/>
                <a:cs typeface="Consolas"/>
              </a:rPr>
              <a:t>java_cup.runtime</a:t>
            </a:r>
            <a:r>
              <a:rPr lang="en-US" sz="1600" dirty="0">
                <a:latin typeface="Consolas"/>
                <a:cs typeface="Consolas"/>
              </a:rPr>
              <a:t>.*;</a:t>
            </a:r>
          </a:p>
          <a:p>
            <a:pPr algn="l"/>
            <a:r>
              <a:rPr lang="en-US" sz="1600" b="1" dirty="0">
                <a:solidFill>
                  <a:srgbClr val="604A7B"/>
                </a:solidFill>
                <a:latin typeface="Consolas"/>
                <a:cs typeface="Consolas"/>
              </a:rPr>
              <a:t>%%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%cup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%{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private 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lineCounter</a:t>
            </a:r>
            <a:r>
              <a:rPr lang="en-US" sz="1600" dirty="0">
                <a:latin typeface="Consolas"/>
                <a:cs typeface="Consolas"/>
              </a:rPr>
              <a:t> = 0;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%}</a:t>
            </a:r>
          </a:p>
          <a:p>
            <a:pPr algn="l"/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eofval</a:t>
            </a:r>
            <a:r>
              <a:rPr lang="en-US" sz="1600" dirty="0">
                <a:latin typeface="Consolas"/>
                <a:cs typeface="Consolas"/>
              </a:rPr>
              <a:t>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</a:t>
            </a:r>
            <a:r>
              <a:rPr lang="en-US" sz="1600" dirty="0" err="1">
                <a:latin typeface="Consolas"/>
                <a:cs typeface="Consolas"/>
              </a:rPr>
              <a:t>System.out.println</a:t>
            </a:r>
            <a:r>
              <a:rPr lang="en-US" sz="1600" dirty="0">
                <a:latin typeface="Consolas"/>
                <a:cs typeface="Consolas"/>
              </a:rPr>
              <a:t>("line number=" + </a:t>
            </a:r>
            <a:r>
              <a:rPr lang="en-US" sz="1600" dirty="0" err="1">
                <a:latin typeface="Consolas"/>
                <a:cs typeface="Consolas"/>
              </a:rPr>
              <a:t>lineCounter</a:t>
            </a:r>
            <a:r>
              <a:rPr lang="en-US" sz="1600" dirty="0">
                <a:latin typeface="Consolas"/>
                <a:cs typeface="Consolas"/>
              </a:rPr>
              <a:t>);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return new Symbol(</a:t>
            </a:r>
            <a:r>
              <a:rPr lang="en-US" sz="1600" dirty="0" err="1">
                <a:latin typeface="Consolas"/>
                <a:cs typeface="Consolas"/>
              </a:rPr>
              <a:t>sym.EOF</a:t>
            </a:r>
            <a:r>
              <a:rPr lang="en-US" sz="1600" dirty="0">
                <a:latin typeface="Consolas"/>
                <a:cs typeface="Consolas"/>
              </a:rPr>
              <a:t>);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eofval</a:t>
            </a:r>
            <a:r>
              <a:rPr lang="en-US" sz="1600" dirty="0">
                <a:latin typeface="Consolas"/>
                <a:cs typeface="Consolas"/>
              </a:rPr>
              <a:t>}</a:t>
            </a:r>
          </a:p>
          <a:p>
            <a:pPr algn="l"/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>
                <a:latin typeface="Consolas"/>
                <a:cs typeface="Consolas"/>
              </a:rPr>
              <a:t>NEWLINE=\n</a:t>
            </a:r>
          </a:p>
          <a:p>
            <a:pPr algn="l"/>
            <a:r>
              <a:rPr lang="en-US" sz="1600" b="1" dirty="0">
                <a:solidFill>
                  <a:srgbClr val="604A7B"/>
                </a:solidFill>
                <a:latin typeface="Consolas"/>
                <a:cs typeface="Consolas"/>
              </a:rPr>
              <a:t>%%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{NEWLINE} </a:t>
            </a:r>
            <a:r>
              <a:rPr lang="en-US" sz="1600" dirty="0" smtClean="0">
                <a:latin typeface="Consolas"/>
                <a:cs typeface="Consolas"/>
              </a:rPr>
              <a:t>	{ </a:t>
            </a:r>
            <a:r>
              <a:rPr lang="en-US" sz="1600" dirty="0" err="1" smtClean="0">
                <a:latin typeface="Consolas"/>
                <a:cs typeface="Consolas"/>
              </a:rPr>
              <a:t>lineCounter</a:t>
            </a:r>
            <a:r>
              <a:rPr lang="en-US" sz="1600" dirty="0">
                <a:latin typeface="Consolas"/>
                <a:cs typeface="Consolas"/>
              </a:rPr>
              <a:t>++</a:t>
            </a:r>
            <a:r>
              <a:rPr lang="en-US" sz="1600" dirty="0" smtClean="0">
                <a:latin typeface="Consolas"/>
                <a:cs typeface="Consolas"/>
              </a:rPr>
              <a:t>; } </a:t>
            </a:r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>
                <a:latin typeface="Consolas"/>
                <a:cs typeface="Consolas"/>
              </a:rPr>
              <a:t>[^{NEWLINE}] </a:t>
            </a:r>
            <a:r>
              <a:rPr lang="en-US" sz="1600" dirty="0" smtClean="0">
                <a:latin typeface="Consolas"/>
                <a:cs typeface="Consolas"/>
              </a:rPr>
              <a:t>	{ </a:t>
            </a:r>
            <a:r>
              <a:rPr lang="en-US" sz="16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Catching errors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input doesn’t match any token definition?</a:t>
            </a:r>
          </a:p>
          <a:p>
            <a:r>
              <a:rPr lang="en-US" dirty="0" smtClean="0"/>
              <a:t>Trick: Add a “catch-all” rule that matches</a:t>
            </a:r>
            <a:br>
              <a:rPr lang="en-US" dirty="0" smtClean="0"/>
            </a:br>
            <a:r>
              <a:rPr lang="en-US" dirty="0" smtClean="0"/>
              <a:t>any character and reports an error</a:t>
            </a:r>
          </a:p>
          <a:p>
            <a:pPr lvl="1"/>
            <a:r>
              <a:rPr lang="en-US" dirty="0" smtClean="0"/>
              <a:t>Add after all other rules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JFlex</a:t>
            </a:r>
            <a:r>
              <a:rPr lang="en-US" dirty="0" smtClean="0"/>
              <a:t> specification of C Scanner</a:t>
            </a:r>
            <a:endParaRPr lang="en-US" dirty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46188" y="1068388"/>
            <a:ext cx="7897812" cy="5789612"/>
          </a:xfrm>
        </p:spPr>
        <p:txBody>
          <a:bodyPr/>
          <a:lstStyle/>
          <a:p>
            <a:endParaRPr lang="en-US" sz="2800" dirty="0">
              <a:latin typeface="Times New Roman" charset="0"/>
            </a:endParaRPr>
          </a:p>
          <a:p>
            <a:endParaRPr lang="en-US" sz="2800" dirty="0">
              <a:latin typeface="Times New Roman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87830" y="1537511"/>
            <a:ext cx="7335838" cy="501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600" dirty="0">
                <a:latin typeface="Consolas"/>
                <a:cs typeface="Consolas"/>
              </a:rPr>
              <a:t>import </a:t>
            </a:r>
            <a:r>
              <a:rPr lang="en-US" sz="1600" dirty="0" err="1">
                <a:latin typeface="Consolas"/>
                <a:cs typeface="Consolas"/>
              </a:rPr>
              <a:t>java_cup.runtime</a:t>
            </a:r>
            <a:r>
              <a:rPr lang="en-US" sz="1600" dirty="0">
                <a:latin typeface="Consolas"/>
                <a:cs typeface="Consolas"/>
              </a:rPr>
              <a:t>.*;</a:t>
            </a:r>
          </a:p>
          <a:p>
            <a:pPr algn="l"/>
            <a:r>
              <a:rPr lang="en-US" sz="1600" b="1" dirty="0">
                <a:solidFill>
                  <a:srgbClr val="604A7B"/>
                </a:solidFill>
                <a:latin typeface="Consolas"/>
                <a:cs typeface="Consolas"/>
              </a:rPr>
              <a:t>%%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%cup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%{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private 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lineCounter</a:t>
            </a:r>
            <a:r>
              <a:rPr lang="en-US" sz="1600" dirty="0">
                <a:latin typeface="Consolas"/>
                <a:cs typeface="Consolas"/>
              </a:rPr>
              <a:t> = 0;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%}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Letter= [a-</a:t>
            </a:r>
            <a:r>
              <a:rPr lang="en-US" sz="1600" dirty="0" err="1">
                <a:latin typeface="Consolas"/>
                <a:cs typeface="Consolas"/>
              </a:rPr>
              <a:t>zA</a:t>
            </a:r>
            <a:r>
              <a:rPr lang="en-US" sz="1600" dirty="0">
                <a:latin typeface="Consolas"/>
                <a:cs typeface="Consolas"/>
              </a:rPr>
              <a:t>-Z_]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Digit= [0-9]</a:t>
            </a:r>
          </a:p>
          <a:p>
            <a:pPr algn="l"/>
            <a:r>
              <a:rPr lang="en-US" sz="1600" b="1" dirty="0">
                <a:solidFill>
                  <a:srgbClr val="604A7B"/>
                </a:solidFill>
                <a:latin typeface="Consolas"/>
                <a:cs typeface="Consolas"/>
              </a:rPr>
              <a:t>%%</a:t>
            </a:r>
          </a:p>
          <a:p>
            <a:pPr algn="l"/>
            <a:r>
              <a:rPr lang="ja-JP" altLang="en-US" sz="1600" dirty="0">
                <a:latin typeface="Consolas"/>
                <a:cs typeface="Consolas"/>
              </a:rPr>
              <a:t>”</a:t>
            </a:r>
            <a:r>
              <a:rPr lang="en-US" sz="1600" dirty="0">
                <a:latin typeface="Consolas"/>
                <a:cs typeface="Consolas"/>
              </a:rPr>
              <a:t>\t</a:t>
            </a:r>
            <a:r>
              <a:rPr lang="ja-JP" altLang="en-US" sz="1600" dirty="0">
                <a:latin typeface="Consolas"/>
                <a:cs typeface="Consolas"/>
              </a:rPr>
              <a:t>”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	{ </a:t>
            </a:r>
            <a:r>
              <a:rPr lang="en-US" sz="1600" dirty="0">
                <a:latin typeface="Consolas"/>
                <a:cs typeface="Consolas"/>
              </a:rPr>
              <a:t>}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”\n”    </a:t>
            </a:r>
            <a:r>
              <a:rPr lang="en-US" sz="1600" dirty="0" smtClean="0">
                <a:latin typeface="Consolas"/>
                <a:cs typeface="Consolas"/>
              </a:rPr>
              <a:t>	{ </a:t>
            </a:r>
            <a:r>
              <a:rPr lang="en-US" sz="1600" dirty="0" err="1">
                <a:latin typeface="Consolas"/>
                <a:cs typeface="Consolas"/>
              </a:rPr>
              <a:t>lineCounter</a:t>
            </a:r>
            <a:r>
              <a:rPr lang="en-US" sz="1600" dirty="0">
                <a:latin typeface="Consolas"/>
                <a:cs typeface="Consolas"/>
              </a:rPr>
              <a:t>++; }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“;”    </a:t>
            </a:r>
            <a:r>
              <a:rPr lang="en-US" sz="1600" dirty="0" smtClean="0">
                <a:latin typeface="Consolas"/>
                <a:cs typeface="Consolas"/>
              </a:rPr>
              <a:t>	{ return </a:t>
            </a:r>
            <a:r>
              <a:rPr lang="en-US" sz="1600" dirty="0">
                <a:latin typeface="Consolas"/>
                <a:cs typeface="Consolas"/>
              </a:rPr>
              <a:t>new  Symbol(</a:t>
            </a:r>
            <a:r>
              <a:rPr lang="en-US" sz="1600" dirty="0" err="1">
                <a:latin typeface="Consolas"/>
                <a:cs typeface="Consolas"/>
              </a:rPr>
              <a:t>sym.SemiColumn</a:t>
            </a:r>
            <a:r>
              <a:rPr lang="en-US" sz="1600" dirty="0">
                <a:latin typeface="Consolas"/>
                <a:cs typeface="Consolas"/>
              </a:rPr>
              <a:t>);}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“++”   </a:t>
            </a:r>
            <a:r>
              <a:rPr lang="en-US" sz="1600" dirty="0" smtClean="0">
                <a:latin typeface="Consolas"/>
                <a:cs typeface="Consolas"/>
              </a:rPr>
              <a:t>	{ return </a:t>
            </a:r>
            <a:r>
              <a:rPr lang="en-US" sz="1600" dirty="0">
                <a:latin typeface="Consolas"/>
                <a:cs typeface="Consolas"/>
              </a:rPr>
              <a:t>new  Symbol(</a:t>
            </a:r>
            <a:r>
              <a:rPr lang="en-US" sz="1600" dirty="0" err="1">
                <a:latin typeface="Consolas"/>
                <a:cs typeface="Consolas"/>
              </a:rPr>
              <a:t>sym.PlusPlus</a:t>
            </a:r>
            <a:r>
              <a:rPr lang="en-US" sz="1600" dirty="0">
                <a:latin typeface="Consolas"/>
                <a:cs typeface="Consolas"/>
              </a:rPr>
              <a:t>); }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“+=”  	</a:t>
            </a:r>
            <a:r>
              <a:rPr lang="en-US" sz="1600" dirty="0" smtClean="0">
                <a:latin typeface="Consolas"/>
                <a:cs typeface="Consolas"/>
              </a:rPr>
              <a:t>{ return </a:t>
            </a:r>
            <a:r>
              <a:rPr lang="en-US" sz="1600" dirty="0">
                <a:latin typeface="Consolas"/>
                <a:cs typeface="Consolas"/>
              </a:rPr>
              <a:t>new  Symbol(</a:t>
            </a:r>
            <a:r>
              <a:rPr lang="en-US" sz="1600" dirty="0" err="1">
                <a:latin typeface="Consolas"/>
                <a:cs typeface="Consolas"/>
              </a:rPr>
              <a:t>sym.PlusEq</a:t>
            </a:r>
            <a:r>
              <a:rPr lang="en-US" sz="1600" dirty="0">
                <a:latin typeface="Consolas"/>
                <a:cs typeface="Consolas"/>
              </a:rPr>
              <a:t>); }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“+”    </a:t>
            </a:r>
            <a:r>
              <a:rPr lang="en-US" sz="1600" dirty="0" smtClean="0">
                <a:latin typeface="Consolas"/>
                <a:cs typeface="Consolas"/>
              </a:rPr>
              <a:t>	{ return </a:t>
            </a:r>
            <a:r>
              <a:rPr lang="en-US" sz="1600" dirty="0">
                <a:latin typeface="Consolas"/>
                <a:cs typeface="Consolas"/>
              </a:rPr>
              <a:t>new  Symbol(</a:t>
            </a:r>
            <a:r>
              <a:rPr lang="en-US" sz="1600" dirty="0" err="1">
                <a:latin typeface="Consolas"/>
                <a:cs typeface="Consolas"/>
              </a:rPr>
              <a:t>sym.Plus</a:t>
            </a:r>
            <a:r>
              <a:rPr lang="en-US" sz="1600" dirty="0">
                <a:latin typeface="Consolas"/>
                <a:cs typeface="Consolas"/>
              </a:rPr>
              <a:t>); }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“while</a:t>
            </a:r>
            <a:r>
              <a:rPr lang="en-US" sz="1600" dirty="0" smtClean="0">
                <a:latin typeface="Consolas"/>
                <a:cs typeface="Consolas"/>
              </a:rPr>
              <a:t>”	{ return </a:t>
            </a:r>
            <a:r>
              <a:rPr lang="en-US" sz="1600" dirty="0">
                <a:latin typeface="Consolas"/>
                <a:cs typeface="Consolas"/>
              </a:rPr>
              <a:t>new  Symbol(</a:t>
            </a:r>
            <a:r>
              <a:rPr lang="en-US" sz="1600" dirty="0" err="1">
                <a:latin typeface="Consolas"/>
                <a:cs typeface="Consolas"/>
              </a:rPr>
              <a:t>sym.While</a:t>
            </a:r>
            <a:r>
              <a:rPr lang="en-US" sz="1600" dirty="0">
                <a:latin typeface="Consolas"/>
                <a:cs typeface="Consolas"/>
              </a:rPr>
              <a:t>); }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{Letter}({Letter}|{Digit})* 	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{ return </a:t>
            </a:r>
            <a:r>
              <a:rPr lang="en-US" sz="1600" dirty="0">
                <a:latin typeface="Consolas"/>
                <a:cs typeface="Consolas"/>
              </a:rPr>
              <a:t>new  Symbol(</a:t>
            </a:r>
            <a:r>
              <a:rPr lang="en-US" sz="1600" dirty="0" err="1">
                <a:latin typeface="Consolas"/>
                <a:cs typeface="Consolas"/>
              </a:rPr>
              <a:t>sym.Id</a:t>
            </a:r>
            <a:r>
              <a:rPr lang="en-US" sz="1600" dirty="0">
                <a:latin typeface="Consolas"/>
                <a:cs typeface="Consolas"/>
              </a:rPr>
              <a:t>, </a:t>
            </a:r>
            <a:r>
              <a:rPr lang="en-US" sz="1600" dirty="0" err="1">
                <a:latin typeface="Consolas"/>
                <a:cs typeface="Consolas"/>
              </a:rPr>
              <a:t>yytext</a:t>
            </a:r>
            <a:r>
              <a:rPr lang="en-US" sz="1600" dirty="0">
                <a:latin typeface="Consolas"/>
                <a:cs typeface="Consolas"/>
              </a:rPr>
              <a:t>() ); }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“&lt;=”   </a:t>
            </a:r>
            <a:r>
              <a:rPr lang="en-US" sz="1600" dirty="0" smtClean="0">
                <a:latin typeface="Consolas"/>
                <a:cs typeface="Consolas"/>
              </a:rPr>
              <a:t>	{ return </a:t>
            </a:r>
            <a:r>
              <a:rPr lang="en-US" sz="1600" dirty="0">
                <a:latin typeface="Consolas"/>
                <a:cs typeface="Consolas"/>
              </a:rPr>
              <a:t>new  Symbol(</a:t>
            </a:r>
            <a:r>
              <a:rPr lang="en-US" sz="1600" dirty="0" err="1">
                <a:latin typeface="Consolas"/>
                <a:cs typeface="Consolas"/>
              </a:rPr>
              <a:t>sym.LessOrEqual</a:t>
            </a:r>
            <a:r>
              <a:rPr lang="en-US" sz="1600" dirty="0">
                <a:latin typeface="Consolas"/>
                <a:cs typeface="Consolas"/>
              </a:rPr>
              <a:t>); }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“&lt;”     </a:t>
            </a:r>
            <a:r>
              <a:rPr lang="en-US" sz="1600" dirty="0" smtClean="0">
                <a:latin typeface="Consolas"/>
                <a:cs typeface="Consolas"/>
              </a:rPr>
              <a:t>{ return </a:t>
            </a:r>
            <a:r>
              <a:rPr lang="en-US" sz="1600" dirty="0">
                <a:latin typeface="Consolas"/>
                <a:cs typeface="Consolas"/>
              </a:rPr>
              <a:t>new  Symbol(</a:t>
            </a:r>
            <a:r>
              <a:rPr lang="en-US" sz="1600" dirty="0" err="1">
                <a:latin typeface="Consolas"/>
                <a:cs typeface="Consolas"/>
              </a:rPr>
              <a:t>sym.LessThan</a:t>
            </a:r>
            <a:r>
              <a:rPr lang="en-US" sz="1600" dirty="0">
                <a:latin typeface="Consolas"/>
                <a:cs typeface="Consolas"/>
              </a:rPr>
              <a:t>); 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8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Missing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 lexical analysis by hand</a:t>
            </a:r>
          </a:p>
          <a:p>
            <a:r>
              <a:rPr lang="en-US" dirty="0" smtClean="0"/>
              <a:t>Table compression</a:t>
            </a:r>
          </a:p>
          <a:p>
            <a:r>
              <a:rPr lang="en-US" dirty="0" smtClean="0"/>
              <a:t>Symbol Tables</a:t>
            </a:r>
          </a:p>
          <a:p>
            <a:r>
              <a:rPr lang="en-US" dirty="0" smtClean="0"/>
              <a:t>Nested Comments</a:t>
            </a:r>
          </a:p>
          <a:p>
            <a:r>
              <a:rPr lang="en-US" dirty="0" smtClean="0"/>
              <a:t>Handling Macros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 Analysis: What</a:t>
            </a:r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Input: program text (file)</a:t>
            </a:r>
          </a:p>
          <a:p>
            <a:r>
              <a:rPr lang="en-US" smtClean="0"/>
              <a:t>Output: sequence of tokens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340936" y="5411460"/>
            <a:ext cx="6720455" cy="425975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Lexical Analysis do? 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229897"/>
          </a:xfrm>
        </p:spPr>
        <p:txBody>
          <a:bodyPr/>
          <a:lstStyle/>
          <a:p>
            <a:r>
              <a:rPr lang="en-US" dirty="0" smtClean="0"/>
              <a:t>Language: fully parenthesized expressions</a:t>
            </a:r>
          </a:p>
        </p:txBody>
      </p:sp>
      <p:sp>
        <p:nvSpPr>
          <p:cNvPr id="2" name="Left Brace 1"/>
          <p:cNvSpPr/>
          <p:nvPr/>
        </p:nvSpPr>
        <p:spPr bwMode="auto">
          <a:xfrm>
            <a:off x="884903" y="3211871"/>
            <a:ext cx="417871" cy="1696065"/>
          </a:xfrm>
          <a:prstGeom prst="leftBrace">
            <a:avLst>
              <a:gd name="adj1" fmla="val 39706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>
            <a:off x="906206" y="2708788"/>
            <a:ext cx="417871" cy="290052"/>
          </a:xfrm>
          <a:prstGeom prst="leftBrace">
            <a:avLst>
              <a:gd name="adj1" fmla="val 16525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3037" y="2572772"/>
            <a:ext cx="139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Context free language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6656" y="3782132"/>
            <a:ext cx="139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Regular</a:t>
            </a:r>
          </a:p>
          <a:p>
            <a:r>
              <a:rPr lang="en-US" sz="1400" dirty="0" smtClean="0">
                <a:latin typeface="+mn-lt"/>
              </a:rPr>
              <a:t>languages</a:t>
            </a:r>
            <a:endParaRPr lang="en-US" sz="14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486895" y="5350886"/>
            <a:ext cx="696981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218825" y="5350886"/>
            <a:ext cx="658259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26489" y="5350886"/>
            <a:ext cx="658259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634153" y="5350886"/>
            <a:ext cx="658259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341819" y="5350886"/>
            <a:ext cx="658259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233281" y="5350886"/>
            <a:ext cx="696981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979667" y="5350886"/>
            <a:ext cx="696981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726053" y="5350886"/>
            <a:ext cx="696981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472439" y="5350886"/>
            <a:ext cx="696981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8587" y="5353932"/>
            <a:ext cx="703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onsolas"/>
                <a:cs typeface="Consolas"/>
              </a:rPr>
              <a:t>(   (   23   +    7   )   *   19   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8013" y="6019080"/>
            <a:ext cx="703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onsolas"/>
                <a:cs typeface="Consolas"/>
              </a:rPr>
              <a:t>LP  LP  </a:t>
            </a:r>
            <a:r>
              <a:rPr lang="en-US" dirty="0" err="1" smtClean="0">
                <a:latin typeface="Consolas"/>
                <a:cs typeface="Consolas"/>
              </a:rPr>
              <a:t>Num</a:t>
            </a:r>
            <a:r>
              <a:rPr lang="en-US" dirty="0" smtClean="0">
                <a:latin typeface="Consolas"/>
                <a:cs typeface="Consolas"/>
              </a:rPr>
              <a:t>  Op  </a:t>
            </a:r>
            <a:r>
              <a:rPr lang="en-US" dirty="0" err="1" smtClean="0">
                <a:latin typeface="Consolas"/>
                <a:cs typeface="Consolas"/>
              </a:rPr>
              <a:t>Num</a:t>
            </a:r>
            <a:r>
              <a:rPr lang="en-US" dirty="0" smtClean="0">
                <a:latin typeface="Consolas"/>
                <a:cs typeface="Consolas"/>
              </a:rPr>
              <a:t>  RP  Op  </a:t>
            </a:r>
            <a:r>
              <a:rPr lang="en-US" dirty="0" err="1" smtClean="0">
                <a:latin typeface="Consolas"/>
                <a:cs typeface="Consolas"/>
              </a:rPr>
              <a:t>Num</a:t>
            </a:r>
            <a:r>
              <a:rPr lang="en-US" dirty="0" smtClean="0">
                <a:latin typeface="Consolas"/>
                <a:cs typeface="Consolas"/>
              </a:rPr>
              <a:t>  RP</a:t>
            </a:r>
            <a:endParaRPr lang="en-US" dirty="0">
              <a:latin typeface="Consolas"/>
              <a:cs typeface="Consolas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230505" y="5932096"/>
            <a:ext cx="6988643" cy="31553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39168" y="6050425"/>
            <a:ext cx="89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Kind</a:t>
            </a:r>
            <a:endParaRPr lang="en-US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9168" y="5398209"/>
            <a:ext cx="89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Value</a:t>
            </a:r>
            <a:endParaRPr lang="en-US" dirty="0">
              <a:latin typeface="+mn-lt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342301" y="2597534"/>
            <a:ext cx="7119257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dirty="0" err="1" smtClean="0">
                <a:latin typeface="+mn-lt"/>
              </a:rPr>
              <a:t>Expr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  <a:sym typeface="Symbol" charset="0"/>
              </a:rPr>
              <a:t> </a:t>
            </a:r>
            <a:r>
              <a:rPr lang="en-US" dirty="0" err="1" smtClean="0">
                <a:latin typeface="+mn-lt"/>
                <a:sym typeface="Symbol" charset="0"/>
              </a:rPr>
              <a:t>Num</a:t>
            </a:r>
            <a:r>
              <a:rPr lang="en-US" dirty="0" smtClean="0">
                <a:latin typeface="+mn-lt"/>
                <a:sym typeface="Symbol" charset="0"/>
              </a:rPr>
              <a:t> </a:t>
            </a:r>
            <a:r>
              <a:rPr lang="en-US" dirty="0">
                <a:latin typeface="+mn-lt"/>
                <a:sym typeface="Symbol" charset="0"/>
              </a:rPr>
              <a:t>| </a:t>
            </a:r>
            <a:r>
              <a:rPr lang="en-US" dirty="0" smtClean="0">
                <a:latin typeface="+mn-lt"/>
                <a:sym typeface="Symbol" charset="0"/>
              </a:rPr>
              <a:t>LP </a:t>
            </a:r>
            <a:r>
              <a:rPr lang="en-US" dirty="0" err="1" smtClean="0">
                <a:latin typeface="+mn-lt"/>
                <a:sym typeface="Symbol" charset="0"/>
              </a:rPr>
              <a:t>Expr</a:t>
            </a:r>
            <a:r>
              <a:rPr lang="en-US" dirty="0" smtClean="0">
                <a:latin typeface="+mn-lt"/>
                <a:sym typeface="Symbol" charset="0"/>
              </a:rPr>
              <a:t> Op </a:t>
            </a:r>
            <a:r>
              <a:rPr lang="en-US" dirty="0" err="1" smtClean="0">
                <a:latin typeface="+mn-lt"/>
                <a:sym typeface="Symbol" charset="0"/>
              </a:rPr>
              <a:t>Expr</a:t>
            </a:r>
            <a:r>
              <a:rPr lang="en-US" dirty="0" smtClean="0">
                <a:latin typeface="+mn-lt"/>
                <a:sym typeface="Symbol" charset="0"/>
              </a:rPr>
              <a:t> RP</a:t>
            </a:r>
            <a:endParaRPr lang="en-US" dirty="0">
              <a:latin typeface="+mn-lt"/>
              <a:sym typeface="Symbol" charset="0"/>
            </a:endParaRPr>
          </a:p>
          <a:p>
            <a:pPr algn="l">
              <a:spcBef>
                <a:spcPct val="20000"/>
              </a:spcBef>
            </a:pPr>
            <a:r>
              <a:rPr lang="en-US" dirty="0" err="1" smtClean="0">
                <a:latin typeface="+mn-lt"/>
                <a:sym typeface="Symbol" charset="0"/>
              </a:rPr>
              <a:t>Num</a:t>
            </a:r>
            <a:r>
              <a:rPr lang="en-US" dirty="0">
                <a:latin typeface="+mn-lt"/>
                <a:sym typeface="Symbol" charset="0"/>
              </a:rPr>
              <a:t> </a:t>
            </a:r>
            <a:r>
              <a:rPr lang="en-US" dirty="0" smtClean="0">
                <a:latin typeface="+mn-lt"/>
                <a:sym typeface="Symbol" charset="0"/>
              </a:rPr>
              <a:t> Dig | Dig </a:t>
            </a:r>
            <a:r>
              <a:rPr lang="en-US" dirty="0" err="1" smtClean="0">
                <a:latin typeface="+mn-lt"/>
                <a:sym typeface="Symbol" charset="0"/>
              </a:rPr>
              <a:t>Num</a:t>
            </a:r>
            <a:endParaRPr lang="en-US" dirty="0" smtClean="0">
              <a:latin typeface="+mn-lt"/>
              <a:sym typeface="Symbol" charset="0"/>
            </a:endParaRPr>
          </a:p>
          <a:p>
            <a:pPr algn="l">
              <a:spcBef>
                <a:spcPct val="20000"/>
              </a:spcBef>
            </a:pPr>
            <a:r>
              <a:rPr lang="en-US" dirty="0" smtClean="0">
                <a:solidFill>
                  <a:srgbClr val="FF0000"/>
                </a:solidFill>
                <a:latin typeface="+mn-lt"/>
                <a:sym typeface="Symbol" charset="0"/>
              </a:rPr>
              <a:t>Dig</a:t>
            </a:r>
            <a:r>
              <a:rPr lang="en-US" dirty="0" smtClean="0">
                <a:latin typeface="+mn-lt"/>
                <a:sym typeface="Symbol" charset="0"/>
              </a:rPr>
              <a:t>  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0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1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2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3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4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5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6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7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8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9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endParaRPr lang="en-US" dirty="0" smtClean="0">
              <a:latin typeface="+mn-lt"/>
              <a:sym typeface="Symbol" charset="0"/>
            </a:endParaRPr>
          </a:p>
          <a:p>
            <a:pPr algn="l"/>
            <a:r>
              <a:rPr lang="en-US" dirty="0" smtClean="0">
                <a:latin typeface="+mn-lt"/>
                <a:sym typeface="Symbol" charset="0"/>
              </a:rPr>
              <a:t>LP </a:t>
            </a:r>
            <a:r>
              <a:rPr lang="en-US" dirty="0">
                <a:latin typeface="+mn-lt"/>
                <a:sym typeface="Symbol" charset="0"/>
              </a:rPr>
              <a:t> 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(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endParaRPr lang="en-US" altLang="ja-JP" dirty="0" smtClean="0">
              <a:latin typeface="+mn-lt"/>
              <a:sym typeface="Symbol" charset="0"/>
            </a:endParaRPr>
          </a:p>
          <a:p>
            <a:pPr algn="l"/>
            <a:r>
              <a:rPr lang="en-US" dirty="0" smtClean="0">
                <a:latin typeface="+mn-lt"/>
                <a:sym typeface="Symbol" charset="0"/>
              </a:rPr>
              <a:t>RP </a:t>
            </a:r>
            <a:r>
              <a:rPr lang="en-US" dirty="0">
                <a:latin typeface="+mn-lt"/>
                <a:sym typeface="Symbol" charset="0"/>
              </a:rPr>
              <a:t> 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altLang="ja-JP" dirty="0">
                <a:latin typeface="+mn-lt"/>
                <a:sym typeface="Symbol" charset="0"/>
              </a:rPr>
              <a:t>)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endParaRPr lang="en-US" altLang="ja-JP" dirty="0">
              <a:latin typeface="+mn-lt"/>
              <a:sym typeface="Symbol" charset="0"/>
            </a:endParaRPr>
          </a:p>
          <a:p>
            <a:pPr algn="l"/>
            <a:r>
              <a:rPr lang="en-US" dirty="0">
                <a:latin typeface="+mn-lt"/>
                <a:sym typeface="Symbol" charset="0"/>
              </a:rPr>
              <a:t>Op 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+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*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endParaRPr lang="en-US" altLang="ja-JP" dirty="0">
              <a:latin typeface="+mn-lt"/>
              <a:sym typeface="Symbol" charset="0"/>
            </a:endParaRPr>
          </a:p>
          <a:p>
            <a:pPr algn="l"/>
            <a:endParaRPr lang="en-US" dirty="0">
              <a:sym typeface="Symbo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" y="5382434"/>
            <a:ext cx="776528" cy="915327"/>
          </a:xfrm>
          <a:prstGeom prst="rect">
            <a:avLst/>
          </a:prstGeom>
        </p:spPr>
      </p:pic>
      <p:pic>
        <p:nvPicPr>
          <p:cNvPr id="6" name="Picture 5" descr="human-anatomy-vitruvian-man-2941659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" y="1850807"/>
            <a:ext cx="812950" cy="794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Lexical Analysis: </a:t>
            </a:r>
            <a:r>
              <a:rPr lang="en-US" dirty="0" smtClean="0"/>
              <a:t>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tokens using regular expressions</a:t>
            </a:r>
          </a:p>
          <a:p>
            <a:endParaRPr lang="en-US" sz="1600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Construct a nondeterministic finite-state automaton (NFA) from regular expression</a:t>
            </a: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r>
              <a:rPr lang="en-US" dirty="0" err="1" smtClean="0">
                <a:solidFill>
                  <a:srgbClr val="3366FF"/>
                </a:solidFill>
              </a:rPr>
              <a:t>Determinize</a:t>
            </a:r>
            <a:r>
              <a:rPr lang="en-US" dirty="0" smtClean="0">
                <a:solidFill>
                  <a:srgbClr val="3366FF"/>
                </a:solidFill>
              </a:rPr>
              <a:t> the NFA into a deterministic finite-state automaton (DFA)</a:t>
            </a:r>
          </a:p>
          <a:p>
            <a:endParaRPr lang="en-US" sz="16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DFA can be directly used to identify tokens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110</a:t>
            </a:fld>
            <a:endParaRPr lang="en-US"/>
          </a:p>
        </p:txBody>
      </p:sp>
      <p:pic>
        <p:nvPicPr>
          <p:cNvPr id="7" name="Picture 6" descr="Generators-generator_jd3000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" y="3484762"/>
            <a:ext cx="882980" cy="7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Lexical Analysis: Why</a:t>
            </a:r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Read input file</a:t>
            </a:r>
          </a:p>
          <a:p>
            <a:r>
              <a:rPr lang="en-US" sz="2400" dirty="0" smtClean="0"/>
              <a:t>Identify language keywords and standard identifiers</a:t>
            </a:r>
          </a:p>
          <a:p>
            <a:r>
              <a:rPr lang="en-US" sz="2400" dirty="0" smtClean="0"/>
              <a:t>Handle include files and macros</a:t>
            </a:r>
          </a:p>
          <a:p>
            <a:r>
              <a:rPr lang="en-US" sz="2400" dirty="0" smtClean="0"/>
              <a:t>Count line numbers</a:t>
            </a:r>
          </a:p>
          <a:p>
            <a:r>
              <a:rPr lang="en-US" sz="2400" dirty="0" smtClean="0"/>
              <a:t>Remove whitespaces</a:t>
            </a:r>
          </a:p>
          <a:p>
            <a:r>
              <a:rPr lang="en-US" sz="2400" dirty="0" smtClean="0"/>
              <a:t>Report illegal symbols </a:t>
            </a:r>
          </a:p>
          <a:p>
            <a:endParaRPr lang="en-US" sz="2400" dirty="0" smtClean="0"/>
          </a:p>
          <a:p>
            <a:r>
              <a:rPr lang="en-US" sz="2400" dirty="0" smtClean="0"/>
              <a:t>[Produce symbol table]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Real Anatomy of a Compiler</a:t>
            </a:r>
            <a:endParaRPr lang="en-US" sz="3600" dirty="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727493" y="4931242"/>
            <a:ext cx="1067087" cy="954088"/>
            <a:chOff x="4566" y="1503"/>
            <a:chExt cx="964" cy="601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566" y="1503"/>
              <a:ext cx="964" cy="60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Tahoma" pitchFamily="34" charset="0"/>
                </a:rPr>
                <a:t>code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070" y="1514"/>
              <a:ext cx="460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52400" y="1761565"/>
            <a:ext cx="990600" cy="1046163"/>
            <a:chOff x="149" y="1503"/>
            <a:chExt cx="877" cy="659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65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Tahoma" pitchFamily="34" charset="0"/>
                </a:rPr>
                <a:t>text 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cxnSp>
        <p:nvCxnSpPr>
          <p:cNvPr id="11" name="AutoShape 9"/>
          <p:cNvCxnSpPr>
            <a:cxnSpLocks noChangeShapeType="1"/>
            <a:stCxn id="9" idx="3"/>
            <a:endCxn id="25" idx="1"/>
          </p:cNvCxnSpPr>
          <p:nvPr/>
        </p:nvCxnSpPr>
        <p:spPr bwMode="auto">
          <a:xfrm flipV="1">
            <a:off x="1143000" y="2284646"/>
            <a:ext cx="542365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0"/>
          <p:cNvCxnSpPr>
            <a:cxnSpLocks noChangeShapeType="1"/>
            <a:stCxn id="94" idx="3"/>
            <a:endCxn id="6" idx="1"/>
          </p:cNvCxnSpPr>
          <p:nvPr/>
        </p:nvCxnSpPr>
        <p:spPr bwMode="auto">
          <a:xfrm>
            <a:off x="6925255" y="5404598"/>
            <a:ext cx="802238" cy="36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2"/>
          <p:cNvCxnSpPr>
            <a:cxnSpLocks noChangeShapeType="1"/>
            <a:stCxn id="15" idx="1"/>
            <a:endCxn id="15" idx="1"/>
          </p:cNvCxnSpPr>
          <p:nvPr/>
        </p:nvCxnSpPr>
        <p:spPr bwMode="auto">
          <a:xfrm>
            <a:off x="1349191" y="3835773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349191" y="1602440"/>
            <a:ext cx="6073594" cy="446666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296898" y="1922696"/>
            <a:ext cx="762000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202023" y="1922696"/>
            <a:ext cx="82867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Sem.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685365" y="1922696"/>
            <a:ext cx="762000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Process text input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26" name="AutoShape 9"/>
          <p:cNvCxnSpPr>
            <a:cxnSpLocks noChangeShapeType="1"/>
            <a:stCxn id="25" idx="3"/>
            <a:endCxn id="16" idx="1"/>
          </p:cNvCxnSpPr>
          <p:nvPr/>
        </p:nvCxnSpPr>
        <p:spPr bwMode="auto">
          <a:xfrm>
            <a:off x="2447365" y="2284646"/>
            <a:ext cx="84953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2382498" y="1991669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characters</a:t>
            </a:r>
            <a:endParaRPr lang="en-US" sz="1400" dirty="0"/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4744698" y="1922696"/>
            <a:ext cx="762000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Syntax</a:t>
            </a:r>
            <a:r>
              <a:rPr lang="en-US" sz="1200" dirty="0">
                <a:latin typeface="Tahoma" pitchFamily="34" charset="0"/>
              </a:rPr>
              <a:t/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cxnSp>
        <p:nvCxnSpPr>
          <p:cNvPr id="33" name="AutoShape 9"/>
          <p:cNvCxnSpPr>
            <a:cxnSpLocks noChangeShapeType="1"/>
            <a:stCxn id="16" idx="3"/>
            <a:endCxn id="32" idx="1"/>
          </p:cNvCxnSpPr>
          <p:nvPr/>
        </p:nvCxnSpPr>
        <p:spPr bwMode="auto">
          <a:xfrm>
            <a:off x="4058898" y="2284646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4067863" y="1989428"/>
            <a:ext cx="68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tokens</a:t>
            </a:r>
            <a:endParaRPr lang="en-US" sz="1400" dirty="0"/>
          </a:p>
        </p:txBody>
      </p:sp>
      <p:cxnSp>
        <p:nvCxnSpPr>
          <p:cNvPr id="44" name="AutoShape 9"/>
          <p:cNvCxnSpPr>
            <a:cxnSpLocks noChangeShapeType="1"/>
            <a:stCxn id="32" idx="3"/>
            <a:endCxn id="18" idx="1"/>
          </p:cNvCxnSpPr>
          <p:nvPr/>
        </p:nvCxnSpPr>
        <p:spPr bwMode="auto">
          <a:xfrm>
            <a:off x="5506698" y="2284646"/>
            <a:ext cx="6953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619046" y="1994646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AST</a:t>
            </a:r>
            <a:endParaRPr lang="en-US" sz="1400" dirty="0"/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2196360" y="3440206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Intermediate code generation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63" name="Curved Connector 62"/>
          <p:cNvCxnSpPr>
            <a:stCxn id="18" idx="3"/>
            <a:endCxn id="61" idx="1"/>
          </p:cNvCxnSpPr>
          <p:nvPr/>
        </p:nvCxnSpPr>
        <p:spPr>
          <a:xfrm flipH="1">
            <a:off x="2196360" y="2284646"/>
            <a:ext cx="4834338" cy="1517510"/>
          </a:xfrm>
          <a:prstGeom prst="curvedConnector5">
            <a:avLst>
              <a:gd name="adj1" fmla="val -4729"/>
              <a:gd name="adj2" fmla="val 50000"/>
              <a:gd name="adj3" fmla="val 104729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872760" y="2741727"/>
            <a:ext cx="132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Annotated AST</a:t>
            </a:r>
            <a:endParaRPr lang="en-US" sz="1400" dirty="0"/>
          </a:p>
        </p:txBody>
      </p:sp>
      <p:sp>
        <p:nvSpPr>
          <p:cNvPr id="68" name="Text Box 25"/>
          <p:cNvSpPr txBox="1">
            <a:spLocks noChangeArrowheads="1"/>
          </p:cNvSpPr>
          <p:nvPr/>
        </p:nvSpPr>
        <p:spPr bwMode="auto">
          <a:xfrm>
            <a:off x="3926555" y="3437966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Intermediate code optimization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69" name="AutoShape 9"/>
          <p:cNvCxnSpPr>
            <a:cxnSpLocks noChangeShapeType="1"/>
            <a:stCxn id="61" idx="3"/>
            <a:endCxn id="68" idx="1"/>
          </p:cNvCxnSpPr>
          <p:nvPr/>
        </p:nvCxnSpPr>
        <p:spPr bwMode="auto">
          <a:xfrm flipV="1">
            <a:off x="3316955" y="3799916"/>
            <a:ext cx="609600" cy="224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3469355" y="3508947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IR</a:t>
            </a:r>
            <a:endParaRPr lang="en-US" sz="1400" dirty="0"/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5549160" y="3435725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Code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generation</a:t>
            </a:r>
          </a:p>
        </p:txBody>
      </p:sp>
      <p:cxnSp>
        <p:nvCxnSpPr>
          <p:cNvPr id="75" name="AutoShape 9"/>
          <p:cNvCxnSpPr>
            <a:cxnSpLocks noChangeShapeType="1"/>
            <a:stCxn id="68" idx="3"/>
            <a:endCxn id="74" idx="1"/>
          </p:cNvCxnSpPr>
          <p:nvPr/>
        </p:nvCxnSpPr>
        <p:spPr bwMode="auto">
          <a:xfrm flipV="1">
            <a:off x="5047150" y="3797675"/>
            <a:ext cx="502010" cy="22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5114380" y="3508947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IR</a:t>
            </a:r>
            <a:endParaRPr lang="en-US" sz="1400" dirty="0"/>
          </a:p>
        </p:txBody>
      </p:sp>
      <p:sp>
        <p:nvSpPr>
          <p:cNvPr id="81" name="Text Box 25"/>
          <p:cNvSpPr txBox="1">
            <a:spLocks noChangeArrowheads="1"/>
          </p:cNvSpPr>
          <p:nvPr/>
        </p:nvSpPr>
        <p:spPr bwMode="auto">
          <a:xfrm>
            <a:off x="2176303" y="5042648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Target code optimization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82" name="Curved Connector 81"/>
          <p:cNvCxnSpPr>
            <a:stCxn id="74" idx="3"/>
            <a:endCxn id="81" idx="1"/>
          </p:cNvCxnSpPr>
          <p:nvPr/>
        </p:nvCxnSpPr>
        <p:spPr>
          <a:xfrm flipH="1">
            <a:off x="2176303" y="3797675"/>
            <a:ext cx="4493452" cy="1606923"/>
          </a:xfrm>
          <a:prstGeom prst="curvedConnector5">
            <a:avLst>
              <a:gd name="adj1" fmla="val -5087"/>
              <a:gd name="adj2" fmla="val 50000"/>
              <a:gd name="adj3" fmla="val 10508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720360" y="4304564"/>
            <a:ext cx="1782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Symbolic Instructions</a:t>
            </a:r>
            <a:endParaRPr lang="en-US" sz="1400" dirty="0"/>
          </a:p>
        </p:txBody>
      </p:sp>
      <p:cxnSp>
        <p:nvCxnSpPr>
          <p:cNvPr id="88" name="AutoShape 9"/>
          <p:cNvCxnSpPr>
            <a:cxnSpLocks noChangeShapeType="1"/>
            <a:stCxn id="81" idx="3"/>
            <a:endCxn id="93" idx="1"/>
          </p:cNvCxnSpPr>
          <p:nvPr/>
        </p:nvCxnSpPr>
        <p:spPr bwMode="auto">
          <a:xfrm>
            <a:off x="3296898" y="5404598"/>
            <a:ext cx="6789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/>
          <p:cNvSpPr txBox="1"/>
          <p:nvPr/>
        </p:nvSpPr>
        <p:spPr>
          <a:xfrm>
            <a:off x="3469355" y="5078506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</a:t>
            </a:r>
            <a:endParaRPr lang="en-US" sz="1400" dirty="0"/>
          </a:p>
        </p:txBody>
      </p:sp>
      <p:sp>
        <p:nvSpPr>
          <p:cNvPr id="93" name="Text Box 25"/>
          <p:cNvSpPr txBox="1">
            <a:spLocks noChangeArrowheads="1"/>
          </p:cNvSpPr>
          <p:nvPr/>
        </p:nvSpPr>
        <p:spPr bwMode="auto">
          <a:xfrm>
            <a:off x="3975860" y="5042648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Machine code generation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94" name="Text Box 25"/>
          <p:cNvSpPr txBox="1">
            <a:spLocks noChangeArrowheads="1"/>
          </p:cNvSpPr>
          <p:nvPr/>
        </p:nvSpPr>
        <p:spPr bwMode="auto">
          <a:xfrm>
            <a:off x="5804660" y="5042648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Write executable output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99" name="AutoShape 9"/>
          <p:cNvCxnSpPr>
            <a:cxnSpLocks noChangeShapeType="1"/>
            <a:stCxn id="93" idx="3"/>
            <a:endCxn id="94" idx="1"/>
          </p:cNvCxnSpPr>
          <p:nvPr/>
        </p:nvCxnSpPr>
        <p:spPr bwMode="auto">
          <a:xfrm>
            <a:off x="5096455" y="5404598"/>
            <a:ext cx="70820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TextBox 99"/>
          <p:cNvSpPr txBox="1"/>
          <p:nvPr/>
        </p:nvSpPr>
        <p:spPr>
          <a:xfrm>
            <a:off x="5275234" y="5078506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112</a:t>
            </a:fld>
            <a:endParaRPr lang="en-US"/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3291869" y="1928149"/>
            <a:ext cx="762000" cy="7239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4750165" y="1928149"/>
            <a:ext cx="762000" cy="72390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Syntax</a:t>
            </a:r>
            <a:r>
              <a:rPr lang="en-US" sz="1200" dirty="0">
                <a:latin typeface="Tahoma" pitchFamily="34" charset="0"/>
              </a:rPr>
              <a:t/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115827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340936" y="5411460"/>
            <a:ext cx="6720455" cy="425975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Lexical Analysis do? 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229897"/>
          </a:xfrm>
        </p:spPr>
        <p:txBody>
          <a:bodyPr/>
          <a:lstStyle/>
          <a:p>
            <a:r>
              <a:rPr lang="en-US" dirty="0" smtClean="0"/>
              <a:t>Language: fully parenthesized expressions</a:t>
            </a:r>
          </a:p>
        </p:txBody>
      </p:sp>
      <p:sp>
        <p:nvSpPr>
          <p:cNvPr id="2" name="Left Brace 1"/>
          <p:cNvSpPr/>
          <p:nvPr/>
        </p:nvSpPr>
        <p:spPr bwMode="auto">
          <a:xfrm>
            <a:off x="884903" y="3211871"/>
            <a:ext cx="417871" cy="1696065"/>
          </a:xfrm>
          <a:prstGeom prst="leftBrace">
            <a:avLst>
              <a:gd name="adj1" fmla="val 39706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>
            <a:off x="906206" y="2708788"/>
            <a:ext cx="417871" cy="290052"/>
          </a:xfrm>
          <a:prstGeom prst="leftBrace">
            <a:avLst>
              <a:gd name="adj1" fmla="val 16525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3037" y="2572772"/>
            <a:ext cx="139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Context free language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6656" y="3782132"/>
            <a:ext cx="139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Regular</a:t>
            </a:r>
          </a:p>
          <a:p>
            <a:r>
              <a:rPr lang="en-US" sz="1400" dirty="0" smtClean="0">
                <a:latin typeface="+mn-lt"/>
              </a:rPr>
              <a:t>languages</a:t>
            </a:r>
            <a:endParaRPr lang="en-US" sz="14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486895" y="5350886"/>
            <a:ext cx="696981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218825" y="5350886"/>
            <a:ext cx="658259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26489" y="5350886"/>
            <a:ext cx="658259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634153" y="5350886"/>
            <a:ext cx="658259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341819" y="5350886"/>
            <a:ext cx="658259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233281" y="5350886"/>
            <a:ext cx="696981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979667" y="5350886"/>
            <a:ext cx="696981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726053" y="5350886"/>
            <a:ext cx="696981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472439" y="5350886"/>
            <a:ext cx="696981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8587" y="5353932"/>
            <a:ext cx="703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onsolas"/>
                <a:cs typeface="Consolas"/>
              </a:rPr>
              <a:t>(   (   23   +    7   )   *   19   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8013" y="6019080"/>
            <a:ext cx="703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onsolas"/>
                <a:cs typeface="Consolas"/>
              </a:rPr>
              <a:t>LP  LP  </a:t>
            </a:r>
            <a:r>
              <a:rPr lang="en-US" dirty="0" err="1" smtClean="0">
                <a:latin typeface="Consolas"/>
                <a:cs typeface="Consolas"/>
              </a:rPr>
              <a:t>Num</a:t>
            </a:r>
            <a:r>
              <a:rPr lang="en-US" dirty="0" smtClean="0">
                <a:latin typeface="Consolas"/>
                <a:cs typeface="Consolas"/>
              </a:rPr>
              <a:t>  Op  </a:t>
            </a:r>
            <a:r>
              <a:rPr lang="en-US" dirty="0" err="1" smtClean="0">
                <a:latin typeface="Consolas"/>
                <a:cs typeface="Consolas"/>
              </a:rPr>
              <a:t>Num</a:t>
            </a:r>
            <a:r>
              <a:rPr lang="en-US" dirty="0" smtClean="0">
                <a:latin typeface="Consolas"/>
                <a:cs typeface="Consolas"/>
              </a:rPr>
              <a:t>  RP  Op  </a:t>
            </a:r>
            <a:r>
              <a:rPr lang="en-US" dirty="0" err="1" smtClean="0">
                <a:latin typeface="Consolas"/>
                <a:cs typeface="Consolas"/>
              </a:rPr>
              <a:t>Num</a:t>
            </a:r>
            <a:r>
              <a:rPr lang="en-US" dirty="0" smtClean="0">
                <a:latin typeface="Consolas"/>
                <a:cs typeface="Consolas"/>
              </a:rPr>
              <a:t>  RP</a:t>
            </a:r>
            <a:endParaRPr lang="en-US" dirty="0">
              <a:latin typeface="Consolas"/>
              <a:cs typeface="Consolas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230505" y="5932096"/>
            <a:ext cx="6988643" cy="31553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39168" y="6050425"/>
            <a:ext cx="89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Kind</a:t>
            </a:r>
            <a:endParaRPr lang="en-US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9168" y="5398209"/>
            <a:ext cx="89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Value</a:t>
            </a:r>
            <a:endParaRPr lang="en-US" dirty="0">
              <a:latin typeface="+mn-lt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342301" y="2597534"/>
            <a:ext cx="7119257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dirty="0" err="1" smtClean="0">
                <a:latin typeface="+mn-lt"/>
              </a:rPr>
              <a:t>Expr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  <a:sym typeface="Symbol" charset="0"/>
              </a:rPr>
              <a:t> </a:t>
            </a:r>
            <a:r>
              <a:rPr lang="en-US" dirty="0" err="1" smtClean="0">
                <a:latin typeface="+mn-lt"/>
                <a:sym typeface="Symbol" charset="0"/>
              </a:rPr>
              <a:t>Num</a:t>
            </a:r>
            <a:r>
              <a:rPr lang="en-US" dirty="0" smtClean="0">
                <a:latin typeface="+mn-lt"/>
                <a:sym typeface="Symbol" charset="0"/>
              </a:rPr>
              <a:t> </a:t>
            </a:r>
            <a:r>
              <a:rPr lang="en-US" dirty="0">
                <a:latin typeface="+mn-lt"/>
                <a:sym typeface="Symbol" charset="0"/>
              </a:rPr>
              <a:t>| </a:t>
            </a:r>
            <a:r>
              <a:rPr lang="en-US" dirty="0" smtClean="0">
                <a:latin typeface="+mn-lt"/>
                <a:sym typeface="Symbol" charset="0"/>
              </a:rPr>
              <a:t>LP </a:t>
            </a:r>
            <a:r>
              <a:rPr lang="en-US" dirty="0" err="1" smtClean="0">
                <a:latin typeface="+mn-lt"/>
                <a:sym typeface="Symbol" charset="0"/>
              </a:rPr>
              <a:t>Expr</a:t>
            </a:r>
            <a:r>
              <a:rPr lang="en-US" dirty="0" smtClean="0">
                <a:latin typeface="+mn-lt"/>
                <a:sym typeface="Symbol" charset="0"/>
              </a:rPr>
              <a:t> Op </a:t>
            </a:r>
            <a:r>
              <a:rPr lang="en-US" dirty="0" err="1" smtClean="0">
                <a:latin typeface="+mn-lt"/>
                <a:sym typeface="Symbol" charset="0"/>
              </a:rPr>
              <a:t>Expr</a:t>
            </a:r>
            <a:r>
              <a:rPr lang="en-US" dirty="0" smtClean="0">
                <a:latin typeface="+mn-lt"/>
                <a:sym typeface="Symbol" charset="0"/>
              </a:rPr>
              <a:t> RP</a:t>
            </a:r>
            <a:endParaRPr lang="en-US" dirty="0">
              <a:latin typeface="+mn-lt"/>
              <a:sym typeface="Symbol" charset="0"/>
            </a:endParaRPr>
          </a:p>
          <a:p>
            <a:pPr algn="l">
              <a:spcBef>
                <a:spcPct val="20000"/>
              </a:spcBef>
            </a:pPr>
            <a:r>
              <a:rPr lang="en-US" dirty="0" err="1" smtClean="0">
                <a:latin typeface="+mn-lt"/>
                <a:sym typeface="Symbol" charset="0"/>
              </a:rPr>
              <a:t>Num</a:t>
            </a:r>
            <a:r>
              <a:rPr lang="en-US" dirty="0">
                <a:latin typeface="+mn-lt"/>
                <a:sym typeface="Symbol" charset="0"/>
              </a:rPr>
              <a:t> </a:t>
            </a:r>
            <a:r>
              <a:rPr lang="en-US" dirty="0" smtClean="0">
                <a:latin typeface="+mn-lt"/>
                <a:sym typeface="Symbol" charset="0"/>
              </a:rPr>
              <a:t> Dig | Dig </a:t>
            </a:r>
            <a:r>
              <a:rPr lang="en-US" dirty="0" err="1" smtClean="0">
                <a:latin typeface="+mn-lt"/>
                <a:sym typeface="Symbol" charset="0"/>
              </a:rPr>
              <a:t>Num</a:t>
            </a:r>
            <a:endParaRPr lang="en-US" dirty="0" smtClean="0">
              <a:latin typeface="+mn-lt"/>
              <a:sym typeface="Symbol" charset="0"/>
            </a:endParaRPr>
          </a:p>
          <a:p>
            <a:pPr algn="l">
              <a:spcBef>
                <a:spcPct val="20000"/>
              </a:spcBef>
            </a:pPr>
            <a:r>
              <a:rPr lang="en-US" dirty="0" smtClean="0">
                <a:solidFill>
                  <a:srgbClr val="FF0000"/>
                </a:solidFill>
                <a:latin typeface="+mn-lt"/>
                <a:sym typeface="Symbol" charset="0"/>
              </a:rPr>
              <a:t>Dig</a:t>
            </a:r>
            <a:r>
              <a:rPr lang="en-US" dirty="0" smtClean="0">
                <a:latin typeface="+mn-lt"/>
                <a:sym typeface="Symbol" charset="0"/>
              </a:rPr>
              <a:t>  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0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1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2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3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4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5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6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7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8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9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endParaRPr lang="en-US" dirty="0" smtClean="0">
              <a:latin typeface="+mn-lt"/>
              <a:sym typeface="Symbol" charset="0"/>
            </a:endParaRPr>
          </a:p>
          <a:p>
            <a:pPr algn="l"/>
            <a:r>
              <a:rPr lang="en-US" dirty="0" smtClean="0">
                <a:latin typeface="+mn-lt"/>
                <a:sym typeface="Symbol" charset="0"/>
              </a:rPr>
              <a:t>LP </a:t>
            </a:r>
            <a:r>
              <a:rPr lang="en-US" dirty="0">
                <a:latin typeface="+mn-lt"/>
                <a:sym typeface="Symbol" charset="0"/>
              </a:rPr>
              <a:t> 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(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endParaRPr lang="en-US" altLang="ja-JP" dirty="0" smtClean="0">
              <a:latin typeface="+mn-lt"/>
              <a:sym typeface="Symbol" charset="0"/>
            </a:endParaRPr>
          </a:p>
          <a:p>
            <a:pPr algn="l"/>
            <a:r>
              <a:rPr lang="en-US" dirty="0" smtClean="0">
                <a:latin typeface="+mn-lt"/>
                <a:sym typeface="Symbol" charset="0"/>
              </a:rPr>
              <a:t>RP </a:t>
            </a:r>
            <a:r>
              <a:rPr lang="en-US" dirty="0">
                <a:latin typeface="+mn-lt"/>
                <a:sym typeface="Symbol" charset="0"/>
              </a:rPr>
              <a:t> 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altLang="ja-JP" dirty="0">
                <a:latin typeface="+mn-lt"/>
                <a:sym typeface="Symbol" charset="0"/>
              </a:rPr>
              <a:t>)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endParaRPr lang="en-US" altLang="ja-JP" dirty="0">
              <a:latin typeface="+mn-lt"/>
              <a:sym typeface="Symbol" charset="0"/>
            </a:endParaRPr>
          </a:p>
          <a:p>
            <a:pPr algn="l"/>
            <a:r>
              <a:rPr lang="en-US" dirty="0">
                <a:latin typeface="+mn-lt"/>
                <a:sym typeface="Symbol" charset="0"/>
              </a:rPr>
              <a:t>Op 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+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*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endParaRPr lang="en-US" altLang="ja-JP" dirty="0">
              <a:latin typeface="+mn-lt"/>
              <a:sym typeface="Symbol" charset="0"/>
            </a:endParaRPr>
          </a:p>
          <a:p>
            <a:pPr algn="l"/>
            <a:endParaRPr lang="en-US" dirty="0">
              <a:sym typeface="Symbo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10120" y="5036328"/>
            <a:ext cx="1058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Token</a:t>
            </a:r>
            <a:endParaRPr lang="en-US" sz="16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27855" y="5036328"/>
            <a:ext cx="1058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Token</a:t>
            </a:r>
            <a:endParaRPr lang="en-US" sz="16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08206" y="5036328"/>
            <a:ext cx="1058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…</a:t>
            </a:r>
            <a:endParaRPr lang="en-US" sz="16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8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199"/>
            <a:ext cx="7772400" cy="4748061"/>
          </a:xfrm>
        </p:spPr>
        <p:txBody>
          <a:bodyPr/>
          <a:lstStyle/>
          <a:p>
            <a:r>
              <a:rPr lang="en-US" dirty="0" smtClean="0"/>
              <a:t>Partitions the input into stream of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tokens</a:t>
            </a:r>
          </a:p>
          <a:p>
            <a:pPr lvl="1"/>
            <a:r>
              <a:rPr lang="en-US" dirty="0" smtClean="0"/>
              <a:t>Numbers</a:t>
            </a:r>
          </a:p>
          <a:p>
            <a:pPr lvl="1"/>
            <a:r>
              <a:rPr lang="en-US" dirty="0" smtClean="0"/>
              <a:t>Identifiers</a:t>
            </a:r>
          </a:p>
          <a:p>
            <a:pPr lvl="1"/>
            <a:r>
              <a:rPr lang="en-US" altLang="ja-JP" dirty="0" smtClean="0"/>
              <a:t>Keywords</a:t>
            </a:r>
            <a:endParaRPr lang="en-US" dirty="0" smtClean="0"/>
          </a:p>
          <a:p>
            <a:pPr lvl="1"/>
            <a:r>
              <a:rPr lang="en-US" dirty="0" smtClean="0"/>
              <a:t>Punctuation </a:t>
            </a:r>
          </a:p>
          <a:p>
            <a:endParaRPr lang="en-US" sz="2400" dirty="0" smtClean="0"/>
          </a:p>
          <a:p>
            <a:r>
              <a:rPr lang="en-US" dirty="0" smtClean="0"/>
              <a:t>Usually represented as (kind, value) pairs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Num</a:t>
            </a:r>
            <a:r>
              <a:rPr lang="en-US" dirty="0" smtClean="0"/>
              <a:t>, 23)</a:t>
            </a:r>
          </a:p>
          <a:p>
            <a:pPr lvl="1"/>
            <a:r>
              <a:rPr lang="en-US" dirty="0" smtClean="0"/>
              <a:t>(Op, ‘*’)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69586" y="2928800"/>
            <a:ext cx="5354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algn="l">
              <a:buFont typeface="Arial"/>
              <a:buChar char="•"/>
            </a:pPr>
            <a:r>
              <a:rPr lang="en-US" sz="2000" dirty="0" smtClean="0">
                <a:latin typeface="+mn-lt"/>
              </a:rPr>
              <a:t>  “</a:t>
            </a:r>
            <a:r>
              <a:rPr lang="en-US" sz="2000" dirty="0">
                <a:latin typeface="+mn-lt"/>
              </a:rPr>
              <a:t>word” in the source language</a:t>
            </a:r>
          </a:p>
          <a:p>
            <a:pPr marL="800100" lvl="1" algn="l">
              <a:buFont typeface="Arial"/>
              <a:buChar char="•"/>
            </a:pPr>
            <a:r>
              <a:rPr lang="en-US" sz="2000" dirty="0" smtClean="0">
                <a:latin typeface="+mn-lt"/>
              </a:rPr>
              <a:t>  “meaningful” to the syntactical analysis</a:t>
            </a:r>
            <a:endParaRPr lang="en-US" sz="2000" dirty="0">
              <a:latin typeface="+mn-lt"/>
            </a:endParaRPr>
          </a:p>
          <a:p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Lexical Analysis do? 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3632053" y="2854352"/>
            <a:ext cx="4476156" cy="847129"/>
          </a:xfrm>
          <a:prstGeom prst="wedgeRoundRectCallout">
            <a:avLst>
              <a:gd name="adj1" fmla="val 40792"/>
              <a:gd name="adj2" fmla="val -85886"/>
              <a:gd name="adj3" fmla="val 16667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 bwMode="auto">
          <a:xfrm>
            <a:off x="1810666" y="4726559"/>
            <a:ext cx="367169" cy="313367"/>
          </a:xfrm>
          <a:prstGeom prst="roundRect">
            <a:avLst/>
          </a:prstGeom>
          <a:solidFill>
            <a:srgbClr val="66B3FF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4885908" y="6007419"/>
            <a:ext cx="367169" cy="412325"/>
          </a:xfrm>
          <a:prstGeom prst="roundRect">
            <a:avLst/>
          </a:prstGeom>
          <a:solidFill>
            <a:srgbClr val="66B3FF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7128088" y="3357635"/>
            <a:ext cx="802004" cy="731029"/>
          </a:xfrm>
          <a:prstGeom prst="roundRect">
            <a:avLst/>
          </a:prstGeom>
          <a:solidFill>
            <a:srgbClr val="66B3FF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5476091" y="1756506"/>
            <a:ext cx="255661" cy="313367"/>
          </a:xfrm>
          <a:prstGeom prst="roundRect">
            <a:avLst/>
          </a:prstGeom>
          <a:solidFill>
            <a:srgbClr val="66B3FF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333837" y="5100302"/>
            <a:ext cx="367169" cy="313367"/>
          </a:xfrm>
          <a:prstGeom prst="roundRect">
            <a:avLst/>
          </a:prstGeom>
          <a:solidFill>
            <a:srgbClr val="66B3FF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From scanning to parsing</a:t>
            </a:r>
            <a:endParaRPr lang="he-IL" dirty="0">
              <a:latin typeface="+mn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22559" y="1649797"/>
            <a:ext cx="29689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 smtClean="0">
                <a:latin typeface="Consolas"/>
                <a:cs typeface="Consolas"/>
              </a:rPr>
              <a:t>((23 + 7) </a:t>
            </a:r>
            <a:r>
              <a:rPr lang="en-US" b="1" dirty="0">
                <a:latin typeface="Consolas"/>
                <a:cs typeface="Consolas"/>
              </a:rPr>
              <a:t>* </a:t>
            </a:r>
            <a:r>
              <a:rPr lang="en-US" b="1" dirty="0" smtClean="0">
                <a:latin typeface="Consolas"/>
                <a:cs typeface="Consolas"/>
              </a:rPr>
              <a:t>x)</a:t>
            </a:r>
            <a:endParaRPr lang="en-US" b="1" dirty="0">
              <a:latin typeface="Consolas"/>
              <a:cs typeface="Consolas"/>
            </a:endParaRPr>
          </a:p>
        </p:txBody>
      </p:sp>
      <p:graphicFrame>
        <p:nvGraphicFramePr>
          <p:cNvPr id="6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820525"/>
              </p:ext>
            </p:extLst>
          </p:nvPr>
        </p:nvGraphicFramePr>
        <p:xfrm>
          <a:off x="2007799" y="3462590"/>
          <a:ext cx="6627015" cy="548640"/>
        </p:xfrm>
        <a:graphic>
          <a:graphicData uri="http://schemas.openxmlformats.org/drawingml/2006/table">
            <a:tbl>
              <a:tblPr rtl="1"/>
              <a:tblGrid>
                <a:gridCol w="736335"/>
                <a:gridCol w="736335"/>
                <a:gridCol w="736335"/>
                <a:gridCol w="736335"/>
                <a:gridCol w="736335"/>
                <a:gridCol w="736335"/>
                <a:gridCol w="736335"/>
                <a:gridCol w="736335"/>
                <a:gridCol w="736335"/>
              </a:tblGrid>
              <a:tr h="182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RP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RP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Num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Num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LP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LP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Oval 20"/>
          <p:cNvSpPr>
            <a:spLocks noChangeArrowheads="1"/>
          </p:cNvSpPr>
          <p:nvPr/>
        </p:nvSpPr>
        <p:spPr bwMode="auto">
          <a:xfrm>
            <a:off x="4041775" y="2445012"/>
            <a:ext cx="1143000" cy="61877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eaLnBrk="0" hangingPunct="0"/>
            <a:r>
              <a:rPr lang="en-US" sz="1600">
                <a:latin typeface="+mn-lt"/>
              </a:rPr>
              <a:t>Lexical </a:t>
            </a:r>
            <a:br>
              <a:rPr lang="en-US" sz="1600">
                <a:latin typeface="+mn-lt"/>
              </a:rPr>
            </a:br>
            <a:r>
              <a:rPr lang="en-US" sz="1600">
                <a:latin typeface="+mn-lt"/>
              </a:rPr>
              <a:t>Analyzer</a:t>
            </a: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4500563" y="2120890"/>
            <a:ext cx="215900" cy="32385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rtl="0"/>
            <a:endParaRPr lang="he-IL">
              <a:latin typeface="+mn-lt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42414" y="1612087"/>
            <a:ext cx="1902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i="1" dirty="0">
                <a:latin typeface="+mn-lt"/>
              </a:rPr>
              <a:t>program text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42414" y="3433815"/>
            <a:ext cx="1911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i="1" dirty="0">
                <a:latin typeface="+mn-lt"/>
              </a:rPr>
              <a:t>token stream</a:t>
            </a:r>
          </a:p>
        </p:txBody>
      </p:sp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4498975" y="3087255"/>
            <a:ext cx="215900" cy="32385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rtl="0"/>
            <a:endParaRPr lang="he-IL">
              <a:latin typeface="+mn-lt"/>
            </a:endParaRPr>
          </a:p>
        </p:txBody>
      </p:sp>
      <p:sp>
        <p:nvSpPr>
          <p:cNvPr id="12" name="Oval 25"/>
          <p:cNvSpPr>
            <a:spLocks noChangeArrowheads="1"/>
          </p:cNvSpPr>
          <p:nvPr/>
        </p:nvSpPr>
        <p:spPr bwMode="auto">
          <a:xfrm>
            <a:off x="4040188" y="4411885"/>
            <a:ext cx="1143000" cy="59245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eaLnBrk="0" hangingPunct="0"/>
            <a:r>
              <a:rPr lang="en-US" sz="1600">
                <a:latin typeface="+mn-lt"/>
              </a:rPr>
              <a:t>Parser</a:t>
            </a: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4517639" y="4079979"/>
            <a:ext cx="215900" cy="32385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rtl="0"/>
            <a:endParaRPr lang="he-IL">
              <a:latin typeface="+mn-lt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142413" y="4277845"/>
            <a:ext cx="2735833" cy="12003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hangingPunct="0"/>
            <a:r>
              <a:rPr lang="pt-BR" dirty="0">
                <a:latin typeface="+mn-lt"/>
                <a:cs typeface="Times New Roman" pitchFamily="18" charset="0"/>
              </a:rPr>
              <a:t>Grammar:</a:t>
            </a:r>
            <a:br>
              <a:rPr lang="pt-BR" dirty="0">
                <a:latin typeface="+mn-lt"/>
                <a:cs typeface="Times New Roman" pitchFamily="18" charset="0"/>
              </a:rPr>
            </a:br>
            <a:r>
              <a:rPr lang="pt-BR" dirty="0" smtClean="0">
                <a:latin typeface="+mn-lt"/>
                <a:cs typeface="Times New Roman" pitchFamily="18" charset="0"/>
              </a:rPr>
              <a:t>  </a:t>
            </a:r>
            <a:r>
              <a:rPr lang="pt-BR" dirty="0" err="1" smtClean="0">
                <a:latin typeface="+mn-lt"/>
                <a:cs typeface="Times New Roman" pitchFamily="18" charset="0"/>
              </a:rPr>
              <a:t>Expr</a:t>
            </a:r>
            <a:r>
              <a:rPr lang="pt-BR" dirty="0" smtClean="0">
                <a:latin typeface="+mn-lt"/>
                <a:cs typeface="Times New Roman" pitchFamily="18" charset="0"/>
              </a:rPr>
              <a:t> </a:t>
            </a:r>
            <a:r>
              <a:rPr lang="pt-BR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pt-BR" dirty="0">
                <a:latin typeface="+mn-lt"/>
                <a:cs typeface="Times New Roman" pitchFamily="18" charset="0"/>
              </a:rPr>
              <a:t> </a:t>
            </a:r>
            <a:r>
              <a:rPr lang="pt-BR" dirty="0" smtClean="0">
                <a:latin typeface="+mn-lt"/>
                <a:cs typeface="Times New Roman" pitchFamily="18" charset="0"/>
              </a:rPr>
              <a:t>... |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 charset="0"/>
              </a:rPr>
              <a:t>Id</a:t>
            </a:r>
            <a:endParaRPr lang="pt-BR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algn="l"/>
            <a:r>
              <a:rPr lang="pt-BR" b="1" dirty="0" smtClean="0">
                <a:solidFill>
                  <a:schemeClr val="folHlink"/>
                </a:solidFill>
                <a:latin typeface="+mn-lt"/>
                <a:cs typeface="Times New Roman" pitchFamily="18" charset="0"/>
              </a:rPr>
              <a:t>  Id </a:t>
            </a:r>
            <a:r>
              <a:rPr lang="pt-BR" dirty="0" smtClean="0">
                <a:latin typeface="+mn-lt"/>
                <a:cs typeface="Times New Roman" pitchFamily="18" charset="0"/>
                <a:sym typeface="Symbol" pitchFamily="18" charset="2"/>
              </a:rPr>
              <a:t> ‘a’ | ... | ‘</a:t>
            </a:r>
            <a:r>
              <a:rPr lang="pt-BR" dirty="0" err="1" smtClean="0">
                <a:latin typeface="+mn-lt"/>
                <a:cs typeface="Times New Roman" pitchFamily="18" charset="0"/>
                <a:sym typeface="Symbol" pitchFamily="18" charset="2"/>
              </a:rPr>
              <a:t>z</a:t>
            </a:r>
            <a:r>
              <a:rPr lang="pt-BR" dirty="0" smtClean="0">
                <a:latin typeface="+mn-lt"/>
                <a:cs typeface="Times New Roman" pitchFamily="18" charset="0"/>
                <a:sym typeface="Symbol" pitchFamily="18" charset="2"/>
              </a:rPr>
              <a:t>’</a:t>
            </a:r>
            <a:r>
              <a:rPr lang="pt-BR" dirty="0" smtClean="0">
                <a:solidFill>
                  <a:srgbClr val="F02E00"/>
                </a:solidFill>
                <a:latin typeface="+mn-lt"/>
                <a:cs typeface="Times New Roman" pitchFamily="18" charset="0"/>
              </a:rPr>
              <a:t> </a:t>
            </a:r>
            <a:endParaRPr lang="pt-BR" dirty="0">
              <a:solidFill>
                <a:srgbClr val="F02E0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3602044" y="5413916"/>
            <a:ext cx="1722441" cy="1444626"/>
            <a:chOff x="2269" y="3348"/>
            <a:chExt cx="1085" cy="910"/>
          </a:xfrm>
        </p:grpSpPr>
        <p:sp>
          <p:nvSpPr>
            <p:cNvPr id="42" name="Text Box 55"/>
            <p:cNvSpPr txBox="1">
              <a:spLocks noChangeArrowheads="1"/>
            </p:cNvSpPr>
            <p:nvPr/>
          </p:nvSpPr>
          <p:spPr bwMode="auto">
            <a:xfrm>
              <a:off x="2708" y="3348"/>
              <a:ext cx="37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400" dirty="0" smtClean="0">
                  <a:latin typeface="+mn-lt"/>
                </a:rPr>
                <a:t>Op(*)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43" name="Text Box 56"/>
            <p:cNvSpPr txBox="1">
              <a:spLocks noChangeArrowheads="1"/>
            </p:cNvSpPr>
            <p:nvPr/>
          </p:nvSpPr>
          <p:spPr bwMode="auto">
            <a:xfrm>
              <a:off x="3029" y="3735"/>
              <a:ext cx="32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400" dirty="0" smtClean="0">
                  <a:latin typeface="+mn-lt"/>
                </a:rPr>
                <a:t>Id(?)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44" name="Rectangle 57"/>
            <p:cNvSpPr>
              <a:spLocks noChangeArrowheads="1"/>
            </p:cNvSpPr>
            <p:nvPr/>
          </p:nvSpPr>
          <p:spPr bwMode="auto">
            <a:xfrm>
              <a:off x="2269" y="4064"/>
              <a:ext cx="52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err="1" smtClean="0">
                  <a:latin typeface="+mn-lt"/>
                </a:rPr>
                <a:t>Num</a:t>
              </a:r>
              <a:r>
                <a:rPr lang="en-US" sz="1400" dirty="0" smtClean="0">
                  <a:latin typeface="+mn-lt"/>
                </a:rPr>
                <a:t>(23)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45" name="Rectangle 58"/>
            <p:cNvSpPr>
              <a:spLocks noChangeArrowheads="1"/>
            </p:cNvSpPr>
            <p:nvPr/>
          </p:nvSpPr>
          <p:spPr bwMode="auto">
            <a:xfrm>
              <a:off x="2723" y="4064"/>
              <a:ext cx="46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err="1" smtClean="0">
                  <a:latin typeface="+mn-lt"/>
                </a:rPr>
                <a:t>Num</a:t>
              </a:r>
              <a:r>
                <a:rPr lang="en-US" sz="1400" dirty="0" smtClean="0">
                  <a:latin typeface="+mn-lt"/>
                </a:rPr>
                <a:t>(</a:t>
              </a:r>
              <a:r>
                <a:rPr lang="en-US" sz="1400" dirty="0">
                  <a:latin typeface="+mn-lt"/>
                </a:rPr>
                <a:t>7</a:t>
              </a:r>
              <a:r>
                <a:rPr lang="en-US" sz="1400" dirty="0" smtClean="0">
                  <a:latin typeface="+mn-lt"/>
                </a:rPr>
                <a:t>)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46" name="AutoShape 59"/>
            <p:cNvCxnSpPr>
              <a:cxnSpLocks noChangeShapeType="1"/>
              <a:stCxn id="42" idx="2"/>
              <a:endCxn id="43" idx="0"/>
            </p:cNvCxnSpPr>
            <p:nvPr/>
          </p:nvCxnSpPr>
          <p:spPr bwMode="auto">
            <a:xfrm>
              <a:off x="2896" y="3542"/>
              <a:ext cx="295" cy="193"/>
            </a:xfrm>
            <a:prstGeom prst="straightConnector1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cxnSp>
          <p:nvCxnSpPr>
            <p:cNvPr id="47" name="AutoShape 60"/>
            <p:cNvCxnSpPr>
              <a:cxnSpLocks noChangeShapeType="1"/>
              <a:stCxn id="42" idx="2"/>
              <a:endCxn id="50" idx="0"/>
            </p:cNvCxnSpPr>
            <p:nvPr/>
          </p:nvCxnSpPr>
          <p:spPr bwMode="auto">
            <a:xfrm flipH="1">
              <a:off x="2739" y="3542"/>
              <a:ext cx="157" cy="192"/>
            </a:xfrm>
            <a:prstGeom prst="straightConnector1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cxnSp>
          <p:nvCxnSpPr>
            <p:cNvPr id="48" name="AutoShape 61"/>
            <p:cNvCxnSpPr>
              <a:cxnSpLocks noChangeShapeType="1"/>
              <a:stCxn id="50" idx="2"/>
              <a:endCxn id="44" idx="0"/>
            </p:cNvCxnSpPr>
            <p:nvPr/>
          </p:nvCxnSpPr>
          <p:spPr bwMode="auto">
            <a:xfrm flipH="1">
              <a:off x="2530" y="3928"/>
              <a:ext cx="209" cy="136"/>
            </a:xfrm>
            <a:prstGeom prst="straightConnector1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cxnSp>
          <p:nvCxnSpPr>
            <p:cNvPr id="49" name="AutoShape 62"/>
            <p:cNvCxnSpPr>
              <a:cxnSpLocks noChangeShapeType="1"/>
              <a:stCxn id="50" idx="2"/>
              <a:endCxn id="45" idx="0"/>
            </p:cNvCxnSpPr>
            <p:nvPr/>
          </p:nvCxnSpPr>
          <p:spPr bwMode="auto">
            <a:xfrm>
              <a:off x="2739" y="3928"/>
              <a:ext cx="216" cy="136"/>
            </a:xfrm>
            <a:prstGeom prst="straightConnector1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sp>
          <p:nvSpPr>
            <p:cNvPr id="50" name="Text Box 63"/>
            <p:cNvSpPr txBox="1">
              <a:spLocks noChangeArrowheads="1"/>
            </p:cNvSpPr>
            <p:nvPr/>
          </p:nvSpPr>
          <p:spPr bwMode="auto">
            <a:xfrm>
              <a:off x="2551" y="3734"/>
              <a:ext cx="37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400" dirty="0" smtClean="0">
                  <a:latin typeface="+mn-lt"/>
                </a:rPr>
                <a:t>Op(+)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51" name="AutoShape 64"/>
          <p:cNvSpPr>
            <a:spLocks noChangeArrowheads="1"/>
          </p:cNvSpPr>
          <p:nvPr/>
        </p:nvSpPr>
        <p:spPr bwMode="auto">
          <a:xfrm>
            <a:off x="4498975" y="5075777"/>
            <a:ext cx="215900" cy="32385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rtl="0"/>
            <a:endParaRPr lang="he-IL">
              <a:latin typeface="+mn-lt"/>
            </a:endParaRPr>
          </a:p>
        </p:txBody>
      </p:sp>
      <p:sp>
        <p:nvSpPr>
          <p:cNvPr id="52" name="Text Box 65"/>
          <p:cNvSpPr txBox="1">
            <a:spLocks noChangeArrowheads="1"/>
          </p:cNvSpPr>
          <p:nvPr/>
        </p:nvSpPr>
        <p:spPr bwMode="auto">
          <a:xfrm>
            <a:off x="5184068" y="5436176"/>
            <a:ext cx="2831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i="1" dirty="0">
                <a:latin typeface="+mn-lt"/>
              </a:rPr>
              <a:t>Abstract </a:t>
            </a:r>
            <a:r>
              <a:rPr lang="en-US" i="1" dirty="0" smtClean="0">
                <a:latin typeface="+mn-lt"/>
              </a:rPr>
              <a:t>Syntax Tree</a:t>
            </a:r>
            <a:endParaRPr lang="en-US" i="1" dirty="0">
              <a:latin typeface="+mn-lt"/>
            </a:endParaRPr>
          </a:p>
        </p:txBody>
      </p:sp>
      <p:sp>
        <p:nvSpPr>
          <p:cNvPr id="54" name="AutoShape 67"/>
          <p:cNvSpPr>
            <a:spLocks noChangeArrowheads="1"/>
          </p:cNvSpPr>
          <p:nvPr/>
        </p:nvSpPr>
        <p:spPr bwMode="auto">
          <a:xfrm rot="3033179">
            <a:off x="3833813" y="4878927"/>
            <a:ext cx="215900" cy="32385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rtl="0"/>
            <a:endParaRPr lang="he-IL">
              <a:latin typeface="+mn-lt"/>
            </a:endParaRPr>
          </a:p>
        </p:txBody>
      </p:sp>
      <p:sp>
        <p:nvSpPr>
          <p:cNvPr id="55" name="Text Box 68"/>
          <p:cNvSpPr txBox="1">
            <a:spLocks noChangeArrowheads="1"/>
          </p:cNvSpPr>
          <p:nvPr/>
        </p:nvSpPr>
        <p:spPr bwMode="auto">
          <a:xfrm>
            <a:off x="4659313" y="5059902"/>
            <a:ext cx="4937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200">
                <a:latin typeface="+mn-lt"/>
              </a:rPr>
              <a:t>valid</a:t>
            </a:r>
          </a:p>
        </p:txBody>
      </p:sp>
      <p:sp>
        <p:nvSpPr>
          <p:cNvPr id="56" name="Text Box 70"/>
          <p:cNvSpPr txBox="1">
            <a:spLocks noChangeArrowheads="1"/>
          </p:cNvSpPr>
          <p:nvPr/>
        </p:nvSpPr>
        <p:spPr bwMode="auto">
          <a:xfrm>
            <a:off x="3256809" y="5112289"/>
            <a:ext cx="5872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200" dirty="0">
                <a:solidFill>
                  <a:srgbClr val="FF0000"/>
                </a:solidFill>
                <a:latin typeface="+mn-lt"/>
              </a:rPr>
              <a:t>syntax</a:t>
            </a:r>
            <a:br>
              <a:rPr lang="en-US" sz="1200" dirty="0">
                <a:solidFill>
                  <a:srgbClr val="FF0000"/>
                </a:solidFill>
                <a:latin typeface="+mn-lt"/>
              </a:rPr>
            </a:br>
            <a:r>
              <a:rPr lang="en-US" sz="1200" dirty="0">
                <a:solidFill>
                  <a:srgbClr val="FF0000"/>
                </a:solidFill>
                <a:latin typeface="+mn-lt"/>
              </a:rPr>
              <a:t>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Why Lexical </a:t>
            </a:r>
            <a:r>
              <a:rPr lang="en-US" dirty="0" smtClean="0">
                <a:solidFill>
                  <a:schemeClr val="tx1"/>
                </a:solidFill>
              </a:rPr>
              <a:t>Analysis?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Well, not strictly necessary, </a:t>
            </a:r>
            <a:r>
              <a:rPr lang="en-US" dirty="0" smtClean="0">
                <a:solidFill>
                  <a:srgbClr val="008000"/>
                </a:solidFill>
              </a:rPr>
              <a:t>but</a:t>
            </a:r>
            <a:r>
              <a:rPr lang="en-US" dirty="0" smtClean="0"/>
              <a:t> …</a:t>
            </a:r>
          </a:p>
          <a:p>
            <a:pPr lvl="1"/>
            <a:r>
              <a:rPr lang="en-US" dirty="0" smtClean="0"/>
              <a:t>Regular languages </a:t>
            </a:r>
            <a:r>
              <a:rPr lang="en-US" dirty="0">
                <a:sym typeface="Symbol"/>
              </a:rPr>
              <a:t>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ontext-Free languages</a:t>
            </a:r>
          </a:p>
          <a:p>
            <a:endParaRPr lang="en-US" dirty="0"/>
          </a:p>
          <a:p>
            <a:r>
              <a:rPr lang="en-US" dirty="0" smtClean="0"/>
              <a:t>Simplifies </a:t>
            </a:r>
            <a:r>
              <a:rPr lang="en-US" dirty="0"/>
              <a:t>the syntax analysis </a:t>
            </a:r>
            <a:r>
              <a:rPr lang="en-US" dirty="0" smtClean="0"/>
              <a:t>(parsing)  </a:t>
            </a:r>
            <a:endParaRPr lang="en-US" dirty="0"/>
          </a:p>
          <a:p>
            <a:pPr lvl="1"/>
            <a:r>
              <a:rPr lang="en-US" dirty="0"/>
              <a:t>And language definition</a:t>
            </a:r>
          </a:p>
          <a:p>
            <a:r>
              <a:rPr lang="en-US" dirty="0"/>
              <a:t>Modularity</a:t>
            </a:r>
          </a:p>
          <a:p>
            <a:r>
              <a:rPr lang="en-US" dirty="0"/>
              <a:t>Reusability </a:t>
            </a:r>
          </a:p>
          <a:p>
            <a:r>
              <a:rPr lang="en-US" dirty="0"/>
              <a:t>Efficiency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goals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Understand role &amp; place of lexical analysis</a:t>
            </a:r>
          </a:p>
          <a:p>
            <a:r>
              <a:rPr lang="en-US" sz="3600" dirty="0" smtClean="0"/>
              <a:t>Lexical analysis theory</a:t>
            </a:r>
          </a:p>
          <a:p>
            <a:r>
              <a:rPr lang="en-US" sz="3600" dirty="0" smtClean="0"/>
              <a:t>Using </a:t>
            </a:r>
            <a:r>
              <a:rPr lang="en-US" sz="3600" dirty="0"/>
              <a:t>p</a:t>
            </a:r>
            <a:r>
              <a:rPr lang="en-US" sz="3600" dirty="0" smtClean="0"/>
              <a:t>rogram generating tools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981200"/>
            <a:ext cx="8115175" cy="4114800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Role &amp; place </a:t>
            </a:r>
            <a:r>
              <a:rPr lang="en-US" dirty="0"/>
              <a:t>of lexical analysis</a:t>
            </a:r>
          </a:p>
          <a:p>
            <a:r>
              <a:rPr lang="en-US" dirty="0"/>
              <a:t>What is a </a:t>
            </a:r>
            <a:r>
              <a:rPr lang="en-US" dirty="0" smtClean="0"/>
              <a:t>token?</a:t>
            </a:r>
            <a:endParaRPr lang="en-US" dirty="0"/>
          </a:p>
          <a:p>
            <a:r>
              <a:rPr lang="en-US" dirty="0"/>
              <a:t>Regular </a:t>
            </a:r>
            <a:r>
              <a:rPr lang="en-US" dirty="0" smtClean="0"/>
              <a:t>languages</a:t>
            </a:r>
            <a:endParaRPr lang="en-US" dirty="0"/>
          </a:p>
          <a:p>
            <a:r>
              <a:rPr lang="en-US" dirty="0"/>
              <a:t>Lexical analysis</a:t>
            </a:r>
          </a:p>
          <a:p>
            <a:r>
              <a:rPr lang="en-US" dirty="0"/>
              <a:t>Error handling</a:t>
            </a:r>
          </a:p>
          <a:p>
            <a:r>
              <a:rPr lang="en-US" dirty="0"/>
              <a:t>Automatic creation of lexical analyzers</a:t>
            </a:r>
          </a:p>
          <a:p>
            <a:pPr marL="0" indent="0">
              <a:buNone/>
            </a:pPr>
            <a:endParaRPr lang="en-US" dirty="0" smtClean="0">
              <a:solidFill>
                <a:srgbClr val="3366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token? (Intuitively)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16614" cy="4114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 “word” in the source language</a:t>
            </a:r>
          </a:p>
          <a:p>
            <a:pPr lvl="1"/>
            <a:r>
              <a:rPr lang="en-US" dirty="0" smtClean="0">
                <a:solidFill>
                  <a:srgbClr val="1A8CFF"/>
                </a:solidFill>
              </a:rPr>
              <a:t>Anything that should appear in the input to syntax analysis</a:t>
            </a:r>
          </a:p>
          <a:p>
            <a:pPr lvl="2"/>
            <a:r>
              <a:rPr lang="en-US" dirty="0" smtClean="0"/>
              <a:t>Identifiers</a:t>
            </a:r>
          </a:p>
          <a:p>
            <a:pPr lvl="2"/>
            <a:r>
              <a:rPr lang="en-US" dirty="0" smtClean="0"/>
              <a:t>Values</a:t>
            </a:r>
          </a:p>
          <a:p>
            <a:pPr lvl="2"/>
            <a:r>
              <a:rPr lang="en-US" dirty="0" smtClean="0"/>
              <a:t>Language keywords</a:t>
            </a:r>
          </a:p>
          <a:p>
            <a:endParaRPr lang="en-US" dirty="0" smtClean="0"/>
          </a:p>
          <a:p>
            <a:r>
              <a:rPr lang="en-US" dirty="0" smtClean="0"/>
              <a:t>Usually, represented as a pair of (kind, value)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076" y="609600"/>
            <a:ext cx="7772400" cy="1143000"/>
          </a:xfrm>
        </p:spPr>
        <p:txBody>
          <a:bodyPr/>
          <a:lstStyle/>
          <a:p>
            <a:r>
              <a:rPr lang="en-US" smtClean="0"/>
              <a:t>Example Tokens</a:t>
            </a:r>
            <a:endParaRPr lang="en-US"/>
          </a:p>
        </p:txBody>
      </p:sp>
      <p:graphicFrame>
        <p:nvGraphicFramePr>
          <p:cNvPr id="404640" name="Group 16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25815225"/>
              </p:ext>
            </p:extLst>
          </p:nvPr>
        </p:nvGraphicFramePr>
        <p:xfrm>
          <a:off x="712076" y="1981200"/>
          <a:ext cx="7772400" cy="4163535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5059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Examples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foo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nsolas"/>
                          <a:cs typeface="Consolas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n_14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nsolas"/>
                          <a:cs typeface="Consolas"/>
                        </a:rPr>
                        <a:t>,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 last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73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nsolas"/>
                          <a:cs typeface="Consolas"/>
                        </a:rPr>
                        <a:t>,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 00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nsolas"/>
                          <a:cs typeface="Consolas"/>
                        </a:rPr>
                        <a:t>,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 517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nsolas"/>
                          <a:cs typeface="Consolas"/>
                        </a:rPr>
                        <a:t>,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 082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REAL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66.1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nsolas"/>
                          <a:cs typeface="Consolas"/>
                        </a:rPr>
                        <a:t>,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 .5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nsolas"/>
                          <a:cs typeface="Consolas"/>
                        </a:rPr>
                        <a:t>,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 5.5e-10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IF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if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,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NOTEQ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!=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LPAREN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(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RPAREN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98DD-1CA6-F440-8AD4-EC452BBCA481}" type="slidenum">
              <a:rPr lang="he-IL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ease-make-sure-your-cell-phone-is-off-stock-aluminum-sign-18x24-incontex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1144"/>
            <a:ext cx="9506857" cy="95068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A942-C96B-2E4F-B549-E60F2F57FFED}" type="slidenum">
              <a:rPr lang="he-IL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Non Tokens</a:t>
            </a:r>
            <a:endParaRPr lang="en-US"/>
          </a:p>
        </p:txBody>
      </p:sp>
      <p:graphicFrame>
        <p:nvGraphicFramePr>
          <p:cNvPr id="5" name="Group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566466"/>
              </p:ext>
            </p:extLst>
          </p:nvPr>
        </p:nvGraphicFramePr>
        <p:xfrm>
          <a:off x="712077" y="1981200"/>
          <a:ext cx="7772400" cy="2836039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4911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/* ignored */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preprocessor directive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#include &lt;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foo.h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#define NUMS 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macro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NUMS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whitespace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\t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nsolas"/>
                          <a:cs typeface="Consolas"/>
                        </a:rPr>
                        <a:t>,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 \n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nsolas"/>
                          <a:cs typeface="Consolas"/>
                        </a:rPr>
                        <a:t>,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 \b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nsolas"/>
                          <a:cs typeface="Consolas"/>
                        </a:rPr>
                        <a:t>,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 ‘ 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Some basic terminology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1A8CFF"/>
                </a:solidFill>
              </a:rPr>
              <a:t>Lexeme </a:t>
            </a:r>
            <a:r>
              <a:rPr lang="en-US" dirty="0" smtClean="0"/>
              <a:t>(aka symbol) - a series of letters separated from the rest of the program according to a convention (space, semi-column, comma, etc.)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1A8CFF"/>
                </a:solidFill>
              </a:rPr>
              <a:t>Pattern</a:t>
            </a:r>
            <a:r>
              <a:rPr lang="en-US" dirty="0">
                <a:solidFill>
                  <a:srgbClr val="1A8CFF"/>
                </a:solidFill>
              </a:rPr>
              <a:t> </a:t>
            </a:r>
            <a:r>
              <a:rPr lang="en-US" dirty="0"/>
              <a:t>-</a:t>
            </a:r>
            <a:r>
              <a:rPr lang="en-US" dirty="0" smtClean="0"/>
              <a:t> a rule specifying a set of strings.</a:t>
            </a:r>
            <a:br>
              <a:rPr lang="en-US" dirty="0" smtClean="0"/>
            </a:br>
            <a:r>
              <a:rPr lang="en-US" dirty="0" smtClean="0"/>
              <a:t>Example: “an identifier is a string that starts with a letter and continues with letters and digits”</a:t>
            </a:r>
          </a:p>
          <a:p>
            <a:pPr lvl="1"/>
            <a:r>
              <a:rPr lang="en-US" dirty="0" smtClean="0"/>
              <a:t>(Usually) a regular expression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Token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- a pair of (pattern, attributes)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/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2198453" y="1669072"/>
            <a:ext cx="591026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solidFill>
                  <a:srgbClr val="66B3FF"/>
                </a:solidFill>
                <a:latin typeface="Consolas"/>
                <a:cs typeface="Consolas"/>
              </a:rPr>
              <a:t>void match0(char *s) </a:t>
            </a:r>
            <a:r>
              <a:rPr lang="en-US" sz="1800" dirty="0">
                <a:latin typeface="Consolas"/>
                <a:cs typeface="Consolas"/>
              </a:rPr>
              <a:t>/* find a zero */</a:t>
            </a:r>
          </a:p>
          <a:p>
            <a:pPr algn="l">
              <a:spcBef>
                <a:spcPct val="50000"/>
              </a:spcBef>
            </a:pPr>
            <a:r>
              <a:rPr lang="en-US" sz="1800" dirty="0" smtClean="0">
                <a:solidFill>
                  <a:schemeClr val="accent4"/>
                </a:solidFill>
                <a:latin typeface="Consolas"/>
                <a:cs typeface="Consolas"/>
              </a:rPr>
              <a:t>{</a:t>
            </a:r>
          </a:p>
          <a:p>
            <a:pPr algn="l">
              <a:spcBef>
                <a:spcPct val="50000"/>
              </a:spcBef>
            </a:pPr>
            <a:r>
              <a:rPr lang="en-US" sz="1800" dirty="0" smtClean="0">
                <a:solidFill>
                  <a:srgbClr val="008000"/>
                </a:solidFill>
                <a:latin typeface="Consolas"/>
                <a:cs typeface="Consolas"/>
              </a:rPr>
              <a:t>  if </a:t>
            </a:r>
            <a:r>
              <a:rPr lang="en-US" sz="1800" dirty="0">
                <a:solidFill>
                  <a:srgbClr val="008000"/>
                </a:solidFill>
                <a:latin typeface="Consolas"/>
                <a:cs typeface="Consolas"/>
              </a:rPr>
              <a:t>(!</a:t>
            </a:r>
            <a:r>
              <a:rPr lang="en-US" sz="1800" dirty="0" err="1">
                <a:solidFill>
                  <a:srgbClr val="008000"/>
                </a:solidFill>
                <a:latin typeface="Consolas"/>
                <a:cs typeface="Consolas"/>
              </a:rPr>
              <a:t>strncmp</a:t>
            </a:r>
            <a:r>
              <a:rPr lang="en-US" sz="1800" dirty="0">
                <a:solidFill>
                  <a:srgbClr val="008000"/>
                </a:solidFill>
                <a:latin typeface="Consolas"/>
                <a:cs typeface="Consolas"/>
              </a:rPr>
              <a:t>(s, </a:t>
            </a:r>
            <a:r>
              <a:rPr lang="ja-JP" altLang="en-US" sz="1800" dirty="0">
                <a:solidFill>
                  <a:srgbClr val="008000"/>
                </a:solidFill>
                <a:latin typeface="Consolas"/>
                <a:cs typeface="Consolas"/>
              </a:rPr>
              <a:t>“</a:t>
            </a:r>
            <a:r>
              <a:rPr lang="en-US" sz="1800" dirty="0">
                <a:solidFill>
                  <a:srgbClr val="008000"/>
                </a:solidFill>
                <a:latin typeface="Consolas"/>
                <a:cs typeface="Consolas"/>
              </a:rPr>
              <a:t>0.0</a:t>
            </a:r>
            <a:r>
              <a:rPr lang="ja-JP" altLang="en-US" sz="1800" dirty="0">
                <a:solidFill>
                  <a:srgbClr val="008000"/>
                </a:solidFill>
                <a:latin typeface="Consolas"/>
                <a:cs typeface="Consolas"/>
              </a:rPr>
              <a:t>”</a:t>
            </a:r>
            <a:r>
              <a:rPr lang="en-US" sz="1800" dirty="0">
                <a:solidFill>
                  <a:srgbClr val="008000"/>
                </a:solidFill>
                <a:latin typeface="Consolas"/>
                <a:cs typeface="Consolas"/>
              </a:rPr>
              <a:t>, 3))</a:t>
            </a:r>
          </a:p>
          <a:p>
            <a:pPr algn="l">
              <a:spcBef>
                <a:spcPct val="50000"/>
              </a:spcBef>
            </a:pPr>
            <a:r>
              <a:rPr lang="en-US" sz="1800" dirty="0">
                <a:solidFill>
                  <a:srgbClr val="984807"/>
                </a:solidFill>
                <a:latin typeface="Consolas"/>
                <a:cs typeface="Consolas"/>
              </a:rPr>
              <a:t> </a:t>
            </a:r>
            <a:r>
              <a:rPr lang="en-US" sz="1800" dirty="0" smtClean="0">
                <a:solidFill>
                  <a:srgbClr val="984807"/>
                </a:solidFill>
                <a:latin typeface="Consolas"/>
                <a:cs typeface="Consolas"/>
              </a:rPr>
              <a:t>   return </a:t>
            </a:r>
            <a:r>
              <a:rPr lang="en-US" sz="1800" dirty="0" smtClean="0">
                <a:solidFill>
                  <a:srgbClr val="984807"/>
                </a:solidFill>
                <a:latin typeface="Consolas"/>
                <a:cs typeface="Consolas"/>
              </a:rPr>
              <a:t>0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.0</a:t>
            </a:r>
            <a:r>
              <a:rPr lang="en-US" sz="1800" dirty="0" smtClean="0">
                <a:solidFill>
                  <a:srgbClr val="984807"/>
                </a:solidFill>
                <a:latin typeface="Consolas"/>
                <a:cs typeface="Consolas"/>
              </a:rPr>
              <a:t> </a:t>
            </a:r>
            <a:r>
              <a:rPr lang="en-US" sz="1800" dirty="0">
                <a:solidFill>
                  <a:srgbClr val="984807"/>
                </a:solidFill>
                <a:latin typeface="Consolas"/>
                <a:cs typeface="Consolas"/>
              </a:rPr>
              <a:t>;</a:t>
            </a:r>
          </a:p>
          <a:p>
            <a:pPr algn="l">
              <a:spcBef>
                <a:spcPct val="50000"/>
              </a:spcBef>
            </a:pPr>
            <a:r>
              <a:rPr lang="en-US" sz="1800" dirty="0">
                <a:solidFill>
                  <a:srgbClr val="000090"/>
                </a:solidFill>
                <a:latin typeface="Consolas"/>
                <a:cs typeface="Consolas"/>
              </a:rPr>
              <a:t>}</a:t>
            </a:r>
          </a:p>
        </p:txBody>
      </p:sp>
      <p:sp>
        <p:nvSpPr>
          <p:cNvPr id="359433" name="Text Box 9"/>
          <p:cNvSpPr txBox="1">
            <a:spLocks noChangeArrowheads="1"/>
          </p:cNvSpPr>
          <p:nvPr/>
        </p:nvSpPr>
        <p:spPr bwMode="auto">
          <a:xfrm>
            <a:off x="931451" y="3944585"/>
            <a:ext cx="7675563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solidFill>
                  <a:schemeClr val="bg1">
                    <a:lumMod val="40000"/>
                    <a:lumOff val="60000"/>
                  </a:schemeClr>
                </a:solidFill>
                <a:latin typeface="Consolas"/>
                <a:cs typeface="Consolas"/>
              </a:rPr>
              <a:t>VOID ID(match0) LPAREN CHAR DEREF ID(s) </a:t>
            </a:r>
            <a:r>
              <a:rPr lang="en-US" sz="18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Consolas"/>
                <a:cs typeface="Consolas"/>
              </a:rPr>
              <a:t>RPAREN </a:t>
            </a:r>
          </a:p>
          <a:p>
            <a:pPr algn="l">
              <a:spcBef>
                <a:spcPct val="50000"/>
              </a:spcBef>
            </a:pPr>
            <a:r>
              <a:rPr lang="en-US" sz="1800" dirty="0" smtClean="0">
                <a:solidFill>
                  <a:srgbClr val="8064A2"/>
                </a:solidFill>
                <a:latin typeface="Consolas"/>
                <a:cs typeface="Consolas"/>
              </a:rPr>
              <a:t>LBRACE </a:t>
            </a:r>
          </a:p>
          <a:p>
            <a:pPr algn="l">
              <a:spcBef>
                <a:spcPct val="50000"/>
              </a:spcBef>
            </a:pPr>
            <a:r>
              <a:rPr lang="en-US" sz="1800" dirty="0" smtClean="0">
                <a:solidFill>
                  <a:srgbClr val="008000"/>
                </a:solidFill>
                <a:latin typeface="Consolas"/>
                <a:cs typeface="Consolas"/>
              </a:rPr>
              <a:t>IF </a:t>
            </a:r>
            <a:r>
              <a:rPr lang="en-US" sz="1800" dirty="0">
                <a:solidFill>
                  <a:srgbClr val="008000"/>
                </a:solidFill>
                <a:latin typeface="Consolas"/>
                <a:cs typeface="Consolas"/>
              </a:rPr>
              <a:t>LPAREN NOT ID(</a:t>
            </a:r>
            <a:r>
              <a:rPr lang="en-US" sz="1800" dirty="0" err="1">
                <a:solidFill>
                  <a:srgbClr val="008000"/>
                </a:solidFill>
                <a:latin typeface="Consolas"/>
                <a:cs typeface="Consolas"/>
              </a:rPr>
              <a:t>strncmp</a:t>
            </a:r>
            <a:r>
              <a:rPr lang="en-US" sz="1800" dirty="0">
                <a:solidFill>
                  <a:srgbClr val="008000"/>
                </a:solidFill>
                <a:latin typeface="Consolas"/>
                <a:cs typeface="Consolas"/>
              </a:rPr>
              <a:t>) LPAREN ID(s) COMMA STRING(0.0) COMMA NUM(3</a:t>
            </a:r>
            <a:r>
              <a:rPr lang="en-US" sz="1800" dirty="0" smtClean="0">
                <a:solidFill>
                  <a:srgbClr val="008000"/>
                </a:solidFill>
                <a:latin typeface="Consolas"/>
                <a:cs typeface="Consolas"/>
              </a:rPr>
              <a:t>) RPAREN </a:t>
            </a:r>
            <a:r>
              <a:rPr lang="en-US" sz="1800" dirty="0">
                <a:solidFill>
                  <a:srgbClr val="008000"/>
                </a:solidFill>
                <a:latin typeface="Consolas"/>
                <a:cs typeface="Consolas"/>
              </a:rPr>
              <a:t>RPAREN </a:t>
            </a:r>
            <a:endParaRPr lang="en-US" sz="1800" dirty="0" smtClean="0">
              <a:solidFill>
                <a:srgbClr val="008000"/>
              </a:solidFill>
              <a:latin typeface="Consolas"/>
              <a:cs typeface="Consolas"/>
            </a:endParaRPr>
          </a:p>
          <a:p>
            <a:pPr algn="l">
              <a:spcBef>
                <a:spcPct val="50000"/>
              </a:spcBef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RETURN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REAL(0.0) SEMI 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nsolas"/>
              <a:cs typeface="Consolas"/>
            </a:endParaRPr>
          </a:p>
          <a:p>
            <a:pPr algn="l">
              <a:spcBef>
                <a:spcPct val="50000"/>
              </a:spcBef>
            </a:pPr>
            <a:r>
              <a:rPr lang="en-US" sz="1800" dirty="0" smtClean="0">
                <a:solidFill>
                  <a:srgbClr val="000090"/>
                </a:solidFill>
                <a:latin typeface="Consolas"/>
                <a:cs typeface="Consolas"/>
              </a:rPr>
              <a:t>RBRACE </a:t>
            </a:r>
          </a:p>
          <a:p>
            <a:pPr algn="l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Consolas"/>
                <a:cs typeface="Consolas"/>
              </a:rPr>
              <a:t>EOF</a:t>
            </a:r>
            <a:endParaRPr lang="en-US" sz="1800" dirty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825999" y="1453933"/>
            <a:ext cx="2417379" cy="867104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4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3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Non Tokens</a:t>
            </a:r>
            <a:endParaRPr lang="en-US"/>
          </a:p>
        </p:txBody>
      </p:sp>
      <p:graphicFrame>
        <p:nvGraphicFramePr>
          <p:cNvPr id="5" name="Group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645159"/>
              </p:ext>
            </p:extLst>
          </p:nvPr>
        </p:nvGraphicFramePr>
        <p:xfrm>
          <a:off x="712077" y="1981200"/>
          <a:ext cx="7772400" cy="2836039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4911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/* ignored */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preprocessor directive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#include &lt;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foo.h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#define NUMS 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macro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NUMS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whitespace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\t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nsolas"/>
                          <a:cs typeface="Consolas"/>
                        </a:rPr>
                        <a:t>,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 \n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nsolas"/>
                          <a:cs typeface="Consolas"/>
                        </a:rPr>
                        <a:t>,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 \b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nsolas"/>
                          <a:cs typeface="Consolas"/>
                        </a:rPr>
                        <a:t>,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/>
                          <a:cs typeface="Consolas"/>
                        </a:rPr>
                        <a:t> ‘ 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386529" y="4948620"/>
            <a:ext cx="8353425" cy="171669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Lexemes that are recognized but get consumed rather than transmitted to parser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f</a:t>
            </a:r>
          </a:p>
          <a:p>
            <a:pPr lvl="1"/>
            <a:r>
              <a:rPr lang="en-US" sz="2000" dirty="0" err="1" smtClean="0"/>
              <a:t>i</a:t>
            </a:r>
            <a:r>
              <a:rPr lang="en-US" sz="2000" dirty="0" smtClean="0"/>
              <a:t>/*comment*/f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981200"/>
            <a:ext cx="8115175" cy="4114800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Role &amp; place </a:t>
            </a:r>
            <a:r>
              <a:rPr lang="en-US" dirty="0"/>
              <a:t>of lexical analysis</a:t>
            </a:r>
          </a:p>
          <a:p>
            <a:pPr>
              <a:buFont typeface="Wingdings" charset="2"/>
              <a:buChar char="ü"/>
            </a:pPr>
            <a:r>
              <a:rPr lang="en-US" dirty="0"/>
              <a:t>What is a </a:t>
            </a:r>
            <a:r>
              <a:rPr lang="en-US" dirty="0" smtClean="0"/>
              <a:t>token?</a:t>
            </a:r>
            <a:endParaRPr lang="en-US" dirty="0"/>
          </a:p>
          <a:p>
            <a:r>
              <a:rPr lang="en-US" dirty="0"/>
              <a:t>Regular </a:t>
            </a:r>
            <a:r>
              <a:rPr lang="en-US" dirty="0" smtClean="0"/>
              <a:t>languages</a:t>
            </a:r>
            <a:endParaRPr lang="en-US" dirty="0"/>
          </a:p>
          <a:p>
            <a:r>
              <a:rPr lang="en-US" dirty="0"/>
              <a:t>Lexical analysis</a:t>
            </a:r>
          </a:p>
          <a:p>
            <a:r>
              <a:rPr lang="en-US" dirty="0"/>
              <a:t>Error handling</a:t>
            </a:r>
          </a:p>
          <a:p>
            <a:r>
              <a:rPr lang="en-US" dirty="0"/>
              <a:t>Automatic creation of lexical analyzers</a:t>
            </a:r>
          </a:p>
          <a:p>
            <a:pPr marL="0" indent="0">
              <a:buNone/>
            </a:pPr>
            <a:endParaRPr lang="en-US" dirty="0" smtClean="0">
              <a:solidFill>
                <a:srgbClr val="3366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define tokens?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Keywords – easy!</a:t>
            </a:r>
          </a:p>
          <a:p>
            <a:pPr lvl="1"/>
            <a:r>
              <a:rPr lang="en-US" dirty="0" smtClean="0"/>
              <a:t>if, then, else, for, while, … </a:t>
            </a:r>
          </a:p>
          <a:p>
            <a:endParaRPr lang="en-US" dirty="0" smtClean="0"/>
          </a:p>
          <a:p>
            <a:r>
              <a:rPr lang="en-US" dirty="0" smtClean="0"/>
              <a:t>Identifiers? </a:t>
            </a:r>
          </a:p>
          <a:p>
            <a:r>
              <a:rPr lang="en-US" dirty="0" smtClean="0"/>
              <a:t>Numerical Values?</a:t>
            </a:r>
          </a:p>
          <a:p>
            <a:r>
              <a:rPr lang="en-US" dirty="0" smtClean="0"/>
              <a:t>Strings?</a:t>
            </a:r>
          </a:p>
          <a:p>
            <a:endParaRPr lang="en-US" dirty="0"/>
          </a:p>
          <a:p>
            <a:r>
              <a:rPr lang="en-US" dirty="0" smtClean="0"/>
              <a:t>Characterize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unbounded sets of values </a:t>
            </a:r>
            <a:r>
              <a:rPr lang="en-US" dirty="0" smtClean="0"/>
              <a:t>using a </a:t>
            </a:r>
            <a:r>
              <a:rPr lang="en-US" dirty="0" smtClean="0">
                <a:solidFill>
                  <a:srgbClr val="1A8CFF"/>
                </a:solidFill>
              </a:rPr>
              <a:t>bounded description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languages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 languages</a:t>
            </a:r>
          </a:p>
          <a:p>
            <a:pPr lvl="1"/>
            <a:r>
              <a:rPr lang="en-US" dirty="0" err="1" smtClean="0"/>
              <a:t>Σ</a:t>
            </a:r>
            <a:r>
              <a:rPr lang="en-US" dirty="0" smtClean="0"/>
              <a:t> 	    = finite set of letters</a:t>
            </a:r>
          </a:p>
          <a:p>
            <a:pPr lvl="1"/>
            <a:r>
              <a:rPr lang="en-US" dirty="0" smtClean="0"/>
              <a:t>Word        = sequence of letter</a:t>
            </a:r>
          </a:p>
          <a:p>
            <a:pPr lvl="1"/>
            <a:r>
              <a:rPr lang="en-US" dirty="0" smtClean="0"/>
              <a:t>Language = set of words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Regular languages defined equivalently by</a:t>
            </a:r>
          </a:p>
          <a:p>
            <a:pPr lvl="1"/>
            <a:r>
              <a:rPr lang="en-US" dirty="0" smtClean="0"/>
              <a:t>Regular expressions</a:t>
            </a:r>
          </a:p>
          <a:p>
            <a:pPr lvl="1"/>
            <a:r>
              <a:rPr lang="en-US" dirty="0" smtClean="0"/>
              <a:t>Finite-state automata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format for </a:t>
            </a:r>
            <a:r>
              <a:rPr lang="en-US" dirty="0" err="1" smtClean="0"/>
              <a:t>reg-exps</a:t>
            </a:r>
            <a:endParaRPr lang="he-IL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092039"/>
              </p:ext>
            </p:extLst>
          </p:nvPr>
        </p:nvGraphicFramePr>
        <p:xfrm>
          <a:off x="599893" y="1573375"/>
          <a:ext cx="7920880" cy="5191760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3060340"/>
                <a:gridCol w="486054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Basic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Patterns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Matching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x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The character 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Any character, usually except a new line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[xyz]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Any of the characters </a:t>
                      </a:r>
                      <a:r>
                        <a:rPr lang="en-US" dirty="0" err="1" smtClean="0"/>
                        <a:t>x,y,z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^x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Any character except 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Repetition Operators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R?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n R or nothing (=optionally an R)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R*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Zero</a:t>
                      </a:r>
                      <a:r>
                        <a:rPr lang="en-US" baseline="0" dirty="0" smtClean="0"/>
                        <a:t> or more occurrences of 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mtClean="0"/>
                        <a:t>R+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One or more occurrences of 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Composition Operators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R1R2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An R1</a:t>
                      </a:r>
                      <a:r>
                        <a:rPr lang="en-US" baseline="0" dirty="0" smtClean="0"/>
                        <a:t> followed by R2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R1|R2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Either</a:t>
                      </a:r>
                      <a:r>
                        <a:rPr lang="en-US" baseline="0" dirty="0" smtClean="0"/>
                        <a:t> an R1 or R2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Grouping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(R)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R itself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ab</a:t>
            </a:r>
            <a:r>
              <a:rPr lang="en-US" dirty="0" smtClean="0"/>
              <a:t>*|cd? =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a|b</a:t>
            </a:r>
            <a:r>
              <a:rPr lang="en-US" dirty="0" smtClean="0"/>
              <a:t>)* =</a:t>
            </a:r>
          </a:p>
          <a:p>
            <a:r>
              <a:rPr lang="en-US" dirty="0" smtClean="0"/>
              <a:t>(0 | 1 | 2 | 3 | 4 | 5 | 6 | 7 | 8 | 9)* =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Escape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81199"/>
            <a:ext cx="8203331" cy="4754179"/>
          </a:xfrm>
        </p:spPr>
        <p:txBody>
          <a:bodyPr/>
          <a:lstStyle/>
          <a:p>
            <a:r>
              <a:rPr lang="en-US" dirty="0" smtClean="0"/>
              <a:t>What is the expression for one or more + symbols?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(+)+ </a:t>
            </a:r>
            <a:r>
              <a:rPr lang="en-US" dirty="0" smtClean="0"/>
              <a:t>won’t work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(\+)+ </a:t>
            </a:r>
            <a:r>
              <a:rPr lang="en-US" dirty="0" smtClean="0"/>
              <a:t>will</a:t>
            </a:r>
          </a:p>
          <a:p>
            <a:r>
              <a:rPr lang="en-US" dirty="0" smtClean="0"/>
              <a:t>backslash \ before an operator turns it to </a:t>
            </a:r>
            <a:r>
              <a:rPr lang="en-US" dirty="0" smtClean="0">
                <a:latin typeface="Consolas"/>
                <a:cs typeface="Consolas"/>
              </a:rPr>
              <a:t>standard character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\*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,</a:t>
            </a:r>
            <a:r>
              <a:rPr lang="en-US" dirty="0" smtClean="0">
                <a:latin typeface="Consolas"/>
                <a:cs typeface="Consolas"/>
              </a:rPr>
              <a:t> \?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,</a:t>
            </a:r>
            <a:r>
              <a:rPr lang="en-US" dirty="0" smtClean="0">
                <a:latin typeface="Consolas"/>
                <a:cs typeface="Consolas"/>
              </a:rPr>
              <a:t> \+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, </a:t>
            </a:r>
            <a:r>
              <a:rPr lang="en-US" dirty="0" smtClean="0">
                <a:latin typeface="Consolas"/>
                <a:cs typeface="Consolas"/>
              </a:rPr>
              <a:t>a\(b\+\*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, (</a:t>
            </a:r>
            <a:r>
              <a:rPr lang="en-US" dirty="0" smtClean="0">
                <a:latin typeface="Consolas"/>
                <a:cs typeface="Consolas"/>
              </a:rPr>
              <a:t>a</a:t>
            </a:r>
            <a:r>
              <a:rPr lang="en-US" dirty="0">
                <a:latin typeface="Consolas"/>
                <a:cs typeface="Consolas"/>
              </a:rPr>
              <a:t>\(b\+\</a:t>
            </a:r>
            <a:r>
              <a:rPr lang="en-US" dirty="0" smtClean="0">
                <a:latin typeface="Consolas"/>
                <a:cs typeface="Consolas"/>
              </a:rPr>
              <a:t>*)+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,</a:t>
            </a:r>
            <a:r>
              <a:rPr lang="en-US" dirty="0" smtClean="0">
                <a:latin typeface="Consolas"/>
                <a:cs typeface="Consolas"/>
              </a:rPr>
              <a:t> …</a:t>
            </a:r>
          </a:p>
          <a:p>
            <a:r>
              <a:rPr lang="en-US" dirty="0" smtClean="0"/>
              <a:t>backslash double quotes surrounds text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“a(b+*”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,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“a(b+*”+</a:t>
            </a:r>
          </a:p>
          <a:p>
            <a:pPr lvl="1"/>
            <a:endParaRPr lang="en-US" dirty="0" smtClean="0">
              <a:latin typeface="Consolas"/>
              <a:cs typeface="Consolas"/>
            </a:endParaRPr>
          </a:p>
          <a:p>
            <a:endParaRPr lang="en-US" dirty="0" smtClean="0">
              <a:latin typeface="Consolas"/>
              <a:cs typeface="Consolas"/>
            </a:endParaRPr>
          </a:p>
          <a:p>
            <a:endParaRPr lang="en-US" dirty="0" smtClean="0">
              <a:latin typeface="Consolas"/>
              <a:cs typeface="Consola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Lexical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Modern Compiler Design: Chapter 2.1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BA82-A5E5-8544-88A7-D3F1A0A472A7}" type="slidenum">
              <a:rPr lang="he-IL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Shorthands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names for expressions</a:t>
            </a:r>
          </a:p>
          <a:p>
            <a:pPr lvl="1"/>
            <a:r>
              <a:rPr lang="en-US" dirty="0" smtClean="0"/>
              <a:t>letter = a | b | … | z | A | B | … | Z</a:t>
            </a:r>
          </a:p>
          <a:p>
            <a:pPr lvl="1"/>
            <a:r>
              <a:rPr lang="en-US" dirty="0" smtClean="0"/>
              <a:t>letter_ = letter | _</a:t>
            </a:r>
          </a:p>
          <a:p>
            <a:pPr lvl="1"/>
            <a:r>
              <a:rPr lang="en-US" dirty="0" smtClean="0"/>
              <a:t>digit = 0 | 1 | 2 | … | 9</a:t>
            </a:r>
          </a:p>
          <a:p>
            <a:pPr lvl="1"/>
            <a:r>
              <a:rPr lang="en-US" dirty="0" smtClean="0"/>
              <a:t>id = letter_ (letter_ | digit)*</a:t>
            </a:r>
          </a:p>
          <a:p>
            <a:r>
              <a:rPr lang="en-US" dirty="0" smtClean="0"/>
              <a:t>Use hyphen to denote a range</a:t>
            </a:r>
          </a:p>
          <a:p>
            <a:pPr lvl="1"/>
            <a:r>
              <a:rPr lang="en-US" dirty="0" smtClean="0"/>
              <a:t>letter = a-z | A-Z</a:t>
            </a:r>
          </a:p>
          <a:p>
            <a:pPr lvl="1"/>
            <a:r>
              <a:rPr lang="en-US" dirty="0" smtClean="0"/>
              <a:t>digit = 0-9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= if</a:t>
            </a:r>
          </a:p>
          <a:p>
            <a:r>
              <a:rPr lang="en-US" dirty="0"/>
              <a:t>then = then</a:t>
            </a:r>
          </a:p>
          <a:p>
            <a:r>
              <a:rPr lang="en-US" dirty="0" err="1" smtClean="0"/>
              <a:t>relop</a:t>
            </a:r>
            <a:r>
              <a:rPr lang="en-US" dirty="0" smtClean="0"/>
              <a:t> </a:t>
            </a:r>
            <a:r>
              <a:rPr lang="en-US" dirty="0"/>
              <a:t>= &lt; | &gt; | &lt;= | &gt;= | = | &lt;&gt;</a:t>
            </a:r>
          </a:p>
          <a:p>
            <a:endParaRPr lang="en-US" dirty="0" smtClean="0"/>
          </a:p>
          <a:p>
            <a:r>
              <a:rPr lang="en-US" dirty="0" smtClean="0"/>
              <a:t>digit </a:t>
            </a:r>
            <a:r>
              <a:rPr lang="en-US" dirty="0"/>
              <a:t>= 0-9</a:t>
            </a:r>
          </a:p>
          <a:p>
            <a:r>
              <a:rPr lang="en-US" dirty="0"/>
              <a:t>digits = digit+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4" y="2052754"/>
            <a:ext cx="9318383" cy="41148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onsolas"/>
                <a:cs typeface="Consolas"/>
              </a:rPr>
              <a:t>A number is</a:t>
            </a:r>
          </a:p>
          <a:p>
            <a:endParaRPr lang="he-IL" sz="2000" dirty="0">
              <a:solidFill>
                <a:schemeClr val="accent2"/>
              </a:solidFill>
              <a:latin typeface="Consolas"/>
              <a:cs typeface="Consolas"/>
            </a:endParaRPr>
          </a:p>
          <a:p>
            <a:pPr>
              <a:buNone/>
            </a:pPr>
            <a:r>
              <a:rPr lang="en-US" sz="1800" dirty="0" smtClean="0">
                <a:latin typeface="Consolas"/>
                <a:cs typeface="Consolas"/>
              </a:rPr>
              <a:t>	</a:t>
            </a:r>
            <a:r>
              <a:rPr lang="en-US" sz="2000" dirty="0" smtClean="0">
                <a:latin typeface="Consolas"/>
                <a:cs typeface="Consolas"/>
              </a:rPr>
              <a:t>number = ( </a:t>
            </a:r>
            <a:r>
              <a:rPr lang="en-US" sz="2000" dirty="0">
                <a:latin typeface="Consolas"/>
                <a:cs typeface="Consolas"/>
              </a:rPr>
              <a:t>0 | 1 | 2 | 3 | 4 | 5 | 6 | 7 | 8 | 9 </a:t>
            </a:r>
            <a:r>
              <a:rPr lang="en-US" sz="2000" dirty="0" smtClean="0">
                <a:latin typeface="Consolas"/>
                <a:cs typeface="Consolas"/>
              </a:rPr>
              <a:t>)</a:t>
            </a:r>
            <a:r>
              <a:rPr lang="en-US" sz="2000" baseline="30000" dirty="0" smtClean="0">
                <a:latin typeface="Consolas"/>
                <a:cs typeface="Consolas"/>
              </a:rPr>
              <a:t>+</a:t>
            </a:r>
            <a:br>
              <a:rPr lang="en-US" sz="2000" baseline="30000" dirty="0" smtClean="0">
                <a:latin typeface="Consolas"/>
                <a:cs typeface="Consolas"/>
              </a:rPr>
            </a:br>
            <a:r>
              <a:rPr lang="en-US" sz="2000" baseline="30000" dirty="0" smtClean="0">
                <a:latin typeface="Consolas"/>
                <a:cs typeface="Consolas"/>
              </a:rPr>
              <a:t>	</a:t>
            </a:r>
            <a:r>
              <a:rPr lang="en-US" sz="2000" dirty="0" smtClean="0">
                <a:latin typeface="Consolas"/>
                <a:cs typeface="Consolas"/>
              </a:rPr>
              <a:t> ( </a:t>
            </a:r>
            <a:r>
              <a:rPr lang="en-US" sz="2000" dirty="0">
                <a:latin typeface="Consolas"/>
                <a:cs typeface="Consolas"/>
                <a:sym typeface="Symbol" pitchFamily="18" charset="2"/>
              </a:rPr>
              <a:t> | </a:t>
            </a:r>
            <a:r>
              <a:rPr lang="en-US" sz="2000" dirty="0" smtClean="0">
                <a:latin typeface="Consolas"/>
                <a:cs typeface="Consolas"/>
                <a:sym typeface="Symbol" pitchFamily="18" charset="2"/>
              </a:rPr>
              <a:t>\. </a:t>
            </a:r>
            <a:r>
              <a:rPr lang="en-US" sz="2000" dirty="0">
                <a:latin typeface="Consolas"/>
                <a:cs typeface="Consolas"/>
              </a:rPr>
              <a:t>( 0 | 1 | 2 | 3 | 4 | 5 | 6 | 7 | 8 | 9 </a:t>
            </a:r>
            <a:r>
              <a:rPr lang="en-US" sz="2000" dirty="0" smtClean="0">
                <a:latin typeface="Consolas"/>
                <a:cs typeface="Consolas"/>
              </a:rPr>
              <a:t>)</a:t>
            </a:r>
            <a:r>
              <a:rPr lang="en-US" sz="2000" b="1" baseline="30000" dirty="0" smtClean="0">
                <a:latin typeface="Consolas"/>
                <a:cs typeface="Consolas"/>
              </a:rPr>
              <a:t>+</a:t>
            </a:r>
            <a:r>
              <a:rPr lang="en-US" sz="2000" dirty="0">
                <a:latin typeface="Consolas"/>
                <a:cs typeface="Consolas"/>
              </a:rPr>
              <a:t>	</a:t>
            </a:r>
          </a:p>
          <a:p>
            <a:pPr>
              <a:buNone/>
            </a:pP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dirty="0" smtClean="0">
                <a:latin typeface="Consolas"/>
                <a:cs typeface="Consolas"/>
              </a:rPr>
              <a:t>	</a:t>
            </a:r>
            <a:r>
              <a:rPr lang="en-US" sz="2000" dirty="0">
                <a:latin typeface="Consolas"/>
                <a:cs typeface="Consolas"/>
              </a:rPr>
              <a:t>	( </a:t>
            </a:r>
            <a:r>
              <a:rPr lang="en-US" sz="2000" dirty="0">
                <a:latin typeface="Consolas"/>
                <a:cs typeface="Consolas"/>
                <a:sym typeface="Symbol" pitchFamily="18" charset="2"/>
              </a:rPr>
              <a:t> | E </a:t>
            </a:r>
            <a:r>
              <a:rPr lang="en-US" sz="2000" dirty="0">
                <a:latin typeface="Consolas"/>
                <a:cs typeface="Consolas"/>
              </a:rPr>
              <a:t>( 0 | 1 | 2 | 3 | 4 | 5 | 6 | 7 | 8 | 9 </a:t>
            </a:r>
            <a:r>
              <a:rPr lang="en-US" sz="2000" dirty="0" smtClean="0">
                <a:latin typeface="Consolas"/>
                <a:cs typeface="Consolas"/>
              </a:rPr>
              <a:t>)</a:t>
            </a:r>
            <a:r>
              <a:rPr lang="en-US" sz="2000" b="1" baseline="30000" dirty="0" smtClean="0">
                <a:latin typeface="Consolas"/>
                <a:cs typeface="Consolas"/>
              </a:rPr>
              <a:t>+</a:t>
            </a:r>
            <a:r>
              <a:rPr lang="en-US" sz="2000" dirty="0">
                <a:latin typeface="Consolas"/>
                <a:cs typeface="Consolas"/>
              </a:rPr>
              <a:t/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	       </a:t>
            </a:r>
            <a:r>
              <a:rPr lang="en-US" sz="2000" dirty="0">
                <a:latin typeface="Consolas"/>
                <a:cs typeface="Consolas"/>
              </a:rPr>
              <a:t>) </a:t>
            </a:r>
          </a:p>
          <a:p>
            <a:pPr>
              <a:buNone/>
            </a:pPr>
            <a:r>
              <a:rPr lang="en-US" sz="2000" dirty="0" smtClean="0">
                <a:latin typeface="Consolas"/>
                <a:cs typeface="Consolas"/>
              </a:rPr>
              <a:t>	)</a:t>
            </a:r>
          </a:p>
          <a:p>
            <a:endParaRPr lang="en-US" sz="2000" dirty="0" smtClean="0"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Using </a:t>
            </a:r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</a:rPr>
              <a:t>shorthands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 it can be written as 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number = digits (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  <a:sym typeface="Symbol" pitchFamily="18" charset="2"/>
              </a:rPr>
              <a:t></a:t>
            </a:r>
            <a:r>
              <a:rPr lang="az-Cyrl-AZ" sz="200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|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\.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digits (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  <a:sym typeface="Symbol" pitchFamily="18" charset="2"/>
              </a:rPr>
              <a:t></a:t>
            </a:r>
            <a:r>
              <a:rPr lang="az-Cyrl-AZ" sz="200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| E (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Symbol" pitchFamily="18" charset="2"/>
              </a:rPr>
              <a:t>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|+|-) digits ) )</a:t>
            </a:r>
            <a:endParaRPr lang="en-US" sz="2000" dirty="0">
              <a:solidFill>
                <a:srgbClr val="000000"/>
              </a:solidFill>
              <a:latin typeface="Consolas"/>
              <a:cs typeface="Consolas"/>
            </a:endParaRPr>
          </a:p>
          <a:p>
            <a:endParaRPr lang="en-US" sz="2000" dirty="0" smtClean="0">
              <a:solidFill>
                <a:srgbClr val="1A8CFF"/>
              </a:solidFill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1 - Question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of rational numbers in decimal representation (no leading, ending zeros)</a:t>
            </a:r>
          </a:p>
          <a:p>
            <a:pPr lvl="1"/>
            <a:r>
              <a:rPr lang="en-US" dirty="0" smtClean="0"/>
              <a:t>0</a:t>
            </a:r>
          </a:p>
          <a:p>
            <a:pPr lvl="1"/>
            <a:r>
              <a:rPr lang="en-US" dirty="0" smtClean="0"/>
              <a:t>123.757</a:t>
            </a:r>
          </a:p>
          <a:p>
            <a:pPr lvl="1"/>
            <a:r>
              <a:rPr lang="en-US" dirty="0" smtClean="0"/>
              <a:t>.933333</a:t>
            </a:r>
          </a:p>
          <a:p>
            <a:pPr lvl="1"/>
            <a:r>
              <a:rPr lang="en-US" dirty="0" smtClean="0"/>
              <a:t>Not 007</a:t>
            </a:r>
          </a:p>
          <a:p>
            <a:pPr lvl="1"/>
            <a:r>
              <a:rPr lang="en-US" dirty="0" smtClean="0"/>
              <a:t>Not 0.30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1 - Answer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of rational numbers in decimal representation (no leading, ending zeros)</a:t>
            </a:r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dirty="0" smtClean="0"/>
              <a:t>Digit	= 1|2|…|9</a:t>
            </a:r>
            <a:br>
              <a:rPr lang="en-US" dirty="0" smtClean="0"/>
            </a:br>
            <a:r>
              <a:rPr lang="en-US" dirty="0" smtClean="0"/>
              <a:t>Digit0     = 0|Digit</a:t>
            </a:r>
            <a:br>
              <a:rPr lang="en-US" dirty="0" smtClean="0"/>
            </a:br>
            <a:r>
              <a:rPr lang="en-US" dirty="0" smtClean="0"/>
              <a:t>Num	= Digit Digit0*</a:t>
            </a:r>
            <a:br>
              <a:rPr lang="en-US" dirty="0" smtClean="0"/>
            </a:br>
            <a:r>
              <a:rPr lang="en-US" dirty="0" err="1" smtClean="0"/>
              <a:t>Frac</a:t>
            </a:r>
            <a:r>
              <a:rPr lang="en-US" dirty="0" smtClean="0"/>
              <a:t>	= Digit0* Digit </a:t>
            </a:r>
            <a:br>
              <a:rPr lang="en-US" dirty="0" smtClean="0"/>
            </a:br>
            <a:r>
              <a:rPr lang="en-US" dirty="0" smtClean="0"/>
              <a:t>Pos		= Num | </a:t>
            </a:r>
            <a:r>
              <a:rPr lang="en-US" dirty="0" smtClean="0"/>
              <a:t>\.</a:t>
            </a:r>
            <a:r>
              <a:rPr lang="en-US" dirty="0" err="1" smtClean="0"/>
              <a:t>Frac</a:t>
            </a:r>
            <a:r>
              <a:rPr lang="en-US" dirty="0" smtClean="0"/>
              <a:t> | </a:t>
            </a:r>
            <a:r>
              <a:rPr lang="en-US" dirty="0" smtClean="0"/>
              <a:t>0\.</a:t>
            </a:r>
            <a:r>
              <a:rPr lang="en-US" dirty="0" smtClean="0"/>
              <a:t>Frac| </a:t>
            </a:r>
            <a:r>
              <a:rPr lang="en-US" dirty="0" err="1" smtClean="0"/>
              <a:t>Num</a:t>
            </a:r>
            <a:r>
              <a:rPr lang="en-US" dirty="0" smtClean="0"/>
              <a:t>\.</a:t>
            </a:r>
            <a:r>
              <a:rPr lang="en-US" dirty="0" err="1" smtClean="0"/>
              <a:t>Frac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PosOrNeg</a:t>
            </a:r>
            <a:r>
              <a:rPr lang="en-US" dirty="0" smtClean="0"/>
              <a:t> = (</a:t>
            </a:r>
            <a:r>
              <a:rPr lang="az-Cyrl-AZ" dirty="0" smtClean="0"/>
              <a:t>Є</a:t>
            </a:r>
            <a:r>
              <a:rPr lang="en-US" dirty="0" smtClean="0"/>
              <a:t>|-)Pos</a:t>
            </a:r>
            <a:br>
              <a:rPr lang="en-US" dirty="0" smtClean="0"/>
            </a:br>
            <a:r>
              <a:rPr lang="en-US" dirty="0" smtClean="0"/>
              <a:t>R		= 0 | </a:t>
            </a:r>
            <a:r>
              <a:rPr lang="en-US" dirty="0" err="1" smtClean="0"/>
              <a:t>PosOrNeg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2 - Question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Equal number of opening and closing parenthesis: [</a:t>
            </a:r>
            <a:r>
              <a:rPr lang="en-US" baseline="30000" dirty="0" smtClean="0"/>
              <a:t>n</a:t>
            </a:r>
            <a:r>
              <a:rPr lang="en-US" dirty="0" smtClean="0"/>
              <a:t>]</a:t>
            </a:r>
            <a:r>
              <a:rPr lang="en-US" baseline="30000" dirty="0" smtClean="0"/>
              <a:t>n</a:t>
            </a:r>
            <a:r>
              <a:rPr lang="en-US" dirty="0" smtClean="0"/>
              <a:t> = [], [[]], [[[]]],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2 - Answer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Equal number of opening and closing parenthesis: [</a:t>
            </a:r>
            <a:r>
              <a:rPr lang="en-US" baseline="30000" dirty="0" smtClean="0"/>
              <a:t>n</a:t>
            </a:r>
            <a:r>
              <a:rPr lang="en-US" dirty="0" smtClean="0"/>
              <a:t>]</a:t>
            </a:r>
            <a:r>
              <a:rPr lang="en-US" baseline="30000" dirty="0" smtClean="0"/>
              <a:t>n</a:t>
            </a:r>
            <a:r>
              <a:rPr lang="en-US" dirty="0" smtClean="0"/>
              <a:t> = [], [[]], [[[]]], …</a:t>
            </a:r>
          </a:p>
          <a:p>
            <a:r>
              <a:rPr lang="en-US" dirty="0" smtClean="0"/>
              <a:t>Not regular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Context-free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Grammar: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 ::= []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| [S]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If = </a:t>
            </a:r>
            <a:r>
              <a:rPr lang="en-US" sz="2800" dirty="0" smtClean="0">
                <a:solidFill>
                  <a:schemeClr val="accent6"/>
                </a:solidFill>
                <a:latin typeface="Courier"/>
                <a:cs typeface="Courier"/>
              </a:rPr>
              <a:t>if</a:t>
            </a:r>
          </a:p>
          <a:p>
            <a:r>
              <a:rPr lang="en-US" sz="2800" dirty="0" smtClean="0"/>
              <a:t>Id = </a:t>
            </a:r>
            <a:r>
              <a:rPr lang="en-US" sz="2800" dirty="0">
                <a:solidFill>
                  <a:schemeClr val="accent2"/>
                </a:solidFill>
              </a:rPr>
              <a:t>L</a:t>
            </a:r>
            <a:r>
              <a:rPr lang="en-US" sz="2800" dirty="0" smtClean="0">
                <a:solidFill>
                  <a:schemeClr val="accent2"/>
                </a:solidFill>
              </a:rPr>
              <a:t>etter </a:t>
            </a:r>
            <a:r>
              <a:rPr lang="en-US" sz="2800" dirty="0" smtClean="0"/>
              <a:t>(</a:t>
            </a:r>
            <a:r>
              <a:rPr lang="en-US" sz="2800" dirty="0">
                <a:solidFill>
                  <a:srgbClr val="C0504D"/>
                </a:solidFill>
              </a:rPr>
              <a:t>L</a:t>
            </a:r>
            <a:r>
              <a:rPr lang="en-US" sz="2800" dirty="0" smtClean="0">
                <a:solidFill>
                  <a:srgbClr val="C0504D"/>
                </a:solidFill>
              </a:rPr>
              <a:t>etter </a:t>
            </a:r>
            <a:r>
              <a:rPr lang="en-US" sz="2800" dirty="0" smtClean="0"/>
              <a:t>| </a:t>
            </a:r>
            <a:r>
              <a:rPr lang="en-US" sz="2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Digit</a:t>
            </a:r>
            <a:r>
              <a:rPr lang="en-US" sz="2800" dirty="0" smtClean="0"/>
              <a:t>)*</a:t>
            </a:r>
          </a:p>
          <a:p>
            <a:endParaRPr lang="en-US" sz="1800" dirty="0" smtClean="0"/>
          </a:p>
          <a:p>
            <a:r>
              <a:rPr lang="en-US" sz="2800" dirty="0" smtClean="0"/>
              <a:t>“</a:t>
            </a:r>
            <a:r>
              <a:rPr lang="en-US" sz="2800" dirty="0" smtClean="0">
                <a:latin typeface="Courier"/>
                <a:cs typeface="Courier"/>
              </a:rPr>
              <a:t>if</a:t>
            </a:r>
            <a:r>
              <a:rPr lang="en-US" sz="2800" dirty="0" smtClean="0"/>
              <a:t>” is a valid identifiers… what should it be?</a:t>
            </a:r>
          </a:p>
          <a:p>
            <a:r>
              <a:rPr lang="en-US" sz="2800" dirty="0" smtClean="0"/>
              <a:t>‘’</a:t>
            </a:r>
            <a:r>
              <a:rPr lang="en-US" sz="2800" dirty="0" smtClean="0">
                <a:latin typeface="Courier"/>
                <a:cs typeface="Courier"/>
              </a:rPr>
              <a:t>iffy</a:t>
            </a:r>
            <a:r>
              <a:rPr lang="en-US" sz="2800" dirty="0" smtClean="0"/>
              <a:t>” is also a valid identifier</a:t>
            </a:r>
          </a:p>
          <a:p>
            <a:endParaRPr lang="en-US" sz="1800" dirty="0" smtClean="0"/>
          </a:p>
          <a:p>
            <a:r>
              <a:rPr lang="en-US" sz="2800" dirty="0" smtClean="0"/>
              <a:t>Solution</a:t>
            </a:r>
          </a:p>
          <a:p>
            <a:pPr lvl="1"/>
            <a:r>
              <a:rPr lang="en-US" sz="2400" dirty="0" smtClean="0"/>
              <a:t>Longest matching token</a:t>
            </a:r>
          </a:p>
          <a:p>
            <a:pPr lvl="1"/>
            <a:r>
              <a:rPr lang="en-US" sz="2400" dirty="0" smtClean="0"/>
              <a:t>Break ties using order of definitions… </a:t>
            </a:r>
          </a:p>
          <a:p>
            <a:pPr lvl="2"/>
            <a:r>
              <a:rPr lang="en-US" sz="2000" dirty="0" smtClean="0"/>
              <a:t>Keywords should appear before identifiers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lexical analyzer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smtClean="0"/>
              <a:t>Given a list </a:t>
            </a:r>
            <a:r>
              <a:rPr lang="en-US" dirty="0"/>
              <a:t>of token definitions (pattern name, regex</a:t>
            </a:r>
            <a:r>
              <a:rPr lang="en-US" dirty="0" smtClean="0"/>
              <a:t>), write a program such that</a:t>
            </a:r>
          </a:p>
          <a:p>
            <a:pPr lvl="1"/>
            <a:r>
              <a:rPr lang="en-US" dirty="0" smtClean="0"/>
              <a:t>Input: String to be analyzed</a:t>
            </a:r>
          </a:p>
          <a:p>
            <a:pPr lvl="1"/>
            <a:r>
              <a:rPr lang="en-US" dirty="0" smtClean="0"/>
              <a:t>Output: List of tokens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How do we build an analyzer?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Scanner – Take 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Input: String</a:t>
            </a:r>
          </a:p>
          <a:p>
            <a:endParaRPr lang="en-US" dirty="0" smtClean="0"/>
          </a:p>
          <a:p>
            <a:r>
              <a:rPr lang="en-US" dirty="0" smtClean="0"/>
              <a:t>Output: Sequence of tokens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Conceptual Structure of a Compiler</a:t>
            </a:r>
            <a:endParaRPr lang="en-US" dirty="0"/>
          </a:p>
        </p:txBody>
      </p:sp>
      <p:grpSp>
        <p:nvGrpSpPr>
          <p:cNvPr id="408598" name="Group 22"/>
          <p:cNvGrpSpPr>
            <a:grpSpLocks/>
          </p:cNvGrpSpPr>
          <p:nvPr/>
        </p:nvGrpSpPr>
        <p:grpSpPr bwMode="auto">
          <a:xfrm>
            <a:off x="7335838" y="2481263"/>
            <a:ext cx="1693862" cy="1409700"/>
            <a:chOff x="4621" y="1503"/>
            <a:chExt cx="1067" cy="888"/>
          </a:xfrm>
        </p:grpSpPr>
        <p:sp>
          <p:nvSpPr>
            <p:cNvPr id="408579" name="Text Box 3"/>
            <p:cNvSpPr txBox="1">
              <a:spLocks noChangeArrowheads="1"/>
            </p:cNvSpPr>
            <p:nvPr/>
          </p:nvSpPr>
          <p:spPr bwMode="auto">
            <a:xfrm>
              <a:off x="4621" y="1503"/>
              <a:ext cx="1067" cy="888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Tahoma" pitchFamily="34" charset="0"/>
                </a:rPr>
                <a:t>code</a:t>
              </a:r>
            </a:p>
          </p:txBody>
        </p:sp>
        <p:sp>
          <p:nvSpPr>
            <p:cNvPr id="408580" name="Text Box 4"/>
            <p:cNvSpPr txBox="1">
              <a:spLocks noChangeArrowheads="1"/>
            </p:cNvSpPr>
            <p:nvPr/>
          </p:nvSpPr>
          <p:spPr bwMode="auto">
            <a:xfrm>
              <a:off x="5228" y="1514"/>
              <a:ext cx="460" cy="194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B3D9FF"/>
                  </a:solidFill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solidFill>
                  <a:srgbClr val="B3D9FF"/>
                </a:solidFill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194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B3D9FF"/>
                  </a:solidFill>
                  <a:latin typeface="Tahoma" pitchFamily="34" charset="0"/>
                </a:rPr>
                <a:t>txt</a:t>
              </a:r>
            </a:p>
          </p:txBody>
        </p:sp>
      </p:grp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3443288" y="2763838"/>
            <a:ext cx="2093912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Tahoma" pitchFamily="34" charset="0"/>
              </a:rPr>
              <a:t>Semantic</a:t>
            </a:r>
          </a:p>
          <a:p>
            <a:pPr algn="ctr">
              <a:spcBef>
                <a:spcPct val="50000"/>
              </a:spcBef>
            </a:pPr>
            <a:r>
              <a:rPr lang="en-US" sz="1800" dirty="0">
                <a:latin typeface="Tahoma" pitchFamily="34" charset="0"/>
              </a:rPr>
              <a:t>Representation</a:t>
            </a:r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5611813" y="2763838"/>
            <a:ext cx="1333500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Backend</a:t>
            </a:r>
            <a:endParaRPr lang="en-US" sz="1800" dirty="0">
              <a:latin typeface="Tahoma" pitchFamily="34" charset="0"/>
            </a:endParaRPr>
          </a:p>
        </p:txBody>
      </p: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stCxn id="408589" idx="3"/>
            <a:endCxn id="408579" idx="1"/>
          </p:cNvCxnSpPr>
          <p:nvPr/>
        </p:nvCxnSpPr>
        <p:spPr bwMode="auto">
          <a:xfrm>
            <a:off x="7088188" y="3181350"/>
            <a:ext cx="228600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3314700" y="1676400"/>
            <a:ext cx="210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Compiler</a:t>
            </a:r>
          </a:p>
        </p:txBody>
      </p: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2019300" y="2763837"/>
            <a:ext cx="1349375" cy="80600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Frontend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838163" y="4471731"/>
            <a:ext cx="762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681126" y="4471731"/>
            <a:ext cx="779462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Parsing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648243" y="4471731"/>
            <a:ext cx="838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Semantic 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544713" y="4471731"/>
            <a:ext cx="1219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Intermediate</a:t>
            </a:r>
            <a:r>
              <a:rPr lang="en-US" sz="1200" dirty="0">
                <a:latin typeface="Tahoma" pitchFamily="34" charset="0"/>
              </a:rPr>
              <a:t/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Representation</a:t>
            </a:r>
            <a:endParaRPr lang="en-US" sz="1200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(IR)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6000078" y="4471731"/>
            <a:ext cx="10668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Generation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3719"/>
            <a:ext cx="7772400" cy="1143000"/>
          </a:xfrm>
        </p:spPr>
        <p:txBody>
          <a:bodyPr/>
          <a:lstStyle/>
          <a:p>
            <a:r>
              <a:rPr lang="en-US" dirty="0"/>
              <a:t>Building a Scanner – Take I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20738" y="1497558"/>
            <a:ext cx="810288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onsolas"/>
                <a:cs typeface="Consolas"/>
              </a:rPr>
              <a:t>Token </a:t>
            </a:r>
            <a:r>
              <a:rPr lang="en-US" dirty="0" err="1">
                <a:latin typeface="Consolas"/>
                <a:cs typeface="Consolas"/>
              </a:rPr>
              <a:t>nextToken</a:t>
            </a:r>
            <a:r>
              <a:rPr lang="en-US" dirty="0">
                <a:latin typeface="Consolas"/>
                <a:cs typeface="Consolas"/>
              </a:rPr>
              <a:t>()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{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char c ;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loop: c = </a:t>
            </a:r>
            <a:r>
              <a:rPr lang="en-US" dirty="0" err="1">
                <a:latin typeface="Consolas"/>
                <a:cs typeface="Consolas"/>
              </a:rPr>
              <a:t>getchar</a:t>
            </a:r>
            <a:r>
              <a:rPr lang="en-US" dirty="0">
                <a:latin typeface="Consolas"/>
                <a:cs typeface="Consolas"/>
              </a:rPr>
              <a:t>();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switch (c){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case </a:t>
            </a:r>
            <a:r>
              <a:rPr lang="en-US" dirty="0">
                <a:latin typeface="Consolas"/>
                <a:cs typeface="Consolas"/>
              </a:rPr>
              <a:t>` </a:t>
            </a:r>
            <a:r>
              <a:rPr lang="en-US" dirty="0" smtClean="0">
                <a:latin typeface="Consolas"/>
                <a:cs typeface="Consolas"/>
              </a:rPr>
              <a:t>`: </a:t>
            </a:r>
            <a:r>
              <a:rPr lang="en-US" dirty="0" err="1" smtClean="0">
                <a:latin typeface="Consolas"/>
                <a:cs typeface="Consolas"/>
              </a:rPr>
              <a:t>goto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loop ;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case </a:t>
            </a:r>
            <a:r>
              <a:rPr lang="en-US" dirty="0">
                <a:latin typeface="Consolas"/>
                <a:cs typeface="Consolas"/>
              </a:rPr>
              <a:t>`;`: </a:t>
            </a:r>
            <a:r>
              <a:rPr lang="en-US" dirty="0" smtClean="0">
                <a:latin typeface="Consolas"/>
                <a:cs typeface="Consolas"/>
              </a:rPr>
              <a:t>return </a:t>
            </a:r>
            <a:r>
              <a:rPr lang="en-US" dirty="0" err="1">
                <a:latin typeface="Consolas"/>
                <a:cs typeface="Consolas"/>
              </a:rPr>
              <a:t>SemiColumn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case </a:t>
            </a:r>
            <a:r>
              <a:rPr lang="en-US" dirty="0">
                <a:latin typeface="Consolas"/>
                <a:cs typeface="Consolas"/>
              </a:rPr>
              <a:t>`+`:  </a:t>
            </a:r>
            <a:endParaRPr lang="en-US" dirty="0" smtClean="0">
              <a:latin typeface="Consolas"/>
              <a:cs typeface="Consolas"/>
            </a:endParaRPr>
          </a:p>
          <a:p>
            <a:pPr algn="l"/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c </a:t>
            </a:r>
            <a:r>
              <a:rPr lang="en-US" dirty="0">
                <a:latin typeface="Consolas"/>
                <a:cs typeface="Consolas"/>
              </a:rPr>
              <a:t>= </a:t>
            </a:r>
            <a:r>
              <a:rPr lang="en-US" dirty="0" err="1">
                <a:latin typeface="Consolas"/>
                <a:cs typeface="Consolas"/>
              </a:rPr>
              <a:t>getchar</a:t>
            </a:r>
            <a:r>
              <a:rPr lang="en-US" dirty="0">
                <a:latin typeface="Consolas"/>
                <a:cs typeface="Consolas"/>
              </a:rPr>
              <a:t>() ;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  </a:t>
            </a:r>
            <a:r>
              <a:rPr lang="en-US" dirty="0" smtClean="0">
                <a:latin typeface="Consolas"/>
                <a:cs typeface="Consolas"/>
              </a:rPr>
              <a:t>  switch </a:t>
            </a:r>
            <a:r>
              <a:rPr lang="en-US" dirty="0">
                <a:latin typeface="Consolas"/>
                <a:cs typeface="Consolas"/>
              </a:rPr>
              <a:t>(c) {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   </a:t>
            </a:r>
            <a:r>
              <a:rPr lang="en-US" dirty="0" smtClean="0">
                <a:latin typeface="Consolas"/>
                <a:cs typeface="Consolas"/>
              </a:rPr>
              <a:t>   case </a:t>
            </a:r>
            <a:r>
              <a:rPr lang="en-US" dirty="0">
                <a:latin typeface="Consolas"/>
                <a:cs typeface="Consolas"/>
              </a:rPr>
              <a:t>`+': return </a:t>
            </a:r>
            <a:r>
              <a:rPr lang="en-US" dirty="0" err="1">
                <a:latin typeface="Consolas"/>
                <a:cs typeface="Consolas"/>
              </a:rPr>
              <a:t>PlusPlus</a:t>
            </a:r>
            <a:r>
              <a:rPr lang="en-US" dirty="0">
                <a:latin typeface="Consolas"/>
                <a:cs typeface="Consolas"/>
              </a:rPr>
              <a:t> ;</a:t>
            </a:r>
          </a:p>
          <a:p>
            <a:pPr algn="l"/>
            <a:r>
              <a:rPr lang="en-US" dirty="0" smtClean="0">
                <a:latin typeface="Consolas"/>
                <a:cs typeface="Consolas"/>
              </a:rPr>
              <a:t>      case </a:t>
            </a:r>
            <a:r>
              <a:rPr lang="en-US" dirty="0">
                <a:latin typeface="Consolas"/>
                <a:cs typeface="Consolas"/>
              </a:rPr>
              <a:t>'=’  return </a:t>
            </a:r>
            <a:r>
              <a:rPr lang="en-US" dirty="0" err="1">
                <a:latin typeface="Consolas"/>
                <a:cs typeface="Consolas"/>
              </a:rPr>
              <a:t>PlusEqual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pPr algn="l"/>
            <a:r>
              <a:rPr lang="en-US" dirty="0" smtClean="0">
                <a:latin typeface="Consolas"/>
                <a:cs typeface="Consolas"/>
              </a:rPr>
              <a:t>      default</a:t>
            </a:r>
            <a:r>
              <a:rPr lang="en-US" dirty="0">
                <a:latin typeface="Consolas"/>
                <a:cs typeface="Consolas"/>
              </a:rPr>
              <a:t>:  </a:t>
            </a:r>
            <a:r>
              <a:rPr lang="en-US" dirty="0" err="1">
                <a:latin typeface="Consolas"/>
                <a:cs typeface="Consolas"/>
              </a:rPr>
              <a:t>ungetc</a:t>
            </a:r>
            <a:r>
              <a:rPr lang="en-US" dirty="0">
                <a:latin typeface="Consolas"/>
                <a:cs typeface="Consolas"/>
              </a:rPr>
              <a:t>(c)</a:t>
            </a:r>
            <a:r>
              <a:rPr lang="en-US" dirty="0" smtClean="0">
                <a:latin typeface="Consolas"/>
                <a:cs typeface="Consolas"/>
              </a:rPr>
              <a:t>; return </a:t>
            </a:r>
            <a:r>
              <a:rPr lang="en-US" dirty="0">
                <a:latin typeface="Consolas"/>
                <a:cs typeface="Consolas"/>
              </a:rPr>
              <a:t>Plus;                               </a:t>
            </a:r>
            <a:endParaRPr lang="en-US" dirty="0" smtClean="0">
              <a:latin typeface="Consolas"/>
              <a:cs typeface="Consolas"/>
            </a:endParaRPr>
          </a:p>
          <a:p>
            <a:pPr algn="l"/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};</a:t>
            </a:r>
            <a:endParaRPr lang="en-US" dirty="0">
              <a:latin typeface="Consolas"/>
              <a:cs typeface="Consolas"/>
            </a:endParaRPr>
          </a:p>
          <a:p>
            <a:pPr algn="l"/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case `&lt;`</a:t>
            </a:r>
            <a:r>
              <a:rPr lang="en-US" dirty="0" smtClean="0">
                <a:latin typeface="Consolas"/>
                <a:cs typeface="Consolas"/>
              </a:rPr>
              <a:t>: …</a:t>
            </a:r>
            <a:endParaRPr lang="en-US" dirty="0">
              <a:latin typeface="Consolas"/>
              <a:cs typeface="Consolas"/>
            </a:endParaRPr>
          </a:p>
          <a:p>
            <a:pPr algn="l"/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case </a:t>
            </a:r>
            <a:r>
              <a:rPr lang="en-US" dirty="0">
                <a:latin typeface="Consolas"/>
                <a:cs typeface="Consolas"/>
              </a:rPr>
              <a:t>`w`</a:t>
            </a:r>
            <a:r>
              <a:rPr lang="en-US" dirty="0" smtClean="0">
                <a:latin typeface="Consolas"/>
                <a:cs typeface="Consolas"/>
              </a:rPr>
              <a:t>: …</a:t>
            </a:r>
            <a:endParaRPr lang="en-US" dirty="0">
              <a:latin typeface="Consolas"/>
              <a:cs typeface="Consolas"/>
            </a:endParaRPr>
          </a:p>
          <a:p>
            <a:pPr algn="l"/>
            <a:r>
              <a:rPr lang="en-US" dirty="0">
                <a:latin typeface="Consolas"/>
                <a:cs typeface="Consolas"/>
              </a:rPr>
              <a:t> 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must be a better way!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28" y="1946283"/>
            <a:ext cx="35560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nerators-generator_jd3000_1.jpg"/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01" y="1658412"/>
            <a:ext cx="5969445" cy="5038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314" y="2044177"/>
            <a:ext cx="7772400" cy="41148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Automatically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generate</a:t>
            </a:r>
            <a:r>
              <a:rPr lang="en-US" b="1" dirty="0" smtClean="0"/>
              <a:t> </a:t>
            </a:r>
            <a:r>
              <a:rPr lang="en-US" dirty="0" smtClean="0"/>
              <a:t>a scanner</a:t>
            </a:r>
          </a:p>
          <a:p>
            <a:endParaRPr lang="en-US" dirty="0"/>
          </a:p>
          <a:p>
            <a:r>
              <a:rPr lang="en-US" dirty="0" smtClean="0"/>
              <a:t>Define tokens using regular expressions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1A8CFF"/>
                </a:solidFill>
              </a:rPr>
              <a:t>finite-state automata </a:t>
            </a:r>
            <a:r>
              <a:rPr lang="en-US" dirty="0" smtClean="0"/>
              <a:t>for detection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</a:t>
            </a:r>
            <a:r>
              <a:rPr lang="en-US" dirty="0" smtClean="0"/>
              <a:t>-exp vs. automata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8CFF"/>
                </a:solidFill>
              </a:rPr>
              <a:t>Regular expressions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008000"/>
                </a:solidFill>
              </a:rPr>
              <a:t>declarative</a:t>
            </a:r>
          </a:p>
          <a:p>
            <a:pPr lvl="1"/>
            <a:r>
              <a:rPr lang="en-US" dirty="0" smtClean="0"/>
              <a:t>Good for</a:t>
            </a:r>
            <a:r>
              <a:rPr lang="en-US" i="1" dirty="0">
                <a:solidFill>
                  <a:srgbClr val="1A8CFF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humans</a:t>
            </a:r>
            <a:r>
              <a:rPr lang="en-US" i="1" dirty="0" smtClean="0">
                <a:solidFill>
                  <a:srgbClr val="1A8CFF"/>
                </a:solidFill>
              </a:rPr>
              <a:t>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Not “executable”</a:t>
            </a:r>
            <a:endParaRPr lang="en-US" dirty="0" smtClean="0">
              <a:solidFill>
                <a:srgbClr val="1A8CFF"/>
              </a:solidFill>
            </a:endParaRPr>
          </a:p>
          <a:p>
            <a:endParaRPr lang="en-US" dirty="0" smtClean="0">
              <a:solidFill>
                <a:srgbClr val="1A8CFF"/>
              </a:solidFill>
            </a:endParaRPr>
          </a:p>
          <a:p>
            <a:r>
              <a:rPr lang="en-US" dirty="0" smtClean="0">
                <a:solidFill>
                  <a:srgbClr val="1A8CFF"/>
                </a:solidFill>
              </a:rPr>
              <a:t>Automata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008000"/>
                </a:solidFill>
              </a:rPr>
              <a:t>operative</a:t>
            </a:r>
          </a:p>
          <a:p>
            <a:pPr lvl="1"/>
            <a:r>
              <a:rPr lang="en-US" dirty="0" smtClean="0"/>
              <a:t>Define an </a:t>
            </a:r>
            <a:r>
              <a:rPr lang="en-US" i="1" dirty="0" smtClean="0">
                <a:solidFill>
                  <a:srgbClr val="1A8CFF"/>
                </a:solidFill>
              </a:rPr>
              <a:t>algorithm</a:t>
            </a:r>
            <a:r>
              <a:rPr lang="en-US" dirty="0" smtClean="0">
                <a:solidFill>
                  <a:srgbClr val="1A8CFF"/>
                </a:solidFill>
              </a:rPr>
              <a:t> </a:t>
            </a:r>
            <a:r>
              <a:rPr lang="en-US" dirty="0" smtClean="0"/>
              <a:t>for deciding whether a given word is in a regular language</a:t>
            </a:r>
          </a:p>
          <a:p>
            <a:pPr lvl="1"/>
            <a:r>
              <a:rPr lang="en-US" dirty="0" smtClean="0"/>
              <a:t>Not a natural notation for humans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" y="5382434"/>
            <a:ext cx="776528" cy="915327"/>
          </a:xfrm>
          <a:prstGeom prst="rect">
            <a:avLst/>
          </a:prstGeom>
        </p:spPr>
      </p:pic>
      <p:pic>
        <p:nvPicPr>
          <p:cNvPr id="6" name="Picture 5" descr="human-anatomy-vitruvian-man-2941659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" y="1850807"/>
            <a:ext cx="812950" cy="794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tokens using regular expressions</a:t>
            </a:r>
          </a:p>
          <a:p>
            <a:endParaRPr lang="en-US" sz="1600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Construct a nondeterministic finite-state automaton (NFA) from regular expression</a:t>
            </a: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r>
              <a:rPr lang="en-US" dirty="0" err="1" smtClean="0">
                <a:solidFill>
                  <a:srgbClr val="3366FF"/>
                </a:solidFill>
              </a:rPr>
              <a:t>Determinize</a:t>
            </a:r>
            <a:r>
              <a:rPr lang="en-US" dirty="0" smtClean="0">
                <a:solidFill>
                  <a:srgbClr val="3366FF"/>
                </a:solidFill>
              </a:rPr>
              <a:t> the NFA into a deterministic finite-state automaton (DFA)</a:t>
            </a:r>
          </a:p>
          <a:p>
            <a:endParaRPr lang="en-US" sz="16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DFA can be directly used to identify tokens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44</a:t>
            </a:fld>
            <a:endParaRPr lang="en-US"/>
          </a:p>
        </p:txBody>
      </p:sp>
      <p:pic>
        <p:nvPicPr>
          <p:cNvPr id="7" name="Picture 6" descr="Generators-generator_jd3000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" y="3484762"/>
            <a:ext cx="882980" cy="7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Automata theory: a bird’s-eye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45</a:t>
            </a:fld>
            <a:endParaRPr lang="en-US"/>
          </a:p>
        </p:txBody>
      </p:sp>
      <p:pic>
        <p:nvPicPr>
          <p:cNvPr id="6" name="Picture 5" descr="automata_du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49" y="2514338"/>
            <a:ext cx="3556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04" y="0"/>
            <a:ext cx="7772400" cy="1143000"/>
          </a:xfrm>
        </p:spPr>
        <p:txBody>
          <a:bodyPr/>
          <a:lstStyle/>
          <a:p>
            <a:r>
              <a:rPr lang="en-US" dirty="0" smtClean="0"/>
              <a:t>Deterministic Automata (DFA)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9439"/>
            <a:ext cx="7772400" cy="4114800"/>
          </a:xfrm>
        </p:spPr>
        <p:txBody>
          <a:bodyPr/>
          <a:lstStyle/>
          <a:p>
            <a:r>
              <a:rPr lang="en-US" sz="2800" dirty="0" smtClean="0"/>
              <a:t>M = (</a:t>
            </a:r>
            <a:r>
              <a:rPr lang="en-US" sz="2800" dirty="0" smtClean="0">
                <a:sym typeface="Symbol"/>
              </a:rPr>
              <a:t>, Q, , q</a:t>
            </a:r>
            <a:r>
              <a:rPr lang="en-US" sz="2800" baseline="-25000" dirty="0" smtClean="0">
                <a:sym typeface="Symbol"/>
              </a:rPr>
              <a:t>0</a:t>
            </a:r>
            <a:r>
              <a:rPr lang="en-US" sz="2800" dirty="0" smtClean="0">
                <a:sym typeface="Symbol"/>
              </a:rPr>
              <a:t>, F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>
                <a:sym typeface="Symbol"/>
              </a:rPr>
              <a:t> - alphabet</a:t>
            </a:r>
          </a:p>
          <a:p>
            <a:pPr lvl="1"/>
            <a:r>
              <a:rPr lang="en-US" sz="2400" dirty="0" smtClean="0">
                <a:sym typeface="Symbol"/>
              </a:rPr>
              <a:t>Q – finite set of state</a:t>
            </a:r>
          </a:p>
          <a:p>
            <a:pPr lvl="1"/>
            <a:r>
              <a:rPr lang="en-US" sz="2400" dirty="0" smtClean="0">
                <a:sym typeface="Symbol"/>
              </a:rPr>
              <a:t>q</a:t>
            </a:r>
            <a:r>
              <a:rPr lang="en-US" sz="2400" baseline="-25000" dirty="0" smtClean="0">
                <a:sym typeface="Symbol"/>
              </a:rPr>
              <a:t>0 </a:t>
            </a:r>
            <a:r>
              <a:rPr lang="en-US" sz="1800" dirty="0" smtClean="0">
                <a:sym typeface="Symbol"/>
              </a:rPr>
              <a:t></a:t>
            </a:r>
            <a:r>
              <a:rPr lang="en-US" sz="2400" dirty="0" smtClean="0">
                <a:sym typeface="Symbol"/>
              </a:rPr>
              <a:t> Q – initial state</a:t>
            </a:r>
          </a:p>
          <a:p>
            <a:pPr lvl="1"/>
            <a:r>
              <a:rPr lang="en-US" sz="2400" dirty="0" smtClean="0">
                <a:sym typeface="Symbol"/>
              </a:rPr>
              <a:t>F  </a:t>
            </a:r>
            <a:r>
              <a:rPr lang="en-US" sz="1800" dirty="0" smtClean="0">
                <a:sym typeface="Symbol"/>
              </a:rPr>
              <a:t></a:t>
            </a:r>
            <a:r>
              <a:rPr lang="en-US" sz="2400" dirty="0" smtClean="0">
                <a:sym typeface="Symbol"/>
              </a:rPr>
              <a:t> Q – final states</a:t>
            </a:r>
          </a:p>
          <a:p>
            <a:pPr lvl="1"/>
            <a:r>
              <a:rPr lang="el-GR" sz="2400" dirty="0" smtClean="0">
                <a:sym typeface="Math A" pitchFamily="18" charset="2"/>
              </a:rPr>
              <a:t>δ </a:t>
            </a:r>
            <a:r>
              <a:rPr lang="en-US" sz="2400" dirty="0" smtClean="0">
                <a:sym typeface="Math A" pitchFamily="18" charset="2"/>
              </a:rPr>
              <a:t>: </a:t>
            </a:r>
            <a:r>
              <a:rPr lang="en-US" sz="2400" dirty="0" smtClean="0">
                <a:sym typeface="Math B" pitchFamily="2" charset="2"/>
              </a:rPr>
              <a:t>Q </a:t>
            </a:r>
            <a:r>
              <a:rPr lang="en-US" sz="2400" dirty="0" smtClean="0">
                <a:sym typeface="Symbol" pitchFamily="18" charset="2"/>
              </a:rPr>
              <a:t> 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Q</a:t>
            </a:r>
            <a:r>
              <a:rPr lang="he-IL" sz="2400" dirty="0" smtClean="0"/>
              <a:t> </a:t>
            </a:r>
            <a:r>
              <a:rPr lang="en-US" sz="2400" dirty="0" smtClean="0"/>
              <a:t> - transition function</a:t>
            </a:r>
          </a:p>
          <a:p>
            <a:pPr lvl="1"/>
            <a:endParaRPr lang="en-US" sz="2400" dirty="0"/>
          </a:p>
          <a:p>
            <a:r>
              <a:rPr lang="en-US" dirty="0">
                <a:sym typeface="Symbol" pitchFamily="18" charset="2"/>
              </a:rPr>
              <a:t>For a word w, M </a:t>
            </a:r>
            <a:r>
              <a:rPr lang="en-US" dirty="0" smtClean="0">
                <a:sym typeface="Symbol" pitchFamily="18" charset="2"/>
              </a:rPr>
              <a:t>reach some state x</a:t>
            </a:r>
          </a:p>
          <a:p>
            <a:pPr lvl="1"/>
            <a:r>
              <a:rPr lang="en-US" dirty="0" smtClean="0">
                <a:sym typeface="Symbol" pitchFamily="18" charset="2"/>
              </a:rPr>
              <a:t>M </a:t>
            </a:r>
            <a:r>
              <a:rPr lang="en-US" dirty="0">
                <a:sym typeface="Symbol" pitchFamily="18" charset="2"/>
              </a:rPr>
              <a:t>accepts </a:t>
            </a:r>
            <a:r>
              <a:rPr lang="en-US" dirty="0" smtClean="0">
                <a:sym typeface="Symbol" pitchFamily="18" charset="2"/>
              </a:rPr>
              <a:t>w if </a:t>
            </a:r>
            <a:r>
              <a:rPr lang="en-US" dirty="0" smtClean="0">
                <a:sym typeface="Symbol"/>
              </a:rPr>
              <a:t>x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sz="2000" dirty="0">
                <a:sym typeface="Symbol"/>
              </a:rPr>
              <a:t>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F </a:t>
            </a:r>
            <a:endParaRPr lang="en-US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3819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1A8CFF"/>
                </a:solidFill>
              </a:rPr>
              <a:t>DFA</a:t>
            </a:r>
            <a:r>
              <a:rPr lang="en-US" dirty="0" smtClean="0">
                <a:solidFill>
                  <a:schemeClr val="tx1"/>
                </a:solidFill>
              </a:rPr>
              <a:t> in pictures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" name="אליפסה 4"/>
          <p:cNvSpPr/>
          <p:nvPr/>
        </p:nvSpPr>
        <p:spPr bwMode="auto">
          <a:xfrm>
            <a:off x="2699792" y="4617132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195" y="4784715"/>
            <a:ext cx="1030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start</a:t>
            </a:r>
            <a:endParaRPr lang="he-IL" dirty="0">
              <a:latin typeface="Consolas"/>
              <a:cs typeface="Consolas"/>
            </a:endParaRPr>
          </a:p>
        </p:txBody>
      </p:sp>
      <p:cxnSp>
        <p:nvCxnSpPr>
          <p:cNvPr id="8" name="מחבר חץ ישר 7"/>
          <p:cNvCxnSpPr>
            <a:stCxn id="6" idx="3"/>
            <a:endCxn id="5" idx="2"/>
          </p:cNvCxnSpPr>
          <p:nvPr/>
        </p:nvCxnSpPr>
        <p:spPr bwMode="auto">
          <a:xfrm flipV="1">
            <a:off x="2387946" y="5013176"/>
            <a:ext cx="311846" cy="23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אליפסה 13"/>
          <p:cNvSpPr/>
          <p:nvPr/>
        </p:nvSpPr>
        <p:spPr bwMode="auto">
          <a:xfrm>
            <a:off x="3959932" y="5481228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15" name="אליפסה 14"/>
          <p:cNvSpPr/>
          <p:nvPr/>
        </p:nvSpPr>
        <p:spPr bwMode="auto">
          <a:xfrm>
            <a:off x="3995936" y="3825044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16" name="מחבר חץ ישר 15"/>
          <p:cNvCxnSpPr>
            <a:stCxn id="5" idx="7"/>
            <a:endCxn id="15" idx="2"/>
          </p:cNvCxnSpPr>
          <p:nvPr/>
        </p:nvCxnSpPr>
        <p:spPr bwMode="auto">
          <a:xfrm flipV="1">
            <a:off x="3375881" y="4221088"/>
            <a:ext cx="620055" cy="51204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מחבר חץ ישר 18"/>
          <p:cNvCxnSpPr>
            <a:stCxn id="5" idx="5"/>
            <a:endCxn id="14" idx="1"/>
          </p:cNvCxnSpPr>
          <p:nvPr/>
        </p:nvCxnSpPr>
        <p:spPr bwMode="auto">
          <a:xfrm>
            <a:off x="3375881" y="5293221"/>
            <a:ext cx="700050" cy="30400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אליפסה 22"/>
          <p:cNvSpPr/>
          <p:nvPr/>
        </p:nvSpPr>
        <p:spPr bwMode="auto">
          <a:xfrm>
            <a:off x="5472100" y="3825044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24" name="מחבר חץ ישר 23"/>
          <p:cNvCxnSpPr>
            <a:stCxn id="15" idx="6"/>
            <a:endCxn id="23" idx="2"/>
          </p:cNvCxnSpPr>
          <p:nvPr/>
        </p:nvCxnSpPr>
        <p:spPr bwMode="auto">
          <a:xfrm>
            <a:off x="4788024" y="4221088"/>
            <a:ext cx="68407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מחבר חץ ישר 26"/>
          <p:cNvCxnSpPr>
            <a:stCxn id="15" idx="1"/>
            <a:endCxn id="15" idx="7"/>
          </p:cNvCxnSpPr>
          <p:nvPr/>
        </p:nvCxnSpPr>
        <p:spPr bwMode="auto">
          <a:xfrm rot="5400000" flipH="1" flipV="1">
            <a:off x="4391980" y="3660998"/>
            <a:ext cx="12700" cy="560090"/>
          </a:xfrm>
          <a:prstGeom prst="curvedConnector3">
            <a:avLst>
              <a:gd name="adj1" fmla="val 27133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אליפסה 31"/>
          <p:cNvSpPr/>
          <p:nvPr/>
        </p:nvSpPr>
        <p:spPr bwMode="auto">
          <a:xfrm>
            <a:off x="5544108" y="3897052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60174" y="4115980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18070" y="5300684"/>
            <a:ext cx="69231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err="1">
                <a:latin typeface="Consolas"/>
                <a:cs typeface="Consolas"/>
              </a:rPr>
              <a:t>b</a:t>
            </a:r>
            <a:r>
              <a:rPr lang="en-US" dirty="0" err="1" smtClean="0">
                <a:latin typeface="Consolas"/>
                <a:cs typeface="Consolas"/>
              </a:rPr>
              <a:t>,c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58260" y="3179876"/>
            <a:ext cx="69231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err="1">
                <a:latin typeface="Consolas"/>
                <a:cs typeface="Consolas"/>
              </a:rPr>
              <a:t>a</a:t>
            </a:r>
            <a:r>
              <a:rPr lang="en-US" dirty="0" err="1" smtClean="0">
                <a:latin typeface="Consolas"/>
                <a:cs typeface="Consolas"/>
              </a:rPr>
              <a:t>,b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11552" y="3791944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7" name="הסבר מלבני 36"/>
          <p:cNvSpPr/>
          <p:nvPr/>
        </p:nvSpPr>
        <p:spPr bwMode="auto">
          <a:xfrm>
            <a:off x="6984268" y="2996952"/>
            <a:ext cx="1476164" cy="792088"/>
          </a:xfrm>
          <a:prstGeom prst="wedgeRectCallout">
            <a:avLst>
              <a:gd name="adj1" fmla="val -95166"/>
              <a:gd name="adj2" fmla="val 73275"/>
            </a:avLst>
          </a:prstGeom>
          <a:solidFill>
            <a:srgbClr val="66B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accepting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state</a:t>
            </a:r>
            <a:endParaRPr kumimoji="0" 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38" name="הסבר מלבני 37"/>
          <p:cNvSpPr/>
          <p:nvPr/>
        </p:nvSpPr>
        <p:spPr bwMode="auto">
          <a:xfrm>
            <a:off x="827584" y="5733256"/>
            <a:ext cx="1476164" cy="792088"/>
          </a:xfrm>
          <a:prstGeom prst="wedgeRectCallout">
            <a:avLst>
              <a:gd name="adj1" fmla="val 75800"/>
              <a:gd name="adj2" fmla="val -106814"/>
            </a:avLst>
          </a:prstGeom>
          <a:solidFill>
            <a:srgbClr val="66B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start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state</a:t>
            </a:r>
            <a:endParaRPr kumimoji="0" 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39" name="הסבר מלבני 38"/>
          <p:cNvSpPr/>
          <p:nvPr/>
        </p:nvSpPr>
        <p:spPr bwMode="auto">
          <a:xfrm>
            <a:off x="1979712" y="2708920"/>
            <a:ext cx="1476164" cy="792088"/>
          </a:xfrm>
          <a:prstGeom prst="wedgeRectCallout">
            <a:avLst>
              <a:gd name="adj1" fmla="val 46893"/>
              <a:gd name="adj2" fmla="val 142540"/>
            </a:avLst>
          </a:prstGeom>
          <a:solidFill>
            <a:srgbClr val="66B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transition</a:t>
            </a:r>
            <a:endParaRPr kumimoji="0" 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40" name="מציין מיקום תוכן 2"/>
          <p:cNvSpPr>
            <a:spLocks noGrp="1"/>
          </p:cNvSpPr>
          <p:nvPr>
            <p:ph idx="1"/>
          </p:nvPr>
        </p:nvSpPr>
        <p:spPr>
          <a:xfrm>
            <a:off x="377771" y="1477250"/>
            <a:ext cx="8353425" cy="1151905"/>
          </a:xfrm>
        </p:spPr>
        <p:txBody>
          <a:bodyPr/>
          <a:lstStyle/>
          <a:p>
            <a:r>
              <a:rPr lang="en-US" dirty="0" smtClean="0"/>
              <a:t>An automaton is defined by states and transitions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47</a:t>
            </a:fld>
            <a:endParaRPr lang="en-US"/>
          </a:p>
        </p:txBody>
      </p:sp>
      <p:cxnSp>
        <p:nvCxnSpPr>
          <p:cNvPr id="25" name="מחבר חץ ישר 26"/>
          <p:cNvCxnSpPr/>
          <p:nvPr/>
        </p:nvCxnSpPr>
        <p:spPr bwMode="auto">
          <a:xfrm rot="5400000" flipH="1" flipV="1">
            <a:off x="4344970" y="5303869"/>
            <a:ext cx="12700" cy="560090"/>
          </a:xfrm>
          <a:prstGeom prst="curvedConnector3">
            <a:avLst>
              <a:gd name="adj1" fmla="val 27133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842034" y="4717784"/>
            <a:ext cx="1030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err="1">
                <a:latin typeface="Consolas"/>
                <a:cs typeface="Consolas"/>
              </a:rPr>
              <a:t>a</a:t>
            </a:r>
            <a:r>
              <a:rPr lang="en-US" dirty="0" err="1" smtClean="0">
                <a:latin typeface="Consolas"/>
                <a:cs typeface="Consolas"/>
              </a:rPr>
              <a:t>,b,c</a:t>
            </a:r>
            <a:endParaRPr lang="he-IL" dirty="0">
              <a:latin typeface="Consolas"/>
              <a:cs typeface="Consolas"/>
            </a:endParaRPr>
          </a:p>
        </p:txBody>
      </p:sp>
      <p:cxnSp>
        <p:nvCxnSpPr>
          <p:cNvPr id="28" name="מחבר חץ ישר 18"/>
          <p:cNvCxnSpPr>
            <a:stCxn id="23" idx="3"/>
            <a:endCxn id="14" idx="6"/>
          </p:cNvCxnSpPr>
          <p:nvPr/>
        </p:nvCxnSpPr>
        <p:spPr bwMode="auto">
          <a:xfrm flipH="1">
            <a:off x="4752020" y="4501133"/>
            <a:ext cx="836079" cy="13761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264361" y="4796712"/>
            <a:ext cx="1030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err="1">
                <a:latin typeface="Consolas"/>
                <a:cs typeface="Consolas"/>
              </a:rPr>
              <a:t>a</a:t>
            </a:r>
            <a:r>
              <a:rPr lang="en-US" dirty="0" err="1" smtClean="0">
                <a:latin typeface="Consolas"/>
                <a:cs typeface="Consolas"/>
              </a:rPr>
              <a:t>,b,c</a:t>
            </a:r>
            <a:endParaRPr lang="he-IL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1911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6790" y="0"/>
            <a:ext cx="7772400" cy="1143000"/>
          </a:xfrm>
        </p:spPr>
        <p:txBody>
          <a:bodyPr/>
          <a:lstStyle/>
          <a:p>
            <a:r>
              <a:rPr lang="en-US" dirty="0" smtClean="0"/>
              <a:t>Accepting Words</a:t>
            </a:r>
            <a:endParaRPr lang="he-IL" dirty="0"/>
          </a:p>
        </p:txBody>
      </p:sp>
      <p:sp>
        <p:nvSpPr>
          <p:cNvPr id="5" name="אליפסה 4"/>
          <p:cNvSpPr/>
          <p:nvPr/>
        </p:nvSpPr>
        <p:spPr bwMode="auto">
          <a:xfrm>
            <a:off x="2699792" y="4617132"/>
            <a:ext cx="79208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15" name="אליפסה 14"/>
          <p:cNvSpPr/>
          <p:nvPr/>
        </p:nvSpPr>
        <p:spPr bwMode="auto">
          <a:xfrm>
            <a:off x="3995936" y="3825044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16" name="מחבר חץ ישר 15"/>
          <p:cNvCxnSpPr>
            <a:stCxn id="5" idx="7"/>
            <a:endCxn id="15" idx="2"/>
          </p:cNvCxnSpPr>
          <p:nvPr/>
        </p:nvCxnSpPr>
        <p:spPr bwMode="auto">
          <a:xfrm flipV="1">
            <a:off x="3375881" y="4221088"/>
            <a:ext cx="620055" cy="51204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אליפסה 22"/>
          <p:cNvSpPr/>
          <p:nvPr/>
        </p:nvSpPr>
        <p:spPr bwMode="auto">
          <a:xfrm>
            <a:off x="5472100" y="3825044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24" name="מחבר חץ ישר 23"/>
          <p:cNvCxnSpPr>
            <a:stCxn id="15" idx="6"/>
            <a:endCxn id="23" idx="2"/>
          </p:cNvCxnSpPr>
          <p:nvPr/>
        </p:nvCxnSpPr>
        <p:spPr bwMode="auto">
          <a:xfrm>
            <a:off x="4788024" y="4221088"/>
            <a:ext cx="68407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מחבר חץ ישר 26"/>
          <p:cNvCxnSpPr>
            <a:stCxn id="15" idx="1"/>
            <a:endCxn id="15" idx="7"/>
          </p:cNvCxnSpPr>
          <p:nvPr/>
        </p:nvCxnSpPr>
        <p:spPr bwMode="auto">
          <a:xfrm rot="5400000" flipH="1" flipV="1">
            <a:off x="4391980" y="3660998"/>
            <a:ext cx="12700" cy="560090"/>
          </a:xfrm>
          <a:prstGeom prst="curvedConnector3">
            <a:avLst>
              <a:gd name="adj1" fmla="val 27133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אליפסה 31"/>
          <p:cNvSpPr/>
          <p:nvPr/>
        </p:nvSpPr>
        <p:spPr bwMode="auto">
          <a:xfrm>
            <a:off x="5544108" y="3897052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40" name="מציין מיקום תוכן 2"/>
          <p:cNvSpPr>
            <a:spLocks noGrp="1"/>
          </p:cNvSpPr>
          <p:nvPr>
            <p:ph idx="1"/>
          </p:nvPr>
        </p:nvSpPr>
        <p:spPr>
          <a:xfrm>
            <a:off x="377771" y="1380906"/>
            <a:ext cx="8353425" cy="1151905"/>
          </a:xfrm>
        </p:spPr>
        <p:txBody>
          <a:bodyPr/>
          <a:lstStyle/>
          <a:p>
            <a:r>
              <a:rPr lang="en-US" dirty="0" smtClean="0"/>
              <a:t>Words are read left-to-right</a:t>
            </a:r>
            <a:endParaRPr lang="he-IL" dirty="0"/>
          </a:p>
        </p:txBody>
      </p:sp>
      <p:graphicFrame>
        <p:nvGraphicFramePr>
          <p:cNvPr id="28" name="טבלה 27"/>
          <p:cNvGraphicFramePr>
            <a:graphicFrameLocks noGrp="1"/>
          </p:cNvGraphicFramePr>
          <p:nvPr/>
        </p:nvGraphicFramePr>
        <p:xfrm>
          <a:off x="2663788" y="2060848"/>
          <a:ext cx="3816426" cy="370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272142"/>
                <a:gridCol w="1272142"/>
                <a:gridCol w="1272142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חץ למעלה 28"/>
          <p:cNvSpPr/>
          <p:nvPr/>
        </p:nvSpPr>
        <p:spPr bwMode="auto">
          <a:xfrm>
            <a:off x="3059832" y="2456892"/>
            <a:ext cx="468052" cy="46805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195" y="4784715"/>
            <a:ext cx="1030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start</a:t>
            </a:r>
            <a:endParaRPr lang="he-IL" dirty="0">
              <a:latin typeface="Consolas"/>
              <a:cs typeface="Consolas"/>
            </a:endParaRPr>
          </a:p>
        </p:txBody>
      </p:sp>
      <p:cxnSp>
        <p:nvCxnSpPr>
          <p:cNvPr id="25" name="מחבר חץ ישר 7"/>
          <p:cNvCxnSpPr>
            <a:stCxn id="22" idx="3"/>
          </p:cNvCxnSpPr>
          <p:nvPr/>
        </p:nvCxnSpPr>
        <p:spPr bwMode="auto">
          <a:xfrm flipV="1">
            <a:off x="2387946" y="5013176"/>
            <a:ext cx="311846" cy="23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360174" y="4115980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27476" y="3179876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11552" y="3791944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48</a:t>
            </a:fld>
            <a:endParaRPr lang="en-US"/>
          </a:p>
        </p:txBody>
      </p:sp>
      <p:sp>
        <p:nvSpPr>
          <p:cNvPr id="33" name="מציין מיקום תוכן 2"/>
          <p:cNvSpPr txBox="1">
            <a:spLocks/>
          </p:cNvSpPr>
          <p:nvPr/>
        </p:nvSpPr>
        <p:spPr bwMode="auto">
          <a:xfrm>
            <a:off x="362247" y="5706095"/>
            <a:ext cx="8353425" cy="11519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Missing transition = non-acceptance </a:t>
            </a:r>
          </a:p>
          <a:p>
            <a:pPr lvl="1"/>
            <a:r>
              <a:rPr lang="en-US" dirty="0" smtClean="0"/>
              <a:t>“Stuck state”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998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מציין מיקום תוכן 2"/>
          <p:cNvSpPr txBox="1">
            <a:spLocks/>
          </p:cNvSpPr>
          <p:nvPr/>
        </p:nvSpPr>
        <p:spPr bwMode="auto">
          <a:xfrm>
            <a:off x="377771" y="1380903"/>
            <a:ext cx="8353425" cy="11519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Words are read left-to-right</a:t>
            </a:r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7286" y="0"/>
            <a:ext cx="7772400" cy="1143000"/>
          </a:xfrm>
        </p:spPr>
        <p:txBody>
          <a:bodyPr/>
          <a:lstStyle/>
          <a:p>
            <a:r>
              <a:rPr lang="en-US" dirty="0"/>
              <a:t>Accepting Words</a:t>
            </a:r>
            <a:endParaRPr lang="he-IL" dirty="0"/>
          </a:p>
        </p:txBody>
      </p:sp>
      <p:sp>
        <p:nvSpPr>
          <p:cNvPr id="5" name="אליפסה 4"/>
          <p:cNvSpPr/>
          <p:nvPr/>
        </p:nvSpPr>
        <p:spPr bwMode="auto">
          <a:xfrm>
            <a:off x="2699792" y="4617132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15" name="אליפסה 14"/>
          <p:cNvSpPr/>
          <p:nvPr/>
        </p:nvSpPr>
        <p:spPr bwMode="auto">
          <a:xfrm>
            <a:off x="3995936" y="3825044"/>
            <a:ext cx="79208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16" name="מחבר חץ ישר 15"/>
          <p:cNvCxnSpPr>
            <a:stCxn id="5" idx="7"/>
            <a:endCxn id="15" idx="2"/>
          </p:cNvCxnSpPr>
          <p:nvPr/>
        </p:nvCxnSpPr>
        <p:spPr bwMode="auto">
          <a:xfrm flipV="1">
            <a:off x="3375881" y="4221088"/>
            <a:ext cx="620055" cy="51204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אליפסה 22"/>
          <p:cNvSpPr/>
          <p:nvPr/>
        </p:nvSpPr>
        <p:spPr bwMode="auto">
          <a:xfrm>
            <a:off x="5472100" y="3825044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24" name="מחבר חץ ישר 23"/>
          <p:cNvCxnSpPr>
            <a:stCxn id="15" idx="6"/>
            <a:endCxn id="23" idx="2"/>
          </p:cNvCxnSpPr>
          <p:nvPr/>
        </p:nvCxnSpPr>
        <p:spPr bwMode="auto">
          <a:xfrm>
            <a:off x="4788024" y="4221088"/>
            <a:ext cx="68407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מחבר חץ ישר 26"/>
          <p:cNvCxnSpPr>
            <a:stCxn id="15" idx="1"/>
            <a:endCxn id="15" idx="7"/>
          </p:cNvCxnSpPr>
          <p:nvPr/>
        </p:nvCxnSpPr>
        <p:spPr bwMode="auto">
          <a:xfrm rot="5400000" flipH="1" flipV="1">
            <a:off x="4391980" y="3660998"/>
            <a:ext cx="12700" cy="560090"/>
          </a:xfrm>
          <a:prstGeom prst="curvedConnector3">
            <a:avLst>
              <a:gd name="adj1" fmla="val 27133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אליפסה 31"/>
          <p:cNvSpPr/>
          <p:nvPr/>
        </p:nvSpPr>
        <p:spPr bwMode="auto">
          <a:xfrm>
            <a:off x="5544108" y="3897052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26" name="חץ למעלה 25"/>
          <p:cNvSpPr/>
          <p:nvPr/>
        </p:nvSpPr>
        <p:spPr bwMode="auto">
          <a:xfrm>
            <a:off x="4319972" y="2456892"/>
            <a:ext cx="468052" cy="46805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graphicFrame>
        <p:nvGraphicFramePr>
          <p:cNvPr id="22" name="טבלה 21"/>
          <p:cNvGraphicFramePr>
            <a:graphicFrameLocks noGrp="1"/>
          </p:cNvGraphicFramePr>
          <p:nvPr>
            <p:extLst/>
          </p:nvPr>
        </p:nvGraphicFramePr>
        <p:xfrm>
          <a:off x="2663788" y="2060848"/>
          <a:ext cx="3816426" cy="370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272142"/>
                <a:gridCol w="1272142"/>
                <a:gridCol w="1272142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a</a:t>
                      </a:r>
                      <a:endParaRPr lang="he-IL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357195" y="4784715"/>
            <a:ext cx="1030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start</a:t>
            </a:r>
            <a:endParaRPr lang="he-IL" dirty="0">
              <a:latin typeface="Consolas"/>
              <a:cs typeface="Consolas"/>
            </a:endParaRPr>
          </a:p>
        </p:txBody>
      </p:sp>
      <p:cxnSp>
        <p:nvCxnSpPr>
          <p:cNvPr id="29" name="מחבר חץ ישר 7"/>
          <p:cNvCxnSpPr>
            <a:stCxn id="28" idx="3"/>
          </p:cNvCxnSpPr>
          <p:nvPr/>
        </p:nvCxnSpPr>
        <p:spPr bwMode="auto">
          <a:xfrm flipV="1">
            <a:off x="2387946" y="5013176"/>
            <a:ext cx="311846" cy="23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360174" y="4115980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27476" y="3179876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11552" y="3791944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Conceptual Structure of a Compiler</a:t>
            </a:r>
            <a:endParaRPr lang="en-US" dirty="0"/>
          </a:p>
        </p:txBody>
      </p:sp>
      <p:grpSp>
        <p:nvGrpSpPr>
          <p:cNvPr id="408598" name="Group 22"/>
          <p:cNvGrpSpPr>
            <a:grpSpLocks/>
          </p:cNvGrpSpPr>
          <p:nvPr/>
        </p:nvGrpSpPr>
        <p:grpSpPr bwMode="auto">
          <a:xfrm>
            <a:off x="7335838" y="2481263"/>
            <a:ext cx="1693862" cy="1409700"/>
            <a:chOff x="4621" y="1503"/>
            <a:chExt cx="1067" cy="888"/>
          </a:xfrm>
        </p:grpSpPr>
        <p:sp>
          <p:nvSpPr>
            <p:cNvPr id="408579" name="Text Box 3"/>
            <p:cNvSpPr txBox="1">
              <a:spLocks noChangeArrowheads="1"/>
            </p:cNvSpPr>
            <p:nvPr/>
          </p:nvSpPr>
          <p:spPr bwMode="auto">
            <a:xfrm>
              <a:off x="4621" y="1503"/>
              <a:ext cx="1067" cy="888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Tahoma" pitchFamily="34" charset="0"/>
                </a:rPr>
                <a:t>code</a:t>
              </a:r>
            </a:p>
          </p:txBody>
        </p:sp>
        <p:sp>
          <p:nvSpPr>
            <p:cNvPr id="408580" name="Text Box 4"/>
            <p:cNvSpPr txBox="1">
              <a:spLocks noChangeArrowheads="1"/>
            </p:cNvSpPr>
            <p:nvPr/>
          </p:nvSpPr>
          <p:spPr bwMode="auto">
            <a:xfrm>
              <a:off x="5228" y="1514"/>
              <a:ext cx="460" cy="194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B3D9FF"/>
                  </a:solidFill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solidFill>
                  <a:srgbClr val="B3D9FF"/>
                </a:solidFill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194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B3D9FF"/>
                  </a:solidFill>
                  <a:latin typeface="Tahoma" pitchFamily="34" charset="0"/>
                </a:rPr>
                <a:t>txt</a:t>
              </a:r>
            </a:p>
          </p:txBody>
        </p:sp>
      </p:grp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3443288" y="2763838"/>
            <a:ext cx="2093912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Tahoma" pitchFamily="34" charset="0"/>
              </a:rPr>
              <a:t>Semantic</a:t>
            </a:r>
          </a:p>
          <a:p>
            <a:pPr algn="ctr">
              <a:spcBef>
                <a:spcPct val="50000"/>
              </a:spcBef>
            </a:pPr>
            <a:r>
              <a:rPr lang="en-US" sz="1800" dirty="0">
                <a:latin typeface="Tahoma" pitchFamily="34" charset="0"/>
              </a:rPr>
              <a:t>Representation</a:t>
            </a:r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5611813" y="2763838"/>
            <a:ext cx="1333500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Backend</a:t>
            </a:r>
            <a:endParaRPr lang="en-US" sz="1800" dirty="0">
              <a:latin typeface="Tahoma" pitchFamily="34" charset="0"/>
            </a:endParaRPr>
          </a:p>
        </p:txBody>
      </p: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stCxn id="408589" idx="3"/>
            <a:endCxn id="408579" idx="1"/>
          </p:cNvCxnSpPr>
          <p:nvPr/>
        </p:nvCxnSpPr>
        <p:spPr bwMode="auto">
          <a:xfrm>
            <a:off x="7088188" y="3181350"/>
            <a:ext cx="228600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3314700" y="1676400"/>
            <a:ext cx="210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Compiler</a:t>
            </a:r>
          </a:p>
        </p:txBody>
      </p: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2019300" y="2763837"/>
            <a:ext cx="1349375" cy="80600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Frontend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838163" y="4471731"/>
            <a:ext cx="762000" cy="1447800"/>
          </a:xfrm>
          <a:prstGeom prst="rect">
            <a:avLst/>
          </a:prstGeom>
          <a:solidFill>
            <a:srgbClr val="66B3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681126" y="4471731"/>
            <a:ext cx="779462" cy="1447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Parsing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648243" y="4471731"/>
            <a:ext cx="838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Semantic 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544713" y="4471731"/>
            <a:ext cx="1219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Intermediate</a:t>
            </a:r>
            <a:r>
              <a:rPr lang="en-US" sz="1200" dirty="0">
                <a:latin typeface="Tahoma" pitchFamily="34" charset="0"/>
              </a:rPr>
              <a:t/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Representation</a:t>
            </a:r>
            <a:endParaRPr lang="en-US" sz="1200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(IR)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6000078" y="4471731"/>
            <a:ext cx="10668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Generation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1355276" y="6196384"/>
            <a:ext cx="1099581" cy="536964"/>
          </a:xfrm>
          <a:prstGeom prst="wedgeRoundRectCallout">
            <a:avLst>
              <a:gd name="adj1" fmla="val 40407"/>
              <a:gd name="adj2" fmla="val -91506"/>
              <a:gd name="adj3" fmla="val 16667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words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2897092" y="6196384"/>
            <a:ext cx="1322232" cy="536964"/>
          </a:xfrm>
          <a:prstGeom prst="wedgeRoundRectCallout">
            <a:avLst>
              <a:gd name="adj1" fmla="val -42538"/>
              <a:gd name="adj2" fmla="val -91506"/>
              <a:gd name="adj3" fmla="val 16667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sentences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מציין מיקום תוכן 2"/>
          <p:cNvSpPr txBox="1">
            <a:spLocks/>
          </p:cNvSpPr>
          <p:nvPr/>
        </p:nvSpPr>
        <p:spPr bwMode="auto">
          <a:xfrm>
            <a:off x="377771" y="1380903"/>
            <a:ext cx="8353425" cy="11519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Words are read left-to-right</a:t>
            </a:r>
            <a:endParaRPr lang="he-IL" dirty="0"/>
          </a:p>
        </p:txBody>
      </p:sp>
      <p:cxnSp>
        <p:nvCxnSpPr>
          <p:cNvPr id="29" name="מחבר חץ ישר 7"/>
          <p:cNvCxnSpPr>
            <a:stCxn id="28" idx="3"/>
          </p:cNvCxnSpPr>
          <p:nvPr/>
        </p:nvCxnSpPr>
        <p:spPr bwMode="auto">
          <a:xfrm flipV="1">
            <a:off x="2387946" y="5013176"/>
            <a:ext cx="311846" cy="23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96296" y="0"/>
            <a:ext cx="7772400" cy="1143000"/>
          </a:xfrm>
        </p:spPr>
        <p:txBody>
          <a:bodyPr/>
          <a:lstStyle/>
          <a:p>
            <a:r>
              <a:rPr lang="en-US" dirty="0"/>
              <a:t>Accepting Words</a:t>
            </a:r>
            <a:endParaRPr lang="he-IL" dirty="0"/>
          </a:p>
        </p:txBody>
      </p:sp>
      <p:sp>
        <p:nvSpPr>
          <p:cNvPr id="5" name="אליפסה 4"/>
          <p:cNvSpPr/>
          <p:nvPr/>
        </p:nvSpPr>
        <p:spPr bwMode="auto">
          <a:xfrm>
            <a:off x="2699792" y="4617132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15" name="אליפסה 14"/>
          <p:cNvSpPr/>
          <p:nvPr/>
        </p:nvSpPr>
        <p:spPr bwMode="auto">
          <a:xfrm>
            <a:off x="3995936" y="3825044"/>
            <a:ext cx="79208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16" name="מחבר חץ ישר 15"/>
          <p:cNvCxnSpPr>
            <a:stCxn id="5" idx="7"/>
            <a:endCxn id="15" idx="2"/>
          </p:cNvCxnSpPr>
          <p:nvPr/>
        </p:nvCxnSpPr>
        <p:spPr bwMode="auto">
          <a:xfrm flipV="1">
            <a:off x="3375881" y="4221088"/>
            <a:ext cx="620055" cy="51204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אליפסה 22"/>
          <p:cNvSpPr/>
          <p:nvPr/>
        </p:nvSpPr>
        <p:spPr bwMode="auto">
          <a:xfrm>
            <a:off x="5472100" y="3825044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24" name="מחבר חץ ישר 23"/>
          <p:cNvCxnSpPr>
            <a:stCxn id="15" idx="6"/>
            <a:endCxn id="23" idx="2"/>
          </p:cNvCxnSpPr>
          <p:nvPr/>
        </p:nvCxnSpPr>
        <p:spPr bwMode="auto">
          <a:xfrm>
            <a:off x="4788024" y="4221088"/>
            <a:ext cx="68407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מחבר חץ ישר 26"/>
          <p:cNvCxnSpPr>
            <a:stCxn id="15" idx="1"/>
            <a:endCxn id="15" idx="7"/>
          </p:cNvCxnSpPr>
          <p:nvPr/>
        </p:nvCxnSpPr>
        <p:spPr bwMode="auto">
          <a:xfrm rot="5400000" flipH="1" flipV="1">
            <a:off x="4391980" y="3660998"/>
            <a:ext cx="12700" cy="560090"/>
          </a:xfrm>
          <a:prstGeom prst="curvedConnector3">
            <a:avLst>
              <a:gd name="adj1" fmla="val 27133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אליפסה 31"/>
          <p:cNvSpPr/>
          <p:nvPr/>
        </p:nvSpPr>
        <p:spPr bwMode="auto">
          <a:xfrm>
            <a:off x="5544108" y="3897052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26" name="חץ למעלה 25"/>
          <p:cNvSpPr/>
          <p:nvPr/>
        </p:nvSpPr>
        <p:spPr bwMode="auto">
          <a:xfrm>
            <a:off x="5616116" y="2456892"/>
            <a:ext cx="468052" cy="46805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graphicFrame>
        <p:nvGraphicFramePr>
          <p:cNvPr id="22" name="טבלה 21"/>
          <p:cNvGraphicFramePr>
            <a:graphicFrameLocks noGrp="1"/>
          </p:cNvGraphicFramePr>
          <p:nvPr>
            <p:extLst/>
          </p:nvPr>
        </p:nvGraphicFramePr>
        <p:xfrm>
          <a:off x="2663788" y="2060848"/>
          <a:ext cx="3816426" cy="370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272142"/>
                <a:gridCol w="1272142"/>
                <a:gridCol w="1272142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rgbClr val="1A8CFF"/>
                          </a:solidFill>
                        </a:rPr>
                        <a:t>b</a:t>
                      </a:r>
                      <a:endParaRPr lang="he-IL" dirty="0">
                        <a:solidFill>
                          <a:srgbClr val="1A8C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rgbClr val="1A8CFF"/>
                          </a:solidFill>
                        </a:rPr>
                        <a:t>a</a:t>
                      </a:r>
                      <a:endParaRPr lang="he-IL" dirty="0">
                        <a:solidFill>
                          <a:srgbClr val="1A8C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357195" y="4784715"/>
            <a:ext cx="1030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start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60174" y="4115980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27476" y="3179876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11552" y="3791944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מציין מיקום תוכן 2"/>
          <p:cNvSpPr txBox="1">
            <a:spLocks/>
          </p:cNvSpPr>
          <p:nvPr/>
        </p:nvSpPr>
        <p:spPr bwMode="auto">
          <a:xfrm>
            <a:off x="377771" y="1380903"/>
            <a:ext cx="8353425" cy="11519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Words are read left-to-right</a:t>
            </a:r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3819" y="0"/>
            <a:ext cx="7772400" cy="1143000"/>
          </a:xfrm>
        </p:spPr>
        <p:txBody>
          <a:bodyPr/>
          <a:lstStyle/>
          <a:p>
            <a:r>
              <a:rPr lang="en-US" dirty="0" smtClean="0"/>
              <a:t>Accepting Words</a:t>
            </a:r>
            <a:endParaRPr lang="he-IL" dirty="0"/>
          </a:p>
        </p:txBody>
      </p:sp>
      <p:sp>
        <p:nvSpPr>
          <p:cNvPr id="5" name="אליפסה 4"/>
          <p:cNvSpPr/>
          <p:nvPr/>
        </p:nvSpPr>
        <p:spPr bwMode="auto">
          <a:xfrm>
            <a:off x="2699792" y="4617132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8" name="מחבר חץ ישר 7"/>
          <p:cNvCxnSpPr>
            <a:endCxn id="5" idx="2"/>
          </p:cNvCxnSpPr>
          <p:nvPr/>
        </p:nvCxnSpPr>
        <p:spPr bwMode="auto">
          <a:xfrm>
            <a:off x="2195736" y="5013176"/>
            <a:ext cx="50405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אליפסה 14"/>
          <p:cNvSpPr/>
          <p:nvPr/>
        </p:nvSpPr>
        <p:spPr bwMode="auto">
          <a:xfrm>
            <a:off x="3995936" y="3825044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16" name="מחבר חץ ישר 15"/>
          <p:cNvCxnSpPr>
            <a:stCxn id="5" idx="7"/>
            <a:endCxn id="15" idx="2"/>
          </p:cNvCxnSpPr>
          <p:nvPr/>
        </p:nvCxnSpPr>
        <p:spPr bwMode="auto">
          <a:xfrm flipV="1">
            <a:off x="3375881" y="4221088"/>
            <a:ext cx="620055" cy="51204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אליפסה 22"/>
          <p:cNvSpPr/>
          <p:nvPr/>
        </p:nvSpPr>
        <p:spPr bwMode="auto">
          <a:xfrm>
            <a:off x="5472100" y="3825044"/>
            <a:ext cx="79208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24" name="מחבר חץ ישר 23"/>
          <p:cNvCxnSpPr>
            <a:stCxn id="15" idx="6"/>
            <a:endCxn id="23" idx="2"/>
          </p:cNvCxnSpPr>
          <p:nvPr/>
        </p:nvCxnSpPr>
        <p:spPr bwMode="auto">
          <a:xfrm>
            <a:off x="4788024" y="4221088"/>
            <a:ext cx="68407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מחבר חץ ישר 26"/>
          <p:cNvCxnSpPr>
            <a:stCxn id="15" idx="1"/>
            <a:endCxn id="15" idx="7"/>
          </p:cNvCxnSpPr>
          <p:nvPr/>
        </p:nvCxnSpPr>
        <p:spPr bwMode="auto">
          <a:xfrm rot="5400000" flipH="1" flipV="1">
            <a:off x="4391980" y="3660998"/>
            <a:ext cx="12700" cy="560090"/>
          </a:xfrm>
          <a:prstGeom prst="curvedConnector3">
            <a:avLst>
              <a:gd name="adj1" fmla="val 27133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אליפסה 31"/>
          <p:cNvSpPr/>
          <p:nvPr/>
        </p:nvSpPr>
        <p:spPr bwMode="auto">
          <a:xfrm>
            <a:off x="5544108" y="3897052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26" name="חץ למעלה 25"/>
          <p:cNvSpPr/>
          <p:nvPr/>
        </p:nvSpPr>
        <p:spPr bwMode="auto">
          <a:xfrm>
            <a:off x="6552220" y="2456892"/>
            <a:ext cx="468052" cy="46805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22" name="הסבר מלבני 21"/>
          <p:cNvSpPr/>
          <p:nvPr/>
        </p:nvSpPr>
        <p:spPr bwMode="auto">
          <a:xfrm>
            <a:off x="7380312" y="1556792"/>
            <a:ext cx="1476164" cy="792088"/>
          </a:xfrm>
          <a:prstGeom prst="wedgeRectCallout">
            <a:avLst>
              <a:gd name="adj1" fmla="val -97644"/>
              <a:gd name="adj2" fmla="val 39412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Arial" pitchFamily="34" charset="0"/>
              </a:rPr>
              <a:t>word</a:t>
            </a:r>
            <a:br>
              <a:rPr kumimoji="0" lang="en-US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Arial" pitchFamily="34" charset="0"/>
              </a:rPr>
            </a:br>
            <a:r>
              <a:rPr kumimoji="0" lang="en-US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Arial" pitchFamily="34" charset="0"/>
              </a:rPr>
              <a:t>accepted</a:t>
            </a:r>
            <a:endParaRPr kumimoji="0" lang="he-IL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  <p:graphicFrame>
        <p:nvGraphicFramePr>
          <p:cNvPr id="28" name="טבלה 27"/>
          <p:cNvGraphicFramePr>
            <a:graphicFrameLocks noGrp="1"/>
          </p:cNvGraphicFramePr>
          <p:nvPr>
            <p:extLst/>
          </p:nvPr>
        </p:nvGraphicFramePr>
        <p:xfrm>
          <a:off x="2663788" y="2060848"/>
          <a:ext cx="3816426" cy="370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272142"/>
                <a:gridCol w="1272142"/>
                <a:gridCol w="1272142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rgbClr val="1A8CFF"/>
                          </a:solidFill>
                        </a:rPr>
                        <a:t>c</a:t>
                      </a:r>
                      <a:endParaRPr lang="he-IL" dirty="0">
                        <a:solidFill>
                          <a:srgbClr val="1A8C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rgbClr val="1A8CFF"/>
                          </a:solidFill>
                        </a:rPr>
                        <a:t>b</a:t>
                      </a:r>
                      <a:endParaRPr lang="he-IL" dirty="0">
                        <a:solidFill>
                          <a:srgbClr val="1A8C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rgbClr val="1A8CFF"/>
                          </a:solidFill>
                        </a:rPr>
                        <a:t>a</a:t>
                      </a:r>
                      <a:endParaRPr lang="he-IL" dirty="0">
                        <a:solidFill>
                          <a:srgbClr val="1A8C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357195" y="4784715"/>
            <a:ext cx="1030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start</a:t>
            </a:r>
            <a:endParaRPr lang="he-IL" dirty="0">
              <a:latin typeface="Consolas"/>
              <a:cs typeface="Consolas"/>
            </a:endParaRPr>
          </a:p>
        </p:txBody>
      </p:sp>
      <p:cxnSp>
        <p:nvCxnSpPr>
          <p:cNvPr id="30" name="מחבר חץ ישר 7"/>
          <p:cNvCxnSpPr>
            <a:stCxn id="29" idx="3"/>
          </p:cNvCxnSpPr>
          <p:nvPr/>
        </p:nvCxnSpPr>
        <p:spPr bwMode="auto">
          <a:xfrm flipV="1">
            <a:off x="2387946" y="5013176"/>
            <a:ext cx="311846" cy="23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360174" y="4115980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27476" y="3179876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11552" y="3791944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5305" y="0"/>
            <a:ext cx="7772400" cy="1143000"/>
          </a:xfrm>
        </p:spPr>
        <p:txBody>
          <a:bodyPr/>
          <a:lstStyle/>
          <a:p>
            <a:r>
              <a:rPr lang="en-US" dirty="0" smtClean="0"/>
              <a:t>Rejecting Words</a:t>
            </a:r>
            <a:endParaRPr lang="he-IL" dirty="0"/>
          </a:p>
        </p:txBody>
      </p:sp>
      <p:sp>
        <p:nvSpPr>
          <p:cNvPr id="5" name="אליפסה 4"/>
          <p:cNvSpPr/>
          <p:nvPr/>
        </p:nvSpPr>
        <p:spPr bwMode="auto">
          <a:xfrm>
            <a:off x="2699792" y="4617132"/>
            <a:ext cx="79208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15" name="אליפסה 14"/>
          <p:cNvSpPr/>
          <p:nvPr/>
        </p:nvSpPr>
        <p:spPr bwMode="auto">
          <a:xfrm>
            <a:off x="3995936" y="3825044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16" name="מחבר חץ ישר 15"/>
          <p:cNvCxnSpPr>
            <a:stCxn id="5" idx="7"/>
            <a:endCxn id="15" idx="2"/>
          </p:cNvCxnSpPr>
          <p:nvPr/>
        </p:nvCxnSpPr>
        <p:spPr bwMode="auto">
          <a:xfrm flipV="1">
            <a:off x="3375881" y="4221088"/>
            <a:ext cx="620055" cy="51204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אליפסה 22"/>
          <p:cNvSpPr/>
          <p:nvPr/>
        </p:nvSpPr>
        <p:spPr bwMode="auto">
          <a:xfrm>
            <a:off x="5472100" y="3825044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24" name="מחבר חץ ישר 23"/>
          <p:cNvCxnSpPr>
            <a:stCxn id="15" idx="6"/>
            <a:endCxn id="23" idx="2"/>
          </p:cNvCxnSpPr>
          <p:nvPr/>
        </p:nvCxnSpPr>
        <p:spPr bwMode="auto">
          <a:xfrm>
            <a:off x="4788024" y="4221088"/>
            <a:ext cx="68407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מחבר חץ ישר 26"/>
          <p:cNvCxnSpPr>
            <a:stCxn id="15" idx="1"/>
            <a:endCxn id="15" idx="7"/>
          </p:cNvCxnSpPr>
          <p:nvPr/>
        </p:nvCxnSpPr>
        <p:spPr bwMode="auto">
          <a:xfrm rot="5400000" flipH="1" flipV="1">
            <a:off x="4391980" y="3660998"/>
            <a:ext cx="12700" cy="560090"/>
          </a:xfrm>
          <a:prstGeom prst="curvedConnector3">
            <a:avLst>
              <a:gd name="adj1" fmla="val 27133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אליפסה 31"/>
          <p:cNvSpPr/>
          <p:nvPr/>
        </p:nvSpPr>
        <p:spPr bwMode="auto">
          <a:xfrm>
            <a:off x="5544108" y="3897052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graphicFrame>
        <p:nvGraphicFramePr>
          <p:cNvPr id="28" name="טבלה 27"/>
          <p:cNvGraphicFramePr>
            <a:graphicFrameLocks noGrp="1"/>
          </p:cNvGraphicFramePr>
          <p:nvPr/>
        </p:nvGraphicFramePr>
        <p:xfrm>
          <a:off x="2663788" y="2060848"/>
          <a:ext cx="3816426" cy="370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272142"/>
                <a:gridCol w="1272142"/>
                <a:gridCol w="1272142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חץ למעלה 28"/>
          <p:cNvSpPr/>
          <p:nvPr/>
        </p:nvSpPr>
        <p:spPr bwMode="auto">
          <a:xfrm>
            <a:off x="3059832" y="2456892"/>
            <a:ext cx="468052" cy="46805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195" y="4784715"/>
            <a:ext cx="1030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start</a:t>
            </a:r>
            <a:endParaRPr lang="he-IL" dirty="0">
              <a:latin typeface="Consolas"/>
              <a:cs typeface="Consolas"/>
            </a:endParaRPr>
          </a:p>
        </p:txBody>
      </p:sp>
      <p:cxnSp>
        <p:nvCxnSpPr>
          <p:cNvPr id="38" name="מחבר חץ ישר 7"/>
          <p:cNvCxnSpPr>
            <a:stCxn id="37" idx="3"/>
          </p:cNvCxnSpPr>
          <p:nvPr/>
        </p:nvCxnSpPr>
        <p:spPr bwMode="auto">
          <a:xfrm flipV="1">
            <a:off x="2387946" y="5013176"/>
            <a:ext cx="311846" cy="23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3360174" y="4115980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27476" y="3179876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11552" y="3791944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52</a:t>
            </a:fld>
            <a:endParaRPr lang="en-US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 bwMode="auto">
          <a:xfrm>
            <a:off x="377771" y="1380903"/>
            <a:ext cx="8353425" cy="11519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Words are read left-to-right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11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357195" y="4784715"/>
            <a:ext cx="1030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start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4810" y="0"/>
            <a:ext cx="7772400" cy="1143000"/>
          </a:xfrm>
        </p:spPr>
        <p:txBody>
          <a:bodyPr/>
          <a:lstStyle/>
          <a:p>
            <a:r>
              <a:rPr lang="en-US" dirty="0"/>
              <a:t>Rejecting Words</a:t>
            </a:r>
            <a:endParaRPr lang="he-IL" dirty="0"/>
          </a:p>
        </p:txBody>
      </p:sp>
      <p:sp>
        <p:nvSpPr>
          <p:cNvPr id="22" name="מציין מיקום תוכן 21"/>
          <p:cNvSpPr>
            <a:spLocks noGrp="1"/>
          </p:cNvSpPr>
          <p:nvPr>
            <p:ph idx="1"/>
          </p:nvPr>
        </p:nvSpPr>
        <p:spPr>
          <a:xfrm>
            <a:off x="407521" y="1263779"/>
            <a:ext cx="8353425" cy="683853"/>
          </a:xfrm>
        </p:spPr>
        <p:txBody>
          <a:bodyPr/>
          <a:lstStyle/>
          <a:p>
            <a:r>
              <a:rPr lang="en-US" dirty="0" smtClean="0"/>
              <a:t>Missing transition means non-acceptance</a:t>
            </a:r>
            <a:endParaRPr lang="he-IL" dirty="0"/>
          </a:p>
        </p:txBody>
      </p:sp>
      <p:sp>
        <p:nvSpPr>
          <p:cNvPr id="5" name="אליפסה 4"/>
          <p:cNvSpPr/>
          <p:nvPr/>
        </p:nvSpPr>
        <p:spPr bwMode="auto">
          <a:xfrm>
            <a:off x="2699792" y="4617132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15" name="אליפסה 14"/>
          <p:cNvSpPr/>
          <p:nvPr/>
        </p:nvSpPr>
        <p:spPr bwMode="auto">
          <a:xfrm>
            <a:off x="3995936" y="3825044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16" name="מחבר חץ ישר 15"/>
          <p:cNvCxnSpPr>
            <a:stCxn id="5" idx="7"/>
            <a:endCxn id="15" idx="2"/>
          </p:cNvCxnSpPr>
          <p:nvPr/>
        </p:nvCxnSpPr>
        <p:spPr bwMode="auto">
          <a:xfrm flipV="1">
            <a:off x="3375881" y="4221088"/>
            <a:ext cx="620055" cy="51204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אליפסה 22"/>
          <p:cNvSpPr/>
          <p:nvPr/>
        </p:nvSpPr>
        <p:spPr bwMode="auto">
          <a:xfrm>
            <a:off x="5472100" y="3825044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24" name="מחבר חץ ישר 23"/>
          <p:cNvCxnSpPr>
            <a:stCxn id="15" idx="6"/>
            <a:endCxn id="23" idx="2"/>
          </p:cNvCxnSpPr>
          <p:nvPr/>
        </p:nvCxnSpPr>
        <p:spPr bwMode="auto">
          <a:xfrm>
            <a:off x="4788024" y="4221088"/>
            <a:ext cx="68407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מחבר חץ ישר 26"/>
          <p:cNvCxnSpPr>
            <a:stCxn id="15" idx="1"/>
            <a:endCxn id="15" idx="7"/>
          </p:cNvCxnSpPr>
          <p:nvPr/>
        </p:nvCxnSpPr>
        <p:spPr bwMode="auto">
          <a:xfrm rot="5400000" flipH="1" flipV="1">
            <a:off x="4391980" y="3660998"/>
            <a:ext cx="12700" cy="560090"/>
          </a:xfrm>
          <a:prstGeom prst="curvedConnector3">
            <a:avLst>
              <a:gd name="adj1" fmla="val 27133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אליפסה 31"/>
          <p:cNvSpPr/>
          <p:nvPr/>
        </p:nvSpPr>
        <p:spPr bwMode="auto">
          <a:xfrm>
            <a:off x="5544108" y="3897052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graphicFrame>
        <p:nvGraphicFramePr>
          <p:cNvPr id="28" name="טבלה 27"/>
          <p:cNvGraphicFramePr>
            <a:graphicFrameLocks noGrp="1"/>
          </p:cNvGraphicFramePr>
          <p:nvPr>
            <p:extLst/>
          </p:nvPr>
        </p:nvGraphicFramePr>
        <p:xfrm>
          <a:off x="2663788" y="2060848"/>
          <a:ext cx="3816426" cy="370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272142"/>
                <a:gridCol w="1272142"/>
                <a:gridCol w="1272142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rgbClr val="1A8CFF"/>
                          </a:solidFill>
                        </a:rPr>
                        <a:t>b</a:t>
                      </a:r>
                      <a:endParaRPr lang="he-IL" dirty="0">
                        <a:solidFill>
                          <a:srgbClr val="1A8C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חץ למעלה 28"/>
          <p:cNvSpPr/>
          <p:nvPr/>
        </p:nvSpPr>
        <p:spPr bwMode="auto">
          <a:xfrm>
            <a:off x="4355976" y="2456892"/>
            <a:ext cx="468052" cy="46805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26" name="מחבר חץ ישר 7"/>
          <p:cNvCxnSpPr>
            <a:stCxn id="25" idx="3"/>
          </p:cNvCxnSpPr>
          <p:nvPr/>
        </p:nvCxnSpPr>
        <p:spPr bwMode="auto">
          <a:xfrm flipV="1">
            <a:off x="2387946" y="5013176"/>
            <a:ext cx="311846" cy="23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360174" y="4115980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27476" y="3179876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11552" y="3791944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Non-deterministic </a:t>
            </a:r>
            <a:r>
              <a:rPr lang="en-US" dirty="0"/>
              <a:t>Automata </a:t>
            </a:r>
            <a:r>
              <a:rPr lang="en-US" dirty="0" smtClean="0"/>
              <a:t>(NFA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304" y="1351424"/>
            <a:ext cx="8283028" cy="4114800"/>
          </a:xfrm>
        </p:spPr>
        <p:txBody>
          <a:bodyPr/>
          <a:lstStyle/>
          <a:p>
            <a:r>
              <a:rPr lang="en-US" sz="2800" dirty="0" smtClean="0"/>
              <a:t>M = (</a:t>
            </a:r>
            <a:r>
              <a:rPr lang="en-US" sz="2800" dirty="0" smtClean="0">
                <a:sym typeface="Symbol"/>
              </a:rPr>
              <a:t>, Q, , q</a:t>
            </a:r>
            <a:r>
              <a:rPr lang="en-US" sz="2800" baseline="-25000" dirty="0" smtClean="0">
                <a:sym typeface="Symbol"/>
              </a:rPr>
              <a:t>0</a:t>
            </a:r>
            <a:r>
              <a:rPr lang="en-US" sz="2800" dirty="0" smtClean="0">
                <a:sym typeface="Symbol"/>
              </a:rPr>
              <a:t>, F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>
                <a:sym typeface="Symbol"/>
              </a:rPr>
              <a:t> - alphabet</a:t>
            </a:r>
          </a:p>
          <a:p>
            <a:pPr lvl="1"/>
            <a:r>
              <a:rPr lang="en-US" sz="2400" dirty="0" smtClean="0">
                <a:sym typeface="Symbol"/>
              </a:rPr>
              <a:t>Q – finite set of state</a:t>
            </a:r>
          </a:p>
          <a:p>
            <a:pPr lvl="1"/>
            <a:r>
              <a:rPr lang="en-US" sz="2400" dirty="0" smtClean="0">
                <a:sym typeface="Symbol"/>
              </a:rPr>
              <a:t>q</a:t>
            </a:r>
            <a:r>
              <a:rPr lang="en-US" sz="2400" baseline="-25000" dirty="0" smtClean="0">
                <a:sym typeface="Symbol"/>
              </a:rPr>
              <a:t>0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 </a:t>
            </a:r>
            <a:r>
              <a:rPr lang="en-US" sz="2400" dirty="0" smtClean="0">
                <a:sym typeface="Symbol"/>
              </a:rPr>
              <a:t>Q</a:t>
            </a:r>
            <a:r>
              <a:rPr lang="en-US" sz="2000" dirty="0" smtClean="0">
                <a:sym typeface="Symbol"/>
              </a:rPr>
              <a:t> – initial state</a:t>
            </a:r>
          </a:p>
          <a:p>
            <a:pPr lvl="1"/>
            <a:r>
              <a:rPr lang="en-US" sz="2400" dirty="0" smtClean="0">
                <a:sym typeface="Symbol"/>
              </a:rPr>
              <a:t>F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 Q – final states</a:t>
            </a:r>
          </a:p>
          <a:p>
            <a:pPr lvl="1"/>
            <a:r>
              <a:rPr lang="el-GR" sz="2400" dirty="0" smtClean="0">
                <a:solidFill>
                  <a:srgbClr val="1A8CFF"/>
                </a:solidFill>
                <a:sym typeface="Math A" pitchFamily="18" charset="2"/>
              </a:rPr>
              <a:t>δ </a:t>
            </a:r>
            <a:r>
              <a:rPr lang="en-US" sz="2400" dirty="0" smtClean="0">
                <a:solidFill>
                  <a:srgbClr val="1A8CFF"/>
                </a:solidFill>
                <a:sym typeface="Math A" pitchFamily="18" charset="2"/>
              </a:rPr>
              <a:t>: </a:t>
            </a:r>
            <a:r>
              <a:rPr lang="en-US" sz="2400" dirty="0" smtClean="0">
                <a:solidFill>
                  <a:srgbClr val="1A8CFF"/>
                </a:solidFill>
              </a:rPr>
              <a:t>Q </a:t>
            </a:r>
            <a:r>
              <a:rPr lang="en-US" sz="2400" dirty="0" smtClean="0">
                <a:solidFill>
                  <a:srgbClr val="1A8CFF"/>
                </a:solidFill>
                <a:sym typeface="Symbol" pitchFamily="18" charset="2"/>
              </a:rPr>
              <a:t></a:t>
            </a:r>
            <a:r>
              <a:rPr lang="en-US" sz="2400" dirty="0" smtClean="0">
                <a:solidFill>
                  <a:srgbClr val="1A8CFF"/>
                </a:solidFill>
                <a:sym typeface="Math B" pitchFamily="2" charset="2"/>
              </a:rPr>
              <a:t> (</a:t>
            </a:r>
            <a:r>
              <a:rPr lang="en-US" sz="2400" dirty="0" smtClean="0">
                <a:solidFill>
                  <a:srgbClr val="1A8CFF"/>
                </a:solidFill>
                <a:sym typeface="Symbol" pitchFamily="18" charset="2"/>
              </a:rPr>
              <a:t>  {}) </a:t>
            </a:r>
            <a:r>
              <a:rPr lang="en-US" sz="2400" dirty="0" smtClean="0">
                <a:solidFill>
                  <a:srgbClr val="1A8CFF"/>
                </a:solidFill>
                <a:sym typeface="Math C" pitchFamily="2" charset="2"/>
              </a:rPr>
              <a:t>→ 2</a:t>
            </a:r>
            <a:r>
              <a:rPr lang="en-US" sz="2400" baseline="30000" dirty="0" smtClean="0">
                <a:solidFill>
                  <a:srgbClr val="1A8CFF"/>
                </a:solidFill>
                <a:sym typeface="Math C" pitchFamily="2" charset="2"/>
              </a:rPr>
              <a:t>Q</a:t>
            </a:r>
            <a:r>
              <a:rPr lang="he-IL" sz="2400" dirty="0" smtClean="0">
                <a:solidFill>
                  <a:srgbClr val="1A8CFF"/>
                </a:solidFill>
              </a:rPr>
              <a:t> </a:t>
            </a:r>
            <a:r>
              <a:rPr lang="en-US" sz="2400" dirty="0" smtClean="0"/>
              <a:t>- transition function</a:t>
            </a:r>
          </a:p>
          <a:p>
            <a:pPr lvl="2"/>
            <a:r>
              <a:rPr lang="en-US" sz="2000" dirty="0" smtClean="0"/>
              <a:t>DFA: </a:t>
            </a:r>
            <a:r>
              <a:rPr lang="el-GR" sz="2000" dirty="0">
                <a:sym typeface="Math A" pitchFamily="18" charset="2"/>
              </a:rPr>
              <a:t>δ </a:t>
            </a:r>
            <a:r>
              <a:rPr lang="en-US" sz="2000" dirty="0">
                <a:sym typeface="Math A" pitchFamily="18" charset="2"/>
              </a:rPr>
              <a:t>: </a:t>
            </a:r>
            <a:r>
              <a:rPr lang="en-US" sz="2000" dirty="0">
                <a:sym typeface="Math B" pitchFamily="2" charset="2"/>
              </a:rPr>
              <a:t>Q </a:t>
            </a:r>
            <a:r>
              <a:rPr lang="en-US" sz="2000" dirty="0">
                <a:sym typeface="Symbol" pitchFamily="18" charset="2"/>
              </a:rPr>
              <a:t> 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smtClean="0"/>
              <a:t>Q</a:t>
            </a:r>
          </a:p>
          <a:p>
            <a:pPr lvl="2"/>
            <a:endParaRPr lang="en-US" sz="2400" dirty="0" smtClean="0"/>
          </a:p>
          <a:p>
            <a:r>
              <a:rPr lang="en-US" sz="2800" dirty="0" smtClean="0">
                <a:sym typeface="Symbol" pitchFamily="18" charset="2"/>
              </a:rPr>
              <a:t>For a word w, M can reach a number of states X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M </a:t>
            </a:r>
            <a:r>
              <a:rPr lang="en-US" sz="2400" dirty="0">
                <a:sym typeface="Symbol" pitchFamily="18" charset="2"/>
              </a:rPr>
              <a:t>accepts </a:t>
            </a:r>
            <a:r>
              <a:rPr lang="en-US" sz="2400" dirty="0" smtClean="0">
                <a:sym typeface="Symbol" pitchFamily="18" charset="2"/>
              </a:rPr>
              <a:t>w if X ∩ M ≠ {}</a:t>
            </a:r>
          </a:p>
          <a:p>
            <a:pPr lvl="2"/>
            <a:r>
              <a:rPr lang="en-US" sz="2000" dirty="0" smtClean="0">
                <a:sym typeface="Symbol" pitchFamily="18" charset="2"/>
              </a:rPr>
              <a:t>Possible: X = {}</a:t>
            </a:r>
          </a:p>
          <a:p>
            <a:r>
              <a:rPr lang="en-US" sz="2800" dirty="0" smtClean="0"/>
              <a:t>Possible </a:t>
            </a:r>
            <a:r>
              <a:rPr lang="en-US" sz="2800" dirty="0">
                <a:solidFill>
                  <a:schemeClr val="bg1">
                    <a:lumMod val="60000"/>
                    <a:lumOff val="40000"/>
                  </a:schemeClr>
                </a:solidFill>
                <a:sym typeface="Symbol" pitchFamily="18" charset="2"/>
              </a:rPr>
              <a:t>-transitions</a:t>
            </a:r>
          </a:p>
          <a:p>
            <a:pPr marL="0" indent="0">
              <a:buNone/>
            </a:pPr>
            <a:endParaRPr lang="en-US" dirty="0">
              <a:sym typeface="Symbol" pitchFamily="18" charset="2"/>
            </a:endParaRP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6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481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1A8CFF"/>
                </a:solidFill>
              </a:rPr>
              <a:t>NFA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6529" y="1450975"/>
            <a:ext cx="8353425" cy="1079897"/>
          </a:xfrm>
        </p:spPr>
        <p:txBody>
          <a:bodyPr/>
          <a:lstStyle/>
          <a:p>
            <a:r>
              <a:rPr lang="en-US" dirty="0" smtClean="0"/>
              <a:t>Allow multiple transitions from given state labeled by same letter</a:t>
            </a:r>
            <a:endParaRPr lang="he-IL" dirty="0"/>
          </a:p>
        </p:txBody>
      </p:sp>
      <p:sp>
        <p:nvSpPr>
          <p:cNvPr id="47" name="אליפסה 46"/>
          <p:cNvSpPr/>
          <p:nvPr/>
        </p:nvSpPr>
        <p:spPr bwMode="auto">
          <a:xfrm>
            <a:off x="2699792" y="4617132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50" name="אליפסה 49"/>
          <p:cNvSpPr/>
          <p:nvPr/>
        </p:nvSpPr>
        <p:spPr bwMode="auto">
          <a:xfrm>
            <a:off x="3959932" y="5481228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51" name="אליפסה 50"/>
          <p:cNvSpPr/>
          <p:nvPr/>
        </p:nvSpPr>
        <p:spPr bwMode="auto">
          <a:xfrm>
            <a:off x="3995936" y="3825044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2" name="מחבר חץ ישר 51"/>
          <p:cNvCxnSpPr>
            <a:stCxn id="47" idx="7"/>
            <a:endCxn id="51" idx="2"/>
          </p:cNvCxnSpPr>
          <p:nvPr/>
        </p:nvCxnSpPr>
        <p:spPr bwMode="auto">
          <a:xfrm flipV="1">
            <a:off x="3375881" y="4221088"/>
            <a:ext cx="620055" cy="51204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מחבר חץ ישר 52"/>
          <p:cNvCxnSpPr>
            <a:stCxn id="47" idx="5"/>
            <a:endCxn id="50" idx="1"/>
          </p:cNvCxnSpPr>
          <p:nvPr/>
        </p:nvCxnSpPr>
        <p:spPr bwMode="auto">
          <a:xfrm>
            <a:off x="3375881" y="5293221"/>
            <a:ext cx="700050" cy="30400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אליפסה 53"/>
          <p:cNvSpPr/>
          <p:nvPr/>
        </p:nvSpPr>
        <p:spPr bwMode="auto">
          <a:xfrm>
            <a:off x="5472100" y="3825044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5" name="מחבר חץ ישר 54"/>
          <p:cNvCxnSpPr>
            <a:stCxn id="51" idx="6"/>
            <a:endCxn id="54" idx="2"/>
          </p:cNvCxnSpPr>
          <p:nvPr/>
        </p:nvCxnSpPr>
        <p:spPr bwMode="auto">
          <a:xfrm>
            <a:off x="4788024" y="4221088"/>
            <a:ext cx="68407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מחבר חץ ישר 26"/>
          <p:cNvCxnSpPr>
            <a:stCxn id="51" idx="1"/>
            <a:endCxn id="51" idx="7"/>
          </p:cNvCxnSpPr>
          <p:nvPr/>
        </p:nvCxnSpPr>
        <p:spPr bwMode="auto">
          <a:xfrm rot="5400000" flipH="1" flipV="1">
            <a:off x="4391980" y="3660998"/>
            <a:ext cx="12700" cy="560090"/>
          </a:xfrm>
          <a:prstGeom prst="curvedConnector3">
            <a:avLst>
              <a:gd name="adj1" fmla="val 27133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אליפסה 56"/>
          <p:cNvSpPr/>
          <p:nvPr/>
        </p:nvSpPr>
        <p:spPr bwMode="auto">
          <a:xfrm>
            <a:off x="5544108" y="3897052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63" name="מחבר חץ ישר 43"/>
          <p:cNvCxnSpPr>
            <a:stCxn id="64" idx="0"/>
            <a:endCxn id="50" idx="0"/>
          </p:cNvCxnSpPr>
          <p:nvPr/>
        </p:nvCxnSpPr>
        <p:spPr bwMode="auto">
          <a:xfrm rot="16200000" flipV="1">
            <a:off x="5112060" y="4725144"/>
            <a:ext cx="12700" cy="1512168"/>
          </a:xfrm>
          <a:prstGeom prst="curvedConnector3">
            <a:avLst>
              <a:gd name="adj1" fmla="val 18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אליפסה 63"/>
          <p:cNvSpPr/>
          <p:nvPr/>
        </p:nvSpPr>
        <p:spPr bwMode="auto">
          <a:xfrm>
            <a:off x="5472100" y="5481228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65" name="מחבר חץ ישר 64"/>
          <p:cNvCxnSpPr>
            <a:stCxn id="50" idx="6"/>
            <a:endCxn id="64" idx="2"/>
          </p:cNvCxnSpPr>
          <p:nvPr/>
        </p:nvCxnSpPr>
        <p:spPr bwMode="auto">
          <a:xfrm>
            <a:off x="4752020" y="5877272"/>
            <a:ext cx="72008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אליפסה 66"/>
          <p:cNvSpPr/>
          <p:nvPr/>
        </p:nvSpPr>
        <p:spPr bwMode="auto">
          <a:xfrm>
            <a:off x="5544108" y="5567638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7195" y="4784715"/>
            <a:ext cx="1030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start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60174" y="4115980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76198" y="5006788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27476" y="3179876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11552" y="3791944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573" y="4828964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40427" y="5434345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cxnSp>
        <p:nvCxnSpPr>
          <p:cNvPr id="40" name="מחבר חץ ישר 7"/>
          <p:cNvCxnSpPr/>
          <p:nvPr/>
        </p:nvCxnSpPr>
        <p:spPr bwMode="auto">
          <a:xfrm flipV="1">
            <a:off x="2387946" y="5013176"/>
            <a:ext cx="311846" cy="23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54314" y="0"/>
            <a:ext cx="7772400" cy="1143000"/>
          </a:xfrm>
        </p:spPr>
        <p:txBody>
          <a:bodyPr/>
          <a:lstStyle/>
          <a:p>
            <a:r>
              <a:rPr lang="en-US" dirty="0" smtClean="0"/>
              <a:t>Accepting words</a:t>
            </a:r>
            <a:endParaRPr lang="he-IL" dirty="0"/>
          </a:p>
        </p:txBody>
      </p:sp>
      <p:graphicFrame>
        <p:nvGraphicFramePr>
          <p:cNvPr id="25" name="טבלה 24"/>
          <p:cNvGraphicFramePr>
            <a:graphicFrameLocks noGrp="1"/>
          </p:cNvGraphicFramePr>
          <p:nvPr/>
        </p:nvGraphicFramePr>
        <p:xfrm>
          <a:off x="2663788" y="2312876"/>
          <a:ext cx="3816426" cy="370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272142"/>
                <a:gridCol w="1272142"/>
                <a:gridCol w="1272142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חץ למעלה 25"/>
          <p:cNvSpPr/>
          <p:nvPr/>
        </p:nvSpPr>
        <p:spPr bwMode="auto">
          <a:xfrm>
            <a:off x="3059832" y="2708920"/>
            <a:ext cx="468052" cy="46805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27" name="אליפסה 26"/>
          <p:cNvSpPr/>
          <p:nvPr/>
        </p:nvSpPr>
        <p:spPr bwMode="auto">
          <a:xfrm>
            <a:off x="2699792" y="4617132"/>
            <a:ext cx="79208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30" name="אליפסה 29"/>
          <p:cNvSpPr/>
          <p:nvPr/>
        </p:nvSpPr>
        <p:spPr bwMode="auto">
          <a:xfrm>
            <a:off x="3959932" y="5481228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31" name="אליפסה 30"/>
          <p:cNvSpPr/>
          <p:nvPr/>
        </p:nvSpPr>
        <p:spPr bwMode="auto">
          <a:xfrm>
            <a:off x="3995936" y="3825044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32" name="מחבר חץ ישר 31"/>
          <p:cNvCxnSpPr>
            <a:stCxn id="27" idx="7"/>
            <a:endCxn id="31" idx="2"/>
          </p:cNvCxnSpPr>
          <p:nvPr/>
        </p:nvCxnSpPr>
        <p:spPr bwMode="auto">
          <a:xfrm flipV="1">
            <a:off x="3375881" y="4221088"/>
            <a:ext cx="620055" cy="51204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מחבר חץ ישר 32"/>
          <p:cNvCxnSpPr>
            <a:stCxn id="27" idx="5"/>
            <a:endCxn id="30" idx="1"/>
          </p:cNvCxnSpPr>
          <p:nvPr/>
        </p:nvCxnSpPr>
        <p:spPr bwMode="auto">
          <a:xfrm>
            <a:off x="3375881" y="5293221"/>
            <a:ext cx="700050" cy="30400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אליפסה 33"/>
          <p:cNvSpPr/>
          <p:nvPr/>
        </p:nvSpPr>
        <p:spPr bwMode="auto">
          <a:xfrm>
            <a:off x="5472100" y="3825044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35" name="מחבר חץ ישר 34"/>
          <p:cNvCxnSpPr>
            <a:stCxn id="31" idx="6"/>
            <a:endCxn id="34" idx="2"/>
          </p:cNvCxnSpPr>
          <p:nvPr/>
        </p:nvCxnSpPr>
        <p:spPr bwMode="auto">
          <a:xfrm>
            <a:off x="4788024" y="4221088"/>
            <a:ext cx="68407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מחבר חץ ישר 26"/>
          <p:cNvCxnSpPr>
            <a:stCxn id="31" idx="1"/>
            <a:endCxn id="31" idx="7"/>
          </p:cNvCxnSpPr>
          <p:nvPr/>
        </p:nvCxnSpPr>
        <p:spPr bwMode="auto">
          <a:xfrm rot="5400000" flipH="1" flipV="1">
            <a:off x="4391980" y="3660998"/>
            <a:ext cx="12700" cy="560090"/>
          </a:xfrm>
          <a:prstGeom prst="curvedConnector3">
            <a:avLst>
              <a:gd name="adj1" fmla="val 27133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אליפסה 36"/>
          <p:cNvSpPr/>
          <p:nvPr/>
        </p:nvSpPr>
        <p:spPr bwMode="auto">
          <a:xfrm>
            <a:off x="5544108" y="3897052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44" name="מחבר חץ ישר 43"/>
          <p:cNvCxnSpPr>
            <a:stCxn id="50" idx="0"/>
            <a:endCxn id="30" idx="0"/>
          </p:cNvCxnSpPr>
          <p:nvPr/>
        </p:nvCxnSpPr>
        <p:spPr bwMode="auto">
          <a:xfrm rot="16200000" flipV="1">
            <a:off x="5112060" y="4725144"/>
            <a:ext cx="12700" cy="1512168"/>
          </a:xfrm>
          <a:prstGeom prst="curvedConnector3">
            <a:avLst>
              <a:gd name="adj1" fmla="val 18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אליפסה 49"/>
          <p:cNvSpPr/>
          <p:nvPr/>
        </p:nvSpPr>
        <p:spPr bwMode="auto">
          <a:xfrm>
            <a:off x="5472100" y="5481228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1" name="מחבר חץ ישר 50"/>
          <p:cNvCxnSpPr>
            <a:stCxn id="30" idx="6"/>
            <a:endCxn id="50" idx="2"/>
          </p:cNvCxnSpPr>
          <p:nvPr/>
        </p:nvCxnSpPr>
        <p:spPr bwMode="auto">
          <a:xfrm>
            <a:off x="4752020" y="5877272"/>
            <a:ext cx="72008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אליפסה 58"/>
          <p:cNvSpPr/>
          <p:nvPr/>
        </p:nvSpPr>
        <p:spPr bwMode="auto">
          <a:xfrm>
            <a:off x="5544108" y="5567638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57195" y="4784715"/>
            <a:ext cx="1030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start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60174" y="4115980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76198" y="5006788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27476" y="3179876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11552" y="3791944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32573" y="4828964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40427" y="5434345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cxnSp>
        <p:nvCxnSpPr>
          <p:cNvPr id="53" name="מחבר חץ ישר 7"/>
          <p:cNvCxnSpPr/>
          <p:nvPr/>
        </p:nvCxnSpPr>
        <p:spPr bwMode="auto">
          <a:xfrm flipV="1">
            <a:off x="2387946" y="5013176"/>
            <a:ext cx="311846" cy="23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3324" y="0"/>
            <a:ext cx="7772400" cy="1143000"/>
          </a:xfrm>
        </p:spPr>
        <p:txBody>
          <a:bodyPr/>
          <a:lstStyle/>
          <a:p>
            <a:r>
              <a:rPr lang="en-US" dirty="0"/>
              <a:t>Accepting words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69012" y="1424699"/>
            <a:ext cx="8353425" cy="1079897"/>
          </a:xfrm>
        </p:spPr>
        <p:txBody>
          <a:bodyPr/>
          <a:lstStyle/>
          <a:p>
            <a:r>
              <a:rPr lang="en-US" dirty="0" smtClean="0"/>
              <a:t>Maintain set of states</a:t>
            </a:r>
            <a:endParaRPr lang="he-IL" dirty="0"/>
          </a:p>
        </p:txBody>
      </p:sp>
      <p:graphicFrame>
        <p:nvGraphicFramePr>
          <p:cNvPr id="25" name="טבלה 24"/>
          <p:cNvGraphicFramePr>
            <a:graphicFrameLocks noGrp="1"/>
          </p:cNvGraphicFramePr>
          <p:nvPr>
            <p:extLst/>
          </p:nvPr>
        </p:nvGraphicFramePr>
        <p:xfrm>
          <a:off x="2663788" y="2312876"/>
          <a:ext cx="3816426" cy="370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272142"/>
                <a:gridCol w="1272142"/>
                <a:gridCol w="1272142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rgbClr val="1A8CFF"/>
                          </a:solidFill>
                        </a:rPr>
                        <a:t>a</a:t>
                      </a:r>
                      <a:endParaRPr lang="he-IL" dirty="0">
                        <a:solidFill>
                          <a:srgbClr val="1A8C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חץ למעלה 25"/>
          <p:cNvSpPr/>
          <p:nvPr/>
        </p:nvSpPr>
        <p:spPr bwMode="auto">
          <a:xfrm>
            <a:off x="4319972" y="2708920"/>
            <a:ext cx="468052" cy="46805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47" name="אליפסה 46"/>
          <p:cNvSpPr/>
          <p:nvPr/>
        </p:nvSpPr>
        <p:spPr bwMode="auto">
          <a:xfrm>
            <a:off x="2699792" y="4617132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49" name="מחבר חץ ישר 48"/>
          <p:cNvCxnSpPr>
            <a:endCxn id="47" idx="2"/>
          </p:cNvCxnSpPr>
          <p:nvPr/>
        </p:nvCxnSpPr>
        <p:spPr bwMode="auto">
          <a:xfrm>
            <a:off x="2195736" y="5013176"/>
            <a:ext cx="50405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אליפסה 49"/>
          <p:cNvSpPr/>
          <p:nvPr/>
        </p:nvSpPr>
        <p:spPr bwMode="auto">
          <a:xfrm>
            <a:off x="3959932" y="5481228"/>
            <a:ext cx="79208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51" name="אליפסה 50"/>
          <p:cNvSpPr/>
          <p:nvPr/>
        </p:nvSpPr>
        <p:spPr bwMode="auto">
          <a:xfrm>
            <a:off x="3995936" y="3825044"/>
            <a:ext cx="79208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2" name="מחבר חץ ישר 51"/>
          <p:cNvCxnSpPr>
            <a:stCxn id="47" idx="7"/>
            <a:endCxn id="51" idx="2"/>
          </p:cNvCxnSpPr>
          <p:nvPr/>
        </p:nvCxnSpPr>
        <p:spPr bwMode="auto">
          <a:xfrm flipV="1">
            <a:off x="3375881" y="4221088"/>
            <a:ext cx="620055" cy="51204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מחבר חץ ישר 52"/>
          <p:cNvCxnSpPr>
            <a:stCxn id="47" idx="5"/>
            <a:endCxn id="50" idx="1"/>
          </p:cNvCxnSpPr>
          <p:nvPr/>
        </p:nvCxnSpPr>
        <p:spPr bwMode="auto">
          <a:xfrm>
            <a:off x="3375881" y="5293221"/>
            <a:ext cx="700050" cy="30400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אליפסה 53"/>
          <p:cNvSpPr/>
          <p:nvPr/>
        </p:nvSpPr>
        <p:spPr bwMode="auto">
          <a:xfrm>
            <a:off x="5472100" y="3825044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5" name="מחבר חץ ישר 54"/>
          <p:cNvCxnSpPr>
            <a:stCxn id="51" idx="6"/>
            <a:endCxn id="54" idx="2"/>
          </p:cNvCxnSpPr>
          <p:nvPr/>
        </p:nvCxnSpPr>
        <p:spPr bwMode="auto">
          <a:xfrm>
            <a:off x="4788024" y="4221088"/>
            <a:ext cx="68407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מחבר חץ ישר 26"/>
          <p:cNvCxnSpPr>
            <a:stCxn id="51" idx="1"/>
            <a:endCxn id="51" idx="7"/>
          </p:cNvCxnSpPr>
          <p:nvPr/>
        </p:nvCxnSpPr>
        <p:spPr bwMode="auto">
          <a:xfrm rot="5400000" flipH="1" flipV="1">
            <a:off x="4391980" y="3660998"/>
            <a:ext cx="12700" cy="560090"/>
          </a:xfrm>
          <a:prstGeom prst="curvedConnector3">
            <a:avLst>
              <a:gd name="adj1" fmla="val 27133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אליפסה 56"/>
          <p:cNvSpPr/>
          <p:nvPr/>
        </p:nvSpPr>
        <p:spPr bwMode="auto">
          <a:xfrm>
            <a:off x="5544108" y="3897052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63" name="מחבר חץ ישר 43"/>
          <p:cNvCxnSpPr>
            <a:stCxn id="64" idx="0"/>
            <a:endCxn id="50" idx="0"/>
          </p:cNvCxnSpPr>
          <p:nvPr/>
        </p:nvCxnSpPr>
        <p:spPr bwMode="auto">
          <a:xfrm rot="16200000" flipV="1">
            <a:off x="5112060" y="4725144"/>
            <a:ext cx="12700" cy="1512168"/>
          </a:xfrm>
          <a:prstGeom prst="curvedConnector3">
            <a:avLst>
              <a:gd name="adj1" fmla="val 18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אליפסה 63"/>
          <p:cNvSpPr/>
          <p:nvPr/>
        </p:nvSpPr>
        <p:spPr bwMode="auto">
          <a:xfrm>
            <a:off x="5472100" y="5481228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65" name="מחבר חץ ישר 64"/>
          <p:cNvCxnSpPr>
            <a:stCxn id="50" idx="6"/>
            <a:endCxn id="64" idx="2"/>
          </p:cNvCxnSpPr>
          <p:nvPr/>
        </p:nvCxnSpPr>
        <p:spPr bwMode="auto">
          <a:xfrm>
            <a:off x="4752020" y="5877272"/>
            <a:ext cx="72008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אליפסה 66"/>
          <p:cNvSpPr/>
          <p:nvPr/>
        </p:nvSpPr>
        <p:spPr bwMode="auto">
          <a:xfrm>
            <a:off x="5544108" y="5567638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57195" y="4784715"/>
            <a:ext cx="1030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start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60174" y="4115980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6198" y="5006788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27476" y="3179876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11552" y="3791944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2573" y="4828964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427" y="5434345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cxnSp>
        <p:nvCxnSpPr>
          <p:cNvPr id="35" name="מחבר חץ ישר 7"/>
          <p:cNvCxnSpPr/>
          <p:nvPr/>
        </p:nvCxnSpPr>
        <p:spPr bwMode="auto">
          <a:xfrm flipV="1">
            <a:off x="2387946" y="5013176"/>
            <a:ext cx="311846" cy="23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5305" y="0"/>
            <a:ext cx="7772400" cy="1143000"/>
          </a:xfrm>
        </p:spPr>
        <p:txBody>
          <a:bodyPr/>
          <a:lstStyle/>
          <a:p>
            <a:r>
              <a:rPr lang="en-US" dirty="0"/>
              <a:t>Accepting words</a:t>
            </a:r>
            <a:endParaRPr lang="he-IL" dirty="0"/>
          </a:p>
        </p:txBody>
      </p:sp>
      <p:graphicFrame>
        <p:nvGraphicFramePr>
          <p:cNvPr id="25" name="טבלה 24"/>
          <p:cNvGraphicFramePr>
            <a:graphicFrameLocks noGrp="1"/>
          </p:cNvGraphicFramePr>
          <p:nvPr>
            <p:extLst/>
          </p:nvPr>
        </p:nvGraphicFramePr>
        <p:xfrm>
          <a:off x="2663788" y="2312876"/>
          <a:ext cx="3816426" cy="370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272142"/>
                <a:gridCol w="1272142"/>
                <a:gridCol w="1272142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rgbClr val="1A8CFF"/>
                          </a:solidFill>
                        </a:rPr>
                        <a:t>b</a:t>
                      </a:r>
                      <a:endParaRPr lang="he-IL" dirty="0">
                        <a:solidFill>
                          <a:srgbClr val="1A8C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rgbClr val="1A8CFF"/>
                          </a:solidFill>
                        </a:rPr>
                        <a:t>a</a:t>
                      </a:r>
                      <a:endParaRPr lang="he-IL" dirty="0">
                        <a:solidFill>
                          <a:srgbClr val="1A8C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חץ למעלה 25"/>
          <p:cNvSpPr/>
          <p:nvPr/>
        </p:nvSpPr>
        <p:spPr bwMode="auto">
          <a:xfrm>
            <a:off x="5616116" y="2708920"/>
            <a:ext cx="468052" cy="46805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47" name="אליפסה 46"/>
          <p:cNvSpPr/>
          <p:nvPr/>
        </p:nvSpPr>
        <p:spPr bwMode="auto">
          <a:xfrm>
            <a:off x="2699792" y="4617132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50" name="אליפסה 49"/>
          <p:cNvSpPr/>
          <p:nvPr/>
        </p:nvSpPr>
        <p:spPr bwMode="auto">
          <a:xfrm>
            <a:off x="3959932" y="5481228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51" name="אליפסה 50"/>
          <p:cNvSpPr/>
          <p:nvPr/>
        </p:nvSpPr>
        <p:spPr bwMode="auto">
          <a:xfrm>
            <a:off x="3995936" y="3825044"/>
            <a:ext cx="79208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2" name="מחבר חץ ישר 51"/>
          <p:cNvCxnSpPr>
            <a:stCxn id="47" idx="7"/>
            <a:endCxn id="51" idx="2"/>
          </p:cNvCxnSpPr>
          <p:nvPr/>
        </p:nvCxnSpPr>
        <p:spPr bwMode="auto">
          <a:xfrm flipV="1">
            <a:off x="3375881" y="4221088"/>
            <a:ext cx="620055" cy="51204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מחבר חץ ישר 52"/>
          <p:cNvCxnSpPr>
            <a:stCxn id="47" idx="5"/>
            <a:endCxn id="50" idx="1"/>
          </p:cNvCxnSpPr>
          <p:nvPr/>
        </p:nvCxnSpPr>
        <p:spPr bwMode="auto">
          <a:xfrm>
            <a:off x="3375881" y="5293221"/>
            <a:ext cx="700050" cy="30400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אליפסה 53"/>
          <p:cNvSpPr/>
          <p:nvPr/>
        </p:nvSpPr>
        <p:spPr bwMode="auto">
          <a:xfrm>
            <a:off x="5472100" y="3825044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5" name="מחבר חץ ישר 54"/>
          <p:cNvCxnSpPr>
            <a:stCxn id="51" idx="6"/>
            <a:endCxn id="54" idx="2"/>
          </p:cNvCxnSpPr>
          <p:nvPr/>
        </p:nvCxnSpPr>
        <p:spPr bwMode="auto">
          <a:xfrm>
            <a:off x="4788024" y="4221088"/>
            <a:ext cx="68407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מחבר חץ ישר 26"/>
          <p:cNvCxnSpPr>
            <a:stCxn id="51" idx="1"/>
            <a:endCxn id="51" idx="7"/>
          </p:cNvCxnSpPr>
          <p:nvPr/>
        </p:nvCxnSpPr>
        <p:spPr bwMode="auto">
          <a:xfrm rot="5400000" flipH="1" flipV="1">
            <a:off x="4391980" y="3660998"/>
            <a:ext cx="12700" cy="560090"/>
          </a:xfrm>
          <a:prstGeom prst="curvedConnector3">
            <a:avLst>
              <a:gd name="adj1" fmla="val 27133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אליפסה 56"/>
          <p:cNvSpPr/>
          <p:nvPr/>
        </p:nvSpPr>
        <p:spPr bwMode="auto">
          <a:xfrm>
            <a:off x="5544108" y="3897052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63" name="מחבר חץ ישר 43"/>
          <p:cNvCxnSpPr>
            <a:stCxn id="64" idx="0"/>
            <a:endCxn id="50" idx="0"/>
          </p:cNvCxnSpPr>
          <p:nvPr/>
        </p:nvCxnSpPr>
        <p:spPr bwMode="auto">
          <a:xfrm rot="16200000" flipV="1">
            <a:off x="5112060" y="4725144"/>
            <a:ext cx="12700" cy="1512168"/>
          </a:xfrm>
          <a:prstGeom prst="curvedConnector3">
            <a:avLst>
              <a:gd name="adj1" fmla="val 18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אליפסה 63"/>
          <p:cNvSpPr/>
          <p:nvPr/>
        </p:nvSpPr>
        <p:spPr bwMode="auto">
          <a:xfrm>
            <a:off x="5472100" y="5481228"/>
            <a:ext cx="79208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65" name="מחבר חץ ישר 64"/>
          <p:cNvCxnSpPr>
            <a:stCxn id="50" idx="6"/>
            <a:endCxn id="64" idx="2"/>
          </p:cNvCxnSpPr>
          <p:nvPr/>
        </p:nvCxnSpPr>
        <p:spPr bwMode="auto">
          <a:xfrm>
            <a:off x="4752020" y="5877272"/>
            <a:ext cx="72008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אליפסה 66"/>
          <p:cNvSpPr/>
          <p:nvPr/>
        </p:nvSpPr>
        <p:spPr bwMode="auto">
          <a:xfrm>
            <a:off x="5544108" y="5567638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7195" y="4784715"/>
            <a:ext cx="1030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start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0174" y="4115980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76198" y="5006788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27476" y="3179876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11552" y="3791944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573" y="4828964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40427" y="5434345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cxnSp>
        <p:nvCxnSpPr>
          <p:cNvPr id="34" name="מחבר חץ ישר 7"/>
          <p:cNvCxnSpPr/>
          <p:nvPr/>
        </p:nvCxnSpPr>
        <p:spPr bwMode="auto">
          <a:xfrm flipV="1">
            <a:off x="2387946" y="5013176"/>
            <a:ext cx="311846" cy="23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Accepting words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77771" y="1048571"/>
            <a:ext cx="8353425" cy="1079897"/>
          </a:xfrm>
        </p:spPr>
        <p:txBody>
          <a:bodyPr/>
          <a:lstStyle/>
          <a:p>
            <a:r>
              <a:rPr lang="en-US" dirty="0" smtClean="0"/>
              <a:t>Accept word if reached an accepting state</a:t>
            </a:r>
            <a:endParaRPr lang="he-IL" dirty="0"/>
          </a:p>
        </p:txBody>
      </p:sp>
      <p:graphicFrame>
        <p:nvGraphicFramePr>
          <p:cNvPr id="25" name="טבלה 24"/>
          <p:cNvGraphicFramePr>
            <a:graphicFrameLocks noGrp="1"/>
          </p:cNvGraphicFramePr>
          <p:nvPr>
            <p:extLst/>
          </p:nvPr>
        </p:nvGraphicFramePr>
        <p:xfrm>
          <a:off x="2663788" y="2312876"/>
          <a:ext cx="3816426" cy="370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272142"/>
                <a:gridCol w="1272142"/>
                <a:gridCol w="1272142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rgbClr val="1A8CFF"/>
                          </a:solidFill>
                        </a:rPr>
                        <a:t>c</a:t>
                      </a:r>
                      <a:endParaRPr lang="he-IL" dirty="0">
                        <a:solidFill>
                          <a:srgbClr val="1A8C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rgbClr val="1A8CFF"/>
                          </a:solidFill>
                        </a:rPr>
                        <a:t>b</a:t>
                      </a:r>
                      <a:endParaRPr lang="he-IL" dirty="0">
                        <a:solidFill>
                          <a:srgbClr val="1A8C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rgbClr val="1A8CFF"/>
                          </a:solidFill>
                        </a:rPr>
                        <a:t>a</a:t>
                      </a:r>
                      <a:endParaRPr lang="he-IL" dirty="0">
                        <a:solidFill>
                          <a:srgbClr val="1A8C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חץ למעלה 25"/>
          <p:cNvSpPr/>
          <p:nvPr/>
        </p:nvSpPr>
        <p:spPr bwMode="auto">
          <a:xfrm>
            <a:off x="6588224" y="2708920"/>
            <a:ext cx="468052" cy="46805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35" name="אליפסה 34"/>
          <p:cNvSpPr/>
          <p:nvPr/>
        </p:nvSpPr>
        <p:spPr bwMode="auto">
          <a:xfrm>
            <a:off x="2699792" y="4617132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38" name="אליפסה 37"/>
          <p:cNvSpPr/>
          <p:nvPr/>
        </p:nvSpPr>
        <p:spPr bwMode="auto">
          <a:xfrm>
            <a:off x="3959932" y="5481228"/>
            <a:ext cx="79208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39" name="אליפסה 38"/>
          <p:cNvSpPr/>
          <p:nvPr/>
        </p:nvSpPr>
        <p:spPr bwMode="auto">
          <a:xfrm>
            <a:off x="3995936" y="3825044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40" name="מחבר חץ ישר 39"/>
          <p:cNvCxnSpPr>
            <a:stCxn id="35" idx="7"/>
            <a:endCxn id="39" idx="2"/>
          </p:cNvCxnSpPr>
          <p:nvPr/>
        </p:nvCxnSpPr>
        <p:spPr bwMode="auto">
          <a:xfrm flipV="1">
            <a:off x="3375881" y="4221088"/>
            <a:ext cx="620055" cy="51204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מחבר חץ ישר 40"/>
          <p:cNvCxnSpPr>
            <a:stCxn id="35" idx="5"/>
            <a:endCxn id="38" idx="1"/>
          </p:cNvCxnSpPr>
          <p:nvPr/>
        </p:nvCxnSpPr>
        <p:spPr bwMode="auto">
          <a:xfrm>
            <a:off x="3375881" y="5293221"/>
            <a:ext cx="700050" cy="30400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אליפסה 41"/>
          <p:cNvSpPr/>
          <p:nvPr/>
        </p:nvSpPr>
        <p:spPr bwMode="auto">
          <a:xfrm>
            <a:off x="5472100" y="3825044"/>
            <a:ext cx="79208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43" name="מחבר חץ ישר 42"/>
          <p:cNvCxnSpPr>
            <a:stCxn id="39" idx="6"/>
            <a:endCxn id="42" idx="2"/>
          </p:cNvCxnSpPr>
          <p:nvPr/>
        </p:nvCxnSpPr>
        <p:spPr bwMode="auto">
          <a:xfrm>
            <a:off x="4788024" y="4221088"/>
            <a:ext cx="68407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מחבר חץ ישר 26"/>
          <p:cNvCxnSpPr>
            <a:stCxn id="39" idx="1"/>
            <a:endCxn id="39" idx="7"/>
          </p:cNvCxnSpPr>
          <p:nvPr/>
        </p:nvCxnSpPr>
        <p:spPr bwMode="auto">
          <a:xfrm rot="5400000" flipH="1" flipV="1">
            <a:off x="4391980" y="3660998"/>
            <a:ext cx="12700" cy="560090"/>
          </a:xfrm>
          <a:prstGeom prst="curvedConnector3">
            <a:avLst>
              <a:gd name="adj1" fmla="val 27133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אליפסה 44"/>
          <p:cNvSpPr/>
          <p:nvPr/>
        </p:nvSpPr>
        <p:spPr bwMode="auto">
          <a:xfrm>
            <a:off x="5544108" y="3897052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1" name="מחבר חץ ישר 43"/>
          <p:cNvCxnSpPr>
            <a:stCxn id="52" idx="0"/>
            <a:endCxn id="38" idx="0"/>
          </p:cNvCxnSpPr>
          <p:nvPr/>
        </p:nvCxnSpPr>
        <p:spPr bwMode="auto">
          <a:xfrm rot="16200000" flipV="1">
            <a:off x="5112060" y="4725144"/>
            <a:ext cx="12700" cy="1512168"/>
          </a:xfrm>
          <a:prstGeom prst="curvedConnector3">
            <a:avLst>
              <a:gd name="adj1" fmla="val 18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אליפסה 51"/>
          <p:cNvSpPr/>
          <p:nvPr/>
        </p:nvSpPr>
        <p:spPr bwMode="auto">
          <a:xfrm>
            <a:off x="5472100" y="5481228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3" name="מחבר חץ ישר 52"/>
          <p:cNvCxnSpPr>
            <a:stCxn id="38" idx="6"/>
            <a:endCxn id="52" idx="2"/>
          </p:cNvCxnSpPr>
          <p:nvPr/>
        </p:nvCxnSpPr>
        <p:spPr bwMode="auto">
          <a:xfrm>
            <a:off x="4752020" y="5877272"/>
            <a:ext cx="72008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אליפסה 54"/>
          <p:cNvSpPr/>
          <p:nvPr/>
        </p:nvSpPr>
        <p:spPr bwMode="auto">
          <a:xfrm>
            <a:off x="5544108" y="5567638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57195" y="4784715"/>
            <a:ext cx="1030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start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60174" y="4115980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6198" y="5006788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27476" y="3179876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11552" y="3791944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2573" y="4828964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427" y="5434345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cxnSp>
        <p:nvCxnSpPr>
          <p:cNvPr id="56" name="מחבר חץ ישר 7"/>
          <p:cNvCxnSpPr/>
          <p:nvPr/>
        </p:nvCxnSpPr>
        <p:spPr bwMode="auto">
          <a:xfrm flipV="1">
            <a:off x="2387946" y="5013176"/>
            <a:ext cx="311846" cy="23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59</a:t>
            </a:fld>
            <a:endParaRPr lang="en-US"/>
          </a:p>
        </p:txBody>
      </p:sp>
      <p:sp>
        <p:nvSpPr>
          <p:cNvPr id="36" name="הסבר מלבני 21"/>
          <p:cNvSpPr/>
          <p:nvPr/>
        </p:nvSpPr>
        <p:spPr bwMode="auto">
          <a:xfrm>
            <a:off x="7380312" y="1556792"/>
            <a:ext cx="1476164" cy="792088"/>
          </a:xfrm>
          <a:prstGeom prst="wedgeRectCallout">
            <a:avLst>
              <a:gd name="adj1" fmla="val -97644"/>
              <a:gd name="adj2" fmla="val 39412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Arial" pitchFamily="34" charset="0"/>
              </a:rPr>
              <a:t>word</a:t>
            </a:r>
            <a:br>
              <a:rPr kumimoji="0" lang="en-US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Arial" pitchFamily="34" charset="0"/>
              </a:rPr>
            </a:br>
            <a:r>
              <a:rPr kumimoji="0" lang="en-US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Arial" pitchFamily="34" charset="0"/>
              </a:rPr>
              <a:t>accepted</a:t>
            </a:r>
            <a:endParaRPr kumimoji="0" lang="he-IL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340936" y="5411460"/>
            <a:ext cx="6720455" cy="425975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Lexical Analysis do? 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229897"/>
          </a:xfrm>
        </p:spPr>
        <p:txBody>
          <a:bodyPr/>
          <a:lstStyle/>
          <a:p>
            <a:r>
              <a:rPr lang="en-US" dirty="0" smtClean="0"/>
              <a:t>Language: fully parenthesized expressions</a:t>
            </a:r>
          </a:p>
        </p:txBody>
      </p:sp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1342301" y="2597534"/>
            <a:ext cx="7119257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dirty="0" err="1" smtClean="0">
                <a:latin typeface="+mn-lt"/>
              </a:rPr>
              <a:t>Expr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  <a:sym typeface="Symbol" charset="0"/>
              </a:rPr>
              <a:t> </a:t>
            </a:r>
            <a:r>
              <a:rPr lang="en-US" dirty="0" err="1" smtClean="0">
                <a:latin typeface="+mn-lt"/>
                <a:sym typeface="Symbol" charset="0"/>
              </a:rPr>
              <a:t>Num</a:t>
            </a:r>
            <a:r>
              <a:rPr lang="en-US" dirty="0" smtClean="0">
                <a:latin typeface="+mn-lt"/>
                <a:sym typeface="Symbol" charset="0"/>
              </a:rPr>
              <a:t> </a:t>
            </a:r>
            <a:r>
              <a:rPr lang="en-US" dirty="0">
                <a:latin typeface="+mn-lt"/>
                <a:sym typeface="Symbol" charset="0"/>
              </a:rPr>
              <a:t>| </a:t>
            </a:r>
            <a:r>
              <a:rPr lang="en-US" dirty="0" smtClean="0">
                <a:latin typeface="+mn-lt"/>
                <a:sym typeface="Symbol" charset="0"/>
              </a:rPr>
              <a:t>LP </a:t>
            </a:r>
            <a:r>
              <a:rPr lang="en-US" dirty="0" err="1" smtClean="0">
                <a:latin typeface="+mn-lt"/>
                <a:sym typeface="Symbol" charset="0"/>
              </a:rPr>
              <a:t>Expr</a:t>
            </a:r>
            <a:r>
              <a:rPr lang="en-US" dirty="0" smtClean="0">
                <a:latin typeface="+mn-lt"/>
                <a:sym typeface="Symbol" charset="0"/>
              </a:rPr>
              <a:t> Op </a:t>
            </a:r>
            <a:r>
              <a:rPr lang="en-US" dirty="0" err="1" smtClean="0">
                <a:latin typeface="+mn-lt"/>
                <a:sym typeface="Symbol" charset="0"/>
              </a:rPr>
              <a:t>Expr</a:t>
            </a:r>
            <a:r>
              <a:rPr lang="en-US" dirty="0" smtClean="0">
                <a:latin typeface="+mn-lt"/>
                <a:sym typeface="Symbol" charset="0"/>
              </a:rPr>
              <a:t> RP</a:t>
            </a:r>
            <a:endParaRPr lang="en-US" dirty="0">
              <a:latin typeface="+mn-lt"/>
              <a:sym typeface="Symbol" charset="0"/>
            </a:endParaRPr>
          </a:p>
          <a:p>
            <a:pPr algn="l">
              <a:spcBef>
                <a:spcPct val="20000"/>
              </a:spcBef>
            </a:pPr>
            <a:r>
              <a:rPr lang="en-US" dirty="0" err="1" smtClean="0">
                <a:latin typeface="+mn-lt"/>
                <a:sym typeface="Symbol" charset="0"/>
              </a:rPr>
              <a:t>Num</a:t>
            </a:r>
            <a:r>
              <a:rPr lang="en-US" dirty="0">
                <a:latin typeface="+mn-lt"/>
                <a:sym typeface="Symbol" charset="0"/>
              </a:rPr>
              <a:t> </a:t>
            </a:r>
            <a:r>
              <a:rPr lang="en-US" dirty="0" smtClean="0">
                <a:latin typeface="+mn-lt"/>
                <a:sym typeface="Symbol" charset="0"/>
              </a:rPr>
              <a:t> Dig | Dig </a:t>
            </a:r>
            <a:r>
              <a:rPr lang="en-US" dirty="0" err="1" smtClean="0">
                <a:latin typeface="+mn-lt"/>
                <a:sym typeface="Symbol" charset="0"/>
              </a:rPr>
              <a:t>Num</a:t>
            </a:r>
            <a:endParaRPr lang="en-US" dirty="0" smtClean="0">
              <a:latin typeface="+mn-lt"/>
              <a:sym typeface="Symbol" charset="0"/>
            </a:endParaRPr>
          </a:p>
          <a:p>
            <a:pPr algn="l">
              <a:spcBef>
                <a:spcPct val="2000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+mn-lt"/>
                <a:sym typeface="Symbol" charset="0"/>
              </a:rPr>
              <a:t>Dig </a:t>
            </a:r>
            <a:r>
              <a:rPr lang="en-US" dirty="0" smtClean="0">
                <a:latin typeface="+mn-lt"/>
                <a:sym typeface="Symbol" charset="0"/>
              </a:rPr>
              <a:t> 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0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1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2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3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4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5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6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7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8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9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endParaRPr lang="en-US" dirty="0" smtClean="0">
              <a:latin typeface="+mn-lt"/>
              <a:sym typeface="Symbol" charset="0"/>
            </a:endParaRPr>
          </a:p>
          <a:p>
            <a:pPr algn="l"/>
            <a:r>
              <a:rPr lang="en-US" dirty="0" smtClean="0">
                <a:latin typeface="+mn-lt"/>
                <a:sym typeface="Symbol" charset="0"/>
              </a:rPr>
              <a:t>LP </a:t>
            </a:r>
            <a:r>
              <a:rPr lang="en-US" dirty="0">
                <a:latin typeface="+mn-lt"/>
                <a:sym typeface="Symbol" charset="0"/>
              </a:rPr>
              <a:t> 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(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endParaRPr lang="en-US" altLang="ja-JP" dirty="0" smtClean="0">
              <a:latin typeface="+mn-lt"/>
              <a:sym typeface="Symbol" charset="0"/>
            </a:endParaRPr>
          </a:p>
          <a:p>
            <a:pPr algn="l"/>
            <a:r>
              <a:rPr lang="en-US" dirty="0" smtClean="0">
                <a:latin typeface="+mn-lt"/>
                <a:sym typeface="Symbol" charset="0"/>
              </a:rPr>
              <a:t>RP </a:t>
            </a:r>
            <a:r>
              <a:rPr lang="en-US" dirty="0">
                <a:latin typeface="+mn-lt"/>
                <a:sym typeface="Symbol" charset="0"/>
              </a:rPr>
              <a:t> 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altLang="ja-JP" dirty="0">
                <a:latin typeface="+mn-lt"/>
                <a:sym typeface="Symbol" charset="0"/>
              </a:rPr>
              <a:t>)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endParaRPr lang="en-US" altLang="ja-JP" dirty="0">
              <a:latin typeface="+mn-lt"/>
              <a:sym typeface="Symbol" charset="0"/>
            </a:endParaRPr>
          </a:p>
          <a:p>
            <a:pPr algn="l"/>
            <a:r>
              <a:rPr lang="en-US" dirty="0">
                <a:latin typeface="+mn-lt"/>
                <a:sym typeface="Symbol" charset="0"/>
              </a:rPr>
              <a:t>Op 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+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*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endParaRPr lang="en-US" altLang="ja-JP" dirty="0">
              <a:latin typeface="+mn-lt"/>
              <a:sym typeface="Symbol" charset="0"/>
            </a:endParaRPr>
          </a:p>
          <a:p>
            <a:pPr algn="l"/>
            <a:endParaRPr lang="en-US" dirty="0">
              <a:sym typeface="Symbo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8587" y="5353932"/>
            <a:ext cx="703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onsolas"/>
                <a:cs typeface="Consolas"/>
              </a:rPr>
              <a:t>(   (   23   +    7   )   *   19   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7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6791" y="0"/>
            <a:ext cx="7772400" cy="1143000"/>
          </a:xfrm>
        </p:spPr>
        <p:txBody>
          <a:bodyPr/>
          <a:lstStyle/>
          <a:p>
            <a:r>
              <a:rPr lang="en-US" dirty="0" smtClean="0"/>
              <a:t>NFA+</a:t>
            </a:r>
            <a:r>
              <a:rPr lang="az-Cyrl-AZ" dirty="0" smtClean="0"/>
              <a:t>Є</a:t>
            </a:r>
            <a:r>
              <a:rPr lang="en-US" dirty="0" smtClean="0"/>
              <a:t> automata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69013" y="1459734"/>
            <a:ext cx="8353425" cy="1079897"/>
          </a:xfrm>
        </p:spPr>
        <p:txBody>
          <a:bodyPr/>
          <a:lstStyle/>
          <a:p>
            <a:r>
              <a:rPr lang="az-Cyrl-AZ" dirty="0" smtClean="0"/>
              <a:t>Є</a:t>
            </a:r>
            <a:r>
              <a:rPr lang="en-US" dirty="0" smtClean="0"/>
              <a:t> transitions can “fire” without reading the input</a:t>
            </a:r>
            <a:endParaRPr lang="he-IL" dirty="0"/>
          </a:p>
        </p:txBody>
      </p:sp>
      <p:sp>
        <p:nvSpPr>
          <p:cNvPr id="47" name="אליפסה 46"/>
          <p:cNvSpPr/>
          <p:nvPr/>
        </p:nvSpPr>
        <p:spPr bwMode="auto">
          <a:xfrm>
            <a:off x="2699792" y="4617132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51" name="אליפסה 50"/>
          <p:cNvSpPr/>
          <p:nvPr/>
        </p:nvSpPr>
        <p:spPr bwMode="auto">
          <a:xfrm>
            <a:off x="3995936" y="4617132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2" name="מחבר חץ ישר 51"/>
          <p:cNvCxnSpPr>
            <a:stCxn id="47" idx="6"/>
            <a:endCxn id="51" idx="2"/>
          </p:cNvCxnSpPr>
          <p:nvPr/>
        </p:nvCxnSpPr>
        <p:spPr bwMode="auto">
          <a:xfrm>
            <a:off x="3491880" y="5013176"/>
            <a:ext cx="50405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אליפסה 53"/>
          <p:cNvSpPr/>
          <p:nvPr/>
        </p:nvSpPr>
        <p:spPr bwMode="auto">
          <a:xfrm>
            <a:off x="5472100" y="4617132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5" name="מחבר חץ ישר 54"/>
          <p:cNvCxnSpPr>
            <a:stCxn id="51" idx="6"/>
            <a:endCxn id="54" idx="2"/>
          </p:cNvCxnSpPr>
          <p:nvPr/>
        </p:nvCxnSpPr>
        <p:spPr bwMode="auto">
          <a:xfrm>
            <a:off x="4788024" y="5013176"/>
            <a:ext cx="68407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מחבר חץ ישר 26"/>
          <p:cNvCxnSpPr>
            <a:stCxn id="51" idx="1"/>
            <a:endCxn id="51" idx="7"/>
          </p:cNvCxnSpPr>
          <p:nvPr/>
        </p:nvCxnSpPr>
        <p:spPr bwMode="auto">
          <a:xfrm rot="5400000" flipH="1" flipV="1">
            <a:off x="4391980" y="4453086"/>
            <a:ext cx="12700" cy="560090"/>
          </a:xfrm>
          <a:prstGeom prst="curvedConnector3">
            <a:avLst>
              <a:gd name="adj1" fmla="val 27133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אליפסה 56"/>
          <p:cNvSpPr/>
          <p:nvPr/>
        </p:nvSpPr>
        <p:spPr bwMode="auto">
          <a:xfrm>
            <a:off x="5544108" y="4689140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28" name="מחבר חץ ישר 27"/>
          <p:cNvCxnSpPr>
            <a:stCxn id="51" idx="4"/>
            <a:endCxn id="54" idx="4"/>
          </p:cNvCxnSpPr>
          <p:nvPr/>
        </p:nvCxnSpPr>
        <p:spPr bwMode="auto">
          <a:xfrm rot="16200000" flipH="1">
            <a:off x="5130062" y="4671138"/>
            <a:ext cx="12700" cy="1476164"/>
          </a:xfrm>
          <a:prstGeom prst="curvedConnector3">
            <a:avLst>
              <a:gd name="adj1" fmla="val 18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936285" y="5265204"/>
            <a:ext cx="35398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az-Cyrl-AZ" sz="2000" dirty="0" smtClean="0"/>
              <a:t>Є</a:t>
            </a:r>
            <a:endParaRPr lang="he-IL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313402" y="4775957"/>
            <a:ext cx="1030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start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6588" y="4545152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01201" y="3933117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0091" y="4557447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cxnSp>
        <p:nvCxnSpPr>
          <p:cNvPr id="26" name="מחבר חץ ישר 7"/>
          <p:cNvCxnSpPr/>
          <p:nvPr/>
        </p:nvCxnSpPr>
        <p:spPr bwMode="auto">
          <a:xfrm flipV="1">
            <a:off x="2344153" y="5004418"/>
            <a:ext cx="311846" cy="23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7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NFA+</a:t>
            </a:r>
            <a:r>
              <a:rPr lang="az-Cyrl-AZ" smtClean="0"/>
              <a:t>Є</a:t>
            </a:r>
            <a:r>
              <a:rPr lang="en-US" smtClean="0"/>
              <a:t> </a:t>
            </a:r>
            <a:r>
              <a:rPr lang="en-US" dirty="0" smtClean="0"/>
              <a:t>run example</a:t>
            </a:r>
            <a:endParaRPr lang="he-IL" dirty="0"/>
          </a:p>
        </p:txBody>
      </p:sp>
      <p:sp>
        <p:nvSpPr>
          <p:cNvPr id="47" name="אליפסה 46"/>
          <p:cNvSpPr/>
          <p:nvPr/>
        </p:nvSpPr>
        <p:spPr bwMode="auto">
          <a:xfrm>
            <a:off x="2699792" y="4617132"/>
            <a:ext cx="79208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51" name="אליפסה 50"/>
          <p:cNvSpPr/>
          <p:nvPr/>
        </p:nvSpPr>
        <p:spPr bwMode="auto">
          <a:xfrm>
            <a:off x="3995936" y="4617132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2" name="מחבר חץ ישר 51"/>
          <p:cNvCxnSpPr>
            <a:stCxn id="47" idx="6"/>
            <a:endCxn id="51" idx="2"/>
          </p:cNvCxnSpPr>
          <p:nvPr/>
        </p:nvCxnSpPr>
        <p:spPr bwMode="auto">
          <a:xfrm>
            <a:off x="3491880" y="5013176"/>
            <a:ext cx="50405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אליפסה 53"/>
          <p:cNvSpPr/>
          <p:nvPr/>
        </p:nvSpPr>
        <p:spPr bwMode="auto">
          <a:xfrm>
            <a:off x="5472100" y="4617132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5" name="מחבר חץ ישר 54"/>
          <p:cNvCxnSpPr>
            <a:stCxn id="51" idx="6"/>
            <a:endCxn id="54" idx="2"/>
          </p:cNvCxnSpPr>
          <p:nvPr/>
        </p:nvCxnSpPr>
        <p:spPr bwMode="auto">
          <a:xfrm>
            <a:off x="4788024" y="5013176"/>
            <a:ext cx="68407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מחבר חץ ישר 26"/>
          <p:cNvCxnSpPr>
            <a:stCxn id="51" idx="1"/>
            <a:endCxn id="51" idx="7"/>
          </p:cNvCxnSpPr>
          <p:nvPr/>
        </p:nvCxnSpPr>
        <p:spPr bwMode="auto">
          <a:xfrm rot="5400000" flipH="1" flipV="1">
            <a:off x="4391980" y="4453086"/>
            <a:ext cx="12700" cy="560090"/>
          </a:xfrm>
          <a:prstGeom prst="curvedConnector3">
            <a:avLst>
              <a:gd name="adj1" fmla="val 27133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אליפסה 56"/>
          <p:cNvSpPr/>
          <p:nvPr/>
        </p:nvSpPr>
        <p:spPr bwMode="auto">
          <a:xfrm>
            <a:off x="5544108" y="4689140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graphicFrame>
        <p:nvGraphicFramePr>
          <p:cNvPr id="26" name="טבלה 25"/>
          <p:cNvGraphicFramePr>
            <a:graphicFrameLocks noGrp="1"/>
          </p:cNvGraphicFramePr>
          <p:nvPr/>
        </p:nvGraphicFramePr>
        <p:xfrm>
          <a:off x="2663788" y="2312876"/>
          <a:ext cx="3816426" cy="370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272142"/>
                <a:gridCol w="1272142"/>
                <a:gridCol w="1272142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8" name="מחבר חץ ישר 27"/>
          <p:cNvCxnSpPr>
            <a:stCxn id="51" idx="4"/>
            <a:endCxn id="54" idx="4"/>
          </p:cNvCxnSpPr>
          <p:nvPr/>
        </p:nvCxnSpPr>
        <p:spPr bwMode="auto">
          <a:xfrm rot="16200000" flipH="1">
            <a:off x="5130062" y="4671138"/>
            <a:ext cx="12700" cy="1476164"/>
          </a:xfrm>
          <a:prstGeom prst="curvedConnector3">
            <a:avLst>
              <a:gd name="adj1" fmla="val 18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חץ למעלה 34"/>
          <p:cNvSpPr/>
          <p:nvPr/>
        </p:nvSpPr>
        <p:spPr bwMode="auto">
          <a:xfrm>
            <a:off x="3059832" y="2780928"/>
            <a:ext cx="468052" cy="46805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6285" y="5265204"/>
            <a:ext cx="35398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az-Cyrl-AZ" sz="2000" dirty="0" smtClean="0"/>
              <a:t>Є</a:t>
            </a:r>
            <a:endParaRPr lang="he-IL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313402" y="4775957"/>
            <a:ext cx="1030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start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6588" y="4545152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01201" y="3933117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0091" y="4557447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cxnSp>
        <p:nvCxnSpPr>
          <p:cNvPr id="25" name="מחבר חץ ישר 7"/>
          <p:cNvCxnSpPr/>
          <p:nvPr/>
        </p:nvCxnSpPr>
        <p:spPr bwMode="auto">
          <a:xfrm flipV="1">
            <a:off x="2344153" y="5004418"/>
            <a:ext cx="311846" cy="23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7286" y="0"/>
            <a:ext cx="7772400" cy="1143000"/>
          </a:xfrm>
        </p:spPr>
        <p:txBody>
          <a:bodyPr/>
          <a:lstStyle/>
          <a:p>
            <a:r>
              <a:rPr lang="en-US" dirty="0" smtClean="0"/>
              <a:t>NFA+</a:t>
            </a:r>
            <a:r>
              <a:rPr lang="az-Cyrl-AZ" dirty="0" smtClean="0"/>
              <a:t>Є</a:t>
            </a:r>
            <a:r>
              <a:rPr lang="en-US" dirty="0" smtClean="0"/>
              <a:t> run example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40998" y="1136017"/>
            <a:ext cx="8353425" cy="1079897"/>
          </a:xfrm>
        </p:spPr>
        <p:txBody>
          <a:bodyPr/>
          <a:lstStyle/>
          <a:p>
            <a:r>
              <a:rPr lang="en-US" dirty="0" smtClean="0"/>
              <a:t>Now </a:t>
            </a:r>
            <a:r>
              <a:rPr lang="az-Cyrl-AZ" dirty="0" smtClean="0"/>
              <a:t>Є</a:t>
            </a:r>
            <a:r>
              <a:rPr lang="en-US" dirty="0" smtClean="0"/>
              <a:t> transition can non-deterministically take place</a:t>
            </a:r>
            <a:endParaRPr lang="he-IL" dirty="0"/>
          </a:p>
        </p:txBody>
      </p:sp>
      <p:sp>
        <p:nvSpPr>
          <p:cNvPr id="47" name="אליפסה 46"/>
          <p:cNvSpPr/>
          <p:nvPr/>
        </p:nvSpPr>
        <p:spPr bwMode="auto">
          <a:xfrm>
            <a:off x="2699792" y="4617132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51" name="אליפסה 50"/>
          <p:cNvSpPr/>
          <p:nvPr/>
        </p:nvSpPr>
        <p:spPr bwMode="auto">
          <a:xfrm>
            <a:off x="3995936" y="4617132"/>
            <a:ext cx="79208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2" name="מחבר חץ ישר 51"/>
          <p:cNvCxnSpPr>
            <a:stCxn id="47" idx="6"/>
            <a:endCxn id="51" idx="2"/>
          </p:cNvCxnSpPr>
          <p:nvPr/>
        </p:nvCxnSpPr>
        <p:spPr bwMode="auto">
          <a:xfrm>
            <a:off x="3491880" y="5013176"/>
            <a:ext cx="50405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אליפסה 53"/>
          <p:cNvSpPr/>
          <p:nvPr/>
        </p:nvSpPr>
        <p:spPr bwMode="auto">
          <a:xfrm>
            <a:off x="5472100" y="4617132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5" name="מחבר חץ ישר 54"/>
          <p:cNvCxnSpPr>
            <a:stCxn id="51" idx="6"/>
            <a:endCxn id="54" idx="2"/>
          </p:cNvCxnSpPr>
          <p:nvPr/>
        </p:nvCxnSpPr>
        <p:spPr bwMode="auto">
          <a:xfrm>
            <a:off x="4788024" y="5013176"/>
            <a:ext cx="68407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מחבר חץ ישר 26"/>
          <p:cNvCxnSpPr>
            <a:stCxn id="51" idx="1"/>
            <a:endCxn id="51" idx="7"/>
          </p:cNvCxnSpPr>
          <p:nvPr/>
        </p:nvCxnSpPr>
        <p:spPr bwMode="auto">
          <a:xfrm rot="5400000" flipH="1" flipV="1">
            <a:off x="4391980" y="4453086"/>
            <a:ext cx="12700" cy="560090"/>
          </a:xfrm>
          <a:prstGeom prst="curvedConnector3">
            <a:avLst>
              <a:gd name="adj1" fmla="val 27133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אליפסה 56"/>
          <p:cNvSpPr/>
          <p:nvPr/>
        </p:nvSpPr>
        <p:spPr bwMode="auto">
          <a:xfrm>
            <a:off x="5544108" y="4689140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graphicFrame>
        <p:nvGraphicFramePr>
          <p:cNvPr id="26" name="טבלה 25"/>
          <p:cNvGraphicFramePr>
            <a:graphicFrameLocks noGrp="1"/>
          </p:cNvGraphicFramePr>
          <p:nvPr>
            <p:extLst/>
          </p:nvPr>
        </p:nvGraphicFramePr>
        <p:xfrm>
          <a:off x="2663788" y="2312876"/>
          <a:ext cx="3816426" cy="370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272142"/>
                <a:gridCol w="1272142"/>
                <a:gridCol w="1272142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rgbClr val="1A8CFF"/>
                          </a:solidFill>
                        </a:rPr>
                        <a:t>a</a:t>
                      </a:r>
                      <a:endParaRPr lang="he-IL" dirty="0">
                        <a:solidFill>
                          <a:srgbClr val="1A8C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8" name="מחבר חץ ישר 27"/>
          <p:cNvCxnSpPr>
            <a:stCxn id="51" idx="4"/>
            <a:endCxn id="54" idx="4"/>
          </p:cNvCxnSpPr>
          <p:nvPr/>
        </p:nvCxnSpPr>
        <p:spPr bwMode="auto">
          <a:xfrm rot="16200000" flipH="1">
            <a:off x="5130062" y="4671138"/>
            <a:ext cx="12700" cy="1476164"/>
          </a:xfrm>
          <a:prstGeom prst="curvedConnector3">
            <a:avLst>
              <a:gd name="adj1" fmla="val 18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חץ למעלה 34"/>
          <p:cNvSpPr/>
          <p:nvPr/>
        </p:nvSpPr>
        <p:spPr bwMode="auto">
          <a:xfrm>
            <a:off x="4319972" y="2780928"/>
            <a:ext cx="468052" cy="46805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6285" y="5265204"/>
            <a:ext cx="35398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az-Cyrl-AZ" sz="2000" dirty="0" smtClean="0"/>
              <a:t>Є</a:t>
            </a:r>
            <a:endParaRPr lang="he-IL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313402" y="4775957"/>
            <a:ext cx="1030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start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6588" y="4545152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01201" y="3933117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0091" y="4557447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cxnSp>
        <p:nvCxnSpPr>
          <p:cNvPr id="27" name="מחבר חץ ישר 7"/>
          <p:cNvCxnSpPr/>
          <p:nvPr/>
        </p:nvCxnSpPr>
        <p:spPr bwMode="auto">
          <a:xfrm flipV="1">
            <a:off x="2344153" y="5004418"/>
            <a:ext cx="311846" cy="23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5304" y="0"/>
            <a:ext cx="7772400" cy="1143000"/>
          </a:xfrm>
        </p:spPr>
        <p:txBody>
          <a:bodyPr/>
          <a:lstStyle/>
          <a:p>
            <a:r>
              <a:rPr lang="en-US" dirty="0" smtClean="0"/>
              <a:t>NFA+</a:t>
            </a:r>
            <a:r>
              <a:rPr lang="az-Cyrl-AZ" dirty="0" smtClean="0"/>
              <a:t>Є</a:t>
            </a:r>
            <a:r>
              <a:rPr lang="en-US" dirty="0" smtClean="0"/>
              <a:t> run example</a:t>
            </a:r>
            <a:endParaRPr lang="he-IL" dirty="0"/>
          </a:p>
        </p:txBody>
      </p:sp>
      <p:sp>
        <p:nvSpPr>
          <p:cNvPr id="47" name="אליפסה 46"/>
          <p:cNvSpPr/>
          <p:nvPr/>
        </p:nvSpPr>
        <p:spPr bwMode="auto">
          <a:xfrm>
            <a:off x="2699792" y="4617132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51" name="אליפסה 50"/>
          <p:cNvSpPr/>
          <p:nvPr/>
        </p:nvSpPr>
        <p:spPr bwMode="auto">
          <a:xfrm>
            <a:off x="3995936" y="4617132"/>
            <a:ext cx="79208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2" name="מחבר חץ ישר 51"/>
          <p:cNvCxnSpPr>
            <a:stCxn id="47" idx="6"/>
            <a:endCxn id="51" idx="2"/>
          </p:cNvCxnSpPr>
          <p:nvPr/>
        </p:nvCxnSpPr>
        <p:spPr bwMode="auto">
          <a:xfrm>
            <a:off x="3491880" y="5013176"/>
            <a:ext cx="50405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אליפסה 53"/>
          <p:cNvSpPr/>
          <p:nvPr/>
        </p:nvSpPr>
        <p:spPr bwMode="auto">
          <a:xfrm>
            <a:off x="5472100" y="4617132"/>
            <a:ext cx="79208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5" name="מחבר חץ ישר 54"/>
          <p:cNvCxnSpPr>
            <a:stCxn id="51" idx="6"/>
            <a:endCxn id="54" idx="2"/>
          </p:cNvCxnSpPr>
          <p:nvPr/>
        </p:nvCxnSpPr>
        <p:spPr bwMode="auto">
          <a:xfrm>
            <a:off x="4788024" y="5013176"/>
            <a:ext cx="68407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מחבר חץ ישר 26"/>
          <p:cNvCxnSpPr>
            <a:stCxn id="51" idx="1"/>
            <a:endCxn id="51" idx="7"/>
          </p:cNvCxnSpPr>
          <p:nvPr/>
        </p:nvCxnSpPr>
        <p:spPr bwMode="auto">
          <a:xfrm rot="5400000" flipH="1" flipV="1">
            <a:off x="4391980" y="4453086"/>
            <a:ext cx="12700" cy="560090"/>
          </a:xfrm>
          <a:prstGeom prst="curvedConnector3">
            <a:avLst>
              <a:gd name="adj1" fmla="val 27133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אליפסה 56"/>
          <p:cNvSpPr/>
          <p:nvPr/>
        </p:nvSpPr>
        <p:spPr bwMode="auto">
          <a:xfrm>
            <a:off x="5544108" y="4689140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graphicFrame>
        <p:nvGraphicFramePr>
          <p:cNvPr id="26" name="טבלה 25"/>
          <p:cNvGraphicFramePr>
            <a:graphicFrameLocks noGrp="1"/>
          </p:cNvGraphicFramePr>
          <p:nvPr>
            <p:extLst/>
          </p:nvPr>
        </p:nvGraphicFramePr>
        <p:xfrm>
          <a:off x="2663788" y="2312876"/>
          <a:ext cx="3816426" cy="370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272142"/>
                <a:gridCol w="1272142"/>
                <a:gridCol w="1272142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rgbClr val="1A8CFF"/>
                          </a:solidFill>
                        </a:rPr>
                        <a:t>a</a:t>
                      </a:r>
                      <a:endParaRPr lang="he-IL" dirty="0">
                        <a:solidFill>
                          <a:srgbClr val="1A8C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8" name="מחבר חץ ישר 27"/>
          <p:cNvCxnSpPr>
            <a:stCxn id="51" idx="4"/>
            <a:endCxn id="54" idx="4"/>
          </p:cNvCxnSpPr>
          <p:nvPr/>
        </p:nvCxnSpPr>
        <p:spPr bwMode="auto">
          <a:xfrm rot="16200000" flipH="1">
            <a:off x="5130062" y="4671138"/>
            <a:ext cx="12700" cy="1476164"/>
          </a:xfrm>
          <a:prstGeom prst="curvedConnector3">
            <a:avLst>
              <a:gd name="adj1" fmla="val 18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חץ למעלה 34"/>
          <p:cNvSpPr/>
          <p:nvPr/>
        </p:nvSpPr>
        <p:spPr bwMode="auto">
          <a:xfrm>
            <a:off x="4319972" y="2780928"/>
            <a:ext cx="468052" cy="46805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6285" y="5265204"/>
            <a:ext cx="35398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az-Cyrl-AZ" sz="2000" dirty="0" smtClean="0"/>
              <a:t>Є</a:t>
            </a:r>
            <a:endParaRPr lang="he-IL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313402" y="4775957"/>
            <a:ext cx="1030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start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6588" y="4545152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01201" y="3933117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0091" y="4557447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cxnSp>
        <p:nvCxnSpPr>
          <p:cNvPr id="25" name="מחבר חץ ישר 7"/>
          <p:cNvCxnSpPr/>
          <p:nvPr/>
        </p:nvCxnSpPr>
        <p:spPr bwMode="auto">
          <a:xfrm flipV="1">
            <a:off x="2344153" y="5004418"/>
            <a:ext cx="311846" cy="23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4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96295" y="0"/>
            <a:ext cx="7772400" cy="1143000"/>
          </a:xfrm>
        </p:spPr>
        <p:txBody>
          <a:bodyPr/>
          <a:lstStyle/>
          <a:p>
            <a:r>
              <a:rPr lang="en-US" dirty="0" smtClean="0"/>
              <a:t>NFA+</a:t>
            </a:r>
            <a:r>
              <a:rPr lang="az-Cyrl-AZ" dirty="0" smtClean="0"/>
              <a:t>Є</a:t>
            </a:r>
            <a:r>
              <a:rPr lang="en-US" dirty="0" smtClean="0"/>
              <a:t> run example</a:t>
            </a:r>
            <a:endParaRPr lang="he-IL" dirty="0"/>
          </a:p>
        </p:txBody>
      </p:sp>
      <p:sp>
        <p:nvSpPr>
          <p:cNvPr id="47" name="אליפסה 46"/>
          <p:cNvSpPr/>
          <p:nvPr/>
        </p:nvSpPr>
        <p:spPr bwMode="auto">
          <a:xfrm>
            <a:off x="2699792" y="4617132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51" name="אליפסה 50"/>
          <p:cNvSpPr/>
          <p:nvPr/>
        </p:nvSpPr>
        <p:spPr bwMode="auto">
          <a:xfrm>
            <a:off x="3995936" y="4617132"/>
            <a:ext cx="79208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2" name="מחבר חץ ישר 51"/>
          <p:cNvCxnSpPr>
            <a:stCxn id="47" idx="6"/>
            <a:endCxn id="51" idx="2"/>
          </p:cNvCxnSpPr>
          <p:nvPr/>
        </p:nvCxnSpPr>
        <p:spPr bwMode="auto">
          <a:xfrm>
            <a:off x="3491880" y="5013176"/>
            <a:ext cx="50405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אליפסה 53"/>
          <p:cNvSpPr/>
          <p:nvPr/>
        </p:nvSpPr>
        <p:spPr bwMode="auto">
          <a:xfrm>
            <a:off x="5472100" y="4617132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5" name="מחבר חץ ישר 54"/>
          <p:cNvCxnSpPr>
            <a:stCxn id="51" idx="6"/>
            <a:endCxn id="54" idx="2"/>
          </p:cNvCxnSpPr>
          <p:nvPr/>
        </p:nvCxnSpPr>
        <p:spPr bwMode="auto">
          <a:xfrm>
            <a:off x="4788024" y="5013176"/>
            <a:ext cx="68407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מחבר חץ ישר 26"/>
          <p:cNvCxnSpPr>
            <a:stCxn id="51" idx="1"/>
            <a:endCxn id="51" idx="7"/>
          </p:cNvCxnSpPr>
          <p:nvPr/>
        </p:nvCxnSpPr>
        <p:spPr bwMode="auto">
          <a:xfrm rot="5400000" flipH="1" flipV="1">
            <a:off x="4391980" y="4453086"/>
            <a:ext cx="12700" cy="560090"/>
          </a:xfrm>
          <a:prstGeom prst="curvedConnector3">
            <a:avLst>
              <a:gd name="adj1" fmla="val 27133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אליפסה 56"/>
          <p:cNvSpPr/>
          <p:nvPr/>
        </p:nvSpPr>
        <p:spPr bwMode="auto">
          <a:xfrm>
            <a:off x="5544108" y="4689140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graphicFrame>
        <p:nvGraphicFramePr>
          <p:cNvPr id="26" name="טבלה 25"/>
          <p:cNvGraphicFramePr>
            <a:graphicFrameLocks noGrp="1"/>
          </p:cNvGraphicFramePr>
          <p:nvPr>
            <p:extLst/>
          </p:nvPr>
        </p:nvGraphicFramePr>
        <p:xfrm>
          <a:off x="2663788" y="2312876"/>
          <a:ext cx="3816426" cy="370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272142"/>
                <a:gridCol w="1272142"/>
                <a:gridCol w="1272142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rgbClr val="1A8CFF"/>
                          </a:solidFill>
                        </a:rPr>
                        <a:t>b</a:t>
                      </a:r>
                      <a:endParaRPr lang="he-IL" dirty="0">
                        <a:solidFill>
                          <a:srgbClr val="1A8C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rgbClr val="1A8CFF"/>
                          </a:solidFill>
                        </a:rPr>
                        <a:t>a</a:t>
                      </a:r>
                      <a:endParaRPr lang="he-IL" dirty="0">
                        <a:solidFill>
                          <a:srgbClr val="1A8C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8" name="מחבר חץ ישר 27"/>
          <p:cNvCxnSpPr>
            <a:stCxn id="51" idx="4"/>
            <a:endCxn id="54" idx="4"/>
          </p:cNvCxnSpPr>
          <p:nvPr/>
        </p:nvCxnSpPr>
        <p:spPr bwMode="auto">
          <a:xfrm rot="16200000" flipH="1">
            <a:off x="5130062" y="4671138"/>
            <a:ext cx="12700" cy="1476164"/>
          </a:xfrm>
          <a:prstGeom prst="curvedConnector3">
            <a:avLst>
              <a:gd name="adj1" fmla="val 18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חץ למעלה 34"/>
          <p:cNvSpPr/>
          <p:nvPr/>
        </p:nvSpPr>
        <p:spPr bwMode="auto">
          <a:xfrm>
            <a:off x="5616116" y="2780928"/>
            <a:ext cx="468052" cy="46805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6285" y="5265204"/>
            <a:ext cx="35398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az-Cyrl-AZ" sz="2000" dirty="0" smtClean="0"/>
              <a:t>Є</a:t>
            </a:r>
            <a:endParaRPr lang="he-IL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313402" y="4775957"/>
            <a:ext cx="1030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start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6588" y="4545152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01201" y="3933117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0091" y="4557447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cxnSp>
        <p:nvCxnSpPr>
          <p:cNvPr id="29" name="מחבר חץ ישר 7"/>
          <p:cNvCxnSpPr/>
          <p:nvPr/>
        </p:nvCxnSpPr>
        <p:spPr bwMode="auto">
          <a:xfrm flipV="1">
            <a:off x="2344153" y="5004418"/>
            <a:ext cx="311846" cy="23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7781" y="0"/>
            <a:ext cx="7772400" cy="1143000"/>
          </a:xfrm>
        </p:spPr>
        <p:txBody>
          <a:bodyPr/>
          <a:lstStyle/>
          <a:p>
            <a:r>
              <a:rPr lang="en-US" dirty="0" smtClean="0"/>
              <a:t>NFA+</a:t>
            </a:r>
            <a:r>
              <a:rPr lang="az-Cyrl-AZ" dirty="0" smtClean="0"/>
              <a:t>Є</a:t>
            </a:r>
            <a:r>
              <a:rPr lang="en-US" dirty="0" smtClean="0"/>
              <a:t> run example</a:t>
            </a:r>
            <a:endParaRPr lang="he-IL" dirty="0"/>
          </a:p>
        </p:txBody>
      </p:sp>
      <p:sp>
        <p:nvSpPr>
          <p:cNvPr id="47" name="אליפסה 46"/>
          <p:cNvSpPr/>
          <p:nvPr/>
        </p:nvSpPr>
        <p:spPr bwMode="auto">
          <a:xfrm>
            <a:off x="2699792" y="4617132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51" name="אליפסה 50"/>
          <p:cNvSpPr/>
          <p:nvPr/>
        </p:nvSpPr>
        <p:spPr bwMode="auto">
          <a:xfrm>
            <a:off x="3995936" y="4617132"/>
            <a:ext cx="79208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2" name="מחבר חץ ישר 51"/>
          <p:cNvCxnSpPr>
            <a:stCxn id="47" idx="6"/>
            <a:endCxn id="51" idx="2"/>
          </p:cNvCxnSpPr>
          <p:nvPr/>
        </p:nvCxnSpPr>
        <p:spPr bwMode="auto">
          <a:xfrm>
            <a:off x="3491880" y="5013176"/>
            <a:ext cx="50405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אליפסה 53"/>
          <p:cNvSpPr/>
          <p:nvPr/>
        </p:nvSpPr>
        <p:spPr bwMode="auto">
          <a:xfrm>
            <a:off x="5472100" y="4617132"/>
            <a:ext cx="79208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5" name="מחבר חץ ישר 54"/>
          <p:cNvCxnSpPr>
            <a:stCxn id="51" idx="6"/>
            <a:endCxn id="54" idx="2"/>
          </p:cNvCxnSpPr>
          <p:nvPr/>
        </p:nvCxnSpPr>
        <p:spPr bwMode="auto">
          <a:xfrm>
            <a:off x="4788024" y="5013176"/>
            <a:ext cx="68407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מחבר חץ ישר 26"/>
          <p:cNvCxnSpPr>
            <a:stCxn id="51" idx="1"/>
            <a:endCxn id="51" idx="7"/>
          </p:cNvCxnSpPr>
          <p:nvPr/>
        </p:nvCxnSpPr>
        <p:spPr bwMode="auto">
          <a:xfrm rot="5400000" flipH="1" flipV="1">
            <a:off x="4391980" y="4453086"/>
            <a:ext cx="12700" cy="560090"/>
          </a:xfrm>
          <a:prstGeom prst="curvedConnector3">
            <a:avLst>
              <a:gd name="adj1" fmla="val 27133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אליפסה 56"/>
          <p:cNvSpPr/>
          <p:nvPr/>
        </p:nvSpPr>
        <p:spPr bwMode="auto">
          <a:xfrm>
            <a:off x="5544108" y="4689140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graphicFrame>
        <p:nvGraphicFramePr>
          <p:cNvPr id="26" name="טבלה 25"/>
          <p:cNvGraphicFramePr>
            <a:graphicFrameLocks noGrp="1"/>
          </p:cNvGraphicFramePr>
          <p:nvPr>
            <p:extLst/>
          </p:nvPr>
        </p:nvGraphicFramePr>
        <p:xfrm>
          <a:off x="2663788" y="2312876"/>
          <a:ext cx="3816426" cy="370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272142"/>
                <a:gridCol w="1272142"/>
                <a:gridCol w="1272142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rgbClr val="1A8CFF"/>
                          </a:solidFill>
                        </a:rPr>
                        <a:t>b</a:t>
                      </a:r>
                      <a:endParaRPr lang="he-IL" dirty="0">
                        <a:solidFill>
                          <a:srgbClr val="1A8C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rgbClr val="1A8CFF"/>
                          </a:solidFill>
                        </a:rPr>
                        <a:t>a</a:t>
                      </a:r>
                      <a:endParaRPr lang="he-IL" dirty="0">
                        <a:solidFill>
                          <a:srgbClr val="1A8C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8" name="מחבר חץ ישר 27"/>
          <p:cNvCxnSpPr>
            <a:stCxn id="51" idx="4"/>
            <a:endCxn id="54" idx="4"/>
          </p:cNvCxnSpPr>
          <p:nvPr/>
        </p:nvCxnSpPr>
        <p:spPr bwMode="auto">
          <a:xfrm rot="16200000" flipH="1">
            <a:off x="5130062" y="4671138"/>
            <a:ext cx="12700" cy="1476164"/>
          </a:xfrm>
          <a:prstGeom prst="curvedConnector3">
            <a:avLst>
              <a:gd name="adj1" fmla="val 18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חץ למעלה 34"/>
          <p:cNvSpPr/>
          <p:nvPr/>
        </p:nvSpPr>
        <p:spPr bwMode="auto">
          <a:xfrm>
            <a:off x="5616116" y="2780928"/>
            <a:ext cx="468052" cy="46805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36285" y="5265204"/>
            <a:ext cx="35398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az-Cyrl-AZ" sz="2000" dirty="0" smtClean="0"/>
              <a:t>Є</a:t>
            </a:r>
            <a:endParaRPr lang="he-IL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313402" y="4775957"/>
            <a:ext cx="1030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start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26588" y="4545152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01201" y="3933117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0091" y="4557447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cxnSp>
        <p:nvCxnSpPr>
          <p:cNvPr id="34" name="מחבר חץ ישר 7"/>
          <p:cNvCxnSpPr/>
          <p:nvPr/>
        </p:nvCxnSpPr>
        <p:spPr bwMode="auto">
          <a:xfrm flipV="1">
            <a:off x="2344153" y="5004418"/>
            <a:ext cx="311846" cy="23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65</a:t>
            </a:fld>
            <a:endParaRPr lang="en-US"/>
          </a:p>
        </p:txBody>
      </p:sp>
      <p:sp>
        <p:nvSpPr>
          <p:cNvPr id="20" name="מציין מיקום תוכן 2"/>
          <p:cNvSpPr>
            <a:spLocks noGrp="1"/>
          </p:cNvSpPr>
          <p:nvPr>
            <p:ph idx="1"/>
          </p:nvPr>
        </p:nvSpPr>
        <p:spPr>
          <a:xfrm>
            <a:off x="369013" y="1459734"/>
            <a:ext cx="8353425" cy="1079897"/>
          </a:xfrm>
        </p:spPr>
        <p:txBody>
          <a:bodyPr/>
          <a:lstStyle/>
          <a:p>
            <a:r>
              <a:rPr lang="az-Cyrl-AZ" dirty="0" smtClean="0"/>
              <a:t>Є</a:t>
            </a:r>
            <a:r>
              <a:rPr lang="en-US" dirty="0" smtClean="0"/>
              <a:t> transitions can “fire” without reading the input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55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NFA+</a:t>
            </a:r>
            <a:r>
              <a:rPr lang="az-Cyrl-AZ" smtClean="0"/>
              <a:t>Є</a:t>
            </a:r>
            <a:r>
              <a:rPr lang="en-US" smtClean="0"/>
              <a:t> </a:t>
            </a:r>
            <a:r>
              <a:rPr lang="en-US" dirty="0" smtClean="0"/>
              <a:t>run example</a:t>
            </a:r>
            <a:endParaRPr lang="he-IL" dirty="0"/>
          </a:p>
        </p:txBody>
      </p:sp>
      <p:sp>
        <p:nvSpPr>
          <p:cNvPr id="47" name="אליפסה 46"/>
          <p:cNvSpPr/>
          <p:nvPr/>
        </p:nvSpPr>
        <p:spPr bwMode="auto">
          <a:xfrm>
            <a:off x="2699792" y="4617132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51" name="אליפסה 50"/>
          <p:cNvSpPr/>
          <p:nvPr/>
        </p:nvSpPr>
        <p:spPr bwMode="auto">
          <a:xfrm>
            <a:off x="3995936" y="4617132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2" name="מחבר חץ ישר 51"/>
          <p:cNvCxnSpPr>
            <a:stCxn id="47" idx="6"/>
            <a:endCxn id="51" idx="2"/>
          </p:cNvCxnSpPr>
          <p:nvPr/>
        </p:nvCxnSpPr>
        <p:spPr bwMode="auto">
          <a:xfrm>
            <a:off x="3491880" y="5013176"/>
            <a:ext cx="50405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אליפסה 53"/>
          <p:cNvSpPr/>
          <p:nvPr/>
        </p:nvSpPr>
        <p:spPr bwMode="auto">
          <a:xfrm>
            <a:off x="5472100" y="4617132"/>
            <a:ext cx="79208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55" name="מחבר חץ ישר 54"/>
          <p:cNvCxnSpPr>
            <a:stCxn id="51" idx="6"/>
            <a:endCxn id="54" idx="2"/>
          </p:cNvCxnSpPr>
          <p:nvPr/>
        </p:nvCxnSpPr>
        <p:spPr bwMode="auto">
          <a:xfrm>
            <a:off x="4788024" y="5013176"/>
            <a:ext cx="68407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מחבר חץ ישר 26"/>
          <p:cNvCxnSpPr>
            <a:stCxn id="51" idx="1"/>
            <a:endCxn id="51" idx="7"/>
          </p:cNvCxnSpPr>
          <p:nvPr/>
        </p:nvCxnSpPr>
        <p:spPr bwMode="auto">
          <a:xfrm rot="5400000" flipH="1" flipV="1">
            <a:off x="4391980" y="4453086"/>
            <a:ext cx="12700" cy="560090"/>
          </a:xfrm>
          <a:prstGeom prst="curvedConnector3">
            <a:avLst>
              <a:gd name="adj1" fmla="val 27133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אליפסה 56"/>
          <p:cNvSpPr/>
          <p:nvPr/>
        </p:nvSpPr>
        <p:spPr bwMode="auto">
          <a:xfrm>
            <a:off x="5544108" y="4689140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graphicFrame>
        <p:nvGraphicFramePr>
          <p:cNvPr id="26" name="טבלה 25"/>
          <p:cNvGraphicFramePr>
            <a:graphicFrameLocks noGrp="1"/>
          </p:cNvGraphicFramePr>
          <p:nvPr>
            <p:extLst/>
          </p:nvPr>
        </p:nvGraphicFramePr>
        <p:xfrm>
          <a:off x="2663788" y="2312876"/>
          <a:ext cx="3816426" cy="370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272142"/>
                <a:gridCol w="1272142"/>
                <a:gridCol w="1272142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rgbClr val="1A8CFF"/>
                          </a:solidFill>
                        </a:rPr>
                        <a:t>c</a:t>
                      </a:r>
                      <a:endParaRPr lang="he-IL" dirty="0">
                        <a:solidFill>
                          <a:srgbClr val="1A8C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rgbClr val="1A8CFF"/>
                          </a:solidFill>
                        </a:rPr>
                        <a:t>b</a:t>
                      </a:r>
                      <a:endParaRPr lang="he-IL" dirty="0">
                        <a:solidFill>
                          <a:srgbClr val="1A8C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rgbClr val="1A8CFF"/>
                          </a:solidFill>
                        </a:rPr>
                        <a:t>a</a:t>
                      </a:r>
                      <a:endParaRPr lang="he-IL" dirty="0">
                        <a:solidFill>
                          <a:srgbClr val="1A8C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8" name="מחבר חץ ישר 27"/>
          <p:cNvCxnSpPr>
            <a:stCxn id="51" idx="4"/>
            <a:endCxn id="54" idx="4"/>
          </p:cNvCxnSpPr>
          <p:nvPr/>
        </p:nvCxnSpPr>
        <p:spPr bwMode="auto">
          <a:xfrm rot="16200000" flipH="1">
            <a:off x="5130062" y="4671138"/>
            <a:ext cx="12700" cy="1476164"/>
          </a:xfrm>
          <a:prstGeom prst="curvedConnector3">
            <a:avLst>
              <a:gd name="adj1" fmla="val 18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חץ למעלה 34"/>
          <p:cNvSpPr/>
          <p:nvPr/>
        </p:nvSpPr>
        <p:spPr bwMode="auto">
          <a:xfrm>
            <a:off x="6588224" y="2780928"/>
            <a:ext cx="468052" cy="46805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20" name="מציין מיקום תוכן 2"/>
          <p:cNvSpPr>
            <a:spLocks noGrp="1"/>
          </p:cNvSpPr>
          <p:nvPr>
            <p:ph idx="1"/>
          </p:nvPr>
        </p:nvSpPr>
        <p:spPr>
          <a:xfrm>
            <a:off x="395288" y="1398424"/>
            <a:ext cx="8353425" cy="1079897"/>
          </a:xfrm>
        </p:spPr>
        <p:txBody>
          <a:bodyPr/>
          <a:lstStyle/>
          <a:p>
            <a:r>
              <a:rPr lang="en-US" dirty="0" smtClean="0"/>
              <a:t>Word accepted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4936285" y="5265204"/>
            <a:ext cx="35398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az-Cyrl-AZ" sz="2000" dirty="0" smtClean="0"/>
              <a:t>Є</a:t>
            </a:r>
            <a:endParaRPr lang="he-IL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313402" y="4775957"/>
            <a:ext cx="1030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start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6588" y="4545152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a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01201" y="3933117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b</a:t>
            </a:r>
            <a:endParaRPr lang="he-IL" dirty="0">
              <a:latin typeface="Consolas"/>
              <a:cs typeface="Consola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0091" y="4557447"/>
            <a:ext cx="35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>
                <a:latin typeface="Consolas"/>
                <a:cs typeface="Consolas"/>
              </a:rPr>
              <a:t>c</a:t>
            </a:r>
            <a:endParaRPr lang="he-IL" dirty="0">
              <a:latin typeface="Consolas"/>
              <a:cs typeface="Consolas"/>
            </a:endParaRPr>
          </a:p>
        </p:txBody>
      </p:sp>
      <p:cxnSp>
        <p:nvCxnSpPr>
          <p:cNvPr id="27" name="מחבר חץ ישר 7"/>
          <p:cNvCxnSpPr/>
          <p:nvPr/>
        </p:nvCxnSpPr>
        <p:spPr bwMode="auto">
          <a:xfrm flipV="1">
            <a:off x="2344153" y="5004418"/>
            <a:ext cx="311846" cy="23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uman-anatomy-vitruvian-man-294165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" y="2228668"/>
            <a:ext cx="812950" cy="794253"/>
          </a:xfrm>
          <a:prstGeom prst="rect">
            <a:avLst/>
          </a:prstGeom>
        </p:spPr>
      </p:pic>
      <p:pic>
        <p:nvPicPr>
          <p:cNvPr id="6" name="Picture 5" descr="Generators-generator_jd3000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" y="3862623"/>
            <a:ext cx="882980" cy="745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regular expressions to NFA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assign expression names and obtain pure regular expressions R</a:t>
            </a:r>
            <a:r>
              <a:rPr lang="en-US" baseline="-25000" dirty="0" smtClean="0"/>
              <a:t>1</a:t>
            </a:r>
            <a:r>
              <a:rPr lang="en-US" dirty="0" smtClean="0"/>
              <a:t>…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</a:t>
            </a:r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dirty="0" smtClean="0">
                <a:solidFill>
                  <a:srgbClr val="1A8CFF"/>
                </a:solidFill>
              </a:rPr>
              <a:t>Step 2: construct an NFA </a:t>
            </a:r>
            <a:r>
              <a:rPr lang="en-US" dirty="0" err="1" smtClean="0">
                <a:solidFill>
                  <a:srgbClr val="1A8CFF"/>
                </a:solidFill>
              </a:rPr>
              <a:t>M</a:t>
            </a:r>
            <a:r>
              <a:rPr lang="en-US" baseline="-25000" dirty="0" err="1" smtClean="0">
                <a:solidFill>
                  <a:srgbClr val="1A8CFF"/>
                </a:solidFill>
              </a:rPr>
              <a:t>i</a:t>
            </a:r>
            <a:r>
              <a:rPr lang="en-US" dirty="0" smtClean="0">
                <a:solidFill>
                  <a:srgbClr val="1A8CFF"/>
                </a:solidFill>
              </a:rPr>
              <a:t> for each regular expression </a:t>
            </a:r>
            <a:r>
              <a:rPr lang="en-US" dirty="0" err="1" smtClean="0">
                <a:solidFill>
                  <a:srgbClr val="1A8CFF"/>
                </a:solidFill>
              </a:rPr>
              <a:t>R</a:t>
            </a:r>
            <a:r>
              <a:rPr lang="en-US" baseline="-25000" dirty="0" err="1" smtClean="0">
                <a:solidFill>
                  <a:srgbClr val="1A8CFF"/>
                </a:solidFill>
              </a:rPr>
              <a:t>i</a:t>
            </a:r>
            <a:endParaRPr lang="en-US" baseline="-25000" dirty="0" smtClean="0">
              <a:solidFill>
                <a:srgbClr val="1A8CFF"/>
              </a:solidFill>
            </a:endParaRPr>
          </a:p>
          <a:p>
            <a:r>
              <a:rPr lang="en-US" dirty="0" smtClean="0">
                <a:solidFill>
                  <a:srgbClr val="1A8CFF"/>
                </a:solidFill>
              </a:rPr>
              <a:t>Step 3: combine all </a:t>
            </a:r>
            <a:r>
              <a:rPr lang="en-US" dirty="0" err="1" smtClean="0">
                <a:solidFill>
                  <a:srgbClr val="1A8CFF"/>
                </a:solidFill>
              </a:rPr>
              <a:t>M</a:t>
            </a:r>
            <a:r>
              <a:rPr lang="en-US" baseline="-25000" dirty="0" err="1" smtClean="0">
                <a:solidFill>
                  <a:srgbClr val="1A8CFF"/>
                </a:solidFill>
              </a:rPr>
              <a:t>i</a:t>
            </a:r>
            <a:r>
              <a:rPr lang="en-US" dirty="0" smtClean="0">
                <a:solidFill>
                  <a:srgbClr val="1A8CFF"/>
                </a:solidFill>
              </a:rPr>
              <a:t> into a single NFA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1A8CFF"/>
                </a:solidFill>
              </a:rPr>
              <a:t>Ambiguity resolution: prefer longest accepting word</a:t>
            </a:r>
            <a:endParaRPr lang="en-US" i="1" dirty="0">
              <a:solidFill>
                <a:srgbClr val="1A8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reg. exp. to automata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395288" y="1570455"/>
            <a:ext cx="8353425" cy="2736081"/>
          </a:xfrm>
        </p:spPr>
        <p:txBody>
          <a:bodyPr/>
          <a:lstStyle/>
          <a:p>
            <a:r>
              <a:rPr lang="en-US" dirty="0" smtClean="0"/>
              <a:t>Theorem: </a:t>
            </a:r>
            <a:r>
              <a:rPr lang="en-US" i="1" dirty="0" smtClean="0"/>
              <a:t>there is an algorithm to build an NFA+</a:t>
            </a:r>
            <a:r>
              <a:rPr lang="az-Cyrl-AZ" i="1" dirty="0" smtClean="0"/>
              <a:t>Є</a:t>
            </a:r>
            <a:r>
              <a:rPr lang="en-US" i="1" dirty="0" smtClean="0"/>
              <a:t> automaton for any regular expression</a:t>
            </a:r>
          </a:p>
          <a:p>
            <a:r>
              <a:rPr lang="en-US" dirty="0" smtClean="0"/>
              <a:t>Proof: </a:t>
            </a:r>
            <a:r>
              <a:rPr lang="en-US" i="1" dirty="0" smtClean="0"/>
              <a:t>by induction on the structure of the regular expression</a:t>
            </a:r>
          </a:p>
        </p:txBody>
      </p:sp>
      <p:sp>
        <p:nvSpPr>
          <p:cNvPr id="6" name="אליפסה 5"/>
          <p:cNvSpPr/>
          <p:nvPr/>
        </p:nvSpPr>
        <p:spPr bwMode="auto">
          <a:xfrm>
            <a:off x="2483768" y="4689140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8428" y="4890022"/>
            <a:ext cx="64633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dirty="0" smtClean="0"/>
              <a:t>start</a:t>
            </a:r>
            <a:endParaRPr lang="he-IL" dirty="0"/>
          </a:p>
        </p:txBody>
      </p:sp>
      <p:cxnSp>
        <p:nvCxnSpPr>
          <p:cNvPr id="8" name="מחבר חץ ישר 7"/>
          <p:cNvCxnSpPr>
            <a:stCxn id="7" idx="3"/>
            <a:endCxn id="6" idx="2"/>
          </p:cNvCxnSpPr>
          <p:nvPr/>
        </p:nvCxnSpPr>
        <p:spPr bwMode="auto">
          <a:xfrm>
            <a:off x="1874760" y="5074688"/>
            <a:ext cx="609008" cy="104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אליפסה 8"/>
          <p:cNvSpPr/>
          <p:nvPr/>
        </p:nvSpPr>
        <p:spPr bwMode="auto">
          <a:xfrm>
            <a:off x="6444208" y="4689140"/>
            <a:ext cx="792088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10" name="מחבר חץ ישר 9"/>
          <p:cNvCxnSpPr>
            <a:stCxn id="6" idx="6"/>
            <a:endCxn id="13" idx="2"/>
          </p:cNvCxnSpPr>
          <p:nvPr/>
        </p:nvCxnSpPr>
        <p:spPr bwMode="auto">
          <a:xfrm>
            <a:off x="3275856" y="5085184"/>
            <a:ext cx="761556" cy="13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1" name="אליפסה 10"/>
          <p:cNvSpPr/>
          <p:nvPr/>
        </p:nvSpPr>
        <p:spPr bwMode="auto">
          <a:xfrm>
            <a:off x="6528408" y="4761148"/>
            <a:ext cx="633670" cy="6336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13" name="ענן 12"/>
          <p:cNvSpPr/>
          <p:nvPr/>
        </p:nvSpPr>
        <p:spPr bwMode="auto">
          <a:xfrm>
            <a:off x="4031940" y="4629324"/>
            <a:ext cx="1764196" cy="9144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15" name="מחבר חץ ישר 14"/>
          <p:cNvCxnSpPr>
            <a:stCxn id="13" idx="0"/>
            <a:endCxn id="9" idx="2"/>
          </p:cNvCxnSpPr>
          <p:nvPr/>
        </p:nvCxnSpPr>
        <p:spPr bwMode="auto">
          <a:xfrm flipV="1">
            <a:off x="5794666" y="5085184"/>
            <a:ext cx="649542" cy="13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6800" y="1752600"/>
            <a:ext cx="7262545" cy="1143000"/>
            <a:chOff x="1066800" y="1752600"/>
            <a:chExt cx="7262545" cy="1143000"/>
          </a:xfrm>
        </p:grpSpPr>
        <p:sp>
          <p:nvSpPr>
            <p:cNvPr id="7" name="Oval 6"/>
            <p:cNvSpPr/>
            <p:nvPr/>
          </p:nvSpPr>
          <p:spPr>
            <a:xfrm>
              <a:off x="4709845" y="2015019"/>
              <a:ext cx="685800" cy="685800"/>
            </a:xfrm>
            <a:prstGeom prst="ellipse">
              <a:avLst/>
            </a:prstGeom>
            <a:noFill/>
            <a:ln w="50800" cmpd="dbl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endCxn id="7" idx="2"/>
            </p:cNvCxnSpPr>
            <p:nvPr/>
          </p:nvCxnSpPr>
          <p:spPr>
            <a:xfrm>
              <a:off x="4366945" y="2357919"/>
              <a:ext cx="342900" cy="0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699945" y="2127086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 = </a:t>
              </a:r>
              <a:r>
                <a:rPr lang="en-US" sz="2400" dirty="0">
                  <a:sym typeface="Symbol" pitchFamily="18" charset="2"/>
                </a:rPr>
                <a:t>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066800" y="1752600"/>
              <a:ext cx="7262545" cy="1143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66800" y="4495800"/>
            <a:ext cx="7262545" cy="1143000"/>
            <a:chOff x="1066800" y="3124200"/>
            <a:chExt cx="7262545" cy="1143000"/>
          </a:xfrm>
        </p:grpSpPr>
        <p:sp>
          <p:nvSpPr>
            <p:cNvPr id="5" name="Oval 4"/>
            <p:cNvSpPr/>
            <p:nvPr/>
          </p:nvSpPr>
          <p:spPr>
            <a:xfrm>
              <a:off x="4709845" y="3386619"/>
              <a:ext cx="685800" cy="6858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endCxn id="5" idx="2"/>
            </p:cNvCxnSpPr>
            <p:nvPr/>
          </p:nvCxnSpPr>
          <p:spPr>
            <a:xfrm>
              <a:off x="4290745" y="3729519"/>
              <a:ext cx="419100" cy="0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699945" y="3498686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 = </a:t>
              </a:r>
              <a:r>
                <a:rPr lang="en-US" sz="2400" dirty="0" smtClean="0">
                  <a:sym typeface="Symbol"/>
                </a:rPr>
                <a:t>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066800" y="3124200"/>
              <a:ext cx="7262545" cy="1143000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66800" y="3124200"/>
            <a:ext cx="7262545" cy="1143000"/>
            <a:chOff x="1066800" y="4495800"/>
            <a:chExt cx="7262545" cy="1143000"/>
          </a:xfrm>
        </p:grpSpPr>
        <p:sp>
          <p:nvSpPr>
            <p:cNvPr id="19" name="Oval 18"/>
            <p:cNvSpPr/>
            <p:nvPr/>
          </p:nvSpPr>
          <p:spPr>
            <a:xfrm>
              <a:off x="4709845" y="4758219"/>
              <a:ext cx="685800" cy="6858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endCxn id="19" idx="2"/>
            </p:cNvCxnSpPr>
            <p:nvPr/>
          </p:nvCxnSpPr>
          <p:spPr>
            <a:xfrm>
              <a:off x="4290745" y="5101119"/>
              <a:ext cx="419100" cy="0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699945" y="4870286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 = </a:t>
              </a:r>
              <a:r>
                <a:rPr lang="en-US" sz="2400" dirty="0" smtClean="0">
                  <a:sym typeface="Symbol"/>
                </a:rPr>
                <a:t>a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066800" y="4495800"/>
              <a:ext cx="7262545" cy="1143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271945" y="4758219"/>
              <a:ext cx="685800" cy="685800"/>
            </a:xfrm>
            <a:prstGeom prst="ellipse">
              <a:avLst/>
            </a:prstGeom>
            <a:noFill/>
            <a:ln w="50800" cmpd="dbl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stCxn id="19" idx="6"/>
              <a:endCxn id="23" idx="2"/>
            </p:cNvCxnSpPr>
            <p:nvPr/>
          </p:nvCxnSpPr>
          <p:spPr>
            <a:xfrm>
              <a:off x="5395645" y="5101119"/>
              <a:ext cx="876300" cy="0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586145" y="4641502"/>
              <a:ext cx="396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ym typeface="Symbol"/>
                </a:rPr>
                <a:t>a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constructs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340936" y="5411460"/>
            <a:ext cx="6720455" cy="425975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Lexical Analysis do? 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229897"/>
          </a:xfrm>
        </p:spPr>
        <p:txBody>
          <a:bodyPr/>
          <a:lstStyle/>
          <a:p>
            <a:r>
              <a:rPr lang="en-US" dirty="0" smtClean="0"/>
              <a:t>Language: fully parenthesized expressions</a:t>
            </a:r>
          </a:p>
        </p:txBody>
      </p:sp>
      <p:sp>
        <p:nvSpPr>
          <p:cNvPr id="2" name="Left Brace 1"/>
          <p:cNvSpPr/>
          <p:nvPr/>
        </p:nvSpPr>
        <p:spPr bwMode="auto">
          <a:xfrm>
            <a:off x="884903" y="3211871"/>
            <a:ext cx="417871" cy="1696065"/>
          </a:xfrm>
          <a:prstGeom prst="leftBrace">
            <a:avLst>
              <a:gd name="adj1" fmla="val 39706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>
            <a:off x="906206" y="2708788"/>
            <a:ext cx="417871" cy="290052"/>
          </a:xfrm>
          <a:prstGeom prst="leftBrace">
            <a:avLst>
              <a:gd name="adj1" fmla="val 16525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3037" y="2572772"/>
            <a:ext cx="139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Context free language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6656" y="3782132"/>
            <a:ext cx="139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Regular</a:t>
            </a:r>
          </a:p>
          <a:p>
            <a:r>
              <a:rPr lang="en-US" sz="1400" dirty="0" smtClean="0">
                <a:latin typeface="+mn-lt"/>
              </a:rPr>
              <a:t>languages</a:t>
            </a:r>
            <a:endParaRPr lang="en-US" sz="1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8587" y="5353932"/>
            <a:ext cx="703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onsolas"/>
                <a:cs typeface="Consolas"/>
              </a:rPr>
              <a:t>(   (   23   +    7   )   *   19   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42301" y="2597534"/>
            <a:ext cx="7119257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dirty="0" err="1" smtClean="0">
                <a:latin typeface="+mn-lt"/>
              </a:rPr>
              <a:t>Expr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  <a:sym typeface="Symbol" charset="0"/>
              </a:rPr>
              <a:t> </a:t>
            </a:r>
            <a:r>
              <a:rPr lang="en-US" dirty="0" err="1" smtClean="0">
                <a:latin typeface="+mn-lt"/>
                <a:sym typeface="Symbol" charset="0"/>
              </a:rPr>
              <a:t>Num</a:t>
            </a:r>
            <a:r>
              <a:rPr lang="en-US" dirty="0" smtClean="0">
                <a:latin typeface="+mn-lt"/>
                <a:sym typeface="Symbol" charset="0"/>
              </a:rPr>
              <a:t> </a:t>
            </a:r>
            <a:r>
              <a:rPr lang="en-US" dirty="0">
                <a:latin typeface="+mn-lt"/>
                <a:sym typeface="Symbol" charset="0"/>
              </a:rPr>
              <a:t>| </a:t>
            </a:r>
            <a:r>
              <a:rPr lang="en-US" dirty="0" smtClean="0">
                <a:latin typeface="+mn-lt"/>
                <a:sym typeface="Symbol" charset="0"/>
              </a:rPr>
              <a:t>LP </a:t>
            </a:r>
            <a:r>
              <a:rPr lang="en-US" dirty="0" err="1" smtClean="0">
                <a:latin typeface="+mn-lt"/>
                <a:sym typeface="Symbol" charset="0"/>
              </a:rPr>
              <a:t>Expr</a:t>
            </a:r>
            <a:r>
              <a:rPr lang="en-US" dirty="0" smtClean="0">
                <a:latin typeface="+mn-lt"/>
                <a:sym typeface="Symbol" charset="0"/>
              </a:rPr>
              <a:t> Op </a:t>
            </a:r>
            <a:r>
              <a:rPr lang="en-US" dirty="0" err="1" smtClean="0">
                <a:latin typeface="+mn-lt"/>
                <a:sym typeface="Symbol" charset="0"/>
              </a:rPr>
              <a:t>Expr</a:t>
            </a:r>
            <a:r>
              <a:rPr lang="en-US" dirty="0" smtClean="0">
                <a:latin typeface="+mn-lt"/>
                <a:sym typeface="Symbol" charset="0"/>
              </a:rPr>
              <a:t> RP</a:t>
            </a:r>
            <a:endParaRPr lang="en-US" dirty="0">
              <a:latin typeface="+mn-lt"/>
              <a:sym typeface="Symbol" charset="0"/>
            </a:endParaRPr>
          </a:p>
          <a:p>
            <a:pPr algn="l">
              <a:spcBef>
                <a:spcPct val="20000"/>
              </a:spcBef>
            </a:pPr>
            <a:r>
              <a:rPr lang="en-US" dirty="0" err="1" smtClean="0">
                <a:latin typeface="+mn-lt"/>
                <a:sym typeface="Symbol" charset="0"/>
              </a:rPr>
              <a:t>Num</a:t>
            </a:r>
            <a:r>
              <a:rPr lang="en-US" dirty="0">
                <a:latin typeface="+mn-lt"/>
                <a:sym typeface="Symbol" charset="0"/>
              </a:rPr>
              <a:t> </a:t>
            </a:r>
            <a:r>
              <a:rPr lang="en-US" dirty="0" smtClean="0">
                <a:latin typeface="+mn-lt"/>
                <a:sym typeface="Symbol" charset="0"/>
              </a:rPr>
              <a:t> Dig | Dig </a:t>
            </a:r>
            <a:r>
              <a:rPr lang="en-US" dirty="0" err="1" smtClean="0">
                <a:latin typeface="+mn-lt"/>
                <a:sym typeface="Symbol" charset="0"/>
              </a:rPr>
              <a:t>Num</a:t>
            </a:r>
            <a:endParaRPr lang="en-US" dirty="0" smtClean="0">
              <a:latin typeface="+mn-lt"/>
              <a:sym typeface="Symbol" charset="0"/>
            </a:endParaRPr>
          </a:p>
          <a:p>
            <a:pPr algn="l">
              <a:spcBef>
                <a:spcPct val="20000"/>
              </a:spcBef>
            </a:pPr>
            <a:r>
              <a:rPr lang="en-US" dirty="0" smtClean="0">
                <a:latin typeface="+mn-lt"/>
                <a:sym typeface="Symbol" charset="0"/>
              </a:rPr>
              <a:t>Dig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sym typeface="Symbol" charset="0"/>
              </a:rPr>
              <a:t> </a:t>
            </a:r>
            <a:r>
              <a:rPr lang="en-US" dirty="0" smtClean="0">
                <a:latin typeface="+mn-lt"/>
                <a:sym typeface="Symbol" charset="0"/>
              </a:rPr>
              <a:t> 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0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1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2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3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4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5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6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7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8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9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endParaRPr lang="en-US" dirty="0" smtClean="0">
              <a:latin typeface="+mn-lt"/>
              <a:sym typeface="Symbol" charset="0"/>
            </a:endParaRPr>
          </a:p>
          <a:p>
            <a:pPr algn="l"/>
            <a:r>
              <a:rPr lang="en-US" dirty="0" smtClean="0">
                <a:latin typeface="+mn-lt"/>
                <a:sym typeface="Symbol" charset="0"/>
              </a:rPr>
              <a:t>LP </a:t>
            </a:r>
            <a:r>
              <a:rPr lang="en-US" dirty="0">
                <a:latin typeface="+mn-lt"/>
                <a:sym typeface="Symbol" charset="0"/>
              </a:rPr>
              <a:t> 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(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endParaRPr lang="en-US" altLang="ja-JP" dirty="0" smtClean="0">
              <a:latin typeface="+mn-lt"/>
              <a:sym typeface="Symbol" charset="0"/>
            </a:endParaRPr>
          </a:p>
          <a:p>
            <a:pPr algn="l"/>
            <a:r>
              <a:rPr lang="en-US" dirty="0" smtClean="0">
                <a:latin typeface="+mn-lt"/>
                <a:sym typeface="Symbol" charset="0"/>
              </a:rPr>
              <a:t>RP </a:t>
            </a:r>
            <a:r>
              <a:rPr lang="en-US" dirty="0">
                <a:latin typeface="+mn-lt"/>
                <a:sym typeface="Symbol" charset="0"/>
              </a:rPr>
              <a:t> 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altLang="ja-JP" dirty="0">
                <a:latin typeface="+mn-lt"/>
                <a:sym typeface="Symbol" charset="0"/>
              </a:rPr>
              <a:t>)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endParaRPr lang="en-US" altLang="ja-JP" dirty="0">
              <a:latin typeface="+mn-lt"/>
              <a:sym typeface="Symbol" charset="0"/>
            </a:endParaRPr>
          </a:p>
          <a:p>
            <a:pPr algn="l"/>
            <a:r>
              <a:rPr lang="en-US" dirty="0">
                <a:latin typeface="+mn-lt"/>
                <a:sym typeface="Symbol" charset="0"/>
              </a:rPr>
              <a:t>Op 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+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*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endParaRPr lang="en-US" altLang="ja-JP" dirty="0">
              <a:latin typeface="+mn-lt"/>
              <a:sym typeface="Symbol" charset="0"/>
            </a:endParaRPr>
          </a:p>
          <a:p>
            <a:pPr algn="l"/>
            <a:endParaRPr lang="en-US" dirty="0">
              <a:sym typeface="Symbo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4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Composition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1898486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 = </a:t>
            </a:r>
            <a:r>
              <a:rPr lang="en-US" sz="2400" dirty="0" smtClean="0">
                <a:sym typeface="Symbol" pitchFamily="18" charset="2"/>
              </a:rPr>
              <a:t>R1 | R2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1066800" y="1524000"/>
            <a:ext cx="7262545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009900" y="2324100"/>
            <a:ext cx="685800" cy="685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endCxn id="25" idx="2"/>
          </p:cNvCxnSpPr>
          <p:nvPr/>
        </p:nvCxnSpPr>
        <p:spPr>
          <a:xfrm>
            <a:off x="2590800" y="2667000"/>
            <a:ext cx="419100" cy="0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6"/>
            <a:endCxn id="32" idx="2"/>
          </p:cNvCxnSpPr>
          <p:nvPr/>
        </p:nvCxnSpPr>
        <p:spPr>
          <a:xfrm>
            <a:off x="3695700" y="2667000"/>
            <a:ext cx="632438" cy="571500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15657" y="205880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4328138" y="1864483"/>
            <a:ext cx="1562100" cy="685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M1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328138" y="2895600"/>
            <a:ext cx="1562100" cy="685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M2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25" idx="6"/>
            <a:endCxn id="31" idx="2"/>
          </p:cNvCxnSpPr>
          <p:nvPr/>
        </p:nvCxnSpPr>
        <p:spPr>
          <a:xfrm flipV="1">
            <a:off x="3695700" y="2207383"/>
            <a:ext cx="632438" cy="459617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15657" y="2891961"/>
            <a:ext cx="38023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5" name="Oval 34"/>
          <p:cNvSpPr/>
          <p:nvPr/>
        </p:nvSpPr>
        <p:spPr>
          <a:xfrm>
            <a:off x="6477000" y="2322697"/>
            <a:ext cx="685800" cy="685800"/>
          </a:xfrm>
          <a:prstGeom prst="ellipse">
            <a:avLst/>
          </a:prstGeom>
          <a:noFill/>
          <a:ln w="508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32" idx="6"/>
            <a:endCxn id="35" idx="2"/>
          </p:cNvCxnSpPr>
          <p:nvPr/>
        </p:nvCxnSpPr>
        <p:spPr>
          <a:xfrm flipV="1">
            <a:off x="5890238" y="2665597"/>
            <a:ext cx="586762" cy="572903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96000" y="198120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cxnSp>
        <p:nvCxnSpPr>
          <p:cNvPr id="38" name="Straight Arrow Connector 37"/>
          <p:cNvCxnSpPr>
            <a:stCxn id="31" idx="6"/>
            <a:endCxn id="35" idx="2"/>
          </p:cNvCxnSpPr>
          <p:nvPr/>
        </p:nvCxnSpPr>
        <p:spPr>
          <a:xfrm>
            <a:off x="5890238" y="2207383"/>
            <a:ext cx="586762" cy="458214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096000" y="2890558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143000" y="4413086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 = </a:t>
            </a:r>
            <a:r>
              <a:rPr lang="en-US" sz="2400" dirty="0" smtClean="0">
                <a:sym typeface="Symbol" pitchFamily="18" charset="2"/>
              </a:rPr>
              <a:t>R1R2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2" name="Rounded Rectangle 41"/>
          <p:cNvSpPr/>
          <p:nvPr/>
        </p:nvSpPr>
        <p:spPr>
          <a:xfrm>
            <a:off x="1066800" y="4038600"/>
            <a:ext cx="7262545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790700" y="5052561"/>
            <a:ext cx="685800" cy="685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endCxn id="43" idx="2"/>
          </p:cNvCxnSpPr>
          <p:nvPr/>
        </p:nvCxnSpPr>
        <p:spPr>
          <a:xfrm flipV="1">
            <a:off x="1371600" y="5395461"/>
            <a:ext cx="419100" cy="13913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7" idx="6"/>
            <a:endCxn id="48" idx="2"/>
          </p:cNvCxnSpPr>
          <p:nvPr/>
        </p:nvCxnSpPr>
        <p:spPr>
          <a:xfrm>
            <a:off x="4610100" y="5395461"/>
            <a:ext cx="571500" cy="0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572134" y="494721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7" name="Oval 46"/>
          <p:cNvSpPr/>
          <p:nvPr/>
        </p:nvSpPr>
        <p:spPr>
          <a:xfrm>
            <a:off x="3048000" y="5052561"/>
            <a:ext cx="1562100" cy="685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M1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5181600" y="5052561"/>
            <a:ext cx="1562100" cy="685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M2</a:t>
            </a:r>
            <a:endParaRPr lang="en-US" dirty="0"/>
          </a:p>
        </p:txBody>
      </p:sp>
      <p:cxnSp>
        <p:nvCxnSpPr>
          <p:cNvPr id="49" name="Straight Arrow Connector 48"/>
          <p:cNvCxnSpPr>
            <a:stCxn id="43" idx="6"/>
            <a:endCxn id="47" idx="2"/>
          </p:cNvCxnSpPr>
          <p:nvPr/>
        </p:nvCxnSpPr>
        <p:spPr>
          <a:xfrm>
            <a:off x="2476500" y="5395461"/>
            <a:ext cx="571500" cy="0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613525" y="494721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1" name="Oval 50"/>
          <p:cNvSpPr/>
          <p:nvPr/>
        </p:nvSpPr>
        <p:spPr>
          <a:xfrm>
            <a:off x="7315200" y="5052561"/>
            <a:ext cx="685800" cy="685800"/>
          </a:xfrm>
          <a:prstGeom prst="ellipse">
            <a:avLst/>
          </a:prstGeom>
          <a:noFill/>
          <a:ln w="508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48" idx="6"/>
            <a:endCxn id="51" idx="2"/>
          </p:cNvCxnSpPr>
          <p:nvPr/>
        </p:nvCxnSpPr>
        <p:spPr>
          <a:xfrm>
            <a:off x="6743700" y="5395461"/>
            <a:ext cx="571500" cy="0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749051" y="494721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Repetition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584286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 = </a:t>
            </a:r>
            <a:r>
              <a:rPr lang="en-US" sz="2400" dirty="0" smtClean="0">
                <a:sym typeface="Symbol" pitchFamily="18" charset="2"/>
              </a:rPr>
              <a:t>R1*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2209800"/>
            <a:ext cx="7262545" cy="281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4600" y="3223761"/>
            <a:ext cx="685800" cy="685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7" idx="2"/>
          </p:cNvCxnSpPr>
          <p:nvPr/>
        </p:nvCxnSpPr>
        <p:spPr>
          <a:xfrm flipV="1">
            <a:off x="2095500" y="3566661"/>
            <a:ext cx="419100" cy="13913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" idx="6"/>
            <a:endCxn id="15" idx="2"/>
          </p:cNvCxnSpPr>
          <p:nvPr/>
        </p:nvCxnSpPr>
        <p:spPr>
          <a:xfrm>
            <a:off x="5524500" y="3566661"/>
            <a:ext cx="876300" cy="0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2800" y="311841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3962400" y="3223761"/>
            <a:ext cx="1562100" cy="685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M1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7" idx="6"/>
            <a:endCxn id="11" idx="2"/>
          </p:cNvCxnSpPr>
          <p:nvPr/>
        </p:nvCxnSpPr>
        <p:spPr>
          <a:xfrm>
            <a:off x="3200400" y="3566661"/>
            <a:ext cx="762000" cy="0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15768" y="311841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6400800" y="3223761"/>
            <a:ext cx="685800" cy="685800"/>
          </a:xfrm>
          <a:prstGeom prst="ellipse">
            <a:avLst/>
          </a:prstGeom>
          <a:noFill/>
          <a:ln w="508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53334" y="419100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cxnSp>
        <p:nvCxnSpPr>
          <p:cNvPr id="19" name="Curved Connector 18"/>
          <p:cNvCxnSpPr>
            <a:stCxn id="7" idx="4"/>
            <a:endCxn id="15" idx="4"/>
          </p:cNvCxnSpPr>
          <p:nvPr/>
        </p:nvCxnSpPr>
        <p:spPr>
          <a:xfrm rot="16200000" flipH="1">
            <a:off x="4800600" y="1966461"/>
            <a:ext cx="12700" cy="3886200"/>
          </a:xfrm>
          <a:prstGeom prst="curvedConnector3">
            <a:avLst>
              <a:gd name="adj1" fmla="val 1800000"/>
            </a:avLst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1" idx="7"/>
            <a:endCxn id="11" idx="1"/>
          </p:cNvCxnSpPr>
          <p:nvPr/>
        </p:nvCxnSpPr>
        <p:spPr>
          <a:xfrm rot="16200000" flipV="1">
            <a:off x="4743450" y="2771908"/>
            <a:ext cx="12700" cy="1104572"/>
          </a:xfrm>
          <a:prstGeom prst="curvedConnector3">
            <a:avLst>
              <a:gd name="adj1" fmla="val 2590811"/>
            </a:avLst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53334" y="254542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A942-C96B-2E4F-B549-E60F2F57FFED}" type="slidenum">
              <a:rPr lang="he-IL" smtClean="0"/>
              <a:pPr/>
              <a:t>72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approach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each automaton separately</a:t>
            </a:r>
          </a:p>
          <a:p>
            <a:endParaRPr lang="en-US" sz="2000" dirty="0" smtClean="0"/>
          </a:p>
          <a:p>
            <a:r>
              <a:rPr lang="en-US" dirty="0" smtClean="0"/>
              <a:t>Given a word w:</a:t>
            </a:r>
          </a:p>
          <a:p>
            <a:pPr lvl="1"/>
            <a:r>
              <a:rPr lang="en-US" dirty="0" smtClean="0"/>
              <a:t>Try M</a:t>
            </a:r>
            <a:r>
              <a:rPr lang="en-US" baseline="-25000" dirty="0" smtClean="0"/>
              <a:t>1</a:t>
            </a:r>
            <a:r>
              <a:rPr lang="en-US" dirty="0" smtClean="0"/>
              <a:t>(w)</a:t>
            </a:r>
          </a:p>
          <a:p>
            <a:pPr lvl="1"/>
            <a:r>
              <a:rPr lang="en-US" dirty="0" smtClean="0"/>
              <a:t>Try M</a:t>
            </a:r>
            <a:r>
              <a:rPr lang="en-US" baseline="-25000" dirty="0" smtClean="0"/>
              <a:t>2</a:t>
            </a:r>
            <a:r>
              <a:rPr lang="en-US" dirty="0" smtClean="0"/>
              <a:t>(w)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Try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r>
              <a:rPr lang="en-US" dirty="0" smtClean="0"/>
              <a:t>(w)</a:t>
            </a:r>
          </a:p>
          <a:p>
            <a:pPr lvl="1"/>
            <a:endParaRPr lang="en-US" sz="2000" dirty="0" smtClean="0"/>
          </a:p>
          <a:p>
            <a:r>
              <a:rPr lang="en-US" dirty="0" smtClean="0"/>
              <a:t>Requires resetting after every attempt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24" y="0"/>
            <a:ext cx="7772400" cy="1143000"/>
          </a:xfrm>
        </p:spPr>
        <p:txBody>
          <a:bodyPr/>
          <a:lstStyle/>
          <a:p>
            <a:r>
              <a:rPr lang="en-US" dirty="0" smtClean="0"/>
              <a:t>Actually, we combine automata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522697" y="2066044"/>
            <a:ext cx="667512" cy="66751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3828394" y="2066044"/>
            <a:ext cx="667512" cy="667512"/>
          </a:xfrm>
          <a:prstGeom prst="ellipse">
            <a:avLst/>
          </a:prstGeom>
          <a:noFill/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6"/>
            <a:endCxn id="7" idx="2"/>
          </p:cNvCxnSpPr>
          <p:nvPr/>
        </p:nvCxnSpPr>
        <p:spPr>
          <a:xfrm>
            <a:off x="3190209" y="2399800"/>
            <a:ext cx="638185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02831" y="2033476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6933" y="1817945"/>
            <a:ext cx="295236" cy="369332"/>
          </a:xfrm>
          <a:prstGeom prst="rect">
            <a:avLst/>
          </a:prstGeom>
          <a:solidFill>
            <a:srgbClr val="1A8C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a</a:t>
            </a:r>
            <a:endParaRPr lang="en-US" sz="1800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22697" y="3136154"/>
            <a:ext cx="667512" cy="66751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  <p:cxnSp>
        <p:nvCxnSpPr>
          <p:cNvPr id="14" name="Straight Arrow Connector 13"/>
          <p:cNvCxnSpPr>
            <a:stCxn id="13" idx="6"/>
            <a:endCxn id="16" idx="2"/>
          </p:cNvCxnSpPr>
          <p:nvPr/>
        </p:nvCxnSpPr>
        <p:spPr>
          <a:xfrm>
            <a:off x="3190209" y="3469910"/>
            <a:ext cx="638185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02831" y="3071320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28394" y="3136154"/>
            <a:ext cx="667512" cy="66751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4</a:t>
            </a:r>
            <a:endParaRPr lang="en-US" sz="1600" dirty="0"/>
          </a:p>
        </p:txBody>
      </p:sp>
      <p:cxnSp>
        <p:nvCxnSpPr>
          <p:cNvPr id="17" name="Straight Arrow Connector 16"/>
          <p:cNvCxnSpPr>
            <a:stCxn id="16" idx="6"/>
            <a:endCxn id="19" idx="2"/>
          </p:cNvCxnSpPr>
          <p:nvPr/>
        </p:nvCxnSpPr>
        <p:spPr>
          <a:xfrm>
            <a:off x="4495906" y="3469910"/>
            <a:ext cx="672061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0075" y="3082988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167967" y="3136154"/>
            <a:ext cx="667512" cy="66751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</a:t>
            </a:r>
            <a:endParaRPr lang="en-US" sz="1600" dirty="0"/>
          </a:p>
        </p:txBody>
      </p:sp>
      <p:cxnSp>
        <p:nvCxnSpPr>
          <p:cNvPr id="21" name="Straight Arrow Connector 20"/>
          <p:cNvCxnSpPr>
            <a:stCxn id="19" idx="6"/>
          </p:cNvCxnSpPr>
          <p:nvPr/>
        </p:nvCxnSpPr>
        <p:spPr>
          <a:xfrm flipV="1">
            <a:off x="5835479" y="3466600"/>
            <a:ext cx="704088" cy="331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11675" y="3100276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539567" y="3136154"/>
            <a:ext cx="667512" cy="667512"/>
          </a:xfrm>
          <a:prstGeom prst="ellipse">
            <a:avLst/>
          </a:prstGeom>
          <a:noFill/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70215" y="2727523"/>
            <a:ext cx="655498" cy="461665"/>
          </a:xfrm>
          <a:prstGeom prst="rect">
            <a:avLst/>
          </a:prstGeom>
          <a:solidFill>
            <a:srgbClr val="1A8CFF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abb</a:t>
            </a:r>
            <a:endParaRPr lang="en-US" dirty="0">
              <a:latin typeface="+mn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522697" y="4352044"/>
            <a:ext cx="667512" cy="66751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29" name="Oval 28"/>
          <p:cNvSpPr/>
          <p:nvPr/>
        </p:nvSpPr>
        <p:spPr>
          <a:xfrm>
            <a:off x="3828394" y="4352044"/>
            <a:ext cx="667512" cy="667512"/>
          </a:xfrm>
          <a:prstGeom prst="ellipse">
            <a:avLst/>
          </a:prstGeom>
          <a:noFill/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8</a:t>
            </a:r>
            <a:endParaRPr lang="en-US" sz="1600" dirty="0"/>
          </a:p>
        </p:txBody>
      </p:sp>
      <p:cxnSp>
        <p:nvCxnSpPr>
          <p:cNvPr id="30" name="Straight Arrow Connector 29"/>
          <p:cNvCxnSpPr>
            <a:stCxn id="28" idx="6"/>
            <a:endCxn id="29" idx="2"/>
          </p:cNvCxnSpPr>
          <p:nvPr/>
        </p:nvCxnSpPr>
        <p:spPr>
          <a:xfrm>
            <a:off x="3190209" y="4685800"/>
            <a:ext cx="638185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00502" y="4319476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01384" y="4147367"/>
            <a:ext cx="800369" cy="461665"/>
          </a:xfrm>
          <a:prstGeom prst="rect">
            <a:avLst/>
          </a:prstGeom>
          <a:solidFill>
            <a:srgbClr val="1A8CFF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a*b+</a:t>
            </a:r>
            <a:endParaRPr lang="en-US" dirty="0">
              <a:latin typeface="+mn-lt"/>
            </a:endParaRPr>
          </a:p>
        </p:txBody>
      </p:sp>
      <p:cxnSp>
        <p:nvCxnSpPr>
          <p:cNvPr id="34" name="Curved Connector 33"/>
          <p:cNvCxnSpPr>
            <a:stCxn id="28" idx="7"/>
            <a:endCxn id="28" idx="1"/>
          </p:cNvCxnSpPr>
          <p:nvPr/>
        </p:nvCxnSpPr>
        <p:spPr>
          <a:xfrm rot="16200000" flipV="1">
            <a:off x="2856453" y="4213798"/>
            <a:ext cx="12700" cy="472002"/>
          </a:xfrm>
          <a:prstGeom prst="curvedConnector3">
            <a:avLst>
              <a:gd name="adj1" fmla="val 2569724"/>
            </a:avLst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29" idx="7"/>
            <a:endCxn id="29" idx="1"/>
          </p:cNvCxnSpPr>
          <p:nvPr/>
        </p:nvCxnSpPr>
        <p:spPr>
          <a:xfrm rot="16200000" flipV="1">
            <a:off x="4162150" y="4213798"/>
            <a:ext cx="12700" cy="472002"/>
          </a:xfrm>
          <a:prstGeom prst="curvedConnector3">
            <a:avLst>
              <a:gd name="adj1" fmla="val 2569724"/>
            </a:avLst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20089" y="3930134"/>
            <a:ext cx="3463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32740" y="3897566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514600" y="5342644"/>
            <a:ext cx="667512" cy="66751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</a:t>
            </a:r>
            <a:endParaRPr lang="en-US" sz="1600" dirty="0"/>
          </a:p>
        </p:txBody>
      </p:sp>
      <p:cxnSp>
        <p:nvCxnSpPr>
          <p:cNvPr id="41" name="Straight Arrow Connector 40"/>
          <p:cNvCxnSpPr>
            <a:stCxn id="40" idx="6"/>
            <a:endCxn id="43" idx="2"/>
          </p:cNvCxnSpPr>
          <p:nvPr/>
        </p:nvCxnSpPr>
        <p:spPr>
          <a:xfrm>
            <a:off x="3182112" y="5676400"/>
            <a:ext cx="638185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94734" y="5277810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820297" y="5342644"/>
            <a:ext cx="667512" cy="66751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10</a:t>
            </a:r>
            <a:endParaRPr lang="en-US" sz="1600" dirty="0"/>
          </a:p>
        </p:txBody>
      </p:sp>
      <p:cxnSp>
        <p:nvCxnSpPr>
          <p:cNvPr id="44" name="Straight Arrow Connector 43"/>
          <p:cNvCxnSpPr>
            <a:stCxn id="43" idx="6"/>
            <a:endCxn id="46" idx="2"/>
          </p:cNvCxnSpPr>
          <p:nvPr/>
        </p:nvCxnSpPr>
        <p:spPr>
          <a:xfrm>
            <a:off x="4487809" y="5676400"/>
            <a:ext cx="672061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31978" y="5289478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159870" y="5342644"/>
            <a:ext cx="667512" cy="66751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11</a:t>
            </a:r>
            <a:endParaRPr lang="en-US" sz="1600" dirty="0"/>
          </a:p>
        </p:txBody>
      </p:sp>
      <p:cxnSp>
        <p:nvCxnSpPr>
          <p:cNvPr id="47" name="Straight Arrow Connector 46"/>
          <p:cNvCxnSpPr>
            <a:stCxn id="46" idx="6"/>
            <a:endCxn id="49" idx="2"/>
          </p:cNvCxnSpPr>
          <p:nvPr/>
        </p:nvCxnSpPr>
        <p:spPr>
          <a:xfrm>
            <a:off x="5827382" y="5676400"/>
            <a:ext cx="673754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980382" y="5289478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501136" y="5342644"/>
            <a:ext cx="667512" cy="66751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12</a:t>
            </a:r>
            <a:endParaRPr lang="en-US" sz="1600" dirty="0"/>
          </a:p>
        </p:txBody>
      </p:sp>
      <p:cxnSp>
        <p:nvCxnSpPr>
          <p:cNvPr id="52" name="Straight Arrow Connector 51"/>
          <p:cNvCxnSpPr>
            <a:stCxn id="49" idx="6"/>
          </p:cNvCxnSpPr>
          <p:nvPr/>
        </p:nvCxnSpPr>
        <p:spPr>
          <a:xfrm flipV="1">
            <a:off x="7168648" y="5673090"/>
            <a:ext cx="697910" cy="331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338666" y="5306766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866558" y="5342644"/>
            <a:ext cx="667512" cy="667512"/>
          </a:xfrm>
          <a:prstGeom prst="ellipse">
            <a:avLst/>
          </a:prstGeom>
          <a:noFill/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13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8247835" y="4879734"/>
            <a:ext cx="802924" cy="461665"/>
          </a:xfrm>
          <a:prstGeom prst="rect">
            <a:avLst/>
          </a:prstGeom>
          <a:solidFill>
            <a:srgbClr val="1A8C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abab</a:t>
            </a:r>
            <a:endParaRPr lang="en-US" dirty="0">
              <a:latin typeface="+mn-l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914400" y="3684532"/>
            <a:ext cx="667512" cy="66751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cxnSp>
        <p:nvCxnSpPr>
          <p:cNvPr id="59" name="Straight Arrow Connector 58"/>
          <p:cNvCxnSpPr>
            <a:stCxn id="58" idx="7"/>
            <a:endCxn id="6" idx="2"/>
          </p:cNvCxnSpPr>
          <p:nvPr/>
        </p:nvCxnSpPr>
        <p:spPr>
          <a:xfrm flipV="1">
            <a:off x="1484157" y="2399800"/>
            <a:ext cx="1038540" cy="1382487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8" idx="6"/>
            <a:endCxn id="13" idx="2"/>
          </p:cNvCxnSpPr>
          <p:nvPr/>
        </p:nvCxnSpPr>
        <p:spPr>
          <a:xfrm flipV="1">
            <a:off x="1581912" y="3469910"/>
            <a:ext cx="940785" cy="54837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8" idx="6"/>
            <a:endCxn id="28" idx="2"/>
          </p:cNvCxnSpPr>
          <p:nvPr/>
        </p:nvCxnSpPr>
        <p:spPr>
          <a:xfrm>
            <a:off x="1581912" y="4018288"/>
            <a:ext cx="940785" cy="667512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8" idx="5"/>
            <a:endCxn id="40" idx="2"/>
          </p:cNvCxnSpPr>
          <p:nvPr/>
        </p:nvCxnSpPr>
        <p:spPr>
          <a:xfrm>
            <a:off x="1484157" y="4254289"/>
            <a:ext cx="1030443" cy="1422111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695568" y="2713656"/>
            <a:ext cx="31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  <a:sym typeface="Symbol" pitchFamily="18" charset="2"/>
              </a:rPr>
              <a:t></a:t>
            </a:r>
            <a:endParaRPr lang="en-US" dirty="0">
              <a:latin typeface="+mn-lt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892420" y="3380387"/>
            <a:ext cx="31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  <a:sym typeface="Symbol" pitchFamily="18" charset="2"/>
              </a:rPr>
              <a:t></a:t>
            </a:r>
            <a:endParaRPr lang="en-US" dirty="0">
              <a:latin typeface="+mn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843543" y="4286948"/>
            <a:ext cx="31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  <a:sym typeface="Symbol" pitchFamily="18" charset="2"/>
              </a:rPr>
              <a:t></a:t>
            </a:r>
            <a:endParaRPr lang="en-US" dirty="0">
              <a:latin typeface="+mn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606764" y="4802322"/>
            <a:ext cx="31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  <a:sym typeface="Symbol" pitchFamily="18" charset="2"/>
              </a:rPr>
              <a:t></a:t>
            </a:r>
            <a:endParaRPr lang="en-US" dirty="0"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28600" y="1513811"/>
            <a:ext cx="9144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</a:p>
          <a:p>
            <a:r>
              <a:rPr lang="en-US" dirty="0" err="1" smtClean="0">
                <a:latin typeface="+mn-lt"/>
              </a:rPr>
              <a:t>abb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a*b+</a:t>
            </a:r>
          </a:p>
          <a:p>
            <a:r>
              <a:rPr lang="en-US" dirty="0" err="1" smtClean="0">
                <a:latin typeface="+mn-lt"/>
              </a:rPr>
              <a:t>abab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63" y="1165500"/>
            <a:ext cx="1390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combines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Corresponding DFA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60044" y="3794717"/>
            <a:ext cx="1328729" cy="66751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0 1 3 7 9 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2697655" y="2422981"/>
            <a:ext cx="667512" cy="667512"/>
          </a:xfrm>
          <a:prstGeom prst="ellipse">
            <a:avLst/>
          </a:prstGeom>
          <a:noFill/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8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2701742" y="3807372"/>
            <a:ext cx="667512" cy="66751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7</a:t>
            </a:r>
            <a:endParaRPr lang="en-US" sz="1600" dirty="0"/>
          </a:p>
        </p:txBody>
      </p:sp>
      <p:cxnSp>
        <p:nvCxnSpPr>
          <p:cNvPr id="9" name="Curved Connector 8"/>
          <p:cNvCxnSpPr>
            <a:stCxn id="8" idx="6"/>
            <a:endCxn id="8" idx="7"/>
          </p:cNvCxnSpPr>
          <p:nvPr/>
        </p:nvCxnSpPr>
        <p:spPr>
          <a:xfrm flipH="1" flipV="1">
            <a:off x="3271499" y="3905127"/>
            <a:ext cx="97755" cy="236001"/>
          </a:xfrm>
          <a:prstGeom prst="curvedConnector4">
            <a:avLst>
              <a:gd name="adj1" fmla="val -233850"/>
              <a:gd name="adj2" fmla="val 238285"/>
            </a:avLst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7" idx="7"/>
            <a:endCxn id="7" idx="1"/>
          </p:cNvCxnSpPr>
          <p:nvPr/>
        </p:nvCxnSpPr>
        <p:spPr>
          <a:xfrm rot="16200000" flipV="1">
            <a:off x="3031411" y="2284735"/>
            <a:ext cx="12700" cy="472002"/>
          </a:xfrm>
          <a:prstGeom prst="curvedConnector3">
            <a:avLst>
              <a:gd name="adj1" fmla="val 2569724"/>
            </a:avLst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0426" y="1890465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4459" y="3239814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cxnSp>
        <p:nvCxnSpPr>
          <p:cNvPr id="19" name="Straight Arrow Connector 18"/>
          <p:cNvCxnSpPr>
            <a:stCxn id="21" idx="7"/>
            <a:endCxn id="8" idx="4"/>
          </p:cNvCxnSpPr>
          <p:nvPr/>
        </p:nvCxnSpPr>
        <p:spPr>
          <a:xfrm flipV="1">
            <a:off x="2850635" y="4474884"/>
            <a:ext cx="184863" cy="54802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34395" y="4566139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03045" y="4925157"/>
            <a:ext cx="1344485" cy="667512"/>
          </a:xfrm>
          <a:prstGeom prst="ellipse">
            <a:avLst/>
          </a:prstGeom>
          <a:noFill/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2 4 7 10</a:t>
            </a:r>
          </a:p>
        </p:txBody>
      </p:sp>
      <p:cxnSp>
        <p:nvCxnSpPr>
          <p:cNvPr id="22" name="Straight Arrow Connector 21"/>
          <p:cNvCxnSpPr>
            <a:stCxn id="6" idx="4"/>
            <a:endCxn id="21" idx="1"/>
          </p:cNvCxnSpPr>
          <p:nvPr/>
        </p:nvCxnSpPr>
        <p:spPr>
          <a:xfrm>
            <a:off x="1224409" y="4462229"/>
            <a:ext cx="675531" cy="560683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72509" y="4397093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cxnSp>
        <p:nvCxnSpPr>
          <p:cNvPr id="29" name="Straight Arrow Connector 28"/>
          <p:cNvCxnSpPr>
            <a:stCxn id="8" idx="0"/>
            <a:endCxn id="7" idx="4"/>
          </p:cNvCxnSpPr>
          <p:nvPr/>
        </p:nvCxnSpPr>
        <p:spPr>
          <a:xfrm flipH="1" flipV="1">
            <a:off x="3031411" y="3090493"/>
            <a:ext cx="4087" cy="716879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21316" y="3123655"/>
            <a:ext cx="3463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cxnSp>
        <p:nvCxnSpPr>
          <p:cNvPr id="33" name="Straight Arrow Connector 32"/>
          <p:cNvCxnSpPr>
            <a:stCxn id="6" idx="0"/>
            <a:endCxn id="7" idx="3"/>
          </p:cNvCxnSpPr>
          <p:nvPr/>
        </p:nvCxnSpPr>
        <p:spPr>
          <a:xfrm flipV="1">
            <a:off x="1224409" y="2992738"/>
            <a:ext cx="1571001" cy="801979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23287" y="2878440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540733" y="2422981"/>
            <a:ext cx="667512" cy="667512"/>
          </a:xfrm>
          <a:prstGeom prst="ellipse">
            <a:avLst/>
          </a:prstGeom>
          <a:noFill/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6 8</a:t>
            </a:r>
            <a:endParaRPr lang="en-US" sz="1600" dirty="0"/>
          </a:p>
        </p:txBody>
      </p:sp>
      <p:sp>
        <p:nvSpPr>
          <p:cNvPr id="43" name="Oval 42"/>
          <p:cNvSpPr/>
          <p:nvPr/>
        </p:nvSpPr>
        <p:spPr>
          <a:xfrm>
            <a:off x="4217645" y="4925157"/>
            <a:ext cx="1344485" cy="667512"/>
          </a:xfrm>
          <a:prstGeom prst="ellipse">
            <a:avLst/>
          </a:prstGeom>
          <a:noFill/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5 8 11</a:t>
            </a:r>
            <a:endParaRPr lang="en-US" sz="1600" dirty="0"/>
          </a:p>
        </p:txBody>
      </p:sp>
      <p:cxnSp>
        <p:nvCxnSpPr>
          <p:cNvPr id="44" name="Straight Arrow Connector 43"/>
          <p:cNvCxnSpPr>
            <a:stCxn id="21" idx="6"/>
            <a:endCxn id="43" idx="2"/>
          </p:cNvCxnSpPr>
          <p:nvPr/>
        </p:nvCxnSpPr>
        <p:spPr>
          <a:xfrm>
            <a:off x="3047530" y="5258913"/>
            <a:ext cx="1170115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459403" y="4845763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049052" y="4925157"/>
            <a:ext cx="667512" cy="66751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12</a:t>
            </a:r>
            <a:endParaRPr lang="en-US" sz="1600" dirty="0"/>
          </a:p>
        </p:txBody>
      </p:sp>
      <p:sp>
        <p:nvSpPr>
          <p:cNvPr id="52" name="Oval 51"/>
          <p:cNvSpPr/>
          <p:nvPr/>
        </p:nvSpPr>
        <p:spPr>
          <a:xfrm>
            <a:off x="7341845" y="4925157"/>
            <a:ext cx="667512" cy="667512"/>
          </a:xfrm>
          <a:prstGeom prst="ellipse">
            <a:avLst/>
          </a:prstGeom>
          <a:noFill/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13</a:t>
            </a:r>
          </a:p>
        </p:txBody>
      </p:sp>
      <p:cxnSp>
        <p:nvCxnSpPr>
          <p:cNvPr id="53" name="Straight Arrow Connector 52"/>
          <p:cNvCxnSpPr>
            <a:stCxn id="43" idx="6"/>
            <a:endCxn id="51" idx="2"/>
          </p:cNvCxnSpPr>
          <p:nvPr/>
        </p:nvCxnSpPr>
        <p:spPr>
          <a:xfrm>
            <a:off x="5562130" y="5258913"/>
            <a:ext cx="486922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639545" y="4845763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cxnSp>
        <p:nvCxnSpPr>
          <p:cNvPr id="57" name="Straight Arrow Connector 56"/>
          <p:cNvCxnSpPr>
            <a:stCxn id="51" idx="6"/>
            <a:endCxn id="52" idx="2"/>
          </p:cNvCxnSpPr>
          <p:nvPr/>
        </p:nvCxnSpPr>
        <p:spPr>
          <a:xfrm>
            <a:off x="6716564" y="5258913"/>
            <a:ext cx="625281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856020" y="4848623"/>
            <a:ext cx="3463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cxnSp>
        <p:nvCxnSpPr>
          <p:cNvPr id="61" name="Straight Arrow Connector 60"/>
          <p:cNvCxnSpPr>
            <a:stCxn id="43" idx="0"/>
            <a:endCxn id="40" idx="4"/>
          </p:cNvCxnSpPr>
          <p:nvPr/>
        </p:nvCxnSpPr>
        <p:spPr>
          <a:xfrm flipH="1" flipV="1">
            <a:off x="4874489" y="3090493"/>
            <a:ext cx="15399" cy="1834664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855354" y="3620001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cxnSp>
        <p:nvCxnSpPr>
          <p:cNvPr id="65" name="Straight Arrow Connector 64"/>
          <p:cNvCxnSpPr>
            <a:stCxn id="40" idx="2"/>
            <a:endCxn id="7" idx="6"/>
          </p:cNvCxnSpPr>
          <p:nvPr/>
        </p:nvCxnSpPr>
        <p:spPr>
          <a:xfrm flipH="1">
            <a:off x="3365167" y="2756737"/>
            <a:ext cx="1175566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976812" y="1666150"/>
            <a:ext cx="800369" cy="830997"/>
          </a:xfrm>
          <a:prstGeom prst="rect">
            <a:avLst/>
          </a:prstGeom>
          <a:solidFill>
            <a:srgbClr val="1A8C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abb</a:t>
            </a:r>
            <a:endParaRPr lang="en-US" dirty="0" smtClean="0">
              <a:latin typeface="+mn-lt"/>
            </a:endParaRPr>
          </a:p>
          <a:p>
            <a:r>
              <a:rPr lang="en-US" dirty="0">
                <a:latin typeface="+mn-lt"/>
              </a:rPr>
              <a:t>a*b+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904309" y="2131135"/>
            <a:ext cx="800369" cy="461665"/>
          </a:xfrm>
          <a:prstGeom prst="rect">
            <a:avLst/>
          </a:prstGeom>
          <a:solidFill>
            <a:srgbClr val="1A8CFF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a*b+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090034" y="5588204"/>
            <a:ext cx="800369" cy="461665"/>
          </a:xfrm>
          <a:prstGeom prst="rect">
            <a:avLst/>
          </a:prstGeom>
          <a:solidFill>
            <a:srgbClr val="1A8CFF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a*b+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803146" y="4519856"/>
            <a:ext cx="802924" cy="461665"/>
          </a:xfrm>
          <a:prstGeom prst="rect">
            <a:avLst/>
          </a:prstGeom>
          <a:solidFill>
            <a:srgbClr val="1A8CFF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+mn-lt"/>
              </a:rPr>
              <a:t>abab</a:t>
            </a:r>
            <a:endParaRPr lang="en-US" dirty="0">
              <a:latin typeface="+mn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759359" y="5581419"/>
            <a:ext cx="332092" cy="461665"/>
          </a:xfrm>
          <a:prstGeom prst="rect">
            <a:avLst/>
          </a:prstGeom>
          <a:solidFill>
            <a:srgbClr val="1A8CFF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pic>
        <p:nvPicPr>
          <p:cNvPr id="104" name="Picture 103" descr="compilers-lec01.pptx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t="27682" r="9091" b="8794"/>
          <a:stretch/>
        </p:blipFill>
        <p:spPr>
          <a:xfrm>
            <a:off x="5830563" y="1588928"/>
            <a:ext cx="316103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3">
                <a:alpha val="65000"/>
              </a:scheme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4016348" y="2300557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 with DFA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 until stuck</a:t>
            </a:r>
            <a:endParaRPr lang="en-US" dirty="0"/>
          </a:p>
          <a:p>
            <a:pPr lvl="1"/>
            <a:r>
              <a:rPr lang="en-US" b="1" dirty="0" smtClean="0"/>
              <a:t>Remember last accepting state</a:t>
            </a:r>
            <a:r>
              <a:rPr lang="en-US" dirty="0" smtClean="0"/>
              <a:t> </a:t>
            </a:r>
          </a:p>
          <a:p>
            <a:r>
              <a:rPr lang="en-US" dirty="0" smtClean="0"/>
              <a:t>Go back to accepting state</a:t>
            </a:r>
          </a:p>
          <a:p>
            <a:r>
              <a:rPr lang="en-US" dirty="0" smtClean="0"/>
              <a:t>Return token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Ambiguity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Longest word</a:t>
            </a:r>
          </a:p>
          <a:p>
            <a:r>
              <a:rPr lang="en-US" dirty="0" smtClean="0"/>
              <a:t>Tie-breaker based on </a:t>
            </a:r>
            <a:r>
              <a:rPr lang="en-US" b="1" dirty="0" smtClean="0">
                <a:solidFill>
                  <a:srgbClr val="000000"/>
                </a:solidFill>
              </a:rPr>
              <a:t>order of rules</a:t>
            </a:r>
            <a:r>
              <a:rPr lang="en-US" b="1" dirty="0" smtClean="0">
                <a:solidFill>
                  <a:srgbClr val="1A8CFF"/>
                </a:solidFill>
              </a:rPr>
              <a:t> </a:t>
            </a:r>
            <a:r>
              <a:rPr lang="en-US" dirty="0" smtClean="0"/>
              <a:t>when words have same length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77</a:t>
            </a:fld>
            <a:endParaRPr lang="en-US"/>
          </a:p>
        </p:txBody>
      </p:sp>
      <p:pic>
        <p:nvPicPr>
          <p:cNvPr id="40" name="Picture 39" descr="Screen Shot 2014-11-04 at 05.56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36" y="1682864"/>
            <a:ext cx="3763616" cy="2432337"/>
          </a:xfrm>
          <a:prstGeom prst="rect">
            <a:avLst/>
          </a:prstGeom>
        </p:spPr>
      </p:pic>
      <p:pic>
        <p:nvPicPr>
          <p:cNvPr id="41" name="Picture 40" descr="compilers-lec01.pptx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t="27682" r="9091" b="8794"/>
          <a:stretch/>
        </p:blipFill>
        <p:spPr>
          <a:xfrm>
            <a:off x="6155465" y="1982714"/>
            <a:ext cx="1745843" cy="1010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3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5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60044" y="3794717"/>
            <a:ext cx="1328729" cy="66751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0 1 3 7 9 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2697655" y="2422981"/>
            <a:ext cx="667512" cy="667512"/>
          </a:xfrm>
          <a:prstGeom prst="ellipse">
            <a:avLst/>
          </a:prstGeom>
          <a:noFill/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8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2701742" y="3807372"/>
            <a:ext cx="667512" cy="66751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7</a:t>
            </a:r>
            <a:endParaRPr lang="en-US" sz="1600" dirty="0"/>
          </a:p>
        </p:txBody>
      </p:sp>
      <p:cxnSp>
        <p:nvCxnSpPr>
          <p:cNvPr id="9" name="Curved Connector 8"/>
          <p:cNvCxnSpPr>
            <a:stCxn id="8" idx="6"/>
            <a:endCxn id="8" idx="7"/>
          </p:cNvCxnSpPr>
          <p:nvPr/>
        </p:nvCxnSpPr>
        <p:spPr>
          <a:xfrm flipH="1" flipV="1">
            <a:off x="3271499" y="3905127"/>
            <a:ext cx="97755" cy="236001"/>
          </a:xfrm>
          <a:prstGeom prst="curvedConnector4">
            <a:avLst>
              <a:gd name="adj1" fmla="val -233850"/>
              <a:gd name="adj2" fmla="val 238285"/>
            </a:avLst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7" idx="7"/>
            <a:endCxn id="7" idx="1"/>
          </p:cNvCxnSpPr>
          <p:nvPr/>
        </p:nvCxnSpPr>
        <p:spPr>
          <a:xfrm rot="16200000" flipV="1">
            <a:off x="3031411" y="2284735"/>
            <a:ext cx="12700" cy="472002"/>
          </a:xfrm>
          <a:prstGeom prst="curvedConnector3">
            <a:avLst>
              <a:gd name="adj1" fmla="val 2569724"/>
            </a:avLst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0426" y="1890465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4459" y="3239814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cxnSp>
        <p:nvCxnSpPr>
          <p:cNvPr id="19" name="Straight Arrow Connector 18"/>
          <p:cNvCxnSpPr>
            <a:stCxn id="21" idx="7"/>
            <a:endCxn id="8" idx="4"/>
          </p:cNvCxnSpPr>
          <p:nvPr/>
        </p:nvCxnSpPr>
        <p:spPr>
          <a:xfrm flipV="1">
            <a:off x="2850635" y="4474884"/>
            <a:ext cx="184863" cy="54802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34395" y="4566139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03045" y="4925157"/>
            <a:ext cx="1344485" cy="667512"/>
          </a:xfrm>
          <a:prstGeom prst="ellipse">
            <a:avLst/>
          </a:prstGeom>
          <a:noFill/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2 4 7 10</a:t>
            </a:r>
          </a:p>
        </p:txBody>
      </p:sp>
      <p:cxnSp>
        <p:nvCxnSpPr>
          <p:cNvPr id="22" name="Straight Arrow Connector 21"/>
          <p:cNvCxnSpPr>
            <a:stCxn id="6" idx="4"/>
            <a:endCxn id="21" idx="1"/>
          </p:cNvCxnSpPr>
          <p:nvPr/>
        </p:nvCxnSpPr>
        <p:spPr>
          <a:xfrm>
            <a:off x="1224409" y="4462229"/>
            <a:ext cx="675531" cy="560683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72509" y="4397093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cxnSp>
        <p:nvCxnSpPr>
          <p:cNvPr id="29" name="Straight Arrow Connector 28"/>
          <p:cNvCxnSpPr>
            <a:stCxn id="8" idx="0"/>
            <a:endCxn id="7" idx="4"/>
          </p:cNvCxnSpPr>
          <p:nvPr/>
        </p:nvCxnSpPr>
        <p:spPr>
          <a:xfrm flipH="1" flipV="1">
            <a:off x="3031411" y="3090493"/>
            <a:ext cx="4087" cy="716879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21316" y="3123655"/>
            <a:ext cx="3463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cxnSp>
        <p:nvCxnSpPr>
          <p:cNvPr id="33" name="Straight Arrow Connector 32"/>
          <p:cNvCxnSpPr>
            <a:stCxn id="6" idx="0"/>
            <a:endCxn id="7" idx="3"/>
          </p:cNvCxnSpPr>
          <p:nvPr/>
        </p:nvCxnSpPr>
        <p:spPr>
          <a:xfrm flipV="1">
            <a:off x="1224409" y="2992738"/>
            <a:ext cx="1571001" cy="801979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23287" y="2878440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540733" y="2422981"/>
            <a:ext cx="667512" cy="667512"/>
          </a:xfrm>
          <a:prstGeom prst="ellipse">
            <a:avLst/>
          </a:prstGeom>
          <a:noFill/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6 8</a:t>
            </a:r>
            <a:endParaRPr lang="en-US" sz="1600" dirty="0"/>
          </a:p>
        </p:txBody>
      </p:sp>
      <p:sp>
        <p:nvSpPr>
          <p:cNvPr id="43" name="Oval 42"/>
          <p:cNvSpPr/>
          <p:nvPr/>
        </p:nvSpPr>
        <p:spPr>
          <a:xfrm>
            <a:off x="4217645" y="4925157"/>
            <a:ext cx="1344485" cy="667512"/>
          </a:xfrm>
          <a:prstGeom prst="ellipse">
            <a:avLst/>
          </a:prstGeom>
          <a:noFill/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5 8 11</a:t>
            </a:r>
            <a:endParaRPr lang="en-US" sz="1600" dirty="0"/>
          </a:p>
        </p:txBody>
      </p:sp>
      <p:cxnSp>
        <p:nvCxnSpPr>
          <p:cNvPr id="44" name="Straight Arrow Connector 43"/>
          <p:cNvCxnSpPr>
            <a:stCxn id="21" idx="6"/>
            <a:endCxn id="43" idx="2"/>
          </p:cNvCxnSpPr>
          <p:nvPr/>
        </p:nvCxnSpPr>
        <p:spPr>
          <a:xfrm>
            <a:off x="3047530" y="5258913"/>
            <a:ext cx="1170115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459403" y="4845763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049052" y="4925157"/>
            <a:ext cx="667512" cy="66751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12</a:t>
            </a:r>
            <a:endParaRPr lang="en-US" sz="1600" dirty="0"/>
          </a:p>
        </p:txBody>
      </p:sp>
      <p:sp>
        <p:nvSpPr>
          <p:cNvPr id="52" name="Oval 51"/>
          <p:cNvSpPr/>
          <p:nvPr/>
        </p:nvSpPr>
        <p:spPr>
          <a:xfrm>
            <a:off x="7341845" y="4925157"/>
            <a:ext cx="667512" cy="667512"/>
          </a:xfrm>
          <a:prstGeom prst="ellipse">
            <a:avLst/>
          </a:prstGeom>
          <a:noFill/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13</a:t>
            </a:r>
          </a:p>
        </p:txBody>
      </p:sp>
      <p:cxnSp>
        <p:nvCxnSpPr>
          <p:cNvPr id="53" name="Straight Arrow Connector 52"/>
          <p:cNvCxnSpPr>
            <a:stCxn id="43" idx="6"/>
            <a:endCxn id="51" idx="2"/>
          </p:cNvCxnSpPr>
          <p:nvPr/>
        </p:nvCxnSpPr>
        <p:spPr>
          <a:xfrm>
            <a:off x="5562130" y="5258913"/>
            <a:ext cx="486922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639545" y="4845763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cxnSp>
        <p:nvCxnSpPr>
          <p:cNvPr id="57" name="Straight Arrow Connector 56"/>
          <p:cNvCxnSpPr>
            <a:stCxn id="51" idx="6"/>
            <a:endCxn id="52" idx="2"/>
          </p:cNvCxnSpPr>
          <p:nvPr/>
        </p:nvCxnSpPr>
        <p:spPr>
          <a:xfrm>
            <a:off x="6716564" y="5258913"/>
            <a:ext cx="625281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856020" y="4848623"/>
            <a:ext cx="3463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cxnSp>
        <p:nvCxnSpPr>
          <p:cNvPr id="61" name="Straight Arrow Connector 60"/>
          <p:cNvCxnSpPr>
            <a:stCxn id="43" idx="0"/>
            <a:endCxn id="40" idx="4"/>
          </p:cNvCxnSpPr>
          <p:nvPr/>
        </p:nvCxnSpPr>
        <p:spPr>
          <a:xfrm flipH="1" flipV="1">
            <a:off x="4874489" y="3090493"/>
            <a:ext cx="15399" cy="1834664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855354" y="3620001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cxnSp>
        <p:nvCxnSpPr>
          <p:cNvPr id="65" name="Straight Arrow Connector 64"/>
          <p:cNvCxnSpPr>
            <a:stCxn id="40" idx="2"/>
            <a:endCxn id="7" idx="6"/>
          </p:cNvCxnSpPr>
          <p:nvPr/>
        </p:nvCxnSpPr>
        <p:spPr>
          <a:xfrm flipH="1">
            <a:off x="3365167" y="2756737"/>
            <a:ext cx="1175566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976812" y="1666150"/>
            <a:ext cx="800369" cy="830997"/>
          </a:xfrm>
          <a:prstGeom prst="rect">
            <a:avLst/>
          </a:prstGeom>
          <a:solidFill>
            <a:srgbClr val="1A8C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abb</a:t>
            </a:r>
            <a:endParaRPr lang="en-US" dirty="0" smtClean="0">
              <a:latin typeface="+mn-lt"/>
            </a:endParaRPr>
          </a:p>
          <a:p>
            <a:r>
              <a:rPr lang="en-US" dirty="0">
                <a:latin typeface="+mn-lt"/>
              </a:rPr>
              <a:t>a*b+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904309" y="2131135"/>
            <a:ext cx="800369" cy="461665"/>
          </a:xfrm>
          <a:prstGeom prst="rect">
            <a:avLst/>
          </a:prstGeom>
          <a:solidFill>
            <a:srgbClr val="1A8CFF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a*b+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090034" y="5588204"/>
            <a:ext cx="800369" cy="461665"/>
          </a:xfrm>
          <a:prstGeom prst="rect">
            <a:avLst/>
          </a:prstGeom>
          <a:solidFill>
            <a:srgbClr val="1A8CFF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a*b+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803146" y="4519856"/>
            <a:ext cx="802924" cy="461665"/>
          </a:xfrm>
          <a:prstGeom prst="rect">
            <a:avLst/>
          </a:prstGeom>
          <a:solidFill>
            <a:srgbClr val="1A8CFF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+mn-lt"/>
              </a:rPr>
              <a:t>abab</a:t>
            </a:r>
            <a:endParaRPr lang="en-US" dirty="0">
              <a:latin typeface="+mn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759359" y="5581419"/>
            <a:ext cx="332092" cy="461665"/>
          </a:xfrm>
          <a:prstGeom prst="rect">
            <a:avLst/>
          </a:prstGeom>
          <a:solidFill>
            <a:srgbClr val="1A8CFF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pic>
        <p:nvPicPr>
          <p:cNvPr id="104" name="Picture 103" descr="compilers-lec01.pptx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t="27682" r="9091" b="8794"/>
          <a:stretch/>
        </p:blipFill>
        <p:spPr>
          <a:xfrm>
            <a:off x="5937278" y="1296564"/>
            <a:ext cx="316103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3">
                <a:alpha val="65000"/>
              </a:scheme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4016348" y="2300557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474" y="6063224"/>
            <a:ext cx="866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abaa</a:t>
            </a:r>
            <a:r>
              <a:rPr lang="en-US" sz="1800" dirty="0" smtClean="0">
                <a:latin typeface="+mn-lt"/>
              </a:rPr>
              <a:t>: gets stuck after aba in state 12, backs up to state (5 8 11) pattern is a*b+, token is </a:t>
            </a:r>
            <a:r>
              <a:rPr lang="en-US" sz="1800" dirty="0" err="1" smtClean="0">
                <a:latin typeface="+mn-lt"/>
              </a:rPr>
              <a:t>ab</a:t>
            </a:r>
            <a:endParaRPr lang="en-US" sz="18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4847" y="640515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Tokens: &lt;a*b+, </a:t>
            </a:r>
            <a:r>
              <a:rPr lang="en-US" sz="1800" dirty="0" err="1" smtClean="0">
                <a:latin typeface="+mn-lt"/>
              </a:rPr>
              <a:t>ab</a:t>
            </a:r>
            <a:r>
              <a:rPr lang="en-US" sz="1800" dirty="0" smtClean="0">
                <a:latin typeface="+mn-lt"/>
              </a:rPr>
              <a:t>&gt; &lt;</a:t>
            </a:r>
            <a:r>
              <a:rPr lang="en-US" sz="1800" dirty="0" err="1" smtClean="0">
                <a:latin typeface="+mn-lt"/>
              </a:rPr>
              <a:t>a,a</a:t>
            </a:r>
            <a:r>
              <a:rPr lang="en-US" sz="1800" dirty="0" smtClean="0">
                <a:latin typeface="+mn-lt"/>
              </a:rPr>
              <a:t>&gt;&lt;</a:t>
            </a:r>
            <a:r>
              <a:rPr lang="en-US" sz="1800" dirty="0" err="1" smtClean="0">
                <a:latin typeface="+mn-lt"/>
              </a:rPr>
              <a:t>a,a</a:t>
            </a:r>
            <a:r>
              <a:rPr lang="en-US" sz="1800" dirty="0" smtClean="0">
                <a:latin typeface="+mn-lt"/>
              </a:rPr>
              <a:t>&gt;</a:t>
            </a:r>
            <a:endParaRPr lang="en-US" sz="1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60044" y="3794717"/>
            <a:ext cx="1328729" cy="66751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0 1 3 7 9 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2697655" y="2422981"/>
            <a:ext cx="667512" cy="667512"/>
          </a:xfrm>
          <a:prstGeom prst="ellipse">
            <a:avLst/>
          </a:prstGeom>
          <a:noFill/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8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2701742" y="3807372"/>
            <a:ext cx="667512" cy="66751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7</a:t>
            </a:r>
            <a:endParaRPr lang="en-US" sz="1600" dirty="0"/>
          </a:p>
        </p:txBody>
      </p:sp>
      <p:cxnSp>
        <p:nvCxnSpPr>
          <p:cNvPr id="9" name="Curved Connector 8"/>
          <p:cNvCxnSpPr>
            <a:stCxn id="8" idx="6"/>
            <a:endCxn id="8" idx="7"/>
          </p:cNvCxnSpPr>
          <p:nvPr/>
        </p:nvCxnSpPr>
        <p:spPr>
          <a:xfrm flipH="1" flipV="1">
            <a:off x="3271499" y="3905127"/>
            <a:ext cx="97755" cy="236001"/>
          </a:xfrm>
          <a:prstGeom prst="curvedConnector4">
            <a:avLst>
              <a:gd name="adj1" fmla="val -233850"/>
              <a:gd name="adj2" fmla="val 238285"/>
            </a:avLst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7" idx="7"/>
            <a:endCxn id="7" idx="1"/>
          </p:cNvCxnSpPr>
          <p:nvPr/>
        </p:nvCxnSpPr>
        <p:spPr>
          <a:xfrm rot="16200000" flipV="1">
            <a:off x="3031411" y="2284735"/>
            <a:ext cx="12700" cy="472002"/>
          </a:xfrm>
          <a:prstGeom prst="curvedConnector3">
            <a:avLst>
              <a:gd name="adj1" fmla="val 2569724"/>
            </a:avLst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0426" y="1890465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4459" y="3239814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cxnSp>
        <p:nvCxnSpPr>
          <p:cNvPr id="19" name="Straight Arrow Connector 18"/>
          <p:cNvCxnSpPr>
            <a:stCxn id="21" idx="7"/>
            <a:endCxn id="8" idx="4"/>
          </p:cNvCxnSpPr>
          <p:nvPr/>
        </p:nvCxnSpPr>
        <p:spPr>
          <a:xfrm flipV="1">
            <a:off x="2850635" y="4474884"/>
            <a:ext cx="184863" cy="54802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34395" y="4566139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03045" y="4925157"/>
            <a:ext cx="1344485" cy="667512"/>
          </a:xfrm>
          <a:prstGeom prst="ellipse">
            <a:avLst/>
          </a:prstGeom>
          <a:noFill/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2 4 7 10</a:t>
            </a:r>
          </a:p>
        </p:txBody>
      </p:sp>
      <p:cxnSp>
        <p:nvCxnSpPr>
          <p:cNvPr id="22" name="Straight Arrow Connector 21"/>
          <p:cNvCxnSpPr>
            <a:stCxn id="6" idx="4"/>
            <a:endCxn id="21" idx="1"/>
          </p:cNvCxnSpPr>
          <p:nvPr/>
        </p:nvCxnSpPr>
        <p:spPr>
          <a:xfrm>
            <a:off x="1224409" y="4462229"/>
            <a:ext cx="675531" cy="560683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72509" y="4397093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cxnSp>
        <p:nvCxnSpPr>
          <p:cNvPr id="29" name="Straight Arrow Connector 28"/>
          <p:cNvCxnSpPr>
            <a:stCxn id="8" idx="0"/>
            <a:endCxn id="7" idx="4"/>
          </p:cNvCxnSpPr>
          <p:nvPr/>
        </p:nvCxnSpPr>
        <p:spPr>
          <a:xfrm flipH="1" flipV="1">
            <a:off x="3031411" y="3090493"/>
            <a:ext cx="4087" cy="716879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21316" y="3123655"/>
            <a:ext cx="3463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cxnSp>
        <p:nvCxnSpPr>
          <p:cNvPr id="33" name="Straight Arrow Connector 32"/>
          <p:cNvCxnSpPr>
            <a:stCxn id="6" idx="0"/>
            <a:endCxn id="7" idx="3"/>
          </p:cNvCxnSpPr>
          <p:nvPr/>
        </p:nvCxnSpPr>
        <p:spPr>
          <a:xfrm flipV="1">
            <a:off x="1224409" y="2992738"/>
            <a:ext cx="1571001" cy="801979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23287" y="2878440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540733" y="2422981"/>
            <a:ext cx="667512" cy="667512"/>
          </a:xfrm>
          <a:prstGeom prst="ellipse">
            <a:avLst/>
          </a:prstGeom>
          <a:noFill/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6 8</a:t>
            </a:r>
            <a:endParaRPr lang="en-US" sz="1600" dirty="0"/>
          </a:p>
        </p:txBody>
      </p:sp>
      <p:sp>
        <p:nvSpPr>
          <p:cNvPr id="43" name="Oval 42"/>
          <p:cNvSpPr/>
          <p:nvPr/>
        </p:nvSpPr>
        <p:spPr>
          <a:xfrm>
            <a:off x="4217645" y="4925157"/>
            <a:ext cx="1344485" cy="667512"/>
          </a:xfrm>
          <a:prstGeom prst="ellipse">
            <a:avLst/>
          </a:prstGeom>
          <a:noFill/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5 8 11</a:t>
            </a:r>
            <a:endParaRPr lang="en-US" sz="1600" dirty="0"/>
          </a:p>
        </p:txBody>
      </p:sp>
      <p:cxnSp>
        <p:nvCxnSpPr>
          <p:cNvPr id="44" name="Straight Arrow Connector 43"/>
          <p:cNvCxnSpPr>
            <a:stCxn id="21" idx="6"/>
            <a:endCxn id="43" idx="2"/>
          </p:cNvCxnSpPr>
          <p:nvPr/>
        </p:nvCxnSpPr>
        <p:spPr>
          <a:xfrm>
            <a:off x="3047530" y="5258913"/>
            <a:ext cx="1170115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459403" y="4845763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049052" y="4925157"/>
            <a:ext cx="667512" cy="66751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12</a:t>
            </a:r>
            <a:endParaRPr lang="en-US" sz="1600" dirty="0"/>
          </a:p>
        </p:txBody>
      </p:sp>
      <p:sp>
        <p:nvSpPr>
          <p:cNvPr id="52" name="Oval 51"/>
          <p:cNvSpPr/>
          <p:nvPr/>
        </p:nvSpPr>
        <p:spPr>
          <a:xfrm>
            <a:off x="7341845" y="4925157"/>
            <a:ext cx="667512" cy="667512"/>
          </a:xfrm>
          <a:prstGeom prst="ellipse">
            <a:avLst/>
          </a:prstGeom>
          <a:noFill/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13</a:t>
            </a:r>
          </a:p>
        </p:txBody>
      </p:sp>
      <p:cxnSp>
        <p:nvCxnSpPr>
          <p:cNvPr id="53" name="Straight Arrow Connector 52"/>
          <p:cNvCxnSpPr>
            <a:stCxn id="43" idx="6"/>
            <a:endCxn id="51" idx="2"/>
          </p:cNvCxnSpPr>
          <p:nvPr/>
        </p:nvCxnSpPr>
        <p:spPr>
          <a:xfrm>
            <a:off x="5562130" y="5258913"/>
            <a:ext cx="486922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639545" y="4845763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cxnSp>
        <p:nvCxnSpPr>
          <p:cNvPr id="57" name="Straight Arrow Connector 56"/>
          <p:cNvCxnSpPr>
            <a:stCxn id="51" idx="6"/>
            <a:endCxn id="52" idx="2"/>
          </p:cNvCxnSpPr>
          <p:nvPr/>
        </p:nvCxnSpPr>
        <p:spPr>
          <a:xfrm>
            <a:off x="6716564" y="5258913"/>
            <a:ext cx="625281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856020" y="4848623"/>
            <a:ext cx="3463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cxnSp>
        <p:nvCxnSpPr>
          <p:cNvPr id="61" name="Straight Arrow Connector 60"/>
          <p:cNvCxnSpPr>
            <a:stCxn id="43" idx="0"/>
            <a:endCxn id="40" idx="4"/>
          </p:cNvCxnSpPr>
          <p:nvPr/>
        </p:nvCxnSpPr>
        <p:spPr>
          <a:xfrm flipH="1" flipV="1">
            <a:off x="4874489" y="3090493"/>
            <a:ext cx="15399" cy="1834664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855354" y="3620001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cxnSp>
        <p:nvCxnSpPr>
          <p:cNvPr id="65" name="Straight Arrow Connector 64"/>
          <p:cNvCxnSpPr>
            <a:stCxn id="40" idx="2"/>
            <a:endCxn id="7" idx="6"/>
          </p:cNvCxnSpPr>
          <p:nvPr/>
        </p:nvCxnSpPr>
        <p:spPr>
          <a:xfrm flipH="1">
            <a:off x="3365167" y="2756737"/>
            <a:ext cx="1175566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976812" y="1666150"/>
            <a:ext cx="800369" cy="830997"/>
          </a:xfrm>
          <a:prstGeom prst="rect">
            <a:avLst/>
          </a:prstGeom>
          <a:solidFill>
            <a:srgbClr val="1A8C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abb</a:t>
            </a:r>
            <a:endParaRPr lang="en-US" dirty="0" smtClean="0">
              <a:latin typeface="+mn-lt"/>
            </a:endParaRPr>
          </a:p>
          <a:p>
            <a:r>
              <a:rPr lang="en-US" dirty="0">
                <a:latin typeface="+mn-lt"/>
              </a:rPr>
              <a:t>a*b+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904309" y="2131135"/>
            <a:ext cx="800369" cy="461665"/>
          </a:xfrm>
          <a:prstGeom prst="rect">
            <a:avLst/>
          </a:prstGeom>
          <a:solidFill>
            <a:srgbClr val="1A8CFF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a*b+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090034" y="5588204"/>
            <a:ext cx="800369" cy="461665"/>
          </a:xfrm>
          <a:prstGeom prst="rect">
            <a:avLst/>
          </a:prstGeom>
          <a:solidFill>
            <a:srgbClr val="1A8CFF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a*b+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803146" y="4519856"/>
            <a:ext cx="802924" cy="461665"/>
          </a:xfrm>
          <a:prstGeom prst="rect">
            <a:avLst/>
          </a:prstGeom>
          <a:solidFill>
            <a:srgbClr val="1A8CFF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+mn-lt"/>
              </a:rPr>
              <a:t>abab</a:t>
            </a:r>
            <a:endParaRPr lang="en-US" dirty="0">
              <a:latin typeface="+mn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759359" y="5581419"/>
            <a:ext cx="332092" cy="461665"/>
          </a:xfrm>
          <a:prstGeom prst="rect">
            <a:avLst/>
          </a:prstGeom>
          <a:solidFill>
            <a:srgbClr val="1A8CFF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16348" y="2300557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502" y="6121930"/>
            <a:ext cx="740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abba</a:t>
            </a:r>
            <a:r>
              <a:rPr lang="en-US" sz="1800" dirty="0" smtClean="0">
                <a:latin typeface="+mn-lt"/>
              </a:rPr>
              <a:t>: stops after second b in (6 8), token is </a:t>
            </a:r>
            <a:r>
              <a:rPr lang="en-US" sz="1800" dirty="0" err="1" smtClean="0">
                <a:latin typeface="+mn-lt"/>
              </a:rPr>
              <a:t>abb</a:t>
            </a:r>
            <a:r>
              <a:rPr lang="en-US" sz="1800" dirty="0" smtClean="0">
                <a:latin typeface="+mn-lt"/>
              </a:rPr>
              <a:t> because it comes first in spec</a:t>
            </a:r>
            <a:endParaRPr lang="en-US" sz="1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79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504390" y="6405158"/>
            <a:ext cx="257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Tokens: &lt;</a:t>
            </a:r>
            <a:r>
              <a:rPr lang="en-US" sz="1800" dirty="0" err="1" smtClean="0">
                <a:latin typeface="+mn-lt"/>
              </a:rPr>
              <a:t>abb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 err="1" smtClean="0">
                <a:latin typeface="+mn-lt"/>
              </a:rPr>
              <a:t>abb</a:t>
            </a:r>
            <a:r>
              <a:rPr lang="en-US" sz="1800" dirty="0" smtClean="0">
                <a:latin typeface="+mn-lt"/>
              </a:rPr>
              <a:t>&gt; &lt;</a:t>
            </a:r>
            <a:r>
              <a:rPr lang="en-US" sz="1800" dirty="0" err="1" smtClean="0">
                <a:latin typeface="+mn-lt"/>
              </a:rPr>
              <a:t>a,a</a:t>
            </a:r>
            <a:r>
              <a:rPr lang="en-US" sz="1800" dirty="0" smtClean="0">
                <a:latin typeface="+mn-lt"/>
              </a:rPr>
              <a:t>&gt;</a:t>
            </a:r>
            <a:endParaRPr lang="en-US" sz="1800" dirty="0">
              <a:latin typeface="+mn-lt"/>
            </a:endParaRPr>
          </a:p>
        </p:txBody>
      </p:sp>
      <p:pic>
        <p:nvPicPr>
          <p:cNvPr id="47" name="Picture 46" descr="compilers-lec01.pptx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t="27682" r="9091" b="8794"/>
          <a:stretch/>
        </p:blipFill>
        <p:spPr>
          <a:xfrm>
            <a:off x="5937278" y="1296564"/>
            <a:ext cx="316103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3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831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340936" y="5411460"/>
            <a:ext cx="6720455" cy="425975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Lexical Analysis do? 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229897"/>
          </a:xfrm>
        </p:spPr>
        <p:txBody>
          <a:bodyPr/>
          <a:lstStyle/>
          <a:p>
            <a:r>
              <a:rPr lang="en-US" dirty="0" smtClean="0"/>
              <a:t>Language: fully parenthesized expressions</a:t>
            </a:r>
          </a:p>
        </p:txBody>
      </p:sp>
      <p:sp>
        <p:nvSpPr>
          <p:cNvPr id="2" name="Left Brace 1"/>
          <p:cNvSpPr/>
          <p:nvPr/>
        </p:nvSpPr>
        <p:spPr bwMode="auto">
          <a:xfrm>
            <a:off x="884903" y="3211871"/>
            <a:ext cx="417871" cy="1696065"/>
          </a:xfrm>
          <a:prstGeom prst="leftBrace">
            <a:avLst>
              <a:gd name="adj1" fmla="val 39706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>
            <a:off x="906206" y="2708788"/>
            <a:ext cx="417871" cy="290052"/>
          </a:xfrm>
          <a:prstGeom prst="leftBrace">
            <a:avLst>
              <a:gd name="adj1" fmla="val 16525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3037" y="2572772"/>
            <a:ext cx="139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Context free language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6656" y="3782132"/>
            <a:ext cx="139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Regular</a:t>
            </a:r>
          </a:p>
          <a:p>
            <a:r>
              <a:rPr lang="en-US" sz="1400" dirty="0" smtClean="0">
                <a:latin typeface="+mn-lt"/>
              </a:rPr>
              <a:t>languages</a:t>
            </a:r>
            <a:endParaRPr lang="en-US" sz="1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8587" y="5353932"/>
            <a:ext cx="703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onsolas"/>
                <a:cs typeface="Consolas"/>
              </a:rPr>
              <a:t>(   (   23   +    7   )   *   19   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42301" y="2597534"/>
            <a:ext cx="7119257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dirty="0" err="1" smtClean="0">
                <a:latin typeface="+mn-lt"/>
              </a:rPr>
              <a:t>Expr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  <a:sym typeface="Symbol" charset="0"/>
              </a:rPr>
              <a:t> </a:t>
            </a:r>
            <a:r>
              <a:rPr lang="en-US" dirty="0" err="1" smtClean="0">
                <a:latin typeface="+mn-lt"/>
                <a:sym typeface="Symbol" charset="0"/>
              </a:rPr>
              <a:t>Num</a:t>
            </a:r>
            <a:r>
              <a:rPr lang="en-US" dirty="0" smtClean="0">
                <a:latin typeface="+mn-lt"/>
                <a:sym typeface="Symbol" charset="0"/>
              </a:rPr>
              <a:t> </a:t>
            </a:r>
            <a:r>
              <a:rPr lang="en-US" dirty="0">
                <a:latin typeface="+mn-lt"/>
                <a:sym typeface="Symbol" charset="0"/>
              </a:rPr>
              <a:t>| </a:t>
            </a:r>
            <a:r>
              <a:rPr lang="en-US" dirty="0" smtClean="0">
                <a:latin typeface="+mn-lt"/>
                <a:sym typeface="Symbol" charset="0"/>
              </a:rPr>
              <a:t>LP </a:t>
            </a:r>
            <a:r>
              <a:rPr lang="en-US" dirty="0" err="1" smtClean="0">
                <a:latin typeface="+mn-lt"/>
                <a:sym typeface="Symbol" charset="0"/>
              </a:rPr>
              <a:t>Expr</a:t>
            </a:r>
            <a:r>
              <a:rPr lang="en-US" dirty="0" smtClean="0">
                <a:latin typeface="+mn-lt"/>
                <a:sym typeface="Symbol" charset="0"/>
              </a:rPr>
              <a:t> Op </a:t>
            </a:r>
            <a:r>
              <a:rPr lang="en-US" dirty="0" err="1" smtClean="0">
                <a:latin typeface="+mn-lt"/>
                <a:sym typeface="Symbol" charset="0"/>
              </a:rPr>
              <a:t>Expr</a:t>
            </a:r>
            <a:r>
              <a:rPr lang="en-US" dirty="0" smtClean="0">
                <a:latin typeface="+mn-lt"/>
                <a:sym typeface="Symbol" charset="0"/>
              </a:rPr>
              <a:t> RP</a:t>
            </a:r>
            <a:endParaRPr lang="en-US" dirty="0">
              <a:latin typeface="+mn-lt"/>
              <a:sym typeface="Symbol" charset="0"/>
            </a:endParaRPr>
          </a:p>
          <a:p>
            <a:pPr algn="l">
              <a:spcBef>
                <a:spcPct val="20000"/>
              </a:spcBef>
            </a:pPr>
            <a:r>
              <a:rPr lang="en-US" dirty="0" err="1" smtClean="0">
                <a:solidFill>
                  <a:srgbClr val="FF0000"/>
                </a:solidFill>
                <a:latin typeface="+mn-lt"/>
                <a:sym typeface="Symbol" charset="0"/>
              </a:rPr>
              <a:t>Num</a:t>
            </a:r>
            <a:r>
              <a:rPr lang="en-US" dirty="0">
                <a:solidFill>
                  <a:srgbClr val="FF0000"/>
                </a:solidFill>
                <a:latin typeface="+mn-lt"/>
                <a:sym typeface="Symbol" charset="0"/>
              </a:rPr>
              <a:t> </a:t>
            </a:r>
            <a:r>
              <a:rPr lang="en-US" dirty="0" smtClean="0">
                <a:latin typeface="+mn-lt"/>
                <a:sym typeface="Symbol" charset="0"/>
              </a:rPr>
              <a:t> </a:t>
            </a:r>
            <a:r>
              <a:rPr lang="en-US" dirty="0" smtClean="0">
                <a:solidFill>
                  <a:srgbClr val="008000"/>
                </a:solidFill>
                <a:latin typeface="+mn-lt"/>
                <a:sym typeface="Symbol" charset="0"/>
              </a:rPr>
              <a:t>Dig </a:t>
            </a:r>
            <a:r>
              <a:rPr lang="en-US" dirty="0" smtClean="0">
                <a:latin typeface="+mn-lt"/>
                <a:sym typeface="Symbol" charset="0"/>
              </a:rPr>
              <a:t>| </a:t>
            </a:r>
            <a:r>
              <a:rPr lang="en-US" dirty="0" smtClean="0">
                <a:solidFill>
                  <a:srgbClr val="008000"/>
                </a:solidFill>
                <a:latin typeface="+mn-lt"/>
                <a:sym typeface="Symbol" charset="0"/>
              </a:rPr>
              <a:t>Dig </a:t>
            </a:r>
            <a:r>
              <a:rPr lang="en-US" dirty="0" err="1" smtClean="0">
                <a:solidFill>
                  <a:srgbClr val="FF0000"/>
                </a:solidFill>
                <a:latin typeface="+mn-lt"/>
                <a:sym typeface="Symbol" charset="0"/>
              </a:rPr>
              <a:t>Num</a:t>
            </a:r>
            <a:endParaRPr lang="en-US" dirty="0" smtClean="0">
              <a:solidFill>
                <a:srgbClr val="FF0000"/>
              </a:solidFill>
              <a:latin typeface="+mn-lt"/>
              <a:sym typeface="Symbol" charset="0"/>
            </a:endParaRPr>
          </a:p>
          <a:p>
            <a:pPr algn="l">
              <a:spcBef>
                <a:spcPct val="20000"/>
              </a:spcBef>
            </a:pPr>
            <a:r>
              <a:rPr lang="en-US" dirty="0" smtClean="0">
                <a:solidFill>
                  <a:srgbClr val="008000"/>
                </a:solidFill>
                <a:latin typeface="+mn-lt"/>
                <a:sym typeface="Symbol" charset="0"/>
              </a:rPr>
              <a:t>Dig</a:t>
            </a:r>
            <a:r>
              <a:rPr lang="en-US" dirty="0" smtClean="0">
                <a:latin typeface="+mn-lt"/>
                <a:sym typeface="Symbol" charset="0"/>
              </a:rPr>
              <a:t>  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0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1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2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3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4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5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6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7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8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9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endParaRPr lang="en-US" dirty="0" smtClean="0">
              <a:latin typeface="+mn-lt"/>
              <a:sym typeface="Symbol" charset="0"/>
            </a:endParaRPr>
          </a:p>
          <a:p>
            <a:pPr algn="l"/>
            <a:r>
              <a:rPr lang="en-US" dirty="0" smtClean="0">
                <a:latin typeface="+mn-lt"/>
                <a:sym typeface="Symbol" charset="0"/>
              </a:rPr>
              <a:t>LP </a:t>
            </a:r>
            <a:r>
              <a:rPr lang="en-US" dirty="0">
                <a:latin typeface="+mn-lt"/>
                <a:sym typeface="Symbol" charset="0"/>
              </a:rPr>
              <a:t> 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(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endParaRPr lang="en-US" altLang="ja-JP" dirty="0" smtClean="0">
              <a:latin typeface="+mn-lt"/>
              <a:sym typeface="Symbol" charset="0"/>
            </a:endParaRPr>
          </a:p>
          <a:p>
            <a:pPr algn="l"/>
            <a:r>
              <a:rPr lang="en-US" dirty="0" smtClean="0">
                <a:latin typeface="+mn-lt"/>
                <a:sym typeface="Symbol" charset="0"/>
              </a:rPr>
              <a:t>RP </a:t>
            </a:r>
            <a:r>
              <a:rPr lang="en-US" dirty="0">
                <a:latin typeface="+mn-lt"/>
                <a:sym typeface="Symbol" charset="0"/>
              </a:rPr>
              <a:t> 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altLang="ja-JP" dirty="0">
                <a:latin typeface="+mn-lt"/>
                <a:sym typeface="Symbol" charset="0"/>
              </a:rPr>
              <a:t>)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endParaRPr lang="en-US" altLang="ja-JP" dirty="0">
              <a:latin typeface="+mn-lt"/>
              <a:sym typeface="Symbol" charset="0"/>
            </a:endParaRPr>
          </a:p>
          <a:p>
            <a:pPr algn="l"/>
            <a:r>
              <a:rPr lang="en-US" dirty="0">
                <a:latin typeface="+mn-lt"/>
                <a:sym typeface="Symbol" charset="0"/>
              </a:rPr>
              <a:t>Op 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+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*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endParaRPr lang="en-US" altLang="ja-JP" dirty="0">
              <a:latin typeface="+mn-lt"/>
              <a:sym typeface="Symbol" charset="0"/>
            </a:endParaRPr>
          </a:p>
          <a:p>
            <a:pPr algn="l"/>
            <a:endParaRPr lang="en-US" dirty="0">
              <a:sym typeface="Symbo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" y="4655873"/>
            <a:ext cx="638702" cy="752866"/>
          </a:xfrm>
          <a:prstGeom prst="rect">
            <a:avLst/>
          </a:prstGeom>
        </p:spPr>
      </p:pic>
      <p:pic>
        <p:nvPicPr>
          <p:cNvPr id="6" name="Picture 5" descr="human-anatomy-vitruvian-man-2941659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5365"/>
            <a:ext cx="676248" cy="660695"/>
          </a:xfrm>
          <a:prstGeom prst="rect">
            <a:avLst/>
          </a:prstGeom>
        </p:spPr>
      </p:pic>
      <p:pic>
        <p:nvPicPr>
          <p:cNvPr id="7" name="Picture 6" descr="Generators-generator_jd3000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460"/>
            <a:ext cx="738018" cy="622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Describe tokens as </a:t>
            </a:r>
            <a:r>
              <a:rPr lang="en-US" dirty="0" smtClean="0">
                <a:solidFill>
                  <a:srgbClr val="1A8CFF"/>
                </a:solidFill>
              </a:rPr>
              <a:t>regular expressions </a:t>
            </a:r>
          </a:p>
          <a:p>
            <a:pPr lvl="1"/>
            <a:r>
              <a:rPr lang="en-US" dirty="0" smtClean="0"/>
              <a:t>Decide attributes (values) to save for each token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Regular expressions turned into a </a:t>
            </a:r>
            <a:r>
              <a:rPr lang="en-US" dirty="0" smtClean="0">
                <a:solidFill>
                  <a:srgbClr val="1A8CFF"/>
                </a:solidFill>
              </a:rPr>
              <a:t>DFA </a:t>
            </a:r>
          </a:p>
          <a:p>
            <a:pPr lvl="1"/>
            <a:r>
              <a:rPr lang="en-US" dirty="0" smtClean="0"/>
              <a:t>Also, records which attributes (values) to keep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Lexical analyzer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simulates the run of an automata </a:t>
            </a:r>
            <a:r>
              <a:rPr lang="en-US" dirty="0" smtClean="0">
                <a:solidFill>
                  <a:srgbClr val="000000"/>
                </a:solidFill>
              </a:rPr>
              <a:t>with the given transition table on any input string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Turning an NFA to a DFA is expensive, but</a:t>
            </a:r>
          </a:p>
          <a:p>
            <a:pPr lvl="1"/>
            <a:r>
              <a:rPr lang="en-US" dirty="0" smtClean="0"/>
              <a:t>Exponential in the worst case</a:t>
            </a:r>
          </a:p>
          <a:p>
            <a:pPr lvl="1"/>
            <a:r>
              <a:rPr lang="en-US" dirty="0" smtClean="0"/>
              <a:t> In practice, works fine</a:t>
            </a:r>
          </a:p>
          <a:p>
            <a:endParaRPr lang="en-US" dirty="0"/>
          </a:p>
          <a:p>
            <a:r>
              <a:rPr lang="en-US" dirty="0" smtClean="0"/>
              <a:t>The construction is done once per-language</a:t>
            </a:r>
          </a:p>
          <a:p>
            <a:pPr lvl="1"/>
            <a:r>
              <a:rPr lang="en-US" dirty="0" smtClean="0"/>
              <a:t>At Compiler construction time</a:t>
            </a:r>
          </a:p>
          <a:p>
            <a:pPr lvl="1"/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Not</a:t>
            </a:r>
            <a:r>
              <a:rPr lang="en-US" dirty="0" smtClean="0"/>
              <a:t> at compilation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1" y="1955919"/>
            <a:ext cx="7874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by Example</a:t>
            </a:r>
            <a:endParaRPr lang="en-US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46188" y="1068388"/>
            <a:ext cx="7897812" cy="5789612"/>
          </a:xfrm>
        </p:spPr>
        <p:txBody>
          <a:bodyPr/>
          <a:lstStyle/>
          <a:p>
            <a:endParaRPr lang="en-US" sz="2800" dirty="0">
              <a:solidFill>
                <a:schemeClr val="bg1"/>
              </a:solidFill>
              <a:latin typeface="Times New Roman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320162" y="1572541"/>
            <a:ext cx="7486487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800" dirty="0">
                <a:latin typeface="Consolas"/>
                <a:cs typeface="Consolas"/>
              </a:rPr>
              <a:t>if					{ return IF; }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[a-z][a-z0-9]*				{ return ID; }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[0-9]+ 					{ return NUM; }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[0-9]”.”[0-9</a:t>
            </a:r>
            <a:r>
              <a:rPr lang="en-US" sz="1800" dirty="0" smtClean="0">
                <a:latin typeface="Consolas"/>
                <a:cs typeface="Consolas"/>
              </a:rPr>
              <a:t>]+|</a:t>
            </a:r>
            <a:r>
              <a:rPr lang="en-US" sz="1800" dirty="0">
                <a:latin typeface="Consolas"/>
                <a:cs typeface="Consolas"/>
              </a:rPr>
              <a:t>[0-9]*”.”[0-9]+	{ return REAL; }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(\-\-[a-z]*\n)|(“  “|\n|\t)		{ ; }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.					{ error(); 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83</a:t>
            </a:fld>
            <a:endParaRPr lang="en-US" dirty="0"/>
          </a:p>
        </p:txBody>
      </p:sp>
      <p:sp>
        <p:nvSpPr>
          <p:cNvPr id="3" name="Rectangular Callout 2"/>
          <p:cNvSpPr/>
          <p:nvPr/>
        </p:nvSpPr>
        <p:spPr bwMode="auto">
          <a:xfrm>
            <a:off x="274114" y="1443549"/>
            <a:ext cx="895441" cy="292364"/>
          </a:xfrm>
          <a:prstGeom prst="wedgeRectCallout">
            <a:avLst>
              <a:gd name="adj1" fmla="val 65902"/>
              <a:gd name="adj2" fmla="val 625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if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289457" y="1806086"/>
            <a:ext cx="895441" cy="292364"/>
          </a:xfrm>
          <a:prstGeom prst="wedgeRectCallout">
            <a:avLst>
              <a:gd name="adj1" fmla="val 65902"/>
              <a:gd name="adj2" fmla="val 625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latin typeface="+mn-lt"/>
              </a:rPr>
              <a:t>xy</a:t>
            </a:r>
            <a:r>
              <a:rPr lang="en-US" sz="1600" dirty="0" smtClean="0">
                <a:latin typeface="+mn-lt"/>
              </a:rPr>
              <a:t>, </a:t>
            </a:r>
            <a:r>
              <a:rPr lang="en-US" sz="1600" dirty="0" err="1" smtClean="0">
                <a:latin typeface="+mn-lt"/>
              </a:rPr>
              <a:t>i</a:t>
            </a:r>
            <a:r>
              <a:rPr lang="en-US" sz="1600" dirty="0" smtClean="0">
                <a:latin typeface="+mn-lt"/>
              </a:rPr>
              <a:t>, zs98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295662" y="2196032"/>
            <a:ext cx="895441" cy="292364"/>
          </a:xfrm>
          <a:prstGeom prst="wedgeRectCallout">
            <a:avLst>
              <a:gd name="adj1" fmla="val 69984"/>
              <a:gd name="adj2" fmla="val 3125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n-lt"/>
              </a:rPr>
              <a:t>3,32, 032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283593" y="2576842"/>
            <a:ext cx="895441" cy="292364"/>
          </a:xfrm>
          <a:prstGeom prst="wedgeRectCallout">
            <a:avLst>
              <a:gd name="adj1" fmla="val 72025"/>
              <a:gd name="adj2" fmla="val -375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n-lt"/>
              </a:rPr>
              <a:t>0.55, 33.1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298935" y="3021606"/>
            <a:ext cx="895441" cy="724312"/>
          </a:xfrm>
          <a:prstGeom prst="wedgeRectCallout">
            <a:avLst>
              <a:gd name="adj1" fmla="val 72025"/>
              <a:gd name="adj2" fmla="val -625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n-lt"/>
              </a:rPr>
              <a:t>--</a:t>
            </a:r>
            <a:r>
              <a:rPr lang="en-US" sz="1600" dirty="0" err="1" smtClean="0">
                <a:latin typeface="+mn-lt"/>
              </a:rPr>
              <a:t>comm</a:t>
            </a:r>
            <a:r>
              <a:rPr lang="en-US" sz="1600" dirty="0" smtClean="0">
                <a:latin typeface="+mn-lt"/>
              </a:rPr>
              <a:t>\n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\n,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\t, “ “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45703" y="3310763"/>
            <a:ext cx="4029075" cy="3113087"/>
            <a:chOff x="1845703" y="3310763"/>
            <a:chExt cx="4029075" cy="3113087"/>
          </a:xfrm>
        </p:grpSpPr>
        <p:pic>
          <p:nvPicPr>
            <p:cNvPr id="12" name="Picture 3" descr="f2_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703" y="3310763"/>
              <a:ext cx="4029075" cy="311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227668" y="3428501"/>
              <a:ext cx="318116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ID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20990" y="3873268"/>
              <a:ext cx="294146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IF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44945" y="3410230"/>
              <a:ext cx="318116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ID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54929" y="3410227"/>
              <a:ext cx="505267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error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6545" y="3407308"/>
              <a:ext cx="497101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REAL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93163" y="4741226"/>
              <a:ext cx="514308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NUM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29299" y="4738307"/>
              <a:ext cx="497101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REAL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02873" y="5514899"/>
              <a:ext cx="505267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error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31737" y="5493707"/>
              <a:ext cx="597763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 err="1" smtClean="0">
                  <a:latin typeface="+mn-lt"/>
                </a:rPr>
                <a:t>w.s</a:t>
              </a:r>
              <a:r>
                <a:rPr lang="en-US" sz="1200" dirty="0" smtClean="0">
                  <a:latin typeface="+mn-lt"/>
                </a:rPr>
                <a:t>.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94346" y="5639890"/>
              <a:ext cx="505267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error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75981" y="5636971"/>
              <a:ext cx="597763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 err="1" smtClean="0">
                  <a:latin typeface="+mn-lt"/>
                </a:rPr>
                <a:t>w.s</a:t>
              </a:r>
              <a:r>
                <a:rPr lang="en-US" sz="1200" dirty="0" smtClean="0">
                  <a:latin typeface="+mn-lt"/>
                </a:rPr>
                <a:t>.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92407" y="4257557"/>
              <a:ext cx="2649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29077" y="4428229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60660" y="3676128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2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27162" y="3666992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40488" y="5189849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94412" y="5214338"/>
              <a:ext cx="441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10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42640" y="5214338"/>
              <a:ext cx="441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11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71546" y="5360522"/>
              <a:ext cx="441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12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0527" y="3343918"/>
              <a:ext cx="246703" cy="365455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501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46188" y="1068388"/>
            <a:ext cx="7897812" cy="5789612"/>
          </a:xfrm>
        </p:spPr>
        <p:txBody>
          <a:bodyPr/>
          <a:lstStyle/>
          <a:p>
            <a:endParaRPr lang="en-US" sz="2800">
              <a:solidFill>
                <a:schemeClr val="bg1"/>
              </a:solidFill>
              <a:latin typeface="Times New Roman" charset="0"/>
            </a:endParaRPr>
          </a:p>
          <a:p>
            <a:endParaRPr lang="en-US" sz="28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139700" y="3371640"/>
            <a:ext cx="9076366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edges[][256</a:t>
            </a:r>
            <a:r>
              <a:rPr lang="en-US" sz="1600" dirty="0" smtClean="0">
                <a:latin typeface="Consolas"/>
                <a:cs typeface="Consolas"/>
              </a:rPr>
              <a:t>]= { 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 </a:t>
            </a:r>
            <a:r>
              <a:rPr lang="en-US" sz="16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/* …, 0, 1, 2, 3, ..., -, e, f, g, h, </a:t>
            </a:r>
            <a:r>
              <a:rPr lang="en-US" sz="16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i</a:t>
            </a:r>
            <a:r>
              <a:rPr lang="en-US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, j,  ... */</a:t>
            </a:r>
          </a:p>
          <a:p>
            <a:pPr algn="l"/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/* state 0 </a:t>
            </a:r>
            <a:r>
              <a:rPr lang="en-US" sz="1600" dirty="0" smtClean="0">
                <a:solidFill>
                  <a:srgbClr val="1A8CFF"/>
                </a:solidFill>
                <a:latin typeface="Consolas"/>
                <a:cs typeface="Consolas"/>
              </a:rPr>
              <a:t> *</a:t>
            </a:r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/ </a:t>
            </a:r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{</a:t>
            </a:r>
            <a:r>
              <a:rPr lang="en-US" sz="1600" dirty="0">
                <a:latin typeface="Consolas"/>
                <a:cs typeface="Consolas"/>
              </a:rPr>
              <a:t>0</a:t>
            </a:r>
            <a:r>
              <a:rPr lang="en-US" sz="1600" dirty="0" smtClean="0">
                <a:latin typeface="Consolas"/>
                <a:cs typeface="Consolas"/>
              </a:rPr>
              <a:t>, …, </a:t>
            </a:r>
            <a:r>
              <a:rPr lang="en-US" sz="1600" dirty="0">
                <a:latin typeface="Consolas"/>
                <a:cs typeface="Consolas"/>
              </a:rPr>
              <a:t>0, 0, …,  0, 0, 0, 0, 0, ..., 0, 0, 0, 0, 0, 0</a:t>
            </a:r>
            <a:r>
              <a:rPr lang="en-US" sz="1600" dirty="0" smtClean="0">
                <a:latin typeface="Consolas"/>
                <a:cs typeface="Consolas"/>
              </a:rPr>
              <a:t>},</a:t>
            </a:r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/* state 1 </a:t>
            </a:r>
            <a:r>
              <a:rPr lang="en-US" sz="1600" dirty="0" smtClean="0">
                <a:solidFill>
                  <a:srgbClr val="1A8CFF"/>
                </a:solidFill>
                <a:latin typeface="Consolas"/>
                <a:cs typeface="Consolas"/>
              </a:rPr>
              <a:t> *</a:t>
            </a:r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/ </a:t>
            </a:r>
            <a:r>
              <a:rPr lang="en-US" sz="1600" dirty="0">
                <a:latin typeface="Consolas"/>
                <a:cs typeface="Consolas"/>
              </a:rPr>
              <a:t>	{13</a:t>
            </a:r>
            <a:r>
              <a:rPr lang="en-US" sz="1600" dirty="0" smtClean="0">
                <a:latin typeface="Consolas"/>
                <a:cs typeface="Consolas"/>
              </a:rPr>
              <a:t>, … , </a:t>
            </a:r>
            <a:r>
              <a:rPr lang="en-US" sz="1600" dirty="0">
                <a:latin typeface="Consolas"/>
                <a:cs typeface="Consolas"/>
              </a:rPr>
              <a:t>7, 7, 7, 7,  …,  9,  4, 4, 4, 4, 2, 4, </a:t>
            </a:r>
            <a:r>
              <a:rPr lang="en-US" sz="1600" dirty="0" smtClean="0">
                <a:latin typeface="Consolas"/>
                <a:cs typeface="Consolas"/>
              </a:rPr>
              <a:t>…, </a:t>
            </a:r>
            <a:r>
              <a:rPr lang="en-US" sz="1600" dirty="0">
                <a:latin typeface="Consolas"/>
                <a:cs typeface="Consolas"/>
              </a:rPr>
              <a:t>13, 13</a:t>
            </a:r>
            <a:r>
              <a:rPr lang="en-US" sz="1600" dirty="0" smtClean="0">
                <a:latin typeface="Consolas"/>
                <a:cs typeface="Consolas"/>
              </a:rPr>
              <a:t>},</a:t>
            </a:r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/* state 2 </a:t>
            </a:r>
            <a:r>
              <a:rPr lang="en-US" sz="1600" dirty="0" smtClean="0">
                <a:solidFill>
                  <a:srgbClr val="1A8CFF"/>
                </a:solidFill>
                <a:latin typeface="Consolas"/>
                <a:cs typeface="Consolas"/>
              </a:rPr>
              <a:t> *</a:t>
            </a:r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/ </a:t>
            </a:r>
            <a:r>
              <a:rPr lang="en-US" sz="1600" dirty="0">
                <a:latin typeface="Consolas"/>
                <a:cs typeface="Consolas"/>
              </a:rPr>
              <a:t>	{0,  …, 4, 4, 4, 4,  ..., 0,  4, 3, 4, 4, 4, 4, </a:t>
            </a:r>
            <a:r>
              <a:rPr lang="en-US" sz="1600" dirty="0" smtClean="0">
                <a:latin typeface="Consolas"/>
                <a:cs typeface="Consolas"/>
              </a:rPr>
              <a:t>…, </a:t>
            </a:r>
            <a:r>
              <a:rPr lang="en-US" sz="1600" dirty="0">
                <a:latin typeface="Consolas"/>
                <a:cs typeface="Consolas"/>
              </a:rPr>
              <a:t>0, 0</a:t>
            </a:r>
            <a:r>
              <a:rPr lang="en-US" sz="1600" dirty="0" smtClean="0">
                <a:latin typeface="Consolas"/>
                <a:cs typeface="Consolas"/>
              </a:rPr>
              <a:t>},</a:t>
            </a:r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/* state 3 </a:t>
            </a:r>
            <a:r>
              <a:rPr lang="en-US" sz="1600" dirty="0" smtClean="0">
                <a:solidFill>
                  <a:srgbClr val="1A8CFF"/>
                </a:solidFill>
                <a:latin typeface="Consolas"/>
                <a:cs typeface="Consolas"/>
              </a:rPr>
              <a:t> *</a:t>
            </a:r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/ </a:t>
            </a:r>
            <a:r>
              <a:rPr lang="en-US" sz="1600" dirty="0">
                <a:latin typeface="Consolas"/>
                <a:cs typeface="Consolas"/>
              </a:rPr>
              <a:t>	{0, …,  4, 4, 4, 4,  …, 0,  4, 4, 4, 4, 4, 4, , 0, 0</a:t>
            </a:r>
            <a:r>
              <a:rPr lang="en-US" sz="1600" dirty="0" smtClean="0">
                <a:latin typeface="Consolas"/>
                <a:cs typeface="Consolas"/>
              </a:rPr>
              <a:t>},</a:t>
            </a:r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/* state 4 </a:t>
            </a:r>
            <a:r>
              <a:rPr lang="en-US" sz="1600" dirty="0" smtClean="0">
                <a:solidFill>
                  <a:srgbClr val="1A8CFF"/>
                </a:solidFill>
                <a:latin typeface="Consolas"/>
                <a:cs typeface="Consolas"/>
              </a:rPr>
              <a:t> *</a:t>
            </a:r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/</a:t>
            </a:r>
            <a:r>
              <a:rPr lang="en-US" sz="1600" dirty="0">
                <a:latin typeface="Consolas"/>
                <a:cs typeface="Consolas"/>
              </a:rPr>
              <a:t>	{0, …,  4, 4, 4, 4,   </a:t>
            </a:r>
            <a:r>
              <a:rPr lang="en-US" sz="1600" dirty="0" smtClean="0">
                <a:latin typeface="Consolas"/>
                <a:cs typeface="Consolas"/>
              </a:rPr>
              <a:t>…, </a:t>
            </a:r>
            <a:r>
              <a:rPr lang="en-US" sz="1600" dirty="0">
                <a:latin typeface="Consolas"/>
                <a:cs typeface="Consolas"/>
              </a:rPr>
              <a:t>0,  4, 4, 4, 4, 4, 4, </a:t>
            </a:r>
            <a:r>
              <a:rPr lang="en-US" sz="1600" dirty="0" smtClean="0">
                <a:latin typeface="Consolas"/>
                <a:cs typeface="Consolas"/>
              </a:rPr>
              <a:t>…, </a:t>
            </a:r>
            <a:r>
              <a:rPr lang="en-US" sz="1600" dirty="0">
                <a:latin typeface="Consolas"/>
                <a:cs typeface="Consolas"/>
              </a:rPr>
              <a:t>0, 0</a:t>
            </a:r>
            <a:r>
              <a:rPr lang="en-US" sz="1600" dirty="0" smtClean="0">
                <a:latin typeface="Consolas"/>
                <a:cs typeface="Consolas"/>
              </a:rPr>
              <a:t>}, </a:t>
            </a:r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/* state 5 </a:t>
            </a:r>
            <a:r>
              <a:rPr lang="en-US" sz="1600" dirty="0" smtClean="0">
                <a:solidFill>
                  <a:srgbClr val="1A8CFF"/>
                </a:solidFill>
                <a:latin typeface="Consolas"/>
                <a:cs typeface="Consolas"/>
              </a:rPr>
              <a:t> *</a:t>
            </a:r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/</a:t>
            </a:r>
            <a:r>
              <a:rPr lang="en-US" sz="1600" dirty="0">
                <a:latin typeface="Consolas"/>
                <a:cs typeface="Consolas"/>
              </a:rPr>
              <a:t>	{0, …,  6, 6, 6, 6,   …, 0,  0, 0, 0, 0, 0, 0, …,  0, 0</a:t>
            </a:r>
            <a:r>
              <a:rPr lang="en-US" sz="1600" dirty="0" smtClean="0">
                <a:latin typeface="Consolas"/>
                <a:cs typeface="Consolas"/>
              </a:rPr>
              <a:t>},</a:t>
            </a:r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/* state 6 </a:t>
            </a:r>
            <a:r>
              <a:rPr lang="en-US" sz="1600" dirty="0" smtClean="0">
                <a:solidFill>
                  <a:srgbClr val="1A8CFF"/>
                </a:solidFill>
                <a:latin typeface="Consolas"/>
                <a:cs typeface="Consolas"/>
              </a:rPr>
              <a:t> *</a:t>
            </a:r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/ </a:t>
            </a:r>
            <a:r>
              <a:rPr lang="en-US" sz="1600" dirty="0">
                <a:latin typeface="Consolas"/>
                <a:cs typeface="Consolas"/>
              </a:rPr>
              <a:t>	{0,  …,  6, 6, 6, 6,  …, 0,  0, 0, 0, 0, 0, 0, ..., 0, 0</a:t>
            </a:r>
            <a:r>
              <a:rPr lang="en-US" sz="1600" dirty="0" smtClean="0">
                <a:latin typeface="Consolas"/>
                <a:cs typeface="Consolas"/>
              </a:rPr>
              <a:t>},</a:t>
            </a:r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/* state 7 </a:t>
            </a:r>
            <a:r>
              <a:rPr lang="en-US" sz="1600" dirty="0" smtClean="0">
                <a:solidFill>
                  <a:srgbClr val="1A8CFF"/>
                </a:solidFill>
                <a:latin typeface="Consolas"/>
                <a:cs typeface="Consolas"/>
              </a:rPr>
              <a:t> *</a:t>
            </a:r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/</a:t>
            </a:r>
          </a:p>
          <a:p>
            <a:pPr algn="l"/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/* state </a:t>
            </a:r>
            <a:r>
              <a:rPr lang="en-US" sz="1600" dirty="0" smtClean="0">
                <a:solidFill>
                  <a:srgbClr val="1A8CFF"/>
                </a:solidFill>
                <a:latin typeface="Consolas"/>
                <a:cs typeface="Consolas"/>
              </a:rPr>
              <a:t>…  *</a:t>
            </a:r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/</a:t>
            </a:r>
            <a:r>
              <a:rPr lang="en-US" sz="1600" dirty="0">
                <a:latin typeface="Consolas"/>
                <a:cs typeface="Consolas"/>
              </a:rPr>
              <a:t>			...</a:t>
            </a:r>
          </a:p>
          <a:p>
            <a:pPr algn="l"/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/* state 13 */</a:t>
            </a:r>
            <a:r>
              <a:rPr lang="en-US" sz="1600" dirty="0">
                <a:latin typeface="Consolas"/>
                <a:cs typeface="Consolas"/>
              </a:rPr>
              <a:t>	{0,  …,  0, 0, 0, 0,  …, 0,  0, 0, 0, 0, 0, 0, …,  0, 0</a:t>
            </a: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pPr algn="l"/>
            <a:r>
              <a:rPr lang="en-US" sz="1600" dirty="0" smtClean="0">
                <a:latin typeface="Consolas"/>
                <a:cs typeface="Consolas"/>
              </a:rPr>
              <a:t>};</a:t>
            </a: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A942-C96B-2E4F-B549-E60F2F57FFED}" type="slidenum">
              <a:rPr lang="he-IL" smtClean="0"/>
              <a:pPr/>
              <a:t>84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84286" y="113028"/>
            <a:ext cx="4029075" cy="3113087"/>
            <a:chOff x="1845703" y="3310763"/>
            <a:chExt cx="4029075" cy="3113087"/>
          </a:xfrm>
        </p:grpSpPr>
        <p:pic>
          <p:nvPicPr>
            <p:cNvPr id="7" name="Picture 3" descr="f2_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703" y="3310763"/>
              <a:ext cx="4029075" cy="311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227668" y="3428501"/>
              <a:ext cx="318116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ID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20990" y="3873268"/>
              <a:ext cx="294146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IF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44945" y="3410230"/>
              <a:ext cx="318116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ID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54929" y="3410227"/>
              <a:ext cx="505267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error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86545" y="3407308"/>
              <a:ext cx="497101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REAL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93163" y="4741226"/>
              <a:ext cx="514308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NUM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29299" y="4738307"/>
              <a:ext cx="497101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REAL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02873" y="5514899"/>
              <a:ext cx="505267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error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31737" y="5493707"/>
              <a:ext cx="597763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 err="1" smtClean="0">
                  <a:latin typeface="+mn-lt"/>
                </a:rPr>
                <a:t>w.s</a:t>
              </a:r>
              <a:r>
                <a:rPr lang="en-US" sz="1200" dirty="0" smtClean="0">
                  <a:latin typeface="+mn-lt"/>
                </a:rPr>
                <a:t>.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94346" y="5639890"/>
              <a:ext cx="505267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error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75981" y="5636971"/>
              <a:ext cx="597763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 err="1" smtClean="0">
                  <a:latin typeface="+mn-lt"/>
                </a:rPr>
                <a:t>w.s</a:t>
              </a:r>
              <a:r>
                <a:rPr lang="en-US" sz="1200" dirty="0" smtClean="0">
                  <a:latin typeface="+mn-lt"/>
                </a:rPr>
                <a:t>.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92407" y="4257557"/>
              <a:ext cx="2649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29077" y="4428229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60660" y="3676128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2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27162" y="3666992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40488" y="5189849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94412" y="5214338"/>
              <a:ext cx="441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10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42640" y="5214338"/>
              <a:ext cx="441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11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71546" y="5360522"/>
              <a:ext cx="441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12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900527" y="3343918"/>
              <a:ext cx="246703" cy="365455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4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857202" y="3655694"/>
            <a:ext cx="6392206" cy="1069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59491" y="5583656"/>
            <a:ext cx="4776877" cy="5357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338682" y="2025220"/>
            <a:ext cx="4776877" cy="10698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51475" y="0"/>
            <a:ext cx="7772400" cy="1143000"/>
          </a:xfrm>
        </p:spPr>
        <p:txBody>
          <a:bodyPr/>
          <a:lstStyle/>
          <a:p>
            <a:r>
              <a:rPr lang="en-US" dirty="0" smtClean="0"/>
              <a:t>Pseudo Code for Scanner</a:t>
            </a:r>
            <a:endParaRPr lang="en-US" dirty="0"/>
          </a:p>
        </p:txBody>
      </p:sp>
      <p:sp>
        <p:nvSpPr>
          <p:cNvPr id="26627" name="Text Box 41"/>
          <p:cNvSpPr txBox="1">
            <a:spLocks noChangeArrowheads="1"/>
          </p:cNvSpPr>
          <p:nvPr/>
        </p:nvSpPr>
        <p:spPr bwMode="auto">
          <a:xfrm>
            <a:off x="902899" y="1079537"/>
            <a:ext cx="7783513" cy="535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800" dirty="0">
                <a:latin typeface="Consolas"/>
                <a:cs typeface="Consolas"/>
              </a:rPr>
              <a:t>c</a:t>
            </a:r>
            <a:r>
              <a:rPr lang="en-US" sz="1800" dirty="0" smtClean="0">
                <a:latin typeface="Consolas"/>
                <a:cs typeface="Consolas"/>
              </a:rPr>
              <a:t>har* input = … ;</a:t>
            </a:r>
          </a:p>
          <a:p>
            <a:pPr algn="l"/>
            <a:endParaRPr lang="en-US" sz="1800" dirty="0" smtClean="0">
              <a:latin typeface="Consolas"/>
              <a:cs typeface="Consolas"/>
            </a:endParaRPr>
          </a:p>
          <a:p>
            <a:pPr algn="l"/>
            <a:r>
              <a:rPr lang="en-US" sz="1800" dirty="0" smtClean="0">
                <a:latin typeface="Consolas"/>
                <a:cs typeface="Consolas"/>
              </a:rPr>
              <a:t>Token </a:t>
            </a:r>
            <a:r>
              <a:rPr lang="en-US" sz="1800" dirty="0" err="1">
                <a:latin typeface="Consolas"/>
                <a:cs typeface="Consolas"/>
              </a:rPr>
              <a:t>nextToken</a:t>
            </a:r>
            <a:r>
              <a:rPr lang="en-US" sz="1800" dirty="0">
                <a:latin typeface="Consolas"/>
                <a:cs typeface="Consolas"/>
              </a:rPr>
              <a:t>(</a:t>
            </a:r>
            <a:r>
              <a:rPr lang="en-US" sz="1800" dirty="0" smtClean="0">
                <a:latin typeface="Consolas"/>
                <a:cs typeface="Consolas"/>
              </a:rPr>
              <a:t>) {</a:t>
            </a:r>
            <a:endParaRPr lang="en-US" sz="1800" dirty="0">
              <a:latin typeface="Consolas"/>
              <a:cs typeface="Consolas"/>
            </a:endParaRPr>
          </a:p>
          <a:p>
            <a:pPr algn="l"/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</a:t>
            </a:r>
            <a:r>
              <a:rPr lang="en-US" sz="1800" dirty="0" err="1" smtClean="0">
                <a:latin typeface="Consolas"/>
                <a:cs typeface="Consolas"/>
              </a:rPr>
              <a:t>lastFinal</a:t>
            </a:r>
            <a:r>
              <a:rPr lang="en-US" sz="1800" dirty="0" smtClean="0">
                <a:latin typeface="Consolas"/>
                <a:cs typeface="Consolas"/>
              </a:rPr>
              <a:t> </a:t>
            </a:r>
            <a:r>
              <a:rPr lang="en-US" sz="1800" dirty="0">
                <a:latin typeface="Consolas"/>
                <a:cs typeface="Consolas"/>
              </a:rPr>
              <a:t>= 0; </a:t>
            </a:r>
          </a:p>
          <a:p>
            <a:pPr algn="l"/>
            <a:r>
              <a:rPr lang="en-US" sz="1800" dirty="0" smtClean="0">
                <a:latin typeface="Consolas"/>
                <a:cs typeface="Consolas"/>
              </a:rPr>
              <a:t>    </a:t>
            </a:r>
            <a:r>
              <a:rPr lang="en-US" sz="1800" dirty="0" err="1" smtClean="0">
                <a:latin typeface="Consolas"/>
                <a:cs typeface="Consolas"/>
              </a:rPr>
              <a:t>currentState</a:t>
            </a:r>
            <a:r>
              <a:rPr lang="en-US" sz="1800" dirty="0" smtClean="0">
                <a:latin typeface="Consolas"/>
                <a:cs typeface="Consolas"/>
              </a:rPr>
              <a:t> </a:t>
            </a:r>
            <a:r>
              <a:rPr lang="en-US" sz="1800" dirty="0">
                <a:latin typeface="Consolas"/>
                <a:cs typeface="Consolas"/>
              </a:rPr>
              <a:t>= 1 ;</a:t>
            </a:r>
          </a:p>
          <a:p>
            <a:pPr algn="l"/>
            <a:r>
              <a:rPr lang="en-US" sz="1800" dirty="0" smtClean="0">
                <a:latin typeface="Consolas"/>
                <a:cs typeface="Consolas"/>
              </a:rPr>
              <a:t>    </a:t>
            </a:r>
            <a:r>
              <a:rPr lang="en-US" sz="1800" dirty="0" err="1" smtClean="0">
                <a:solidFill>
                  <a:srgbClr val="009900"/>
                </a:solidFill>
                <a:latin typeface="Consolas"/>
                <a:cs typeface="Consolas"/>
              </a:rPr>
              <a:t>inputPositionAtLastFinal</a:t>
            </a:r>
            <a:r>
              <a:rPr lang="en-US" sz="1800" dirty="0" smtClean="0">
                <a:solidFill>
                  <a:srgbClr val="009900"/>
                </a:solidFill>
                <a:latin typeface="Consolas"/>
                <a:cs typeface="Consolas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/>
                <a:cs typeface="Consolas"/>
              </a:rPr>
              <a:t>= 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input</a:t>
            </a:r>
            <a:r>
              <a:rPr lang="en-US" sz="1800" dirty="0">
                <a:solidFill>
                  <a:srgbClr val="FF0000"/>
                </a:solidFill>
                <a:latin typeface="Consolas"/>
                <a:cs typeface="Consolas"/>
              </a:rPr>
              <a:t>; 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  <a:latin typeface="Consolas"/>
                <a:cs typeface="Consolas"/>
              </a:rPr>
              <a:t>    </a:t>
            </a:r>
            <a:r>
              <a:rPr lang="en-US" sz="1800" dirty="0" err="1" smtClean="0">
                <a:solidFill>
                  <a:srgbClr val="FF6600"/>
                </a:solidFill>
                <a:latin typeface="Consolas"/>
                <a:cs typeface="Consolas"/>
              </a:rPr>
              <a:t>currentPosition</a:t>
            </a:r>
            <a:r>
              <a:rPr lang="en-US" sz="1800" dirty="0" smtClean="0">
                <a:solidFill>
                  <a:srgbClr val="FF6600"/>
                </a:solidFill>
                <a:latin typeface="Consolas"/>
                <a:cs typeface="Consolas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/>
                <a:cs typeface="Consolas"/>
              </a:rPr>
              <a:t>= </a:t>
            </a:r>
            <a:r>
              <a:rPr lang="en-US" sz="1800" dirty="0">
                <a:latin typeface="Consolas"/>
                <a:cs typeface="Consolas"/>
              </a:rPr>
              <a:t>input</a:t>
            </a:r>
            <a:r>
              <a:rPr lang="en-US" sz="1800" dirty="0">
                <a:solidFill>
                  <a:srgbClr val="FF0000"/>
                </a:solidFill>
                <a:latin typeface="Consolas"/>
                <a:cs typeface="Consolas"/>
              </a:rPr>
              <a:t>; 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   </a:t>
            </a:r>
            <a:r>
              <a:rPr lang="en-US" sz="1800" dirty="0" smtClean="0">
                <a:solidFill>
                  <a:srgbClr val="000000"/>
                </a:solidFill>
                <a:latin typeface="Consolas"/>
                <a:cs typeface="Consolas"/>
              </a:rPr>
              <a:t>while 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(not(</a:t>
            </a:r>
            <a:r>
              <a:rPr lang="en-US" sz="1800" dirty="0" err="1">
                <a:solidFill>
                  <a:srgbClr val="000000"/>
                </a:solidFill>
                <a:latin typeface="Consolas"/>
                <a:cs typeface="Consolas"/>
              </a:rPr>
              <a:t>isDead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nsolas"/>
                <a:cs typeface="Consolas"/>
              </a:rPr>
              <a:t>currentState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)))  { 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	</a:t>
            </a:r>
            <a:r>
              <a:rPr lang="en-US" sz="1800" dirty="0" err="1">
                <a:solidFill>
                  <a:srgbClr val="000000"/>
                </a:solidFill>
                <a:latin typeface="Consolas"/>
                <a:cs typeface="Consolas"/>
              </a:rPr>
              <a:t>nextState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 = edges[</a:t>
            </a:r>
            <a:r>
              <a:rPr lang="en-US" sz="1800" dirty="0" err="1">
                <a:solidFill>
                  <a:srgbClr val="000000"/>
                </a:solidFill>
                <a:latin typeface="Consolas"/>
                <a:cs typeface="Consolas"/>
              </a:rPr>
              <a:t>currentState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][*</a:t>
            </a:r>
            <a:r>
              <a:rPr lang="en-US" sz="1800" dirty="0" err="1">
                <a:solidFill>
                  <a:srgbClr val="000000"/>
                </a:solidFill>
                <a:latin typeface="Consolas"/>
                <a:cs typeface="Consolas"/>
              </a:rPr>
              <a:t>currentPosition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];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  	if  (</a:t>
            </a:r>
            <a:r>
              <a:rPr lang="en-US" sz="1800" dirty="0" err="1">
                <a:solidFill>
                  <a:srgbClr val="000000"/>
                </a:solidFill>
                <a:latin typeface="Consolas"/>
                <a:cs typeface="Consolas"/>
              </a:rPr>
              <a:t>isFinal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nsolas"/>
                <a:cs typeface="Consolas"/>
              </a:rPr>
              <a:t>nextState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)) {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     		</a:t>
            </a:r>
            <a:r>
              <a:rPr lang="en-US" sz="1800" dirty="0" err="1">
                <a:solidFill>
                  <a:srgbClr val="000000"/>
                </a:solidFill>
                <a:latin typeface="Consolas"/>
                <a:cs typeface="Consolas"/>
              </a:rPr>
              <a:t>lastFinal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nsolas"/>
                <a:cs typeface="Consolas"/>
              </a:rPr>
              <a:t>nextState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 ; 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     		</a:t>
            </a:r>
            <a:r>
              <a:rPr lang="en-US" sz="1800" dirty="0" err="1">
                <a:solidFill>
                  <a:srgbClr val="008000"/>
                </a:solidFill>
                <a:latin typeface="Consolas"/>
                <a:cs typeface="Consolas"/>
              </a:rPr>
              <a:t>inputPositionAtLastFinal</a:t>
            </a:r>
            <a:r>
              <a:rPr lang="en-US" sz="18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= </a:t>
            </a:r>
            <a:r>
              <a:rPr lang="en-US" sz="1800" dirty="0" err="1">
                <a:solidFill>
                  <a:srgbClr val="000000"/>
                </a:solidFill>
                <a:latin typeface="Consolas"/>
                <a:cs typeface="Consolas"/>
              </a:rPr>
              <a:t>currentPosition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; 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Consolas"/>
                <a:cs typeface="Consolas"/>
              </a:rPr>
              <a:t>       }</a:t>
            </a:r>
            <a:endParaRPr lang="en-US" sz="1800" dirty="0">
              <a:solidFill>
                <a:srgbClr val="000000"/>
              </a:solidFill>
              <a:latin typeface="Consolas"/>
              <a:cs typeface="Consolas"/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 	</a:t>
            </a:r>
            <a:r>
              <a:rPr lang="en-US" sz="1800" dirty="0" err="1">
                <a:solidFill>
                  <a:srgbClr val="000000"/>
                </a:solidFill>
                <a:latin typeface="Consolas"/>
                <a:cs typeface="Consolas"/>
              </a:rPr>
              <a:t>currentState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nsolas"/>
                <a:cs typeface="Consolas"/>
              </a:rPr>
              <a:t>nextState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; 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  	advance </a:t>
            </a:r>
            <a:r>
              <a:rPr lang="en-US" sz="1800" dirty="0" err="1">
                <a:solidFill>
                  <a:srgbClr val="000000"/>
                </a:solidFill>
                <a:latin typeface="Consolas"/>
                <a:cs typeface="Consolas"/>
              </a:rPr>
              <a:t>currentPosition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; 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onsolas"/>
                <a:cs typeface="Consolas"/>
              </a:rPr>
              <a:t>   }</a:t>
            </a:r>
            <a:endParaRPr lang="en-US" sz="1800" dirty="0">
              <a:solidFill>
                <a:srgbClr val="000000"/>
              </a:solidFill>
              <a:latin typeface="Consolas"/>
              <a:cs typeface="Consolas"/>
            </a:endParaRPr>
          </a:p>
          <a:p>
            <a:pPr algn="l"/>
            <a:r>
              <a:rPr lang="en-US" sz="1800" dirty="0" smtClean="0">
                <a:latin typeface="Consolas"/>
                <a:cs typeface="Consolas"/>
              </a:rPr>
              <a:t>    </a:t>
            </a:r>
            <a:r>
              <a:rPr lang="en-US" sz="1800" dirty="0" smtClean="0">
                <a:solidFill>
                  <a:srgbClr val="000000"/>
                </a:solidFill>
                <a:latin typeface="Consolas"/>
                <a:cs typeface="Consolas"/>
              </a:rPr>
              <a:t>input 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=</a:t>
            </a:r>
            <a:r>
              <a:rPr lang="en-US" sz="180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lang="en-US" sz="1800" dirty="0" err="1">
                <a:solidFill>
                  <a:srgbClr val="009900"/>
                </a:solidFill>
                <a:latin typeface="Consolas"/>
                <a:cs typeface="Consolas"/>
              </a:rPr>
              <a:t>inputPositionAtLastFinal</a:t>
            </a:r>
            <a:r>
              <a:rPr lang="en-US" sz="1800" dirty="0">
                <a:solidFill>
                  <a:srgbClr val="009900"/>
                </a:solidFill>
                <a:latin typeface="Consolas"/>
                <a:cs typeface="Consolas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onsolas"/>
                <a:cs typeface="Consolas"/>
              </a:rPr>
              <a:t>+ 1;</a:t>
            </a:r>
            <a:endParaRPr lang="en-US" sz="1800" dirty="0">
              <a:solidFill>
                <a:srgbClr val="FF0000"/>
              </a:solidFill>
              <a:latin typeface="Consolas"/>
              <a:cs typeface="Consolas"/>
            </a:endParaRPr>
          </a:p>
          <a:p>
            <a:pPr algn="l"/>
            <a:r>
              <a:rPr lang="en-US" sz="1800" dirty="0" smtClean="0">
                <a:latin typeface="Consolas"/>
                <a:cs typeface="Consolas"/>
              </a:rPr>
              <a:t>    return </a:t>
            </a:r>
            <a:r>
              <a:rPr lang="en-US" sz="1800" dirty="0">
                <a:latin typeface="Consolas"/>
                <a:cs typeface="Consolas"/>
              </a:rPr>
              <a:t>action[</a:t>
            </a:r>
            <a:r>
              <a:rPr lang="en-US" sz="1800" dirty="0" err="1">
                <a:latin typeface="Consolas"/>
                <a:cs typeface="Consolas"/>
              </a:rPr>
              <a:t>lastFinal</a:t>
            </a:r>
            <a:r>
              <a:rPr lang="en-US" sz="1800" dirty="0">
                <a:latin typeface="Consolas"/>
                <a:cs typeface="Consolas"/>
              </a:rPr>
              <a:t>]; 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6"/>
          <p:cNvSpPr>
            <a:spLocks noGrp="1" noChangeArrowheads="1"/>
          </p:cNvSpPr>
          <p:nvPr>
            <p:ph type="title"/>
          </p:nvPr>
        </p:nvSpPr>
        <p:spPr>
          <a:xfrm>
            <a:off x="603565" y="189326"/>
            <a:ext cx="77724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870075" y="5248245"/>
            <a:ext cx="4706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Input: “</a:t>
            </a:r>
            <a:r>
              <a:rPr lang="en-US" dirty="0" smtClean="0">
                <a:latin typeface="+mn-lt"/>
              </a:rPr>
              <a:t>if   -</a:t>
            </a:r>
            <a:r>
              <a:rPr lang="en-US" dirty="0">
                <a:latin typeface="+mn-lt"/>
              </a:rPr>
              <a:t>-not-a-com”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86</a:t>
            </a:fld>
            <a:endParaRPr lang="en-US"/>
          </a:p>
        </p:txBody>
      </p:sp>
      <p:sp>
        <p:nvSpPr>
          <p:cNvPr id="3" name="Right Brace 2"/>
          <p:cNvSpPr/>
          <p:nvPr/>
        </p:nvSpPr>
        <p:spPr bwMode="auto">
          <a:xfrm rot="5400000">
            <a:off x="3884423" y="5692353"/>
            <a:ext cx="303211" cy="154469"/>
          </a:xfrm>
          <a:prstGeom prst="rightBrace">
            <a:avLst>
              <a:gd name="adj1" fmla="val 25000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9192" y="6035612"/>
            <a:ext cx="1990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2 blanks</a:t>
            </a:r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4641" y="1520031"/>
            <a:ext cx="4029075" cy="3113087"/>
            <a:chOff x="1845703" y="3310763"/>
            <a:chExt cx="4029075" cy="3113087"/>
          </a:xfrm>
        </p:grpSpPr>
        <p:pic>
          <p:nvPicPr>
            <p:cNvPr id="9" name="Picture 3" descr="f2_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703" y="3310763"/>
              <a:ext cx="4029075" cy="311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227668" y="3428501"/>
              <a:ext cx="318116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ID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20990" y="3873268"/>
              <a:ext cx="294146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IF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44945" y="3410230"/>
              <a:ext cx="318116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ID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54929" y="3410227"/>
              <a:ext cx="505267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error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86545" y="3407308"/>
              <a:ext cx="497101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REAL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93163" y="4741226"/>
              <a:ext cx="514308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NUM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29299" y="4738307"/>
              <a:ext cx="497101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REAL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02873" y="5514899"/>
              <a:ext cx="505267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error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31737" y="5493707"/>
              <a:ext cx="597763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 err="1" smtClean="0">
                  <a:latin typeface="+mn-lt"/>
                </a:rPr>
                <a:t>w.s</a:t>
              </a:r>
              <a:r>
                <a:rPr lang="en-US" sz="1200" dirty="0" smtClean="0">
                  <a:latin typeface="+mn-lt"/>
                </a:rPr>
                <a:t>.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94346" y="5639890"/>
              <a:ext cx="505267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error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5981" y="5636971"/>
              <a:ext cx="597763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 err="1" smtClean="0">
                  <a:latin typeface="+mn-lt"/>
                </a:rPr>
                <a:t>w.s</a:t>
              </a:r>
              <a:r>
                <a:rPr lang="en-US" sz="1200" dirty="0" smtClean="0">
                  <a:latin typeface="+mn-lt"/>
                </a:rPr>
                <a:t>.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92407" y="4257557"/>
              <a:ext cx="2649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29077" y="4428229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60660" y="3676128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2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27162" y="3666992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40488" y="5189849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94412" y="5214338"/>
              <a:ext cx="441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10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42640" y="5214338"/>
              <a:ext cx="441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11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71546" y="5360522"/>
              <a:ext cx="441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12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0527" y="3343918"/>
              <a:ext cx="246703" cy="365455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0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endParaRPr lang="en-US" sz="2800">
              <a:latin typeface="Times New Roman" charset="0"/>
            </a:endParaRPr>
          </a:p>
          <a:p>
            <a:endParaRPr lang="en-US" sz="2800">
              <a:latin typeface="Times New Roman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14338" y="3922713"/>
            <a:ext cx="470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411738" name="Group 90"/>
          <p:cNvGraphicFramePr>
            <a:graphicFrameLocks noGrp="1"/>
          </p:cNvGraphicFramePr>
          <p:nvPr>
            <p:extLst/>
          </p:nvPr>
        </p:nvGraphicFramePr>
        <p:xfrm>
          <a:off x="4342640" y="554038"/>
          <a:ext cx="4724400" cy="5068888"/>
        </p:xfrm>
        <a:graphic>
          <a:graphicData uri="http://schemas.openxmlformats.org/drawingml/2006/table">
            <a:tbl>
              <a:tblPr/>
              <a:tblGrid>
                <a:gridCol w="781050"/>
                <a:gridCol w="852488"/>
                <a:gridCol w="3090862"/>
              </a:tblGrid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final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input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if  --not-a-com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if --not-a-com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if  --not-a-com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if  --not-a-com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050762" y="1266526"/>
            <a:ext cx="530253" cy="463550"/>
            <a:chOff x="6050762" y="1266526"/>
            <a:chExt cx="530253" cy="463550"/>
          </a:xfrm>
        </p:grpSpPr>
        <p:sp>
          <p:nvSpPr>
            <p:cNvPr id="28703" name="Line 80"/>
            <p:cNvSpPr>
              <a:spLocks noChangeShapeType="1"/>
            </p:cNvSpPr>
            <p:nvPr/>
          </p:nvSpPr>
          <p:spPr bwMode="auto">
            <a:xfrm>
              <a:off x="6050762" y="1266526"/>
              <a:ext cx="38100" cy="46355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704" name="Line 81"/>
            <p:cNvSpPr>
              <a:spLocks noChangeShapeType="1"/>
            </p:cNvSpPr>
            <p:nvPr/>
          </p:nvSpPr>
          <p:spPr bwMode="auto">
            <a:xfrm flipH="1">
              <a:off x="6130165" y="1312863"/>
              <a:ext cx="450850" cy="3873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9819" y="3241556"/>
            <a:ext cx="538789" cy="463550"/>
            <a:chOff x="6149819" y="3241556"/>
            <a:chExt cx="538789" cy="463550"/>
          </a:xfrm>
        </p:grpSpPr>
        <p:sp>
          <p:nvSpPr>
            <p:cNvPr id="28706" name="Line 84"/>
            <p:cNvSpPr>
              <a:spLocks noChangeShapeType="1"/>
            </p:cNvSpPr>
            <p:nvPr/>
          </p:nvSpPr>
          <p:spPr bwMode="auto">
            <a:xfrm>
              <a:off x="6149819" y="3241556"/>
              <a:ext cx="38100" cy="46355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707" name="Line 85"/>
            <p:cNvSpPr>
              <a:spLocks noChangeShapeType="1"/>
            </p:cNvSpPr>
            <p:nvPr/>
          </p:nvSpPr>
          <p:spPr bwMode="auto">
            <a:xfrm flipH="1">
              <a:off x="6237758" y="3311946"/>
              <a:ext cx="450850" cy="3873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51183" y="2269137"/>
            <a:ext cx="629337" cy="463550"/>
            <a:chOff x="6038991" y="2269137"/>
            <a:chExt cx="629337" cy="463550"/>
          </a:xfrm>
        </p:grpSpPr>
        <p:sp>
          <p:nvSpPr>
            <p:cNvPr id="28705" name="Line 82"/>
            <p:cNvSpPr>
              <a:spLocks noChangeShapeType="1"/>
            </p:cNvSpPr>
            <p:nvPr/>
          </p:nvSpPr>
          <p:spPr bwMode="auto">
            <a:xfrm flipH="1">
              <a:off x="6217478" y="2328863"/>
              <a:ext cx="450850" cy="3873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708" name="Line 86"/>
            <p:cNvSpPr>
              <a:spLocks noChangeShapeType="1"/>
            </p:cNvSpPr>
            <p:nvPr/>
          </p:nvSpPr>
          <p:spPr bwMode="auto">
            <a:xfrm>
              <a:off x="6038991" y="2269137"/>
              <a:ext cx="38100" cy="46355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59699" y="4264385"/>
            <a:ext cx="594954" cy="476460"/>
            <a:chOff x="6159699" y="4264385"/>
            <a:chExt cx="594954" cy="476460"/>
          </a:xfrm>
        </p:grpSpPr>
        <p:sp>
          <p:nvSpPr>
            <p:cNvPr id="28709" name="Line 88"/>
            <p:cNvSpPr>
              <a:spLocks noChangeShapeType="1"/>
            </p:cNvSpPr>
            <p:nvPr/>
          </p:nvSpPr>
          <p:spPr bwMode="auto">
            <a:xfrm>
              <a:off x="6159699" y="4264385"/>
              <a:ext cx="38100" cy="46355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710" name="Line 89"/>
            <p:cNvSpPr>
              <a:spLocks noChangeShapeType="1"/>
            </p:cNvSpPr>
            <p:nvPr/>
          </p:nvSpPr>
          <p:spPr bwMode="auto">
            <a:xfrm flipH="1">
              <a:off x="6303803" y="4353495"/>
              <a:ext cx="450850" cy="3873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411739" name="Text Box 91"/>
          <p:cNvSpPr txBox="1">
            <a:spLocks noChangeArrowheads="1"/>
          </p:cNvSpPr>
          <p:nvPr/>
        </p:nvSpPr>
        <p:spPr bwMode="auto">
          <a:xfrm>
            <a:off x="365125" y="4754563"/>
            <a:ext cx="344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return IF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A942-C96B-2E4F-B549-E60F2F57FFED}" type="slidenum">
              <a:rPr lang="he-IL" smtClean="0"/>
              <a:pPr/>
              <a:t>87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37565" y="560711"/>
            <a:ext cx="4029075" cy="3113087"/>
            <a:chOff x="1845703" y="3310763"/>
            <a:chExt cx="4029075" cy="3113087"/>
          </a:xfrm>
        </p:grpSpPr>
        <p:pic>
          <p:nvPicPr>
            <p:cNvPr id="18" name="Picture 3" descr="f2_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703" y="3310763"/>
              <a:ext cx="4029075" cy="311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2227668" y="3428501"/>
              <a:ext cx="318116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ID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20990" y="3873268"/>
              <a:ext cx="294146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IF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44945" y="3410230"/>
              <a:ext cx="318116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ID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54929" y="3410227"/>
              <a:ext cx="505267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error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86545" y="3407308"/>
              <a:ext cx="497101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REAL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93163" y="4741226"/>
              <a:ext cx="514308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NUM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29299" y="4738307"/>
              <a:ext cx="497101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REAL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02873" y="5514899"/>
              <a:ext cx="505267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error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231737" y="5493707"/>
              <a:ext cx="597763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 err="1" smtClean="0">
                  <a:latin typeface="+mn-lt"/>
                </a:rPr>
                <a:t>w.s</a:t>
              </a:r>
              <a:r>
                <a:rPr lang="en-US" sz="1200" dirty="0" smtClean="0">
                  <a:latin typeface="+mn-lt"/>
                </a:rPr>
                <a:t>.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94346" y="5639890"/>
              <a:ext cx="505267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error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75981" y="5636971"/>
              <a:ext cx="597763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 err="1" smtClean="0">
                  <a:latin typeface="+mn-lt"/>
                </a:rPr>
                <a:t>w.s</a:t>
              </a:r>
              <a:r>
                <a:rPr lang="en-US" sz="1200" dirty="0" smtClean="0">
                  <a:latin typeface="+mn-lt"/>
                </a:rPr>
                <a:t>.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92407" y="4257557"/>
              <a:ext cx="2649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29077" y="4428229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60660" y="3676128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2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27162" y="3666992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40488" y="5189849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94412" y="5214338"/>
              <a:ext cx="441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10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42640" y="5214338"/>
              <a:ext cx="441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11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71546" y="5360522"/>
              <a:ext cx="441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12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900527" y="3343918"/>
              <a:ext cx="246703" cy="365455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Times New Roman" charset="0"/>
            </a:endParaRPr>
          </a:p>
          <a:p>
            <a:endParaRPr lang="en-US" sz="280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29699" name="Picture 3" descr="f2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402907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14338" y="3922713"/>
            <a:ext cx="470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6807" name="Text Box 39"/>
          <p:cNvSpPr txBox="1">
            <a:spLocks noChangeArrowheads="1"/>
          </p:cNvSpPr>
          <p:nvPr/>
        </p:nvSpPr>
        <p:spPr bwMode="auto">
          <a:xfrm>
            <a:off x="365125" y="4754563"/>
            <a:ext cx="344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+mn-lt"/>
              </a:rPr>
              <a:t>found whitespace</a:t>
            </a:r>
          </a:p>
        </p:txBody>
      </p:sp>
      <p:graphicFrame>
        <p:nvGraphicFramePr>
          <p:cNvPr id="416810" name="Group 42"/>
          <p:cNvGraphicFramePr>
            <a:graphicFrameLocks noGrp="1"/>
          </p:cNvGraphicFramePr>
          <p:nvPr>
            <p:extLst/>
          </p:nvPr>
        </p:nvGraphicFramePr>
        <p:xfrm>
          <a:off x="4342640" y="554038"/>
          <a:ext cx="4724400" cy="5008563"/>
        </p:xfrm>
        <a:graphic>
          <a:graphicData uri="http://schemas.openxmlformats.org/drawingml/2006/table">
            <a:tbl>
              <a:tblPr/>
              <a:tblGrid>
                <a:gridCol w="781050"/>
                <a:gridCol w="852488"/>
                <a:gridCol w="3090862"/>
              </a:tblGrid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final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input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--not-a-com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--not-a-com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-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-not-a-com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--not-a-com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973003" y="1401763"/>
            <a:ext cx="530254" cy="463550"/>
            <a:chOff x="5973003" y="1401763"/>
            <a:chExt cx="530254" cy="463550"/>
          </a:xfrm>
        </p:grpSpPr>
        <p:sp>
          <p:nvSpPr>
            <p:cNvPr id="29724" name="Line 31"/>
            <p:cNvSpPr>
              <a:spLocks noChangeShapeType="1"/>
            </p:cNvSpPr>
            <p:nvPr/>
          </p:nvSpPr>
          <p:spPr bwMode="auto">
            <a:xfrm>
              <a:off x="5973003" y="1401763"/>
              <a:ext cx="38100" cy="46355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32"/>
            <p:cNvSpPr>
              <a:spLocks noChangeShapeType="1"/>
            </p:cNvSpPr>
            <p:nvPr/>
          </p:nvSpPr>
          <p:spPr bwMode="auto">
            <a:xfrm flipH="1">
              <a:off x="6052407" y="1463945"/>
              <a:ext cx="450850" cy="3873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16537" y="3318504"/>
            <a:ext cx="528279" cy="463550"/>
            <a:chOff x="6116537" y="3318504"/>
            <a:chExt cx="528279" cy="463550"/>
          </a:xfrm>
        </p:grpSpPr>
        <p:sp>
          <p:nvSpPr>
            <p:cNvPr id="29727" name="Line 34"/>
            <p:cNvSpPr>
              <a:spLocks noChangeShapeType="1"/>
            </p:cNvSpPr>
            <p:nvPr/>
          </p:nvSpPr>
          <p:spPr bwMode="auto">
            <a:xfrm>
              <a:off x="6116537" y="3318504"/>
              <a:ext cx="38100" cy="46355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Line 35"/>
            <p:cNvSpPr>
              <a:spLocks noChangeShapeType="1"/>
            </p:cNvSpPr>
            <p:nvPr/>
          </p:nvSpPr>
          <p:spPr bwMode="auto">
            <a:xfrm flipH="1">
              <a:off x="6193966" y="3394675"/>
              <a:ext cx="450850" cy="3873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23775" y="2303463"/>
            <a:ext cx="533640" cy="463550"/>
            <a:chOff x="6023775" y="2303463"/>
            <a:chExt cx="533640" cy="463550"/>
          </a:xfrm>
        </p:grpSpPr>
        <p:sp>
          <p:nvSpPr>
            <p:cNvPr id="29726" name="Line 33"/>
            <p:cNvSpPr>
              <a:spLocks noChangeShapeType="1"/>
            </p:cNvSpPr>
            <p:nvPr/>
          </p:nvSpPr>
          <p:spPr bwMode="auto">
            <a:xfrm flipH="1">
              <a:off x="6106565" y="2374900"/>
              <a:ext cx="450850" cy="3873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Line 36"/>
            <p:cNvSpPr>
              <a:spLocks noChangeShapeType="1"/>
            </p:cNvSpPr>
            <p:nvPr/>
          </p:nvSpPr>
          <p:spPr bwMode="auto">
            <a:xfrm>
              <a:off x="6023775" y="2303463"/>
              <a:ext cx="38100" cy="46355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A942-C96B-2E4F-B549-E60F2F57FFED}" type="slidenum">
              <a:rPr lang="he-IL" smtClean="0"/>
              <a:pPr/>
              <a:t>88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80149" y="4346211"/>
            <a:ext cx="556883" cy="463550"/>
            <a:chOff x="6080149" y="4346211"/>
            <a:chExt cx="556883" cy="463550"/>
          </a:xfrm>
        </p:grpSpPr>
        <p:sp>
          <p:nvSpPr>
            <p:cNvPr id="14" name="Line 34"/>
            <p:cNvSpPr>
              <a:spLocks noChangeShapeType="1"/>
            </p:cNvSpPr>
            <p:nvPr/>
          </p:nvSpPr>
          <p:spPr bwMode="auto">
            <a:xfrm>
              <a:off x="6080149" y="4346211"/>
              <a:ext cx="38100" cy="46355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35"/>
            <p:cNvSpPr>
              <a:spLocks noChangeShapeType="1"/>
            </p:cNvSpPr>
            <p:nvPr/>
          </p:nvSpPr>
          <p:spPr bwMode="auto">
            <a:xfrm flipH="1">
              <a:off x="6186182" y="4399498"/>
              <a:ext cx="450850" cy="3873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924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endParaRPr lang="en-US" sz="2800">
              <a:solidFill>
                <a:schemeClr val="bg1"/>
              </a:solidFill>
              <a:latin typeface="Times New Roman" charset="0"/>
            </a:endParaRPr>
          </a:p>
          <a:p>
            <a:endParaRPr lang="en-US" sz="28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14338" y="3894138"/>
            <a:ext cx="470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41377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060634"/>
              </p:ext>
            </p:extLst>
          </p:nvPr>
        </p:nvGraphicFramePr>
        <p:xfrm>
          <a:off x="4557477" y="554039"/>
          <a:ext cx="4389310" cy="5086874"/>
        </p:xfrm>
        <a:graphic>
          <a:graphicData uri="http://schemas.openxmlformats.org/drawingml/2006/table">
            <a:tbl>
              <a:tblPr/>
              <a:tblGrid>
                <a:gridCol w="846373"/>
                <a:gridCol w="845341"/>
                <a:gridCol w="2697596"/>
              </a:tblGrid>
              <a:tr h="9986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final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input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2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--not-a-com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7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--not-a-com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--not-a-com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5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--not-a-com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4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--not-a-com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2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--not-a-com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267697" y="1263946"/>
            <a:ext cx="506469" cy="463550"/>
            <a:chOff x="6572497" y="1263946"/>
            <a:chExt cx="506469" cy="463550"/>
          </a:xfrm>
        </p:grpSpPr>
        <p:sp>
          <p:nvSpPr>
            <p:cNvPr id="30759" name="Line 31"/>
            <p:cNvSpPr>
              <a:spLocks noChangeShapeType="1"/>
            </p:cNvSpPr>
            <p:nvPr/>
          </p:nvSpPr>
          <p:spPr bwMode="auto">
            <a:xfrm>
              <a:off x="6572497" y="1263946"/>
              <a:ext cx="38100" cy="46355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0" name="Line 32"/>
            <p:cNvSpPr>
              <a:spLocks noChangeShapeType="1"/>
            </p:cNvSpPr>
            <p:nvPr/>
          </p:nvSpPr>
          <p:spPr bwMode="auto">
            <a:xfrm flipH="1">
              <a:off x="6628116" y="1330888"/>
              <a:ext cx="450850" cy="3873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96937" y="1911996"/>
            <a:ext cx="600894" cy="463550"/>
            <a:chOff x="6565161" y="1911996"/>
            <a:chExt cx="600894" cy="463550"/>
          </a:xfrm>
        </p:grpSpPr>
        <p:sp>
          <p:nvSpPr>
            <p:cNvPr id="30761" name="Line 33"/>
            <p:cNvSpPr>
              <a:spLocks noChangeShapeType="1"/>
            </p:cNvSpPr>
            <p:nvPr/>
          </p:nvSpPr>
          <p:spPr bwMode="auto">
            <a:xfrm flipH="1">
              <a:off x="6715205" y="1985226"/>
              <a:ext cx="450850" cy="3873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4" name="Line 36"/>
            <p:cNvSpPr>
              <a:spLocks noChangeShapeType="1"/>
            </p:cNvSpPr>
            <p:nvPr/>
          </p:nvSpPr>
          <p:spPr bwMode="auto">
            <a:xfrm>
              <a:off x="6565161" y="1911996"/>
              <a:ext cx="38100" cy="46355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18833" y="3468799"/>
            <a:ext cx="875939" cy="463550"/>
            <a:chOff x="6587057" y="3468799"/>
            <a:chExt cx="875939" cy="463550"/>
          </a:xfrm>
        </p:grpSpPr>
        <p:sp>
          <p:nvSpPr>
            <p:cNvPr id="30763" name="Line 35"/>
            <p:cNvSpPr>
              <a:spLocks noChangeShapeType="1"/>
            </p:cNvSpPr>
            <p:nvPr/>
          </p:nvSpPr>
          <p:spPr bwMode="auto">
            <a:xfrm flipH="1">
              <a:off x="7012146" y="3501405"/>
              <a:ext cx="450850" cy="3873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5" name="Line 50"/>
            <p:cNvSpPr>
              <a:spLocks noChangeShapeType="1"/>
            </p:cNvSpPr>
            <p:nvPr/>
          </p:nvSpPr>
          <p:spPr bwMode="auto">
            <a:xfrm>
              <a:off x="6587057" y="3468799"/>
              <a:ext cx="38100" cy="46355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10368" y="4778700"/>
            <a:ext cx="1117884" cy="463550"/>
            <a:chOff x="6578592" y="4778700"/>
            <a:chExt cx="1117884" cy="463550"/>
          </a:xfrm>
        </p:grpSpPr>
        <p:sp>
          <p:nvSpPr>
            <p:cNvPr id="30766" name="Line 66"/>
            <p:cNvSpPr>
              <a:spLocks noChangeShapeType="1"/>
            </p:cNvSpPr>
            <p:nvPr/>
          </p:nvSpPr>
          <p:spPr bwMode="auto">
            <a:xfrm>
              <a:off x="6578592" y="4778700"/>
              <a:ext cx="38100" cy="46355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7" name="Line 67"/>
            <p:cNvSpPr>
              <a:spLocks noChangeShapeType="1"/>
            </p:cNvSpPr>
            <p:nvPr/>
          </p:nvSpPr>
          <p:spPr bwMode="auto">
            <a:xfrm flipH="1">
              <a:off x="7245626" y="4804195"/>
              <a:ext cx="450850" cy="3873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34911" y="2713984"/>
            <a:ext cx="657233" cy="463550"/>
            <a:chOff x="6603135" y="2713984"/>
            <a:chExt cx="657233" cy="463550"/>
          </a:xfrm>
        </p:grpSpPr>
        <p:sp>
          <p:nvSpPr>
            <p:cNvPr id="30762" name="Line 34"/>
            <p:cNvSpPr>
              <a:spLocks noChangeShapeType="1"/>
            </p:cNvSpPr>
            <p:nvPr/>
          </p:nvSpPr>
          <p:spPr bwMode="auto">
            <a:xfrm>
              <a:off x="6603135" y="2713984"/>
              <a:ext cx="38100" cy="46355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0" name="Line 81"/>
            <p:cNvSpPr>
              <a:spLocks noChangeShapeType="1"/>
            </p:cNvSpPr>
            <p:nvPr/>
          </p:nvSpPr>
          <p:spPr bwMode="auto">
            <a:xfrm flipH="1">
              <a:off x="6809518" y="2738493"/>
              <a:ext cx="450850" cy="3873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3778" name="Text Box 82"/>
          <p:cNvSpPr txBox="1">
            <a:spLocks noChangeArrowheads="1"/>
          </p:cNvSpPr>
          <p:nvPr/>
        </p:nvSpPr>
        <p:spPr bwMode="auto">
          <a:xfrm>
            <a:off x="365125" y="4754563"/>
            <a:ext cx="3444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error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A942-C96B-2E4F-B549-E60F2F57FFED}" type="slidenum">
              <a:rPr lang="he-IL" smtClean="0"/>
              <a:pPr/>
              <a:t>89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298876" y="4207162"/>
            <a:ext cx="1048296" cy="467230"/>
            <a:chOff x="6567100" y="4207162"/>
            <a:chExt cx="1048296" cy="467230"/>
          </a:xfrm>
        </p:grpSpPr>
        <p:sp>
          <p:nvSpPr>
            <p:cNvPr id="20" name="Line 50"/>
            <p:cNvSpPr>
              <a:spLocks noChangeShapeType="1"/>
            </p:cNvSpPr>
            <p:nvPr/>
          </p:nvSpPr>
          <p:spPr bwMode="auto">
            <a:xfrm>
              <a:off x="6567100" y="4210842"/>
              <a:ext cx="38100" cy="46355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35"/>
            <p:cNvSpPr>
              <a:spLocks noChangeShapeType="1"/>
            </p:cNvSpPr>
            <p:nvPr/>
          </p:nvSpPr>
          <p:spPr bwMode="auto">
            <a:xfrm flipH="1">
              <a:off x="7164546" y="4207162"/>
              <a:ext cx="450850" cy="3873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7565" y="560711"/>
            <a:ext cx="4029075" cy="3113087"/>
            <a:chOff x="1845703" y="3310763"/>
            <a:chExt cx="4029075" cy="3113087"/>
          </a:xfrm>
        </p:grpSpPr>
        <p:pic>
          <p:nvPicPr>
            <p:cNvPr id="23" name="Picture 3" descr="f2_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703" y="3310763"/>
              <a:ext cx="4029075" cy="311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227668" y="3428501"/>
              <a:ext cx="318116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ID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20990" y="3873268"/>
              <a:ext cx="294146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IF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44945" y="3410230"/>
              <a:ext cx="318116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ID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54929" y="3410227"/>
              <a:ext cx="505267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error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86545" y="3407308"/>
              <a:ext cx="497101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REAL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93163" y="4741226"/>
              <a:ext cx="514308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NUM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29299" y="4738307"/>
              <a:ext cx="497101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REAL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02873" y="5514899"/>
              <a:ext cx="505267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error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231737" y="5493707"/>
              <a:ext cx="597763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 err="1" smtClean="0">
                  <a:latin typeface="+mn-lt"/>
                </a:rPr>
                <a:t>w.s</a:t>
              </a:r>
              <a:r>
                <a:rPr lang="en-US" sz="1200" dirty="0" smtClean="0">
                  <a:latin typeface="+mn-lt"/>
                </a:rPr>
                <a:t>.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194346" y="5639890"/>
              <a:ext cx="505267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error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75981" y="5636971"/>
              <a:ext cx="597763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 err="1" smtClean="0">
                  <a:latin typeface="+mn-lt"/>
                </a:rPr>
                <a:t>w.s</a:t>
              </a:r>
              <a:r>
                <a:rPr lang="en-US" sz="1200" dirty="0" smtClean="0">
                  <a:latin typeface="+mn-lt"/>
                </a:rPr>
                <a:t>.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92407" y="4257557"/>
              <a:ext cx="2649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29077" y="4428229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60660" y="3676128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2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27162" y="3666992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40488" y="5189849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94412" y="5214338"/>
              <a:ext cx="441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10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42640" y="5214338"/>
              <a:ext cx="441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11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71546" y="5360522"/>
              <a:ext cx="441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12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00527" y="3343918"/>
              <a:ext cx="246703" cy="365455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7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340936" y="5411460"/>
            <a:ext cx="6720455" cy="425975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Lexical Analysis do? 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229897"/>
          </a:xfrm>
        </p:spPr>
        <p:txBody>
          <a:bodyPr/>
          <a:lstStyle/>
          <a:p>
            <a:r>
              <a:rPr lang="en-US" dirty="0" smtClean="0"/>
              <a:t>Language: fully parenthesized expressions</a:t>
            </a:r>
          </a:p>
        </p:txBody>
      </p:sp>
      <p:sp>
        <p:nvSpPr>
          <p:cNvPr id="2" name="Left Brace 1"/>
          <p:cNvSpPr/>
          <p:nvPr/>
        </p:nvSpPr>
        <p:spPr bwMode="auto">
          <a:xfrm>
            <a:off x="884903" y="3211871"/>
            <a:ext cx="417871" cy="1696065"/>
          </a:xfrm>
          <a:prstGeom prst="leftBrace">
            <a:avLst>
              <a:gd name="adj1" fmla="val 39706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>
            <a:off x="906206" y="2708788"/>
            <a:ext cx="417871" cy="290052"/>
          </a:xfrm>
          <a:prstGeom prst="leftBrace">
            <a:avLst>
              <a:gd name="adj1" fmla="val 16525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3037" y="2572772"/>
            <a:ext cx="139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Context free language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6656" y="3782132"/>
            <a:ext cx="139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Regular</a:t>
            </a:r>
          </a:p>
          <a:p>
            <a:r>
              <a:rPr lang="en-US" sz="1400" dirty="0" smtClean="0">
                <a:latin typeface="+mn-lt"/>
              </a:rPr>
              <a:t>languages</a:t>
            </a:r>
            <a:endParaRPr lang="en-US" sz="14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486895" y="5350886"/>
            <a:ext cx="696981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218825" y="5350886"/>
            <a:ext cx="658259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26489" y="5350886"/>
            <a:ext cx="658259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634153" y="5350886"/>
            <a:ext cx="658259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341819" y="5350886"/>
            <a:ext cx="658259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233281" y="5350886"/>
            <a:ext cx="696981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979667" y="5350886"/>
            <a:ext cx="696981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726053" y="5350886"/>
            <a:ext cx="696981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472439" y="5350886"/>
            <a:ext cx="696981" cy="12777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8587" y="5353932"/>
            <a:ext cx="703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onsolas"/>
                <a:cs typeface="Consolas"/>
              </a:rPr>
              <a:t>(   (   23   +    7   )   *   19   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342301" y="2597534"/>
            <a:ext cx="7119257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dirty="0" err="1" smtClean="0">
                <a:latin typeface="+mn-lt"/>
              </a:rPr>
              <a:t>Expr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  <a:sym typeface="Symbol" charset="0"/>
              </a:rPr>
              <a:t> </a:t>
            </a:r>
            <a:r>
              <a:rPr lang="en-US" dirty="0" err="1" smtClean="0">
                <a:latin typeface="+mn-lt"/>
                <a:sym typeface="Symbol" charset="0"/>
              </a:rPr>
              <a:t>Num</a:t>
            </a:r>
            <a:r>
              <a:rPr lang="en-US" dirty="0" smtClean="0">
                <a:latin typeface="+mn-lt"/>
                <a:sym typeface="Symbol" charset="0"/>
              </a:rPr>
              <a:t> </a:t>
            </a:r>
            <a:r>
              <a:rPr lang="en-US" dirty="0">
                <a:latin typeface="+mn-lt"/>
                <a:sym typeface="Symbol" charset="0"/>
              </a:rPr>
              <a:t>| </a:t>
            </a:r>
            <a:r>
              <a:rPr lang="en-US" dirty="0" smtClean="0">
                <a:latin typeface="+mn-lt"/>
                <a:sym typeface="Symbol" charset="0"/>
              </a:rPr>
              <a:t>LP </a:t>
            </a:r>
            <a:r>
              <a:rPr lang="en-US" dirty="0" err="1" smtClean="0">
                <a:latin typeface="+mn-lt"/>
                <a:sym typeface="Symbol" charset="0"/>
              </a:rPr>
              <a:t>Expr</a:t>
            </a:r>
            <a:r>
              <a:rPr lang="en-US" dirty="0" smtClean="0">
                <a:latin typeface="+mn-lt"/>
                <a:sym typeface="Symbol" charset="0"/>
              </a:rPr>
              <a:t> Op </a:t>
            </a:r>
            <a:r>
              <a:rPr lang="en-US" dirty="0" err="1" smtClean="0">
                <a:latin typeface="+mn-lt"/>
                <a:sym typeface="Symbol" charset="0"/>
              </a:rPr>
              <a:t>Expr</a:t>
            </a:r>
            <a:r>
              <a:rPr lang="en-US" dirty="0" smtClean="0">
                <a:latin typeface="+mn-lt"/>
                <a:sym typeface="Symbol" charset="0"/>
              </a:rPr>
              <a:t> RP</a:t>
            </a:r>
            <a:endParaRPr lang="en-US" dirty="0">
              <a:latin typeface="+mn-lt"/>
              <a:sym typeface="Symbol" charset="0"/>
            </a:endParaRPr>
          </a:p>
          <a:p>
            <a:pPr algn="l">
              <a:spcBef>
                <a:spcPct val="20000"/>
              </a:spcBef>
            </a:pPr>
            <a:r>
              <a:rPr lang="en-US" dirty="0" err="1" smtClean="0">
                <a:latin typeface="+mn-lt"/>
                <a:sym typeface="Symbol" charset="0"/>
              </a:rPr>
              <a:t>Num</a:t>
            </a:r>
            <a:r>
              <a:rPr lang="en-US" dirty="0">
                <a:latin typeface="+mn-lt"/>
                <a:sym typeface="Symbol" charset="0"/>
              </a:rPr>
              <a:t> </a:t>
            </a:r>
            <a:r>
              <a:rPr lang="en-US" dirty="0" smtClean="0">
                <a:latin typeface="+mn-lt"/>
                <a:sym typeface="Symbol" charset="0"/>
              </a:rPr>
              <a:t> Dig | Dig </a:t>
            </a:r>
            <a:r>
              <a:rPr lang="en-US" dirty="0" err="1" smtClean="0">
                <a:latin typeface="+mn-lt"/>
                <a:sym typeface="Symbol" charset="0"/>
              </a:rPr>
              <a:t>Num</a:t>
            </a:r>
            <a:endParaRPr lang="en-US" dirty="0" smtClean="0">
              <a:latin typeface="+mn-lt"/>
              <a:sym typeface="Symbol" charset="0"/>
            </a:endParaRPr>
          </a:p>
          <a:p>
            <a:pPr algn="l">
              <a:spcBef>
                <a:spcPct val="20000"/>
              </a:spcBef>
            </a:pPr>
            <a:r>
              <a:rPr lang="en-US" dirty="0" smtClean="0">
                <a:solidFill>
                  <a:srgbClr val="FF0000"/>
                </a:solidFill>
                <a:latin typeface="+mn-lt"/>
                <a:sym typeface="Symbol" charset="0"/>
              </a:rPr>
              <a:t>Dig</a:t>
            </a:r>
            <a:r>
              <a:rPr lang="en-US" dirty="0" smtClean="0">
                <a:latin typeface="+mn-lt"/>
                <a:sym typeface="Symbol" charset="0"/>
              </a:rPr>
              <a:t>  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0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1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2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3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4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5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6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7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8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r>
              <a:rPr lang="en-US" dirty="0" smtClean="0">
                <a:latin typeface="+mn-lt"/>
                <a:sym typeface="Symbol" charset="0"/>
              </a:rPr>
              <a:t>|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9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endParaRPr lang="en-US" dirty="0" smtClean="0">
              <a:latin typeface="+mn-lt"/>
              <a:sym typeface="Symbol" charset="0"/>
            </a:endParaRPr>
          </a:p>
          <a:p>
            <a:pPr algn="l"/>
            <a:r>
              <a:rPr lang="en-US" dirty="0" smtClean="0">
                <a:latin typeface="+mn-lt"/>
                <a:sym typeface="Symbol" charset="0"/>
              </a:rPr>
              <a:t>LP </a:t>
            </a:r>
            <a:r>
              <a:rPr lang="en-US" dirty="0">
                <a:latin typeface="+mn-lt"/>
                <a:sym typeface="Symbol" charset="0"/>
              </a:rPr>
              <a:t> 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dirty="0" smtClean="0">
                <a:latin typeface="+mn-lt"/>
                <a:sym typeface="Symbol" charset="0"/>
              </a:rPr>
              <a:t>(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endParaRPr lang="en-US" altLang="ja-JP" dirty="0" smtClean="0">
              <a:latin typeface="+mn-lt"/>
              <a:sym typeface="Symbol" charset="0"/>
            </a:endParaRPr>
          </a:p>
          <a:p>
            <a:pPr algn="l"/>
            <a:r>
              <a:rPr lang="en-US" dirty="0" smtClean="0">
                <a:latin typeface="+mn-lt"/>
                <a:sym typeface="Symbol" charset="0"/>
              </a:rPr>
              <a:t>RP </a:t>
            </a:r>
            <a:r>
              <a:rPr lang="en-US" dirty="0">
                <a:latin typeface="+mn-lt"/>
                <a:sym typeface="Symbol" charset="0"/>
              </a:rPr>
              <a:t> </a:t>
            </a:r>
            <a:r>
              <a:rPr lang="ja-JP" altLang="en-US" dirty="0" smtClean="0">
                <a:latin typeface="+mn-lt"/>
                <a:sym typeface="Symbol" charset="0"/>
              </a:rPr>
              <a:t>‘</a:t>
            </a:r>
            <a:r>
              <a:rPr lang="en-US" altLang="ja-JP" dirty="0">
                <a:latin typeface="+mn-lt"/>
                <a:sym typeface="Symbol" charset="0"/>
              </a:rPr>
              <a:t>)</a:t>
            </a:r>
            <a:r>
              <a:rPr lang="ja-JP" altLang="en-US" dirty="0" smtClean="0">
                <a:latin typeface="+mn-lt"/>
                <a:sym typeface="Symbol" charset="0"/>
              </a:rPr>
              <a:t>’</a:t>
            </a:r>
            <a:endParaRPr lang="en-US" altLang="ja-JP" dirty="0">
              <a:latin typeface="+mn-lt"/>
              <a:sym typeface="Symbol" charset="0"/>
            </a:endParaRPr>
          </a:p>
          <a:p>
            <a:pPr algn="l"/>
            <a:r>
              <a:rPr lang="en-US" dirty="0">
                <a:latin typeface="+mn-lt"/>
                <a:sym typeface="Symbol" charset="0"/>
              </a:rPr>
              <a:t>Op 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+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*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endParaRPr lang="en-US" altLang="ja-JP" dirty="0">
              <a:latin typeface="+mn-lt"/>
              <a:sym typeface="Symbol" charset="0"/>
            </a:endParaRPr>
          </a:p>
          <a:p>
            <a:pPr algn="l"/>
            <a:endParaRPr lang="en-US" dirty="0">
              <a:sym typeface="Symbo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1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Times New Roman" charset="0"/>
            </a:endParaRPr>
          </a:p>
          <a:p>
            <a:endParaRPr lang="en-US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14338" y="3922713"/>
            <a:ext cx="470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17845" name="Group 53"/>
          <p:cNvGraphicFramePr>
            <a:graphicFrameLocks noGrp="1"/>
          </p:cNvGraphicFramePr>
          <p:nvPr>
            <p:extLst/>
          </p:nvPr>
        </p:nvGraphicFramePr>
        <p:xfrm>
          <a:off x="4525965" y="597580"/>
          <a:ext cx="4291464" cy="6122988"/>
        </p:xfrm>
        <a:graphic>
          <a:graphicData uri="http://schemas.openxmlformats.org/drawingml/2006/table">
            <a:tbl>
              <a:tblPr/>
              <a:tblGrid>
                <a:gridCol w="857576"/>
                <a:gridCol w="937430"/>
                <a:gridCol w="2496458"/>
              </a:tblGrid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final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input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-not-a-com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-not-a-com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-not-a-com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-not-a-com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-not-a-com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427110" y="1341213"/>
            <a:ext cx="447411" cy="463550"/>
            <a:chOff x="6427110" y="1341213"/>
            <a:chExt cx="447411" cy="463550"/>
          </a:xfrm>
        </p:grpSpPr>
        <p:sp>
          <p:nvSpPr>
            <p:cNvPr id="31771" name="Line 39"/>
            <p:cNvSpPr>
              <a:spLocks noChangeShapeType="1"/>
            </p:cNvSpPr>
            <p:nvPr/>
          </p:nvSpPr>
          <p:spPr bwMode="auto">
            <a:xfrm>
              <a:off x="6427110" y="1341213"/>
              <a:ext cx="33785" cy="46355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Line 40"/>
            <p:cNvSpPr>
              <a:spLocks noChangeShapeType="1"/>
            </p:cNvSpPr>
            <p:nvPr/>
          </p:nvSpPr>
          <p:spPr bwMode="auto">
            <a:xfrm flipH="1">
              <a:off x="6474735" y="1408568"/>
              <a:ext cx="399786" cy="3873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17811" y="2341790"/>
            <a:ext cx="586657" cy="463550"/>
            <a:chOff x="6417811" y="2341790"/>
            <a:chExt cx="586657" cy="463550"/>
          </a:xfrm>
        </p:grpSpPr>
        <p:sp>
          <p:nvSpPr>
            <p:cNvPr id="31773" name="Line 41"/>
            <p:cNvSpPr>
              <a:spLocks noChangeShapeType="1"/>
            </p:cNvSpPr>
            <p:nvPr/>
          </p:nvSpPr>
          <p:spPr bwMode="auto">
            <a:xfrm flipH="1">
              <a:off x="6604682" y="2413908"/>
              <a:ext cx="399786" cy="3873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Line 44"/>
            <p:cNvSpPr>
              <a:spLocks noChangeShapeType="1"/>
            </p:cNvSpPr>
            <p:nvPr/>
          </p:nvSpPr>
          <p:spPr bwMode="auto">
            <a:xfrm>
              <a:off x="6417811" y="2341790"/>
              <a:ext cx="33785" cy="46355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11688" y="3369584"/>
            <a:ext cx="709349" cy="463550"/>
            <a:chOff x="6411688" y="3369584"/>
            <a:chExt cx="709349" cy="463550"/>
          </a:xfrm>
        </p:grpSpPr>
        <p:sp>
          <p:nvSpPr>
            <p:cNvPr id="31774" name="Line 42"/>
            <p:cNvSpPr>
              <a:spLocks noChangeShapeType="1"/>
            </p:cNvSpPr>
            <p:nvPr/>
          </p:nvSpPr>
          <p:spPr bwMode="auto">
            <a:xfrm>
              <a:off x="6411688" y="3369584"/>
              <a:ext cx="33785" cy="46355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6" name="Line 50"/>
            <p:cNvSpPr>
              <a:spLocks noChangeShapeType="1"/>
            </p:cNvSpPr>
            <p:nvPr/>
          </p:nvSpPr>
          <p:spPr bwMode="auto">
            <a:xfrm flipH="1">
              <a:off x="6721251" y="3423558"/>
              <a:ext cx="399786" cy="3873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7843" name="Text Box 51"/>
          <p:cNvSpPr txBox="1">
            <a:spLocks noChangeArrowheads="1"/>
          </p:cNvSpPr>
          <p:nvPr/>
        </p:nvSpPr>
        <p:spPr bwMode="auto">
          <a:xfrm>
            <a:off x="365125" y="4754563"/>
            <a:ext cx="344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+mn-lt"/>
              </a:rPr>
              <a:t>error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A942-C96B-2E4F-B549-E60F2F57FFED}" type="slidenum">
              <a:rPr lang="he-IL" smtClean="0"/>
              <a:pPr/>
              <a:t>90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37565" y="560711"/>
            <a:ext cx="4029075" cy="3113087"/>
            <a:chOff x="1845703" y="3310763"/>
            <a:chExt cx="4029075" cy="3113087"/>
          </a:xfrm>
        </p:grpSpPr>
        <p:pic>
          <p:nvPicPr>
            <p:cNvPr id="15" name="Picture 3" descr="f2_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703" y="3310763"/>
              <a:ext cx="4029075" cy="311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227668" y="3428501"/>
              <a:ext cx="318116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ID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20990" y="3873268"/>
              <a:ext cx="294146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IF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44945" y="3410230"/>
              <a:ext cx="318116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ID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54929" y="3410227"/>
              <a:ext cx="505267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error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86545" y="3407308"/>
              <a:ext cx="497101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REAL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93163" y="4741226"/>
              <a:ext cx="514308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NUM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29299" y="4738307"/>
              <a:ext cx="497101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REAL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02873" y="5514899"/>
              <a:ext cx="505267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error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231737" y="5493707"/>
              <a:ext cx="597763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 err="1" smtClean="0">
                  <a:latin typeface="+mn-lt"/>
                </a:rPr>
                <a:t>w.s</a:t>
              </a:r>
              <a:r>
                <a:rPr lang="en-US" sz="1200" dirty="0" smtClean="0">
                  <a:latin typeface="+mn-lt"/>
                </a:rPr>
                <a:t>.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94346" y="5639890"/>
              <a:ext cx="505267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error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975981" y="5636971"/>
              <a:ext cx="597763" cy="276999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 err="1" smtClean="0">
                  <a:latin typeface="+mn-lt"/>
                </a:rPr>
                <a:t>w.s</a:t>
              </a:r>
              <a:r>
                <a:rPr lang="en-US" sz="1200" dirty="0" smtClean="0">
                  <a:latin typeface="+mn-lt"/>
                </a:rPr>
                <a:t>.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92407" y="4257557"/>
              <a:ext cx="2649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29077" y="4428229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60660" y="3676128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2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27162" y="3666992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40488" y="5189849"/>
              <a:ext cx="26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4412" y="5214338"/>
              <a:ext cx="441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10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42640" y="5214338"/>
              <a:ext cx="441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11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71546" y="5360522"/>
              <a:ext cx="441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12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900527" y="3343918"/>
              <a:ext cx="246703" cy="365455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6202" y="4371069"/>
            <a:ext cx="810949" cy="463550"/>
            <a:chOff x="6426202" y="4371069"/>
            <a:chExt cx="810949" cy="463550"/>
          </a:xfrm>
        </p:grpSpPr>
        <p:sp>
          <p:nvSpPr>
            <p:cNvPr id="36" name="Line 42"/>
            <p:cNvSpPr>
              <a:spLocks noChangeShapeType="1"/>
            </p:cNvSpPr>
            <p:nvPr/>
          </p:nvSpPr>
          <p:spPr bwMode="auto">
            <a:xfrm>
              <a:off x="6426202" y="4371069"/>
              <a:ext cx="33785" cy="46355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Line 50"/>
            <p:cNvSpPr>
              <a:spLocks noChangeShapeType="1"/>
            </p:cNvSpPr>
            <p:nvPr/>
          </p:nvSpPr>
          <p:spPr bwMode="auto">
            <a:xfrm flipH="1">
              <a:off x="6837365" y="4418693"/>
              <a:ext cx="399786" cy="3873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33459" y="5379812"/>
            <a:ext cx="927064" cy="463550"/>
            <a:chOff x="6433459" y="5379812"/>
            <a:chExt cx="927064" cy="463550"/>
          </a:xfrm>
        </p:grpSpPr>
        <p:sp>
          <p:nvSpPr>
            <p:cNvPr id="38" name="Line 42"/>
            <p:cNvSpPr>
              <a:spLocks noChangeShapeType="1"/>
            </p:cNvSpPr>
            <p:nvPr/>
          </p:nvSpPr>
          <p:spPr bwMode="auto">
            <a:xfrm>
              <a:off x="6433459" y="5379812"/>
              <a:ext cx="33785" cy="46355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Line 50"/>
            <p:cNvSpPr>
              <a:spLocks noChangeShapeType="1"/>
            </p:cNvSpPr>
            <p:nvPr/>
          </p:nvSpPr>
          <p:spPr bwMode="auto">
            <a:xfrm flipH="1">
              <a:off x="6960737" y="5431065"/>
              <a:ext cx="399786" cy="3873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89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981200"/>
            <a:ext cx="8115175" cy="4114800"/>
          </a:xfrm>
        </p:spPr>
        <p:txBody>
          <a:bodyPr/>
          <a:lstStyle/>
          <a:p>
            <a:r>
              <a:rPr lang="en-US" dirty="0" smtClean="0"/>
              <a:t>Efficient scanner</a:t>
            </a:r>
          </a:p>
          <a:p>
            <a:r>
              <a:rPr lang="en-US" dirty="0" smtClean="0"/>
              <a:t>Minimization</a:t>
            </a:r>
          </a:p>
          <a:p>
            <a:r>
              <a:rPr lang="en-US" dirty="0" smtClean="0"/>
              <a:t>Error </a:t>
            </a:r>
            <a:r>
              <a:rPr lang="en-US" dirty="0"/>
              <a:t>handling</a:t>
            </a:r>
          </a:p>
          <a:p>
            <a:r>
              <a:rPr lang="en-US" dirty="0" smtClean="0"/>
              <a:t>Automatic creation </a:t>
            </a:r>
            <a:r>
              <a:rPr lang="en-US" dirty="0"/>
              <a:t>of </a:t>
            </a:r>
            <a:r>
              <a:rPr lang="en-US" dirty="0" smtClean="0"/>
              <a:t>lexical analyzers</a:t>
            </a:r>
            <a:endParaRPr lang="en-US" dirty="0"/>
          </a:p>
          <a:p>
            <a:endParaRPr lang="en-US" dirty="0" smtClean="0">
              <a:solidFill>
                <a:srgbClr val="3366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Efficient Scanners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Efficient state representation</a:t>
            </a:r>
          </a:p>
          <a:p>
            <a:r>
              <a:rPr lang="en-US" smtClean="0"/>
              <a:t>Input buffering</a:t>
            </a:r>
          </a:p>
          <a:p>
            <a:r>
              <a:rPr lang="en-US" smtClean="0"/>
              <a:t>Using switch and gotos instead of tables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Minimization</a:t>
            </a:r>
            <a:endParaRPr lang="en-US" dirty="0"/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Create a non-deterministic automaton (NDFA) from every regular expression</a:t>
            </a:r>
          </a:p>
          <a:p>
            <a:r>
              <a:rPr lang="en-US" sz="2800" dirty="0" smtClean="0"/>
              <a:t>Merge all the automata using epsilon moves</a:t>
            </a:r>
            <a:br>
              <a:rPr lang="en-US" sz="2800" dirty="0" smtClean="0"/>
            </a:br>
            <a:r>
              <a:rPr lang="en-US" sz="2800" dirty="0" smtClean="0"/>
              <a:t>(like the | construction)</a:t>
            </a:r>
          </a:p>
          <a:p>
            <a:r>
              <a:rPr lang="en-US" sz="2800" dirty="0" smtClean="0"/>
              <a:t>Construct a deterministic finite automaton (DFA)</a:t>
            </a:r>
          </a:p>
          <a:p>
            <a:pPr lvl="1"/>
            <a:r>
              <a:rPr lang="en-US" sz="2400" dirty="0" smtClean="0"/>
              <a:t>State priority</a:t>
            </a:r>
          </a:p>
          <a:p>
            <a:r>
              <a:rPr lang="en-US" sz="2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Minimize the automaton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separate accepting states by token kinds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0"/>
            <a:ext cx="77724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1816924" y="1147312"/>
            <a:ext cx="59049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onsolas"/>
                <a:cs typeface="Consolas"/>
              </a:rPr>
              <a:t>if			</a:t>
            </a:r>
            <a:r>
              <a:rPr lang="en-US" dirty="0" smtClean="0">
                <a:latin typeface="Consolas"/>
                <a:cs typeface="Consolas"/>
              </a:rPr>
              <a:t> { </a:t>
            </a:r>
            <a:r>
              <a:rPr lang="en-US" dirty="0">
                <a:latin typeface="Consolas"/>
                <a:cs typeface="Consolas"/>
              </a:rPr>
              <a:t>return IF; }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[a-z][a-z0-9]*	</a:t>
            </a:r>
            <a:r>
              <a:rPr lang="en-US" dirty="0" smtClean="0">
                <a:latin typeface="Consolas"/>
                <a:cs typeface="Consolas"/>
              </a:rPr>
              <a:t> { </a:t>
            </a:r>
            <a:r>
              <a:rPr lang="en-US" dirty="0">
                <a:latin typeface="Consolas"/>
                <a:cs typeface="Consolas"/>
              </a:rPr>
              <a:t>return ID; }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[0-9]+ 		</a:t>
            </a:r>
            <a:r>
              <a:rPr lang="en-US" dirty="0" smtClean="0">
                <a:latin typeface="Consolas"/>
                <a:cs typeface="Consolas"/>
              </a:rPr>
              <a:t> { </a:t>
            </a:r>
            <a:r>
              <a:rPr lang="en-US" dirty="0">
                <a:latin typeface="Consolas"/>
                <a:cs typeface="Consolas"/>
              </a:rPr>
              <a:t>return NUM; 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94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00" y="6546850"/>
            <a:ext cx="4965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Modern compiler implementation in ML, Andrew </a:t>
            </a:r>
            <a:r>
              <a:rPr lang="en-US" sz="1100" dirty="0" err="1" smtClean="0">
                <a:latin typeface="+mn-lt"/>
              </a:rPr>
              <a:t>Appel</a:t>
            </a:r>
            <a:r>
              <a:rPr lang="en-US" sz="1100" dirty="0" smtClean="0">
                <a:latin typeface="+mn-lt"/>
              </a:rPr>
              <a:t>, (c)1998, Figures 2.7,2.8</a:t>
            </a:r>
            <a:endParaRPr lang="en-US" sz="11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47650" y="4381500"/>
            <a:ext cx="4171950" cy="5588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72487" y="2863116"/>
            <a:ext cx="4146091" cy="1990585"/>
            <a:chOff x="272487" y="2863116"/>
            <a:chExt cx="4146091" cy="1990585"/>
          </a:xfrm>
        </p:grpSpPr>
        <p:pic>
          <p:nvPicPr>
            <p:cNvPr id="42" name="Picture 5" descr="f2_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87" y="3003550"/>
              <a:ext cx="3922876" cy="185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4046161" y="2996199"/>
              <a:ext cx="284753" cy="230832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ID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367837" y="2863116"/>
              <a:ext cx="266776" cy="230832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IF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08039" y="3822475"/>
              <a:ext cx="423670" cy="230832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error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86680" y="3743774"/>
              <a:ext cx="431898" cy="230832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NUM</a:t>
              </a:r>
              <a:endParaRPr lang="en-US" sz="9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6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0"/>
            <a:ext cx="77724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1816924" y="1147312"/>
            <a:ext cx="59049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onsolas"/>
                <a:cs typeface="Consolas"/>
              </a:rPr>
              <a:t>if			</a:t>
            </a:r>
            <a:r>
              <a:rPr lang="en-US" dirty="0" smtClean="0">
                <a:latin typeface="Consolas"/>
                <a:cs typeface="Consolas"/>
              </a:rPr>
              <a:t> { </a:t>
            </a:r>
            <a:r>
              <a:rPr lang="en-US" dirty="0">
                <a:latin typeface="Consolas"/>
                <a:cs typeface="Consolas"/>
              </a:rPr>
              <a:t>return IF; }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[a-z][a-z0-9]*	</a:t>
            </a:r>
            <a:r>
              <a:rPr lang="en-US" dirty="0" smtClean="0">
                <a:latin typeface="Consolas"/>
                <a:cs typeface="Consolas"/>
              </a:rPr>
              <a:t> { </a:t>
            </a:r>
            <a:r>
              <a:rPr lang="en-US" dirty="0">
                <a:latin typeface="Consolas"/>
                <a:cs typeface="Consolas"/>
              </a:rPr>
              <a:t>return ID; }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[0-9]+ 		</a:t>
            </a:r>
            <a:r>
              <a:rPr lang="en-US" dirty="0" smtClean="0">
                <a:latin typeface="Consolas"/>
                <a:cs typeface="Consolas"/>
              </a:rPr>
              <a:t> { </a:t>
            </a:r>
            <a:r>
              <a:rPr lang="en-US" dirty="0">
                <a:latin typeface="Consolas"/>
                <a:cs typeface="Consolas"/>
              </a:rPr>
              <a:t>return NUM; 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95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00" y="6546850"/>
            <a:ext cx="4965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Modern compiler implementation in ML, Andrew </a:t>
            </a:r>
            <a:r>
              <a:rPr lang="en-US" sz="1100" dirty="0" err="1" smtClean="0">
                <a:latin typeface="+mn-lt"/>
              </a:rPr>
              <a:t>Appel</a:t>
            </a:r>
            <a:r>
              <a:rPr lang="en-US" sz="1100" dirty="0" smtClean="0">
                <a:latin typeface="+mn-lt"/>
              </a:rPr>
              <a:t>, (c)1998, Figures 2.7,2.8</a:t>
            </a:r>
            <a:endParaRPr lang="en-US" sz="11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47650" y="4381500"/>
            <a:ext cx="4171950" cy="5588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79900" y="2190750"/>
            <a:ext cx="4794250" cy="3695700"/>
            <a:chOff x="4279900" y="2190750"/>
            <a:chExt cx="4794250" cy="3695700"/>
          </a:xfrm>
        </p:grpSpPr>
        <p:grpSp>
          <p:nvGrpSpPr>
            <p:cNvPr id="24" name="Group 23"/>
            <p:cNvGrpSpPr/>
            <p:nvPr/>
          </p:nvGrpSpPr>
          <p:grpSpPr>
            <a:xfrm>
              <a:off x="4279900" y="2190750"/>
              <a:ext cx="4794250" cy="3695700"/>
              <a:chOff x="4279900" y="2190750"/>
              <a:chExt cx="4794250" cy="3695700"/>
            </a:xfrm>
          </p:grpSpPr>
          <p:pic>
            <p:nvPicPr>
              <p:cNvPr id="32" name="Picture 4" descr="f2_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75" y="2714625"/>
                <a:ext cx="4257675" cy="273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ectangle 32"/>
              <p:cNvSpPr/>
              <p:nvPr/>
            </p:nvSpPr>
            <p:spPr bwMode="auto">
              <a:xfrm>
                <a:off x="4279900" y="4819650"/>
                <a:ext cx="4794250" cy="1066800"/>
              </a:xfrm>
              <a:prstGeom prst="rect">
                <a:avLst/>
              </a:prstGeom>
              <a:solidFill>
                <a:schemeClr val="bg2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4578350" y="2190750"/>
                <a:ext cx="165100" cy="2717800"/>
              </a:xfrm>
              <a:prstGeom prst="rect">
                <a:avLst/>
              </a:prstGeom>
              <a:solidFill>
                <a:schemeClr val="bg2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6382961" y="2723149"/>
              <a:ext cx="284753" cy="2308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ID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40037" y="2875816"/>
              <a:ext cx="266776" cy="230832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IF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72139" y="4349525"/>
              <a:ext cx="423670" cy="2308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error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434730" y="3788224"/>
              <a:ext cx="431898" cy="230832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NUM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49861" y="3294649"/>
              <a:ext cx="284753" cy="2308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ID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44130" y="3775524"/>
              <a:ext cx="431898" cy="230832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NUM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46461" y="3275599"/>
              <a:ext cx="284753" cy="2308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ID</a:t>
              </a:r>
              <a:endParaRPr lang="en-US" sz="900" dirty="0">
                <a:latin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2487" y="2863116"/>
            <a:ext cx="4146091" cy="1990585"/>
            <a:chOff x="272487" y="2863116"/>
            <a:chExt cx="4146091" cy="1990585"/>
          </a:xfrm>
        </p:grpSpPr>
        <p:pic>
          <p:nvPicPr>
            <p:cNvPr id="36" name="Picture 5" descr="f2_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87" y="3003550"/>
              <a:ext cx="3922876" cy="185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4046161" y="2996199"/>
              <a:ext cx="284753" cy="2308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ID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67837" y="2863116"/>
              <a:ext cx="266776" cy="230832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IF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08039" y="3822475"/>
              <a:ext cx="423670" cy="2308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error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86680" y="3743774"/>
              <a:ext cx="431898" cy="2308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NUM</a:t>
              </a:r>
              <a:endParaRPr lang="en-US" sz="9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89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0"/>
            <a:ext cx="77724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96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47650" y="4381500"/>
            <a:ext cx="4171950" cy="5588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47650" y="4381500"/>
            <a:ext cx="4171950" cy="5588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24887" y="3015516"/>
            <a:ext cx="4146091" cy="1990585"/>
            <a:chOff x="272487" y="2863116"/>
            <a:chExt cx="4146091" cy="1990585"/>
          </a:xfrm>
        </p:grpSpPr>
        <p:pic>
          <p:nvPicPr>
            <p:cNvPr id="33" name="Picture 5" descr="f2_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87" y="3003550"/>
              <a:ext cx="3922876" cy="185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4046161" y="2996199"/>
              <a:ext cx="284753" cy="2308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ID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367837" y="2863116"/>
              <a:ext cx="266776" cy="230832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IF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408039" y="3822475"/>
              <a:ext cx="423670" cy="2308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error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86680" y="3743774"/>
              <a:ext cx="431898" cy="2308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NUM</a:t>
              </a:r>
              <a:endParaRPr lang="en-US" sz="900" dirty="0">
                <a:latin typeface="+mn-lt"/>
              </a:endParaRPr>
            </a:p>
          </p:txBody>
        </p:sp>
      </p:grpSp>
      <p:sp>
        <p:nvSpPr>
          <p:cNvPr id="32" name="Rectangle 31"/>
          <p:cNvSpPr/>
          <p:nvPr/>
        </p:nvSpPr>
        <p:spPr bwMode="auto">
          <a:xfrm>
            <a:off x="400050" y="4533900"/>
            <a:ext cx="4171950" cy="55880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79900" y="2190750"/>
            <a:ext cx="4794250" cy="3695700"/>
            <a:chOff x="4279900" y="2190750"/>
            <a:chExt cx="4794250" cy="3695700"/>
          </a:xfrm>
        </p:grpSpPr>
        <p:grpSp>
          <p:nvGrpSpPr>
            <p:cNvPr id="26" name="Group 25"/>
            <p:cNvGrpSpPr/>
            <p:nvPr/>
          </p:nvGrpSpPr>
          <p:grpSpPr>
            <a:xfrm>
              <a:off x="4279900" y="2190750"/>
              <a:ext cx="4794250" cy="3695700"/>
              <a:chOff x="4279900" y="2190750"/>
              <a:chExt cx="4794250" cy="3695700"/>
            </a:xfrm>
          </p:grpSpPr>
          <p:pic>
            <p:nvPicPr>
              <p:cNvPr id="28" name="Picture 4" descr="f2_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75" y="2714625"/>
                <a:ext cx="4257675" cy="273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 bwMode="auto">
              <a:xfrm>
                <a:off x="4279900" y="4819650"/>
                <a:ext cx="4794250" cy="1066800"/>
              </a:xfrm>
              <a:prstGeom prst="rect">
                <a:avLst/>
              </a:prstGeom>
              <a:solidFill>
                <a:schemeClr val="bg2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4578350" y="2190750"/>
                <a:ext cx="165100" cy="2717800"/>
              </a:xfrm>
              <a:prstGeom prst="rect">
                <a:avLst/>
              </a:prstGeom>
              <a:solidFill>
                <a:schemeClr val="bg2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382961" y="2723149"/>
              <a:ext cx="284753" cy="2308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ID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540037" y="2875816"/>
              <a:ext cx="266776" cy="230832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IF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72139" y="4349525"/>
              <a:ext cx="423670" cy="2308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error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34730" y="3788224"/>
              <a:ext cx="431898" cy="230832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NUM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249861" y="3294649"/>
              <a:ext cx="284753" cy="2308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ID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44130" y="3775524"/>
              <a:ext cx="431898" cy="230832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NUM</a:t>
              </a:r>
              <a:endParaRPr lang="en-US" sz="900" dirty="0">
                <a:latin typeface="+mn-lt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446461" y="3275599"/>
              <a:ext cx="284753" cy="2308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ID</a:t>
              </a:r>
              <a:endParaRPr lang="en-US" sz="900" dirty="0">
                <a:latin typeface="+mn-lt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901950" y="1809750"/>
            <a:ext cx="7975600" cy="5607050"/>
            <a:chOff x="698500" y="1327150"/>
            <a:chExt cx="7975600" cy="5607050"/>
          </a:xfrm>
        </p:grpSpPr>
        <p:grpSp>
          <p:nvGrpSpPr>
            <p:cNvPr id="50" name="Group 49"/>
            <p:cNvGrpSpPr/>
            <p:nvPr/>
          </p:nvGrpSpPr>
          <p:grpSpPr>
            <a:xfrm>
              <a:off x="698500" y="1364068"/>
              <a:ext cx="7975600" cy="5570132"/>
              <a:chOff x="996950" y="703668"/>
              <a:chExt cx="7975600" cy="5570132"/>
            </a:xfrm>
          </p:grpSpPr>
          <p:pic>
            <p:nvPicPr>
              <p:cNvPr id="52" name="Picture 5" descr="f2_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800" y="703668"/>
                <a:ext cx="7702549" cy="5557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3" name="Group 52"/>
              <p:cNvGrpSpPr/>
              <p:nvPr/>
            </p:nvGrpSpPr>
            <p:grpSpPr>
              <a:xfrm>
                <a:off x="996950" y="882650"/>
                <a:ext cx="7975600" cy="5391150"/>
                <a:chOff x="996950" y="882650"/>
                <a:chExt cx="7975600" cy="5391150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1367837" y="882650"/>
                  <a:ext cx="7160213" cy="3528549"/>
                  <a:chOff x="1367837" y="882650"/>
                  <a:chExt cx="7160213" cy="3528549"/>
                </a:xfrm>
              </p:grpSpPr>
              <p:sp>
                <p:nvSpPr>
                  <p:cNvPr id="56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16924" y="1147312"/>
                    <a:ext cx="590494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anchor="ctr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algn="l"/>
                    <a:r>
                      <a:rPr lang="en-US" dirty="0">
                        <a:latin typeface="Consolas"/>
                        <a:cs typeface="Consolas"/>
                      </a:rPr>
                      <a:t>if			</a:t>
                    </a:r>
                    <a:r>
                      <a:rPr lang="en-US" dirty="0" smtClean="0">
                        <a:latin typeface="Consolas"/>
                        <a:cs typeface="Consolas"/>
                      </a:rPr>
                      <a:t> { </a:t>
                    </a:r>
                    <a:r>
                      <a:rPr lang="en-US" dirty="0">
                        <a:latin typeface="Consolas"/>
                        <a:cs typeface="Consolas"/>
                      </a:rPr>
                      <a:t>return IF; }</a:t>
                    </a:r>
                  </a:p>
                  <a:p>
                    <a:pPr algn="l"/>
                    <a:r>
                      <a:rPr lang="en-US" dirty="0">
                        <a:latin typeface="Consolas"/>
                        <a:cs typeface="Consolas"/>
                      </a:rPr>
                      <a:t>[a-z][a-z0-9]*	</a:t>
                    </a:r>
                    <a:r>
                      <a:rPr lang="en-US" dirty="0" smtClean="0">
                        <a:latin typeface="Consolas"/>
                        <a:cs typeface="Consolas"/>
                      </a:rPr>
                      <a:t> { </a:t>
                    </a:r>
                    <a:r>
                      <a:rPr lang="en-US" dirty="0">
                        <a:latin typeface="Consolas"/>
                        <a:cs typeface="Consolas"/>
                      </a:rPr>
                      <a:t>return ID; }</a:t>
                    </a:r>
                  </a:p>
                  <a:p>
                    <a:pPr algn="l"/>
                    <a:r>
                      <a:rPr lang="en-US" dirty="0">
                        <a:latin typeface="Consolas"/>
                        <a:cs typeface="Consolas"/>
                      </a:rPr>
                      <a:t>[0-9]+ 		</a:t>
                    </a:r>
                    <a:r>
                      <a:rPr lang="en-US" dirty="0" smtClean="0">
                        <a:latin typeface="Consolas"/>
                        <a:cs typeface="Consolas"/>
                      </a:rPr>
                      <a:t> { </a:t>
                    </a:r>
                    <a:r>
                      <a:rPr lang="en-US" dirty="0">
                        <a:latin typeface="Consolas"/>
                        <a:cs typeface="Consolas"/>
                      </a:rPr>
                      <a:t>return NUM; }</a:t>
                    </a:r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4046161" y="2996199"/>
                    <a:ext cx="284753" cy="230832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900" dirty="0" smtClean="0">
                        <a:latin typeface="+mn-lt"/>
                      </a:rPr>
                      <a:t>ID</a:t>
                    </a:r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1367837" y="2863116"/>
                    <a:ext cx="266776" cy="230832"/>
                  </a:xfrm>
                  <a:prstGeom prst="rect">
                    <a:avLst/>
                  </a:prstGeom>
                  <a:solidFill>
                    <a:srgbClr val="1A8CFF"/>
                  </a:solidFill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900" dirty="0" smtClean="0">
                        <a:latin typeface="+mn-lt"/>
                      </a:rPr>
                      <a:t>IF</a:t>
                    </a:r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1408039" y="3822475"/>
                    <a:ext cx="423670" cy="230832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900" dirty="0" smtClean="0">
                        <a:latin typeface="+mn-lt"/>
                      </a:rPr>
                      <a:t>error</a:t>
                    </a:r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3986680" y="3743774"/>
                    <a:ext cx="431898" cy="230832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900" dirty="0" smtClean="0">
                        <a:latin typeface="+mn-lt"/>
                      </a:rPr>
                      <a:t>NUM</a:t>
                    </a:r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4508805" y="1685673"/>
                    <a:ext cx="545796" cy="23083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900" dirty="0" smtClean="0">
                        <a:latin typeface="+mn-lt"/>
                      </a:rPr>
                      <a:t>ID</a:t>
                    </a:r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4340863" y="882650"/>
                    <a:ext cx="675637" cy="23083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900" dirty="0" smtClean="0">
                        <a:latin typeface="+mn-lt"/>
                      </a:rPr>
                      <a:t>ID</a:t>
                    </a:r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7840925" y="2021411"/>
                    <a:ext cx="687125" cy="23083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900" dirty="0" smtClean="0">
                        <a:latin typeface="+mn-lt"/>
                      </a:rPr>
                      <a:t>ID</a:t>
                    </a:r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6539677" y="1130300"/>
                    <a:ext cx="642174" cy="230832"/>
                  </a:xfrm>
                  <a:prstGeom prst="rect">
                    <a:avLst/>
                  </a:prstGeom>
                  <a:solidFill>
                    <a:srgbClr val="1A8CFF"/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900" dirty="0" smtClean="0">
                        <a:latin typeface="+mn-lt"/>
                      </a:rPr>
                      <a:t>IF</a:t>
                    </a:r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4425949" y="3009025"/>
                    <a:ext cx="885127" cy="230832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900" dirty="0" smtClean="0">
                        <a:latin typeface="+mn-lt"/>
                      </a:rPr>
                      <a:t>NUM</a:t>
                    </a:r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6299199" y="3013081"/>
                    <a:ext cx="1010323" cy="230832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900" dirty="0" smtClean="0">
                        <a:latin typeface="+mn-lt"/>
                      </a:rPr>
                      <a:t>NUM</a:t>
                    </a:r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4238250" y="4180367"/>
                    <a:ext cx="1025900" cy="230832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900" dirty="0" smtClean="0">
                        <a:latin typeface="+mn-lt"/>
                      </a:rPr>
                      <a:t>error</a:t>
                    </a:r>
                    <a:endParaRPr lang="en-US" sz="900" dirty="0">
                      <a:latin typeface="+mn-lt"/>
                    </a:endParaRPr>
                  </a:p>
                </p:txBody>
              </p:sp>
            </p:grpSp>
            <p:sp>
              <p:nvSpPr>
                <p:cNvPr id="55" name="Rectangle 54"/>
                <p:cNvSpPr/>
                <p:nvPr/>
              </p:nvSpPr>
              <p:spPr bwMode="auto">
                <a:xfrm>
                  <a:off x="996950" y="4997450"/>
                  <a:ext cx="7975600" cy="1276350"/>
                </a:xfrm>
                <a:prstGeom prst="rect">
                  <a:avLst/>
                </a:prstGeom>
                <a:solidFill>
                  <a:schemeClr val="bg2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51" name="Rectangle 50"/>
            <p:cNvSpPr/>
            <p:nvPr/>
          </p:nvSpPr>
          <p:spPr bwMode="auto">
            <a:xfrm>
              <a:off x="844550" y="1327150"/>
              <a:ext cx="101600" cy="4464050"/>
            </a:xfrm>
            <a:prstGeom prst="rect">
              <a:avLst/>
            </a:prstGeom>
            <a:solidFill>
              <a:schemeClr val="bg2"/>
            </a:solidFill>
            <a:ln w="381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800" y="6546850"/>
            <a:ext cx="4965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Modern compiler implementation in ML, Andrew </a:t>
            </a:r>
            <a:r>
              <a:rPr lang="en-US" sz="1100" dirty="0" err="1" smtClean="0">
                <a:latin typeface="+mn-lt"/>
              </a:rPr>
              <a:t>Appel</a:t>
            </a:r>
            <a:r>
              <a:rPr lang="en-US" sz="1100" dirty="0" smtClean="0">
                <a:latin typeface="+mn-lt"/>
              </a:rPr>
              <a:t>, (c)1998, Figures 2.7,2.8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865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66667E-6 L -0.17778 -0.18703 " pathEditMode="relative" ptsTypes="AA">
                                      <p:cBhvr>
                                        <p:cTn id="1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0"/>
            <a:ext cx="77724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97</a:t>
            </a:fld>
            <a:endParaRPr lang="en-US"/>
          </a:p>
        </p:txBody>
      </p:sp>
      <p:sp>
        <p:nvSpPr>
          <p:cNvPr id="24" name="Oval 23"/>
          <p:cNvSpPr/>
          <p:nvPr/>
        </p:nvSpPr>
        <p:spPr bwMode="auto">
          <a:xfrm>
            <a:off x="-4091178" y="-1495552"/>
            <a:ext cx="4667250" cy="130175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8500" y="1327150"/>
            <a:ext cx="7975600" cy="5607050"/>
            <a:chOff x="698500" y="1327150"/>
            <a:chExt cx="7975600" cy="5607050"/>
          </a:xfrm>
        </p:grpSpPr>
        <p:grpSp>
          <p:nvGrpSpPr>
            <p:cNvPr id="18" name="Group 17"/>
            <p:cNvGrpSpPr/>
            <p:nvPr/>
          </p:nvGrpSpPr>
          <p:grpSpPr>
            <a:xfrm>
              <a:off x="698500" y="1364068"/>
              <a:ext cx="7975600" cy="5570132"/>
              <a:chOff x="996950" y="703668"/>
              <a:chExt cx="7975600" cy="5570132"/>
            </a:xfrm>
          </p:grpSpPr>
          <p:pic>
            <p:nvPicPr>
              <p:cNvPr id="7" name="Picture 5" descr="f2_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800" y="703668"/>
                <a:ext cx="7702549" cy="5557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996950" y="882650"/>
                <a:ext cx="7975600" cy="5391150"/>
                <a:chOff x="996950" y="882650"/>
                <a:chExt cx="7975600" cy="539115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367837" y="882650"/>
                  <a:ext cx="7160213" cy="3528549"/>
                  <a:chOff x="1367837" y="882650"/>
                  <a:chExt cx="7160213" cy="3528549"/>
                </a:xfrm>
              </p:grpSpPr>
              <p:sp>
                <p:nvSpPr>
                  <p:cNvPr id="34820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16924" y="1147312"/>
                    <a:ext cx="590494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anchor="ctr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algn="l"/>
                    <a:r>
                      <a:rPr lang="en-US" dirty="0">
                        <a:latin typeface="Consolas"/>
                        <a:cs typeface="Consolas"/>
                      </a:rPr>
                      <a:t>if			</a:t>
                    </a:r>
                    <a:r>
                      <a:rPr lang="en-US" dirty="0" smtClean="0">
                        <a:latin typeface="Consolas"/>
                        <a:cs typeface="Consolas"/>
                      </a:rPr>
                      <a:t> { </a:t>
                    </a:r>
                    <a:r>
                      <a:rPr lang="en-US" dirty="0">
                        <a:latin typeface="Consolas"/>
                        <a:cs typeface="Consolas"/>
                      </a:rPr>
                      <a:t>return IF; }</a:t>
                    </a:r>
                  </a:p>
                  <a:p>
                    <a:pPr algn="l"/>
                    <a:r>
                      <a:rPr lang="en-US" dirty="0">
                        <a:latin typeface="Consolas"/>
                        <a:cs typeface="Consolas"/>
                      </a:rPr>
                      <a:t>[a-z][a-z0-9]*	</a:t>
                    </a:r>
                    <a:r>
                      <a:rPr lang="en-US" dirty="0" smtClean="0">
                        <a:latin typeface="Consolas"/>
                        <a:cs typeface="Consolas"/>
                      </a:rPr>
                      <a:t> { </a:t>
                    </a:r>
                    <a:r>
                      <a:rPr lang="en-US" dirty="0">
                        <a:latin typeface="Consolas"/>
                        <a:cs typeface="Consolas"/>
                      </a:rPr>
                      <a:t>return ID; }</a:t>
                    </a:r>
                  </a:p>
                  <a:p>
                    <a:pPr algn="l"/>
                    <a:r>
                      <a:rPr lang="en-US" dirty="0">
                        <a:latin typeface="Consolas"/>
                        <a:cs typeface="Consolas"/>
                      </a:rPr>
                      <a:t>[0-9]+ 		</a:t>
                    </a:r>
                    <a:r>
                      <a:rPr lang="en-US" dirty="0" smtClean="0">
                        <a:latin typeface="Consolas"/>
                        <a:cs typeface="Consolas"/>
                      </a:rPr>
                      <a:t> { </a:t>
                    </a:r>
                    <a:r>
                      <a:rPr lang="en-US" dirty="0">
                        <a:latin typeface="Consolas"/>
                        <a:cs typeface="Consolas"/>
                      </a:rPr>
                      <a:t>return NUM; }</a:t>
                    </a:r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4046161" y="2996199"/>
                    <a:ext cx="284753" cy="230832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900" dirty="0" smtClean="0">
                        <a:latin typeface="+mn-lt"/>
                      </a:rPr>
                      <a:t>ID</a:t>
                    </a:r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1367837" y="2863116"/>
                    <a:ext cx="266776" cy="230832"/>
                  </a:xfrm>
                  <a:prstGeom prst="rect">
                    <a:avLst/>
                  </a:prstGeom>
                  <a:solidFill>
                    <a:srgbClr val="1A8CFF"/>
                  </a:solidFill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900" dirty="0" smtClean="0">
                        <a:latin typeface="+mn-lt"/>
                      </a:rPr>
                      <a:t>IF</a:t>
                    </a:r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1408039" y="3822475"/>
                    <a:ext cx="423670" cy="230832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900" dirty="0" smtClean="0">
                        <a:latin typeface="+mn-lt"/>
                      </a:rPr>
                      <a:t>error</a:t>
                    </a:r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3986680" y="3743774"/>
                    <a:ext cx="431898" cy="230832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900" dirty="0" smtClean="0">
                        <a:latin typeface="+mn-lt"/>
                      </a:rPr>
                      <a:t>NUM</a:t>
                    </a:r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4508805" y="1685673"/>
                    <a:ext cx="545796" cy="23083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900" dirty="0" smtClean="0">
                        <a:latin typeface="+mn-lt"/>
                      </a:rPr>
                      <a:t>ID</a:t>
                    </a:r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4340863" y="882650"/>
                    <a:ext cx="675637" cy="23083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900" dirty="0" smtClean="0">
                        <a:latin typeface="+mn-lt"/>
                      </a:rPr>
                      <a:t>ID</a:t>
                    </a:r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7840925" y="2021411"/>
                    <a:ext cx="687125" cy="23083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900" dirty="0" smtClean="0">
                        <a:latin typeface="+mn-lt"/>
                      </a:rPr>
                      <a:t>ID</a:t>
                    </a:r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6539677" y="1130300"/>
                    <a:ext cx="642174" cy="230832"/>
                  </a:xfrm>
                  <a:prstGeom prst="rect">
                    <a:avLst/>
                  </a:prstGeom>
                  <a:solidFill>
                    <a:srgbClr val="1A8CFF"/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900" dirty="0" smtClean="0">
                        <a:latin typeface="+mn-lt"/>
                      </a:rPr>
                      <a:t>IF</a:t>
                    </a:r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4425949" y="3009025"/>
                    <a:ext cx="885127" cy="230832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900" dirty="0" smtClean="0">
                        <a:latin typeface="+mn-lt"/>
                      </a:rPr>
                      <a:t>NUM</a:t>
                    </a:r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6299199" y="3013081"/>
                    <a:ext cx="1010323" cy="230832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900" dirty="0" smtClean="0">
                        <a:latin typeface="+mn-lt"/>
                      </a:rPr>
                      <a:t>NUM</a:t>
                    </a:r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4238250" y="4180367"/>
                    <a:ext cx="1025900" cy="230832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900" dirty="0" smtClean="0">
                        <a:latin typeface="+mn-lt"/>
                      </a:rPr>
                      <a:t>error</a:t>
                    </a:r>
                    <a:endParaRPr lang="en-US" sz="900" dirty="0">
                      <a:latin typeface="+mn-lt"/>
                    </a:endParaRPr>
                  </a:p>
                </p:txBody>
              </p:sp>
            </p:grpSp>
            <p:sp>
              <p:nvSpPr>
                <p:cNvPr id="22" name="Rectangle 21"/>
                <p:cNvSpPr/>
                <p:nvPr/>
              </p:nvSpPr>
              <p:spPr bwMode="auto">
                <a:xfrm>
                  <a:off x="996950" y="4997450"/>
                  <a:ext cx="7975600" cy="1276350"/>
                </a:xfrm>
                <a:prstGeom prst="rect">
                  <a:avLst/>
                </a:prstGeom>
                <a:solidFill>
                  <a:schemeClr val="bg2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6" name="Rectangle 5"/>
            <p:cNvSpPr/>
            <p:nvPr/>
          </p:nvSpPr>
          <p:spPr bwMode="auto">
            <a:xfrm>
              <a:off x="844550" y="1327150"/>
              <a:ext cx="101600" cy="4464050"/>
            </a:xfrm>
            <a:prstGeom prst="rect">
              <a:avLst/>
            </a:prstGeom>
            <a:solidFill>
              <a:schemeClr val="bg2"/>
            </a:solidFill>
            <a:ln w="381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800" y="6546850"/>
            <a:ext cx="4965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Modern compiler implementation in ML, Andrew </a:t>
            </a:r>
            <a:r>
              <a:rPr lang="en-US" sz="1100" dirty="0" err="1" smtClean="0">
                <a:latin typeface="+mn-lt"/>
              </a:rPr>
              <a:t>Appel</a:t>
            </a:r>
            <a:r>
              <a:rPr lang="en-US" sz="1100" dirty="0" smtClean="0">
                <a:latin typeface="+mn-lt"/>
              </a:rPr>
              <a:t>, (c)1998, Figures 2.7,2.8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63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Many errors cannot be identified at this stage</a:t>
            </a:r>
          </a:p>
          <a:p>
            <a:r>
              <a:rPr lang="en-US" sz="2000" dirty="0" smtClean="0"/>
              <a:t>Example: “fi (a==f(x))”. Should “fi” be “if”? Or is it a routine name? </a:t>
            </a:r>
          </a:p>
          <a:p>
            <a:pPr lvl="1"/>
            <a:r>
              <a:rPr lang="en-US" sz="1800" dirty="0" smtClean="0"/>
              <a:t>We will discover this later in the analysis</a:t>
            </a:r>
          </a:p>
          <a:p>
            <a:pPr lvl="1"/>
            <a:r>
              <a:rPr lang="en-US" sz="1800" dirty="0" smtClean="0"/>
              <a:t>At this point, we just create an identifier token</a:t>
            </a:r>
          </a:p>
          <a:p>
            <a:endParaRPr lang="en-US" sz="2000" dirty="0" smtClean="0"/>
          </a:p>
          <a:p>
            <a:r>
              <a:rPr lang="en-US" sz="2000" dirty="0" smtClean="0"/>
              <a:t>Sometimes the lexeme does not match any pattern </a:t>
            </a:r>
          </a:p>
          <a:p>
            <a:pPr lvl="1"/>
            <a:r>
              <a:rPr lang="en-US" sz="1600" dirty="0" smtClean="0"/>
              <a:t>Easiest: eliminate letters until the beginning of a legitimate lexeme </a:t>
            </a:r>
          </a:p>
          <a:p>
            <a:pPr lvl="1"/>
            <a:r>
              <a:rPr lang="en-US" sz="1600" dirty="0" smtClean="0"/>
              <a:t>Alternatives: eliminate/add/replace one letter, replace order of two adjacent letters, etc. </a:t>
            </a:r>
          </a:p>
          <a:p>
            <a:endParaRPr lang="en-US" sz="2000" dirty="0" smtClean="0"/>
          </a:p>
          <a:p>
            <a:r>
              <a:rPr lang="en-US" sz="2000" dirty="0" smtClean="0"/>
              <a:t>Goal: allow the compilation to continue</a:t>
            </a:r>
          </a:p>
          <a:p>
            <a:r>
              <a:rPr lang="en-US" sz="2000" dirty="0" smtClean="0"/>
              <a:t>Problem: errors that spread all over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216379" y="5632363"/>
            <a:ext cx="2729798" cy="1162757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220331" y="4476829"/>
            <a:ext cx="2729798" cy="1015344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Automatically generated </a:t>
            </a:r>
            <a:r>
              <a:rPr lang="en-US" dirty="0" smtClean="0"/>
              <a:t>scanners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981200"/>
            <a:ext cx="8145915" cy="4114800"/>
          </a:xfrm>
        </p:spPr>
        <p:txBody>
          <a:bodyPr/>
          <a:lstStyle/>
          <a:p>
            <a:r>
              <a:rPr lang="en-US" dirty="0"/>
              <a:t>Use of Program-Generating </a:t>
            </a:r>
            <a:r>
              <a:rPr lang="en-US" dirty="0" smtClean="0"/>
              <a:t>Tools</a:t>
            </a:r>
            <a:endParaRPr lang="en-US" dirty="0"/>
          </a:p>
          <a:p>
            <a:pPr lvl="1"/>
            <a:r>
              <a:rPr lang="en-US" dirty="0"/>
              <a:t>Specification 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>
                <a:ea typeface="Wingdings"/>
                <a:cs typeface="Wingdings"/>
                <a:sym typeface="Wingdings"/>
              </a:rPr>
              <a:t> </a:t>
            </a:r>
            <a:r>
              <a:rPr lang="en-US" dirty="0"/>
              <a:t>Part of compiler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en-US" dirty="0"/>
          </a:p>
          <a:p>
            <a:pPr lvl="1"/>
            <a:r>
              <a:rPr lang="en-US" dirty="0"/>
              <a:t>Compiler-Compiler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55257" y="4797354"/>
            <a:ext cx="7926329" cy="1944182"/>
            <a:chOff x="855257" y="4393366"/>
            <a:chExt cx="7926329" cy="1944182"/>
          </a:xfrm>
        </p:grpSpPr>
        <p:sp>
          <p:nvSpPr>
            <p:cNvPr id="26635" name="Text Box 16"/>
            <p:cNvSpPr txBox="1">
              <a:spLocks noChangeArrowheads="1"/>
            </p:cNvSpPr>
            <p:nvPr/>
          </p:nvSpPr>
          <p:spPr bwMode="auto">
            <a:xfrm>
              <a:off x="6283153" y="5622357"/>
              <a:ext cx="24984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 smtClean="0">
                  <a:latin typeface="+mn-lt"/>
                </a:rPr>
                <a:t>Stream of tokens</a:t>
              </a:r>
              <a:endParaRPr lang="en-US" dirty="0">
                <a:latin typeface="+mn-lt"/>
              </a:endParaRPr>
            </a:p>
          </p:txBody>
        </p:sp>
        <p:sp>
          <p:nvSpPr>
            <p:cNvPr id="386052" name="Text Box 4"/>
            <p:cNvSpPr txBox="1">
              <a:spLocks noChangeArrowheads="1"/>
            </p:cNvSpPr>
            <p:nvPr/>
          </p:nvSpPr>
          <p:spPr bwMode="auto">
            <a:xfrm>
              <a:off x="3981101" y="4393366"/>
              <a:ext cx="1147763" cy="58477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rtl="1">
                <a:spcBef>
                  <a:spcPct val="50000"/>
                </a:spcBef>
              </a:pPr>
              <a:r>
                <a:rPr lang="en-US" sz="3200" dirty="0" err="1" smtClean="0">
                  <a:latin typeface="+mn-lt"/>
                </a:rPr>
                <a:t>JFlex</a:t>
              </a:r>
              <a:endParaRPr lang="en-US" sz="3200" dirty="0">
                <a:latin typeface="+mn-lt"/>
              </a:endParaRPr>
            </a:p>
          </p:txBody>
        </p:sp>
        <p:sp>
          <p:nvSpPr>
            <p:cNvPr id="26641" name="Text Box 6"/>
            <p:cNvSpPr txBox="1">
              <a:spLocks noChangeArrowheads="1"/>
            </p:cNvSpPr>
            <p:nvPr/>
          </p:nvSpPr>
          <p:spPr bwMode="auto">
            <a:xfrm>
              <a:off x="855257" y="4476893"/>
              <a:ext cx="26971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latin typeface="+mn-lt"/>
                </a:rPr>
                <a:t>regular expressions</a:t>
              </a:r>
            </a:p>
          </p:txBody>
        </p:sp>
        <p:sp>
          <p:nvSpPr>
            <p:cNvPr id="26642" name="Line 7"/>
            <p:cNvSpPr>
              <a:spLocks noChangeShapeType="1"/>
            </p:cNvSpPr>
            <p:nvPr/>
          </p:nvSpPr>
          <p:spPr bwMode="auto">
            <a:xfrm>
              <a:off x="3434092" y="4743168"/>
              <a:ext cx="529785" cy="347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Text Box 9"/>
            <p:cNvSpPr txBox="1">
              <a:spLocks noChangeArrowheads="1"/>
            </p:cNvSpPr>
            <p:nvPr/>
          </p:nvSpPr>
          <p:spPr bwMode="auto">
            <a:xfrm>
              <a:off x="914051" y="5590415"/>
              <a:ext cx="1981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latin typeface="+mn-lt"/>
                </a:rPr>
                <a:t>input program</a:t>
              </a:r>
            </a:p>
          </p:txBody>
        </p:sp>
        <p:sp>
          <p:nvSpPr>
            <p:cNvPr id="26640" name="Line 10"/>
            <p:cNvSpPr>
              <a:spLocks noChangeShapeType="1"/>
            </p:cNvSpPr>
            <p:nvPr/>
          </p:nvSpPr>
          <p:spPr bwMode="auto">
            <a:xfrm>
              <a:off x="2892076" y="5877173"/>
              <a:ext cx="66516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Text Box 12"/>
            <p:cNvSpPr txBox="1">
              <a:spLocks noChangeArrowheads="1"/>
            </p:cNvSpPr>
            <p:nvPr/>
          </p:nvSpPr>
          <p:spPr bwMode="auto">
            <a:xfrm>
              <a:off x="3449289" y="5573960"/>
              <a:ext cx="22129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+mn-lt"/>
                </a:rPr>
                <a:t>scanner</a:t>
              </a:r>
            </a:p>
          </p:txBody>
        </p:sp>
        <p:sp>
          <p:nvSpPr>
            <p:cNvPr id="26638" name="Line 13"/>
            <p:cNvSpPr>
              <a:spLocks noChangeShapeType="1"/>
            </p:cNvSpPr>
            <p:nvPr/>
          </p:nvSpPr>
          <p:spPr bwMode="auto">
            <a:xfrm>
              <a:off x="4524027" y="4988173"/>
              <a:ext cx="0" cy="431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62" name="Oval 14"/>
            <p:cNvSpPr>
              <a:spLocks noChangeArrowheads="1"/>
            </p:cNvSpPr>
            <p:nvPr/>
          </p:nvSpPr>
          <p:spPr bwMode="auto">
            <a:xfrm>
              <a:off x="3546126" y="5423148"/>
              <a:ext cx="2076450" cy="9144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5601245" y="5878761"/>
              <a:ext cx="66516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m">
  <a:themeElements>
    <a:clrScheme name="Custom 4">
      <a:dk1>
        <a:srgbClr val="004080"/>
      </a:dk1>
      <a:lt1>
        <a:srgbClr val="000000"/>
      </a:lt1>
      <a:dk2>
        <a:srgbClr val="E6E6E6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noam.thmx</Template>
  <TotalTime>12853</TotalTime>
  <Words>4071</Words>
  <Application>Microsoft Macintosh PowerPoint</Application>
  <PresentationFormat>On-screen Show (4:3)</PresentationFormat>
  <Paragraphs>1476</Paragraphs>
  <Slides>112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  <vt:variant>
        <vt:lpstr>Custom Shows</vt:lpstr>
      </vt:variant>
      <vt:variant>
        <vt:i4>1</vt:i4>
      </vt:variant>
    </vt:vector>
  </HeadingPairs>
  <TitlesOfParts>
    <vt:vector size="127" baseType="lpstr">
      <vt:lpstr>Calibri</vt:lpstr>
      <vt:lpstr>Calibri Light</vt:lpstr>
      <vt:lpstr>Consolas</vt:lpstr>
      <vt:lpstr>Courier</vt:lpstr>
      <vt:lpstr>Math A</vt:lpstr>
      <vt:lpstr>Math B</vt:lpstr>
      <vt:lpstr>Math C</vt:lpstr>
      <vt:lpstr>ＭＳ Ｐゴシック</vt:lpstr>
      <vt:lpstr>Symbol</vt:lpstr>
      <vt:lpstr>Tahoma</vt:lpstr>
      <vt:lpstr>Times New Roman</vt:lpstr>
      <vt:lpstr>Wingdings</vt:lpstr>
      <vt:lpstr>Arial</vt:lpstr>
      <vt:lpstr>noam</vt:lpstr>
      <vt:lpstr>Compilation   0368-3133</vt:lpstr>
      <vt:lpstr>PowerPoint Presentation</vt:lpstr>
      <vt:lpstr>Lexical Analysis</vt:lpstr>
      <vt:lpstr>Conceptual Structure of a Compiler</vt:lpstr>
      <vt:lpstr>Conceptual Structure of a Compiler</vt:lpstr>
      <vt:lpstr>What does Lexical Analysis do? </vt:lpstr>
      <vt:lpstr>What does Lexical Analysis do? </vt:lpstr>
      <vt:lpstr>What does Lexical Analysis do? </vt:lpstr>
      <vt:lpstr>What does Lexical Analysis do? </vt:lpstr>
      <vt:lpstr>What does Lexical Analysis do? </vt:lpstr>
      <vt:lpstr>What does Lexical Analysis do? </vt:lpstr>
      <vt:lpstr>What does Lexical Analysis do? </vt:lpstr>
      <vt:lpstr>What does Lexical Analysis do? </vt:lpstr>
      <vt:lpstr>From scanning to parsing</vt:lpstr>
      <vt:lpstr>Why Lexical Analysis?</vt:lpstr>
      <vt:lpstr>Lecture goals</vt:lpstr>
      <vt:lpstr>Lecture Outline</vt:lpstr>
      <vt:lpstr>What is a token? (Intuitively)</vt:lpstr>
      <vt:lpstr>Example Tokens</vt:lpstr>
      <vt:lpstr>Example Non Tokens</vt:lpstr>
      <vt:lpstr>Some basic terminology</vt:lpstr>
      <vt:lpstr>Example</vt:lpstr>
      <vt:lpstr>Example Non Tokens</vt:lpstr>
      <vt:lpstr>Lecture Outline</vt:lpstr>
      <vt:lpstr>How can we define tokens?</vt:lpstr>
      <vt:lpstr>Regular languages</vt:lpstr>
      <vt:lpstr>Common format for reg-exps</vt:lpstr>
      <vt:lpstr>Examples</vt:lpstr>
      <vt:lpstr>Escape characters</vt:lpstr>
      <vt:lpstr>Shorthands</vt:lpstr>
      <vt:lpstr>Examples</vt:lpstr>
      <vt:lpstr>Example</vt:lpstr>
      <vt:lpstr>Exercise 1 - Question</vt:lpstr>
      <vt:lpstr>Exercise 1 - Answer</vt:lpstr>
      <vt:lpstr>Exercise 2 - Question </vt:lpstr>
      <vt:lpstr>Exercise 2 - Answer </vt:lpstr>
      <vt:lpstr>Challenge: Ambiguity</vt:lpstr>
      <vt:lpstr>Creating a lexical analyzer</vt:lpstr>
      <vt:lpstr>Building a Scanner – Take I</vt:lpstr>
      <vt:lpstr>Building a Scanner – Take I</vt:lpstr>
      <vt:lpstr>There must be a better way!</vt:lpstr>
      <vt:lpstr>A better way</vt:lpstr>
      <vt:lpstr>Reg-exp vs. automata</vt:lpstr>
      <vt:lpstr>Overview</vt:lpstr>
      <vt:lpstr>Automata theory: a bird’s-eye view</vt:lpstr>
      <vt:lpstr>Deterministic Automata (DFA)</vt:lpstr>
      <vt:lpstr>DFA in pictures</vt:lpstr>
      <vt:lpstr>Accepting Words</vt:lpstr>
      <vt:lpstr>Accepting Words</vt:lpstr>
      <vt:lpstr>Accepting Words</vt:lpstr>
      <vt:lpstr>Accepting Words</vt:lpstr>
      <vt:lpstr>Rejecting Words</vt:lpstr>
      <vt:lpstr>Rejecting Words</vt:lpstr>
      <vt:lpstr>Non-deterministic Automata (NFA)</vt:lpstr>
      <vt:lpstr>NFA</vt:lpstr>
      <vt:lpstr>Accepting words</vt:lpstr>
      <vt:lpstr>Accepting words</vt:lpstr>
      <vt:lpstr>Accepting words</vt:lpstr>
      <vt:lpstr>Accepting words</vt:lpstr>
      <vt:lpstr>NFA+Є automata</vt:lpstr>
      <vt:lpstr>NFA+Є run example</vt:lpstr>
      <vt:lpstr>NFA+Є run example</vt:lpstr>
      <vt:lpstr>NFA+Є run example</vt:lpstr>
      <vt:lpstr>NFA+Є run example</vt:lpstr>
      <vt:lpstr>NFA+Є run example</vt:lpstr>
      <vt:lpstr>NFA+Є run example</vt:lpstr>
      <vt:lpstr>From regular expressions to NFA</vt:lpstr>
      <vt:lpstr>From reg. exp. to automata</vt:lpstr>
      <vt:lpstr>Basic constructs</vt:lpstr>
      <vt:lpstr>Composition</vt:lpstr>
      <vt:lpstr>Repetition</vt:lpstr>
      <vt:lpstr>PowerPoint Presentation</vt:lpstr>
      <vt:lpstr>Naïve approach</vt:lpstr>
      <vt:lpstr>Actually, we combine automata</vt:lpstr>
      <vt:lpstr>Corresponding DFA</vt:lpstr>
      <vt:lpstr>Scanning with DFA</vt:lpstr>
      <vt:lpstr>Ambiguity resolution</vt:lpstr>
      <vt:lpstr>Examples</vt:lpstr>
      <vt:lpstr>Examples</vt:lpstr>
      <vt:lpstr>Summary of Construction</vt:lpstr>
      <vt:lpstr>A Few Remarks</vt:lpstr>
      <vt:lpstr>Implementation</vt:lpstr>
      <vt:lpstr>Implementation by Example</vt:lpstr>
      <vt:lpstr>PowerPoint Presentation</vt:lpstr>
      <vt:lpstr>Pseudo Code for Scanner</vt:lpstr>
      <vt:lpstr>Example</vt:lpstr>
      <vt:lpstr>PowerPoint Presentation</vt:lpstr>
      <vt:lpstr>PowerPoint Presentation</vt:lpstr>
      <vt:lpstr>PowerPoint Presentation</vt:lpstr>
      <vt:lpstr>PowerPoint Presentation</vt:lpstr>
      <vt:lpstr>Concluding remarks</vt:lpstr>
      <vt:lpstr>Efficient Scanners</vt:lpstr>
      <vt:lpstr>Minimization</vt:lpstr>
      <vt:lpstr>Example</vt:lpstr>
      <vt:lpstr>Example</vt:lpstr>
      <vt:lpstr>Example</vt:lpstr>
      <vt:lpstr>Example</vt:lpstr>
      <vt:lpstr>Error Handling</vt:lpstr>
      <vt:lpstr>Automatically generated scanners</vt:lpstr>
      <vt:lpstr>Use of Program-Generating Tools</vt:lpstr>
      <vt:lpstr>Line Counting Example</vt:lpstr>
      <vt:lpstr>Creating a Scanner using Flex</vt:lpstr>
      <vt:lpstr>Creating a Scanner using Flex</vt:lpstr>
      <vt:lpstr>JFLex Spec File</vt:lpstr>
      <vt:lpstr>Creating a Scanner using JFlex</vt:lpstr>
      <vt:lpstr>Catching errors</vt:lpstr>
      <vt:lpstr>A JFlex specification of C Scanner</vt:lpstr>
      <vt:lpstr>Missing</vt:lpstr>
      <vt:lpstr>Lexical Analysis: What</vt:lpstr>
      <vt:lpstr>Lexical Analysis: How</vt:lpstr>
      <vt:lpstr>Lexical Analysis: Why</vt:lpstr>
      <vt:lpstr>The Real Anatomy of a Compiler</vt:lpstr>
      <vt:lpstr>Custom Show 1</vt:lpstr>
    </vt:vector>
  </TitlesOfParts>
  <Company>University of Wisconsin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Parametric Shape Analysis via 3-Valued Logic</dc:title>
  <dc:creator>Thomas Reps</dc:creator>
  <cp:lastModifiedBy>Noam Rinetzky</cp:lastModifiedBy>
  <cp:revision>899</cp:revision>
  <cp:lastPrinted>2016-10-31T16:49:26Z</cp:lastPrinted>
  <dcterms:created xsi:type="dcterms:W3CDTF">1998-04-16T20:54:14Z</dcterms:created>
  <dcterms:modified xsi:type="dcterms:W3CDTF">2016-11-08T10:10:04Z</dcterms:modified>
</cp:coreProperties>
</file>