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mp4" ContentType="video/mp4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2" r:id="rId1"/>
  </p:sldMasterIdLst>
  <p:notesMasterIdLst>
    <p:notesMasterId r:id="rId236"/>
  </p:notesMasterIdLst>
  <p:handoutMasterIdLst>
    <p:handoutMasterId r:id="rId237"/>
  </p:handoutMasterIdLst>
  <p:sldIdLst>
    <p:sldId id="1600" r:id="rId2"/>
    <p:sldId id="1599" r:id="rId3"/>
    <p:sldId id="1260" r:id="rId4"/>
    <p:sldId id="1601" r:id="rId5"/>
    <p:sldId id="1545" r:id="rId6"/>
    <p:sldId id="1556" r:id="rId7"/>
    <p:sldId id="1488" r:id="rId8"/>
    <p:sldId id="1546" r:id="rId9"/>
    <p:sldId id="1551" r:id="rId10"/>
    <p:sldId id="1261" r:id="rId11"/>
    <p:sldId id="1552" r:id="rId12"/>
    <p:sldId id="1550" r:id="rId13"/>
    <p:sldId id="1602" r:id="rId14"/>
    <p:sldId id="1489" r:id="rId15"/>
    <p:sldId id="1482" r:id="rId16"/>
    <p:sldId id="1557" r:id="rId17"/>
    <p:sldId id="1558" r:id="rId18"/>
    <p:sldId id="1560" r:id="rId19"/>
    <p:sldId id="1478" r:id="rId20"/>
    <p:sldId id="1559" r:id="rId21"/>
    <p:sldId id="1604" r:id="rId22"/>
    <p:sldId id="1561" r:id="rId23"/>
    <p:sldId id="1484" r:id="rId24"/>
    <p:sldId id="1485" r:id="rId25"/>
    <p:sldId id="1486" r:id="rId26"/>
    <p:sldId id="1470" r:id="rId27"/>
    <p:sldId id="1471" r:id="rId28"/>
    <p:sldId id="1553" r:id="rId29"/>
    <p:sldId id="1554" r:id="rId30"/>
    <p:sldId id="1555" r:id="rId31"/>
    <p:sldId id="1476" r:id="rId32"/>
    <p:sldId id="1477" r:id="rId33"/>
    <p:sldId id="1472" r:id="rId34"/>
    <p:sldId id="1479" r:id="rId35"/>
    <p:sldId id="1480" r:id="rId36"/>
    <p:sldId id="1487" r:id="rId37"/>
    <p:sldId id="1603" r:id="rId38"/>
    <p:sldId id="1540" r:id="rId39"/>
    <p:sldId id="1563" r:id="rId40"/>
    <p:sldId id="1541" r:id="rId41"/>
    <p:sldId id="1564" r:id="rId42"/>
    <p:sldId id="1565" r:id="rId43"/>
    <p:sldId id="1566" r:id="rId44"/>
    <p:sldId id="1567" r:id="rId45"/>
    <p:sldId id="1568" r:id="rId46"/>
    <p:sldId id="1569" r:id="rId47"/>
    <p:sldId id="1570" r:id="rId48"/>
    <p:sldId id="1571" r:id="rId49"/>
    <p:sldId id="1572" r:id="rId50"/>
    <p:sldId id="1573" r:id="rId51"/>
    <p:sldId id="1542" r:id="rId52"/>
    <p:sldId id="1543" r:id="rId53"/>
    <p:sldId id="1544" r:id="rId54"/>
    <p:sldId id="1536" r:id="rId55"/>
    <p:sldId id="1508" r:id="rId56"/>
    <p:sldId id="1509" r:id="rId57"/>
    <p:sldId id="1510" r:id="rId58"/>
    <p:sldId id="1511" r:id="rId59"/>
    <p:sldId id="1512" r:id="rId60"/>
    <p:sldId id="1513" r:id="rId61"/>
    <p:sldId id="1514" r:id="rId62"/>
    <p:sldId id="1515" r:id="rId63"/>
    <p:sldId id="1516" r:id="rId64"/>
    <p:sldId id="1517" r:id="rId65"/>
    <p:sldId id="1518" r:id="rId66"/>
    <p:sldId id="1519" r:id="rId67"/>
    <p:sldId id="1520" r:id="rId68"/>
    <p:sldId id="1521" r:id="rId69"/>
    <p:sldId id="1522" r:id="rId70"/>
    <p:sldId id="1523" r:id="rId71"/>
    <p:sldId id="1537" r:id="rId72"/>
    <p:sldId id="1524" r:id="rId73"/>
    <p:sldId id="1528" r:id="rId74"/>
    <p:sldId id="1529" r:id="rId75"/>
    <p:sldId id="1574" r:id="rId76"/>
    <p:sldId id="1575" r:id="rId77"/>
    <p:sldId id="1576" r:id="rId78"/>
    <p:sldId id="1577" r:id="rId79"/>
    <p:sldId id="1578" r:id="rId80"/>
    <p:sldId id="1495" r:id="rId81"/>
    <p:sldId id="1496" r:id="rId82"/>
    <p:sldId id="1497" r:id="rId83"/>
    <p:sldId id="1498" r:id="rId84"/>
    <p:sldId id="1506" r:id="rId85"/>
    <p:sldId id="1507" r:id="rId86"/>
    <p:sldId id="1264" r:id="rId87"/>
    <p:sldId id="1265" r:id="rId88"/>
    <p:sldId id="1547" r:id="rId89"/>
    <p:sldId id="1267" r:id="rId90"/>
    <p:sldId id="1268" r:id="rId91"/>
    <p:sldId id="1269" r:id="rId92"/>
    <p:sldId id="1270" r:id="rId93"/>
    <p:sldId id="1271" r:id="rId94"/>
    <p:sldId id="1272" r:id="rId95"/>
    <p:sldId id="1273" r:id="rId96"/>
    <p:sldId id="1274" r:id="rId97"/>
    <p:sldId id="1275" r:id="rId98"/>
    <p:sldId id="1276" r:id="rId99"/>
    <p:sldId id="1277" r:id="rId100"/>
    <p:sldId id="1278" r:id="rId101"/>
    <p:sldId id="1279" r:id="rId102"/>
    <p:sldId id="1280" r:id="rId103"/>
    <p:sldId id="1281" r:id="rId104"/>
    <p:sldId id="1282" r:id="rId105"/>
    <p:sldId id="1283" r:id="rId106"/>
    <p:sldId id="1284" r:id="rId107"/>
    <p:sldId id="1285" r:id="rId108"/>
    <p:sldId id="1286" r:id="rId109"/>
    <p:sldId id="1287" r:id="rId110"/>
    <p:sldId id="1288" r:id="rId111"/>
    <p:sldId id="1289" r:id="rId112"/>
    <p:sldId id="1290" r:id="rId113"/>
    <p:sldId id="1291" r:id="rId114"/>
    <p:sldId id="1292" r:id="rId115"/>
    <p:sldId id="1293" r:id="rId116"/>
    <p:sldId id="1294" r:id="rId117"/>
    <p:sldId id="1295" r:id="rId118"/>
    <p:sldId id="1296" r:id="rId119"/>
    <p:sldId id="1297" r:id="rId120"/>
    <p:sldId id="1298" r:id="rId121"/>
    <p:sldId id="1299" r:id="rId122"/>
    <p:sldId id="1300" r:id="rId123"/>
    <p:sldId id="1301" r:id="rId124"/>
    <p:sldId id="1302" r:id="rId125"/>
    <p:sldId id="1303" r:id="rId126"/>
    <p:sldId id="1304" r:id="rId127"/>
    <p:sldId id="1305" r:id="rId128"/>
    <p:sldId id="1306" r:id="rId129"/>
    <p:sldId id="1605" r:id="rId130"/>
    <p:sldId id="1606" r:id="rId131"/>
    <p:sldId id="1607" r:id="rId132"/>
    <p:sldId id="1608" r:id="rId133"/>
    <p:sldId id="1609" r:id="rId134"/>
    <p:sldId id="1610" r:id="rId135"/>
    <p:sldId id="1611" r:id="rId136"/>
    <p:sldId id="1612" r:id="rId137"/>
    <p:sldId id="1613" r:id="rId138"/>
    <p:sldId id="1614" r:id="rId139"/>
    <p:sldId id="1615" r:id="rId140"/>
    <p:sldId id="1616" r:id="rId141"/>
    <p:sldId id="1617" r:id="rId142"/>
    <p:sldId id="1618" r:id="rId143"/>
    <p:sldId id="1619" r:id="rId144"/>
    <p:sldId id="1620" r:id="rId145"/>
    <p:sldId id="1621" r:id="rId146"/>
    <p:sldId id="1622" r:id="rId147"/>
    <p:sldId id="1623" r:id="rId148"/>
    <p:sldId id="1624" r:id="rId149"/>
    <p:sldId id="1625" r:id="rId150"/>
    <p:sldId id="1626" r:id="rId151"/>
    <p:sldId id="1627" r:id="rId152"/>
    <p:sldId id="1628" r:id="rId153"/>
    <p:sldId id="1629" r:id="rId154"/>
    <p:sldId id="1630" r:id="rId155"/>
    <p:sldId id="1631" r:id="rId156"/>
    <p:sldId id="1549" r:id="rId157"/>
    <p:sldId id="1361" r:id="rId158"/>
    <p:sldId id="1417" r:id="rId159"/>
    <p:sldId id="1418" r:id="rId160"/>
    <p:sldId id="1419" r:id="rId161"/>
    <p:sldId id="1420" r:id="rId162"/>
    <p:sldId id="1421" r:id="rId163"/>
    <p:sldId id="1422" r:id="rId164"/>
    <p:sldId id="1423" r:id="rId165"/>
    <p:sldId id="1424" r:id="rId166"/>
    <p:sldId id="1425" r:id="rId167"/>
    <p:sldId id="1426" r:id="rId168"/>
    <p:sldId id="1427" r:id="rId169"/>
    <p:sldId id="1428" r:id="rId170"/>
    <p:sldId id="1429" r:id="rId171"/>
    <p:sldId id="1430" r:id="rId172"/>
    <p:sldId id="1431" r:id="rId173"/>
    <p:sldId id="1432" r:id="rId174"/>
    <p:sldId id="1433" r:id="rId175"/>
    <p:sldId id="1434" r:id="rId176"/>
    <p:sldId id="1435" r:id="rId177"/>
    <p:sldId id="1436" r:id="rId178"/>
    <p:sldId id="1437" r:id="rId179"/>
    <p:sldId id="1438" r:id="rId180"/>
    <p:sldId id="1439" r:id="rId181"/>
    <p:sldId id="1440" r:id="rId182"/>
    <p:sldId id="1441" r:id="rId183"/>
    <p:sldId id="1442" r:id="rId184"/>
    <p:sldId id="1443" r:id="rId185"/>
    <p:sldId id="1444" r:id="rId186"/>
    <p:sldId id="1445" r:id="rId187"/>
    <p:sldId id="1446" r:id="rId188"/>
    <p:sldId id="1447" r:id="rId189"/>
    <p:sldId id="1448" r:id="rId190"/>
    <p:sldId id="1449" r:id="rId191"/>
    <p:sldId id="1450" r:id="rId192"/>
    <p:sldId id="1579" r:id="rId193"/>
    <p:sldId id="1580" r:id="rId194"/>
    <p:sldId id="1581" r:id="rId195"/>
    <p:sldId id="1582" r:id="rId196"/>
    <p:sldId id="1583" r:id="rId197"/>
    <p:sldId id="1584" r:id="rId198"/>
    <p:sldId id="1585" r:id="rId199"/>
    <p:sldId id="1586" r:id="rId200"/>
    <p:sldId id="1587" r:id="rId201"/>
    <p:sldId id="1588" r:id="rId202"/>
    <p:sldId id="1589" r:id="rId203"/>
    <p:sldId id="1590" r:id="rId204"/>
    <p:sldId id="1591" r:id="rId205"/>
    <p:sldId id="1592" r:id="rId206"/>
    <p:sldId id="1593" r:id="rId207"/>
    <p:sldId id="1594" r:id="rId208"/>
    <p:sldId id="1595" r:id="rId209"/>
    <p:sldId id="1596" r:id="rId210"/>
    <p:sldId id="1597" r:id="rId211"/>
    <p:sldId id="1598" r:id="rId212"/>
    <p:sldId id="1451" r:id="rId213"/>
    <p:sldId id="1452" r:id="rId214"/>
    <p:sldId id="1453" r:id="rId215"/>
    <p:sldId id="1454" r:id="rId216"/>
    <p:sldId id="1455" r:id="rId217"/>
    <p:sldId id="1456" r:id="rId218"/>
    <p:sldId id="1457" r:id="rId219"/>
    <p:sldId id="1458" r:id="rId220"/>
    <p:sldId id="1459" r:id="rId221"/>
    <p:sldId id="1460" r:id="rId222"/>
    <p:sldId id="1461" r:id="rId223"/>
    <p:sldId id="1462" r:id="rId224"/>
    <p:sldId id="1463" r:id="rId225"/>
    <p:sldId id="1464" r:id="rId226"/>
    <p:sldId id="1465" r:id="rId227"/>
    <p:sldId id="1466" r:id="rId228"/>
    <p:sldId id="1467" r:id="rId229"/>
    <p:sldId id="1468" r:id="rId230"/>
    <p:sldId id="1469" r:id="rId231"/>
    <p:sldId id="1481" r:id="rId232"/>
    <p:sldId id="1262" r:id="rId233"/>
    <p:sldId id="1067" r:id="rId234"/>
    <p:sldId id="1548" r:id="rId235"/>
  </p:sldIdLst>
  <p:sldSz cx="9144000" cy="6858000" type="screen4x3"/>
  <p:notesSz cx="6769100" cy="9906000"/>
  <p:custShowLst>
    <p:custShow name="Custom Show 1" id="0">
      <p:sldLst/>
    </p:custShow>
  </p:custShow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3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66FF"/>
    <a:srgbClr val="FF8000"/>
    <a:srgbClr val="FFE1E1"/>
    <a:srgbClr val="008000"/>
    <a:srgbClr val="009900"/>
    <a:srgbClr val="FF0000"/>
    <a:srgbClr val="F0F0F0"/>
    <a:srgbClr val="F02E00"/>
    <a:srgbClr val="FFC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9" autoAdjust="0"/>
    <p:restoredTop sz="97085" autoAdjust="0"/>
  </p:normalViewPr>
  <p:slideViewPr>
    <p:cSldViewPr snapToGrid="0">
      <p:cViewPr>
        <p:scale>
          <a:sx n="121" d="100"/>
          <a:sy n="121" d="100"/>
        </p:scale>
        <p:origin x="848" y="-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584"/>
    </p:cViewPr>
  </p:sorterViewPr>
  <p:notesViewPr>
    <p:cSldViewPr snapToGrid="0">
      <p:cViewPr varScale="1">
        <p:scale>
          <a:sx n="54" d="100"/>
          <a:sy n="54" d="100"/>
        </p:scale>
        <p:origin x="-1848" y="-96"/>
      </p:cViewPr>
      <p:guideLst>
        <p:guide orient="horz" pos="3120"/>
        <p:guide pos="213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slide" Target="slides/slide205.xml"/><Relationship Id="rId207" Type="http://schemas.openxmlformats.org/officeDocument/2006/relationships/slide" Target="slides/slide206.xml"/><Relationship Id="rId208" Type="http://schemas.openxmlformats.org/officeDocument/2006/relationships/slide" Target="slides/slide207.xml"/><Relationship Id="rId209" Type="http://schemas.openxmlformats.org/officeDocument/2006/relationships/slide" Target="slides/slide20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210" Type="http://schemas.openxmlformats.org/officeDocument/2006/relationships/slide" Target="slides/slide209.xml"/><Relationship Id="rId211" Type="http://schemas.openxmlformats.org/officeDocument/2006/relationships/slide" Target="slides/slide210.xml"/><Relationship Id="rId212" Type="http://schemas.openxmlformats.org/officeDocument/2006/relationships/slide" Target="slides/slide211.xml"/><Relationship Id="rId213" Type="http://schemas.openxmlformats.org/officeDocument/2006/relationships/slide" Target="slides/slide212.xml"/><Relationship Id="rId214" Type="http://schemas.openxmlformats.org/officeDocument/2006/relationships/slide" Target="slides/slide213.xml"/><Relationship Id="rId215" Type="http://schemas.openxmlformats.org/officeDocument/2006/relationships/slide" Target="slides/slide214.xml"/><Relationship Id="rId216" Type="http://schemas.openxmlformats.org/officeDocument/2006/relationships/slide" Target="slides/slide215.xml"/><Relationship Id="rId217" Type="http://schemas.openxmlformats.org/officeDocument/2006/relationships/slide" Target="slides/slide216.xml"/><Relationship Id="rId218" Type="http://schemas.openxmlformats.org/officeDocument/2006/relationships/slide" Target="slides/slide217.xml"/><Relationship Id="rId219" Type="http://schemas.openxmlformats.org/officeDocument/2006/relationships/slide" Target="slides/slide21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220" Type="http://schemas.openxmlformats.org/officeDocument/2006/relationships/slide" Target="slides/slide219.xml"/><Relationship Id="rId221" Type="http://schemas.openxmlformats.org/officeDocument/2006/relationships/slide" Target="slides/slide220.xml"/><Relationship Id="rId222" Type="http://schemas.openxmlformats.org/officeDocument/2006/relationships/slide" Target="slides/slide221.xml"/><Relationship Id="rId223" Type="http://schemas.openxmlformats.org/officeDocument/2006/relationships/slide" Target="slides/slide222.xml"/><Relationship Id="rId224" Type="http://schemas.openxmlformats.org/officeDocument/2006/relationships/slide" Target="slides/slide223.xml"/><Relationship Id="rId225" Type="http://schemas.openxmlformats.org/officeDocument/2006/relationships/slide" Target="slides/slide224.xml"/><Relationship Id="rId226" Type="http://schemas.openxmlformats.org/officeDocument/2006/relationships/slide" Target="slides/slide225.xml"/><Relationship Id="rId227" Type="http://schemas.openxmlformats.org/officeDocument/2006/relationships/slide" Target="slides/slide226.xml"/><Relationship Id="rId228" Type="http://schemas.openxmlformats.org/officeDocument/2006/relationships/slide" Target="slides/slide227.xml"/><Relationship Id="rId229" Type="http://schemas.openxmlformats.org/officeDocument/2006/relationships/slide" Target="slides/slide228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230" Type="http://schemas.openxmlformats.org/officeDocument/2006/relationships/slide" Target="slides/slide229.xml"/><Relationship Id="rId231" Type="http://schemas.openxmlformats.org/officeDocument/2006/relationships/slide" Target="slides/slide230.xml"/><Relationship Id="rId232" Type="http://schemas.openxmlformats.org/officeDocument/2006/relationships/slide" Target="slides/slide231.xml"/><Relationship Id="rId233" Type="http://schemas.openxmlformats.org/officeDocument/2006/relationships/slide" Target="slides/slide232.xml"/><Relationship Id="rId234" Type="http://schemas.openxmlformats.org/officeDocument/2006/relationships/slide" Target="slides/slide233.xml"/><Relationship Id="rId235" Type="http://schemas.openxmlformats.org/officeDocument/2006/relationships/slide" Target="slides/slide234.xml"/><Relationship Id="rId236" Type="http://schemas.openxmlformats.org/officeDocument/2006/relationships/notesMaster" Target="notesMasters/notesMaster1.xml"/><Relationship Id="rId237" Type="http://schemas.openxmlformats.org/officeDocument/2006/relationships/handoutMaster" Target="handoutMasters/handoutMaster1.xml"/><Relationship Id="rId238" Type="http://schemas.openxmlformats.org/officeDocument/2006/relationships/presProps" Target="presProps.xml"/><Relationship Id="rId23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240" Type="http://schemas.openxmlformats.org/officeDocument/2006/relationships/theme" Target="theme/theme1.xml"/><Relationship Id="rId241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3813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3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3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Times New Roman" charset="0"/>
              </a:defRPr>
            </a:lvl1pPr>
          </a:lstStyle>
          <a:p>
            <a:fld id="{79F72E05-4412-C648-8AD5-7566B0E90F10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728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6" tIns="47697" rIns="95396" bIns="47697" numCol="1" anchor="t" anchorCtr="0" compatLnSpc="1">
            <a:prstTxWarp prst="textNoShape">
              <a:avLst/>
            </a:prstTxWarp>
          </a:bodyPr>
          <a:lstStyle>
            <a:lvl1pPr algn="l" defTabSz="953360" rtl="1">
              <a:defRPr sz="1200">
                <a:solidFill>
                  <a:schemeClr val="tx1"/>
                </a:solidFill>
                <a:latin typeface="Math C" pitchFamily="2" charset="2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8575" y="0"/>
            <a:ext cx="29352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6" tIns="47697" rIns="95396" bIns="47697" numCol="1" anchor="t" anchorCtr="0" compatLnSpc="1">
            <a:prstTxWarp prst="textNoShape">
              <a:avLst/>
            </a:prstTxWarp>
          </a:bodyPr>
          <a:lstStyle>
            <a:lvl1pPr algn="r" defTabSz="953360" rtl="1">
              <a:defRPr sz="1200">
                <a:solidFill>
                  <a:schemeClr val="tx1"/>
                </a:solidFill>
                <a:latin typeface="Math C" pitchFamily="2" charset="2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708025"/>
            <a:ext cx="5035550" cy="3776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9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700" y="4716463"/>
            <a:ext cx="4968875" cy="44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6" tIns="47697" rIns="95396" bIns="47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סגנונות טקסט של תבנית בסיס</a:t>
            </a:r>
            <a:endParaRPr lang="en-US"/>
          </a:p>
          <a:p>
            <a:pPr lvl="1"/>
            <a:r>
              <a:rPr lang="he-IL"/>
              <a:t>רמה שנייה</a:t>
            </a:r>
            <a:endParaRPr lang="en-US"/>
          </a:p>
          <a:p>
            <a:pPr lvl="2"/>
            <a:r>
              <a:rPr lang="he-IL"/>
              <a:t>רמה שלישית</a:t>
            </a:r>
            <a:endParaRPr lang="en-US"/>
          </a:p>
          <a:p>
            <a:pPr lvl="3"/>
            <a:r>
              <a:rPr lang="he-IL"/>
              <a:t>רמה רביעית</a:t>
            </a:r>
            <a:endParaRPr lang="en-US"/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9275"/>
            <a:ext cx="29352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6" tIns="47697" rIns="95396" bIns="47697" numCol="1" anchor="b" anchorCtr="0" compatLnSpc="1">
            <a:prstTxWarp prst="textNoShape">
              <a:avLst/>
            </a:prstTxWarp>
          </a:bodyPr>
          <a:lstStyle>
            <a:lvl1pPr algn="l" defTabSz="953360" rtl="1">
              <a:defRPr sz="1200">
                <a:solidFill>
                  <a:schemeClr val="tx1"/>
                </a:solidFill>
                <a:latin typeface="Math C" pitchFamily="2" charset="2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8575" y="9439275"/>
            <a:ext cx="29352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6" tIns="47697" rIns="95396" bIns="47697" numCol="1" anchor="b" anchorCtr="0" compatLnSpc="1">
            <a:prstTxWarp prst="textNoShape">
              <a:avLst/>
            </a:prstTxWarp>
          </a:bodyPr>
          <a:lstStyle>
            <a:lvl1pPr algn="r" defTabSz="952500" rtl="1">
              <a:defRPr sz="1200">
                <a:solidFill>
                  <a:schemeClr val="tx1"/>
                </a:solidFill>
                <a:latin typeface="Math C" charset="0"/>
                <a:cs typeface="Arial" charset="0"/>
              </a:defRPr>
            </a:lvl1pPr>
          </a:lstStyle>
          <a:p>
            <a:fld id="{4CFB72C3-5B25-8448-B698-186BDE6102EE}" type="slidenum">
              <a:rPr lang="he-IL"/>
              <a:pPr/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5086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4BA82-A5E5-8544-88A7-D3F1A0A472A7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8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43D78-6F27-E442-9A66-FF7A6BDADD5F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8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61A0F-8ADF-6141-BC58-52601DEB801A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17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85950"/>
            <a:ext cx="8178800" cy="417195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9FD7B80-A883-FF49-98DE-0C9BC9596ACE}" type="slidenum">
              <a:rPr lang="he-IL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98981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C04B3-BE37-5347-9FEA-5675243893B5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7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FB84F-729B-D24B-AB2E-131A744FFA7D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1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2BEDF-CE26-D84F-8DEE-6F9199931119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3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42584-238B-A245-A1EE-DD2A542CD11E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5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B1EF06-0F36-334D-B89B-0543A99EB4F8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0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27A942-C96B-2E4F-B549-E60F2F57FFED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2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B032E-F77E-AE4F-A50B-235317667ECC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1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CB2E6-218A-5A4D-B41C-184A52BBA7F2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9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36591"/>
            <a:ext cx="1905000" cy="27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chemeClr val="tx1"/>
                </a:solidFill>
                <a:latin typeface="Calibri Light"/>
                <a:cs typeface="Times New Roman" charset="0"/>
              </a:defRPr>
            </a:lvl1pPr>
          </a:lstStyle>
          <a:p>
            <a:fld id="{89FD7B80-A883-FF49-98DE-0C9BC9596ACE}" type="slidenum">
              <a:rPr lang="he-IL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3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2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3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1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3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32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3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33.png"/><Relationship Id="rId5" Type="http://schemas.openxmlformats.org/officeDocument/2006/relationships/oleObject" Target="../embeddings/oleObject7.bin"/><Relationship Id="rId6" Type="http://schemas.openxmlformats.org/officeDocument/2006/relationships/image" Target="../media/image3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34.png"/><Relationship Id="rId5" Type="http://schemas.openxmlformats.org/officeDocument/2006/relationships/oleObject" Target="../embeddings/oleObject9.bin"/><Relationship Id="rId6" Type="http://schemas.openxmlformats.org/officeDocument/2006/relationships/image" Target="../media/image3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35.png"/><Relationship Id="rId5" Type="http://schemas.openxmlformats.org/officeDocument/2006/relationships/oleObject" Target="../embeddings/oleObject11.bin"/><Relationship Id="rId6" Type="http://schemas.openxmlformats.org/officeDocument/2006/relationships/image" Target="../media/image36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36.png"/><Relationship Id="rId5" Type="http://schemas.openxmlformats.org/officeDocument/2006/relationships/oleObject" Target="../embeddings/oleObject13.bin"/><Relationship Id="rId6" Type="http://schemas.openxmlformats.org/officeDocument/2006/relationships/image" Target="../media/image35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35.png"/><Relationship Id="rId5" Type="http://schemas.openxmlformats.org/officeDocument/2006/relationships/oleObject" Target="../embeddings/oleObject15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37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37.png"/><Relationship Id="rId5" Type="http://schemas.openxmlformats.org/officeDocument/2006/relationships/oleObject" Target="../embeddings/oleObject18.bin"/><Relationship Id="rId6" Type="http://schemas.openxmlformats.org/officeDocument/2006/relationships/image" Target="../media/image38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38.png"/><Relationship Id="rId5" Type="http://schemas.openxmlformats.org/officeDocument/2006/relationships/oleObject" Target="../embeddings/oleObject20.bin"/><Relationship Id="rId6" Type="http://schemas.openxmlformats.org/officeDocument/2006/relationships/image" Target="../media/image39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39.png"/><Relationship Id="rId5" Type="http://schemas.openxmlformats.org/officeDocument/2006/relationships/oleObject" Target="../embeddings/oleObject22.bin"/><Relationship Id="rId6" Type="http://schemas.openxmlformats.org/officeDocument/2006/relationships/image" Target="../media/image40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40.png"/><Relationship Id="rId5" Type="http://schemas.openxmlformats.org/officeDocument/2006/relationships/oleObject" Target="../embeddings/oleObject24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40.png"/><Relationship Id="rId5" Type="http://schemas.openxmlformats.org/officeDocument/2006/relationships/oleObject" Target="../embeddings/oleObject26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5217" y="-1"/>
            <a:ext cx="7772400" cy="2293471"/>
          </a:xfrm>
        </p:spPr>
        <p:txBody>
          <a:bodyPr/>
          <a:lstStyle/>
          <a:p>
            <a:r>
              <a:rPr lang="en-US" sz="7200" dirty="0" smtClean="0"/>
              <a:t>Compilation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 0368-3133  2016/17a</a:t>
            </a:r>
            <a:br>
              <a:rPr lang="en-US" sz="3200" dirty="0" smtClean="0"/>
            </a:br>
            <a:r>
              <a:rPr lang="en-US" sz="3200" dirty="0" smtClean="0"/>
              <a:t>Lecture 10</a:t>
            </a:r>
            <a:endParaRPr lang="en-US" sz="3200" dirty="0"/>
          </a:p>
        </p:txBody>
      </p:sp>
      <p:sp>
        <p:nvSpPr>
          <p:cNvPr id="15" name="Subtitle 8"/>
          <p:cNvSpPr>
            <a:spLocks noGrp="1"/>
          </p:cNvSpPr>
          <p:nvPr>
            <p:ph type="subTitle" idx="1"/>
          </p:nvPr>
        </p:nvSpPr>
        <p:spPr>
          <a:xfrm>
            <a:off x="0" y="5322047"/>
            <a:ext cx="9144000" cy="130436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Register Allocation</a:t>
            </a:r>
            <a:endParaRPr lang="en-US" sz="2000" b="1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Noam Rinetzky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4BA82-A5E5-8544-88A7-D3F1A0A472A7}" type="slidenum">
              <a:rPr lang="he-IL" smtClean="0"/>
              <a:pPr/>
              <a:t>1</a:t>
            </a:fld>
            <a:endParaRPr lang="en-US"/>
          </a:p>
        </p:txBody>
      </p:sp>
      <p:pic>
        <p:nvPicPr>
          <p:cNvPr id="6" name="Picture 5" descr="495e3ec7fb8e5e887255cea2749c93dd137c6ad0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838" y="2221966"/>
            <a:ext cx="3088287" cy="308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0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Register allocation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5800" y="1325329"/>
            <a:ext cx="7772400" cy="487940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</a:t>
            </a:r>
            <a:r>
              <a:rPr lang="en-US" b="1" dirty="0" smtClean="0"/>
              <a:t>TAC</a:t>
            </a:r>
            <a:r>
              <a:rPr lang="en-US" dirty="0" smtClean="0"/>
              <a:t>, there is an unlimited number of variables (temporaries)</a:t>
            </a:r>
          </a:p>
          <a:p>
            <a:r>
              <a:rPr lang="en-US" dirty="0" smtClean="0"/>
              <a:t>On a physical machine there is a small number of registers:</a:t>
            </a:r>
          </a:p>
          <a:p>
            <a:pPr lvl="1"/>
            <a:r>
              <a:rPr lang="en-US" b="1" dirty="0" smtClean="0"/>
              <a:t>x86</a:t>
            </a:r>
            <a:r>
              <a:rPr lang="en-US" dirty="0" smtClean="0"/>
              <a:t> has </a:t>
            </a:r>
            <a:r>
              <a:rPr lang="en-US" b="1" dirty="0" smtClean="0"/>
              <a:t>4</a:t>
            </a:r>
            <a:r>
              <a:rPr lang="en-US" dirty="0" smtClean="0"/>
              <a:t> general-purpose registers and a number of specialized registers</a:t>
            </a:r>
          </a:p>
          <a:p>
            <a:pPr lvl="1"/>
            <a:r>
              <a:rPr lang="en-US" b="1" dirty="0" smtClean="0"/>
              <a:t>MIPS</a:t>
            </a:r>
            <a:r>
              <a:rPr lang="en-US" dirty="0" smtClean="0"/>
              <a:t> has </a:t>
            </a:r>
            <a:r>
              <a:rPr lang="en-US" b="1" dirty="0" smtClean="0"/>
              <a:t>24</a:t>
            </a:r>
            <a:r>
              <a:rPr lang="en-US" dirty="0" smtClean="0"/>
              <a:t> general-purpose registers and </a:t>
            </a:r>
            <a:r>
              <a:rPr lang="en-US" b="1" dirty="0" smtClean="0"/>
              <a:t>8</a:t>
            </a:r>
            <a:r>
              <a:rPr lang="en-US" dirty="0" smtClean="0"/>
              <a:t> special-purpose registers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Register allocation</a:t>
            </a:r>
            <a:r>
              <a:rPr lang="en-US" dirty="0" smtClean="0"/>
              <a:t> is the process of assigning variables to registers and managing data transfer in and out of registers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5833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0675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Coloring by simplification [</a:t>
            </a:r>
            <a:r>
              <a:rPr lang="en-US" sz="3600" dirty="0" err="1" smtClean="0"/>
              <a:t>Kempe</a:t>
            </a:r>
            <a:r>
              <a:rPr lang="en-US" sz="3600" dirty="0" smtClean="0"/>
              <a:t> 1879]</a:t>
            </a:r>
            <a:endParaRPr lang="he-IL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96752"/>
            <a:ext cx="6779096" cy="492941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to find a k-coloring of a graph</a:t>
            </a:r>
          </a:p>
          <a:p>
            <a:r>
              <a:rPr lang="en-US" dirty="0" smtClean="0"/>
              <a:t>Phase 1: </a:t>
            </a:r>
            <a:r>
              <a:rPr lang="en-US" dirty="0" smtClean="0">
                <a:solidFill>
                  <a:srgbClr val="0000FF"/>
                </a:solidFill>
              </a:rPr>
              <a:t>Simplification</a:t>
            </a:r>
          </a:p>
          <a:p>
            <a:pPr lvl="1"/>
            <a:r>
              <a:rPr lang="en-US" dirty="0" smtClean="0"/>
              <a:t>Repeatedly simplify graph </a:t>
            </a:r>
          </a:p>
          <a:p>
            <a:pPr lvl="1"/>
            <a:r>
              <a:rPr lang="en-US" dirty="0" smtClean="0"/>
              <a:t>When a variable (i.e., graph node) is removed, push it on a stack</a:t>
            </a:r>
          </a:p>
          <a:p>
            <a:r>
              <a:rPr lang="en-US" dirty="0" smtClean="0"/>
              <a:t>Phase 2: </a:t>
            </a:r>
            <a:r>
              <a:rPr lang="en-US" dirty="0" smtClean="0">
                <a:solidFill>
                  <a:srgbClr val="0000FF"/>
                </a:solidFill>
              </a:rPr>
              <a:t>Coloring</a:t>
            </a:r>
          </a:p>
          <a:p>
            <a:pPr lvl="1"/>
            <a:r>
              <a:rPr lang="en-US" dirty="0" smtClean="0"/>
              <a:t>Unwind stack and reconstruct the graph as follows:</a:t>
            </a:r>
          </a:p>
          <a:p>
            <a:pPr lvl="1"/>
            <a:r>
              <a:rPr lang="en-US" dirty="0" smtClean="0"/>
              <a:t>Pop variable from the stack</a:t>
            </a:r>
          </a:p>
          <a:p>
            <a:pPr lvl="1"/>
            <a:r>
              <a:rPr lang="en-US" dirty="0" smtClean="0"/>
              <a:t>Add it back to the graph</a:t>
            </a:r>
          </a:p>
          <a:p>
            <a:pPr lvl="1"/>
            <a:r>
              <a:rPr lang="en-US" dirty="0" smtClean="0"/>
              <a:t>Color the node for that variable with a color that it doesn’t interfere with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308304" y="2276872"/>
            <a:ext cx="1319721" cy="52322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 rtl="0"/>
            <a:r>
              <a:rPr lang="en-US" sz="2800" dirty="0" smtClean="0"/>
              <a:t>simplify</a:t>
            </a:r>
            <a:endParaRPr lang="he-IL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508615" y="3645024"/>
            <a:ext cx="919099" cy="52322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 rtl="0"/>
            <a:r>
              <a:rPr lang="en-US" sz="2800" dirty="0" smtClean="0"/>
              <a:t>color</a:t>
            </a:r>
            <a:endParaRPr lang="he-IL" sz="2800" dirty="0" smtClean="0"/>
          </a:p>
        </p:txBody>
      </p:sp>
      <p:cxnSp>
        <p:nvCxnSpPr>
          <p:cNvPr id="8" name="מחבר חץ ישר 7"/>
          <p:cNvCxnSpPr>
            <a:stCxn id="5" idx="2"/>
            <a:endCxn id="6" idx="0"/>
          </p:cNvCxnSpPr>
          <p:nvPr/>
        </p:nvCxnSpPr>
        <p:spPr>
          <a:xfrm>
            <a:off x="7968165" y="2800092"/>
            <a:ext cx="0" cy="8449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/>
          <p:cNvCxnSpPr>
            <a:stCxn id="6" idx="2"/>
            <a:endCxn id="6" idx="3"/>
          </p:cNvCxnSpPr>
          <p:nvPr/>
        </p:nvCxnSpPr>
        <p:spPr>
          <a:xfrm rot="5400000" flipH="1" flipV="1">
            <a:off x="8067134" y="3807664"/>
            <a:ext cx="261610" cy="459549"/>
          </a:xfrm>
          <a:prstGeom prst="curvedConnector4">
            <a:avLst>
              <a:gd name="adj1" fmla="val -87382"/>
              <a:gd name="adj2" fmla="val 149744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8"/>
          <p:cNvCxnSpPr>
            <a:stCxn id="5" idx="0"/>
            <a:endCxn id="5" idx="3"/>
          </p:cNvCxnSpPr>
          <p:nvPr/>
        </p:nvCxnSpPr>
        <p:spPr>
          <a:xfrm rot="16200000" flipH="1">
            <a:off x="8167290" y="2077747"/>
            <a:ext cx="261610" cy="659860"/>
          </a:xfrm>
          <a:prstGeom prst="curvedConnector4">
            <a:avLst>
              <a:gd name="adj1" fmla="val -87382"/>
              <a:gd name="adj2" fmla="val 134644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95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Coloring k=2</a:t>
            </a:r>
            <a:endParaRPr lang="en-US" dirty="0"/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2895600" y="41910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3962400" y="52578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1676400" y="52578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H="1">
            <a:off x="2209800" y="47244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3352800" y="47244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29711" name="Oval 15"/>
          <p:cNvSpPr>
            <a:spLocks noChangeArrowheads="1"/>
          </p:cNvSpPr>
          <p:nvPr/>
        </p:nvSpPr>
        <p:spPr bwMode="auto">
          <a:xfrm>
            <a:off x="3962400" y="30480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 flipH="1">
            <a:off x="3276600" y="35814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4495800" y="35814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29714" name="Oval 18"/>
          <p:cNvSpPr>
            <a:spLocks noChangeArrowheads="1"/>
          </p:cNvSpPr>
          <p:nvPr/>
        </p:nvSpPr>
        <p:spPr bwMode="auto">
          <a:xfrm>
            <a:off x="5029200" y="41910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7461250" y="3886200"/>
            <a:ext cx="781050" cy="366713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stack: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600200" y="1752600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eax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742950" y="1817688"/>
            <a:ext cx="5334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742950" y="2351088"/>
            <a:ext cx="533400" cy="381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616075" y="2339975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ebx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69925" y="1219200"/>
            <a:ext cx="193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color     register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609600" y="1284288"/>
            <a:ext cx="1981200" cy="161131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28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Coloring k=2</a:t>
            </a:r>
            <a:endParaRPr lang="en-US" dirty="0"/>
          </a:p>
        </p:txBody>
      </p:sp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2895600" y="41910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3962400" y="52578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1676400" y="52578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H="1">
            <a:off x="2209800" y="47244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3352800" y="47244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32782" name="Oval 14"/>
          <p:cNvSpPr>
            <a:spLocks noChangeArrowheads="1"/>
          </p:cNvSpPr>
          <p:nvPr/>
        </p:nvSpPr>
        <p:spPr bwMode="auto">
          <a:xfrm>
            <a:off x="3962400" y="30480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H="1">
            <a:off x="3276600" y="35814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7461250" y="3886200"/>
            <a:ext cx="781050" cy="1465263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stack: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</a:t>
            </a:r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4495800" y="3581400"/>
            <a:ext cx="68580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32788" name="Oval 20"/>
          <p:cNvSpPr>
            <a:spLocks noChangeArrowheads="1"/>
          </p:cNvSpPr>
          <p:nvPr/>
        </p:nvSpPr>
        <p:spPr bwMode="auto">
          <a:xfrm>
            <a:off x="5029200" y="4191000"/>
            <a:ext cx="609600" cy="6096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600200" y="1752600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eax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742950" y="1817688"/>
            <a:ext cx="5334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742950" y="2351088"/>
            <a:ext cx="533400" cy="381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616075" y="2339975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ebx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69925" y="1219200"/>
            <a:ext cx="193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color     register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609600" y="1284288"/>
            <a:ext cx="1981200" cy="161131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54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Coloring k=2</a:t>
            </a:r>
            <a:endParaRPr lang="en-US" dirty="0"/>
          </a:p>
        </p:txBody>
      </p:sp>
      <p:sp>
        <p:nvSpPr>
          <p:cNvPr id="34819" name="Oval 3"/>
          <p:cNvSpPr>
            <a:spLocks noChangeArrowheads="1"/>
          </p:cNvSpPr>
          <p:nvPr/>
        </p:nvSpPr>
        <p:spPr bwMode="auto">
          <a:xfrm>
            <a:off x="2895600" y="41910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3962400" y="5257800"/>
            <a:ext cx="609600" cy="609600"/>
          </a:xfrm>
          <a:prstGeom prst="ellipse">
            <a:avLst/>
          </a:prstGeom>
          <a:solidFill>
            <a:srgbClr val="ADADA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1676400" y="52578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H="1">
            <a:off x="2209800" y="47244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3352800" y="4724400"/>
            <a:ext cx="68580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34830" name="Oval 14"/>
          <p:cNvSpPr>
            <a:spLocks noChangeArrowheads="1"/>
          </p:cNvSpPr>
          <p:nvPr/>
        </p:nvSpPr>
        <p:spPr bwMode="auto">
          <a:xfrm>
            <a:off x="3962400" y="30480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 flipH="1">
            <a:off x="3276600" y="35814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7461250" y="3886200"/>
            <a:ext cx="781050" cy="1465263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stack: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e</a:t>
            </a:r>
          </a:p>
          <a:p>
            <a:r>
              <a:rPr lang="en-US"/>
              <a:t>c</a:t>
            </a:r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4495800" y="3581400"/>
            <a:ext cx="68580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34834" name="Oval 18"/>
          <p:cNvSpPr>
            <a:spLocks noChangeArrowheads="1"/>
          </p:cNvSpPr>
          <p:nvPr/>
        </p:nvSpPr>
        <p:spPr bwMode="auto">
          <a:xfrm>
            <a:off x="5029200" y="4191000"/>
            <a:ext cx="609600" cy="609600"/>
          </a:xfrm>
          <a:prstGeom prst="ellipse">
            <a:avLst/>
          </a:prstGeom>
          <a:solidFill>
            <a:srgbClr val="ADADAD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600200" y="1752600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eax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742950" y="1817688"/>
            <a:ext cx="5334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742950" y="2351088"/>
            <a:ext cx="533400" cy="381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616075" y="2339975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ebx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69925" y="1219200"/>
            <a:ext cx="193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color     register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609600" y="1284288"/>
            <a:ext cx="1981200" cy="161131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353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Coloring k=2</a:t>
            </a:r>
            <a:endParaRPr lang="en-US" dirty="0"/>
          </a:p>
        </p:txBody>
      </p:sp>
      <p:sp>
        <p:nvSpPr>
          <p:cNvPr id="35843" name="Oval 3"/>
          <p:cNvSpPr>
            <a:spLocks noChangeArrowheads="1"/>
          </p:cNvSpPr>
          <p:nvPr/>
        </p:nvSpPr>
        <p:spPr bwMode="auto">
          <a:xfrm>
            <a:off x="2895600" y="41910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3962400" y="5257800"/>
            <a:ext cx="609600" cy="609600"/>
          </a:xfrm>
          <a:prstGeom prst="ellipse">
            <a:avLst/>
          </a:prstGeom>
          <a:solidFill>
            <a:srgbClr val="ADADA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1676400" y="52578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 flipH="1">
            <a:off x="2209800" y="47244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3352800" y="4724400"/>
            <a:ext cx="68580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35854" name="Oval 14"/>
          <p:cNvSpPr>
            <a:spLocks noChangeArrowheads="1"/>
          </p:cNvSpPr>
          <p:nvPr/>
        </p:nvSpPr>
        <p:spPr bwMode="auto">
          <a:xfrm>
            <a:off x="3962400" y="3048000"/>
            <a:ext cx="609600" cy="609600"/>
          </a:xfrm>
          <a:prstGeom prst="ellipse">
            <a:avLst/>
          </a:prstGeom>
          <a:solidFill>
            <a:srgbClr val="ADADA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 flipH="1">
            <a:off x="3276600" y="3581400"/>
            <a:ext cx="76200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7461250" y="3886200"/>
            <a:ext cx="781050" cy="1465263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stack:</a:t>
            </a:r>
          </a:p>
          <a:p>
            <a:endParaRPr lang="en-US"/>
          </a:p>
          <a:p>
            <a:r>
              <a:rPr lang="en-US"/>
              <a:t>a</a:t>
            </a:r>
          </a:p>
          <a:p>
            <a:r>
              <a:rPr lang="en-US"/>
              <a:t>e</a:t>
            </a:r>
          </a:p>
          <a:p>
            <a:r>
              <a:rPr lang="en-US"/>
              <a:t>c</a:t>
            </a:r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4495800" y="3581400"/>
            <a:ext cx="68580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35858" name="Oval 18"/>
          <p:cNvSpPr>
            <a:spLocks noChangeArrowheads="1"/>
          </p:cNvSpPr>
          <p:nvPr/>
        </p:nvSpPr>
        <p:spPr bwMode="auto">
          <a:xfrm>
            <a:off x="5029200" y="4191000"/>
            <a:ext cx="609600" cy="609600"/>
          </a:xfrm>
          <a:prstGeom prst="ellipse">
            <a:avLst/>
          </a:prstGeom>
          <a:solidFill>
            <a:srgbClr val="ADADAD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600200" y="1752600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eax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742950" y="1817688"/>
            <a:ext cx="5334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742950" y="2351088"/>
            <a:ext cx="533400" cy="381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616075" y="2339975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ebx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69925" y="1219200"/>
            <a:ext cx="193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color     register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609600" y="1284288"/>
            <a:ext cx="1981200" cy="161131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478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Coloring k=2</a:t>
            </a:r>
            <a:endParaRPr lang="en-US" dirty="0"/>
          </a:p>
        </p:txBody>
      </p:sp>
      <p:sp>
        <p:nvSpPr>
          <p:cNvPr id="36867" name="Oval 3"/>
          <p:cNvSpPr>
            <a:spLocks noChangeArrowheads="1"/>
          </p:cNvSpPr>
          <p:nvPr/>
        </p:nvSpPr>
        <p:spPr bwMode="auto">
          <a:xfrm>
            <a:off x="2895600" y="4191000"/>
            <a:ext cx="609600" cy="609600"/>
          </a:xfrm>
          <a:prstGeom prst="ellipse">
            <a:avLst/>
          </a:prstGeom>
          <a:solidFill>
            <a:srgbClr val="ADADA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3962400" y="5257800"/>
            <a:ext cx="609600" cy="609600"/>
          </a:xfrm>
          <a:prstGeom prst="ellipse">
            <a:avLst/>
          </a:prstGeom>
          <a:solidFill>
            <a:srgbClr val="ADADA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1676400" y="52578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 flipH="1">
            <a:off x="2209800" y="4724400"/>
            <a:ext cx="76200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3352800" y="4724400"/>
            <a:ext cx="68580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36878" name="Oval 14"/>
          <p:cNvSpPr>
            <a:spLocks noChangeArrowheads="1"/>
          </p:cNvSpPr>
          <p:nvPr/>
        </p:nvSpPr>
        <p:spPr bwMode="auto">
          <a:xfrm>
            <a:off x="3962400" y="3048000"/>
            <a:ext cx="609600" cy="609600"/>
          </a:xfrm>
          <a:prstGeom prst="ellipse">
            <a:avLst/>
          </a:prstGeom>
          <a:solidFill>
            <a:srgbClr val="ADADA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H="1">
            <a:off x="3276600" y="3581400"/>
            <a:ext cx="76200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7461250" y="3886200"/>
            <a:ext cx="781050" cy="1465263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stack:</a:t>
            </a:r>
          </a:p>
          <a:p>
            <a:r>
              <a:rPr lang="en-US"/>
              <a:t>b</a:t>
            </a:r>
          </a:p>
          <a:p>
            <a:r>
              <a:rPr lang="en-US"/>
              <a:t>a</a:t>
            </a:r>
          </a:p>
          <a:p>
            <a:r>
              <a:rPr lang="en-US"/>
              <a:t>e</a:t>
            </a:r>
          </a:p>
          <a:p>
            <a:r>
              <a:rPr lang="en-US"/>
              <a:t>c</a:t>
            </a:r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>
            <a:off x="4495800" y="3581400"/>
            <a:ext cx="68580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36882" name="Oval 18"/>
          <p:cNvSpPr>
            <a:spLocks noChangeArrowheads="1"/>
          </p:cNvSpPr>
          <p:nvPr/>
        </p:nvSpPr>
        <p:spPr bwMode="auto">
          <a:xfrm>
            <a:off x="5029200" y="4191000"/>
            <a:ext cx="609600" cy="609600"/>
          </a:xfrm>
          <a:prstGeom prst="ellipse">
            <a:avLst/>
          </a:prstGeom>
          <a:solidFill>
            <a:srgbClr val="ADADAD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600200" y="1752600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eax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742950" y="1817688"/>
            <a:ext cx="5334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742950" y="2351088"/>
            <a:ext cx="533400" cy="381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616075" y="2339975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ebx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69925" y="1219200"/>
            <a:ext cx="193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color     register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609600" y="1284288"/>
            <a:ext cx="1981200" cy="161131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687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Coloring k=2</a:t>
            </a:r>
            <a:endParaRPr lang="en-US" dirty="0"/>
          </a:p>
        </p:txBody>
      </p:sp>
      <p:sp>
        <p:nvSpPr>
          <p:cNvPr id="37891" name="Oval 3"/>
          <p:cNvSpPr>
            <a:spLocks noChangeArrowheads="1"/>
          </p:cNvSpPr>
          <p:nvPr/>
        </p:nvSpPr>
        <p:spPr bwMode="auto">
          <a:xfrm>
            <a:off x="2895600" y="4191000"/>
            <a:ext cx="609600" cy="609600"/>
          </a:xfrm>
          <a:prstGeom prst="ellipse">
            <a:avLst/>
          </a:prstGeom>
          <a:solidFill>
            <a:srgbClr val="ADADA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3962400" y="5257800"/>
            <a:ext cx="609600" cy="609600"/>
          </a:xfrm>
          <a:prstGeom prst="ellipse">
            <a:avLst/>
          </a:prstGeom>
          <a:solidFill>
            <a:srgbClr val="ADADA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1676400" y="5257800"/>
            <a:ext cx="609600" cy="609600"/>
          </a:xfrm>
          <a:prstGeom prst="ellipse">
            <a:avLst/>
          </a:prstGeom>
          <a:solidFill>
            <a:srgbClr val="ADADA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H="1">
            <a:off x="2209800" y="4724400"/>
            <a:ext cx="76200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3352800" y="4724400"/>
            <a:ext cx="68580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37902" name="Oval 14"/>
          <p:cNvSpPr>
            <a:spLocks noChangeArrowheads="1"/>
          </p:cNvSpPr>
          <p:nvPr/>
        </p:nvSpPr>
        <p:spPr bwMode="auto">
          <a:xfrm>
            <a:off x="3962400" y="3048000"/>
            <a:ext cx="609600" cy="609600"/>
          </a:xfrm>
          <a:prstGeom prst="ellipse">
            <a:avLst/>
          </a:prstGeom>
          <a:solidFill>
            <a:srgbClr val="ADADA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H="1">
            <a:off x="3276600" y="3581400"/>
            <a:ext cx="76200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7461250" y="3886200"/>
            <a:ext cx="781050" cy="173990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stack:</a:t>
            </a:r>
          </a:p>
          <a:p>
            <a:r>
              <a:rPr lang="en-US"/>
              <a:t>d</a:t>
            </a:r>
          </a:p>
          <a:p>
            <a:r>
              <a:rPr lang="en-US"/>
              <a:t>b</a:t>
            </a:r>
          </a:p>
          <a:p>
            <a:r>
              <a:rPr lang="en-US"/>
              <a:t>a</a:t>
            </a:r>
          </a:p>
          <a:p>
            <a:r>
              <a:rPr lang="en-US"/>
              <a:t>e</a:t>
            </a:r>
          </a:p>
          <a:p>
            <a:r>
              <a:rPr lang="en-US"/>
              <a:t>c</a:t>
            </a:r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>
            <a:off x="4495800" y="3581400"/>
            <a:ext cx="68580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37906" name="Oval 18"/>
          <p:cNvSpPr>
            <a:spLocks noChangeArrowheads="1"/>
          </p:cNvSpPr>
          <p:nvPr/>
        </p:nvSpPr>
        <p:spPr bwMode="auto">
          <a:xfrm>
            <a:off x="5029200" y="4191000"/>
            <a:ext cx="609600" cy="609600"/>
          </a:xfrm>
          <a:prstGeom prst="ellipse">
            <a:avLst/>
          </a:prstGeom>
          <a:solidFill>
            <a:srgbClr val="ADADAD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600200" y="1752600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eax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742950" y="1817688"/>
            <a:ext cx="5334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742950" y="2351088"/>
            <a:ext cx="533400" cy="381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616075" y="2339975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ebx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69925" y="1219200"/>
            <a:ext cx="193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color     register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609600" y="1284288"/>
            <a:ext cx="1981200" cy="161131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759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Coloring k=2</a:t>
            </a:r>
            <a:endParaRPr lang="en-US" dirty="0"/>
          </a:p>
        </p:txBody>
      </p:sp>
      <p:sp>
        <p:nvSpPr>
          <p:cNvPr id="38915" name="Oval 3"/>
          <p:cNvSpPr>
            <a:spLocks noChangeArrowheads="1"/>
          </p:cNvSpPr>
          <p:nvPr/>
        </p:nvSpPr>
        <p:spPr bwMode="auto">
          <a:xfrm>
            <a:off x="2895600" y="4191000"/>
            <a:ext cx="609600" cy="609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3962400" y="5257800"/>
            <a:ext cx="609600" cy="609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1676400" y="5257800"/>
            <a:ext cx="609600" cy="6096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H="1">
            <a:off x="2209800" y="4724400"/>
            <a:ext cx="76200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3352800" y="4724400"/>
            <a:ext cx="68580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600200" y="1752600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eax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742950" y="1817688"/>
            <a:ext cx="5334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742950" y="2351088"/>
            <a:ext cx="533400" cy="381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1616075" y="2339975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ebx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669925" y="1219200"/>
            <a:ext cx="193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color     register</a:t>
            </a: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609600" y="1284288"/>
            <a:ext cx="1981200" cy="161131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8926" name="Oval 14"/>
          <p:cNvSpPr>
            <a:spLocks noChangeArrowheads="1"/>
          </p:cNvSpPr>
          <p:nvPr/>
        </p:nvSpPr>
        <p:spPr bwMode="auto">
          <a:xfrm>
            <a:off x="3962400" y="3048000"/>
            <a:ext cx="609600" cy="609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 flipH="1">
            <a:off x="3276600" y="3581400"/>
            <a:ext cx="76200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7461250" y="3886200"/>
            <a:ext cx="781050" cy="173990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stack:</a:t>
            </a:r>
          </a:p>
          <a:p>
            <a:endParaRPr lang="en-US"/>
          </a:p>
          <a:p>
            <a:r>
              <a:rPr lang="en-US"/>
              <a:t>b</a:t>
            </a:r>
          </a:p>
          <a:p>
            <a:r>
              <a:rPr lang="en-US"/>
              <a:t>a</a:t>
            </a:r>
          </a:p>
          <a:p>
            <a:r>
              <a:rPr lang="en-US"/>
              <a:t>e</a:t>
            </a:r>
          </a:p>
          <a:p>
            <a:r>
              <a:rPr lang="en-US"/>
              <a:t>c</a:t>
            </a:r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>
            <a:off x="4495800" y="3581400"/>
            <a:ext cx="68580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38930" name="Oval 18"/>
          <p:cNvSpPr>
            <a:spLocks noChangeArrowheads="1"/>
          </p:cNvSpPr>
          <p:nvPr/>
        </p:nvSpPr>
        <p:spPr bwMode="auto">
          <a:xfrm>
            <a:off x="5029200" y="4191000"/>
            <a:ext cx="609600" cy="609600"/>
          </a:xfrm>
          <a:prstGeom prst="ellipse">
            <a:avLst/>
          </a:prstGeom>
          <a:solidFill>
            <a:schemeClr val="bg2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0306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Coloring k=2</a:t>
            </a:r>
            <a:endParaRPr lang="en-US" dirty="0"/>
          </a:p>
        </p:txBody>
      </p:sp>
      <p:sp>
        <p:nvSpPr>
          <p:cNvPr id="39939" name="Oval 3"/>
          <p:cNvSpPr>
            <a:spLocks noChangeArrowheads="1"/>
          </p:cNvSpPr>
          <p:nvPr/>
        </p:nvSpPr>
        <p:spPr bwMode="auto">
          <a:xfrm>
            <a:off x="2895600" y="4191000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3962400" y="5257800"/>
            <a:ext cx="609600" cy="609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 flipH="1">
            <a:off x="2209800" y="4724400"/>
            <a:ext cx="76200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3352800" y="4724400"/>
            <a:ext cx="68580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39950" name="Oval 14"/>
          <p:cNvSpPr>
            <a:spLocks noChangeArrowheads="1"/>
          </p:cNvSpPr>
          <p:nvPr/>
        </p:nvSpPr>
        <p:spPr bwMode="auto">
          <a:xfrm>
            <a:off x="3962400" y="3048000"/>
            <a:ext cx="609600" cy="609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 flipH="1">
            <a:off x="3276600" y="3581400"/>
            <a:ext cx="76200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7461250" y="3886200"/>
            <a:ext cx="781050" cy="173990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stack: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a</a:t>
            </a:r>
          </a:p>
          <a:p>
            <a:r>
              <a:rPr lang="en-US"/>
              <a:t>e</a:t>
            </a:r>
          </a:p>
          <a:p>
            <a:r>
              <a:rPr lang="en-US"/>
              <a:t>c</a:t>
            </a:r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>
            <a:off x="4495800" y="3581400"/>
            <a:ext cx="68580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39954" name="Oval 18"/>
          <p:cNvSpPr>
            <a:spLocks noChangeArrowheads="1"/>
          </p:cNvSpPr>
          <p:nvPr/>
        </p:nvSpPr>
        <p:spPr bwMode="auto">
          <a:xfrm>
            <a:off x="5029200" y="4191000"/>
            <a:ext cx="609600" cy="609600"/>
          </a:xfrm>
          <a:prstGeom prst="ellipse">
            <a:avLst/>
          </a:prstGeom>
          <a:solidFill>
            <a:schemeClr val="bg2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600200" y="1752600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eax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742950" y="1817688"/>
            <a:ext cx="5334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742950" y="2351088"/>
            <a:ext cx="533400" cy="381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616075" y="2339975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ebx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69925" y="1219200"/>
            <a:ext cx="193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color     register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609600" y="1284288"/>
            <a:ext cx="1981200" cy="161131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1676400" y="5257800"/>
            <a:ext cx="609600" cy="6096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24990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Coloring k=2</a:t>
            </a:r>
            <a:endParaRPr lang="en-US" dirty="0"/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3962400" y="5257800"/>
            <a:ext cx="609600" cy="609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3352800" y="4724400"/>
            <a:ext cx="68580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40974" name="Oval 14"/>
          <p:cNvSpPr>
            <a:spLocks noChangeArrowheads="1"/>
          </p:cNvSpPr>
          <p:nvPr/>
        </p:nvSpPr>
        <p:spPr bwMode="auto">
          <a:xfrm>
            <a:off x="3962400" y="3048000"/>
            <a:ext cx="609600" cy="6096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 flipH="1">
            <a:off x="3276600" y="3581400"/>
            <a:ext cx="76200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7461250" y="3886200"/>
            <a:ext cx="781050" cy="173990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stack: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e</a:t>
            </a:r>
          </a:p>
          <a:p>
            <a:r>
              <a:rPr lang="en-US"/>
              <a:t>c</a:t>
            </a:r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>
            <a:off x="4495800" y="3581400"/>
            <a:ext cx="68580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40978" name="Oval 18"/>
          <p:cNvSpPr>
            <a:spLocks noChangeArrowheads="1"/>
          </p:cNvSpPr>
          <p:nvPr/>
        </p:nvSpPr>
        <p:spPr bwMode="auto">
          <a:xfrm>
            <a:off x="5029200" y="4191000"/>
            <a:ext cx="609600" cy="609600"/>
          </a:xfrm>
          <a:prstGeom prst="ellipse">
            <a:avLst/>
          </a:prstGeom>
          <a:solidFill>
            <a:schemeClr val="bg2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600200" y="1752600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eax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742950" y="1817688"/>
            <a:ext cx="5334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742950" y="2351088"/>
            <a:ext cx="533400" cy="381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616075" y="2339975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ebx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69925" y="1219200"/>
            <a:ext cx="193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color     register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609600" y="1284288"/>
            <a:ext cx="1981200" cy="161131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5" name="Oval 3"/>
          <p:cNvSpPr>
            <a:spLocks noChangeArrowheads="1"/>
          </p:cNvSpPr>
          <p:nvPr/>
        </p:nvSpPr>
        <p:spPr bwMode="auto">
          <a:xfrm>
            <a:off x="2895600" y="4191000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 flipH="1">
            <a:off x="2209800" y="4724400"/>
            <a:ext cx="76200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27" name="Oval 5"/>
          <p:cNvSpPr>
            <a:spLocks noChangeArrowheads="1"/>
          </p:cNvSpPr>
          <p:nvPr/>
        </p:nvSpPr>
        <p:spPr bwMode="auto">
          <a:xfrm>
            <a:off x="1676400" y="5257800"/>
            <a:ext cx="609600" cy="6096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21518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code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assume machine instructions of the form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LD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reg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mem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ST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mem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reg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342900" lvl="1" indent="-342900">
              <a:buFontTx/>
              <a:buChar char="•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OP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reg,reg,reg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/>
              <a:t>(</a:t>
            </a:r>
            <a:r>
              <a:rPr lang="en-US" dirty="0"/>
              <a:t>*</a:t>
            </a:r>
            <a:r>
              <a:rPr lang="en-US" dirty="0" smtClean="0"/>
              <a:t>)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  <a:p>
            <a:r>
              <a:rPr lang="en-US" dirty="0" smtClean="0"/>
              <a:t>We will assume that we have all registers available for </a:t>
            </a:r>
            <a:r>
              <a:rPr lang="en-US" smtClean="0"/>
              <a:t>any usage</a:t>
            </a:r>
            <a:endParaRPr lang="en-US" dirty="0" smtClean="0"/>
          </a:p>
          <a:p>
            <a:pPr lvl="1"/>
            <a:r>
              <a:rPr lang="en-US" dirty="0" smtClean="0"/>
              <a:t>Ignore registers allocated for stack management</a:t>
            </a:r>
          </a:p>
          <a:p>
            <a:pPr lvl="1"/>
            <a:r>
              <a:rPr lang="en-US" dirty="0" smtClean="0"/>
              <a:t>Treat all registers as general-purpose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602836" y="2787230"/>
            <a:ext cx="3235988" cy="1116755"/>
            <a:chOff x="4602836" y="2787230"/>
            <a:chExt cx="3235988" cy="1116755"/>
          </a:xfrm>
        </p:grpSpPr>
        <p:sp>
          <p:nvSpPr>
            <p:cNvPr id="5" name="Rounded Rectangular Callout 4"/>
            <p:cNvSpPr/>
            <p:nvPr/>
          </p:nvSpPr>
          <p:spPr bwMode="auto">
            <a:xfrm>
              <a:off x="5488730" y="2787230"/>
              <a:ext cx="2308459" cy="1116755"/>
            </a:xfrm>
            <a:prstGeom prst="wedgeRoundRectCallout">
              <a:avLst>
                <a:gd name="adj1" fmla="val -100979"/>
                <a:gd name="adj2" fmla="val -13108"/>
                <a:gd name="adj3" fmla="val 16667"/>
              </a:avLst>
            </a:prstGeom>
            <a:solidFill>
              <a:srgbClr val="FCD5B5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lvl="2"/>
              <a:endParaRPr lang="en-US" dirty="0"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602836" y="2969135"/>
              <a:ext cx="323598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2"/>
              <a:r>
                <a:rPr lang="en-US" dirty="0">
                  <a:latin typeface="+mn-lt"/>
                </a:rPr>
                <a:t>Fixed number of Registers!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22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Coloring k=2</a:t>
            </a:r>
            <a:endParaRPr lang="en-US" dirty="0"/>
          </a:p>
        </p:txBody>
      </p:sp>
      <p:sp>
        <p:nvSpPr>
          <p:cNvPr id="41988" name="Oval 4"/>
          <p:cNvSpPr>
            <a:spLocks noChangeArrowheads="1"/>
          </p:cNvSpPr>
          <p:nvPr/>
        </p:nvSpPr>
        <p:spPr bwMode="auto">
          <a:xfrm>
            <a:off x="3962400" y="5257800"/>
            <a:ext cx="609600" cy="6096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7461250" y="3886200"/>
            <a:ext cx="781050" cy="173990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stack: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</a:t>
            </a:r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>
            <a:off x="4495800" y="3581400"/>
            <a:ext cx="68580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42002" name="Oval 18"/>
          <p:cNvSpPr>
            <a:spLocks noChangeArrowheads="1"/>
          </p:cNvSpPr>
          <p:nvPr/>
        </p:nvSpPr>
        <p:spPr bwMode="auto">
          <a:xfrm>
            <a:off x="5029200" y="4191000"/>
            <a:ext cx="609600" cy="609600"/>
          </a:xfrm>
          <a:prstGeom prst="ellipse">
            <a:avLst/>
          </a:prstGeom>
          <a:solidFill>
            <a:schemeClr val="bg2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600200" y="1752600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eax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742950" y="1817688"/>
            <a:ext cx="5334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742950" y="2351088"/>
            <a:ext cx="533400" cy="381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616075" y="2339975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ebx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69925" y="1219200"/>
            <a:ext cx="193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color     register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609600" y="1284288"/>
            <a:ext cx="1981200" cy="161131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>
            <a:off x="3352800" y="4724400"/>
            <a:ext cx="68580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3962400" y="3048000"/>
            <a:ext cx="609600" cy="6096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 flipH="1">
            <a:off x="3276600" y="3581400"/>
            <a:ext cx="76200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895600" y="4191000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 flipH="1">
            <a:off x="2209800" y="4724400"/>
            <a:ext cx="76200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1676400" y="5257800"/>
            <a:ext cx="609600" cy="6096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267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Coloring k=2</a:t>
            </a:r>
            <a:endParaRPr lang="en-US" dirty="0"/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7461250" y="3886200"/>
            <a:ext cx="781050" cy="173990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stack: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>
            <a:off x="4495800" y="3581400"/>
            <a:ext cx="68580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43026" name="Oval 18"/>
          <p:cNvSpPr>
            <a:spLocks noChangeArrowheads="1"/>
          </p:cNvSpPr>
          <p:nvPr/>
        </p:nvSpPr>
        <p:spPr bwMode="auto">
          <a:xfrm>
            <a:off x="5029200" y="4191000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600200" y="1752600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eax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742950" y="1817688"/>
            <a:ext cx="5334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742950" y="2351088"/>
            <a:ext cx="533400" cy="381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616075" y="2339975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ebx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69925" y="1219200"/>
            <a:ext cx="193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color     register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609600" y="1284288"/>
            <a:ext cx="1981200" cy="161131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3962400" y="5257800"/>
            <a:ext cx="609600" cy="6096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3352800" y="4724400"/>
            <a:ext cx="68580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27" name="Oval 14"/>
          <p:cNvSpPr>
            <a:spLocks noChangeArrowheads="1"/>
          </p:cNvSpPr>
          <p:nvPr/>
        </p:nvSpPr>
        <p:spPr bwMode="auto">
          <a:xfrm>
            <a:off x="3962400" y="3048000"/>
            <a:ext cx="609600" cy="6096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 flipH="1">
            <a:off x="3276600" y="3581400"/>
            <a:ext cx="76200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29" name="Oval 3"/>
          <p:cNvSpPr>
            <a:spLocks noChangeArrowheads="1"/>
          </p:cNvSpPr>
          <p:nvPr/>
        </p:nvSpPr>
        <p:spPr bwMode="auto">
          <a:xfrm>
            <a:off x="2895600" y="4191000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 flipH="1">
            <a:off x="2209800" y="4724400"/>
            <a:ext cx="76200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1676400" y="5257800"/>
            <a:ext cx="609600" cy="6096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08714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of heuristic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graph cannot be colored, it will eventually be simplified to graph in which </a:t>
            </a:r>
            <a:r>
              <a:rPr lang="en-US" dirty="0" smtClean="0">
                <a:solidFill>
                  <a:srgbClr val="CC0000"/>
                </a:solidFill>
              </a:rPr>
              <a:t>every node has at least K neighbors</a:t>
            </a:r>
          </a:p>
          <a:p>
            <a:r>
              <a:rPr lang="en-US" dirty="0" smtClean="0"/>
              <a:t>Sometimes, the graph is still K-colorable!</a:t>
            </a:r>
          </a:p>
          <a:p>
            <a:r>
              <a:rPr lang="en-US" dirty="0" smtClean="0"/>
              <a:t>Finding a K-coloring in all situations is an </a:t>
            </a:r>
            <a:r>
              <a:rPr lang="en-US" dirty="0" smtClean="0">
                <a:solidFill>
                  <a:srgbClr val="CC0000"/>
                </a:solidFill>
              </a:rPr>
              <a:t>NP-complete</a:t>
            </a:r>
            <a:r>
              <a:rPr lang="en-US" dirty="0" smtClean="0"/>
              <a:t> problem</a:t>
            </a:r>
          </a:p>
          <a:p>
            <a:pPr lvl="1"/>
            <a:r>
              <a:rPr lang="en-US" dirty="0" smtClean="0"/>
              <a:t>We will have to approximate to make register allocators fast enough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68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Coloring k=2</a:t>
            </a:r>
            <a:endParaRPr lang="en-US" dirty="0"/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7461250" y="3886200"/>
            <a:ext cx="721095" cy="1754326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dirty="0"/>
              <a:t>stack: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>
            <a:off x="4495800" y="3581400"/>
            <a:ext cx="685800" cy="609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43026" name="Oval 18"/>
          <p:cNvSpPr>
            <a:spLocks noChangeArrowheads="1"/>
          </p:cNvSpPr>
          <p:nvPr/>
        </p:nvSpPr>
        <p:spPr bwMode="auto">
          <a:xfrm>
            <a:off x="5029200" y="4191000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600200" y="1752600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eax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742950" y="1817688"/>
            <a:ext cx="5334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742950" y="2351088"/>
            <a:ext cx="533400" cy="381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616075" y="2339975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ebx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69925" y="1219200"/>
            <a:ext cx="193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color     register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609600" y="1284288"/>
            <a:ext cx="1981200" cy="161131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3962400" y="5257800"/>
            <a:ext cx="609600" cy="6096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3352800" y="4724400"/>
            <a:ext cx="685800" cy="609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27" name="Oval 14"/>
          <p:cNvSpPr>
            <a:spLocks noChangeArrowheads="1"/>
          </p:cNvSpPr>
          <p:nvPr/>
        </p:nvSpPr>
        <p:spPr bwMode="auto">
          <a:xfrm>
            <a:off x="3962400" y="3048000"/>
            <a:ext cx="609600" cy="6096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 flipH="1">
            <a:off x="3276600" y="3581400"/>
            <a:ext cx="762000" cy="609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29" name="Oval 3"/>
          <p:cNvSpPr>
            <a:spLocks noChangeArrowheads="1"/>
          </p:cNvSpPr>
          <p:nvPr/>
        </p:nvSpPr>
        <p:spPr bwMode="auto">
          <a:xfrm>
            <a:off x="2895600" y="4191000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 flipH="1">
            <a:off x="2209800" y="4724400"/>
            <a:ext cx="762000" cy="609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1676400" y="5257800"/>
            <a:ext cx="609600" cy="6096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3" name="Line 7"/>
          <p:cNvSpPr>
            <a:spLocks noChangeShapeType="1"/>
          </p:cNvSpPr>
          <p:nvPr/>
        </p:nvSpPr>
        <p:spPr bwMode="auto">
          <a:xfrm flipH="1">
            <a:off x="4572000" y="4797152"/>
            <a:ext cx="720080" cy="648072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558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Coloring k=2</a:t>
            </a:r>
            <a:endParaRPr lang="en-US" dirty="0">
              <a:latin typeface="+mn-lt"/>
            </a:endParaRPr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>
            <a:off x="4495800" y="3581400"/>
            <a:ext cx="685800" cy="609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>
              <a:latin typeface="+mn-lt"/>
            </a:endParaRPr>
          </a:p>
        </p:txBody>
      </p:sp>
      <p:sp>
        <p:nvSpPr>
          <p:cNvPr id="43026" name="Oval 18"/>
          <p:cNvSpPr>
            <a:spLocks noChangeArrowheads="1"/>
          </p:cNvSpPr>
          <p:nvPr/>
        </p:nvSpPr>
        <p:spPr bwMode="auto">
          <a:xfrm>
            <a:off x="5029200" y="4191000"/>
            <a:ext cx="609600" cy="609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c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600200" y="1752600"/>
            <a:ext cx="5462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+mn-lt"/>
              </a:rPr>
              <a:t>eax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742950" y="1817688"/>
            <a:ext cx="5334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>
              <a:latin typeface="+mn-lt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742950" y="2351088"/>
            <a:ext cx="533400" cy="381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>
              <a:latin typeface="+mn-lt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616075" y="2339975"/>
            <a:ext cx="5581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+mn-lt"/>
              </a:rPr>
              <a:t>ebx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69925" y="1219200"/>
            <a:ext cx="18016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+mn-lt"/>
              </a:rPr>
              <a:t>color     register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609600" y="1284288"/>
            <a:ext cx="1981200" cy="161131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>
              <a:latin typeface="+mn-lt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3962400" y="5257800"/>
            <a:ext cx="609600" cy="609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e</a:t>
            </a: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3352800" y="4724400"/>
            <a:ext cx="685800" cy="609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>
              <a:latin typeface="+mn-lt"/>
            </a:endParaRPr>
          </a:p>
        </p:txBody>
      </p:sp>
      <p:sp>
        <p:nvSpPr>
          <p:cNvPr id="27" name="Oval 14"/>
          <p:cNvSpPr>
            <a:spLocks noChangeArrowheads="1"/>
          </p:cNvSpPr>
          <p:nvPr/>
        </p:nvSpPr>
        <p:spPr bwMode="auto">
          <a:xfrm>
            <a:off x="3962400" y="3048000"/>
            <a:ext cx="609600" cy="609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a</a:t>
            </a:r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 flipH="1">
            <a:off x="3276600" y="3581400"/>
            <a:ext cx="762000" cy="609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>
              <a:latin typeface="+mn-lt"/>
            </a:endParaRPr>
          </a:p>
        </p:txBody>
      </p:sp>
      <p:sp>
        <p:nvSpPr>
          <p:cNvPr id="29" name="Oval 3"/>
          <p:cNvSpPr>
            <a:spLocks noChangeArrowheads="1"/>
          </p:cNvSpPr>
          <p:nvPr/>
        </p:nvSpPr>
        <p:spPr bwMode="auto">
          <a:xfrm>
            <a:off x="2895600" y="4191000"/>
            <a:ext cx="609600" cy="609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b</a:t>
            </a:r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 flipH="1">
            <a:off x="2209800" y="4724400"/>
            <a:ext cx="762000" cy="609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>
              <a:latin typeface="+mn-lt"/>
            </a:endParaRPr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1676400" y="5257800"/>
            <a:ext cx="609600" cy="609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d</a:t>
            </a: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 flipH="1">
            <a:off x="3491880" y="4509120"/>
            <a:ext cx="151216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>
              <a:latin typeface="+mn-lt"/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7461250" y="3886200"/>
            <a:ext cx="907971" cy="2308324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stack: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c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b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e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a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d</a:t>
            </a:r>
            <a:endParaRPr lang="en-US" dirty="0">
              <a:latin typeface="+mn-lt"/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2833688" y="1905000"/>
            <a:ext cx="3890608" cy="830997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+mn-lt"/>
              </a:rPr>
              <a:t>Some graphs can’t be colored </a:t>
            </a:r>
          </a:p>
          <a:p>
            <a:pPr algn="l" rtl="0"/>
            <a:r>
              <a:rPr lang="en-US" dirty="0">
                <a:latin typeface="+mn-lt"/>
              </a:rPr>
              <a:t>in K colors:</a:t>
            </a:r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 flipH="1">
            <a:off x="4572000" y="4797152"/>
            <a:ext cx="720080" cy="648072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318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Coloring k=2</a:t>
            </a:r>
            <a:endParaRPr lang="en-US" dirty="0">
              <a:latin typeface="+mn-lt"/>
            </a:endParaRPr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>
            <a:off x="4495800" y="3581400"/>
            <a:ext cx="685800" cy="609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>
              <a:latin typeface="+mn-lt"/>
            </a:endParaRPr>
          </a:p>
        </p:txBody>
      </p:sp>
      <p:sp>
        <p:nvSpPr>
          <p:cNvPr id="43026" name="Oval 18"/>
          <p:cNvSpPr>
            <a:spLocks noChangeArrowheads="1"/>
          </p:cNvSpPr>
          <p:nvPr/>
        </p:nvSpPr>
        <p:spPr bwMode="auto">
          <a:xfrm>
            <a:off x="5029200" y="4191000"/>
            <a:ext cx="609600" cy="6096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c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600200" y="1752600"/>
            <a:ext cx="5462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+mn-lt"/>
              </a:rPr>
              <a:t>eax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742950" y="1817688"/>
            <a:ext cx="5334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>
              <a:latin typeface="+mn-lt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742950" y="2351088"/>
            <a:ext cx="533400" cy="381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>
              <a:latin typeface="+mn-lt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616075" y="2339975"/>
            <a:ext cx="5581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+mn-lt"/>
              </a:rPr>
              <a:t>ebx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69925" y="1219200"/>
            <a:ext cx="18016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+mn-lt"/>
              </a:rPr>
              <a:t>color     register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609600" y="1284288"/>
            <a:ext cx="1981200" cy="161131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>
              <a:latin typeface="+mn-lt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3962400" y="5257800"/>
            <a:ext cx="609600" cy="609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e</a:t>
            </a: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3352800" y="4724400"/>
            <a:ext cx="685800" cy="609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>
              <a:latin typeface="+mn-lt"/>
            </a:endParaRPr>
          </a:p>
        </p:txBody>
      </p:sp>
      <p:sp>
        <p:nvSpPr>
          <p:cNvPr id="27" name="Oval 14"/>
          <p:cNvSpPr>
            <a:spLocks noChangeArrowheads="1"/>
          </p:cNvSpPr>
          <p:nvPr/>
        </p:nvSpPr>
        <p:spPr bwMode="auto">
          <a:xfrm>
            <a:off x="3962400" y="3048000"/>
            <a:ext cx="609600" cy="609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latin typeface="+mn-lt"/>
              </a:rPr>
              <a:t>a</a:t>
            </a:r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 flipH="1">
            <a:off x="3276600" y="3581400"/>
            <a:ext cx="762000" cy="609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>
              <a:latin typeface="+mn-lt"/>
            </a:endParaRPr>
          </a:p>
        </p:txBody>
      </p:sp>
      <p:sp>
        <p:nvSpPr>
          <p:cNvPr id="29" name="Oval 3"/>
          <p:cNvSpPr>
            <a:spLocks noChangeArrowheads="1"/>
          </p:cNvSpPr>
          <p:nvPr/>
        </p:nvSpPr>
        <p:spPr bwMode="auto">
          <a:xfrm>
            <a:off x="2895600" y="4191000"/>
            <a:ext cx="609600" cy="609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b</a:t>
            </a:r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 flipH="1">
            <a:off x="2209800" y="4724400"/>
            <a:ext cx="762000" cy="609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>
              <a:latin typeface="+mn-lt"/>
            </a:endParaRPr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1676400" y="5257800"/>
            <a:ext cx="609600" cy="609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d</a:t>
            </a: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 flipH="1">
            <a:off x="3491880" y="4509120"/>
            <a:ext cx="151216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>
              <a:latin typeface="+mn-lt"/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2833688" y="1905000"/>
            <a:ext cx="3890608" cy="830997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+mn-lt"/>
              </a:rPr>
              <a:t>Some graphs can’t be colored </a:t>
            </a:r>
          </a:p>
          <a:p>
            <a:pPr algn="l" rtl="0"/>
            <a:r>
              <a:rPr lang="en-US" dirty="0">
                <a:latin typeface="+mn-lt"/>
              </a:rPr>
              <a:t>in K colors:</a:t>
            </a: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7461250" y="3886200"/>
            <a:ext cx="907971" cy="1938992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stack: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b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e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a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d</a:t>
            </a:r>
            <a:endParaRPr lang="en-US" dirty="0">
              <a:latin typeface="+mn-lt"/>
            </a:endParaRPr>
          </a:p>
        </p:txBody>
      </p:sp>
      <p:sp>
        <p:nvSpPr>
          <p:cNvPr id="36" name="Line 7"/>
          <p:cNvSpPr>
            <a:spLocks noChangeShapeType="1"/>
          </p:cNvSpPr>
          <p:nvPr/>
        </p:nvSpPr>
        <p:spPr bwMode="auto">
          <a:xfrm flipH="1">
            <a:off x="4572000" y="4797152"/>
            <a:ext cx="720080" cy="648072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413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Coloring k=2</a:t>
            </a:r>
            <a:endParaRPr lang="en-US" dirty="0">
              <a:latin typeface="+mn-lt"/>
            </a:endParaRPr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>
            <a:off x="4495800" y="3581400"/>
            <a:ext cx="685800" cy="609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>
              <a:latin typeface="+mn-lt"/>
            </a:endParaRPr>
          </a:p>
        </p:txBody>
      </p:sp>
      <p:sp>
        <p:nvSpPr>
          <p:cNvPr id="43026" name="Oval 18"/>
          <p:cNvSpPr>
            <a:spLocks noChangeArrowheads="1"/>
          </p:cNvSpPr>
          <p:nvPr/>
        </p:nvSpPr>
        <p:spPr bwMode="auto">
          <a:xfrm>
            <a:off x="5029200" y="4191000"/>
            <a:ext cx="609600" cy="6096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c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600200" y="1752600"/>
            <a:ext cx="5462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+mn-lt"/>
              </a:rPr>
              <a:t>eax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742950" y="1817688"/>
            <a:ext cx="5334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>
              <a:latin typeface="+mn-lt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742950" y="2351088"/>
            <a:ext cx="533400" cy="381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>
              <a:latin typeface="+mn-lt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616075" y="2339975"/>
            <a:ext cx="5581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+mn-lt"/>
              </a:rPr>
              <a:t>ebx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69925" y="1219200"/>
            <a:ext cx="18016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+mn-lt"/>
              </a:rPr>
              <a:t>color     register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609600" y="1284288"/>
            <a:ext cx="1981200" cy="161131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>
              <a:latin typeface="+mn-lt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3962400" y="5257800"/>
            <a:ext cx="609600" cy="609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e</a:t>
            </a: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3352800" y="4724400"/>
            <a:ext cx="685800" cy="609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>
              <a:latin typeface="+mn-lt"/>
            </a:endParaRPr>
          </a:p>
        </p:txBody>
      </p:sp>
      <p:sp>
        <p:nvSpPr>
          <p:cNvPr id="27" name="Oval 14"/>
          <p:cNvSpPr>
            <a:spLocks noChangeArrowheads="1"/>
          </p:cNvSpPr>
          <p:nvPr/>
        </p:nvSpPr>
        <p:spPr bwMode="auto">
          <a:xfrm>
            <a:off x="3962400" y="3048000"/>
            <a:ext cx="609600" cy="609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a</a:t>
            </a:r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 flipH="1">
            <a:off x="3276600" y="3581400"/>
            <a:ext cx="762000" cy="609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>
              <a:latin typeface="+mn-lt"/>
            </a:endParaRPr>
          </a:p>
        </p:txBody>
      </p:sp>
      <p:sp>
        <p:nvSpPr>
          <p:cNvPr id="29" name="Oval 3"/>
          <p:cNvSpPr>
            <a:spLocks noChangeArrowheads="1"/>
          </p:cNvSpPr>
          <p:nvPr/>
        </p:nvSpPr>
        <p:spPr bwMode="auto">
          <a:xfrm>
            <a:off x="2895600" y="4191000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b</a:t>
            </a:r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 flipH="1">
            <a:off x="2209800" y="4724400"/>
            <a:ext cx="762000" cy="609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>
              <a:latin typeface="+mn-lt"/>
            </a:endParaRPr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1676400" y="5257800"/>
            <a:ext cx="609600" cy="609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d</a:t>
            </a: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 flipH="1">
            <a:off x="3491880" y="4509120"/>
            <a:ext cx="151216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>
              <a:latin typeface="+mn-lt"/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2833688" y="1905000"/>
            <a:ext cx="3890608" cy="830997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+mn-lt"/>
              </a:rPr>
              <a:t>Some graphs can’t be colored </a:t>
            </a:r>
          </a:p>
          <a:p>
            <a:pPr algn="l" rtl="0"/>
            <a:r>
              <a:rPr lang="en-US" dirty="0">
                <a:latin typeface="+mn-lt"/>
              </a:rPr>
              <a:t>in K colors:</a:t>
            </a: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7461250" y="3886200"/>
            <a:ext cx="907971" cy="156966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stack: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e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a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d</a:t>
            </a:r>
            <a:endParaRPr lang="en-US" dirty="0">
              <a:latin typeface="+mn-lt"/>
            </a:endParaRPr>
          </a:p>
        </p:txBody>
      </p:sp>
      <p:sp>
        <p:nvSpPr>
          <p:cNvPr id="33" name="Line 7"/>
          <p:cNvSpPr>
            <a:spLocks noChangeShapeType="1"/>
          </p:cNvSpPr>
          <p:nvPr/>
        </p:nvSpPr>
        <p:spPr bwMode="auto">
          <a:xfrm flipH="1">
            <a:off x="4572000" y="4797152"/>
            <a:ext cx="720080" cy="648072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181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Coloring k=2</a:t>
            </a:r>
            <a:endParaRPr lang="en-US" dirty="0"/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>
            <a:off x="4495800" y="3581400"/>
            <a:ext cx="685800" cy="609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43026" name="Oval 18"/>
          <p:cNvSpPr>
            <a:spLocks noChangeArrowheads="1"/>
          </p:cNvSpPr>
          <p:nvPr/>
        </p:nvSpPr>
        <p:spPr bwMode="auto">
          <a:xfrm>
            <a:off x="5029200" y="4191000"/>
            <a:ext cx="609600" cy="6096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600200" y="1752600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eax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742950" y="1817688"/>
            <a:ext cx="5334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742950" y="2351088"/>
            <a:ext cx="533400" cy="381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616075" y="2339975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ebx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69925" y="1219200"/>
            <a:ext cx="193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color     register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609600" y="1284288"/>
            <a:ext cx="1981200" cy="161131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3962400" y="5257800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3352800" y="4724400"/>
            <a:ext cx="685800" cy="609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27" name="Oval 14"/>
          <p:cNvSpPr>
            <a:spLocks noChangeArrowheads="1"/>
          </p:cNvSpPr>
          <p:nvPr/>
        </p:nvSpPr>
        <p:spPr bwMode="auto">
          <a:xfrm>
            <a:off x="3962400" y="3048000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 flipH="1">
            <a:off x="3276600" y="3581400"/>
            <a:ext cx="762000" cy="609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29" name="Oval 3"/>
          <p:cNvSpPr>
            <a:spLocks noChangeArrowheads="1"/>
          </p:cNvSpPr>
          <p:nvPr/>
        </p:nvSpPr>
        <p:spPr bwMode="auto">
          <a:xfrm>
            <a:off x="2895600" y="4191000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 flipH="1">
            <a:off x="2209800" y="4724400"/>
            <a:ext cx="762000" cy="609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1676400" y="5257800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 flipH="1">
            <a:off x="3491880" y="4509120"/>
            <a:ext cx="151216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2833688" y="1905000"/>
            <a:ext cx="3890608" cy="830997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+mn-lt"/>
              </a:rPr>
              <a:t>Some graphs can’t be colored </a:t>
            </a:r>
          </a:p>
          <a:p>
            <a:pPr algn="l" rtl="0"/>
            <a:r>
              <a:rPr lang="en-US" dirty="0">
                <a:latin typeface="+mn-lt"/>
              </a:rPr>
              <a:t>in K colors:</a:t>
            </a: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7461250" y="3886200"/>
            <a:ext cx="721095" cy="1200329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dirty="0" smtClean="0"/>
              <a:t>stack:</a:t>
            </a:r>
            <a:br>
              <a:rPr lang="en-US" dirty="0" smtClean="0"/>
            </a:br>
            <a:r>
              <a:rPr lang="en-US" dirty="0" smtClean="0"/>
              <a:t>e</a:t>
            </a:r>
            <a:br>
              <a:rPr lang="en-US" dirty="0" smtClean="0"/>
            </a:br>
            <a:r>
              <a:rPr lang="en-US" dirty="0" smtClean="0"/>
              <a:t>a</a:t>
            </a:r>
            <a:br>
              <a:rPr lang="en-US" dirty="0" smtClean="0"/>
            </a:b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2843808" y="5949280"/>
            <a:ext cx="3017429" cy="52322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2800" b="1" dirty="0">
                <a:solidFill>
                  <a:srgbClr val="FF0000"/>
                </a:solidFill>
              </a:rPr>
              <a:t>no colors left for e!</a:t>
            </a:r>
          </a:p>
        </p:txBody>
      </p:sp>
      <p:sp>
        <p:nvSpPr>
          <p:cNvPr id="36" name="Line 7"/>
          <p:cNvSpPr>
            <a:spLocks noChangeShapeType="1"/>
          </p:cNvSpPr>
          <p:nvPr/>
        </p:nvSpPr>
        <p:spPr bwMode="auto">
          <a:xfrm flipH="1">
            <a:off x="4572000" y="4797152"/>
            <a:ext cx="720080" cy="648072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050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Chaitin’s</a:t>
            </a:r>
            <a:r>
              <a:rPr lang="en-US" dirty="0" smtClean="0"/>
              <a:t> algorithm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and remove an arbitrary node, marking it “troublesome”</a:t>
            </a:r>
          </a:p>
          <a:p>
            <a:pPr lvl="1"/>
            <a:r>
              <a:rPr lang="en-US" dirty="0" smtClean="0"/>
              <a:t>Use heuristics to choose which one</a:t>
            </a:r>
          </a:p>
          <a:p>
            <a:pPr lvl="1"/>
            <a:r>
              <a:rPr lang="en-US" dirty="0" smtClean="0"/>
              <a:t>When adding node back in, it may be possible to find a valid color</a:t>
            </a:r>
          </a:p>
          <a:p>
            <a:pPr lvl="1"/>
            <a:r>
              <a:rPr lang="en-US" dirty="0" smtClean="0"/>
              <a:t>Otherwise, we have to </a:t>
            </a:r>
            <a:r>
              <a:rPr lang="en-US" dirty="0" smtClean="0">
                <a:solidFill>
                  <a:srgbClr val="0000FF"/>
                </a:solidFill>
              </a:rPr>
              <a:t>spill</a:t>
            </a:r>
            <a:r>
              <a:rPr lang="en-US" dirty="0" smtClean="0"/>
              <a:t> that node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6676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Spilling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Phase 3:</a:t>
            </a:r>
            <a:r>
              <a:rPr lang="en-US" dirty="0" smtClean="0"/>
              <a:t>  spilling</a:t>
            </a:r>
          </a:p>
          <a:p>
            <a:pPr lvl="1"/>
            <a:r>
              <a:rPr lang="en-US" dirty="0" smtClean="0"/>
              <a:t>once </a:t>
            </a:r>
            <a:r>
              <a:rPr lang="en-US" dirty="0"/>
              <a:t>all nodes have K or more neighbors, pick a node for </a:t>
            </a:r>
            <a:r>
              <a:rPr lang="en-US" dirty="0" smtClean="0">
                <a:solidFill>
                  <a:srgbClr val="0000FF"/>
                </a:solidFill>
              </a:rPr>
              <a:t>spilling</a:t>
            </a:r>
          </a:p>
          <a:p>
            <a:pPr lvl="2"/>
            <a:r>
              <a:rPr lang="en-US" dirty="0" smtClean="0"/>
              <a:t>There are many heuristics that can be used to pick a node</a:t>
            </a:r>
          </a:p>
          <a:p>
            <a:pPr lvl="2"/>
            <a:r>
              <a:rPr lang="en-US" dirty="0" smtClean="0"/>
              <a:t>Try to pick node not used much, not in inner loop</a:t>
            </a:r>
            <a:endParaRPr lang="en-US" dirty="0">
              <a:solidFill>
                <a:srgbClr val="0000FF"/>
              </a:solidFill>
            </a:endParaRPr>
          </a:p>
          <a:p>
            <a:pPr lvl="2"/>
            <a:r>
              <a:rPr lang="en-US" dirty="0"/>
              <a:t>Storage </a:t>
            </a:r>
            <a:r>
              <a:rPr lang="en-US" dirty="0" smtClean="0"/>
              <a:t>in activation record</a:t>
            </a:r>
            <a:endParaRPr lang="en-US" dirty="0"/>
          </a:p>
          <a:p>
            <a:pPr lvl="1"/>
            <a:r>
              <a:rPr lang="en-US" dirty="0" smtClean="0"/>
              <a:t>Remove it from graph</a:t>
            </a:r>
          </a:p>
          <a:p>
            <a:r>
              <a:rPr lang="en-US" dirty="0" smtClean="0"/>
              <a:t>We can now repeat phases 1-2 without this node</a:t>
            </a:r>
          </a:p>
          <a:p>
            <a:r>
              <a:rPr lang="en-US" dirty="0" smtClean="0"/>
              <a:t>Better approach – rewrite code to spill variable, recompute liveness information and try to color again</a:t>
            </a:r>
          </a:p>
        </p:txBody>
      </p:sp>
    </p:spTree>
    <p:extLst>
      <p:ext uri="{BB962C8B-B14F-4D97-AF65-F5344CB8AC3E}">
        <p14:creationId xmlns:p14="http://schemas.microsoft.com/office/powerpoint/2010/main" val="303993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Reduce number of temporaries (registers)</a:t>
            </a:r>
          </a:p>
          <a:p>
            <a:pPr lvl="1"/>
            <a:r>
              <a:rPr lang="en-US" dirty="0" smtClean="0"/>
              <a:t>Machine-agnostic optimizations</a:t>
            </a:r>
          </a:p>
          <a:p>
            <a:pPr lvl="2"/>
            <a:r>
              <a:rPr lang="en-US" dirty="0" smtClean="0"/>
              <a:t>Assume unbounded number of registers</a:t>
            </a:r>
          </a:p>
          <a:p>
            <a:pPr lvl="1"/>
            <a:r>
              <a:rPr lang="en-US" dirty="0" smtClean="0"/>
              <a:t>Machine-dependent optimization</a:t>
            </a:r>
          </a:p>
          <a:p>
            <a:pPr lvl="2"/>
            <a:r>
              <a:rPr lang="en-US" dirty="0" smtClean="0"/>
              <a:t>Use at most K registers</a:t>
            </a:r>
          </a:p>
          <a:p>
            <a:pPr lvl="2"/>
            <a:r>
              <a:rPr lang="en-US" dirty="0" smtClean="0"/>
              <a:t>K is machine dependent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98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Coloring k=2</a:t>
            </a:r>
            <a:endParaRPr lang="en-US" dirty="0"/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>
            <a:off x="4495800" y="3581400"/>
            <a:ext cx="685800" cy="609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43026" name="Oval 18"/>
          <p:cNvSpPr>
            <a:spLocks noChangeArrowheads="1"/>
          </p:cNvSpPr>
          <p:nvPr/>
        </p:nvSpPr>
        <p:spPr bwMode="auto">
          <a:xfrm>
            <a:off x="5029200" y="4191000"/>
            <a:ext cx="609600" cy="6096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600200" y="1752600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eax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742950" y="1817688"/>
            <a:ext cx="5334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742950" y="2351088"/>
            <a:ext cx="533400" cy="381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616075" y="2339975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ebx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69925" y="1219200"/>
            <a:ext cx="193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color     register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609600" y="1284288"/>
            <a:ext cx="1981200" cy="161131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3962400" y="5257800"/>
            <a:ext cx="609600" cy="609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3352800" y="4724400"/>
            <a:ext cx="685800" cy="609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27" name="Oval 14"/>
          <p:cNvSpPr>
            <a:spLocks noChangeArrowheads="1"/>
          </p:cNvSpPr>
          <p:nvPr/>
        </p:nvSpPr>
        <p:spPr bwMode="auto">
          <a:xfrm>
            <a:off x="3962400" y="3048000"/>
            <a:ext cx="609600" cy="609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 flipH="1">
            <a:off x="3276600" y="3581400"/>
            <a:ext cx="762000" cy="609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29" name="Oval 3"/>
          <p:cNvSpPr>
            <a:spLocks noChangeArrowheads="1"/>
          </p:cNvSpPr>
          <p:nvPr/>
        </p:nvSpPr>
        <p:spPr bwMode="auto">
          <a:xfrm>
            <a:off x="2895600" y="4191000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 flipH="1">
            <a:off x="2209800" y="4724400"/>
            <a:ext cx="762000" cy="609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1676400" y="5257800"/>
            <a:ext cx="609600" cy="609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 flipH="1">
            <a:off x="3491880" y="4509120"/>
            <a:ext cx="151216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2833688" y="1905000"/>
            <a:ext cx="3890608" cy="830997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+mn-lt"/>
              </a:rPr>
              <a:t>Some graphs can’t be colored </a:t>
            </a:r>
          </a:p>
          <a:p>
            <a:pPr algn="l" rtl="0"/>
            <a:r>
              <a:rPr lang="en-US" dirty="0">
                <a:latin typeface="+mn-lt"/>
              </a:rPr>
              <a:t>in K colors:</a:t>
            </a: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7461250" y="3886200"/>
            <a:ext cx="721095" cy="1200329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dirty="0" smtClean="0"/>
              <a:t>stack:</a:t>
            </a:r>
            <a:br>
              <a:rPr lang="en-US" dirty="0" smtClean="0"/>
            </a:br>
            <a:r>
              <a:rPr lang="en-US" dirty="0" smtClean="0"/>
              <a:t>e</a:t>
            </a:r>
            <a:br>
              <a:rPr lang="en-US" dirty="0" smtClean="0"/>
            </a:br>
            <a:r>
              <a:rPr lang="en-US" dirty="0" smtClean="0"/>
              <a:t>a</a:t>
            </a:r>
            <a:br>
              <a:rPr lang="en-US" dirty="0" smtClean="0"/>
            </a:b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2843808" y="5949280"/>
            <a:ext cx="3017429" cy="52322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2800" b="1" dirty="0">
                <a:solidFill>
                  <a:srgbClr val="FF0000"/>
                </a:solidFill>
              </a:rPr>
              <a:t>no colors left for e!</a:t>
            </a:r>
          </a:p>
        </p:txBody>
      </p:sp>
      <p:sp>
        <p:nvSpPr>
          <p:cNvPr id="36" name="Line 7"/>
          <p:cNvSpPr>
            <a:spLocks noChangeShapeType="1"/>
          </p:cNvSpPr>
          <p:nvPr/>
        </p:nvSpPr>
        <p:spPr bwMode="auto">
          <a:xfrm flipH="1">
            <a:off x="4572000" y="4797152"/>
            <a:ext cx="720080" cy="648072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979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Coloring k=2</a:t>
            </a:r>
            <a:endParaRPr lang="en-US" dirty="0"/>
          </a:p>
        </p:txBody>
      </p:sp>
      <p:sp>
        <p:nvSpPr>
          <p:cNvPr id="43026" name="Oval 18"/>
          <p:cNvSpPr>
            <a:spLocks noChangeArrowheads="1"/>
          </p:cNvSpPr>
          <p:nvPr/>
        </p:nvSpPr>
        <p:spPr bwMode="auto">
          <a:xfrm>
            <a:off x="5029200" y="4191000"/>
            <a:ext cx="609600" cy="6096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600200" y="1752600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eax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742950" y="1817688"/>
            <a:ext cx="5334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742950" y="2351088"/>
            <a:ext cx="533400" cy="381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616075" y="2339975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ebx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69925" y="1219200"/>
            <a:ext cx="193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color     register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609600" y="1284288"/>
            <a:ext cx="1981200" cy="161131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3962400" y="5257800"/>
            <a:ext cx="609600" cy="6096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3352800" y="4724400"/>
            <a:ext cx="685800" cy="609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27" name="Oval 14"/>
          <p:cNvSpPr>
            <a:spLocks noChangeArrowheads="1"/>
          </p:cNvSpPr>
          <p:nvPr/>
        </p:nvSpPr>
        <p:spPr bwMode="auto">
          <a:xfrm>
            <a:off x="3962400" y="3048000"/>
            <a:ext cx="609600" cy="6096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 flipH="1">
            <a:off x="3276600" y="3581400"/>
            <a:ext cx="762000" cy="609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29" name="Oval 3"/>
          <p:cNvSpPr>
            <a:spLocks noChangeArrowheads="1"/>
          </p:cNvSpPr>
          <p:nvPr/>
        </p:nvSpPr>
        <p:spPr bwMode="auto">
          <a:xfrm>
            <a:off x="2895600" y="4191000"/>
            <a:ext cx="609600" cy="6096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 flipH="1">
            <a:off x="2209800" y="4724400"/>
            <a:ext cx="762000" cy="609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1676400" y="5257800"/>
            <a:ext cx="609600" cy="6096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2833688" y="1905000"/>
            <a:ext cx="3890608" cy="830997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+mn-lt"/>
              </a:rPr>
              <a:t>Some graphs can’t be colored </a:t>
            </a:r>
          </a:p>
          <a:p>
            <a:pPr algn="l" rtl="0"/>
            <a:r>
              <a:rPr lang="en-US" dirty="0">
                <a:latin typeface="+mn-lt"/>
              </a:rPr>
              <a:t>in K colors:</a:t>
            </a: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7461250" y="3886200"/>
            <a:ext cx="721095" cy="1477328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dirty="0" smtClean="0"/>
              <a:t>stack:</a:t>
            </a:r>
            <a:br>
              <a:rPr lang="en-US" dirty="0" smtClean="0"/>
            </a:br>
            <a:r>
              <a:rPr lang="en-US" dirty="0" smtClean="0"/>
              <a:t>b</a:t>
            </a:r>
            <a:br>
              <a:rPr lang="en-US" dirty="0" smtClean="0"/>
            </a:br>
            <a:r>
              <a:rPr lang="en-US" dirty="0" smtClean="0"/>
              <a:t>e</a:t>
            </a:r>
            <a:br>
              <a:rPr lang="en-US" dirty="0" smtClean="0"/>
            </a:br>
            <a:r>
              <a:rPr lang="en-US" dirty="0" smtClean="0"/>
              <a:t>a</a:t>
            </a:r>
            <a:br>
              <a:rPr lang="en-US" dirty="0" smtClean="0"/>
            </a:br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75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Coloring k=2</a:t>
            </a:r>
            <a:endParaRPr lang="en-US" dirty="0"/>
          </a:p>
        </p:txBody>
      </p:sp>
      <p:sp>
        <p:nvSpPr>
          <p:cNvPr id="43026" name="Oval 18"/>
          <p:cNvSpPr>
            <a:spLocks noChangeArrowheads="1"/>
          </p:cNvSpPr>
          <p:nvPr/>
        </p:nvSpPr>
        <p:spPr bwMode="auto">
          <a:xfrm>
            <a:off x="5029200" y="4191000"/>
            <a:ext cx="609600" cy="609600"/>
          </a:xfrm>
          <a:prstGeom prst="ellipse">
            <a:avLst/>
          </a:prstGeom>
          <a:solidFill>
            <a:srgbClr val="ADADA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600200" y="1752600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eax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742950" y="1817688"/>
            <a:ext cx="5334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742950" y="2351088"/>
            <a:ext cx="533400" cy="381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616075" y="2339975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ebx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69925" y="1219200"/>
            <a:ext cx="193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color     register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609600" y="1284288"/>
            <a:ext cx="1981200" cy="161131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3962400" y="5257800"/>
            <a:ext cx="609600" cy="609600"/>
          </a:xfrm>
          <a:prstGeom prst="ellipse">
            <a:avLst/>
          </a:prstGeom>
          <a:solidFill>
            <a:srgbClr val="ADADA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3352800" y="4724400"/>
            <a:ext cx="685800" cy="609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27" name="Oval 14"/>
          <p:cNvSpPr>
            <a:spLocks noChangeArrowheads="1"/>
          </p:cNvSpPr>
          <p:nvPr/>
        </p:nvSpPr>
        <p:spPr bwMode="auto">
          <a:xfrm>
            <a:off x="3962400" y="3048000"/>
            <a:ext cx="609600" cy="609600"/>
          </a:xfrm>
          <a:prstGeom prst="ellipse">
            <a:avLst/>
          </a:prstGeom>
          <a:solidFill>
            <a:srgbClr val="ADADA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 flipH="1">
            <a:off x="3276600" y="3581400"/>
            <a:ext cx="762000" cy="609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29" name="Oval 3"/>
          <p:cNvSpPr>
            <a:spLocks noChangeArrowheads="1"/>
          </p:cNvSpPr>
          <p:nvPr/>
        </p:nvSpPr>
        <p:spPr bwMode="auto">
          <a:xfrm>
            <a:off x="2895600" y="4191000"/>
            <a:ext cx="609600" cy="6096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 flipH="1">
            <a:off x="2209800" y="4724400"/>
            <a:ext cx="762000" cy="609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1676400" y="5257800"/>
            <a:ext cx="609600" cy="609600"/>
          </a:xfrm>
          <a:prstGeom prst="ellipse">
            <a:avLst/>
          </a:prstGeom>
          <a:solidFill>
            <a:srgbClr val="ADADA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2833688" y="1905000"/>
            <a:ext cx="3890608" cy="830997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+mn-lt"/>
              </a:rPr>
              <a:t>Some graphs can’t be colored </a:t>
            </a:r>
          </a:p>
          <a:p>
            <a:pPr algn="l" rtl="0"/>
            <a:r>
              <a:rPr lang="en-US" dirty="0">
                <a:latin typeface="+mn-lt"/>
              </a:rPr>
              <a:t>in K colors:</a:t>
            </a: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7461250" y="3886200"/>
            <a:ext cx="721095" cy="1200329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dirty="0" smtClean="0"/>
              <a:t>stack:</a:t>
            </a:r>
            <a:br>
              <a:rPr lang="en-US" dirty="0" smtClean="0"/>
            </a:br>
            <a:r>
              <a:rPr lang="en-US" dirty="0" smtClean="0"/>
              <a:t>e</a:t>
            </a:r>
            <a:br>
              <a:rPr lang="en-US" dirty="0" smtClean="0"/>
            </a:br>
            <a:r>
              <a:rPr lang="en-US" dirty="0" smtClean="0"/>
              <a:t>a</a:t>
            </a:r>
            <a:br>
              <a:rPr lang="en-US" dirty="0" smtClean="0"/>
            </a:br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7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Coloring k=2</a:t>
            </a:r>
            <a:endParaRPr lang="en-US" dirty="0"/>
          </a:p>
        </p:txBody>
      </p:sp>
      <p:sp>
        <p:nvSpPr>
          <p:cNvPr id="43026" name="Oval 18"/>
          <p:cNvSpPr>
            <a:spLocks noChangeArrowheads="1"/>
          </p:cNvSpPr>
          <p:nvPr/>
        </p:nvSpPr>
        <p:spPr bwMode="auto">
          <a:xfrm>
            <a:off x="5029200" y="4191000"/>
            <a:ext cx="609600" cy="609600"/>
          </a:xfrm>
          <a:prstGeom prst="ellipse">
            <a:avLst/>
          </a:prstGeom>
          <a:solidFill>
            <a:srgbClr val="ADADA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600200" y="1752600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eax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742950" y="1817688"/>
            <a:ext cx="5334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742950" y="2351088"/>
            <a:ext cx="533400" cy="381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616075" y="2339975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ebx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69925" y="1219200"/>
            <a:ext cx="193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color     register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609600" y="1284288"/>
            <a:ext cx="1981200" cy="161131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3962400" y="5257800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3352800" y="4724400"/>
            <a:ext cx="685800" cy="609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27" name="Oval 14"/>
          <p:cNvSpPr>
            <a:spLocks noChangeArrowheads="1"/>
          </p:cNvSpPr>
          <p:nvPr/>
        </p:nvSpPr>
        <p:spPr bwMode="auto">
          <a:xfrm>
            <a:off x="3962400" y="3048000"/>
            <a:ext cx="609600" cy="609600"/>
          </a:xfrm>
          <a:prstGeom prst="ellipse">
            <a:avLst/>
          </a:prstGeom>
          <a:solidFill>
            <a:srgbClr val="ADADA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 flipH="1">
            <a:off x="3276600" y="3581400"/>
            <a:ext cx="762000" cy="609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29" name="Oval 3"/>
          <p:cNvSpPr>
            <a:spLocks noChangeArrowheads="1"/>
          </p:cNvSpPr>
          <p:nvPr/>
        </p:nvSpPr>
        <p:spPr bwMode="auto">
          <a:xfrm>
            <a:off x="2895600" y="4191000"/>
            <a:ext cx="609600" cy="6096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 flipH="1">
            <a:off x="2209800" y="4724400"/>
            <a:ext cx="762000" cy="609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1676400" y="5257800"/>
            <a:ext cx="609600" cy="609600"/>
          </a:xfrm>
          <a:prstGeom prst="ellipse">
            <a:avLst/>
          </a:prstGeom>
          <a:solidFill>
            <a:srgbClr val="ADADA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2833688" y="1905000"/>
            <a:ext cx="3890608" cy="830997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+mn-lt"/>
              </a:rPr>
              <a:t>Some graphs can’t be colored </a:t>
            </a:r>
          </a:p>
          <a:p>
            <a:pPr algn="l" rtl="0"/>
            <a:r>
              <a:rPr lang="en-US" dirty="0">
                <a:latin typeface="+mn-lt"/>
              </a:rPr>
              <a:t>in K colors:</a:t>
            </a: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7461250" y="3886200"/>
            <a:ext cx="721095" cy="92333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dirty="0" smtClean="0"/>
              <a:t>stack:</a:t>
            </a:r>
            <a:br>
              <a:rPr lang="en-US" dirty="0" smtClean="0"/>
            </a:br>
            <a:r>
              <a:rPr lang="en-US" dirty="0" smtClean="0"/>
              <a:t>a</a:t>
            </a:r>
            <a:br>
              <a:rPr lang="en-US" dirty="0" smtClean="0"/>
            </a:br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Coloring k=2</a:t>
            </a:r>
            <a:endParaRPr lang="en-US" dirty="0"/>
          </a:p>
        </p:txBody>
      </p:sp>
      <p:sp>
        <p:nvSpPr>
          <p:cNvPr id="43026" name="Oval 18"/>
          <p:cNvSpPr>
            <a:spLocks noChangeArrowheads="1"/>
          </p:cNvSpPr>
          <p:nvPr/>
        </p:nvSpPr>
        <p:spPr bwMode="auto">
          <a:xfrm>
            <a:off x="5029200" y="4191000"/>
            <a:ext cx="609600" cy="609600"/>
          </a:xfrm>
          <a:prstGeom prst="ellipse">
            <a:avLst/>
          </a:prstGeom>
          <a:solidFill>
            <a:srgbClr val="ADADA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600200" y="1752600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eax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742950" y="1817688"/>
            <a:ext cx="5334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742950" y="2351088"/>
            <a:ext cx="533400" cy="381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616075" y="2339975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ebx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69925" y="1219200"/>
            <a:ext cx="193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color     register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609600" y="1284288"/>
            <a:ext cx="1981200" cy="161131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3962400" y="5257800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3352800" y="4724400"/>
            <a:ext cx="685800" cy="609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27" name="Oval 14"/>
          <p:cNvSpPr>
            <a:spLocks noChangeArrowheads="1"/>
          </p:cNvSpPr>
          <p:nvPr/>
        </p:nvSpPr>
        <p:spPr bwMode="auto">
          <a:xfrm>
            <a:off x="3962400" y="3048000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 flipH="1">
            <a:off x="3276600" y="3581400"/>
            <a:ext cx="762000" cy="609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29" name="Oval 3"/>
          <p:cNvSpPr>
            <a:spLocks noChangeArrowheads="1"/>
          </p:cNvSpPr>
          <p:nvPr/>
        </p:nvSpPr>
        <p:spPr bwMode="auto">
          <a:xfrm>
            <a:off x="2895600" y="4191000"/>
            <a:ext cx="609600" cy="6096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 flipH="1">
            <a:off x="2209800" y="4724400"/>
            <a:ext cx="762000" cy="609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1676400" y="5257800"/>
            <a:ext cx="609600" cy="609600"/>
          </a:xfrm>
          <a:prstGeom prst="ellipse">
            <a:avLst/>
          </a:prstGeom>
          <a:solidFill>
            <a:srgbClr val="ADADA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2833688" y="1905000"/>
            <a:ext cx="3890608" cy="830997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+mn-lt"/>
              </a:rPr>
              <a:t>Some graphs can’t be colored </a:t>
            </a:r>
          </a:p>
          <a:p>
            <a:pPr algn="l" rtl="0"/>
            <a:r>
              <a:rPr lang="en-US" dirty="0">
                <a:latin typeface="+mn-lt"/>
              </a:rPr>
              <a:t>in K colors:</a:t>
            </a: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7461250" y="3886200"/>
            <a:ext cx="721095" cy="646331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dirty="0" smtClean="0"/>
              <a:t>stack:</a:t>
            </a:r>
            <a:br>
              <a:rPr lang="en-US" dirty="0" smtClean="0"/>
            </a:br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83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Coloring k=2</a:t>
            </a:r>
            <a:endParaRPr lang="en-US" dirty="0"/>
          </a:p>
        </p:txBody>
      </p:sp>
      <p:sp>
        <p:nvSpPr>
          <p:cNvPr id="43026" name="Oval 18"/>
          <p:cNvSpPr>
            <a:spLocks noChangeArrowheads="1"/>
          </p:cNvSpPr>
          <p:nvPr/>
        </p:nvSpPr>
        <p:spPr bwMode="auto">
          <a:xfrm>
            <a:off x="5029200" y="4191000"/>
            <a:ext cx="609600" cy="609600"/>
          </a:xfrm>
          <a:prstGeom prst="ellipse">
            <a:avLst/>
          </a:prstGeom>
          <a:solidFill>
            <a:srgbClr val="ADADA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600200" y="1752600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eax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742950" y="1817688"/>
            <a:ext cx="5334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742950" y="2351088"/>
            <a:ext cx="533400" cy="381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616075" y="2339975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ebx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69925" y="1219200"/>
            <a:ext cx="193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color     register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609600" y="1284288"/>
            <a:ext cx="1981200" cy="161131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3962400" y="5257800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3352800" y="4724400"/>
            <a:ext cx="685800" cy="609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27" name="Oval 14"/>
          <p:cNvSpPr>
            <a:spLocks noChangeArrowheads="1"/>
          </p:cNvSpPr>
          <p:nvPr/>
        </p:nvSpPr>
        <p:spPr bwMode="auto">
          <a:xfrm>
            <a:off x="3962400" y="3048000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 flipH="1">
            <a:off x="3276600" y="3581400"/>
            <a:ext cx="762000" cy="609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29" name="Oval 3"/>
          <p:cNvSpPr>
            <a:spLocks noChangeArrowheads="1"/>
          </p:cNvSpPr>
          <p:nvPr/>
        </p:nvSpPr>
        <p:spPr bwMode="auto">
          <a:xfrm>
            <a:off x="2895600" y="4191000"/>
            <a:ext cx="609600" cy="6096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 flipH="1">
            <a:off x="2209800" y="4724400"/>
            <a:ext cx="762000" cy="609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e-IL"/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1676400" y="5257800"/>
            <a:ext cx="609600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2833688" y="1905000"/>
            <a:ext cx="3890608" cy="830997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+mn-lt"/>
              </a:rPr>
              <a:t>Some graphs can’t be colored </a:t>
            </a:r>
          </a:p>
          <a:p>
            <a:pPr algn="l" rtl="0"/>
            <a:r>
              <a:rPr lang="en-US" dirty="0">
                <a:latin typeface="+mn-lt"/>
              </a:rPr>
              <a:t>in K colors:</a:t>
            </a: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7461250" y="3886200"/>
            <a:ext cx="721095" cy="646331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dirty="0" smtClean="0"/>
              <a:t>stack: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4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precolored nodes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Some variables are pre-assigned to registers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Eg</a:t>
            </a:r>
            <a:r>
              <a:rPr lang="en-US" dirty="0"/>
              <a:t>: </a:t>
            </a:r>
            <a:r>
              <a:rPr lang="en-US" dirty="0" err="1"/>
              <a:t>mul</a:t>
            </a:r>
            <a:r>
              <a:rPr lang="en-US" dirty="0"/>
              <a:t> on x86/</a:t>
            </a:r>
            <a:r>
              <a:rPr lang="en-US" dirty="0" err="1"/>
              <a:t>pentium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uses </a:t>
            </a:r>
            <a:r>
              <a:rPr lang="en-US" dirty="0" err="1"/>
              <a:t>eax</a:t>
            </a:r>
            <a:r>
              <a:rPr lang="en-US" dirty="0"/>
              <a:t>; defines </a:t>
            </a:r>
            <a:r>
              <a:rPr lang="en-US" dirty="0" err="1"/>
              <a:t>eax</a:t>
            </a:r>
            <a:r>
              <a:rPr lang="en-US" dirty="0"/>
              <a:t>, </a:t>
            </a:r>
            <a:r>
              <a:rPr lang="en-US" dirty="0" err="1"/>
              <a:t>edx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err="1"/>
              <a:t>Eg</a:t>
            </a:r>
            <a:r>
              <a:rPr lang="en-US" dirty="0"/>
              <a:t>: call on x86/</a:t>
            </a:r>
            <a:r>
              <a:rPr lang="en-US" dirty="0" err="1"/>
              <a:t>pentium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Defines (trashes) caller-save registers </a:t>
            </a:r>
            <a:r>
              <a:rPr lang="en-US" dirty="0" err="1"/>
              <a:t>eax</a:t>
            </a:r>
            <a:r>
              <a:rPr lang="en-US" dirty="0"/>
              <a:t>, </a:t>
            </a:r>
            <a:r>
              <a:rPr lang="en-US" dirty="0" err="1"/>
              <a:t>ecx</a:t>
            </a:r>
            <a:r>
              <a:rPr lang="en-US" dirty="0"/>
              <a:t>, </a:t>
            </a:r>
            <a:r>
              <a:rPr lang="en-US" dirty="0" err="1"/>
              <a:t>edx</a:t>
            </a:r>
            <a:endParaRPr lang="en-US" dirty="0"/>
          </a:p>
          <a:p>
            <a:r>
              <a:rPr lang="en-US" dirty="0" smtClean="0"/>
              <a:t>To properly allocate registers, treat these register uses as special temporary variables and enter into interference graph as </a:t>
            </a:r>
            <a:r>
              <a:rPr lang="en-US" dirty="0" smtClean="0">
                <a:solidFill>
                  <a:srgbClr val="0000FF"/>
                </a:solidFill>
              </a:rPr>
              <a:t>precolored nodes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16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precolored nodes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Simplify.</a:t>
            </a:r>
            <a:r>
              <a:rPr lang="en-US" dirty="0" smtClean="0"/>
              <a:t> Never remove a pre-colored node – it already has a color, i.e., it </a:t>
            </a:r>
            <a:r>
              <a:rPr lang="en-US" dirty="0" smtClean="0">
                <a:solidFill>
                  <a:srgbClr val="0000FF"/>
                </a:solidFill>
              </a:rPr>
              <a:t>is</a:t>
            </a:r>
            <a:r>
              <a:rPr lang="en-US" dirty="0" smtClean="0"/>
              <a:t> a given register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Coloring.</a:t>
            </a:r>
            <a:r>
              <a:rPr lang="en-US" dirty="0" smtClean="0"/>
              <a:t> Once simplified graph is all colored nodes, add other nodes back in and color them using precolored nodes as starting point</a:t>
            </a:r>
          </a:p>
        </p:txBody>
      </p:sp>
    </p:spTree>
    <p:extLst>
      <p:ext uri="{BB962C8B-B14F-4D97-AF65-F5344CB8AC3E}">
        <p14:creationId xmlns:p14="http://schemas.microsoft.com/office/powerpoint/2010/main" val="289613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move instructions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Code generation produces a lot of extra </a:t>
            </a:r>
            <a:r>
              <a:rPr lang="en-US" dirty="0" err="1" smtClean="0"/>
              <a:t>mov</a:t>
            </a:r>
            <a:r>
              <a:rPr lang="en-US" dirty="0" smtClean="0"/>
              <a:t> instructions</a:t>
            </a:r>
            <a:br>
              <a:rPr lang="en-US" dirty="0" smtClean="0"/>
            </a:br>
            <a:r>
              <a:rPr lang="en-US" dirty="0" smtClean="0"/>
              <a:t>                              </a:t>
            </a:r>
            <a:r>
              <a:rPr lang="en-US" dirty="0" err="1" smtClean="0"/>
              <a:t>mov</a:t>
            </a:r>
            <a:r>
              <a:rPr lang="en-US" dirty="0" smtClean="0"/>
              <a:t> t5, t9</a:t>
            </a:r>
          </a:p>
          <a:p>
            <a:r>
              <a:rPr lang="en-US" dirty="0" smtClean="0"/>
              <a:t>If we can assign t5 and t9 to same register, we can get rid of the </a:t>
            </a:r>
            <a:r>
              <a:rPr lang="en-US" dirty="0" err="1" smtClean="0"/>
              <a:t>mov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effectively, copy elimination at the register allocation level</a:t>
            </a:r>
            <a:endParaRPr lang="he-IL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Idea:</a:t>
            </a:r>
            <a:r>
              <a:rPr lang="en-US" dirty="0" smtClean="0"/>
              <a:t> if t5 and t9 are not connected in inference graph, coalesce them into a single variable; the move will be redundant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Problem:</a:t>
            </a:r>
            <a:r>
              <a:rPr lang="en-US" dirty="0" smtClean="0"/>
              <a:t> coalescing nodes can make a graph</a:t>
            </a:r>
            <a:br>
              <a:rPr lang="en-US" dirty="0" smtClean="0"/>
            </a:br>
            <a:r>
              <a:rPr lang="en-US" dirty="0" smtClean="0"/>
              <a:t>un-colorable</a:t>
            </a:r>
          </a:p>
          <a:p>
            <a:pPr lvl="1"/>
            <a:r>
              <a:rPr lang="en-US" dirty="0" smtClean="0"/>
              <a:t>Conservative coalescing heuristic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2894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3988"/>
            <a:ext cx="7772400" cy="833437"/>
          </a:xfrm>
          <a:noFill/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 New Roman" charset="0"/>
              </a:rPr>
              <a:t>“Global” Register Allocation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703263" y="1068388"/>
            <a:ext cx="7897812" cy="5789612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Input: </a:t>
            </a:r>
          </a:p>
          <a:p>
            <a:pPr lvl="1"/>
            <a:r>
              <a:rPr lang="en-US">
                <a:latin typeface="Times New Roman" charset="0"/>
              </a:rPr>
              <a:t>Sequence of machine code instructions</a:t>
            </a:r>
            <a:br>
              <a:rPr lang="en-US">
                <a:latin typeface="Times New Roman" charset="0"/>
              </a:rPr>
            </a:br>
            <a:r>
              <a:rPr lang="en-US">
                <a:latin typeface="Times New Roman" charset="0"/>
              </a:rPr>
              <a:t>(assembly)</a:t>
            </a:r>
          </a:p>
          <a:p>
            <a:pPr lvl="2"/>
            <a:r>
              <a:rPr lang="en-US">
                <a:latin typeface="Times New Roman" charset="0"/>
              </a:rPr>
              <a:t>Unbounded number of temporary registers</a:t>
            </a:r>
          </a:p>
          <a:p>
            <a:r>
              <a:rPr lang="en-US">
                <a:latin typeface="Times New Roman" charset="0"/>
              </a:rPr>
              <a:t>Output</a:t>
            </a:r>
          </a:p>
          <a:p>
            <a:pPr lvl="1"/>
            <a:r>
              <a:rPr lang="en-US">
                <a:latin typeface="Times New Roman" charset="0"/>
              </a:rPr>
              <a:t>Sequence of machine code instructions</a:t>
            </a:r>
            <a:br>
              <a:rPr lang="en-US">
                <a:latin typeface="Times New Roman" charset="0"/>
              </a:rPr>
            </a:br>
            <a:r>
              <a:rPr lang="en-US">
                <a:latin typeface="Times New Roman" charset="0"/>
              </a:rPr>
              <a:t>(assembly)</a:t>
            </a:r>
          </a:p>
          <a:p>
            <a:pPr lvl="1"/>
            <a:r>
              <a:rPr lang="en-US">
                <a:latin typeface="Times New Roman" charset="0"/>
              </a:rPr>
              <a:t>Machine registers </a:t>
            </a:r>
          </a:p>
          <a:p>
            <a:pPr lvl="1"/>
            <a:r>
              <a:rPr lang="en-US">
                <a:latin typeface="Times New Roman" charset="0"/>
              </a:rPr>
              <a:t>Some MOVE instructions removed</a:t>
            </a:r>
          </a:p>
          <a:p>
            <a:pPr lvl="1"/>
            <a:r>
              <a:rPr lang="en-US">
                <a:latin typeface="Times New Roman" charset="0"/>
              </a:rPr>
              <a:t>Missing prologue and epilogue</a:t>
            </a:r>
          </a:p>
        </p:txBody>
      </p:sp>
    </p:spTree>
    <p:extLst>
      <p:ext uri="{BB962C8B-B14F-4D97-AF65-F5344CB8AC3E}">
        <p14:creationId xmlns:p14="http://schemas.microsoft.com/office/powerpoint/2010/main" val="88783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Sethi-Ullman</a:t>
            </a:r>
            <a:r>
              <a:rPr lang="en-US" dirty="0" smtClean="0"/>
              <a:t> translation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63223" y="1981199"/>
            <a:ext cx="8236184" cy="4326467"/>
          </a:xfrm>
        </p:spPr>
        <p:txBody>
          <a:bodyPr/>
          <a:lstStyle/>
          <a:p>
            <a:r>
              <a:rPr lang="en-US" dirty="0" smtClean="0"/>
              <a:t>Algorithm by Ravi </a:t>
            </a:r>
            <a:r>
              <a:rPr lang="en-US" dirty="0" err="1" smtClean="0"/>
              <a:t>Sethi</a:t>
            </a:r>
            <a:r>
              <a:rPr lang="en-US" dirty="0" smtClean="0"/>
              <a:t> and Jeffrey D. </a:t>
            </a:r>
            <a:r>
              <a:rPr lang="en-US" dirty="0" err="1" smtClean="0"/>
              <a:t>Ullman</a:t>
            </a:r>
            <a:r>
              <a:rPr lang="en-US" dirty="0" smtClean="0"/>
              <a:t> to emit optimal TAC</a:t>
            </a:r>
          </a:p>
          <a:p>
            <a:pPr lvl="1"/>
            <a:r>
              <a:rPr lang="en-US" dirty="0" smtClean="0"/>
              <a:t>Minimizes number of temporaries for a </a:t>
            </a:r>
            <a:r>
              <a:rPr lang="en-US" b="1" dirty="0" smtClean="0"/>
              <a:t>single expression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8528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95275"/>
            <a:ext cx="7772400" cy="1143000"/>
          </a:xfrm>
        </p:spPr>
        <p:txBody>
          <a:bodyPr/>
          <a:lstStyle/>
          <a:p>
            <a:r>
              <a:rPr lang="en-US" sz="3200">
                <a:solidFill>
                  <a:schemeClr val="tx1"/>
                </a:solidFill>
                <a:latin typeface="Times New Roman" charset="0"/>
              </a:rPr>
              <a:t>Basic Compiler Phases</a:t>
            </a:r>
            <a:endParaRPr lang="en-US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4292600" y="534988"/>
            <a:ext cx="3890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solidFill>
                  <a:schemeClr val="tx1"/>
                </a:solidFill>
              </a:rPr>
              <a:t>Source program (string)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3683000" y="6400800"/>
            <a:ext cx="3238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solidFill>
                  <a:schemeClr val="tx1"/>
                </a:solidFill>
              </a:rPr>
              <a:t>Fin. Assembly 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2565400" y="1027113"/>
            <a:ext cx="2089150" cy="4953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</a:rPr>
              <a:t>lexical analysis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2752725" y="2020888"/>
            <a:ext cx="2227263" cy="4953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</a:rPr>
              <a:t>syntax analysis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2587625" y="2933700"/>
            <a:ext cx="2360613" cy="4953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2551113" y="3860800"/>
            <a:ext cx="2474912" cy="4953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rtl="1"/>
            <a:r>
              <a:rPr lang="en-US" sz="2400">
                <a:solidFill>
                  <a:schemeClr val="tx1"/>
                </a:solidFill>
              </a:rPr>
              <a:t>Translate</a:t>
            </a:r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1954213" y="4857750"/>
            <a:ext cx="3771900" cy="4953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rtl="1"/>
            <a:r>
              <a:rPr lang="en-US" sz="2400">
                <a:solidFill>
                  <a:schemeClr val="tx1"/>
                </a:solidFill>
              </a:rPr>
              <a:t>Instruction selection</a:t>
            </a:r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2171700" y="5721350"/>
            <a:ext cx="4064000" cy="495300"/>
          </a:xfrm>
          <a:prstGeom prst="rect">
            <a:avLst/>
          </a:prstGeom>
          <a:noFill/>
          <a:ln w="38100">
            <a:solidFill>
              <a:srgbClr val="F02E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</a:rPr>
              <a:t>Global Register Allocation</a:t>
            </a:r>
          </a:p>
        </p:txBody>
      </p:sp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4013200" y="1541463"/>
            <a:ext cx="1093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</a:rPr>
              <a:t>Tokens</a:t>
            </a:r>
          </a:p>
        </p:txBody>
      </p:sp>
      <p:sp>
        <p:nvSpPr>
          <p:cNvPr id="18443" name="Text Box 12"/>
          <p:cNvSpPr txBox="1">
            <a:spLocks noChangeArrowheads="1"/>
          </p:cNvSpPr>
          <p:nvPr/>
        </p:nvSpPr>
        <p:spPr bwMode="auto">
          <a:xfrm>
            <a:off x="3937000" y="2551113"/>
            <a:ext cx="302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</a:rPr>
              <a:t>Abstract syntax tree</a:t>
            </a:r>
          </a:p>
        </p:txBody>
      </p:sp>
      <p:sp>
        <p:nvSpPr>
          <p:cNvPr id="18444" name="Text Box 13"/>
          <p:cNvSpPr txBox="1">
            <a:spLocks noChangeArrowheads="1"/>
          </p:cNvSpPr>
          <p:nvPr/>
        </p:nvSpPr>
        <p:spPr bwMode="auto">
          <a:xfrm>
            <a:off x="3987800" y="4405313"/>
            <a:ext cx="4341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</a:rPr>
              <a:t>Intermediate representation</a:t>
            </a:r>
          </a:p>
        </p:txBody>
      </p:sp>
      <p:sp>
        <p:nvSpPr>
          <p:cNvPr id="18445" name="Text Box 14"/>
          <p:cNvSpPr txBox="1">
            <a:spLocks noChangeArrowheads="1"/>
          </p:cNvSpPr>
          <p:nvPr/>
        </p:nvSpPr>
        <p:spPr bwMode="auto">
          <a:xfrm>
            <a:off x="3749675" y="5284788"/>
            <a:ext cx="3598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solidFill>
                  <a:schemeClr val="tx1"/>
                </a:solidFill>
              </a:rPr>
              <a:t>Assembly</a:t>
            </a:r>
          </a:p>
        </p:txBody>
      </p:sp>
      <p:sp>
        <p:nvSpPr>
          <p:cNvPr id="18446" name="Line 15"/>
          <p:cNvSpPr>
            <a:spLocks noChangeShapeType="1"/>
          </p:cNvSpPr>
          <p:nvPr/>
        </p:nvSpPr>
        <p:spPr bwMode="auto">
          <a:xfrm flipH="1">
            <a:off x="3895725" y="655638"/>
            <a:ext cx="12700" cy="322262"/>
          </a:xfrm>
          <a:prstGeom prst="line">
            <a:avLst/>
          </a:prstGeom>
          <a:noFill/>
          <a:ln w="38100">
            <a:solidFill>
              <a:srgbClr val="F000D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Line 16"/>
          <p:cNvSpPr>
            <a:spLocks noChangeShapeType="1"/>
          </p:cNvSpPr>
          <p:nvPr/>
        </p:nvSpPr>
        <p:spPr bwMode="auto">
          <a:xfrm>
            <a:off x="3908425" y="1530350"/>
            <a:ext cx="0" cy="501650"/>
          </a:xfrm>
          <a:prstGeom prst="line">
            <a:avLst/>
          </a:prstGeom>
          <a:noFill/>
          <a:ln w="38100">
            <a:solidFill>
              <a:srgbClr val="F000D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Line 17"/>
          <p:cNvSpPr>
            <a:spLocks noChangeShapeType="1"/>
          </p:cNvSpPr>
          <p:nvPr/>
        </p:nvSpPr>
        <p:spPr bwMode="auto">
          <a:xfrm flipH="1">
            <a:off x="3908425" y="2535238"/>
            <a:ext cx="25400" cy="398462"/>
          </a:xfrm>
          <a:prstGeom prst="line">
            <a:avLst/>
          </a:prstGeom>
          <a:noFill/>
          <a:ln w="38100">
            <a:solidFill>
              <a:srgbClr val="F000D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Line 18"/>
          <p:cNvSpPr>
            <a:spLocks noChangeShapeType="1"/>
          </p:cNvSpPr>
          <p:nvPr/>
        </p:nvSpPr>
        <p:spPr bwMode="auto">
          <a:xfrm>
            <a:off x="3817938" y="3487738"/>
            <a:ext cx="0" cy="398462"/>
          </a:xfrm>
          <a:prstGeom prst="line">
            <a:avLst/>
          </a:prstGeom>
          <a:noFill/>
          <a:ln w="38100">
            <a:solidFill>
              <a:srgbClr val="F000D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Line 19"/>
          <p:cNvSpPr>
            <a:spLocks noChangeShapeType="1"/>
          </p:cNvSpPr>
          <p:nvPr/>
        </p:nvSpPr>
        <p:spPr bwMode="auto">
          <a:xfrm>
            <a:off x="3817938" y="4375150"/>
            <a:ext cx="12700" cy="476250"/>
          </a:xfrm>
          <a:prstGeom prst="line">
            <a:avLst/>
          </a:prstGeom>
          <a:noFill/>
          <a:ln w="38100">
            <a:solidFill>
              <a:srgbClr val="F000D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Line 20"/>
          <p:cNvSpPr>
            <a:spLocks noChangeShapeType="1"/>
          </p:cNvSpPr>
          <p:nvPr/>
        </p:nvSpPr>
        <p:spPr bwMode="auto">
          <a:xfrm flipH="1">
            <a:off x="3805238" y="5353050"/>
            <a:ext cx="12700" cy="385763"/>
          </a:xfrm>
          <a:prstGeom prst="line">
            <a:avLst/>
          </a:prstGeom>
          <a:noFill/>
          <a:ln w="38100">
            <a:solidFill>
              <a:srgbClr val="F000D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Line 21"/>
          <p:cNvSpPr>
            <a:spLocks noChangeShapeType="1"/>
          </p:cNvSpPr>
          <p:nvPr/>
        </p:nvSpPr>
        <p:spPr bwMode="auto">
          <a:xfrm>
            <a:off x="3792538" y="6267450"/>
            <a:ext cx="0" cy="682625"/>
          </a:xfrm>
          <a:prstGeom prst="line">
            <a:avLst/>
          </a:prstGeom>
          <a:noFill/>
          <a:ln w="38100">
            <a:solidFill>
              <a:srgbClr val="F000D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Text Box 22"/>
          <p:cNvSpPr txBox="1">
            <a:spLocks noChangeArrowheads="1"/>
          </p:cNvSpPr>
          <p:nvPr/>
        </p:nvSpPr>
        <p:spPr bwMode="auto">
          <a:xfrm>
            <a:off x="6346825" y="3835400"/>
            <a:ext cx="2333625" cy="4953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solidFill>
                  <a:schemeClr val="tx1"/>
                </a:solidFill>
              </a:rPr>
              <a:t>Frame</a:t>
            </a:r>
          </a:p>
        </p:txBody>
      </p:sp>
      <p:sp>
        <p:nvSpPr>
          <p:cNvPr id="18454" name="Line 23"/>
          <p:cNvSpPr>
            <a:spLocks noChangeShapeType="1"/>
          </p:cNvSpPr>
          <p:nvPr/>
        </p:nvSpPr>
        <p:spPr bwMode="auto">
          <a:xfrm flipV="1">
            <a:off x="5008563" y="4108450"/>
            <a:ext cx="1270000" cy="269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2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0"/>
            <a:ext cx="7772400" cy="708025"/>
          </a:xfrm>
          <a:noFill/>
        </p:spPr>
        <p:txBody>
          <a:bodyPr/>
          <a:lstStyle/>
          <a:p>
            <a:r>
              <a:rPr lang="en-US" sz="3200">
                <a:solidFill>
                  <a:schemeClr val="tx1"/>
                </a:solidFill>
                <a:latin typeface="Times New Roman" charset="0"/>
              </a:rPr>
              <a:t>Graph Coloring by Simplification</a:t>
            </a:r>
          </a:p>
        </p:txBody>
      </p:sp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2301875" y="900113"/>
            <a:ext cx="5486400" cy="434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Build: Construct the interference graph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1874838" y="1784350"/>
            <a:ext cx="6340475" cy="739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Simplify: Recursively remove nodes with less than K neighbors ; Push removed nodes into stack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1874838" y="3208338"/>
            <a:ext cx="6340475" cy="892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Potential-Spill: Spill some nodes and remove nodes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Push removed nodes into stack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1874838" y="4600575"/>
            <a:ext cx="6340475" cy="434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Select: Assign actual registers (from simplify/spill stack)</a:t>
            </a:r>
          </a:p>
        </p:txBody>
      </p:sp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1519238" y="5607050"/>
            <a:ext cx="7053262" cy="434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Actual-Spill: Spill some potential spills and repeat the process</a:t>
            </a:r>
          </a:p>
        </p:txBody>
      </p:sp>
      <p:cxnSp>
        <p:nvCxnSpPr>
          <p:cNvPr id="31751" name="AutoShape 9"/>
          <p:cNvCxnSpPr>
            <a:cxnSpLocks noChangeShapeType="1"/>
            <a:stCxn id="31746" idx="2"/>
            <a:endCxn id="31747" idx="0"/>
          </p:cNvCxnSpPr>
          <p:nvPr/>
        </p:nvCxnSpPr>
        <p:spPr bwMode="auto">
          <a:xfrm>
            <a:off x="5045075" y="1354138"/>
            <a:ext cx="0" cy="4111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752" name="AutoShape 11"/>
          <p:cNvCxnSpPr>
            <a:cxnSpLocks noChangeShapeType="1"/>
            <a:stCxn id="31747" idx="2"/>
            <a:endCxn id="31748" idx="0"/>
          </p:cNvCxnSpPr>
          <p:nvPr/>
        </p:nvCxnSpPr>
        <p:spPr bwMode="auto">
          <a:xfrm>
            <a:off x="5045075" y="2543175"/>
            <a:ext cx="0" cy="6461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753" name="AutoShape 12"/>
          <p:cNvCxnSpPr>
            <a:cxnSpLocks noChangeShapeType="1"/>
            <a:stCxn id="31748" idx="2"/>
            <a:endCxn id="31749" idx="0"/>
          </p:cNvCxnSpPr>
          <p:nvPr/>
        </p:nvCxnSpPr>
        <p:spPr bwMode="auto">
          <a:xfrm>
            <a:off x="5045075" y="4119563"/>
            <a:ext cx="0" cy="4619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754" name="AutoShape 13"/>
          <p:cNvCxnSpPr>
            <a:cxnSpLocks noChangeShapeType="1"/>
            <a:stCxn id="31749" idx="2"/>
            <a:endCxn id="31750" idx="0"/>
          </p:cNvCxnSpPr>
          <p:nvPr/>
        </p:nvCxnSpPr>
        <p:spPr bwMode="auto">
          <a:xfrm>
            <a:off x="5045075" y="5054600"/>
            <a:ext cx="1588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755" name="AutoShape 14"/>
          <p:cNvCxnSpPr>
            <a:cxnSpLocks noChangeShapeType="1"/>
            <a:stCxn id="31748" idx="1"/>
            <a:endCxn id="31747" idx="1"/>
          </p:cNvCxnSpPr>
          <p:nvPr/>
        </p:nvCxnSpPr>
        <p:spPr bwMode="auto">
          <a:xfrm rot="10800000" flipH="1">
            <a:off x="1855788" y="2154238"/>
            <a:ext cx="1587" cy="1500187"/>
          </a:xfrm>
          <a:prstGeom prst="curvedConnector3">
            <a:avLst>
              <a:gd name="adj1" fmla="val -13200005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1756" name="AutoShape 16"/>
          <p:cNvSpPr>
            <a:spLocks noChangeArrowheads="1"/>
          </p:cNvSpPr>
          <p:nvPr/>
        </p:nvSpPr>
        <p:spPr bwMode="auto">
          <a:xfrm>
            <a:off x="8213725" y="2030413"/>
            <a:ext cx="279400" cy="495300"/>
          </a:xfrm>
          <a:prstGeom prst="curvedLeftArrow">
            <a:avLst>
              <a:gd name="adj1" fmla="val 35455"/>
              <a:gd name="adj2" fmla="val 70909"/>
              <a:gd name="adj3" fmla="val 33333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57" name="AutoShape 17"/>
          <p:cNvSpPr>
            <a:spLocks noChangeArrowheads="1"/>
          </p:cNvSpPr>
          <p:nvPr/>
        </p:nvSpPr>
        <p:spPr bwMode="auto">
          <a:xfrm>
            <a:off x="8210550" y="4568825"/>
            <a:ext cx="371475" cy="495300"/>
          </a:xfrm>
          <a:prstGeom prst="curvedLeftArrow">
            <a:avLst>
              <a:gd name="adj1" fmla="val 26667"/>
              <a:gd name="adj2" fmla="val 53333"/>
              <a:gd name="adj3" fmla="val 33333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31758" name="AutoShape 18"/>
          <p:cNvCxnSpPr>
            <a:cxnSpLocks noChangeShapeType="1"/>
            <a:stCxn id="31750" idx="1"/>
            <a:endCxn id="31746" idx="1"/>
          </p:cNvCxnSpPr>
          <p:nvPr/>
        </p:nvCxnSpPr>
        <p:spPr bwMode="auto">
          <a:xfrm rot="10800000" flipH="1">
            <a:off x="1500188" y="1117600"/>
            <a:ext cx="782637" cy="4706938"/>
          </a:xfrm>
          <a:prstGeom prst="curvedConnector3">
            <a:avLst>
              <a:gd name="adj1" fmla="val -26773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386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2"/>
          <p:cNvSpPr>
            <a:spLocks noGrp="1" noChangeArrowheads="1"/>
          </p:cNvSpPr>
          <p:nvPr>
            <p:ph type="title"/>
          </p:nvPr>
        </p:nvSpPr>
        <p:spPr>
          <a:xfrm>
            <a:off x="685800" y="180975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 New Roman" charset="0"/>
              </a:rPr>
              <a:t>Artificial Example K=2</a:t>
            </a:r>
          </a:p>
        </p:txBody>
      </p:sp>
      <p:sp>
        <p:nvSpPr>
          <p:cNvPr id="32770" name="Oval 58"/>
          <p:cNvSpPr>
            <a:spLocks noChangeArrowheads="1"/>
          </p:cNvSpPr>
          <p:nvPr/>
        </p:nvSpPr>
        <p:spPr bwMode="auto">
          <a:xfrm>
            <a:off x="808038" y="2943225"/>
            <a:ext cx="501650" cy="5619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t1</a:t>
            </a:r>
          </a:p>
        </p:txBody>
      </p:sp>
      <p:sp>
        <p:nvSpPr>
          <p:cNvPr id="32771" name="Oval 59"/>
          <p:cNvSpPr>
            <a:spLocks noChangeArrowheads="1"/>
          </p:cNvSpPr>
          <p:nvPr/>
        </p:nvSpPr>
        <p:spPr bwMode="auto">
          <a:xfrm>
            <a:off x="7727950" y="2943225"/>
            <a:ext cx="501650" cy="5619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t3</a:t>
            </a:r>
          </a:p>
        </p:txBody>
      </p:sp>
      <p:sp>
        <p:nvSpPr>
          <p:cNvPr id="32772" name="Oval 60"/>
          <p:cNvSpPr>
            <a:spLocks noChangeArrowheads="1"/>
          </p:cNvSpPr>
          <p:nvPr/>
        </p:nvSpPr>
        <p:spPr bwMode="auto">
          <a:xfrm>
            <a:off x="4230688" y="1146175"/>
            <a:ext cx="501650" cy="5619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t2</a:t>
            </a:r>
          </a:p>
        </p:txBody>
      </p:sp>
      <p:sp>
        <p:nvSpPr>
          <p:cNvPr id="32773" name="Oval 61"/>
          <p:cNvSpPr>
            <a:spLocks noChangeArrowheads="1"/>
          </p:cNvSpPr>
          <p:nvPr/>
        </p:nvSpPr>
        <p:spPr bwMode="auto">
          <a:xfrm>
            <a:off x="4230688" y="5900738"/>
            <a:ext cx="501650" cy="5619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t4</a:t>
            </a:r>
          </a:p>
        </p:txBody>
      </p:sp>
      <p:sp>
        <p:nvSpPr>
          <p:cNvPr id="32774" name="Oval 62"/>
          <p:cNvSpPr>
            <a:spLocks noChangeArrowheads="1"/>
          </p:cNvSpPr>
          <p:nvPr/>
        </p:nvSpPr>
        <p:spPr bwMode="auto">
          <a:xfrm>
            <a:off x="6843713" y="2943225"/>
            <a:ext cx="501650" cy="5619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t7</a:t>
            </a:r>
          </a:p>
        </p:txBody>
      </p:sp>
      <p:sp>
        <p:nvSpPr>
          <p:cNvPr id="32775" name="Oval 63"/>
          <p:cNvSpPr>
            <a:spLocks noChangeArrowheads="1"/>
          </p:cNvSpPr>
          <p:nvPr/>
        </p:nvSpPr>
        <p:spPr bwMode="auto">
          <a:xfrm>
            <a:off x="4230688" y="4803775"/>
            <a:ext cx="501650" cy="5619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t8</a:t>
            </a:r>
          </a:p>
        </p:txBody>
      </p:sp>
      <p:sp>
        <p:nvSpPr>
          <p:cNvPr id="32776" name="Oval 64"/>
          <p:cNvSpPr>
            <a:spLocks noChangeArrowheads="1"/>
          </p:cNvSpPr>
          <p:nvPr/>
        </p:nvSpPr>
        <p:spPr bwMode="auto">
          <a:xfrm>
            <a:off x="1693863" y="2943225"/>
            <a:ext cx="501650" cy="5619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t5</a:t>
            </a:r>
          </a:p>
        </p:txBody>
      </p:sp>
      <p:sp>
        <p:nvSpPr>
          <p:cNvPr id="32777" name="Oval 65"/>
          <p:cNvSpPr>
            <a:spLocks noChangeArrowheads="1"/>
          </p:cNvSpPr>
          <p:nvPr/>
        </p:nvSpPr>
        <p:spPr bwMode="auto">
          <a:xfrm>
            <a:off x="4230688" y="2092325"/>
            <a:ext cx="501650" cy="5619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t6</a:t>
            </a:r>
          </a:p>
        </p:txBody>
      </p:sp>
      <p:cxnSp>
        <p:nvCxnSpPr>
          <p:cNvPr id="32778" name="AutoShape 67"/>
          <p:cNvCxnSpPr>
            <a:cxnSpLocks noChangeShapeType="1"/>
            <a:endCxn id="32776" idx="6"/>
          </p:cNvCxnSpPr>
          <p:nvPr/>
        </p:nvCxnSpPr>
        <p:spPr bwMode="auto">
          <a:xfrm flipH="1">
            <a:off x="2214563" y="2408238"/>
            <a:ext cx="1960562" cy="8159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779" name="AutoShape 68"/>
          <p:cNvCxnSpPr>
            <a:cxnSpLocks noChangeShapeType="1"/>
            <a:stCxn id="32776" idx="2"/>
            <a:endCxn id="32770" idx="6"/>
          </p:cNvCxnSpPr>
          <p:nvPr/>
        </p:nvCxnSpPr>
        <p:spPr bwMode="auto">
          <a:xfrm flipH="1">
            <a:off x="1328738" y="3224213"/>
            <a:ext cx="3460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780" name="AutoShape 69"/>
          <p:cNvCxnSpPr>
            <a:cxnSpLocks noChangeShapeType="1"/>
            <a:stCxn id="32776" idx="5"/>
          </p:cNvCxnSpPr>
          <p:nvPr/>
        </p:nvCxnSpPr>
        <p:spPr bwMode="auto">
          <a:xfrm>
            <a:off x="2122488" y="3441700"/>
            <a:ext cx="2144712" cy="1358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781" name="AutoShape 70"/>
          <p:cNvCxnSpPr>
            <a:cxnSpLocks noChangeShapeType="1"/>
            <a:stCxn id="32775" idx="4"/>
          </p:cNvCxnSpPr>
          <p:nvPr/>
        </p:nvCxnSpPr>
        <p:spPr bwMode="auto">
          <a:xfrm>
            <a:off x="4481513" y="5384800"/>
            <a:ext cx="14287" cy="4222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782" name="AutoShape 71"/>
          <p:cNvCxnSpPr>
            <a:cxnSpLocks noChangeShapeType="1"/>
            <a:stCxn id="32775" idx="6"/>
            <a:endCxn id="32774" idx="2"/>
          </p:cNvCxnSpPr>
          <p:nvPr/>
        </p:nvCxnSpPr>
        <p:spPr bwMode="auto">
          <a:xfrm flipV="1">
            <a:off x="4751388" y="3224213"/>
            <a:ext cx="2073275" cy="18605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783" name="AutoShape 73"/>
          <p:cNvCxnSpPr>
            <a:cxnSpLocks noChangeShapeType="1"/>
            <a:stCxn id="32774" idx="6"/>
            <a:endCxn id="32771" idx="2"/>
          </p:cNvCxnSpPr>
          <p:nvPr/>
        </p:nvCxnSpPr>
        <p:spPr bwMode="auto">
          <a:xfrm>
            <a:off x="7364413" y="3224213"/>
            <a:ext cx="344487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784" name="AutoShape 75"/>
          <p:cNvCxnSpPr>
            <a:cxnSpLocks noChangeShapeType="1"/>
            <a:stCxn id="32772" idx="4"/>
          </p:cNvCxnSpPr>
          <p:nvPr/>
        </p:nvCxnSpPr>
        <p:spPr bwMode="auto">
          <a:xfrm>
            <a:off x="4481513" y="1727200"/>
            <a:ext cx="14287" cy="3460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785" name="AutoShape 76"/>
          <p:cNvCxnSpPr>
            <a:cxnSpLocks noChangeShapeType="1"/>
            <a:stCxn id="32777" idx="6"/>
            <a:endCxn id="32774" idx="1"/>
          </p:cNvCxnSpPr>
          <p:nvPr/>
        </p:nvCxnSpPr>
        <p:spPr bwMode="auto">
          <a:xfrm>
            <a:off x="4751388" y="2373313"/>
            <a:ext cx="2165350" cy="6334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6191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247650"/>
            <a:ext cx="7788275" cy="1190625"/>
          </a:xfrm>
          <a:noFill/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 New Roman" charset="0"/>
              </a:rPr>
              <a:t>Coalescing</a:t>
            </a:r>
          </a:p>
        </p:txBody>
      </p:sp>
      <p:sp>
        <p:nvSpPr>
          <p:cNvPr id="612355" name="Rectangle 3"/>
          <p:cNvSpPr>
            <a:spLocks noGrp="1" noChangeArrowheads="1"/>
          </p:cNvSpPr>
          <p:nvPr>
            <p:ph idx="1"/>
          </p:nvPr>
        </p:nvSpPr>
        <p:spPr>
          <a:xfrm>
            <a:off x="595313" y="1781175"/>
            <a:ext cx="7897812" cy="3890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MOVs can be removed if the source and the target share the same register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The source and the target of the move can be merged into a single node </a:t>
            </a:r>
            <a:br>
              <a:rPr lang="en-US" sz="2800">
                <a:latin typeface="Times New Roman" charset="0"/>
              </a:rPr>
            </a:br>
            <a:r>
              <a:rPr lang="en-US" sz="2800">
                <a:latin typeface="Times New Roman" charset="0"/>
              </a:rPr>
              <a:t>(unifying the sets of neighbors)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May require more registers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02E00"/>
                </a:solidFill>
                <a:latin typeface="Times New Roman" charset="0"/>
              </a:rPr>
              <a:t>Conservative Coalescing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Merge nodes only if the resulting node has fewer than K neighbors with degree </a:t>
            </a:r>
            <a:r>
              <a:rPr lang="en-US" sz="2400">
                <a:latin typeface="Times New Roman" charset="0"/>
                <a:sym typeface="Math B" charset="0"/>
              </a:rPr>
              <a:t></a:t>
            </a:r>
            <a:r>
              <a:rPr lang="en-US" sz="2400">
                <a:latin typeface="Times New Roman" charset="0"/>
              </a:rPr>
              <a:t> K (in the resulting graph)</a:t>
            </a:r>
          </a:p>
        </p:txBody>
      </p:sp>
    </p:spTree>
    <p:extLst>
      <p:ext uri="{BB962C8B-B14F-4D97-AF65-F5344CB8AC3E}">
        <p14:creationId xmlns:p14="http://schemas.microsoft.com/office/powerpoint/2010/main" val="110255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55" grpId="0" build="p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247650"/>
            <a:ext cx="7788275" cy="1190625"/>
          </a:xfrm>
          <a:noFill/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 New Roman" charset="0"/>
              </a:rPr>
              <a:t>Constrained Moves</a:t>
            </a:r>
          </a:p>
        </p:txBody>
      </p:sp>
      <p:sp>
        <p:nvSpPr>
          <p:cNvPr id="613379" name="Rectangle 3"/>
          <p:cNvSpPr>
            <a:spLocks noGrp="1" noChangeArrowheads="1"/>
          </p:cNvSpPr>
          <p:nvPr>
            <p:ph idx="1"/>
          </p:nvPr>
        </p:nvSpPr>
        <p:spPr>
          <a:xfrm>
            <a:off x="627063" y="1735138"/>
            <a:ext cx="672465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A instruction T </a:t>
            </a:r>
            <a:r>
              <a:rPr lang="en-US" sz="2800">
                <a:latin typeface="Times New Roman" charset="0"/>
                <a:sym typeface="Symbol" charset="0"/>
              </a:rPr>
              <a:t></a:t>
            </a:r>
            <a:r>
              <a:rPr lang="en-US" sz="2800">
                <a:latin typeface="Times New Roman" charset="0"/>
              </a:rPr>
              <a:t> S is </a:t>
            </a:r>
            <a:r>
              <a:rPr lang="en-US" sz="2800">
                <a:solidFill>
                  <a:srgbClr val="F02E00"/>
                </a:solidFill>
                <a:latin typeface="Times New Roman" charset="0"/>
              </a:rPr>
              <a:t>constrained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 if S and T interfere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May happen after coalescing</a:t>
            </a:r>
          </a:p>
          <a:p>
            <a:pPr>
              <a:lnSpc>
                <a:spcPct val="90000"/>
              </a:lnSpc>
            </a:pPr>
            <a:endParaRPr lang="en-US" sz="2800">
              <a:latin typeface="Times New Roman" charset="0"/>
            </a:endParaRPr>
          </a:p>
          <a:p>
            <a:pPr>
              <a:lnSpc>
                <a:spcPct val="90000"/>
              </a:lnSpc>
            </a:pPr>
            <a:endParaRPr lang="en-US" sz="2800">
              <a:latin typeface="Times New Roman" charset="0"/>
            </a:endParaRPr>
          </a:p>
          <a:p>
            <a:pPr>
              <a:lnSpc>
                <a:spcPct val="90000"/>
              </a:lnSpc>
            </a:pPr>
            <a:endParaRPr lang="en-US" sz="2800">
              <a:latin typeface="Times New Roman" charset="0"/>
            </a:endParaRPr>
          </a:p>
          <a:p>
            <a:pPr>
              <a:lnSpc>
                <a:spcPct val="90000"/>
              </a:lnSpc>
            </a:pPr>
            <a:endParaRPr lang="en-US" sz="2800">
              <a:latin typeface="Times New Roman" charset="0"/>
            </a:endParaRPr>
          </a:p>
          <a:p>
            <a:pPr>
              <a:lnSpc>
                <a:spcPct val="90000"/>
              </a:lnSpc>
            </a:pPr>
            <a:endParaRPr lang="en-US" sz="2800">
              <a:latin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Constrained MOVs are not coalesced</a:t>
            </a:r>
          </a:p>
          <a:p>
            <a:pPr>
              <a:lnSpc>
                <a:spcPct val="90000"/>
              </a:lnSpc>
            </a:pPr>
            <a:endParaRPr lang="en-US" sz="2800">
              <a:latin typeface="Times New Roman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85800" y="3140075"/>
            <a:ext cx="4905375" cy="1835150"/>
            <a:chOff x="432" y="1978"/>
            <a:chExt cx="3090" cy="1156"/>
          </a:xfrm>
        </p:grpSpPr>
        <p:sp>
          <p:nvSpPr>
            <p:cNvPr id="34821" name="Oval 4"/>
            <p:cNvSpPr>
              <a:spLocks noChangeArrowheads="1"/>
            </p:cNvSpPr>
            <p:nvPr/>
          </p:nvSpPr>
          <p:spPr bwMode="auto">
            <a:xfrm>
              <a:off x="2477" y="2061"/>
              <a:ext cx="306" cy="35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34822" name="Oval 5"/>
            <p:cNvSpPr>
              <a:spLocks noChangeArrowheads="1"/>
            </p:cNvSpPr>
            <p:nvPr/>
          </p:nvSpPr>
          <p:spPr bwMode="auto">
            <a:xfrm>
              <a:off x="3216" y="2090"/>
              <a:ext cx="306" cy="35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Y</a:t>
              </a:r>
            </a:p>
          </p:txBody>
        </p:sp>
        <p:cxnSp>
          <p:nvCxnSpPr>
            <p:cNvPr id="34823" name="AutoShape 8"/>
            <p:cNvCxnSpPr>
              <a:cxnSpLocks noChangeShapeType="1"/>
            </p:cNvCxnSpPr>
            <p:nvPr/>
          </p:nvCxnSpPr>
          <p:spPr bwMode="auto">
            <a:xfrm>
              <a:off x="2757" y="2238"/>
              <a:ext cx="409" cy="2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824" name="Oval 9"/>
            <p:cNvSpPr>
              <a:spLocks noChangeArrowheads="1"/>
            </p:cNvSpPr>
            <p:nvPr/>
          </p:nvSpPr>
          <p:spPr bwMode="auto">
            <a:xfrm>
              <a:off x="2692" y="2780"/>
              <a:ext cx="280" cy="35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Z</a:t>
              </a:r>
            </a:p>
          </p:txBody>
        </p:sp>
        <p:cxnSp>
          <p:nvCxnSpPr>
            <p:cNvPr id="34825" name="AutoShape 12"/>
            <p:cNvCxnSpPr>
              <a:cxnSpLocks noChangeShapeType="1"/>
              <a:stCxn id="34822" idx="3"/>
              <a:endCxn id="34824" idx="6"/>
            </p:cNvCxnSpPr>
            <p:nvPr/>
          </p:nvCxnSpPr>
          <p:spPr bwMode="auto">
            <a:xfrm flipH="1">
              <a:off x="2984" y="2404"/>
              <a:ext cx="277" cy="55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26" name="AutoShape 13"/>
            <p:cNvCxnSpPr>
              <a:cxnSpLocks noChangeShapeType="1"/>
              <a:stCxn id="34821" idx="4"/>
              <a:endCxn id="34824" idx="0"/>
            </p:cNvCxnSpPr>
            <p:nvPr/>
          </p:nvCxnSpPr>
          <p:spPr bwMode="auto">
            <a:xfrm>
              <a:off x="2630" y="2427"/>
              <a:ext cx="202" cy="34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827" name="Text Box 14"/>
            <p:cNvSpPr txBox="1">
              <a:spLocks noChangeArrowheads="1"/>
            </p:cNvSpPr>
            <p:nvPr/>
          </p:nvSpPr>
          <p:spPr bwMode="auto">
            <a:xfrm>
              <a:off x="461" y="1978"/>
              <a:ext cx="19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tx1"/>
                  </a:solidFill>
                </a:rPr>
                <a:t>X </a:t>
              </a:r>
              <a:r>
                <a:rPr lang="en-US">
                  <a:solidFill>
                    <a:schemeClr val="tx1"/>
                  </a:solidFill>
                  <a:sym typeface="Symbol" charset="0"/>
                </a:rPr>
                <a:t>Y       /* X, Y, Z */</a:t>
              </a:r>
            </a:p>
          </p:txBody>
        </p:sp>
        <p:sp>
          <p:nvSpPr>
            <p:cNvPr id="34828" name="Text Box 15"/>
            <p:cNvSpPr txBox="1">
              <a:spLocks noChangeArrowheads="1"/>
            </p:cNvSpPr>
            <p:nvPr/>
          </p:nvSpPr>
          <p:spPr bwMode="auto">
            <a:xfrm>
              <a:off x="432" y="2602"/>
              <a:ext cx="14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tx1"/>
                  </a:solidFill>
                </a:rPr>
                <a:t>Y</a:t>
              </a:r>
              <a:r>
                <a:rPr lang="en-US">
                  <a:solidFill>
                    <a:schemeClr val="tx1"/>
                  </a:solidFill>
                  <a:sym typeface="Symbol" charset="0"/>
                </a:rPr>
                <a:t>Z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29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79" grpId="0" build="p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0"/>
            <a:ext cx="7772400" cy="708025"/>
          </a:xfrm>
          <a:noFill/>
        </p:spPr>
        <p:txBody>
          <a:bodyPr/>
          <a:lstStyle/>
          <a:p>
            <a:r>
              <a:rPr lang="en-US" sz="3200">
                <a:solidFill>
                  <a:schemeClr val="tx1"/>
                </a:solidFill>
                <a:latin typeface="Times New Roman" charset="0"/>
              </a:rPr>
              <a:t>Graph Coloring with Coalescing</a:t>
            </a:r>
          </a:p>
        </p:txBody>
      </p:sp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2301875" y="900113"/>
            <a:ext cx="5486400" cy="434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Build: Construct the interference graph</a:t>
            </a: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1890713" y="1584325"/>
            <a:ext cx="6340475" cy="892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Simplify: Recursively remove non MOVE nodes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 with less than K neighbors; Push removed nodes into stack</a:t>
            </a: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1873250" y="4403725"/>
            <a:ext cx="6340475" cy="892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Potential-Spill: Spill some nodes and remove nodes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Push removed nodes into stack</a:t>
            </a:r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1874838" y="5532438"/>
            <a:ext cx="6340475" cy="434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Select: Assign actual registers (from simplify/spill stack)</a:t>
            </a:r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1535113" y="6423025"/>
            <a:ext cx="7053262" cy="434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Actual-Spill: Spill some potential spills and repeat the process</a:t>
            </a:r>
          </a:p>
        </p:txBody>
      </p:sp>
      <p:cxnSp>
        <p:nvCxnSpPr>
          <p:cNvPr id="35847" name="AutoShape 8"/>
          <p:cNvCxnSpPr>
            <a:cxnSpLocks noChangeShapeType="1"/>
            <a:stCxn id="35842" idx="2"/>
            <a:endCxn id="35843" idx="0"/>
          </p:cNvCxnSpPr>
          <p:nvPr/>
        </p:nvCxnSpPr>
        <p:spPr bwMode="auto">
          <a:xfrm>
            <a:off x="5045075" y="1354138"/>
            <a:ext cx="15875" cy="2111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48" name="AutoShape 10"/>
          <p:cNvCxnSpPr>
            <a:cxnSpLocks noChangeShapeType="1"/>
            <a:stCxn id="35844" idx="2"/>
            <a:endCxn id="35845" idx="0"/>
          </p:cNvCxnSpPr>
          <p:nvPr/>
        </p:nvCxnSpPr>
        <p:spPr bwMode="auto">
          <a:xfrm>
            <a:off x="5043488" y="531495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49" name="AutoShape 11"/>
          <p:cNvCxnSpPr>
            <a:cxnSpLocks noChangeShapeType="1"/>
            <a:stCxn id="35845" idx="2"/>
            <a:endCxn id="35846" idx="0"/>
          </p:cNvCxnSpPr>
          <p:nvPr/>
        </p:nvCxnSpPr>
        <p:spPr bwMode="auto">
          <a:xfrm>
            <a:off x="5045075" y="5986463"/>
            <a:ext cx="17463" cy="4175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50" name="AutoShape 12"/>
          <p:cNvCxnSpPr>
            <a:cxnSpLocks noChangeShapeType="1"/>
            <a:stCxn id="35844" idx="1"/>
            <a:endCxn id="35843" idx="1"/>
          </p:cNvCxnSpPr>
          <p:nvPr/>
        </p:nvCxnSpPr>
        <p:spPr bwMode="auto">
          <a:xfrm rot="10800000" flipH="1">
            <a:off x="1854200" y="2030413"/>
            <a:ext cx="17463" cy="2819400"/>
          </a:xfrm>
          <a:prstGeom prst="curvedConnector3">
            <a:avLst>
              <a:gd name="adj1" fmla="val -5281819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5851" name="AutoShape 13"/>
          <p:cNvSpPr>
            <a:spLocks noChangeArrowheads="1"/>
          </p:cNvSpPr>
          <p:nvPr/>
        </p:nvSpPr>
        <p:spPr bwMode="auto">
          <a:xfrm>
            <a:off x="8229600" y="1751013"/>
            <a:ext cx="279400" cy="495300"/>
          </a:xfrm>
          <a:prstGeom prst="curvedLeftArrow">
            <a:avLst>
              <a:gd name="adj1" fmla="val 35455"/>
              <a:gd name="adj2" fmla="val 70909"/>
              <a:gd name="adj3" fmla="val 33333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52" name="AutoShape 14"/>
          <p:cNvSpPr>
            <a:spLocks noChangeArrowheads="1"/>
          </p:cNvSpPr>
          <p:nvPr/>
        </p:nvSpPr>
        <p:spPr bwMode="auto">
          <a:xfrm>
            <a:off x="8255000" y="5543550"/>
            <a:ext cx="309563" cy="495300"/>
          </a:xfrm>
          <a:prstGeom prst="curvedLeftArrow">
            <a:avLst>
              <a:gd name="adj1" fmla="val 32000"/>
              <a:gd name="adj2" fmla="val 64000"/>
              <a:gd name="adj3" fmla="val 33333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35853" name="AutoShape 15"/>
          <p:cNvCxnSpPr>
            <a:cxnSpLocks noChangeShapeType="1"/>
            <a:stCxn id="35846" idx="1"/>
            <a:endCxn id="35842" idx="1"/>
          </p:cNvCxnSpPr>
          <p:nvPr/>
        </p:nvCxnSpPr>
        <p:spPr bwMode="auto">
          <a:xfrm rot="10800000" flipH="1">
            <a:off x="1516063" y="1117600"/>
            <a:ext cx="766762" cy="5522913"/>
          </a:xfrm>
          <a:prstGeom prst="curvedConnector3">
            <a:avLst>
              <a:gd name="adj1" fmla="val -116153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5854" name="Text Box 16"/>
          <p:cNvSpPr txBox="1">
            <a:spLocks noChangeArrowheads="1"/>
          </p:cNvSpPr>
          <p:nvPr/>
        </p:nvSpPr>
        <p:spPr bwMode="auto">
          <a:xfrm>
            <a:off x="1871663" y="2662238"/>
            <a:ext cx="6340475" cy="739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Coalesce: Conservatively merge unconstrained MOV related nodes with fewer than K </a:t>
            </a:r>
            <a:r>
              <a:rPr lang="ja-JP" altLang="en-US">
                <a:solidFill>
                  <a:schemeClr val="tx1"/>
                </a:solidFill>
              </a:rPr>
              <a:t>“</a:t>
            </a:r>
            <a:r>
              <a:rPr lang="en-US" altLang="ja-JP">
                <a:solidFill>
                  <a:schemeClr val="tx1"/>
                </a:solidFill>
              </a:rPr>
              <a:t>heavy</a:t>
            </a:r>
            <a:r>
              <a:rPr lang="ja-JP" altLang="en-US">
                <a:solidFill>
                  <a:schemeClr val="tx1"/>
                </a:solidFill>
              </a:rPr>
              <a:t>”</a:t>
            </a:r>
            <a:r>
              <a:rPr lang="en-US" altLang="ja-JP">
                <a:solidFill>
                  <a:schemeClr val="tx1"/>
                </a:solidFill>
              </a:rPr>
              <a:t> neighbors 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855" name="AutoShape 17"/>
          <p:cNvCxnSpPr>
            <a:cxnSpLocks noChangeShapeType="1"/>
            <a:stCxn id="35854" idx="1"/>
            <a:endCxn id="35843" idx="1"/>
          </p:cNvCxnSpPr>
          <p:nvPr/>
        </p:nvCxnSpPr>
        <p:spPr bwMode="auto">
          <a:xfrm rot="10800000" flipH="1">
            <a:off x="1852613" y="2030413"/>
            <a:ext cx="19050" cy="1001712"/>
          </a:xfrm>
          <a:prstGeom prst="curvedConnector3">
            <a:avLst>
              <a:gd name="adj1" fmla="val -110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5856" name="Text Box 18"/>
          <p:cNvSpPr txBox="1">
            <a:spLocks noChangeArrowheads="1"/>
          </p:cNvSpPr>
          <p:nvPr/>
        </p:nvSpPr>
        <p:spPr bwMode="auto">
          <a:xfrm>
            <a:off x="1374775" y="3702050"/>
            <a:ext cx="7348538" cy="434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Freeze: Give-Up Coalescing on some low-degree MOV related nodes</a:t>
            </a:r>
          </a:p>
        </p:txBody>
      </p:sp>
      <p:cxnSp>
        <p:nvCxnSpPr>
          <p:cNvPr id="35857" name="AutoShape 20"/>
          <p:cNvCxnSpPr>
            <a:cxnSpLocks noChangeShapeType="1"/>
            <a:stCxn id="35856" idx="1"/>
            <a:endCxn id="35843" idx="1"/>
          </p:cNvCxnSpPr>
          <p:nvPr/>
        </p:nvCxnSpPr>
        <p:spPr bwMode="auto">
          <a:xfrm rot="10800000" flipH="1">
            <a:off x="1355725" y="2030413"/>
            <a:ext cx="515938" cy="1889125"/>
          </a:xfrm>
          <a:prstGeom prst="curvedConnector3">
            <a:avLst>
              <a:gd name="adj1" fmla="val -40616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58" name="AutoShape 21"/>
          <p:cNvCxnSpPr>
            <a:cxnSpLocks noChangeShapeType="1"/>
            <a:stCxn id="35843" idx="2"/>
            <a:endCxn id="35854" idx="0"/>
          </p:cNvCxnSpPr>
          <p:nvPr/>
        </p:nvCxnSpPr>
        <p:spPr bwMode="auto">
          <a:xfrm flipH="1">
            <a:off x="5041900" y="2495550"/>
            <a:ext cx="19050" cy="1476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59" name="AutoShape 22"/>
          <p:cNvCxnSpPr>
            <a:cxnSpLocks noChangeShapeType="1"/>
            <a:stCxn id="35854" idx="2"/>
            <a:endCxn id="35856" idx="0"/>
          </p:cNvCxnSpPr>
          <p:nvPr/>
        </p:nvCxnSpPr>
        <p:spPr bwMode="auto">
          <a:xfrm>
            <a:off x="5041900" y="3421063"/>
            <a:ext cx="7938" cy="2619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60" name="AutoShape 23"/>
          <p:cNvCxnSpPr>
            <a:cxnSpLocks noChangeShapeType="1"/>
            <a:stCxn id="35856" idx="2"/>
            <a:endCxn id="35844" idx="0"/>
          </p:cNvCxnSpPr>
          <p:nvPr/>
        </p:nvCxnSpPr>
        <p:spPr bwMode="auto">
          <a:xfrm flipH="1">
            <a:off x="5043488" y="4156075"/>
            <a:ext cx="6350" cy="228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594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247650"/>
            <a:ext cx="7788275" cy="1190625"/>
          </a:xfrm>
          <a:noFill/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 New Roman" charset="0"/>
              </a:rPr>
              <a:t>Pre-Colored Nodes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627063" y="1735138"/>
            <a:ext cx="7929562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Some registers in the intermediate language are </a:t>
            </a:r>
            <a:r>
              <a:rPr lang="en-US" sz="2800">
                <a:solidFill>
                  <a:srgbClr val="F02E00"/>
                </a:solidFill>
                <a:latin typeface="Times New Roman" charset="0"/>
              </a:rPr>
              <a:t>pre-colored: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correspond to real registers</a:t>
            </a:r>
            <a:br>
              <a:rPr lang="en-US" sz="2400">
                <a:latin typeface="Times New Roman" charset="0"/>
              </a:rPr>
            </a:br>
            <a:r>
              <a:rPr lang="en-US" sz="2400">
                <a:latin typeface="Times New Roman" charset="0"/>
              </a:rPr>
              <a:t> (stack-pointer, frame-pointer, parameters, )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Cannot be Simplified, Coalesced, or Spilled (infinite degree)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Interfered with each other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But normal temporaries can be coalesced into pre-colored registers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Register allocation is completed when all the nodes are pre-colored</a:t>
            </a:r>
          </a:p>
        </p:txBody>
      </p:sp>
    </p:spTree>
    <p:extLst>
      <p:ext uri="{BB962C8B-B14F-4D97-AF65-F5344CB8AC3E}">
        <p14:creationId xmlns:p14="http://schemas.microsoft.com/office/powerpoint/2010/main" val="151479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0"/>
            <a:ext cx="7772400" cy="708025"/>
          </a:xfrm>
          <a:noFill/>
        </p:spPr>
        <p:txBody>
          <a:bodyPr/>
          <a:lstStyle/>
          <a:p>
            <a:r>
              <a:rPr lang="en-US" sz="3200">
                <a:solidFill>
                  <a:schemeClr val="tx1"/>
                </a:solidFill>
                <a:latin typeface="Times New Roman" charset="0"/>
              </a:rPr>
              <a:t>Graph Coloring with Coalescing</a:t>
            </a:r>
          </a:p>
        </p:txBody>
      </p:sp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2301875" y="900113"/>
            <a:ext cx="5486400" cy="434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Build: Construct the interference graph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1890713" y="1584325"/>
            <a:ext cx="6340475" cy="892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Simplify: Recursively remove non MOVE nodes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 with less than K neighbors; Push removed nodes into stack</a:t>
            </a: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1873250" y="4403725"/>
            <a:ext cx="6340475" cy="892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Potential-Spill: Spill some nodes and remove nodes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Push removed nodes into stack</a:t>
            </a: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1874838" y="5532438"/>
            <a:ext cx="6340475" cy="434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Select: Assign actual registers (from simplify/spill stack)</a:t>
            </a: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1535113" y="6423025"/>
            <a:ext cx="7053262" cy="434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Actual-Spill: Spill some potential spills and repeat the process</a:t>
            </a:r>
          </a:p>
        </p:txBody>
      </p:sp>
      <p:cxnSp>
        <p:nvCxnSpPr>
          <p:cNvPr id="43015" name="AutoShape 8"/>
          <p:cNvCxnSpPr>
            <a:cxnSpLocks noChangeShapeType="1"/>
            <a:stCxn id="43010" idx="2"/>
            <a:endCxn id="43011" idx="0"/>
          </p:cNvCxnSpPr>
          <p:nvPr/>
        </p:nvCxnSpPr>
        <p:spPr bwMode="auto">
          <a:xfrm>
            <a:off x="5045075" y="1354138"/>
            <a:ext cx="15875" cy="2111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3016" name="AutoShape 9"/>
          <p:cNvCxnSpPr>
            <a:cxnSpLocks noChangeShapeType="1"/>
            <a:stCxn id="43012" idx="2"/>
            <a:endCxn id="43013" idx="0"/>
          </p:cNvCxnSpPr>
          <p:nvPr/>
        </p:nvCxnSpPr>
        <p:spPr bwMode="auto">
          <a:xfrm>
            <a:off x="5043488" y="531495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3017" name="AutoShape 10"/>
          <p:cNvCxnSpPr>
            <a:cxnSpLocks noChangeShapeType="1"/>
            <a:stCxn id="43013" idx="2"/>
            <a:endCxn id="43014" idx="0"/>
          </p:cNvCxnSpPr>
          <p:nvPr/>
        </p:nvCxnSpPr>
        <p:spPr bwMode="auto">
          <a:xfrm>
            <a:off x="5045075" y="5986463"/>
            <a:ext cx="17463" cy="4175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3018" name="AutoShape 11"/>
          <p:cNvCxnSpPr>
            <a:cxnSpLocks noChangeShapeType="1"/>
            <a:stCxn id="43012" idx="1"/>
            <a:endCxn id="43011" idx="1"/>
          </p:cNvCxnSpPr>
          <p:nvPr/>
        </p:nvCxnSpPr>
        <p:spPr bwMode="auto">
          <a:xfrm rot="10800000" flipH="1">
            <a:off x="1854200" y="2030413"/>
            <a:ext cx="17463" cy="2819400"/>
          </a:xfrm>
          <a:prstGeom prst="curvedConnector3">
            <a:avLst>
              <a:gd name="adj1" fmla="val -5727273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3019" name="AutoShape 12"/>
          <p:cNvSpPr>
            <a:spLocks noChangeArrowheads="1"/>
          </p:cNvSpPr>
          <p:nvPr/>
        </p:nvSpPr>
        <p:spPr bwMode="auto">
          <a:xfrm>
            <a:off x="8229600" y="1751013"/>
            <a:ext cx="279400" cy="495300"/>
          </a:xfrm>
          <a:prstGeom prst="curvedLeftArrow">
            <a:avLst>
              <a:gd name="adj1" fmla="val 35455"/>
              <a:gd name="adj2" fmla="val 70909"/>
              <a:gd name="adj3" fmla="val 33333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020" name="AutoShape 13"/>
          <p:cNvSpPr>
            <a:spLocks noChangeArrowheads="1"/>
          </p:cNvSpPr>
          <p:nvPr/>
        </p:nvSpPr>
        <p:spPr bwMode="auto">
          <a:xfrm>
            <a:off x="8255000" y="5543550"/>
            <a:ext cx="309563" cy="495300"/>
          </a:xfrm>
          <a:prstGeom prst="curvedLeftArrow">
            <a:avLst>
              <a:gd name="adj1" fmla="val 32000"/>
              <a:gd name="adj2" fmla="val 64000"/>
              <a:gd name="adj3" fmla="val 33333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43021" name="AutoShape 14"/>
          <p:cNvCxnSpPr>
            <a:cxnSpLocks noChangeShapeType="1"/>
            <a:stCxn id="43014" idx="1"/>
            <a:endCxn id="43010" idx="1"/>
          </p:cNvCxnSpPr>
          <p:nvPr/>
        </p:nvCxnSpPr>
        <p:spPr bwMode="auto">
          <a:xfrm rot="10800000" flipH="1">
            <a:off x="1516063" y="1117600"/>
            <a:ext cx="766762" cy="5522913"/>
          </a:xfrm>
          <a:prstGeom prst="curvedConnector3">
            <a:avLst>
              <a:gd name="adj1" fmla="val -116153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3022" name="Text Box 15"/>
          <p:cNvSpPr txBox="1">
            <a:spLocks noChangeArrowheads="1"/>
          </p:cNvSpPr>
          <p:nvPr/>
        </p:nvSpPr>
        <p:spPr bwMode="auto">
          <a:xfrm>
            <a:off x="1871663" y="2662238"/>
            <a:ext cx="6340475" cy="739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Coalesce: Conservatively merge unconstrained MOV related nodes with fewer that K </a:t>
            </a:r>
            <a:r>
              <a:rPr lang="ja-JP" altLang="en-US">
                <a:solidFill>
                  <a:schemeClr val="tx1"/>
                </a:solidFill>
              </a:rPr>
              <a:t>“</a:t>
            </a:r>
            <a:r>
              <a:rPr lang="en-US" altLang="ja-JP">
                <a:solidFill>
                  <a:schemeClr val="tx1"/>
                </a:solidFill>
              </a:rPr>
              <a:t>heavy</a:t>
            </a:r>
            <a:r>
              <a:rPr lang="ja-JP" altLang="en-US">
                <a:solidFill>
                  <a:schemeClr val="tx1"/>
                </a:solidFill>
              </a:rPr>
              <a:t>”</a:t>
            </a:r>
            <a:r>
              <a:rPr lang="en-US" altLang="ja-JP">
                <a:solidFill>
                  <a:schemeClr val="tx1"/>
                </a:solidFill>
              </a:rPr>
              <a:t> neighbors 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3023" name="AutoShape 16"/>
          <p:cNvCxnSpPr>
            <a:cxnSpLocks noChangeShapeType="1"/>
            <a:stCxn id="43022" idx="1"/>
            <a:endCxn id="43011" idx="1"/>
          </p:cNvCxnSpPr>
          <p:nvPr/>
        </p:nvCxnSpPr>
        <p:spPr bwMode="auto">
          <a:xfrm rot="10800000" flipH="1">
            <a:off x="1852613" y="2030413"/>
            <a:ext cx="19050" cy="1001712"/>
          </a:xfrm>
          <a:prstGeom prst="curvedConnector3">
            <a:avLst>
              <a:gd name="adj1" fmla="val -110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3024" name="Text Box 17"/>
          <p:cNvSpPr txBox="1">
            <a:spLocks noChangeArrowheads="1"/>
          </p:cNvSpPr>
          <p:nvPr/>
        </p:nvSpPr>
        <p:spPr bwMode="auto">
          <a:xfrm>
            <a:off x="1374775" y="3702050"/>
            <a:ext cx="7348538" cy="434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Freeze: Give-Up Coalescing on some low-degree MOV related nodes</a:t>
            </a:r>
          </a:p>
        </p:txBody>
      </p:sp>
      <p:cxnSp>
        <p:nvCxnSpPr>
          <p:cNvPr id="43025" name="AutoShape 18"/>
          <p:cNvCxnSpPr>
            <a:cxnSpLocks noChangeShapeType="1"/>
            <a:stCxn id="43024" idx="1"/>
            <a:endCxn id="43011" idx="1"/>
          </p:cNvCxnSpPr>
          <p:nvPr/>
        </p:nvCxnSpPr>
        <p:spPr bwMode="auto">
          <a:xfrm rot="10800000" flipH="1">
            <a:off x="1355725" y="2030413"/>
            <a:ext cx="515938" cy="1889125"/>
          </a:xfrm>
          <a:prstGeom prst="curvedConnector3">
            <a:avLst>
              <a:gd name="adj1" fmla="val -40616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3026" name="AutoShape 19"/>
          <p:cNvCxnSpPr>
            <a:cxnSpLocks noChangeShapeType="1"/>
            <a:stCxn id="43011" idx="2"/>
            <a:endCxn id="43022" idx="0"/>
          </p:cNvCxnSpPr>
          <p:nvPr/>
        </p:nvCxnSpPr>
        <p:spPr bwMode="auto">
          <a:xfrm flipH="1">
            <a:off x="5041900" y="2495550"/>
            <a:ext cx="19050" cy="1476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3027" name="AutoShape 20"/>
          <p:cNvCxnSpPr>
            <a:cxnSpLocks noChangeShapeType="1"/>
            <a:stCxn id="43022" idx="2"/>
            <a:endCxn id="43024" idx="0"/>
          </p:cNvCxnSpPr>
          <p:nvPr/>
        </p:nvCxnSpPr>
        <p:spPr bwMode="auto">
          <a:xfrm>
            <a:off x="5041900" y="3421063"/>
            <a:ext cx="7938" cy="2619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3028" name="AutoShape 21"/>
          <p:cNvCxnSpPr>
            <a:cxnSpLocks noChangeShapeType="1"/>
            <a:stCxn id="43024" idx="2"/>
            <a:endCxn id="43012" idx="0"/>
          </p:cNvCxnSpPr>
          <p:nvPr/>
        </p:nvCxnSpPr>
        <p:spPr bwMode="auto">
          <a:xfrm flipH="1">
            <a:off x="5043488" y="4156075"/>
            <a:ext cx="6350" cy="228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3429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MOV instructions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Code generation produces a lot of extra </a:t>
            </a:r>
            <a:r>
              <a:rPr lang="en-US" dirty="0" err="1" smtClean="0"/>
              <a:t>mov</a:t>
            </a:r>
            <a:r>
              <a:rPr lang="en-US" dirty="0" smtClean="0"/>
              <a:t> instructions</a:t>
            </a:r>
            <a:br>
              <a:rPr lang="en-US" dirty="0" smtClean="0"/>
            </a:br>
            <a:r>
              <a:rPr lang="en-US" dirty="0" smtClean="0"/>
              <a:t>                              </a:t>
            </a:r>
            <a:r>
              <a:rPr lang="en-US" dirty="0" err="1" smtClean="0"/>
              <a:t>mov</a:t>
            </a:r>
            <a:r>
              <a:rPr lang="en-US" dirty="0" smtClean="0"/>
              <a:t> t5, t9</a:t>
            </a:r>
          </a:p>
          <a:p>
            <a:r>
              <a:rPr lang="en-US" dirty="0" smtClean="0"/>
              <a:t>If we can assign t5 and t9 to same register, we can get rid of the </a:t>
            </a:r>
            <a:r>
              <a:rPr lang="en-US" dirty="0" err="1" smtClean="0"/>
              <a:t>mov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effectively, copy elimination at the register allocation level</a:t>
            </a:r>
            <a:endParaRPr lang="he-IL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Idea:</a:t>
            </a:r>
            <a:r>
              <a:rPr lang="en-US" dirty="0" smtClean="0"/>
              <a:t> if t5 and t9 are not connected in inference graph, coalesce them into a single variable; the move will be redundant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Problem:</a:t>
            </a:r>
            <a:r>
              <a:rPr lang="en-US" dirty="0" smtClean="0"/>
              <a:t> coalescing nodes can make a graph</a:t>
            </a:r>
            <a:br>
              <a:rPr lang="en-US" dirty="0" smtClean="0"/>
            </a:br>
            <a:r>
              <a:rPr lang="en-US" dirty="0" smtClean="0"/>
              <a:t>un-colorable</a:t>
            </a:r>
          </a:p>
          <a:p>
            <a:pPr lvl="1"/>
            <a:r>
              <a:rPr lang="en-US" dirty="0" smtClean="0"/>
              <a:t>Conservative coalescing heuristic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8864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3708"/>
            <a:ext cx="7772400" cy="1143000"/>
          </a:xfrm>
        </p:spPr>
        <p:txBody>
          <a:bodyPr/>
          <a:lstStyle/>
          <a:p>
            <a:r>
              <a:rPr lang="en-US" smtClean="0"/>
              <a:t>Coalescing</a:t>
            </a:r>
            <a:endParaRPr lang="en-US"/>
          </a:p>
        </p:txBody>
      </p:sp>
      <p:sp>
        <p:nvSpPr>
          <p:cNvPr id="6123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65308"/>
            <a:ext cx="7772400" cy="4114800"/>
          </a:xfrm>
        </p:spPr>
        <p:txBody>
          <a:bodyPr/>
          <a:lstStyle/>
          <a:p>
            <a:r>
              <a:rPr lang="en-US" dirty="0" smtClean="0"/>
              <a:t>MOVs can be removed if the source and the target share the same register</a:t>
            </a:r>
          </a:p>
          <a:p>
            <a:r>
              <a:rPr lang="en-US" dirty="0" smtClean="0"/>
              <a:t>The source and the target of the move can be merged into a single node </a:t>
            </a:r>
            <a:br>
              <a:rPr lang="en-US" dirty="0" smtClean="0"/>
            </a:br>
            <a:r>
              <a:rPr lang="en-US" dirty="0" smtClean="0"/>
              <a:t>(unifying the sets of neighbors)</a:t>
            </a:r>
          </a:p>
          <a:p>
            <a:pPr lvl="1"/>
            <a:r>
              <a:rPr lang="en-US" dirty="0" smtClean="0"/>
              <a:t>May require more registers</a:t>
            </a:r>
          </a:p>
          <a:p>
            <a:pPr lvl="1"/>
            <a:r>
              <a:rPr lang="en-US" dirty="0" smtClean="0"/>
              <a:t>Conservative Coalescing</a:t>
            </a:r>
          </a:p>
          <a:p>
            <a:pPr lvl="2"/>
            <a:r>
              <a:rPr lang="en-US" dirty="0" smtClean="0"/>
              <a:t>Merge nodes only if the resulting node has fewer than K neighbors with degree </a:t>
            </a:r>
            <a:r>
              <a:rPr lang="en-US" dirty="0" smtClean="0">
                <a:sym typeface="Math B" charset="0"/>
              </a:rPr>
              <a:t></a:t>
            </a:r>
            <a:r>
              <a:rPr lang="en-US" dirty="0" smtClean="0"/>
              <a:t> K (in the resulting graph)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75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5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Generating Compound Expressions</a:t>
            </a:r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685800" y="1762576"/>
            <a:ext cx="7772400" cy="465036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Use registers to store temporaries</a:t>
            </a:r>
          </a:p>
          <a:p>
            <a:pPr lvl="1"/>
            <a:r>
              <a:rPr lang="en-US" dirty="0" smtClean="0"/>
              <a:t>Why can we do it?</a:t>
            </a:r>
          </a:p>
          <a:p>
            <a:pPr marL="457200" lvl="1" indent="0">
              <a:buNone/>
            </a:pPr>
            <a:r>
              <a:rPr lang="en-US" dirty="0" smtClean="0"/>
              <a:t> 	</a:t>
            </a:r>
          </a:p>
          <a:p>
            <a:r>
              <a:rPr lang="en-US" dirty="0" smtClean="0"/>
              <a:t>Maintain a counter for temporaries in </a:t>
            </a:r>
            <a:r>
              <a:rPr lang="en-US" dirty="0" smtClean="0">
                <a:solidFill>
                  <a:srgbClr val="0000FF"/>
                </a:solidFill>
              </a:rPr>
              <a:t>c</a:t>
            </a:r>
          </a:p>
          <a:p>
            <a:r>
              <a:rPr lang="en-US" dirty="0" smtClean="0"/>
              <a:t>Initially: </a:t>
            </a:r>
            <a:r>
              <a:rPr lang="en-US" dirty="0" smtClean="0">
                <a:solidFill>
                  <a:srgbClr val="0000FF"/>
                </a:solidFill>
              </a:rPr>
              <a:t>c = 0</a:t>
            </a:r>
            <a:endParaRPr lang="en-US" dirty="0" smtClean="0"/>
          </a:p>
          <a:p>
            <a:r>
              <a:rPr lang="en-US" b="1" dirty="0" err="1" smtClean="0"/>
              <a:t>cgen</a:t>
            </a:r>
            <a:r>
              <a:rPr lang="en-US" dirty="0" smtClean="0"/>
              <a:t>(e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i="1" dirty="0" smtClean="0"/>
              <a:t>op</a:t>
            </a:r>
            <a:r>
              <a:rPr lang="en-US" dirty="0" smtClean="0"/>
              <a:t> e</a:t>
            </a:r>
            <a:r>
              <a:rPr lang="en-US" baseline="-25000" dirty="0" smtClean="0"/>
              <a:t>2</a:t>
            </a:r>
            <a:r>
              <a:rPr lang="en-US" dirty="0" smtClean="0"/>
              <a:t>) = {</a:t>
            </a:r>
            <a:br>
              <a:rPr lang="en-US" dirty="0" smtClean="0"/>
            </a:br>
            <a:r>
              <a:rPr lang="en-US" dirty="0" smtClean="0"/>
              <a:t>    Let A = </a:t>
            </a:r>
            <a:r>
              <a:rPr lang="en-US" b="1" dirty="0" err="1" smtClean="0"/>
              <a:t>cgen</a:t>
            </a:r>
            <a:r>
              <a:rPr lang="en-US" dirty="0" smtClean="0"/>
              <a:t>(e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smtClean="0">
                <a:solidFill>
                  <a:srgbClr val="0000FF"/>
                </a:solidFill>
              </a:rPr>
              <a:t>c = c + 1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Let B = </a:t>
            </a:r>
            <a:r>
              <a:rPr lang="en-US" b="1" dirty="0" err="1" smtClean="0"/>
              <a:t>cgen</a:t>
            </a:r>
            <a:r>
              <a:rPr lang="en-US" dirty="0" smtClean="0"/>
              <a:t>(e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smtClean="0">
                <a:solidFill>
                  <a:srgbClr val="0000FF"/>
                </a:solidFill>
              </a:rPr>
              <a:t>c = c + 1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Emit( _</a:t>
            </a:r>
            <a:r>
              <a:rPr lang="en-US" dirty="0" err="1" smtClean="0"/>
              <a:t>t</a:t>
            </a:r>
            <a:r>
              <a:rPr lang="en-US" dirty="0" err="1" smtClean="0">
                <a:solidFill>
                  <a:srgbClr val="0000FF"/>
                </a:solidFill>
              </a:rPr>
              <a:t>c</a:t>
            </a:r>
            <a:r>
              <a:rPr lang="en-US" dirty="0" smtClean="0"/>
              <a:t> = A </a:t>
            </a:r>
            <a:r>
              <a:rPr lang="en-US" i="1" dirty="0" smtClean="0"/>
              <a:t>op</a:t>
            </a:r>
            <a:r>
              <a:rPr lang="en-US" dirty="0" smtClean="0"/>
              <a:t> B; ) // _</a:t>
            </a:r>
            <a:r>
              <a:rPr lang="en-US" dirty="0" err="1" smtClean="0"/>
              <a:t>t</a:t>
            </a:r>
            <a:r>
              <a:rPr lang="en-US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c</a:t>
            </a:r>
            <a:r>
              <a:rPr lang="en-US" dirty="0" smtClean="0"/>
              <a:t> is a register</a:t>
            </a:r>
            <a:br>
              <a:rPr lang="en-US" dirty="0" smtClean="0"/>
            </a:br>
            <a:r>
              <a:rPr lang="en-US" dirty="0" smtClean="0"/>
              <a:t>    Return _</a:t>
            </a:r>
            <a:r>
              <a:rPr lang="en-US" dirty="0" err="1" smtClean="0"/>
              <a:t>t</a:t>
            </a:r>
            <a:r>
              <a:rPr lang="en-US" dirty="0" err="1" smtClean="0">
                <a:solidFill>
                  <a:srgbClr val="0000FF"/>
                </a:solidFill>
              </a:rPr>
              <a:t>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}</a:t>
            </a:r>
          </a:p>
        </p:txBody>
      </p:sp>
      <p:sp>
        <p:nvSpPr>
          <p:cNvPr id="3" name="Cloud Callout 2"/>
          <p:cNvSpPr/>
          <p:nvPr/>
        </p:nvSpPr>
        <p:spPr bwMode="auto">
          <a:xfrm>
            <a:off x="6019144" y="3288567"/>
            <a:ext cx="1979643" cy="1234041"/>
          </a:xfrm>
          <a:prstGeom prst="cloudCallout">
            <a:avLst>
              <a:gd name="adj1" fmla="val -60951"/>
              <a:gd name="adj2" fmla="val 80378"/>
            </a:avLst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latin typeface="+mn-lt"/>
              </a:rPr>
              <a:t>Why Naïve?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62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75878" y="0"/>
            <a:ext cx="7772400" cy="1143000"/>
          </a:xfrm>
        </p:spPr>
        <p:txBody>
          <a:bodyPr/>
          <a:lstStyle/>
          <a:p>
            <a:r>
              <a:rPr lang="en-US" dirty="0" smtClean="0"/>
              <a:t>Constrained Moves</a:t>
            </a:r>
            <a:endParaRPr lang="en-US" dirty="0"/>
          </a:p>
        </p:txBody>
      </p:sp>
      <p:sp>
        <p:nvSpPr>
          <p:cNvPr id="613379" name="Rectangle 3"/>
          <p:cNvSpPr>
            <a:spLocks noGrp="1" noChangeArrowheads="1"/>
          </p:cNvSpPr>
          <p:nvPr>
            <p:ph idx="1"/>
          </p:nvPr>
        </p:nvSpPr>
        <p:spPr>
          <a:xfrm>
            <a:off x="675878" y="1371600"/>
            <a:ext cx="7772400" cy="4114800"/>
          </a:xfrm>
        </p:spPr>
        <p:txBody>
          <a:bodyPr/>
          <a:lstStyle/>
          <a:p>
            <a:r>
              <a:rPr lang="en-US" dirty="0" smtClean="0"/>
              <a:t>A instruction T </a:t>
            </a:r>
            <a:r>
              <a:rPr lang="en-US" dirty="0" smtClean="0">
                <a:sym typeface="Symbol" charset="0"/>
              </a:rPr>
              <a:t></a:t>
            </a:r>
            <a:r>
              <a:rPr lang="en-US" dirty="0" smtClean="0"/>
              <a:t> S is constrained</a:t>
            </a:r>
          </a:p>
          <a:p>
            <a:pPr lvl="1"/>
            <a:r>
              <a:rPr lang="en-US" dirty="0" smtClean="0"/>
              <a:t> if S and T interfere</a:t>
            </a:r>
          </a:p>
          <a:p>
            <a:r>
              <a:rPr lang="en-US" dirty="0" smtClean="0"/>
              <a:t>May happen after coalescing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Constrained MOVs are not coalesced</a:t>
            </a:r>
          </a:p>
          <a:p>
            <a:endParaRPr lang="en-US" dirty="0"/>
          </a:p>
        </p:txBody>
      </p:sp>
      <p:sp>
        <p:nvSpPr>
          <p:cNvPr id="34821" name="Oval 4"/>
          <p:cNvSpPr>
            <a:spLocks noChangeArrowheads="1"/>
          </p:cNvSpPr>
          <p:nvPr/>
        </p:nvSpPr>
        <p:spPr bwMode="auto">
          <a:xfrm>
            <a:off x="4845757" y="3456419"/>
            <a:ext cx="574686" cy="64918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+mn-lt"/>
              </a:rPr>
              <a:t>X</a:t>
            </a:r>
          </a:p>
        </p:txBody>
      </p:sp>
      <p:sp>
        <p:nvSpPr>
          <p:cNvPr id="34822" name="Oval 5"/>
          <p:cNvSpPr>
            <a:spLocks noChangeArrowheads="1"/>
          </p:cNvSpPr>
          <p:nvPr/>
        </p:nvSpPr>
        <p:spPr bwMode="auto">
          <a:xfrm>
            <a:off x="6211550" y="3442930"/>
            <a:ext cx="564906" cy="64918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+mn-lt"/>
              </a:rPr>
              <a:t>Y</a:t>
            </a:r>
          </a:p>
        </p:txBody>
      </p:sp>
      <p:cxnSp>
        <p:nvCxnSpPr>
          <p:cNvPr id="34823" name="AutoShape 8"/>
          <p:cNvCxnSpPr>
            <a:cxnSpLocks noChangeShapeType="1"/>
            <a:stCxn id="34821" idx="6"/>
            <a:endCxn id="34822" idx="2"/>
          </p:cNvCxnSpPr>
          <p:nvPr/>
        </p:nvCxnSpPr>
        <p:spPr bwMode="auto">
          <a:xfrm flipV="1">
            <a:off x="5420443" y="3767524"/>
            <a:ext cx="791107" cy="13489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4824" name="Oval 9"/>
          <p:cNvSpPr>
            <a:spLocks noChangeArrowheads="1"/>
          </p:cNvSpPr>
          <p:nvPr/>
        </p:nvSpPr>
        <p:spPr bwMode="auto">
          <a:xfrm>
            <a:off x="5534598" y="4548225"/>
            <a:ext cx="548607" cy="64918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+mn-lt"/>
              </a:rPr>
              <a:t>Z</a:t>
            </a:r>
          </a:p>
        </p:txBody>
      </p:sp>
      <p:cxnSp>
        <p:nvCxnSpPr>
          <p:cNvPr id="34825" name="AutoShape 12"/>
          <p:cNvCxnSpPr>
            <a:cxnSpLocks noChangeShapeType="1"/>
            <a:stCxn id="34822" idx="4"/>
            <a:endCxn id="34824" idx="7"/>
          </p:cNvCxnSpPr>
          <p:nvPr/>
        </p:nvCxnSpPr>
        <p:spPr bwMode="auto">
          <a:xfrm flipH="1">
            <a:off x="6002863" y="4092118"/>
            <a:ext cx="491140" cy="55117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826" name="AutoShape 13"/>
          <p:cNvCxnSpPr>
            <a:cxnSpLocks noChangeShapeType="1"/>
            <a:stCxn id="34821" idx="4"/>
            <a:endCxn id="34824" idx="1"/>
          </p:cNvCxnSpPr>
          <p:nvPr/>
        </p:nvCxnSpPr>
        <p:spPr bwMode="auto">
          <a:xfrm>
            <a:off x="5133100" y="4105607"/>
            <a:ext cx="481840" cy="5376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4827" name="Text Box 14"/>
          <p:cNvSpPr txBox="1">
            <a:spLocks noChangeArrowheads="1"/>
          </p:cNvSpPr>
          <p:nvPr/>
        </p:nvSpPr>
        <p:spPr bwMode="auto">
          <a:xfrm>
            <a:off x="1098938" y="3636133"/>
            <a:ext cx="3017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X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Symbol" charset="0"/>
              </a:rPr>
              <a:t> Y</a:t>
            </a:r>
            <a:endParaRPr lang="en-US" sz="2400" dirty="0">
              <a:solidFill>
                <a:schemeClr val="tx1"/>
              </a:solidFill>
              <a:latin typeface="+mn-lt"/>
              <a:sym typeface="Symbol" charset="0"/>
            </a:endParaRPr>
          </a:p>
        </p:txBody>
      </p:sp>
      <p:sp>
        <p:nvSpPr>
          <p:cNvPr id="34828" name="Text Box 15"/>
          <p:cNvSpPr txBox="1">
            <a:spLocks noChangeArrowheads="1"/>
          </p:cNvSpPr>
          <p:nvPr/>
        </p:nvSpPr>
        <p:spPr bwMode="auto">
          <a:xfrm>
            <a:off x="1677957" y="4120755"/>
            <a:ext cx="2225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Y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Symbol" charset="0"/>
              </a:rPr>
              <a:t> Z     </a:t>
            </a:r>
            <a:endParaRPr lang="en-US" sz="2400" dirty="0">
              <a:solidFill>
                <a:schemeClr val="tx1"/>
              </a:solidFill>
              <a:latin typeface="+mn-lt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32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79" grpId="0" build="p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75878" y="0"/>
            <a:ext cx="7772400" cy="1143000"/>
          </a:xfrm>
        </p:spPr>
        <p:txBody>
          <a:bodyPr/>
          <a:lstStyle/>
          <a:p>
            <a:r>
              <a:rPr lang="en-US" dirty="0" smtClean="0"/>
              <a:t>Constrained Moves</a:t>
            </a:r>
            <a:endParaRPr lang="en-US" dirty="0"/>
          </a:p>
        </p:txBody>
      </p:sp>
      <p:sp>
        <p:nvSpPr>
          <p:cNvPr id="613379" name="Rectangle 3"/>
          <p:cNvSpPr>
            <a:spLocks noGrp="1" noChangeArrowheads="1"/>
          </p:cNvSpPr>
          <p:nvPr>
            <p:ph idx="1"/>
          </p:nvPr>
        </p:nvSpPr>
        <p:spPr>
          <a:xfrm>
            <a:off x="675878" y="1371600"/>
            <a:ext cx="7772400" cy="4114800"/>
          </a:xfrm>
        </p:spPr>
        <p:txBody>
          <a:bodyPr/>
          <a:lstStyle/>
          <a:p>
            <a:r>
              <a:rPr lang="en-US" dirty="0" smtClean="0"/>
              <a:t>A instruction T </a:t>
            </a:r>
            <a:r>
              <a:rPr lang="en-US" dirty="0" smtClean="0">
                <a:sym typeface="Symbol" charset="0"/>
              </a:rPr>
              <a:t></a:t>
            </a:r>
            <a:r>
              <a:rPr lang="en-US" dirty="0" smtClean="0"/>
              <a:t> S is constrained</a:t>
            </a:r>
          </a:p>
          <a:p>
            <a:pPr lvl="1"/>
            <a:r>
              <a:rPr lang="en-US" dirty="0" smtClean="0"/>
              <a:t> if S and T interfere</a:t>
            </a:r>
          </a:p>
          <a:p>
            <a:r>
              <a:rPr lang="en-US" dirty="0" smtClean="0"/>
              <a:t>May happen after coalescing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Constrained MOVs are not coalesced</a:t>
            </a:r>
          </a:p>
          <a:p>
            <a:endParaRPr lang="en-US" dirty="0"/>
          </a:p>
        </p:txBody>
      </p:sp>
      <p:sp>
        <p:nvSpPr>
          <p:cNvPr id="34821" name="Oval 4"/>
          <p:cNvSpPr>
            <a:spLocks noChangeArrowheads="1"/>
          </p:cNvSpPr>
          <p:nvPr/>
        </p:nvSpPr>
        <p:spPr bwMode="auto">
          <a:xfrm>
            <a:off x="4845757" y="3456419"/>
            <a:ext cx="574686" cy="64918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</a:rPr>
              <a:t>X,Y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824" name="Oval 9"/>
          <p:cNvSpPr>
            <a:spLocks noChangeArrowheads="1"/>
          </p:cNvSpPr>
          <p:nvPr/>
        </p:nvSpPr>
        <p:spPr bwMode="auto">
          <a:xfrm>
            <a:off x="5534598" y="4548225"/>
            <a:ext cx="548607" cy="64918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</a:rPr>
              <a:t>Z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4825" name="AutoShape 12"/>
          <p:cNvCxnSpPr>
            <a:cxnSpLocks noChangeShapeType="1"/>
            <a:stCxn id="34821" idx="5"/>
            <a:endCxn id="34824" idx="0"/>
          </p:cNvCxnSpPr>
          <p:nvPr/>
        </p:nvCxnSpPr>
        <p:spPr bwMode="auto">
          <a:xfrm>
            <a:off x="5336282" y="4010536"/>
            <a:ext cx="472620" cy="537689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826" name="AutoShape 13"/>
          <p:cNvCxnSpPr>
            <a:cxnSpLocks noChangeShapeType="1"/>
            <a:stCxn id="34821" idx="4"/>
            <a:endCxn id="34824" idx="1"/>
          </p:cNvCxnSpPr>
          <p:nvPr/>
        </p:nvCxnSpPr>
        <p:spPr bwMode="auto">
          <a:xfrm>
            <a:off x="5133100" y="4105607"/>
            <a:ext cx="481840" cy="5376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4827" name="Text Box 14"/>
          <p:cNvSpPr txBox="1">
            <a:spLocks noChangeArrowheads="1"/>
          </p:cNvSpPr>
          <p:nvPr/>
        </p:nvSpPr>
        <p:spPr bwMode="auto">
          <a:xfrm>
            <a:off x="1098938" y="3636133"/>
            <a:ext cx="3017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X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Symbol" charset="0"/>
              </a:rPr>
              <a:t> Y</a:t>
            </a:r>
            <a:endParaRPr lang="en-US" sz="2400" dirty="0">
              <a:solidFill>
                <a:schemeClr val="tx1"/>
              </a:solidFill>
              <a:latin typeface="+mn-lt"/>
              <a:sym typeface="Symbol" charset="0"/>
            </a:endParaRPr>
          </a:p>
        </p:txBody>
      </p:sp>
      <p:sp>
        <p:nvSpPr>
          <p:cNvPr id="34828" name="Text Box 15"/>
          <p:cNvSpPr txBox="1">
            <a:spLocks noChangeArrowheads="1"/>
          </p:cNvSpPr>
          <p:nvPr/>
        </p:nvSpPr>
        <p:spPr bwMode="auto">
          <a:xfrm>
            <a:off x="1707723" y="4120755"/>
            <a:ext cx="2225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Y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Symbol" charset="0"/>
              </a:rPr>
              <a:t> Z     </a:t>
            </a:r>
            <a:endParaRPr lang="en-US" sz="2400" dirty="0">
              <a:solidFill>
                <a:schemeClr val="tx1"/>
              </a:solidFill>
              <a:latin typeface="+mn-lt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92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79" grpId="0" build="p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75878" y="0"/>
            <a:ext cx="7772400" cy="1143000"/>
          </a:xfrm>
        </p:spPr>
        <p:txBody>
          <a:bodyPr/>
          <a:lstStyle/>
          <a:p>
            <a:r>
              <a:rPr lang="en-US" dirty="0" smtClean="0"/>
              <a:t>Constrained Moves</a:t>
            </a:r>
            <a:endParaRPr lang="en-US" dirty="0"/>
          </a:p>
        </p:txBody>
      </p:sp>
      <p:sp>
        <p:nvSpPr>
          <p:cNvPr id="613379" name="Rectangle 3"/>
          <p:cNvSpPr>
            <a:spLocks noGrp="1" noChangeArrowheads="1"/>
          </p:cNvSpPr>
          <p:nvPr>
            <p:ph idx="1"/>
          </p:nvPr>
        </p:nvSpPr>
        <p:spPr>
          <a:xfrm>
            <a:off x="675878" y="1371600"/>
            <a:ext cx="7772400" cy="4114800"/>
          </a:xfrm>
        </p:spPr>
        <p:txBody>
          <a:bodyPr/>
          <a:lstStyle/>
          <a:p>
            <a:r>
              <a:rPr lang="en-US" dirty="0" smtClean="0"/>
              <a:t>A instruction T </a:t>
            </a:r>
            <a:r>
              <a:rPr lang="en-US" dirty="0" smtClean="0">
                <a:sym typeface="Symbol" charset="0"/>
              </a:rPr>
              <a:t></a:t>
            </a:r>
            <a:r>
              <a:rPr lang="en-US" dirty="0" smtClean="0"/>
              <a:t> S is constrained</a:t>
            </a:r>
          </a:p>
          <a:p>
            <a:pPr lvl="1"/>
            <a:r>
              <a:rPr lang="en-US" dirty="0" smtClean="0"/>
              <a:t> if S and T interfere</a:t>
            </a:r>
          </a:p>
          <a:p>
            <a:r>
              <a:rPr lang="en-US" dirty="0" smtClean="0"/>
              <a:t>May happen after coalescing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Constrained MOVs are not coalesced</a:t>
            </a:r>
          </a:p>
          <a:p>
            <a:endParaRPr lang="en-US" dirty="0"/>
          </a:p>
        </p:txBody>
      </p:sp>
      <p:sp>
        <p:nvSpPr>
          <p:cNvPr id="34821" name="Oval 4"/>
          <p:cNvSpPr>
            <a:spLocks noChangeArrowheads="1"/>
          </p:cNvSpPr>
          <p:nvPr/>
        </p:nvSpPr>
        <p:spPr bwMode="auto">
          <a:xfrm>
            <a:off x="4845757" y="3456419"/>
            <a:ext cx="574686" cy="64918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</a:rPr>
              <a:t>X,Y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824" name="Oval 9"/>
          <p:cNvSpPr>
            <a:spLocks noChangeArrowheads="1"/>
          </p:cNvSpPr>
          <p:nvPr/>
        </p:nvSpPr>
        <p:spPr bwMode="auto">
          <a:xfrm>
            <a:off x="5534598" y="4548225"/>
            <a:ext cx="548607" cy="64918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</a:rPr>
              <a:t>Z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4826" name="AutoShape 13"/>
          <p:cNvCxnSpPr>
            <a:cxnSpLocks noChangeShapeType="1"/>
            <a:stCxn id="34821" idx="4"/>
            <a:endCxn id="34824" idx="1"/>
          </p:cNvCxnSpPr>
          <p:nvPr/>
        </p:nvCxnSpPr>
        <p:spPr bwMode="auto">
          <a:xfrm>
            <a:off x="5133100" y="4105607"/>
            <a:ext cx="481840" cy="5376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4827" name="Text Box 14"/>
          <p:cNvSpPr txBox="1">
            <a:spLocks noChangeArrowheads="1"/>
          </p:cNvSpPr>
          <p:nvPr/>
        </p:nvSpPr>
        <p:spPr bwMode="auto">
          <a:xfrm>
            <a:off x="1098938" y="3636133"/>
            <a:ext cx="3017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X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Symbol" charset="0"/>
              </a:rPr>
              <a:t> Y</a:t>
            </a:r>
            <a:endParaRPr lang="en-US" sz="2400" dirty="0">
              <a:solidFill>
                <a:schemeClr val="tx1"/>
              </a:solidFill>
              <a:latin typeface="+mn-lt"/>
              <a:sym typeface="Symbol" charset="0"/>
            </a:endParaRPr>
          </a:p>
        </p:txBody>
      </p:sp>
      <p:sp>
        <p:nvSpPr>
          <p:cNvPr id="34828" name="Text Box 15"/>
          <p:cNvSpPr txBox="1">
            <a:spLocks noChangeArrowheads="1"/>
          </p:cNvSpPr>
          <p:nvPr/>
        </p:nvSpPr>
        <p:spPr bwMode="auto">
          <a:xfrm>
            <a:off x="1707723" y="4120755"/>
            <a:ext cx="2225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Y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Symbol" charset="0"/>
              </a:rPr>
              <a:t> Z     </a:t>
            </a:r>
            <a:endParaRPr lang="en-US" sz="2400" dirty="0">
              <a:solidFill>
                <a:schemeClr val="tx1"/>
              </a:solidFill>
              <a:latin typeface="+mn-lt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9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79" grpId="0" build="p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 bwMode="auto">
          <a:xfrm>
            <a:off x="1587455" y="3846653"/>
            <a:ext cx="175837" cy="379760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1568825" y="1829783"/>
            <a:ext cx="148824" cy="228187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1568177" y="2722368"/>
            <a:ext cx="148824" cy="228187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1572507" y="4514879"/>
            <a:ext cx="148824" cy="228187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567461" y="1828422"/>
            <a:ext cx="148824" cy="228187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173337" y="2470367"/>
            <a:ext cx="148824" cy="228187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166993" y="2970008"/>
            <a:ext cx="148824" cy="228187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68715" y="-159455"/>
            <a:ext cx="7772400" cy="1143000"/>
          </a:xfrm>
        </p:spPr>
        <p:txBody>
          <a:bodyPr/>
          <a:lstStyle/>
          <a:p>
            <a:r>
              <a:rPr lang="en-US" dirty="0" smtClean="0"/>
              <a:t>Graph Coloring with Coalescing</a:t>
            </a:r>
            <a:endParaRPr lang="en-US" dirty="0"/>
          </a:p>
        </p:txBody>
      </p:sp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1571930" y="1023601"/>
            <a:ext cx="5760000" cy="40010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b="1" dirty="0">
                <a:solidFill>
                  <a:schemeClr val="tx1"/>
                </a:solidFill>
                <a:latin typeface="+mn-lt"/>
              </a:rPr>
              <a:t>Build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: Construct the interference graph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1571930" y="1587072"/>
            <a:ext cx="5760000" cy="720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b="1" dirty="0">
                <a:solidFill>
                  <a:schemeClr val="tx1"/>
                </a:solidFill>
                <a:latin typeface="+mn-lt"/>
              </a:rPr>
              <a:t>Simplify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: Recursively remove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non-MOV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nodes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with less than K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neighbors;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Push removed nodes into stack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1571930" y="4237164"/>
            <a:ext cx="5760000" cy="720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b="1" dirty="0">
                <a:solidFill>
                  <a:schemeClr val="tx1"/>
                </a:solidFill>
                <a:latin typeface="+mn-lt"/>
              </a:rPr>
              <a:t>Potential-Spill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: Spill some nodes and remove nodes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+mn-lt"/>
              </a:rPr>
              <a:t>Push removed nodes into stack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1571930" y="5120528"/>
            <a:ext cx="5760000" cy="720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b="1" dirty="0">
                <a:solidFill>
                  <a:schemeClr val="tx1"/>
                </a:solidFill>
                <a:latin typeface="+mn-lt"/>
              </a:rPr>
              <a:t>Select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: Assign actual registers (from simplify/spill stack)</a:t>
            </a:r>
          </a:p>
        </p:txBody>
      </p:sp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1571930" y="6003890"/>
            <a:ext cx="5760000" cy="720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b="1" dirty="0">
                <a:solidFill>
                  <a:schemeClr val="tx1"/>
                </a:solidFill>
                <a:latin typeface="+mn-lt"/>
              </a:rPr>
              <a:t>Actual-Spill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: Spill some potential spills and repeat the process</a:t>
            </a:r>
          </a:p>
        </p:txBody>
      </p:sp>
      <p:cxnSp>
        <p:nvCxnSpPr>
          <p:cNvPr id="31751" name="AutoShape 9"/>
          <p:cNvCxnSpPr>
            <a:cxnSpLocks noChangeShapeType="1"/>
            <a:stCxn id="31746" idx="2"/>
            <a:endCxn id="31747" idx="0"/>
          </p:cNvCxnSpPr>
          <p:nvPr/>
        </p:nvCxnSpPr>
        <p:spPr bwMode="auto">
          <a:xfrm>
            <a:off x="4451930" y="1423708"/>
            <a:ext cx="0" cy="16336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752" name="AutoShape 11"/>
          <p:cNvCxnSpPr>
            <a:cxnSpLocks noChangeShapeType="1"/>
            <a:stCxn id="31747" idx="2"/>
            <a:endCxn id="27" idx="0"/>
          </p:cNvCxnSpPr>
          <p:nvPr/>
        </p:nvCxnSpPr>
        <p:spPr bwMode="auto">
          <a:xfrm>
            <a:off x="4451930" y="2307072"/>
            <a:ext cx="0" cy="16336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753" name="AutoShape 12"/>
          <p:cNvCxnSpPr>
            <a:cxnSpLocks noChangeShapeType="1"/>
            <a:stCxn id="31748" idx="2"/>
            <a:endCxn id="31749" idx="0"/>
          </p:cNvCxnSpPr>
          <p:nvPr/>
        </p:nvCxnSpPr>
        <p:spPr bwMode="auto">
          <a:xfrm>
            <a:off x="4451930" y="4957164"/>
            <a:ext cx="0" cy="16336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754" name="AutoShape 13"/>
          <p:cNvCxnSpPr>
            <a:cxnSpLocks noChangeShapeType="1"/>
            <a:stCxn id="31749" idx="2"/>
            <a:endCxn id="31750" idx="0"/>
          </p:cNvCxnSpPr>
          <p:nvPr/>
        </p:nvCxnSpPr>
        <p:spPr bwMode="auto">
          <a:xfrm>
            <a:off x="4451930" y="5840528"/>
            <a:ext cx="0" cy="1633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758" name="AutoShape 18"/>
          <p:cNvCxnSpPr>
            <a:cxnSpLocks noChangeShapeType="1"/>
            <a:stCxn id="31750" idx="1"/>
            <a:endCxn id="31746" idx="1"/>
          </p:cNvCxnSpPr>
          <p:nvPr/>
        </p:nvCxnSpPr>
        <p:spPr bwMode="auto">
          <a:xfrm rot="10800000">
            <a:off x="1571930" y="1223656"/>
            <a:ext cx="12700" cy="5140235"/>
          </a:xfrm>
          <a:prstGeom prst="curvedConnector3">
            <a:avLst>
              <a:gd name="adj1" fmla="val 9647409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1" name="Curved Connector 50"/>
          <p:cNvCxnSpPr>
            <a:stCxn id="53" idx="1"/>
            <a:endCxn id="52" idx="1"/>
          </p:cNvCxnSpPr>
          <p:nvPr/>
        </p:nvCxnSpPr>
        <p:spPr bwMode="auto">
          <a:xfrm rot="10800000" flipH="1">
            <a:off x="1568177" y="1943878"/>
            <a:ext cx="648" cy="892585"/>
          </a:xfrm>
          <a:prstGeom prst="curvedConnector3">
            <a:avLst>
              <a:gd name="adj1" fmla="val -64279938"/>
            </a:avLst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1571930" y="2470436"/>
            <a:ext cx="5760000" cy="720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b="1" dirty="0" smtClean="0">
                <a:solidFill>
                  <a:schemeClr val="tx1"/>
                </a:solidFill>
                <a:latin typeface="+mn-lt"/>
              </a:rPr>
              <a:t>Coalesce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Conservatively merge unconstrained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MOV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related nodes with fewer than K </a:t>
            </a:r>
            <a:r>
              <a:rPr lang="ja-JP" altLang="en-US" dirty="0">
                <a:solidFill>
                  <a:schemeClr val="tx1"/>
                </a:solidFill>
                <a:latin typeface="+mn-lt"/>
              </a:rPr>
              <a:t>“</a:t>
            </a:r>
            <a:r>
              <a:rPr lang="en-US" altLang="ja-JP" dirty="0">
                <a:solidFill>
                  <a:schemeClr val="tx1"/>
                </a:solidFill>
                <a:latin typeface="+mn-lt"/>
              </a:rPr>
              <a:t>heavy</a:t>
            </a:r>
            <a:r>
              <a:rPr lang="ja-JP" altLang="en-US" dirty="0">
                <a:solidFill>
                  <a:schemeClr val="tx1"/>
                </a:solidFill>
                <a:latin typeface="+mn-lt"/>
              </a:rPr>
              <a:t>”</a:t>
            </a:r>
            <a:r>
              <a:rPr lang="en-US" altLang="ja-JP" dirty="0">
                <a:solidFill>
                  <a:schemeClr val="tx1"/>
                </a:solidFill>
                <a:latin typeface="+mn-lt"/>
              </a:rPr>
              <a:t> neighbors 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1" name="AutoShape 11"/>
          <p:cNvCxnSpPr>
            <a:cxnSpLocks noChangeShapeType="1"/>
            <a:stCxn id="27" idx="2"/>
            <a:endCxn id="37" idx="0"/>
          </p:cNvCxnSpPr>
          <p:nvPr/>
        </p:nvCxnSpPr>
        <p:spPr bwMode="auto">
          <a:xfrm>
            <a:off x="4451930" y="3190436"/>
            <a:ext cx="0" cy="16336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1571930" y="3353800"/>
            <a:ext cx="5760000" cy="720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b="1" dirty="0">
                <a:solidFill>
                  <a:schemeClr val="tx1"/>
                </a:solidFill>
                <a:latin typeface="+mn-lt"/>
              </a:rPr>
              <a:t>Freeze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: Give-Up Coalescing on some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MOV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related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nodes with low degree of </a:t>
            </a:r>
            <a:r>
              <a:rPr lang="en-US" i="1" dirty="0" smtClean="0">
                <a:solidFill>
                  <a:schemeClr val="tx1"/>
                </a:solidFill>
                <a:latin typeface="+mn-lt"/>
              </a:rPr>
              <a:t>interference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edges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1" name="AutoShape 11"/>
          <p:cNvCxnSpPr>
            <a:cxnSpLocks noChangeShapeType="1"/>
            <a:stCxn id="37" idx="2"/>
            <a:endCxn id="31748" idx="0"/>
          </p:cNvCxnSpPr>
          <p:nvPr/>
        </p:nvCxnSpPr>
        <p:spPr bwMode="auto">
          <a:xfrm>
            <a:off x="4451930" y="4073800"/>
            <a:ext cx="0" cy="16336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0" name="Curved Connector 59"/>
          <p:cNvCxnSpPr/>
          <p:nvPr/>
        </p:nvCxnSpPr>
        <p:spPr bwMode="auto">
          <a:xfrm rot="10800000" flipH="1">
            <a:off x="1578203" y="1936821"/>
            <a:ext cx="648" cy="1775284"/>
          </a:xfrm>
          <a:prstGeom prst="curvedConnector3">
            <a:avLst>
              <a:gd name="adj1" fmla="val -92403395"/>
            </a:avLst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9" name="Curved Connector 68"/>
          <p:cNvCxnSpPr>
            <a:stCxn id="59" idx="1"/>
            <a:endCxn id="31747" idx="1"/>
          </p:cNvCxnSpPr>
          <p:nvPr/>
        </p:nvCxnSpPr>
        <p:spPr bwMode="auto">
          <a:xfrm rot="10800000">
            <a:off x="1571931" y="1947073"/>
            <a:ext cx="577" cy="2681901"/>
          </a:xfrm>
          <a:prstGeom prst="curvedConnector3">
            <a:avLst>
              <a:gd name="adj1" fmla="val 123613518"/>
            </a:avLst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Curved Connector 27"/>
          <p:cNvCxnSpPr/>
          <p:nvPr/>
        </p:nvCxnSpPr>
        <p:spPr bwMode="auto">
          <a:xfrm flipH="1">
            <a:off x="7344318" y="5214724"/>
            <a:ext cx="6344" cy="499641"/>
          </a:xfrm>
          <a:prstGeom prst="curvedConnector3">
            <a:avLst>
              <a:gd name="adj1" fmla="val -5949306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Rounded Rectangular Callout 1"/>
          <p:cNvSpPr/>
          <p:nvPr/>
        </p:nvSpPr>
        <p:spPr bwMode="auto">
          <a:xfrm>
            <a:off x="7447928" y="993867"/>
            <a:ext cx="1671010" cy="1191816"/>
          </a:xfrm>
          <a:prstGeom prst="wedgeRoundRectCallout">
            <a:avLst>
              <a:gd name="adj1" fmla="val -56531"/>
              <a:gd name="adj2" fmla="val 83731"/>
              <a:gd name="adj3" fmla="val 16667"/>
            </a:avLst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dirty="0" smtClean="0">
                <a:latin typeface="+mn-lt"/>
              </a:rPr>
              <a:t>Special case: merged node has less than k neighbors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Rounded Rectangular Callout 29"/>
          <p:cNvSpPr/>
          <p:nvPr/>
        </p:nvSpPr>
        <p:spPr bwMode="auto">
          <a:xfrm>
            <a:off x="7505218" y="3087087"/>
            <a:ext cx="1638782" cy="919401"/>
          </a:xfrm>
          <a:prstGeom prst="wedgeRoundRectCallout">
            <a:avLst>
              <a:gd name="adj1" fmla="val -59466"/>
              <a:gd name="adj2" fmla="val 32161"/>
              <a:gd name="adj3" fmla="val 16667"/>
            </a:avLst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dirty="0" smtClean="0">
                <a:latin typeface="+mn-lt"/>
              </a:rPr>
              <a:t>All non-MOV related nodes are “heavy”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23" name="Curved Connector 22"/>
          <p:cNvCxnSpPr>
            <a:stCxn id="29" idx="3"/>
            <a:endCxn id="44" idx="3"/>
          </p:cNvCxnSpPr>
          <p:nvPr/>
        </p:nvCxnSpPr>
        <p:spPr bwMode="auto">
          <a:xfrm flipH="1">
            <a:off x="7315817" y="2584461"/>
            <a:ext cx="6344" cy="499641"/>
          </a:xfrm>
          <a:prstGeom prst="curvedConnector3">
            <a:avLst>
              <a:gd name="adj1" fmla="val -5949306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9529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645936" y="0"/>
            <a:ext cx="7772400" cy="1143000"/>
          </a:xfrm>
        </p:spPr>
        <p:txBody>
          <a:bodyPr/>
          <a:lstStyle/>
          <a:p>
            <a:r>
              <a:rPr lang="en-US" dirty="0" smtClean="0"/>
              <a:t>Pre-Colored Nodes</a:t>
            </a:r>
            <a:endParaRPr lang="en-US" dirty="0"/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657325" y="1349075"/>
            <a:ext cx="7772400" cy="4114800"/>
          </a:xfrm>
        </p:spPr>
        <p:txBody>
          <a:bodyPr/>
          <a:lstStyle/>
          <a:p>
            <a:r>
              <a:rPr lang="en-US" sz="2400" dirty="0" smtClean="0"/>
              <a:t>Some registers in the intermediate language are pre-colored:</a:t>
            </a:r>
          </a:p>
          <a:p>
            <a:pPr lvl="1"/>
            <a:r>
              <a:rPr lang="en-US" sz="2000" dirty="0" smtClean="0"/>
              <a:t>correspond to real registers</a:t>
            </a:r>
            <a:br>
              <a:rPr lang="en-US" sz="2000" dirty="0" smtClean="0"/>
            </a:br>
            <a:r>
              <a:rPr lang="en-US" sz="2000" dirty="0" smtClean="0"/>
              <a:t> (stack-pointer, frame-pointer, parameters, )</a:t>
            </a:r>
          </a:p>
          <a:p>
            <a:r>
              <a:rPr lang="en-US" sz="2400" dirty="0" smtClean="0"/>
              <a:t>Cannot be Simplified, Coalesced, or Spilled </a:t>
            </a:r>
          </a:p>
          <a:p>
            <a:pPr lvl="1"/>
            <a:r>
              <a:rPr lang="en-US" sz="2000" dirty="0" smtClean="0"/>
              <a:t>infinite degree</a:t>
            </a:r>
          </a:p>
          <a:p>
            <a:r>
              <a:rPr lang="en-US" sz="2400" dirty="0" smtClean="0"/>
              <a:t>Interfered with each other</a:t>
            </a:r>
          </a:p>
          <a:p>
            <a:r>
              <a:rPr lang="en-US" sz="2400" dirty="0" smtClean="0"/>
              <a:t>But normal temporaries can be coalesced into pre-colored registers</a:t>
            </a:r>
          </a:p>
          <a:p>
            <a:r>
              <a:rPr lang="en-US" sz="2400" dirty="0" smtClean="0"/>
              <a:t>Register allocation is completed when all the nodes are pre-colored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790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Caller-Save and </a:t>
            </a:r>
            <a:r>
              <a:rPr lang="en-US" dirty="0" err="1" smtClean="0"/>
              <a:t>Callee</a:t>
            </a:r>
            <a:r>
              <a:rPr lang="en-US" dirty="0" smtClean="0"/>
              <a:t>-Save Registers</a:t>
            </a:r>
            <a:endParaRPr lang="en-US" dirty="0"/>
          </a:p>
        </p:txBody>
      </p:sp>
      <p:sp>
        <p:nvSpPr>
          <p:cNvPr id="617475" name="Rectangle 3"/>
          <p:cNvSpPr>
            <a:spLocks noGrp="1" noChangeArrowheads="1"/>
          </p:cNvSpPr>
          <p:nvPr>
            <p:ph idx="1"/>
          </p:nvPr>
        </p:nvSpPr>
        <p:spPr>
          <a:xfrm>
            <a:off x="680105" y="1326294"/>
            <a:ext cx="7772400" cy="4114800"/>
          </a:xfrm>
        </p:spPr>
        <p:txBody>
          <a:bodyPr/>
          <a:lstStyle/>
          <a:p>
            <a:r>
              <a:rPr lang="en-US" sz="2400" dirty="0" err="1" smtClean="0"/>
              <a:t>callee</a:t>
            </a:r>
            <a:r>
              <a:rPr lang="en-US" sz="2400" dirty="0" smtClean="0"/>
              <a:t>-save-registers (MIPS 16-23)</a:t>
            </a:r>
          </a:p>
          <a:p>
            <a:pPr lvl="1"/>
            <a:r>
              <a:rPr lang="en-US" sz="2000" dirty="0" smtClean="0"/>
              <a:t> Saved by the </a:t>
            </a:r>
            <a:r>
              <a:rPr lang="en-US" sz="2000" dirty="0" err="1" smtClean="0"/>
              <a:t>callee</a:t>
            </a:r>
            <a:r>
              <a:rPr lang="en-US" sz="2000" dirty="0" smtClean="0"/>
              <a:t> when modified</a:t>
            </a:r>
          </a:p>
          <a:p>
            <a:pPr lvl="1"/>
            <a:r>
              <a:rPr lang="en-US" sz="2000" dirty="0" smtClean="0"/>
              <a:t> Values are automatically preserved across calls</a:t>
            </a:r>
          </a:p>
          <a:p>
            <a:r>
              <a:rPr lang="en-US" sz="2400" dirty="0" smtClean="0"/>
              <a:t>caller-save-registers</a:t>
            </a:r>
          </a:p>
          <a:p>
            <a:pPr lvl="1"/>
            <a:r>
              <a:rPr lang="en-US" sz="2000" dirty="0" smtClean="0"/>
              <a:t>Saved by the caller when needed</a:t>
            </a:r>
          </a:p>
          <a:p>
            <a:pPr lvl="1"/>
            <a:r>
              <a:rPr lang="en-US" sz="2000" dirty="0" smtClean="0"/>
              <a:t>Values are not automatically preserved</a:t>
            </a:r>
          </a:p>
          <a:p>
            <a:r>
              <a:rPr lang="en-US" sz="2400" dirty="0" smtClean="0"/>
              <a:t>Usually the architecture defines caller-save and </a:t>
            </a:r>
            <a:r>
              <a:rPr lang="en-US" sz="2400" dirty="0" err="1" smtClean="0"/>
              <a:t>callee</a:t>
            </a:r>
            <a:r>
              <a:rPr lang="en-US" sz="2400" dirty="0" smtClean="0"/>
              <a:t>-save registers</a:t>
            </a:r>
          </a:p>
          <a:p>
            <a:pPr lvl="1"/>
            <a:r>
              <a:rPr lang="en-US" sz="2000" dirty="0" smtClean="0"/>
              <a:t>Separate compilation</a:t>
            </a:r>
          </a:p>
          <a:p>
            <a:pPr lvl="1"/>
            <a:r>
              <a:rPr lang="en-US" sz="2000" dirty="0" smtClean="0"/>
              <a:t>Interoperability between code produced by different compilers/languages </a:t>
            </a:r>
          </a:p>
          <a:p>
            <a:r>
              <a:rPr lang="en-US" sz="2400" dirty="0" smtClean="0"/>
              <a:t>But compilers can decide when to use caller/</a:t>
            </a:r>
            <a:r>
              <a:rPr lang="en-US" sz="2400" dirty="0" err="1" smtClean="0"/>
              <a:t>callee</a:t>
            </a:r>
            <a:r>
              <a:rPr lang="en-US" sz="2400" dirty="0" smtClean="0"/>
              <a:t> registers</a:t>
            </a:r>
            <a:endParaRPr lang="en-US" sz="2400" dirty="0"/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3998913" y="6927850"/>
            <a:ext cx="327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5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75" grpId="0" build="p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3741"/>
            <a:ext cx="9144000" cy="1143000"/>
          </a:xfrm>
        </p:spPr>
        <p:txBody>
          <a:bodyPr/>
          <a:lstStyle/>
          <a:p>
            <a:r>
              <a:rPr lang="en-US" dirty="0" smtClean="0"/>
              <a:t>Caller-Save vs.  </a:t>
            </a:r>
            <a:r>
              <a:rPr lang="en-US" dirty="0" err="1" smtClean="0"/>
              <a:t>Callee</a:t>
            </a:r>
            <a:r>
              <a:rPr lang="en-US" dirty="0" smtClean="0"/>
              <a:t>-Save Registers</a:t>
            </a:r>
            <a:endParaRPr lang="en-US" dirty="0"/>
          </a:p>
        </p:txBody>
      </p:sp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3998913" y="6927850"/>
            <a:ext cx="327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679941" name="Text Box 5"/>
          <p:cNvSpPr txBox="1">
            <a:spLocks noChangeArrowheads="1"/>
          </p:cNvSpPr>
          <p:nvPr/>
        </p:nvSpPr>
        <p:spPr bwMode="auto">
          <a:xfrm>
            <a:off x="220663" y="2387600"/>
            <a:ext cx="377666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sz="3200" dirty="0" err="1">
                <a:solidFill>
                  <a:schemeClr val="tx1"/>
                </a:solidFill>
              </a:rPr>
              <a:t>int</a:t>
            </a:r>
            <a:r>
              <a:rPr lang="en-US" sz="3200" dirty="0">
                <a:solidFill>
                  <a:schemeClr val="tx1"/>
                </a:solidFill>
              </a:rPr>
              <a:t> foo(</a:t>
            </a:r>
            <a:r>
              <a:rPr lang="en-US" sz="3200" dirty="0" err="1">
                <a:solidFill>
                  <a:schemeClr val="tx1"/>
                </a:solidFill>
              </a:rPr>
              <a:t>int</a:t>
            </a:r>
            <a:r>
              <a:rPr lang="en-US" sz="3200" dirty="0">
                <a:solidFill>
                  <a:schemeClr val="tx1"/>
                </a:solidFill>
              </a:rPr>
              <a:t> a)	{ </a:t>
            </a:r>
          </a:p>
          <a:p>
            <a:pPr algn="l">
              <a:spcBef>
                <a:spcPct val="20000"/>
              </a:spcBef>
            </a:pPr>
            <a:r>
              <a:rPr lang="en-US" sz="3200" dirty="0">
                <a:solidFill>
                  <a:schemeClr val="tx1"/>
                </a:solidFill>
              </a:rPr>
              <a:t>	</a:t>
            </a:r>
            <a:r>
              <a:rPr lang="en-US" sz="3200" dirty="0" err="1">
                <a:solidFill>
                  <a:schemeClr val="tx1"/>
                </a:solidFill>
              </a:rPr>
              <a:t>int</a:t>
            </a:r>
            <a:r>
              <a:rPr lang="en-US" sz="3200" dirty="0">
                <a:solidFill>
                  <a:schemeClr val="tx1"/>
                </a:solidFill>
              </a:rPr>
              <a:t> b=a+1; </a:t>
            </a:r>
          </a:p>
          <a:p>
            <a:pPr algn="l">
              <a:spcBef>
                <a:spcPct val="20000"/>
              </a:spcBef>
            </a:pPr>
            <a:r>
              <a:rPr lang="en-US" sz="3200" dirty="0">
                <a:solidFill>
                  <a:schemeClr val="tx1"/>
                </a:solidFill>
              </a:rPr>
              <a:t>	f1();</a:t>
            </a:r>
          </a:p>
          <a:p>
            <a:pPr algn="l">
              <a:spcBef>
                <a:spcPct val="20000"/>
              </a:spcBef>
            </a:pPr>
            <a:r>
              <a:rPr lang="en-US" sz="3200" dirty="0">
                <a:solidFill>
                  <a:schemeClr val="tx1"/>
                </a:solidFill>
              </a:rPr>
              <a:t>	g1(b);</a:t>
            </a:r>
          </a:p>
          <a:p>
            <a:pPr algn="l">
              <a:spcBef>
                <a:spcPct val="20000"/>
              </a:spcBef>
            </a:pPr>
            <a:r>
              <a:rPr lang="en-US" sz="3200" dirty="0">
                <a:solidFill>
                  <a:schemeClr val="tx1"/>
                </a:solidFill>
              </a:rPr>
              <a:t> 	return(b+2);</a:t>
            </a:r>
          </a:p>
          <a:p>
            <a:pPr algn="l">
              <a:spcBef>
                <a:spcPct val="20000"/>
              </a:spcBef>
            </a:pPr>
            <a:r>
              <a:rPr lang="en-US" sz="3200" dirty="0">
                <a:solidFill>
                  <a:schemeClr val="tx1"/>
                </a:solidFill>
              </a:rPr>
              <a:t> 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9942" name="Text Box 6"/>
          <p:cNvSpPr txBox="1">
            <a:spLocks noChangeArrowheads="1"/>
          </p:cNvSpPr>
          <p:nvPr/>
        </p:nvSpPr>
        <p:spPr bwMode="auto">
          <a:xfrm>
            <a:off x="5051425" y="2417763"/>
            <a:ext cx="3736975" cy="294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void bar (int y) { </a:t>
            </a:r>
          </a:p>
          <a:p>
            <a:pPr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	int x=y+1;</a:t>
            </a:r>
          </a:p>
          <a:p>
            <a:pPr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	f2(y); </a:t>
            </a:r>
          </a:p>
          <a:p>
            <a:pPr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         g2(2); </a:t>
            </a:r>
          </a:p>
          <a:p>
            <a:pPr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117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41" grpId="0"/>
      <p:bldP spid="679942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691495" y="0"/>
            <a:ext cx="7772400" cy="1143000"/>
          </a:xfrm>
        </p:spPr>
        <p:txBody>
          <a:bodyPr/>
          <a:lstStyle/>
          <a:p>
            <a:r>
              <a:rPr lang="en-US" dirty="0" smtClean="0"/>
              <a:t>Saving </a:t>
            </a:r>
            <a:r>
              <a:rPr lang="en-US" dirty="0" err="1" smtClean="0"/>
              <a:t>Callee</a:t>
            </a:r>
            <a:r>
              <a:rPr lang="en-US" dirty="0" smtClean="0"/>
              <a:t>-Save Registers</a:t>
            </a:r>
            <a:endParaRPr lang="en-US" dirty="0"/>
          </a:p>
        </p:txBody>
      </p:sp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3998913" y="6927850"/>
            <a:ext cx="327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574675" y="1701800"/>
            <a:ext cx="254317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enter: def(r</a:t>
            </a:r>
            <a:r>
              <a:rPr lang="en-US" sz="3200" baseline="-25000">
                <a:solidFill>
                  <a:schemeClr val="tx1"/>
                </a:solidFill>
              </a:rPr>
              <a:t>7</a:t>
            </a:r>
            <a:r>
              <a:rPr lang="en-US" sz="320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20000"/>
              </a:spcBef>
            </a:pPr>
            <a:endParaRPr lang="en-US" sz="320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	…</a:t>
            </a:r>
          </a:p>
          <a:p>
            <a:pPr>
              <a:spcBef>
                <a:spcPct val="20000"/>
              </a:spcBef>
            </a:pPr>
            <a:endParaRPr lang="en-US" sz="320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endParaRPr lang="en-US" sz="320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exit:	use(r</a:t>
            </a:r>
            <a:r>
              <a:rPr lang="en-US" sz="3200" baseline="-25000">
                <a:solidFill>
                  <a:schemeClr val="tx1"/>
                </a:solidFill>
              </a:rPr>
              <a:t>7</a:t>
            </a:r>
            <a:r>
              <a:rPr lang="en-US" sz="32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31816" name="Text Box 8"/>
          <p:cNvSpPr txBox="1">
            <a:spLocks noChangeArrowheads="1"/>
          </p:cNvSpPr>
          <p:nvPr/>
        </p:nvSpPr>
        <p:spPr bwMode="auto">
          <a:xfrm>
            <a:off x="4354513" y="1701800"/>
            <a:ext cx="310038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enter: def(r</a:t>
            </a:r>
            <a:r>
              <a:rPr lang="en-US" sz="3200" baseline="-25000">
                <a:solidFill>
                  <a:schemeClr val="tx1"/>
                </a:solidFill>
              </a:rPr>
              <a:t>7</a:t>
            </a:r>
            <a:r>
              <a:rPr lang="en-US" sz="320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	t</a:t>
            </a:r>
            <a:r>
              <a:rPr lang="en-US" sz="3200" baseline="-25000">
                <a:solidFill>
                  <a:schemeClr val="tx1"/>
                </a:solidFill>
              </a:rPr>
              <a:t>231</a:t>
            </a:r>
            <a:r>
              <a:rPr lang="en-US" sz="3200">
                <a:solidFill>
                  <a:schemeClr val="tx1"/>
                </a:solidFill>
              </a:rPr>
              <a:t> </a:t>
            </a:r>
            <a:r>
              <a:rPr lang="en-US" sz="3200">
                <a:solidFill>
                  <a:schemeClr val="tx1"/>
                </a:solidFill>
                <a:sym typeface="Symbol" charset="0"/>
              </a:rPr>
              <a:t></a:t>
            </a:r>
            <a:r>
              <a:rPr lang="en-US" sz="3200">
                <a:solidFill>
                  <a:schemeClr val="tx1"/>
                </a:solidFill>
              </a:rPr>
              <a:t> r</a:t>
            </a:r>
            <a:r>
              <a:rPr lang="en-US" sz="3200" baseline="-25000">
                <a:solidFill>
                  <a:schemeClr val="tx1"/>
                </a:solidFill>
              </a:rPr>
              <a:t>7</a:t>
            </a:r>
          </a:p>
          <a:p>
            <a:pPr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	…</a:t>
            </a:r>
          </a:p>
          <a:p>
            <a:pPr>
              <a:spcBef>
                <a:spcPct val="20000"/>
              </a:spcBef>
            </a:pPr>
            <a:endParaRPr lang="en-US" sz="320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	 r</a:t>
            </a:r>
            <a:r>
              <a:rPr lang="en-US" sz="3200" baseline="-25000">
                <a:solidFill>
                  <a:schemeClr val="tx1"/>
                </a:solidFill>
              </a:rPr>
              <a:t>7</a:t>
            </a:r>
            <a:r>
              <a:rPr lang="en-US" sz="3200">
                <a:solidFill>
                  <a:schemeClr val="tx1"/>
                </a:solidFill>
              </a:rPr>
              <a:t> </a:t>
            </a:r>
            <a:r>
              <a:rPr lang="en-US" sz="3200">
                <a:solidFill>
                  <a:schemeClr val="tx1"/>
                </a:solidFill>
                <a:sym typeface="Symbol" charset="0"/>
              </a:rPr>
              <a:t></a:t>
            </a:r>
            <a:r>
              <a:rPr lang="en-US" sz="3200">
                <a:solidFill>
                  <a:schemeClr val="tx1"/>
                </a:solidFill>
              </a:rPr>
              <a:t> t</a:t>
            </a:r>
            <a:r>
              <a:rPr lang="en-US" sz="3200" baseline="-25000">
                <a:solidFill>
                  <a:schemeClr val="tx1"/>
                </a:solidFill>
              </a:rPr>
              <a:t>231</a:t>
            </a:r>
          </a:p>
          <a:p>
            <a:pPr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exit:	use(r</a:t>
            </a:r>
            <a:r>
              <a:rPr lang="en-US" sz="3200" baseline="-25000">
                <a:solidFill>
                  <a:schemeClr val="tx1"/>
                </a:solidFill>
              </a:rPr>
              <a:t>7</a:t>
            </a:r>
            <a:r>
              <a:rPr lang="en-US" sz="320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2156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6" grpId="0" autoUpdateAnimBg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989" y="0"/>
            <a:ext cx="7772400" cy="1143000"/>
          </a:xfrm>
        </p:spPr>
        <p:txBody>
          <a:bodyPr/>
          <a:lstStyle/>
          <a:p>
            <a:r>
              <a:rPr lang="en-US"/>
              <a:t>A Complete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3149"/>
            <a:ext cx="9144000" cy="3556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113" y="4647354"/>
            <a:ext cx="2716380" cy="1975549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grpSp>
        <p:nvGrpSpPr>
          <p:cNvPr id="25" name="Group 24"/>
          <p:cNvGrpSpPr/>
          <p:nvPr/>
        </p:nvGrpSpPr>
        <p:grpSpPr>
          <a:xfrm>
            <a:off x="786722" y="3703903"/>
            <a:ext cx="1923166" cy="3045242"/>
            <a:chOff x="786722" y="3703903"/>
            <a:chExt cx="1923166" cy="3045242"/>
          </a:xfrm>
        </p:grpSpPr>
        <p:pic>
          <p:nvPicPr>
            <p:cNvPr id="3" name="Picture 2" descr="Untitle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16" y="3703903"/>
              <a:ext cx="1890979" cy="10500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 descr="Untitled 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722" y="5107835"/>
              <a:ext cx="1923166" cy="6839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 descr="Untitled 3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369" y="6145641"/>
              <a:ext cx="1355872" cy="6035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1" name="Straight Arrow Connector 10"/>
            <p:cNvCxnSpPr>
              <a:stCxn id="3" idx="2"/>
              <a:endCxn id="8" idx="0"/>
            </p:cNvCxnSpPr>
            <p:nvPr/>
          </p:nvCxnSpPr>
          <p:spPr bwMode="auto">
            <a:xfrm flipH="1">
              <a:off x="1748305" y="4754000"/>
              <a:ext cx="1" cy="353835"/>
            </a:xfrm>
            <a:prstGeom prst="straightConnector1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>
              <a:stCxn id="8" idx="2"/>
              <a:endCxn id="9" idx="0"/>
            </p:cNvCxnSpPr>
            <p:nvPr/>
          </p:nvCxnSpPr>
          <p:spPr bwMode="auto">
            <a:xfrm>
              <a:off x="1748305" y="5791806"/>
              <a:ext cx="0" cy="353835"/>
            </a:xfrm>
            <a:prstGeom prst="straightConnector1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Elbow Connector 14"/>
            <p:cNvCxnSpPr>
              <a:endCxn id="3" idx="0"/>
            </p:cNvCxnSpPr>
            <p:nvPr/>
          </p:nvCxnSpPr>
          <p:spPr bwMode="auto">
            <a:xfrm rot="16200000" flipV="1">
              <a:off x="706199" y="4746010"/>
              <a:ext cx="2089718" cy="5504"/>
            </a:xfrm>
            <a:prstGeom prst="bentConnector5">
              <a:avLst>
                <a:gd name="adj1" fmla="val -5801"/>
                <a:gd name="adj2" fmla="val -21231559"/>
                <a:gd name="adj3" fmla="val 110939"/>
              </a:avLst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5354320" y="944880"/>
            <a:ext cx="3098800" cy="1005840"/>
            <a:chOff x="5354320" y="944880"/>
            <a:chExt cx="3098800" cy="1005840"/>
          </a:xfrm>
        </p:grpSpPr>
        <p:sp>
          <p:nvSpPr>
            <p:cNvPr id="6" name="TextBox 5"/>
            <p:cNvSpPr txBox="1"/>
            <p:nvPr/>
          </p:nvSpPr>
          <p:spPr>
            <a:xfrm>
              <a:off x="6167120" y="1066800"/>
              <a:ext cx="228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+mn-lt"/>
                </a:rPr>
                <a:t>Callee</a:t>
              </a:r>
              <a:r>
                <a:rPr lang="en-US" sz="1600" dirty="0" smtClean="0">
                  <a:latin typeface="+mn-lt"/>
                </a:rPr>
                <a:t>-saved registers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56960" y="1584960"/>
              <a:ext cx="228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Caller-saved registers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354320" y="944880"/>
              <a:ext cx="2926080" cy="660400"/>
            </a:xfrm>
            <a:prstGeom prst="rect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354320" y="1645920"/>
              <a:ext cx="2926080" cy="304800"/>
            </a:xfrm>
            <a:prstGeom prst="rect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60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989" y="0"/>
            <a:ext cx="7772400" cy="1143000"/>
          </a:xfrm>
        </p:spPr>
        <p:txBody>
          <a:bodyPr/>
          <a:lstStyle/>
          <a:p>
            <a:r>
              <a:rPr lang="en-US" dirty="0" smtClean="0"/>
              <a:t>A Complete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3149"/>
            <a:ext cx="9144000" cy="3556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113" y="4647354"/>
            <a:ext cx="2716380" cy="1975549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50" y="5014715"/>
            <a:ext cx="3343087" cy="1061638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0029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Improving </a:t>
            </a:r>
            <a:r>
              <a:rPr lang="en-US" b="1" dirty="0" err="1" smtClean="0"/>
              <a:t>cgen</a:t>
            </a:r>
            <a:r>
              <a:rPr lang="en-US" dirty="0" smtClean="0"/>
              <a:t> for expressions</a:t>
            </a:r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Observation – naïve translation needlessly generates temporaries for leaf expressions</a:t>
            </a:r>
          </a:p>
          <a:p>
            <a:r>
              <a:rPr lang="en-US" dirty="0" smtClean="0"/>
              <a:t>Observation – temporaries used exactly once</a:t>
            </a:r>
          </a:p>
          <a:p>
            <a:pPr lvl="1"/>
            <a:r>
              <a:rPr lang="en-US" dirty="0" smtClean="0"/>
              <a:t>Once a temporary has been read it can be reused for another sub-expression</a:t>
            </a:r>
          </a:p>
          <a:p>
            <a:r>
              <a:rPr lang="en-US" b="1" dirty="0" err="1" smtClean="0"/>
              <a:t>cgen</a:t>
            </a:r>
            <a:r>
              <a:rPr lang="en-US" dirty="0" smtClean="0"/>
              <a:t>(e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i="1" dirty="0" smtClean="0"/>
              <a:t>op</a:t>
            </a:r>
            <a:r>
              <a:rPr lang="en-US" dirty="0" smtClean="0"/>
              <a:t> e</a:t>
            </a:r>
            <a:r>
              <a:rPr lang="en-US" baseline="-25000" dirty="0" smtClean="0"/>
              <a:t>2</a:t>
            </a:r>
            <a:r>
              <a:rPr lang="en-US" dirty="0" smtClean="0"/>
              <a:t>) = {</a:t>
            </a:r>
            <a:br>
              <a:rPr lang="en-US" dirty="0" smtClean="0"/>
            </a:br>
            <a:r>
              <a:rPr lang="en-US" dirty="0" smtClean="0"/>
              <a:t>    Let _t1 = </a:t>
            </a:r>
            <a:r>
              <a:rPr lang="en-US" b="1" dirty="0" err="1" smtClean="0"/>
              <a:t>cgen</a:t>
            </a:r>
            <a:r>
              <a:rPr lang="en-US" dirty="0" smtClean="0"/>
              <a:t>(e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    Let _t2 = </a:t>
            </a:r>
            <a:r>
              <a:rPr lang="en-US" b="1" dirty="0" err="1" smtClean="0"/>
              <a:t>cgen</a:t>
            </a:r>
            <a:r>
              <a:rPr lang="en-US" dirty="0" smtClean="0"/>
              <a:t>(e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    Emit( _t1 =_t1 </a:t>
            </a:r>
            <a:r>
              <a:rPr lang="en-US" i="1" dirty="0" smtClean="0"/>
              <a:t>op</a:t>
            </a:r>
            <a:r>
              <a:rPr lang="en-US" dirty="0" smtClean="0"/>
              <a:t> _t2; )</a:t>
            </a:r>
            <a:br>
              <a:rPr lang="en-US" dirty="0" smtClean="0"/>
            </a:br>
            <a:r>
              <a:rPr lang="en-US" dirty="0" smtClean="0"/>
              <a:t>    Return _t1</a:t>
            </a:r>
            <a:br>
              <a:rPr lang="en-US" dirty="0" smtClean="0"/>
            </a:br>
            <a:r>
              <a:rPr lang="en-US" dirty="0" smtClean="0"/>
              <a:t>}</a:t>
            </a:r>
          </a:p>
          <a:p>
            <a:r>
              <a:rPr lang="en-US" dirty="0" smtClean="0"/>
              <a:t>Temporaries </a:t>
            </a:r>
            <a:r>
              <a:rPr lang="en-US" b="1" dirty="0" err="1" smtClean="0"/>
              <a:t>cgen</a:t>
            </a:r>
            <a:r>
              <a:rPr lang="en-US" dirty="0" smtClean="0"/>
              <a:t>(e</a:t>
            </a:r>
            <a:r>
              <a:rPr lang="en-US" baseline="-25000" dirty="0" smtClean="0"/>
              <a:t>1</a:t>
            </a:r>
            <a:r>
              <a:rPr lang="en-US" dirty="0" smtClean="0"/>
              <a:t>) can be reused in </a:t>
            </a:r>
            <a:r>
              <a:rPr lang="en-US" b="1" dirty="0" err="1" smtClean="0"/>
              <a:t>cgen</a:t>
            </a:r>
            <a:r>
              <a:rPr lang="en-US" dirty="0" smtClean="0"/>
              <a:t>(e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2603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140" y="0"/>
            <a:ext cx="7772400" cy="1143000"/>
          </a:xfrm>
        </p:spPr>
        <p:txBody>
          <a:bodyPr/>
          <a:lstStyle/>
          <a:p>
            <a:r>
              <a:rPr lang="en-US" dirty="0"/>
              <a:t>A Complete Example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00" y="1199260"/>
            <a:ext cx="2475000" cy="1800000"/>
          </a:xfrm>
          <a:prstGeom prst="rect">
            <a:avLst/>
          </a:prstGeom>
          <a:ln w="9525" cmpd="sng">
            <a:solidFill>
              <a:schemeClr val="tx1"/>
            </a:solidFill>
          </a:ln>
        </p:spPr>
      </p:pic>
      <p:sp>
        <p:nvSpPr>
          <p:cNvPr id="4" name="Right Arrow 3"/>
          <p:cNvSpPr/>
          <p:nvPr/>
        </p:nvSpPr>
        <p:spPr bwMode="auto">
          <a:xfrm>
            <a:off x="2893608" y="1945073"/>
            <a:ext cx="1133329" cy="425988"/>
          </a:xfrm>
          <a:prstGeom prst="rightArrow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1646" y="1422634"/>
            <a:ext cx="1012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Spill c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2893290" y="5642013"/>
            <a:ext cx="1133329" cy="425988"/>
          </a:xfrm>
          <a:prstGeom prst="rightArrow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3479" y="5280323"/>
            <a:ext cx="1012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r2 &amp; b</a:t>
            </a:r>
          </a:p>
        </p:txBody>
      </p:sp>
      <p:sp>
        <p:nvSpPr>
          <p:cNvPr id="11" name="Right Arrow 10"/>
          <p:cNvSpPr/>
          <p:nvPr/>
        </p:nvSpPr>
        <p:spPr bwMode="auto">
          <a:xfrm>
            <a:off x="2892972" y="4026161"/>
            <a:ext cx="1133329" cy="425988"/>
          </a:xfrm>
          <a:prstGeom prst="rightArrow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49236" y="3600172"/>
            <a:ext cx="1012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a &amp; 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465" y="1207338"/>
            <a:ext cx="3710769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465" y="3168488"/>
            <a:ext cx="3710769" cy="1800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0540" y="5033886"/>
            <a:ext cx="3710769" cy="1800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2588170" y="6019152"/>
            <a:ext cx="1727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(Alt: ae+r1)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14091" y="2547572"/>
            <a:ext cx="1012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29848" y="4508411"/>
            <a:ext cx="1012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37887" y="6372221"/>
            <a:ext cx="1012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</a:t>
            </a:r>
          </a:p>
        </p:txBody>
      </p:sp>
      <p:sp>
        <p:nvSpPr>
          <p:cNvPr id="6" name="Cloud Callout 5"/>
          <p:cNvSpPr/>
          <p:nvPr/>
        </p:nvSpPr>
        <p:spPr bwMode="auto">
          <a:xfrm>
            <a:off x="7196798" y="2974274"/>
            <a:ext cx="1825658" cy="983873"/>
          </a:xfrm>
          <a:prstGeom prst="cloudCallout">
            <a:avLst>
              <a:gd name="adj1" fmla="val -79543"/>
              <a:gd name="adj2" fmla="val -13563"/>
            </a:avLst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Deg.</a:t>
            </a:r>
            <a:r>
              <a:rPr lang="en-US" sz="1800" dirty="0" smtClean="0">
                <a:latin typeface="+mn-lt"/>
              </a:rPr>
              <a:t> of r1,ae,d &lt; 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620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140" y="-233102"/>
            <a:ext cx="7772400" cy="1143000"/>
          </a:xfrm>
        </p:spPr>
        <p:txBody>
          <a:bodyPr/>
          <a:lstStyle/>
          <a:p>
            <a:r>
              <a:rPr lang="en-US" dirty="0"/>
              <a:t>A Complete Example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3986776" y="1711971"/>
            <a:ext cx="1133329" cy="425988"/>
          </a:xfrm>
          <a:prstGeom prst="rightArrow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4813" y="1189532"/>
            <a:ext cx="1149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+mn-lt"/>
              </a:rPr>
              <a:t>a</a:t>
            </a:r>
            <a:r>
              <a:rPr lang="en-US" dirty="0" err="1" smtClean="0">
                <a:latin typeface="+mn-lt"/>
              </a:rPr>
              <a:t>e</a:t>
            </a:r>
            <a:r>
              <a:rPr lang="en-US" dirty="0" smtClean="0">
                <a:latin typeface="+mn-lt"/>
              </a:rPr>
              <a:t> &amp; r1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3970382" y="5666127"/>
            <a:ext cx="1133329" cy="425988"/>
          </a:xfrm>
          <a:prstGeom prst="rightArrow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0571" y="5304437"/>
            <a:ext cx="1012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op d</a:t>
            </a:r>
          </a:p>
        </p:txBody>
      </p:sp>
      <p:sp>
        <p:nvSpPr>
          <p:cNvPr id="11" name="Right Arrow 10"/>
          <p:cNvSpPr/>
          <p:nvPr/>
        </p:nvSpPr>
        <p:spPr bwMode="auto">
          <a:xfrm>
            <a:off x="3986140" y="3664451"/>
            <a:ext cx="1133329" cy="425988"/>
          </a:xfrm>
          <a:prstGeom prst="rightArrow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9163" y="3238462"/>
            <a:ext cx="1639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Simplify d</a:t>
            </a:r>
            <a:endParaRPr lang="en-US" dirty="0">
              <a:latin typeface="+mn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70" y="991007"/>
            <a:ext cx="3710769" cy="1800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816565" y="5729807"/>
            <a:ext cx="1727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(Alt: ae+r1)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21205" y="2080445"/>
            <a:ext cx="1727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(Alt: …)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748" y="974097"/>
            <a:ext cx="3866802" cy="1656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046" y="2951316"/>
            <a:ext cx="1873096" cy="1800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4581232" y="2226058"/>
            <a:ext cx="1012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00537" y="4347640"/>
            <a:ext cx="1012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dc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728" y="4896104"/>
            <a:ext cx="1873096" cy="1800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4500219" y="6292428"/>
            <a:ext cx="1012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97301" y="4781061"/>
            <a:ext cx="1012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d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71211" y="3463537"/>
            <a:ext cx="2475000" cy="2252399"/>
            <a:chOff x="171211" y="3463537"/>
            <a:chExt cx="2475000" cy="225239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1211" y="3915936"/>
              <a:ext cx="2475000" cy="1800000"/>
            </a:xfrm>
            <a:prstGeom prst="rect">
              <a:avLst/>
            </a:prstGeom>
            <a:ln w="9525" cmpd="sng">
              <a:solidFill>
                <a:schemeClr val="tx1"/>
              </a:solidFill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698680" y="3463537"/>
              <a:ext cx="1471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p</a:t>
              </a:r>
              <a:r>
                <a:rPr lang="en-US" dirty="0" smtClean="0">
                  <a:latin typeface="+mn-lt"/>
                </a:rPr>
                <a:t>op c …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287510" y="2861662"/>
            <a:ext cx="218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f</a:t>
            </a:r>
            <a:r>
              <a:rPr lang="en-US" dirty="0" smtClean="0">
                <a:latin typeface="+mn-lt"/>
              </a:rPr>
              <a:t>reeze r</a:t>
            </a:r>
            <a:r>
              <a:rPr lang="en-US" baseline="-25000" dirty="0" smtClean="0">
                <a:latin typeface="+mn-lt"/>
              </a:rPr>
              <a:t>1</a:t>
            </a:r>
            <a:r>
              <a:rPr lang="en-US" dirty="0" smtClean="0">
                <a:latin typeface="+mn-lt"/>
              </a:rPr>
              <a:t>ae-d</a:t>
            </a:r>
            <a:endParaRPr lang="en-US" dirty="0">
              <a:latin typeface="+mn-lt"/>
            </a:endParaRPr>
          </a:p>
        </p:txBody>
      </p:sp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894" y="2179544"/>
            <a:ext cx="1002092" cy="89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8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102" y="0"/>
            <a:ext cx="7772400" cy="1143000"/>
          </a:xfrm>
        </p:spPr>
        <p:txBody>
          <a:bodyPr/>
          <a:lstStyle/>
          <a:p>
            <a:r>
              <a:rPr lang="en-US" dirty="0"/>
              <a:t>A Complete Example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73" y="1085063"/>
            <a:ext cx="2738181" cy="36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595" y="1104449"/>
            <a:ext cx="3509676" cy="1800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 bwMode="auto">
          <a:xfrm>
            <a:off x="3696780" y="3648376"/>
            <a:ext cx="1133329" cy="425988"/>
          </a:xfrm>
          <a:prstGeom prst="rightArrow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6325" y="3214349"/>
            <a:ext cx="2186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c1&amp;r3, c2 &amp;r3</a:t>
            </a:r>
            <a:endParaRPr lang="en-US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2577" y="2928964"/>
            <a:ext cx="3509677" cy="18000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 bwMode="auto">
          <a:xfrm>
            <a:off x="3720576" y="5689591"/>
            <a:ext cx="1133329" cy="425988"/>
          </a:xfrm>
          <a:prstGeom prst="rightArrow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0121" y="5255564"/>
            <a:ext cx="2186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n-lt"/>
              </a:rPr>
              <a:t>a&amp;e</a:t>
            </a:r>
            <a:r>
              <a:rPr lang="en-US" dirty="0" smtClean="0">
                <a:latin typeface="+mn-lt"/>
              </a:rPr>
              <a:t>, b&amp;r2</a:t>
            </a:r>
            <a:endParaRPr lang="en-US" dirty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8273" y="4930302"/>
            <a:ext cx="3509677" cy="1800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8252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140" y="-233102"/>
            <a:ext cx="7772400" cy="1143000"/>
          </a:xfrm>
        </p:spPr>
        <p:txBody>
          <a:bodyPr/>
          <a:lstStyle/>
          <a:p>
            <a:r>
              <a:rPr lang="en-US" dirty="0"/>
              <a:t>A Complete Example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3866204" y="1358322"/>
            <a:ext cx="1133329" cy="425988"/>
          </a:xfrm>
          <a:prstGeom prst="rightArrow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1333" y="570646"/>
            <a:ext cx="1695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+mn-lt"/>
              </a:rPr>
              <a:t>a</a:t>
            </a:r>
            <a:r>
              <a:rPr lang="en-US" dirty="0" err="1" smtClean="0">
                <a:latin typeface="+mn-lt"/>
              </a:rPr>
              <a:t>e</a:t>
            </a:r>
            <a:r>
              <a:rPr lang="en-US" dirty="0" smtClean="0">
                <a:latin typeface="+mn-lt"/>
              </a:rPr>
              <a:t> &amp; r1</a:t>
            </a:r>
          </a:p>
          <a:p>
            <a:r>
              <a:rPr lang="en-US" dirty="0" smtClean="0">
                <a:latin typeface="+mn-lt"/>
              </a:rPr>
              <a:t>Simplify d</a:t>
            </a:r>
          </a:p>
        </p:txBody>
      </p:sp>
      <p:sp>
        <p:nvSpPr>
          <p:cNvPr id="11" name="Right Arrow 10"/>
          <p:cNvSpPr/>
          <p:nvPr/>
        </p:nvSpPr>
        <p:spPr bwMode="auto">
          <a:xfrm>
            <a:off x="3921833" y="3085752"/>
            <a:ext cx="1133329" cy="425988"/>
          </a:xfrm>
          <a:prstGeom prst="rightArrow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5612" y="2579388"/>
            <a:ext cx="1639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Pop d</a:t>
            </a:r>
            <a:endParaRPr lang="en-US" dirty="0">
              <a:latin typeface="+mn-lt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55" y="758839"/>
            <a:ext cx="3509677" cy="1800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599" y="753550"/>
            <a:ext cx="2884615" cy="1800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281" y="2698313"/>
            <a:ext cx="2884615" cy="1800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5738667" y="2635966"/>
            <a:ext cx="1012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348" y="3664099"/>
            <a:ext cx="2340000" cy="3153711"/>
          </a:xfrm>
          <a:prstGeom prst="rect">
            <a:avLst/>
          </a:prstGeom>
        </p:spPr>
      </p:pic>
      <p:sp>
        <p:nvSpPr>
          <p:cNvPr id="7" name="Bent Arrow 6"/>
          <p:cNvSpPr/>
          <p:nvPr/>
        </p:nvSpPr>
        <p:spPr bwMode="auto">
          <a:xfrm rot="10800000">
            <a:off x="5730949" y="4621562"/>
            <a:ext cx="1969262" cy="1020763"/>
          </a:xfrm>
          <a:prstGeom prst="bentArrow">
            <a:avLst>
              <a:gd name="adj1" fmla="val 14763"/>
              <a:gd name="adj2" fmla="val 15158"/>
              <a:gd name="adj3" fmla="val 48623"/>
              <a:gd name="adj4" fmla="val 43750"/>
            </a:avLst>
          </a:prstGeom>
          <a:solidFill>
            <a:schemeClr val="tx1">
              <a:lumMod val="75000"/>
              <a:lumOff val="25000"/>
            </a:schemeClr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19" y="4243528"/>
            <a:ext cx="2160000" cy="1731329"/>
          </a:xfrm>
          <a:prstGeom prst="rect">
            <a:avLst/>
          </a:prstGeom>
        </p:spPr>
      </p:pic>
      <p:sp>
        <p:nvSpPr>
          <p:cNvPr id="14" name="Left Arrow 13"/>
          <p:cNvSpPr/>
          <p:nvPr/>
        </p:nvSpPr>
        <p:spPr bwMode="auto">
          <a:xfrm>
            <a:off x="2282735" y="5393165"/>
            <a:ext cx="852008" cy="321501"/>
          </a:xfrm>
          <a:prstGeom prst="leftArrow">
            <a:avLst>
              <a:gd name="adj1" fmla="val 50000"/>
              <a:gd name="adj2" fmla="val 135003"/>
            </a:avLst>
          </a:prstGeom>
          <a:solidFill>
            <a:srgbClr val="404040"/>
          </a:solidFill>
          <a:ln w="38100" cap="flat" cmpd="sng" algn="ctr">
            <a:solidFill>
              <a:srgbClr val="73737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91705" y="4742127"/>
            <a:ext cx="1623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gen code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20715" y="4742127"/>
            <a:ext cx="1623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“opt”</a:t>
            </a:r>
          </a:p>
        </p:txBody>
      </p:sp>
    </p:spTree>
    <p:extLst>
      <p:ext uri="{BB962C8B-B14F-4D97-AF65-F5344CB8AC3E}">
        <p14:creationId xmlns:p14="http://schemas.microsoft.com/office/powerpoint/2010/main" val="32057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31" grpId="0"/>
      <p:bldP spid="32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Interprocedural Allocation</a:t>
            </a:r>
            <a:endParaRPr lang="en-US"/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Allocate registers to multiple procedures</a:t>
            </a:r>
          </a:p>
          <a:p>
            <a:r>
              <a:rPr lang="en-US" smtClean="0"/>
              <a:t>Potential saving</a:t>
            </a:r>
          </a:p>
          <a:p>
            <a:pPr lvl="1"/>
            <a:r>
              <a:rPr lang="en-US" smtClean="0"/>
              <a:t>caller/callee save registers</a:t>
            </a:r>
          </a:p>
          <a:p>
            <a:pPr lvl="1"/>
            <a:r>
              <a:rPr lang="en-US" smtClean="0"/>
              <a:t>Parameter passing</a:t>
            </a:r>
          </a:p>
          <a:p>
            <a:pPr lvl="1"/>
            <a:r>
              <a:rPr lang="en-US" smtClean="0"/>
              <a:t>Return values</a:t>
            </a:r>
          </a:p>
          <a:p>
            <a:r>
              <a:rPr lang="en-US" smtClean="0"/>
              <a:t>But may increase compilation cost</a:t>
            </a:r>
          </a:p>
          <a:p>
            <a:r>
              <a:rPr lang="en-US" smtClean="0"/>
              <a:t>Function inline can help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3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648"/>
            <a:ext cx="77724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644500" y="1258493"/>
            <a:ext cx="7772400" cy="4114800"/>
          </a:xfrm>
        </p:spPr>
        <p:txBody>
          <a:bodyPr/>
          <a:lstStyle/>
          <a:p>
            <a:r>
              <a:rPr lang="en-US" dirty="0" smtClean="0"/>
              <a:t>Two Register Allocation Methods</a:t>
            </a:r>
          </a:p>
          <a:p>
            <a:pPr lvl="1"/>
            <a:r>
              <a:rPr lang="en-US" dirty="0" smtClean="0"/>
              <a:t>Local of every IR tree</a:t>
            </a:r>
          </a:p>
          <a:p>
            <a:pPr lvl="2"/>
            <a:r>
              <a:rPr lang="en-US" dirty="0" smtClean="0"/>
              <a:t>Simultaneous instruction selection and register allocation</a:t>
            </a:r>
          </a:p>
          <a:p>
            <a:pPr lvl="2"/>
            <a:r>
              <a:rPr lang="en-US" dirty="0" smtClean="0"/>
              <a:t>Optimal (under certain conditions)</a:t>
            </a:r>
          </a:p>
          <a:p>
            <a:pPr lvl="1"/>
            <a:r>
              <a:rPr lang="en-US" dirty="0" smtClean="0"/>
              <a:t>Global of every function</a:t>
            </a:r>
          </a:p>
          <a:p>
            <a:pPr lvl="2"/>
            <a:r>
              <a:rPr lang="en-US" dirty="0" smtClean="0"/>
              <a:t>Applied after instruction selection</a:t>
            </a:r>
          </a:p>
          <a:p>
            <a:pPr lvl="2"/>
            <a:r>
              <a:rPr lang="en-US" dirty="0" smtClean="0"/>
              <a:t>Performs well for machines with many registers</a:t>
            </a:r>
          </a:p>
          <a:p>
            <a:pPr lvl="2"/>
            <a:r>
              <a:rPr lang="en-US" dirty="0" smtClean="0"/>
              <a:t>Can handle instruction level parallelism</a:t>
            </a:r>
          </a:p>
          <a:p>
            <a:r>
              <a:rPr lang="en-US" dirty="0" smtClean="0"/>
              <a:t>Missing</a:t>
            </a:r>
          </a:p>
          <a:p>
            <a:pPr lvl="1"/>
            <a:r>
              <a:rPr lang="en-US" dirty="0" err="1" smtClean="0"/>
              <a:t>Interprocedural</a:t>
            </a:r>
            <a:r>
              <a:rPr lang="en-US" dirty="0" smtClean="0"/>
              <a:t> allocation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97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4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global register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idea: compute “weight” for each variable</a:t>
            </a:r>
          </a:p>
          <a:p>
            <a:pPr lvl="1"/>
            <a:r>
              <a:rPr lang="en-US" dirty="0"/>
              <a:t>for each use of v in B prior to any definition of v add 1 point </a:t>
            </a:r>
          </a:p>
          <a:p>
            <a:pPr lvl="1"/>
            <a:r>
              <a:rPr lang="en-US" dirty="0"/>
              <a:t>for each occurrence of v in a following block using v add 2 points, as we save the store/load between blocks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cost(v) = </a:t>
            </a:r>
            <a:r>
              <a:rPr lang="en-US" b="1" dirty="0">
                <a:solidFill>
                  <a:schemeClr val="tx2"/>
                </a:solidFill>
                <a:sym typeface="Symbol"/>
              </a:rPr>
              <a:t></a:t>
            </a:r>
            <a:r>
              <a:rPr lang="en-US" b="1" baseline="-25000" dirty="0" err="1">
                <a:solidFill>
                  <a:schemeClr val="tx2"/>
                </a:solidFill>
                <a:sym typeface="Symbol"/>
              </a:rPr>
              <a:t>B</a:t>
            </a:r>
            <a:r>
              <a:rPr lang="en-US" b="1" dirty="0" err="1">
                <a:solidFill>
                  <a:schemeClr val="tx2"/>
                </a:solidFill>
                <a:sym typeface="Symbol"/>
              </a:rPr>
              <a:t>use</a:t>
            </a:r>
            <a:r>
              <a:rPr lang="en-US" b="1" dirty="0">
                <a:solidFill>
                  <a:schemeClr val="tx2"/>
                </a:solidFill>
                <a:sym typeface="Symbol"/>
              </a:rPr>
              <a:t>(</a:t>
            </a:r>
            <a:r>
              <a:rPr lang="en-US" b="1" dirty="0" err="1">
                <a:solidFill>
                  <a:schemeClr val="tx2"/>
                </a:solidFill>
                <a:sym typeface="Symbol"/>
              </a:rPr>
              <a:t>v,B</a:t>
            </a:r>
            <a:r>
              <a:rPr lang="en-US" b="1" dirty="0">
                <a:solidFill>
                  <a:schemeClr val="tx2"/>
                </a:solidFill>
                <a:sym typeface="Symbol"/>
              </a:rPr>
              <a:t>) + 2*live(</a:t>
            </a:r>
            <a:r>
              <a:rPr lang="en-US" b="1" dirty="0" err="1">
                <a:solidFill>
                  <a:schemeClr val="tx2"/>
                </a:solidFill>
                <a:sym typeface="Symbol"/>
              </a:rPr>
              <a:t>v,B</a:t>
            </a:r>
            <a:r>
              <a:rPr lang="en-US" b="1" dirty="0">
                <a:solidFill>
                  <a:schemeClr val="tx2"/>
                </a:solidFill>
                <a:sym typeface="Symbol"/>
              </a:rPr>
              <a:t>)</a:t>
            </a:r>
          </a:p>
          <a:p>
            <a:pPr lvl="2"/>
            <a:r>
              <a:rPr lang="en-US" dirty="0"/>
              <a:t>use(</a:t>
            </a:r>
            <a:r>
              <a:rPr lang="en-US" dirty="0" err="1"/>
              <a:t>v,B</a:t>
            </a:r>
            <a:r>
              <a:rPr lang="en-US" dirty="0"/>
              <a:t>) is </a:t>
            </a:r>
            <a:r>
              <a:rPr lang="en-US" dirty="0" err="1"/>
              <a:t>is</a:t>
            </a:r>
            <a:r>
              <a:rPr lang="en-US" dirty="0"/>
              <a:t> the number of times v is used in B prior to any definition of v</a:t>
            </a:r>
          </a:p>
          <a:p>
            <a:pPr lvl="2"/>
            <a:r>
              <a:rPr lang="en-US" dirty="0"/>
              <a:t>live(v, B) is 1 if v is live on exit from B and is assigned a value in B</a:t>
            </a:r>
            <a:endParaRPr lang="en-US" baseline="-25000" dirty="0">
              <a:solidFill>
                <a:srgbClr val="FFFF00"/>
              </a:solidFill>
            </a:endParaRPr>
          </a:p>
          <a:p>
            <a:pPr lvl="1"/>
            <a:r>
              <a:rPr lang="en-US" dirty="0"/>
              <a:t>after computing weights, allocate registers to the “heaviest” values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990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715963" y="231775"/>
            <a:ext cx="7788275" cy="1493838"/>
          </a:xfrm>
          <a:noFill/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imes New Roman" charset="0"/>
              </a:rPr>
              <a:t>Two Phase Solution</a:t>
            </a:r>
            <a:br>
              <a:rPr lang="en-US" sz="3600">
                <a:solidFill>
                  <a:schemeClr val="tx1"/>
                </a:solidFill>
                <a:latin typeface="Times New Roman" charset="0"/>
              </a:rPr>
            </a:br>
            <a:r>
              <a:rPr lang="en-US" sz="3600">
                <a:solidFill>
                  <a:schemeClr val="tx1"/>
                </a:solidFill>
                <a:latin typeface="Times New Roman" charset="0"/>
              </a:rPr>
              <a:t>Dynamic Programming</a:t>
            </a:r>
            <a:br>
              <a:rPr lang="en-US" sz="3600">
                <a:solidFill>
                  <a:schemeClr val="tx1"/>
                </a:solidFill>
                <a:latin typeface="Times New Roman" charset="0"/>
              </a:rPr>
            </a:br>
            <a:r>
              <a:rPr lang="en-US" sz="3600">
                <a:solidFill>
                  <a:schemeClr val="tx1"/>
                </a:solidFill>
                <a:latin typeface="Times New Roman" charset="0"/>
              </a:rPr>
              <a:t>Sethi &amp; Ullman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06638"/>
            <a:ext cx="7943850" cy="337185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Bottom-up (labeling)</a:t>
            </a:r>
          </a:p>
          <a:p>
            <a:pPr lvl="1"/>
            <a:r>
              <a:rPr lang="en-US">
                <a:latin typeface="Times New Roman" charset="0"/>
              </a:rPr>
              <a:t>Compute for every subtree</a:t>
            </a:r>
          </a:p>
          <a:p>
            <a:pPr lvl="2"/>
            <a:r>
              <a:rPr lang="en-US">
                <a:latin typeface="Times New Roman" charset="0"/>
              </a:rPr>
              <a:t>The minimal number of registers needed (weight)</a:t>
            </a:r>
          </a:p>
          <a:p>
            <a:r>
              <a:rPr lang="en-US">
                <a:latin typeface="Times New Roman" charset="0"/>
              </a:rPr>
              <a:t>Top-Down</a:t>
            </a:r>
          </a:p>
          <a:p>
            <a:pPr lvl="1"/>
            <a:r>
              <a:rPr lang="en-US">
                <a:latin typeface="Times New Roman" charset="0"/>
              </a:rPr>
              <a:t>Generate the code using labeling by preferring “heavier” subtrees (larger labeling)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3998913" y="6927850"/>
            <a:ext cx="327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7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3988"/>
            <a:ext cx="7772400" cy="833437"/>
          </a:xfrm>
          <a:noFill/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 New Roman" charset="0"/>
              </a:rPr>
              <a:t>“Global” Register Allocation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703263" y="1068388"/>
            <a:ext cx="7897812" cy="5789612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Input: </a:t>
            </a:r>
          </a:p>
          <a:p>
            <a:pPr lvl="1"/>
            <a:r>
              <a:rPr lang="en-US">
                <a:latin typeface="Times New Roman" charset="0"/>
              </a:rPr>
              <a:t>Sequence of machine code instructions</a:t>
            </a:r>
            <a:br>
              <a:rPr lang="en-US">
                <a:latin typeface="Times New Roman" charset="0"/>
              </a:rPr>
            </a:br>
            <a:r>
              <a:rPr lang="en-US">
                <a:latin typeface="Times New Roman" charset="0"/>
              </a:rPr>
              <a:t>(assembly)</a:t>
            </a:r>
          </a:p>
          <a:p>
            <a:pPr lvl="2"/>
            <a:r>
              <a:rPr lang="en-US">
                <a:latin typeface="Times New Roman" charset="0"/>
              </a:rPr>
              <a:t>Unbounded number of temporary registers</a:t>
            </a:r>
          </a:p>
          <a:p>
            <a:r>
              <a:rPr lang="en-US">
                <a:latin typeface="Times New Roman" charset="0"/>
              </a:rPr>
              <a:t>Output</a:t>
            </a:r>
          </a:p>
          <a:p>
            <a:pPr lvl="1"/>
            <a:r>
              <a:rPr lang="en-US">
                <a:latin typeface="Times New Roman" charset="0"/>
              </a:rPr>
              <a:t>Sequence of machine code instructions</a:t>
            </a:r>
            <a:br>
              <a:rPr lang="en-US">
                <a:latin typeface="Times New Roman" charset="0"/>
              </a:rPr>
            </a:br>
            <a:r>
              <a:rPr lang="en-US">
                <a:latin typeface="Times New Roman" charset="0"/>
              </a:rPr>
              <a:t>(assembly)</a:t>
            </a:r>
          </a:p>
          <a:p>
            <a:pPr lvl="1"/>
            <a:r>
              <a:rPr lang="en-US">
                <a:latin typeface="Times New Roman" charset="0"/>
              </a:rPr>
              <a:t>Machine registers </a:t>
            </a:r>
          </a:p>
          <a:p>
            <a:pPr lvl="1"/>
            <a:r>
              <a:rPr lang="en-US">
                <a:latin typeface="Times New Roman" charset="0"/>
              </a:rPr>
              <a:t>Some MOVE instructions removed</a:t>
            </a:r>
          </a:p>
          <a:p>
            <a:pPr lvl="1"/>
            <a:r>
              <a:rPr lang="en-US">
                <a:latin typeface="Times New Roman" charset="0"/>
              </a:rPr>
              <a:t>Missing prologue and epilogue</a:t>
            </a:r>
          </a:p>
        </p:txBody>
      </p:sp>
    </p:spTree>
    <p:extLst>
      <p:ext uri="{BB962C8B-B14F-4D97-AF65-F5344CB8AC3E}">
        <p14:creationId xmlns:p14="http://schemas.microsoft.com/office/powerpoint/2010/main" val="34368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Machine-agnostic optimizations</a:t>
            </a:r>
          </a:p>
          <a:p>
            <a:pPr lvl="2"/>
            <a:r>
              <a:rPr lang="en-US" dirty="0"/>
              <a:t>Assume unbounded number of </a:t>
            </a:r>
            <a:r>
              <a:rPr lang="en-US" dirty="0" smtClean="0"/>
              <a:t>registers</a:t>
            </a:r>
          </a:p>
          <a:p>
            <a:pPr lvl="1"/>
            <a:r>
              <a:rPr lang="en-US" dirty="0" smtClean="0">
                <a:solidFill>
                  <a:srgbClr val="1A8CFF"/>
                </a:solidFill>
              </a:rPr>
              <a:t>Expression trees</a:t>
            </a:r>
          </a:p>
          <a:p>
            <a:pPr lvl="1"/>
            <a:r>
              <a:rPr lang="en-US" dirty="0" smtClean="0"/>
              <a:t>Basic blocks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Machine-dependent optimization</a:t>
            </a:r>
          </a:p>
          <a:p>
            <a:pPr lvl="2"/>
            <a:r>
              <a:rPr lang="en-US" dirty="0" smtClean="0"/>
              <a:t>K registers</a:t>
            </a:r>
          </a:p>
          <a:p>
            <a:pPr lvl="2"/>
            <a:r>
              <a:rPr lang="en-US" dirty="0" smtClean="0"/>
              <a:t>Some have special purposes</a:t>
            </a:r>
          </a:p>
          <a:p>
            <a:pPr lvl="1"/>
            <a:r>
              <a:rPr lang="en-US" dirty="0" smtClean="0"/>
              <a:t>Control flow graphs (whole program)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371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95275"/>
            <a:ext cx="7772400" cy="1143000"/>
          </a:xfrm>
        </p:spPr>
        <p:txBody>
          <a:bodyPr/>
          <a:lstStyle/>
          <a:p>
            <a:r>
              <a:rPr lang="en-US" sz="3200">
                <a:solidFill>
                  <a:schemeClr val="tx1"/>
                </a:solidFill>
                <a:latin typeface="Times New Roman" charset="0"/>
              </a:rPr>
              <a:t>Basic Compiler Phases</a:t>
            </a:r>
            <a:endParaRPr lang="en-US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4292600" y="534988"/>
            <a:ext cx="3890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solidFill>
                  <a:schemeClr val="tx1"/>
                </a:solidFill>
              </a:rPr>
              <a:t>Source program (string)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3683000" y="6400800"/>
            <a:ext cx="3238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solidFill>
                  <a:schemeClr val="tx1"/>
                </a:solidFill>
              </a:rPr>
              <a:t>Fin. Assembly 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2565400" y="1027113"/>
            <a:ext cx="2089150" cy="4953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</a:rPr>
              <a:t>lexical analysis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2752725" y="2020888"/>
            <a:ext cx="2227263" cy="4953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</a:rPr>
              <a:t>syntax analysis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2587625" y="2933700"/>
            <a:ext cx="2360613" cy="4953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2551113" y="3860800"/>
            <a:ext cx="2474912" cy="4953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rtl="1"/>
            <a:r>
              <a:rPr lang="en-US" sz="2400">
                <a:solidFill>
                  <a:schemeClr val="tx1"/>
                </a:solidFill>
              </a:rPr>
              <a:t>Translate</a:t>
            </a:r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1954213" y="4857750"/>
            <a:ext cx="3771900" cy="4953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rtl="1"/>
            <a:r>
              <a:rPr lang="en-US" sz="2400">
                <a:solidFill>
                  <a:schemeClr val="tx1"/>
                </a:solidFill>
              </a:rPr>
              <a:t>Instruction selection</a:t>
            </a:r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2171700" y="5721350"/>
            <a:ext cx="4064000" cy="495300"/>
          </a:xfrm>
          <a:prstGeom prst="rect">
            <a:avLst/>
          </a:prstGeom>
          <a:noFill/>
          <a:ln w="38100">
            <a:solidFill>
              <a:srgbClr val="F02E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</a:rPr>
              <a:t>Global Register Allocation</a:t>
            </a:r>
          </a:p>
        </p:txBody>
      </p:sp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4013200" y="1541463"/>
            <a:ext cx="1093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</a:rPr>
              <a:t>Tokens</a:t>
            </a:r>
          </a:p>
        </p:txBody>
      </p:sp>
      <p:sp>
        <p:nvSpPr>
          <p:cNvPr id="18443" name="Text Box 12"/>
          <p:cNvSpPr txBox="1">
            <a:spLocks noChangeArrowheads="1"/>
          </p:cNvSpPr>
          <p:nvPr/>
        </p:nvSpPr>
        <p:spPr bwMode="auto">
          <a:xfrm>
            <a:off x="3937000" y="2551113"/>
            <a:ext cx="302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</a:rPr>
              <a:t>Abstract syntax tree</a:t>
            </a:r>
          </a:p>
        </p:txBody>
      </p:sp>
      <p:sp>
        <p:nvSpPr>
          <p:cNvPr id="18444" name="Text Box 13"/>
          <p:cNvSpPr txBox="1">
            <a:spLocks noChangeArrowheads="1"/>
          </p:cNvSpPr>
          <p:nvPr/>
        </p:nvSpPr>
        <p:spPr bwMode="auto">
          <a:xfrm>
            <a:off x="3987800" y="4405313"/>
            <a:ext cx="4341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</a:rPr>
              <a:t>Intermediate representation</a:t>
            </a:r>
          </a:p>
        </p:txBody>
      </p:sp>
      <p:sp>
        <p:nvSpPr>
          <p:cNvPr id="18445" name="Text Box 14"/>
          <p:cNvSpPr txBox="1">
            <a:spLocks noChangeArrowheads="1"/>
          </p:cNvSpPr>
          <p:nvPr/>
        </p:nvSpPr>
        <p:spPr bwMode="auto">
          <a:xfrm>
            <a:off x="3749675" y="5284788"/>
            <a:ext cx="3598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solidFill>
                  <a:schemeClr val="tx1"/>
                </a:solidFill>
              </a:rPr>
              <a:t>Assembly</a:t>
            </a:r>
          </a:p>
        </p:txBody>
      </p:sp>
      <p:sp>
        <p:nvSpPr>
          <p:cNvPr id="18446" name="Line 15"/>
          <p:cNvSpPr>
            <a:spLocks noChangeShapeType="1"/>
          </p:cNvSpPr>
          <p:nvPr/>
        </p:nvSpPr>
        <p:spPr bwMode="auto">
          <a:xfrm flipH="1">
            <a:off x="3895725" y="655638"/>
            <a:ext cx="12700" cy="322262"/>
          </a:xfrm>
          <a:prstGeom prst="line">
            <a:avLst/>
          </a:prstGeom>
          <a:noFill/>
          <a:ln w="38100">
            <a:solidFill>
              <a:srgbClr val="F000D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Line 16"/>
          <p:cNvSpPr>
            <a:spLocks noChangeShapeType="1"/>
          </p:cNvSpPr>
          <p:nvPr/>
        </p:nvSpPr>
        <p:spPr bwMode="auto">
          <a:xfrm>
            <a:off x="3908425" y="1530350"/>
            <a:ext cx="0" cy="501650"/>
          </a:xfrm>
          <a:prstGeom prst="line">
            <a:avLst/>
          </a:prstGeom>
          <a:noFill/>
          <a:ln w="38100">
            <a:solidFill>
              <a:srgbClr val="F000D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Line 17"/>
          <p:cNvSpPr>
            <a:spLocks noChangeShapeType="1"/>
          </p:cNvSpPr>
          <p:nvPr/>
        </p:nvSpPr>
        <p:spPr bwMode="auto">
          <a:xfrm flipH="1">
            <a:off x="3908425" y="2535238"/>
            <a:ext cx="25400" cy="398462"/>
          </a:xfrm>
          <a:prstGeom prst="line">
            <a:avLst/>
          </a:prstGeom>
          <a:noFill/>
          <a:ln w="38100">
            <a:solidFill>
              <a:srgbClr val="F000D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Line 18"/>
          <p:cNvSpPr>
            <a:spLocks noChangeShapeType="1"/>
          </p:cNvSpPr>
          <p:nvPr/>
        </p:nvSpPr>
        <p:spPr bwMode="auto">
          <a:xfrm>
            <a:off x="3817938" y="3487738"/>
            <a:ext cx="0" cy="398462"/>
          </a:xfrm>
          <a:prstGeom prst="line">
            <a:avLst/>
          </a:prstGeom>
          <a:noFill/>
          <a:ln w="38100">
            <a:solidFill>
              <a:srgbClr val="F000D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Line 19"/>
          <p:cNvSpPr>
            <a:spLocks noChangeShapeType="1"/>
          </p:cNvSpPr>
          <p:nvPr/>
        </p:nvSpPr>
        <p:spPr bwMode="auto">
          <a:xfrm>
            <a:off x="3817938" y="4375150"/>
            <a:ext cx="12700" cy="476250"/>
          </a:xfrm>
          <a:prstGeom prst="line">
            <a:avLst/>
          </a:prstGeom>
          <a:noFill/>
          <a:ln w="38100">
            <a:solidFill>
              <a:srgbClr val="F000D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Line 20"/>
          <p:cNvSpPr>
            <a:spLocks noChangeShapeType="1"/>
          </p:cNvSpPr>
          <p:nvPr/>
        </p:nvSpPr>
        <p:spPr bwMode="auto">
          <a:xfrm flipH="1">
            <a:off x="3805238" y="5353050"/>
            <a:ext cx="12700" cy="385763"/>
          </a:xfrm>
          <a:prstGeom prst="line">
            <a:avLst/>
          </a:prstGeom>
          <a:noFill/>
          <a:ln w="38100">
            <a:solidFill>
              <a:srgbClr val="F000D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Line 21"/>
          <p:cNvSpPr>
            <a:spLocks noChangeShapeType="1"/>
          </p:cNvSpPr>
          <p:nvPr/>
        </p:nvSpPr>
        <p:spPr bwMode="auto">
          <a:xfrm>
            <a:off x="3792538" y="6267450"/>
            <a:ext cx="0" cy="682625"/>
          </a:xfrm>
          <a:prstGeom prst="line">
            <a:avLst/>
          </a:prstGeom>
          <a:noFill/>
          <a:ln w="38100">
            <a:solidFill>
              <a:srgbClr val="F000D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Text Box 22"/>
          <p:cNvSpPr txBox="1">
            <a:spLocks noChangeArrowheads="1"/>
          </p:cNvSpPr>
          <p:nvPr/>
        </p:nvSpPr>
        <p:spPr bwMode="auto">
          <a:xfrm>
            <a:off x="6346825" y="3835400"/>
            <a:ext cx="2333625" cy="4953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solidFill>
                  <a:schemeClr val="tx1"/>
                </a:solidFill>
              </a:rPr>
              <a:t>Frame</a:t>
            </a:r>
          </a:p>
        </p:txBody>
      </p:sp>
      <p:sp>
        <p:nvSpPr>
          <p:cNvPr id="18454" name="Line 23"/>
          <p:cNvSpPr>
            <a:spLocks noChangeShapeType="1"/>
          </p:cNvSpPr>
          <p:nvPr/>
        </p:nvSpPr>
        <p:spPr bwMode="auto">
          <a:xfrm flipV="1">
            <a:off x="5008563" y="4108450"/>
            <a:ext cx="1270000" cy="269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582" name="Text Box 102"/>
          <p:cNvSpPr txBox="1">
            <a:spLocks noChangeArrowheads="1"/>
          </p:cNvSpPr>
          <p:nvPr/>
        </p:nvSpPr>
        <p:spPr bwMode="auto">
          <a:xfrm>
            <a:off x="7505700" y="1008063"/>
            <a:ext cx="1757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{$0,  t131, t132}</a:t>
            </a:r>
          </a:p>
        </p:txBody>
      </p:sp>
      <p:sp>
        <p:nvSpPr>
          <p:cNvPr id="660583" name="Text Box 103"/>
          <p:cNvSpPr txBox="1">
            <a:spLocks noChangeArrowheads="1"/>
          </p:cNvSpPr>
          <p:nvPr/>
        </p:nvSpPr>
        <p:spPr bwMode="auto">
          <a:xfrm>
            <a:off x="7405688" y="388938"/>
            <a:ext cx="2076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{$0,   t131, t128}</a:t>
            </a:r>
          </a:p>
        </p:txBody>
      </p:sp>
      <p:sp>
        <p:nvSpPr>
          <p:cNvPr id="660572" name="Text Box 92"/>
          <p:cNvSpPr txBox="1">
            <a:spLocks noChangeArrowheads="1"/>
          </p:cNvSpPr>
          <p:nvPr/>
        </p:nvSpPr>
        <p:spPr bwMode="auto">
          <a:xfrm>
            <a:off x="7096125" y="6577013"/>
            <a:ext cx="1277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{$0, t103}</a:t>
            </a:r>
          </a:p>
        </p:txBody>
      </p:sp>
      <p:sp>
        <p:nvSpPr>
          <p:cNvPr id="660573" name="Text Box 93"/>
          <p:cNvSpPr txBox="1">
            <a:spLocks noChangeArrowheads="1"/>
          </p:cNvSpPr>
          <p:nvPr/>
        </p:nvSpPr>
        <p:spPr bwMode="auto">
          <a:xfrm>
            <a:off x="7534275" y="5957888"/>
            <a:ext cx="1277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{$0, t103}</a:t>
            </a:r>
          </a:p>
        </p:txBody>
      </p:sp>
      <p:sp>
        <p:nvSpPr>
          <p:cNvPr id="660574" name="Text Box 94"/>
          <p:cNvSpPr txBox="1">
            <a:spLocks noChangeArrowheads="1"/>
          </p:cNvSpPr>
          <p:nvPr/>
        </p:nvSpPr>
        <p:spPr bwMode="auto">
          <a:xfrm>
            <a:off x="7686675" y="5338763"/>
            <a:ext cx="1277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{$0, t129}</a:t>
            </a:r>
          </a:p>
        </p:txBody>
      </p:sp>
      <p:sp>
        <p:nvSpPr>
          <p:cNvPr id="660575" name="Text Box 95"/>
          <p:cNvSpPr txBox="1">
            <a:spLocks noChangeArrowheads="1"/>
          </p:cNvSpPr>
          <p:nvPr/>
        </p:nvSpPr>
        <p:spPr bwMode="auto">
          <a:xfrm>
            <a:off x="7639050" y="4733925"/>
            <a:ext cx="1277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{$0, t133}</a:t>
            </a:r>
          </a:p>
        </p:txBody>
      </p:sp>
      <p:sp>
        <p:nvSpPr>
          <p:cNvPr id="660576" name="Text Box 96"/>
          <p:cNvSpPr txBox="1">
            <a:spLocks noChangeArrowheads="1"/>
          </p:cNvSpPr>
          <p:nvPr/>
        </p:nvSpPr>
        <p:spPr bwMode="auto">
          <a:xfrm>
            <a:off x="7662863" y="4086225"/>
            <a:ext cx="12779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{$0, t133}</a:t>
            </a:r>
          </a:p>
        </p:txBody>
      </p:sp>
      <p:sp>
        <p:nvSpPr>
          <p:cNvPr id="660578" name="Text Box 98"/>
          <p:cNvSpPr txBox="1">
            <a:spLocks noChangeArrowheads="1"/>
          </p:cNvSpPr>
          <p:nvPr/>
        </p:nvSpPr>
        <p:spPr bwMode="auto">
          <a:xfrm>
            <a:off x="7421563" y="3482975"/>
            <a:ext cx="1757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{$0, t133, t130}</a:t>
            </a:r>
          </a:p>
        </p:txBody>
      </p:sp>
      <p:sp>
        <p:nvSpPr>
          <p:cNvPr id="660579" name="Text Box 99"/>
          <p:cNvSpPr txBox="1">
            <a:spLocks noChangeArrowheads="1"/>
          </p:cNvSpPr>
          <p:nvPr/>
        </p:nvSpPr>
        <p:spPr bwMode="auto">
          <a:xfrm>
            <a:off x="7472363" y="2835275"/>
            <a:ext cx="1757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{$0, t130, t131}</a:t>
            </a:r>
          </a:p>
        </p:txBody>
      </p:sp>
      <p:sp>
        <p:nvSpPr>
          <p:cNvPr id="660580" name="Text Box 100"/>
          <p:cNvSpPr txBox="1">
            <a:spLocks noChangeArrowheads="1"/>
          </p:cNvSpPr>
          <p:nvPr/>
        </p:nvSpPr>
        <p:spPr bwMode="auto">
          <a:xfrm>
            <a:off x="7386638" y="2246313"/>
            <a:ext cx="1757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{$0,  t131, $2}</a:t>
            </a:r>
          </a:p>
        </p:txBody>
      </p:sp>
      <p:sp>
        <p:nvSpPr>
          <p:cNvPr id="660581" name="Text Box 101"/>
          <p:cNvSpPr txBox="1">
            <a:spLocks noChangeArrowheads="1"/>
          </p:cNvSpPr>
          <p:nvPr/>
        </p:nvSpPr>
        <p:spPr bwMode="auto">
          <a:xfrm>
            <a:off x="7467600" y="1641475"/>
            <a:ext cx="1757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{$0,  t131, $4}</a:t>
            </a:r>
          </a:p>
        </p:txBody>
      </p:sp>
      <p:sp>
        <p:nvSpPr>
          <p:cNvPr id="19468" name="Text Box 2"/>
          <p:cNvSpPr txBox="1">
            <a:spLocks noChangeArrowheads="1"/>
          </p:cNvSpPr>
          <p:nvPr/>
        </p:nvSpPr>
        <p:spPr bwMode="auto">
          <a:xfrm>
            <a:off x="0" y="255588"/>
            <a:ext cx="5267325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l3:	beq  t128, $0, l0 </a:t>
            </a:r>
            <a:endParaRPr lang="en-US">
              <a:solidFill>
                <a:srgbClr val="F02E00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l1: 	or  t131, $0,  t128</a:t>
            </a:r>
            <a:endParaRPr lang="en-US">
              <a:solidFill>
                <a:srgbClr val="F02E00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	addi  t132,  t128, -1</a:t>
            </a:r>
            <a:endParaRPr lang="en-US">
              <a:solidFill>
                <a:srgbClr val="F02E00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	or $4, $0, t132 </a:t>
            </a:r>
            <a:endParaRPr lang="en-US">
              <a:solidFill>
                <a:srgbClr val="F02E00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	jal  nfactor    </a:t>
            </a:r>
            <a:endParaRPr lang="en-US">
              <a:solidFill>
                <a:srgbClr val="F02E00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	or  t130,  $0, $2 </a:t>
            </a:r>
            <a:endParaRPr lang="en-US">
              <a:solidFill>
                <a:srgbClr val="F02E00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	or t133, $0, t131</a:t>
            </a:r>
            <a:endParaRPr lang="en-US">
              <a:solidFill>
                <a:srgbClr val="F02E00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	mult  t133, t130 </a:t>
            </a:r>
            <a:endParaRPr lang="en-US">
              <a:solidFill>
                <a:srgbClr val="F02E00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	mflo t133   </a:t>
            </a:r>
            <a:endParaRPr lang="en-US">
              <a:solidFill>
                <a:srgbClr val="F02E00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	or  t129, $0, t133 </a:t>
            </a:r>
            <a:endParaRPr lang="en-US">
              <a:solidFill>
                <a:srgbClr val="F02E00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l2: 	or  t103,  $0, t129</a:t>
            </a:r>
            <a:r>
              <a:rPr lang="en-US">
                <a:solidFill>
                  <a:srgbClr val="F02E00"/>
                </a:solidFill>
              </a:rPr>
              <a:t> </a:t>
            </a:r>
          </a:p>
          <a:p>
            <a:r>
              <a:rPr lang="en-US">
                <a:solidFill>
                  <a:schemeClr val="tx1"/>
                </a:solidFill>
              </a:rPr>
              <a:t>	b  lend  </a:t>
            </a:r>
            <a:r>
              <a:rPr lang="en-US">
                <a:solidFill>
                  <a:srgbClr val="F02E00"/>
                </a:solidFill>
              </a:rPr>
              <a:t> </a:t>
            </a:r>
          </a:p>
          <a:p>
            <a:r>
              <a:rPr lang="en-US">
                <a:solidFill>
                  <a:schemeClr val="tx1"/>
                </a:solidFill>
              </a:rPr>
              <a:t>l0: 	addi t129, $0, 1  </a:t>
            </a:r>
            <a:endParaRPr lang="en-US">
              <a:solidFill>
                <a:srgbClr val="F02E00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	b l2   </a:t>
            </a:r>
            <a:endParaRPr lang="en-US">
              <a:solidFill>
                <a:srgbClr val="F02E00"/>
              </a:solidFill>
            </a:endParaRPr>
          </a:p>
        </p:txBody>
      </p:sp>
      <p:grpSp>
        <p:nvGrpSpPr>
          <p:cNvPr id="19469" name="Group 48"/>
          <p:cNvGrpSpPr>
            <a:grpSpLocks/>
          </p:cNvGrpSpPr>
          <p:nvPr/>
        </p:nvGrpSpPr>
        <p:grpSpPr bwMode="auto">
          <a:xfrm>
            <a:off x="3065463" y="50800"/>
            <a:ext cx="5864225" cy="6677025"/>
            <a:chOff x="3065463" y="50800"/>
            <a:chExt cx="5864225" cy="6677025"/>
          </a:xfrm>
        </p:grpSpPr>
        <p:sp>
          <p:nvSpPr>
            <p:cNvPr id="19486" name="Rectangle 56"/>
            <p:cNvSpPr>
              <a:spLocks noChangeArrowheads="1"/>
            </p:cNvSpPr>
            <p:nvPr/>
          </p:nvSpPr>
          <p:spPr bwMode="auto">
            <a:xfrm>
              <a:off x="3224213" y="285750"/>
              <a:ext cx="2235200" cy="40481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solidFill>
                    <a:schemeClr val="tx1"/>
                  </a:solidFill>
                </a:rPr>
                <a:t>use  {t128, $0} def {}</a:t>
              </a:r>
            </a:p>
          </p:txBody>
        </p:sp>
        <p:sp>
          <p:nvSpPr>
            <p:cNvPr id="19487" name="Rectangle 58"/>
            <p:cNvSpPr>
              <a:spLocks noChangeArrowheads="1"/>
            </p:cNvSpPr>
            <p:nvPr/>
          </p:nvSpPr>
          <p:spPr bwMode="auto">
            <a:xfrm>
              <a:off x="6215063" y="50800"/>
              <a:ext cx="2641600" cy="40481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solidFill>
                    <a:schemeClr val="tx1"/>
                  </a:solidFill>
                </a:rPr>
                <a:t>use  {t128, $0} def {t131}</a:t>
              </a:r>
            </a:p>
          </p:txBody>
        </p:sp>
        <p:sp>
          <p:nvSpPr>
            <p:cNvPr id="19488" name="Rectangle 59"/>
            <p:cNvSpPr>
              <a:spLocks noChangeArrowheads="1"/>
            </p:cNvSpPr>
            <p:nvPr/>
          </p:nvSpPr>
          <p:spPr bwMode="auto">
            <a:xfrm>
              <a:off x="6399213" y="669925"/>
              <a:ext cx="2298700" cy="40481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solidFill>
                    <a:schemeClr val="tx1"/>
                  </a:solidFill>
                </a:rPr>
                <a:t>use  {t128} def {t132}</a:t>
              </a:r>
            </a:p>
          </p:txBody>
        </p:sp>
        <p:sp>
          <p:nvSpPr>
            <p:cNvPr id="19489" name="Rectangle 61"/>
            <p:cNvSpPr>
              <a:spLocks noChangeArrowheads="1"/>
            </p:cNvSpPr>
            <p:nvPr/>
          </p:nvSpPr>
          <p:spPr bwMode="auto">
            <a:xfrm>
              <a:off x="6316663" y="1289050"/>
              <a:ext cx="2463800" cy="40481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solidFill>
                    <a:schemeClr val="tx1"/>
                  </a:solidFill>
                </a:rPr>
                <a:t>use  {$0, t132} def {$4}</a:t>
              </a:r>
            </a:p>
          </p:txBody>
        </p:sp>
        <p:sp>
          <p:nvSpPr>
            <p:cNvPr id="19490" name="Rectangle 62"/>
            <p:cNvSpPr>
              <a:spLocks noChangeArrowheads="1"/>
            </p:cNvSpPr>
            <p:nvPr/>
          </p:nvSpPr>
          <p:spPr bwMode="auto">
            <a:xfrm>
              <a:off x="6577013" y="1908175"/>
              <a:ext cx="1943100" cy="40481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solidFill>
                    <a:schemeClr val="tx1"/>
                  </a:solidFill>
                </a:rPr>
                <a:t>use  {$4} def {$2}</a:t>
              </a:r>
            </a:p>
          </p:txBody>
        </p:sp>
        <p:sp>
          <p:nvSpPr>
            <p:cNvPr id="19491" name="Rectangle 63"/>
            <p:cNvSpPr>
              <a:spLocks noChangeArrowheads="1"/>
            </p:cNvSpPr>
            <p:nvPr/>
          </p:nvSpPr>
          <p:spPr bwMode="auto">
            <a:xfrm>
              <a:off x="6316663" y="2527300"/>
              <a:ext cx="2463800" cy="40481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solidFill>
                    <a:schemeClr val="tx1"/>
                  </a:solidFill>
                </a:rPr>
                <a:t>use  {$0, $2} def {t130}</a:t>
              </a:r>
            </a:p>
          </p:txBody>
        </p:sp>
        <p:sp>
          <p:nvSpPr>
            <p:cNvPr id="19492" name="Rectangle 64"/>
            <p:cNvSpPr>
              <a:spLocks noChangeArrowheads="1"/>
            </p:cNvSpPr>
            <p:nvPr/>
          </p:nvSpPr>
          <p:spPr bwMode="auto">
            <a:xfrm>
              <a:off x="6227763" y="3146425"/>
              <a:ext cx="2641600" cy="40481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solidFill>
                    <a:schemeClr val="tx1"/>
                  </a:solidFill>
                </a:rPr>
                <a:t>use  {$0, t131} def {t133}</a:t>
              </a:r>
            </a:p>
          </p:txBody>
        </p:sp>
        <p:sp>
          <p:nvSpPr>
            <p:cNvPr id="19493" name="Rectangle 65"/>
            <p:cNvSpPr>
              <a:spLocks noChangeArrowheads="1"/>
            </p:cNvSpPr>
            <p:nvPr/>
          </p:nvSpPr>
          <p:spPr bwMode="auto">
            <a:xfrm>
              <a:off x="6167438" y="3765550"/>
              <a:ext cx="2762250" cy="40481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solidFill>
                    <a:schemeClr val="tx1"/>
                  </a:solidFill>
                </a:rPr>
                <a:t>use {t133, t130} def {t133}</a:t>
              </a:r>
            </a:p>
          </p:txBody>
        </p:sp>
        <p:sp>
          <p:nvSpPr>
            <p:cNvPr id="19494" name="Rectangle 66"/>
            <p:cNvSpPr>
              <a:spLocks noChangeArrowheads="1"/>
            </p:cNvSpPr>
            <p:nvPr/>
          </p:nvSpPr>
          <p:spPr bwMode="auto">
            <a:xfrm>
              <a:off x="6399213" y="4384675"/>
              <a:ext cx="2298700" cy="40481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solidFill>
                    <a:schemeClr val="tx1"/>
                  </a:solidFill>
                </a:rPr>
                <a:t>use  {t133} def {t133}</a:t>
              </a:r>
            </a:p>
          </p:txBody>
        </p:sp>
        <p:sp>
          <p:nvSpPr>
            <p:cNvPr id="19495" name="Rectangle 67"/>
            <p:cNvSpPr>
              <a:spLocks noChangeArrowheads="1"/>
            </p:cNvSpPr>
            <p:nvPr/>
          </p:nvSpPr>
          <p:spPr bwMode="auto">
            <a:xfrm>
              <a:off x="6227763" y="5003800"/>
              <a:ext cx="2641600" cy="40481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solidFill>
                    <a:schemeClr val="tx1"/>
                  </a:solidFill>
                </a:rPr>
                <a:t>use  {$0, t133} def {t129}</a:t>
              </a:r>
            </a:p>
          </p:txBody>
        </p:sp>
        <p:sp>
          <p:nvSpPr>
            <p:cNvPr id="19496" name="Rectangle 68"/>
            <p:cNvSpPr>
              <a:spLocks noChangeArrowheads="1"/>
            </p:cNvSpPr>
            <p:nvPr/>
          </p:nvSpPr>
          <p:spPr bwMode="auto">
            <a:xfrm>
              <a:off x="6227763" y="5622925"/>
              <a:ext cx="2641600" cy="40481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solidFill>
                    <a:schemeClr val="tx1"/>
                  </a:solidFill>
                </a:rPr>
                <a:t>use  {$0, t129} def {t103}</a:t>
              </a:r>
            </a:p>
          </p:txBody>
        </p:sp>
        <p:sp>
          <p:nvSpPr>
            <p:cNvPr id="19497" name="Rectangle 69"/>
            <p:cNvSpPr>
              <a:spLocks noChangeArrowheads="1"/>
            </p:cNvSpPr>
            <p:nvPr/>
          </p:nvSpPr>
          <p:spPr bwMode="auto">
            <a:xfrm>
              <a:off x="6831013" y="6242050"/>
              <a:ext cx="1485900" cy="40481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solidFill>
                    <a:schemeClr val="tx1"/>
                  </a:solidFill>
                </a:rPr>
                <a:t>use  {} def {}</a:t>
              </a:r>
            </a:p>
          </p:txBody>
        </p:sp>
        <p:sp>
          <p:nvSpPr>
            <p:cNvPr id="19498" name="Rectangle 70"/>
            <p:cNvSpPr>
              <a:spLocks noChangeArrowheads="1"/>
            </p:cNvSpPr>
            <p:nvPr/>
          </p:nvSpPr>
          <p:spPr bwMode="auto">
            <a:xfrm>
              <a:off x="3224213" y="1428750"/>
              <a:ext cx="2120900" cy="40481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solidFill>
                    <a:schemeClr val="tx1"/>
                  </a:solidFill>
                </a:rPr>
                <a:t>use  {$0} def {t129}</a:t>
              </a:r>
            </a:p>
          </p:txBody>
        </p:sp>
        <p:sp>
          <p:nvSpPr>
            <p:cNvPr id="19499" name="Rectangle 71"/>
            <p:cNvSpPr>
              <a:spLocks noChangeArrowheads="1"/>
            </p:cNvSpPr>
            <p:nvPr/>
          </p:nvSpPr>
          <p:spPr bwMode="auto">
            <a:xfrm>
              <a:off x="3541713" y="5610225"/>
              <a:ext cx="1485900" cy="40481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solidFill>
                    <a:schemeClr val="tx1"/>
                  </a:solidFill>
                </a:rPr>
                <a:t>use  {} def {}</a:t>
              </a:r>
            </a:p>
          </p:txBody>
        </p:sp>
        <p:cxnSp>
          <p:nvCxnSpPr>
            <p:cNvPr id="19500" name="AutoShape 72"/>
            <p:cNvCxnSpPr>
              <a:cxnSpLocks noChangeShapeType="1"/>
              <a:endCxn id="19487" idx="1"/>
            </p:cNvCxnSpPr>
            <p:nvPr/>
          </p:nvCxnSpPr>
          <p:spPr bwMode="auto">
            <a:xfrm flipV="1">
              <a:off x="5524500" y="254000"/>
              <a:ext cx="671513" cy="2540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501" name="AutoShape 73"/>
            <p:cNvCxnSpPr>
              <a:cxnSpLocks noChangeShapeType="1"/>
              <a:stCxn id="19486" idx="2"/>
              <a:endCxn id="19498" idx="0"/>
            </p:cNvCxnSpPr>
            <p:nvPr/>
          </p:nvCxnSpPr>
          <p:spPr bwMode="auto">
            <a:xfrm flipH="1">
              <a:off x="4284663" y="709613"/>
              <a:ext cx="57150" cy="7000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502" name="AutoShape 74"/>
            <p:cNvCxnSpPr>
              <a:cxnSpLocks noChangeShapeType="1"/>
              <a:stCxn id="19498" idx="2"/>
              <a:endCxn id="19499" idx="0"/>
            </p:cNvCxnSpPr>
            <p:nvPr/>
          </p:nvCxnSpPr>
          <p:spPr bwMode="auto">
            <a:xfrm>
              <a:off x="4284663" y="1852613"/>
              <a:ext cx="0" cy="373856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503" name="AutoShape 77"/>
            <p:cNvCxnSpPr>
              <a:cxnSpLocks noChangeShapeType="1"/>
              <a:stCxn id="19488" idx="2"/>
              <a:endCxn id="19489" idx="0"/>
            </p:cNvCxnSpPr>
            <p:nvPr/>
          </p:nvCxnSpPr>
          <p:spPr bwMode="auto">
            <a:xfrm>
              <a:off x="7548563" y="1093788"/>
              <a:ext cx="0" cy="17621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9504" name="Rectangle 88"/>
            <p:cNvSpPr>
              <a:spLocks noChangeArrowheads="1"/>
            </p:cNvSpPr>
            <p:nvPr/>
          </p:nvSpPr>
          <p:spPr bwMode="auto">
            <a:xfrm>
              <a:off x="3065463" y="6323013"/>
              <a:ext cx="2120900" cy="40481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solidFill>
                    <a:schemeClr val="tx1"/>
                  </a:solidFill>
                </a:rPr>
                <a:t>use  {t103} def {$2}</a:t>
              </a:r>
            </a:p>
          </p:txBody>
        </p:sp>
        <p:cxnSp>
          <p:nvCxnSpPr>
            <p:cNvPr id="19505" name="AutoShape 89"/>
            <p:cNvCxnSpPr>
              <a:cxnSpLocks noChangeShapeType="1"/>
              <a:stCxn id="19499" idx="3"/>
              <a:endCxn id="19496" idx="1"/>
            </p:cNvCxnSpPr>
            <p:nvPr/>
          </p:nvCxnSpPr>
          <p:spPr bwMode="auto">
            <a:xfrm>
              <a:off x="5046663" y="5813425"/>
              <a:ext cx="1162050" cy="127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19470" name="AutoShape 76"/>
          <p:cNvCxnSpPr>
            <a:cxnSpLocks noChangeShapeType="1"/>
            <a:stCxn id="19487" idx="2"/>
            <a:endCxn id="19488" idx="0"/>
          </p:cNvCxnSpPr>
          <p:nvPr/>
        </p:nvCxnSpPr>
        <p:spPr bwMode="auto">
          <a:xfrm>
            <a:off x="7535863" y="474663"/>
            <a:ext cx="12700" cy="1762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71" name="AutoShape 79"/>
          <p:cNvCxnSpPr>
            <a:cxnSpLocks noChangeShapeType="1"/>
            <a:stCxn id="19489" idx="2"/>
            <a:endCxn id="19490" idx="0"/>
          </p:cNvCxnSpPr>
          <p:nvPr/>
        </p:nvCxnSpPr>
        <p:spPr bwMode="auto">
          <a:xfrm>
            <a:off x="7548563" y="1712913"/>
            <a:ext cx="0" cy="1762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72" name="AutoShape 80"/>
          <p:cNvCxnSpPr>
            <a:cxnSpLocks noChangeShapeType="1"/>
            <a:stCxn id="19490" idx="2"/>
            <a:endCxn id="19491" idx="0"/>
          </p:cNvCxnSpPr>
          <p:nvPr/>
        </p:nvCxnSpPr>
        <p:spPr bwMode="auto">
          <a:xfrm>
            <a:off x="7548563" y="2332038"/>
            <a:ext cx="0" cy="1762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73" name="AutoShape 81"/>
          <p:cNvCxnSpPr>
            <a:cxnSpLocks noChangeShapeType="1"/>
            <a:stCxn id="19491" idx="2"/>
            <a:endCxn id="19492" idx="0"/>
          </p:cNvCxnSpPr>
          <p:nvPr/>
        </p:nvCxnSpPr>
        <p:spPr bwMode="auto">
          <a:xfrm>
            <a:off x="7548563" y="2951163"/>
            <a:ext cx="0" cy="1762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74" name="AutoShape 82"/>
          <p:cNvCxnSpPr>
            <a:cxnSpLocks noChangeShapeType="1"/>
            <a:stCxn id="19492" idx="2"/>
            <a:endCxn id="19493" idx="0"/>
          </p:cNvCxnSpPr>
          <p:nvPr/>
        </p:nvCxnSpPr>
        <p:spPr bwMode="auto">
          <a:xfrm>
            <a:off x="7548563" y="3570288"/>
            <a:ext cx="0" cy="1762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75" name="AutoShape 83"/>
          <p:cNvCxnSpPr>
            <a:cxnSpLocks noChangeShapeType="1"/>
            <a:stCxn id="19493" idx="2"/>
            <a:endCxn id="19494" idx="0"/>
          </p:cNvCxnSpPr>
          <p:nvPr/>
        </p:nvCxnSpPr>
        <p:spPr bwMode="auto">
          <a:xfrm>
            <a:off x="7548563" y="4189413"/>
            <a:ext cx="0" cy="1762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76" name="AutoShape 84"/>
          <p:cNvCxnSpPr>
            <a:cxnSpLocks noChangeShapeType="1"/>
            <a:stCxn id="19494" idx="2"/>
            <a:endCxn id="19495" idx="0"/>
          </p:cNvCxnSpPr>
          <p:nvPr/>
        </p:nvCxnSpPr>
        <p:spPr bwMode="auto">
          <a:xfrm>
            <a:off x="7548563" y="4808538"/>
            <a:ext cx="0" cy="1762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77" name="AutoShape 85"/>
          <p:cNvCxnSpPr>
            <a:cxnSpLocks noChangeShapeType="1"/>
            <a:stCxn id="19495" idx="2"/>
            <a:endCxn id="19496" idx="0"/>
          </p:cNvCxnSpPr>
          <p:nvPr/>
        </p:nvCxnSpPr>
        <p:spPr bwMode="auto">
          <a:xfrm>
            <a:off x="7548563" y="5427663"/>
            <a:ext cx="0" cy="1762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78" name="AutoShape 86"/>
          <p:cNvCxnSpPr>
            <a:cxnSpLocks noChangeShapeType="1"/>
            <a:stCxn id="19496" idx="2"/>
            <a:endCxn id="19497" idx="0"/>
          </p:cNvCxnSpPr>
          <p:nvPr/>
        </p:nvCxnSpPr>
        <p:spPr bwMode="auto">
          <a:xfrm>
            <a:off x="7548563" y="6046788"/>
            <a:ext cx="25400" cy="1762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79" name="AutoShape 90"/>
          <p:cNvCxnSpPr>
            <a:cxnSpLocks noChangeShapeType="1"/>
            <a:stCxn id="19497" idx="1"/>
            <a:endCxn id="19504" idx="3"/>
          </p:cNvCxnSpPr>
          <p:nvPr/>
        </p:nvCxnSpPr>
        <p:spPr bwMode="auto">
          <a:xfrm flipH="1">
            <a:off x="5205413" y="6445250"/>
            <a:ext cx="1606550" cy="809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60577" name="Text Box 97"/>
          <p:cNvSpPr txBox="1">
            <a:spLocks noChangeArrowheads="1"/>
          </p:cNvSpPr>
          <p:nvPr/>
        </p:nvSpPr>
        <p:spPr bwMode="auto">
          <a:xfrm>
            <a:off x="2058988" y="6348413"/>
            <a:ext cx="1277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{$0, $2}</a:t>
            </a:r>
          </a:p>
        </p:txBody>
      </p:sp>
      <p:sp>
        <p:nvSpPr>
          <p:cNvPr id="660584" name="Text Box 104"/>
          <p:cNvSpPr txBox="1">
            <a:spLocks noChangeArrowheads="1"/>
          </p:cNvSpPr>
          <p:nvPr/>
        </p:nvSpPr>
        <p:spPr bwMode="auto">
          <a:xfrm>
            <a:off x="4624388" y="627063"/>
            <a:ext cx="1757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{$0,   t128}</a:t>
            </a:r>
          </a:p>
        </p:txBody>
      </p:sp>
      <p:sp>
        <p:nvSpPr>
          <p:cNvPr id="660585" name="Text Box 105"/>
          <p:cNvSpPr txBox="1">
            <a:spLocks noChangeArrowheads="1"/>
          </p:cNvSpPr>
          <p:nvPr/>
        </p:nvSpPr>
        <p:spPr bwMode="auto">
          <a:xfrm>
            <a:off x="4370388" y="1930400"/>
            <a:ext cx="1757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{$0,  t129}</a:t>
            </a:r>
          </a:p>
        </p:txBody>
      </p:sp>
      <p:sp>
        <p:nvSpPr>
          <p:cNvPr id="660586" name="Text Box 106"/>
          <p:cNvSpPr txBox="1">
            <a:spLocks noChangeArrowheads="1"/>
          </p:cNvSpPr>
          <p:nvPr/>
        </p:nvSpPr>
        <p:spPr bwMode="auto">
          <a:xfrm>
            <a:off x="3219450" y="-20638"/>
            <a:ext cx="1757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{$0,   t128}</a:t>
            </a:r>
          </a:p>
        </p:txBody>
      </p:sp>
      <p:sp>
        <p:nvSpPr>
          <p:cNvPr id="660587" name="Text Box 107"/>
          <p:cNvSpPr txBox="1">
            <a:spLocks noChangeArrowheads="1"/>
          </p:cNvSpPr>
          <p:nvPr/>
        </p:nvSpPr>
        <p:spPr bwMode="auto">
          <a:xfrm>
            <a:off x="3867150" y="5934075"/>
            <a:ext cx="1277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{$0, t129}</a:t>
            </a:r>
          </a:p>
        </p:txBody>
      </p:sp>
    </p:spTree>
    <p:extLst>
      <p:ext uri="{BB962C8B-B14F-4D97-AF65-F5344CB8AC3E}">
        <p14:creationId xmlns:p14="http://schemas.microsoft.com/office/powerpoint/2010/main" val="153262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582" grpId="0"/>
      <p:bldP spid="660583" grpId="0"/>
      <p:bldP spid="660572" grpId="0"/>
      <p:bldP spid="660573" grpId="0"/>
      <p:bldP spid="660574" grpId="0"/>
      <p:bldP spid="660575" grpId="0"/>
      <p:bldP spid="660576" grpId="0"/>
      <p:bldP spid="660578" grpId="0"/>
      <p:bldP spid="660579" grpId="0"/>
      <p:bldP spid="660580" grpId="0"/>
      <p:bldP spid="660581" grpId="0"/>
      <p:bldP spid="660577" grpId="0"/>
      <p:bldP spid="660584" grpId="0"/>
      <p:bldP spid="660585" grpId="0"/>
      <p:bldP spid="660586" grpId="0"/>
      <p:bldP spid="660587" grpId="0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3"/>
          <p:cNvSpPr txBox="1">
            <a:spLocks noChangeArrowheads="1"/>
          </p:cNvSpPr>
          <p:nvPr/>
        </p:nvSpPr>
        <p:spPr bwMode="auto">
          <a:xfrm>
            <a:off x="0" y="182563"/>
            <a:ext cx="5267325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l3:	beq  t128, $0, l0 </a:t>
            </a:r>
            <a:r>
              <a:rPr lang="en-US">
                <a:solidFill>
                  <a:srgbClr val="F02E00"/>
                </a:solidFill>
              </a:rPr>
              <a:t>/* $0, t128 */</a:t>
            </a:r>
          </a:p>
          <a:p>
            <a:r>
              <a:rPr lang="en-US">
                <a:solidFill>
                  <a:schemeClr val="tx1"/>
                </a:solidFill>
              </a:rPr>
              <a:t>l1: 	or  t131, $0,  t128 </a:t>
            </a:r>
            <a:r>
              <a:rPr lang="en-US">
                <a:solidFill>
                  <a:srgbClr val="F02E00"/>
                </a:solidFill>
              </a:rPr>
              <a:t>/* $0, t128, t131 */</a:t>
            </a:r>
          </a:p>
          <a:p>
            <a:r>
              <a:rPr lang="en-US">
                <a:solidFill>
                  <a:schemeClr val="tx1"/>
                </a:solidFill>
              </a:rPr>
              <a:t>	addi  t132,  t128, -1 </a:t>
            </a:r>
            <a:r>
              <a:rPr lang="en-US">
                <a:solidFill>
                  <a:srgbClr val="F02E00"/>
                </a:solidFill>
              </a:rPr>
              <a:t>/* $0, t131, t132 */</a:t>
            </a:r>
          </a:p>
          <a:p>
            <a:r>
              <a:rPr lang="en-US">
                <a:solidFill>
                  <a:schemeClr val="tx1"/>
                </a:solidFill>
              </a:rPr>
              <a:t>	or $4, $0, t132  </a:t>
            </a:r>
            <a:r>
              <a:rPr lang="en-US">
                <a:solidFill>
                  <a:srgbClr val="F02E00"/>
                </a:solidFill>
              </a:rPr>
              <a:t>/* $0, $4, t131 */</a:t>
            </a:r>
          </a:p>
          <a:p>
            <a:r>
              <a:rPr lang="en-US">
                <a:solidFill>
                  <a:schemeClr val="tx1"/>
                </a:solidFill>
              </a:rPr>
              <a:t>	jal  nfactor     </a:t>
            </a:r>
            <a:r>
              <a:rPr lang="en-US">
                <a:solidFill>
                  <a:srgbClr val="F02E00"/>
                </a:solidFill>
              </a:rPr>
              <a:t>/* $0, $2, t131 */</a:t>
            </a:r>
          </a:p>
          <a:p>
            <a:r>
              <a:rPr lang="en-US">
                <a:solidFill>
                  <a:schemeClr val="tx1"/>
                </a:solidFill>
              </a:rPr>
              <a:t>	or  t130,  $0, $2  </a:t>
            </a:r>
            <a:r>
              <a:rPr lang="en-US">
                <a:solidFill>
                  <a:srgbClr val="F02E00"/>
                </a:solidFill>
              </a:rPr>
              <a:t>/* $0, t130, t131 */</a:t>
            </a:r>
          </a:p>
          <a:p>
            <a:r>
              <a:rPr lang="en-US">
                <a:solidFill>
                  <a:schemeClr val="tx1"/>
                </a:solidFill>
              </a:rPr>
              <a:t>	or t133, $0, t131 </a:t>
            </a:r>
            <a:r>
              <a:rPr lang="en-US">
                <a:solidFill>
                  <a:srgbClr val="F02E00"/>
                </a:solidFill>
              </a:rPr>
              <a:t>/* $0, t130, t133 */</a:t>
            </a:r>
          </a:p>
          <a:p>
            <a:r>
              <a:rPr lang="en-US">
                <a:solidFill>
                  <a:schemeClr val="tx1"/>
                </a:solidFill>
              </a:rPr>
              <a:t>	mult  t133, t130 </a:t>
            </a:r>
            <a:r>
              <a:rPr lang="en-US">
                <a:solidFill>
                  <a:srgbClr val="F02E00"/>
                </a:solidFill>
              </a:rPr>
              <a:t>/* $0, t133 */</a:t>
            </a:r>
          </a:p>
          <a:p>
            <a:r>
              <a:rPr lang="en-US">
                <a:solidFill>
                  <a:schemeClr val="tx1"/>
                </a:solidFill>
              </a:rPr>
              <a:t>	mflo t133   </a:t>
            </a:r>
            <a:r>
              <a:rPr lang="en-US">
                <a:solidFill>
                  <a:srgbClr val="F02E00"/>
                </a:solidFill>
              </a:rPr>
              <a:t>/* $0, t133 */</a:t>
            </a:r>
          </a:p>
          <a:p>
            <a:r>
              <a:rPr lang="en-US">
                <a:solidFill>
                  <a:schemeClr val="tx1"/>
                </a:solidFill>
              </a:rPr>
              <a:t>	or  t129, $0, t133  </a:t>
            </a:r>
            <a:r>
              <a:rPr lang="en-US">
                <a:solidFill>
                  <a:srgbClr val="F02E00"/>
                </a:solidFill>
              </a:rPr>
              <a:t>/* $0, t129 */</a:t>
            </a:r>
          </a:p>
          <a:p>
            <a:r>
              <a:rPr lang="en-US">
                <a:solidFill>
                  <a:schemeClr val="tx1"/>
                </a:solidFill>
              </a:rPr>
              <a:t>l2: 	or  t103,  $0, t129  </a:t>
            </a:r>
            <a:r>
              <a:rPr lang="en-US">
                <a:solidFill>
                  <a:srgbClr val="F02E00"/>
                </a:solidFill>
              </a:rPr>
              <a:t>/* $0, t103 */ </a:t>
            </a:r>
          </a:p>
          <a:p>
            <a:r>
              <a:rPr lang="en-US">
                <a:solidFill>
                  <a:schemeClr val="tx1"/>
                </a:solidFill>
              </a:rPr>
              <a:t>	b  lend  </a:t>
            </a:r>
            <a:r>
              <a:rPr lang="en-US">
                <a:solidFill>
                  <a:srgbClr val="F02E00"/>
                </a:solidFill>
              </a:rPr>
              <a:t>/* $0, t103 */ </a:t>
            </a:r>
          </a:p>
          <a:p>
            <a:r>
              <a:rPr lang="en-US">
                <a:solidFill>
                  <a:schemeClr val="tx1"/>
                </a:solidFill>
              </a:rPr>
              <a:t>l0: 	addi t129, $0, 1    </a:t>
            </a:r>
            <a:r>
              <a:rPr lang="en-US">
                <a:solidFill>
                  <a:srgbClr val="F02E00"/>
                </a:solidFill>
              </a:rPr>
              <a:t>/* $0, t129 */</a:t>
            </a:r>
          </a:p>
          <a:p>
            <a:r>
              <a:rPr lang="en-US">
                <a:solidFill>
                  <a:schemeClr val="tx1"/>
                </a:solidFill>
              </a:rPr>
              <a:t>	b l2    </a:t>
            </a:r>
            <a:r>
              <a:rPr lang="en-US">
                <a:solidFill>
                  <a:srgbClr val="F02E00"/>
                </a:solidFill>
              </a:rPr>
              <a:t>/* $0, t129 */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5648325" y="1206500"/>
            <a:ext cx="2992438" cy="4908550"/>
            <a:chOff x="3558" y="760"/>
            <a:chExt cx="1885" cy="3092"/>
          </a:xfrm>
        </p:grpSpPr>
        <p:sp>
          <p:nvSpPr>
            <p:cNvPr id="20484" name="Oval 2"/>
            <p:cNvSpPr>
              <a:spLocks noChangeArrowheads="1"/>
            </p:cNvSpPr>
            <p:nvPr/>
          </p:nvSpPr>
          <p:spPr bwMode="auto">
            <a:xfrm>
              <a:off x="3812" y="2074"/>
              <a:ext cx="419" cy="361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t128</a:t>
              </a:r>
            </a:p>
          </p:txBody>
        </p:sp>
        <p:sp>
          <p:nvSpPr>
            <p:cNvPr id="20485" name="Oval 4"/>
            <p:cNvSpPr>
              <a:spLocks noChangeArrowheads="1"/>
            </p:cNvSpPr>
            <p:nvPr/>
          </p:nvSpPr>
          <p:spPr bwMode="auto">
            <a:xfrm>
              <a:off x="5016" y="1647"/>
              <a:ext cx="419" cy="36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t133</a:t>
              </a:r>
            </a:p>
          </p:txBody>
        </p:sp>
        <p:sp>
          <p:nvSpPr>
            <p:cNvPr id="20486" name="Oval 5"/>
            <p:cNvSpPr>
              <a:spLocks noChangeArrowheads="1"/>
            </p:cNvSpPr>
            <p:nvPr/>
          </p:nvSpPr>
          <p:spPr bwMode="auto">
            <a:xfrm>
              <a:off x="3719" y="3094"/>
              <a:ext cx="419" cy="361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$2</a:t>
              </a:r>
            </a:p>
          </p:txBody>
        </p:sp>
        <p:sp>
          <p:nvSpPr>
            <p:cNvPr id="20487" name="Oval 6"/>
            <p:cNvSpPr>
              <a:spLocks noChangeArrowheads="1"/>
            </p:cNvSpPr>
            <p:nvPr/>
          </p:nvSpPr>
          <p:spPr bwMode="auto">
            <a:xfrm>
              <a:off x="4313" y="2666"/>
              <a:ext cx="419" cy="361"/>
            </a:xfrm>
            <a:prstGeom prst="ellipse">
              <a:avLst/>
            </a:prstGeom>
            <a:solidFill>
              <a:srgbClr val="F02E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$0</a:t>
              </a:r>
            </a:p>
          </p:txBody>
        </p:sp>
        <p:sp>
          <p:nvSpPr>
            <p:cNvPr id="20488" name="Oval 7"/>
            <p:cNvSpPr>
              <a:spLocks noChangeArrowheads="1"/>
            </p:cNvSpPr>
            <p:nvPr/>
          </p:nvSpPr>
          <p:spPr bwMode="auto">
            <a:xfrm>
              <a:off x="4938" y="3094"/>
              <a:ext cx="419" cy="36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$4</a:t>
              </a:r>
            </a:p>
          </p:txBody>
        </p:sp>
        <p:sp>
          <p:nvSpPr>
            <p:cNvPr id="20489" name="Oval 8"/>
            <p:cNvSpPr>
              <a:spLocks noChangeArrowheads="1"/>
            </p:cNvSpPr>
            <p:nvPr/>
          </p:nvSpPr>
          <p:spPr bwMode="auto">
            <a:xfrm>
              <a:off x="3824" y="2072"/>
              <a:ext cx="419" cy="36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t128</a:t>
              </a:r>
            </a:p>
          </p:txBody>
        </p:sp>
        <p:sp>
          <p:nvSpPr>
            <p:cNvPr id="20490" name="Oval 9"/>
            <p:cNvSpPr>
              <a:spLocks noChangeArrowheads="1"/>
            </p:cNvSpPr>
            <p:nvPr/>
          </p:nvSpPr>
          <p:spPr bwMode="auto">
            <a:xfrm>
              <a:off x="3558" y="2396"/>
              <a:ext cx="419" cy="36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t129</a:t>
              </a:r>
            </a:p>
          </p:txBody>
        </p:sp>
        <p:sp>
          <p:nvSpPr>
            <p:cNvPr id="20491" name="Oval 10"/>
            <p:cNvSpPr>
              <a:spLocks noChangeArrowheads="1"/>
            </p:cNvSpPr>
            <p:nvPr/>
          </p:nvSpPr>
          <p:spPr bwMode="auto">
            <a:xfrm>
              <a:off x="4563" y="1232"/>
              <a:ext cx="419" cy="36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t130</a:t>
              </a:r>
            </a:p>
          </p:txBody>
        </p:sp>
        <p:sp>
          <p:nvSpPr>
            <p:cNvPr id="20492" name="Oval 11"/>
            <p:cNvSpPr>
              <a:spLocks noChangeArrowheads="1"/>
            </p:cNvSpPr>
            <p:nvPr/>
          </p:nvSpPr>
          <p:spPr bwMode="auto">
            <a:xfrm>
              <a:off x="4122" y="1594"/>
              <a:ext cx="419" cy="37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t131</a:t>
              </a:r>
            </a:p>
          </p:txBody>
        </p:sp>
        <p:sp>
          <p:nvSpPr>
            <p:cNvPr id="20493" name="Oval 12"/>
            <p:cNvSpPr>
              <a:spLocks noChangeArrowheads="1"/>
            </p:cNvSpPr>
            <p:nvPr/>
          </p:nvSpPr>
          <p:spPr bwMode="auto">
            <a:xfrm>
              <a:off x="4179" y="760"/>
              <a:ext cx="419" cy="36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t132</a:t>
              </a:r>
            </a:p>
          </p:txBody>
        </p:sp>
        <p:sp>
          <p:nvSpPr>
            <p:cNvPr id="20494" name="Oval 13"/>
            <p:cNvSpPr>
              <a:spLocks noChangeArrowheads="1"/>
            </p:cNvSpPr>
            <p:nvPr/>
          </p:nvSpPr>
          <p:spPr bwMode="auto">
            <a:xfrm>
              <a:off x="4321" y="3491"/>
              <a:ext cx="419" cy="36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t103</a:t>
              </a:r>
            </a:p>
          </p:txBody>
        </p:sp>
        <p:grpSp>
          <p:nvGrpSpPr>
            <p:cNvPr id="20495" name="Group 14"/>
            <p:cNvGrpSpPr>
              <a:grpSpLocks/>
            </p:cNvGrpSpPr>
            <p:nvPr/>
          </p:nvGrpSpPr>
          <p:grpSpPr bwMode="auto">
            <a:xfrm>
              <a:off x="3707" y="801"/>
              <a:ext cx="1662" cy="2731"/>
              <a:chOff x="3707" y="801"/>
              <a:chExt cx="1662" cy="2731"/>
            </a:xfrm>
          </p:grpSpPr>
          <p:cxnSp>
            <p:nvCxnSpPr>
              <p:cNvPr id="20520" name="AutoShape 15"/>
              <p:cNvCxnSpPr>
                <a:cxnSpLocks noChangeShapeType="1"/>
              </p:cNvCxnSpPr>
              <p:nvPr/>
            </p:nvCxnSpPr>
            <p:spPr bwMode="auto">
              <a:xfrm flipH="1">
                <a:off x="4034" y="1922"/>
                <a:ext cx="149" cy="13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20521" name="Group 16"/>
              <p:cNvGrpSpPr>
                <a:grpSpLocks/>
              </p:cNvGrpSpPr>
              <p:nvPr/>
            </p:nvGrpSpPr>
            <p:grpSpPr bwMode="auto">
              <a:xfrm>
                <a:off x="3707" y="801"/>
                <a:ext cx="1662" cy="2731"/>
                <a:chOff x="3707" y="801"/>
                <a:chExt cx="1662" cy="2731"/>
              </a:xfrm>
            </p:grpSpPr>
            <p:cxnSp>
              <p:nvCxnSpPr>
                <p:cNvPr id="20522" name="AutoShape 1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563" y="1770"/>
                  <a:ext cx="451" cy="49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20523" name="Group 18"/>
                <p:cNvGrpSpPr>
                  <a:grpSpLocks/>
                </p:cNvGrpSpPr>
                <p:nvPr/>
              </p:nvGrpSpPr>
              <p:grpSpPr bwMode="auto">
                <a:xfrm>
                  <a:off x="3707" y="801"/>
                  <a:ext cx="1662" cy="2731"/>
                  <a:chOff x="3707" y="801"/>
                  <a:chExt cx="1662" cy="2731"/>
                </a:xfrm>
              </p:grpSpPr>
              <p:cxnSp>
                <p:nvCxnSpPr>
                  <p:cNvPr id="20524" name="AutoShape 19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4240" y="801"/>
                    <a:ext cx="1129" cy="2474"/>
                  </a:xfrm>
                  <a:prstGeom prst="curvedConnector4">
                    <a:avLst>
                      <a:gd name="adj1" fmla="val -11690"/>
                      <a:gd name="adj2" fmla="val 107477"/>
                    </a:avLst>
                  </a:prstGeom>
                  <a:noFill/>
                  <a:ln w="38100">
                    <a:solidFill>
                      <a:schemeClr val="tx1"/>
                    </a:solidFill>
                    <a:prstDash val="dash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grpSp>
                <p:nvGrpSpPr>
                  <p:cNvPr id="20525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707" y="1273"/>
                    <a:ext cx="1320" cy="2259"/>
                    <a:chOff x="3707" y="1273"/>
                    <a:chExt cx="1320" cy="2259"/>
                  </a:xfrm>
                </p:grpSpPr>
                <p:cxnSp>
                  <p:nvCxnSpPr>
                    <p:cNvPr id="20526" name="AutoShape 21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989" y="1933"/>
                      <a:ext cx="1038" cy="644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0527" name="AutoShape 22"/>
                    <p:cNvCxnSpPr>
                      <a:cxnSpLocks noChangeShapeType="1"/>
                    </p:cNvCxnSpPr>
                    <p:nvPr/>
                  </p:nvCxnSpPr>
                  <p:spPr bwMode="auto">
                    <a:xfrm rot="-5400000" flipH="1" flipV="1">
                      <a:off x="3165" y="1815"/>
                      <a:ext cx="2002" cy="917"/>
                    </a:xfrm>
                    <a:prstGeom prst="curvedConnector4">
                      <a:avLst>
                        <a:gd name="adj1" fmla="val -9241"/>
                        <a:gd name="adj2" fmla="val 130315"/>
                      </a:avLst>
                    </a:prstGeom>
                    <a:noFill/>
                    <a:ln w="3810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0528" name="AutoShape 2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916" y="2716"/>
                      <a:ext cx="466" cy="816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</p:cxnSp>
              </p:grpSp>
            </p:grpSp>
          </p:grpSp>
        </p:grpSp>
        <p:cxnSp>
          <p:nvCxnSpPr>
            <p:cNvPr id="20496" name="AutoShape 24"/>
            <p:cNvCxnSpPr>
              <a:cxnSpLocks noChangeShapeType="1"/>
            </p:cNvCxnSpPr>
            <p:nvPr/>
          </p:nvCxnSpPr>
          <p:spPr bwMode="auto">
            <a:xfrm flipH="1">
              <a:off x="4332" y="1133"/>
              <a:ext cx="57" cy="44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20497" name="Group 25"/>
            <p:cNvGrpSpPr>
              <a:grpSpLocks/>
            </p:cNvGrpSpPr>
            <p:nvPr/>
          </p:nvGrpSpPr>
          <p:grpSpPr bwMode="auto">
            <a:xfrm>
              <a:off x="4077" y="2986"/>
              <a:ext cx="922" cy="289"/>
              <a:chOff x="4077" y="2986"/>
              <a:chExt cx="922" cy="289"/>
            </a:xfrm>
          </p:grpSpPr>
          <p:cxnSp>
            <p:nvCxnSpPr>
              <p:cNvPr id="20517" name="AutoShape 26"/>
              <p:cNvCxnSpPr>
                <a:cxnSpLocks noChangeShapeType="1"/>
              </p:cNvCxnSpPr>
              <p:nvPr/>
            </p:nvCxnSpPr>
            <p:spPr bwMode="auto">
              <a:xfrm>
                <a:off x="4671" y="2986"/>
                <a:ext cx="328" cy="149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0518" name="AutoShape 27"/>
              <p:cNvCxnSpPr>
                <a:cxnSpLocks noChangeShapeType="1"/>
              </p:cNvCxnSpPr>
              <p:nvPr/>
            </p:nvCxnSpPr>
            <p:spPr bwMode="auto">
              <a:xfrm flipH="1">
                <a:off x="4077" y="2986"/>
                <a:ext cx="297" cy="149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0519" name="AutoShape 28"/>
              <p:cNvCxnSpPr>
                <a:cxnSpLocks noChangeShapeType="1"/>
              </p:cNvCxnSpPr>
              <p:nvPr/>
            </p:nvCxnSpPr>
            <p:spPr bwMode="auto">
              <a:xfrm>
                <a:off x="4150" y="3275"/>
                <a:ext cx="776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cxnSp>
          <p:nvCxnSpPr>
            <p:cNvPr id="20498" name="AutoShape 29"/>
            <p:cNvCxnSpPr>
              <a:cxnSpLocks noChangeShapeType="1"/>
            </p:cNvCxnSpPr>
            <p:nvPr/>
          </p:nvCxnSpPr>
          <p:spPr bwMode="auto">
            <a:xfrm>
              <a:off x="3989" y="2577"/>
              <a:ext cx="385" cy="13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20499" name="Group 30"/>
            <p:cNvGrpSpPr>
              <a:grpSpLocks/>
            </p:cNvGrpSpPr>
            <p:nvPr/>
          </p:nvGrpSpPr>
          <p:grpSpPr bwMode="auto">
            <a:xfrm>
              <a:off x="4332" y="941"/>
              <a:ext cx="894" cy="2538"/>
              <a:chOff x="4332" y="941"/>
              <a:chExt cx="894" cy="2538"/>
            </a:xfrm>
          </p:grpSpPr>
          <p:cxnSp>
            <p:nvCxnSpPr>
              <p:cNvPr id="20507" name="AutoShape 31"/>
              <p:cNvCxnSpPr>
                <a:cxnSpLocks noChangeShapeType="1"/>
              </p:cNvCxnSpPr>
              <p:nvPr/>
            </p:nvCxnSpPr>
            <p:spPr bwMode="auto">
              <a:xfrm>
                <a:off x="4610" y="941"/>
                <a:ext cx="134" cy="1906"/>
              </a:xfrm>
              <a:prstGeom prst="curvedConnector3">
                <a:avLst>
                  <a:gd name="adj1" fmla="val 198509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20508" name="Group 32"/>
              <p:cNvGrpSpPr>
                <a:grpSpLocks/>
              </p:cNvGrpSpPr>
              <p:nvPr/>
            </p:nvGrpSpPr>
            <p:grpSpPr bwMode="auto">
              <a:xfrm>
                <a:off x="4332" y="1552"/>
                <a:ext cx="894" cy="1927"/>
                <a:chOff x="4332" y="1552"/>
                <a:chExt cx="894" cy="1927"/>
              </a:xfrm>
            </p:grpSpPr>
            <p:grpSp>
              <p:nvGrpSpPr>
                <p:cNvPr id="20509" name="Group 33"/>
                <p:cNvGrpSpPr>
                  <a:grpSpLocks/>
                </p:cNvGrpSpPr>
                <p:nvPr/>
              </p:nvGrpSpPr>
              <p:grpSpPr bwMode="auto">
                <a:xfrm>
                  <a:off x="4332" y="1552"/>
                  <a:ext cx="894" cy="1530"/>
                  <a:chOff x="4332" y="1552"/>
                  <a:chExt cx="894" cy="1530"/>
                </a:xfrm>
              </p:grpSpPr>
              <p:cxnSp>
                <p:nvCxnSpPr>
                  <p:cNvPr id="20511" name="AutoShape 3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332" y="1976"/>
                    <a:ext cx="191" cy="678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20512" name="AutoShape 3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480" y="1552"/>
                    <a:ext cx="144" cy="84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20513" name="AutoShape 3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921" y="1552"/>
                    <a:ext cx="156" cy="136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20514" name="AutoShape 37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523" y="2020"/>
                    <a:ext cx="703" cy="634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20515" name="AutoShape 3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559" y="1605"/>
                    <a:ext cx="214" cy="1011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20516" name="AutoShape 3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80" y="1922"/>
                    <a:ext cx="668" cy="1160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20510" name="AutoShape 40"/>
                <p:cNvCxnSpPr>
                  <a:cxnSpLocks noChangeShapeType="1"/>
                </p:cNvCxnSpPr>
                <p:nvPr/>
              </p:nvCxnSpPr>
              <p:spPr bwMode="auto">
                <a:xfrm>
                  <a:off x="4523" y="3039"/>
                  <a:ext cx="8" cy="440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</p:grpSp>
        <p:sp>
          <p:nvSpPr>
            <p:cNvPr id="20500" name="Oval 41"/>
            <p:cNvSpPr>
              <a:spLocks noChangeArrowheads="1"/>
            </p:cNvSpPr>
            <p:nvPr/>
          </p:nvSpPr>
          <p:spPr bwMode="auto">
            <a:xfrm>
              <a:off x="4181" y="777"/>
              <a:ext cx="419" cy="36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t132</a:t>
              </a:r>
            </a:p>
          </p:txBody>
        </p:sp>
        <p:sp>
          <p:nvSpPr>
            <p:cNvPr id="20501" name="Oval 42"/>
            <p:cNvSpPr>
              <a:spLocks noChangeArrowheads="1"/>
            </p:cNvSpPr>
            <p:nvPr/>
          </p:nvSpPr>
          <p:spPr bwMode="auto">
            <a:xfrm>
              <a:off x="4122" y="1582"/>
              <a:ext cx="419" cy="370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t131</a:t>
              </a:r>
            </a:p>
          </p:txBody>
        </p:sp>
        <p:sp>
          <p:nvSpPr>
            <p:cNvPr id="20502" name="Oval 43"/>
            <p:cNvSpPr>
              <a:spLocks noChangeArrowheads="1"/>
            </p:cNvSpPr>
            <p:nvPr/>
          </p:nvSpPr>
          <p:spPr bwMode="auto">
            <a:xfrm>
              <a:off x="4568" y="1247"/>
              <a:ext cx="419" cy="361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t130</a:t>
              </a:r>
            </a:p>
          </p:txBody>
        </p:sp>
        <p:sp>
          <p:nvSpPr>
            <p:cNvPr id="20503" name="Oval 44"/>
            <p:cNvSpPr>
              <a:spLocks noChangeArrowheads="1"/>
            </p:cNvSpPr>
            <p:nvPr/>
          </p:nvSpPr>
          <p:spPr bwMode="auto">
            <a:xfrm>
              <a:off x="5024" y="1656"/>
              <a:ext cx="419" cy="361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t133</a:t>
              </a:r>
            </a:p>
          </p:txBody>
        </p:sp>
        <p:sp>
          <p:nvSpPr>
            <p:cNvPr id="20504" name="Oval 45"/>
            <p:cNvSpPr>
              <a:spLocks noChangeArrowheads="1"/>
            </p:cNvSpPr>
            <p:nvPr/>
          </p:nvSpPr>
          <p:spPr bwMode="auto">
            <a:xfrm>
              <a:off x="3559" y="2376"/>
              <a:ext cx="419" cy="361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t129</a:t>
              </a:r>
            </a:p>
          </p:txBody>
        </p:sp>
        <p:sp>
          <p:nvSpPr>
            <p:cNvPr id="20505" name="Oval 46"/>
            <p:cNvSpPr>
              <a:spLocks noChangeArrowheads="1"/>
            </p:cNvSpPr>
            <p:nvPr/>
          </p:nvSpPr>
          <p:spPr bwMode="auto">
            <a:xfrm>
              <a:off x="4322" y="3491"/>
              <a:ext cx="419" cy="361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t103</a:t>
              </a:r>
            </a:p>
          </p:txBody>
        </p:sp>
        <p:cxnSp>
          <p:nvCxnSpPr>
            <p:cNvPr id="20506" name="AutoShape 47"/>
            <p:cNvCxnSpPr>
              <a:cxnSpLocks noChangeShapeType="1"/>
              <a:stCxn id="20501" idx="2"/>
              <a:endCxn id="20486" idx="2"/>
            </p:cNvCxnSpPr>
            <p:nvPr/>
          </p:nvCxnSpPr>
          <p:spPr bwMode="auto">
            <a:xfrm rot="10800000" flipV="1">
              <a:off x="3707" y="1767"/>
              <a:ext cx="403" cy="1508"/>
            </a:xfrm>
            <a:prstGeom prst="curvedConnector3">
              <a:avLst>
                <a:gd name="adj1" fmla="val 15409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931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3"/>
          <p:cNvSpPr txBox="1">
            <a:spLocks noChangeArrowheads="1"/>
          </p:cNvSpPr>
          <p:nvPr/>
        </p:nvSpPr>
        <p:spPr bwMode="auto">
          <a:xfrm>
            <a:off x="3876675" y="479425"/>
            <a:ext cx="5267325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l3:	beq</a:t>
            </a:r>
            <a:r>
              <a:rPr lang="en-US"/>
              <a:t> </a:t>
            </a:r>
            <a:r>
              <a:rPr lang="en-US">
                <a:solidFill>
                  <a:srgbClr val="FF00FF"/>
                </a:solidFill>
              </a:rPr>
              <a:t> t128</a:t>
            </a:r>
            <a:r>
              <a:rPr lang="en-US"/>
              <a:t>, </a:t>
            </a:r>
            <a:r>
              <a:rPr lang="en-US">
                <a:solidFill>
                  <a:srgbClr val="F02E00"/>
                </a:solidFill>
              </a:rPr>
              <a:t>$0</a:t>
            </a:r>
            <a:r>
              <a:rPr lang="en-US"/>
              <a:t>,</a:t>
            </a:r>
            <a:r>
              <a:rPr lang="en-US">
                <a:solidFill>
                  <a:schemeClr val="tx1"/>
                </a:solidFill>
              </a:rPr>
              <a:t> l0 </a:t>
            </a:r>
          </a:p>
          <a:p>
            <a:r>
              <a:rPr lang="en-US">
                <a:solidFill>
                  <a:schemeClr val="tx1"/>
                </a:solidFill>
              </a:rPr>
              <a:t>l1: 	or</a:t>
            </a:r>
            <a:r>
              <a:rPr lang="en-US"/>
              <a:t>  </a:t>
            </a:r>
            <a:r>
              <a:rPr lang="en-US">
                <a:solidFill>
                  <a:srgbClr val="FF00FF"/>
                </a:solidFill>
              </a:rPr>
              <a:t>t131</a:t>
            </a:r>
            <a:r>
              <a:rPr lang="en-US"/>
              <a:t>, </a:t>
            </a:r>
            <a:r>
              <a:rPr lang="en-US">
                <a:solidFill>
                  <a:srgbClr val="F02E00"/>
                </a:solidFill>
              </a:rPr>
              <a:t>$0</a:t>
            </a:r>
            <a:r>
              <a:rPr lang="en-US"/>
              <a:t>,  </a:t>
            </a:r>
            <a:r>
              <a:rPr lang="en-US">
                <a:solidFill>
                  <a:srgbClr val="FF00FF"/>
                </a:solidFill>
              </a:rPr>
              <a:t>t128</a:t>
            </a:r>
            <a:r>
              <a:rPr lang="en-US"/>
              <a:t> </a:t>
            </a:r>
            <a:endParaRPr lang="en-US">
              <a:solidFill>
                <a:srgbClr val="FFC763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	addi</a:t>
            </a:r>
            <a:r>
              <a:rPr lang="en-US"/>
              <a:t>  </a:t>
            </a:r>
            <a:r>
              <a:rPr lang="en-US">
                <a:solidFill>
                  <a:srgbClr val="009900"/>
                </a:solidFill>
              </a:rPr>
              <a:t>t132</a:t>
            </a:r>
            <a:r>
              <a:rPr lang="en-US">
                <a:solidFill>
                  <a:srgbClr val="FFFF00"/>
                </a:solidFill>
              </a:rPr>
              <a:t>,</a:t>
            </a:r>
            <a:r>
              <a:rPr lang="en-US"/>
              <a:t>  </a:t>
            </a:r>
            <a:r>
              <a:rPr lang="en-US">
                <a:solidFill>
                  <a:srgbClr val="FF00FF"/>
                </a:solidFill>
              </a:rPr>
              <a:t>t128</a:t>
            </a:r>
            <a:r>
              <a:rPr lang="en-US"/>
              <a:t>, </a:t>
            </a:r>
            <a:r>
              <a:rPr lang="en-US">
                <a:solidFill>
                  <a:schemeClr val="tx1"/>
                </a:solidFill>
              </a:rPr>
              <a:t>-1</a:t>
            </a:r>
            <a:r>
              <a:rPr lang="en-US"/>
              <a:t> </a:t>
            </a:r>
            <a:endParaRPr lang="en-US">
              <a:solidFill>
                <a:srgbClr val="FFC763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	or</a:t>
            </a:r>
            <a:r>
              <a:rPr lang="en-US"/>
              <a:t> </a:t>
            </a:r>
            <a:r>
              <a:rPr lang="en-US">
                <a:solidFill>
                  <a:srgbClr val="009900"/>
                </a:solidFill>
              </a:rPr>
              <a:t>$4</a:t>
            </a:r>
            <a:r>
              <a:rPr lang="en-US"/>
              <a:t>, </a:t>
            </a:r>
            <a:r>
              <a:rPr lang="en-US">
                <a:solidFill>
                  <a:srgbClr val="F02E00"/>
                </a:solidFill>
              </a:rPr>
              <a:t>$0</a:t>
            </a:r>
            <a:r>
              <a:rPr lang="en-US"/>
              <a:t>, </a:t>
            </a:r>
            <a:r>
              <a:rPr lang="en-US">
                <a:solidFill>
                  <a:srgbClr val="009900"/>
                </a:solidFill>
              </a:rPr>
              <a:t>t132</a:t>
            </a:r>
            <a:r>
              <a:rPr lang="en-US"/>
              <a:t>  </a:t>
            </a:r>
            <a:endParaRPr lang="en-US">
              <a:solidFill>
                <a:srgbClr val="FFC763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	jal  nfactor</a:t>
            </a:r>
            <a:r>
              <a:rPr lang="en-US"/>
              <a:t>     </a:t>
            </a:r>
            <a:endParaRPr lang="en-US">
              <a:solidFill>
                <a:srgbClr val="FFC763"/>
              </a:solidFill>
            </a:endParaRPr>
          </a:p>
          <a:p>
            <a:r>
              <a:rPr lang="en-US"/>
              <a:t>	</a:t>
            </a:r>
            <a:r>
              <a:rPr lang="en-US">
                <a:solidFill>
                  <a:schemeClr val="tx1"/>
                </a:solidFill>
              </a:rPr>
              <a:t>or </a:t>
            </a:r>
            <a:r>
              <a:rPr lang="en-US">
                <a:solidFill>
                  <a:srgbClr val="FFFF00"/>
                </a:solidFill>
              </a:rPr>
              <a:t> t130</a:t>
            </a:r>
            <a:r>
              <a:rPr lang="en-US"/>
              <a:t>,  </a:t>
            </a:r>
            <a:r>
              <a:rPr lang="en-US">
                <a:solidFill>
                  <a:srgbClr val="F02E00"/>
                </a:solidFill>
              </a:rPr>
              <a:t>$0</a:t>
            </a:r>
            <a:r>
              <a:rPr lang="en-US"/>
              <a:t>, </a:t>
            </a:r>
            <a:r>
              <a:rPr lang="en-US">
                <a:solidFill>
                  <a:srgbClr val="FFFF00"/>
                </a:solidFill>
              </a:rPr>
              <a:t>$2</a:t>
            </a:r>
            <a:r>
              <a:rPr lang="en-US"/>
              <a:t> </a:t>
            </a:r>
            <a:endParaRPr lang="en-US">
              <a:solidFill>
                <a:srgbClr val="FFC763"/>
              </a:solidFill>
            </a:endParaRPr>
          </a:p>
          <a:p>
            <a:r>
              <a:rPr lang="en-US"/>
              <a:t>	</a:t>
            </a:r>
            <a:r>
              <a:rPr lang="en-US">
                <a:solidFill>
                  <a:schemeClr val="tx1"/>
                </a:solidFill>
              </a:rPr>
              <a:t>or </a:t>
            </a:r>
            <a:r>
              <a:rPr lang="en-US">
                <a:solidFill>
                  <a:srgbClr val="FF00FF"/>
                </a:solidFill>
              </a:rPr>
              <a:t>t133</a:t>
            </a:r>
            <a:r>
              <a:rPr lang="en-US"/>
              <a:t>, </a:t>
            </a:r>
            <a:r>
              <a:rPr lang="en-US">
                <a:solidFill>
                  <a:srgbClr val="F02E00"/>
                </a:solidFill>
              </a:rPr>
              <a:t>$0</a:t>
            </a:r>
            <a:r>
              <a:rPr lang="en-US"/>
              <a:t>, </a:t>
            </a:r>
            <a:r>
              <a:rPr lang="en-US">
                <a:solidFill>
                  <a:srgbClr val="FF00FF"/>
                </a:solidFill>
              </a:rPr>
              <a:t>t131</a:t>
            </a:r>
          </a:p>
          <a:p>
            <a:r>
              <a:rPr lang="en-US"/>
              <a:t>	</a:t>
            </a:r>
            <a:r>
              <a:rPr lang="en-US">
                <a:solidFill>
                  <a:schemeClr val="tx1"/>
                </a:solidFill>
              </a:rPr>
              <a:t>mult </a:t>
            </a:r>
            <a:r>
              <a:rPr lang="en-US"/>
              <a:t> </a:t>
            </a:r>
            <a:r>
              <a:rPr lang="en-US">
                <a:solidFill>
                  <a:srgbClr val="FF00FF"/>
                </a:solidFill>
              </a:rPr>
              <a:t>t133</a:t>
            </a:r>
            <a:r>
              <a:rPr lang="en-US"/>
              <a:t>,</a:t>
            </a:r>
            <a:r>
              <a:rPr lang="en-US">
                <a:solidFill>
                  <a:srgbClr val="FFFF00"/>
                </a:solidFill>
              </a:rPr>
              <a:t> t130 </a:t>
            </a:r>
          </a:p>
          <a:p>
            <a:r>
              <a:rPr lang="en-US"/>
              <a:t>	</a:t>
            </a:r>
            <a:r>
              <a:rPr lang="en-US">
                <a:solidFill>
                  <a:schemeClr val="tx1"/>
                </a:solidFill>
              </a:rPr>
              <a:t>mflo </a:t>
            </a:r>
            <a:r>
              <a:rPr lang="en-US">
                <a:solidFill>
                  <a:srgbClr val="FF00FF"/>
                </a:solidFill>
              </a:rPr>
              <a:t>t133</a:t>
            </a:r>
            <a:r>
              <a:rPr lang="en-US"/>
              <a:t>   </a:t>
            </a:r>
            <a:endParaRPr lang="en-US">
              <a:solidFill>
                <a:srgbClr val="FFC763"/>
              </a:solidFill>
            </a:endParaRPr>
          </a:p>
          <a:p>
            <a:r>
              <a:rPr lang="en-US"/>
              <a:t>	</a:t>
            </a:r>
            <a:r>
              <a:rPr lang="en-US">
                <a:solidFill>
                  <a:schemeClr val="tx1"/>
                </a:solidFill>
              </a:rPr>
              <a:t>or</a:t>
            </a:r>
            <a:r>
              <a:rPr lang="en-US"/>
              <a:t>  </a:t>
            </a:r>
            <a:r>
              <a:rPr lang="en-US">
                <a:solidFill>
                  <a:srgbClr val="FF00FF"/>
                </a:solidFill>
              </a:rPr>
              <a:t>t129</a:t>
            </a:r>
            <a:r>
              <a:rPr lang="en-US"/>
              <a:t>, </a:t>
            </a:r>
            <a:r>
              <a:rPr lang="en-US">
                <a:solidFill>
                  <a:srgbClr val="F02E00"/>
                </a:solidFill>
              </a:rPr>
              <a:t>$0</a:t>
            </a:r>
            <a:r>
              <a:rPr lang="en-US"/>
              <a:t>, </a:t>
            </a:r>
            <a:r>
              <a:rPr lang="en-US">
                <a:solidFill>
                  <a:srgbClr val="FF00FF"/>
                </a:solidFill>
              </a:rPr>
              <a:t>t133</a:t>
            </a:r>
          </a:p>
          <a:p>
            <a:r>
              <a:rPr lang="en-US">
                <a:solidFill>
                  <a:schemeClr val="tx1"/>
                </a:solidFill>
              </a:rPr>
              <a:t>l2: 	or</a:t>
            </a:r>
            <a:r>
              <a:rPr lang="en-US"/>
              <a:t> </a:t>
            </a:r>
            <a:r>
              <a:rPr lang="en-US">
                <a:solidFill>
                  <a:srgbClr val="FF00FF"/>
                </a:solidFill>
              </a:rPr>
              <a:t> t103</a:t>
            </a:r>
            <a:r>
              <a:rPr lang="en-US"/>
              <a:t>,  </a:t>
            </a:r>
            <a:r>
              <a:rPr lang="en-US">
                <a:solidFill>
                  <a:srgbClr val="F02E00"/>
                </a:solidFill>
              </a:rPr>
              <a:t>$0</a:t>
            </a:r>
            <a:r>
              <a:rPr lang="en-US"/>
              <a:t>, </a:t>
            </a:r>
            <a:r>
              <a:rPr lang="en-US">
                <a:solidFill>
                  <a:srgbClr val="FF00FF"/>
                </a:solidFill>
              </a:rPr>
              <a:t>t129 </a:t>
            </a:r>
          </a:p>
          <a:p>
            <a:r>
              <a:rPr lang="en-US">
                <a:solidFill>
                  <a:schemeClr val="tx1"/>
                </a:solidFill>
              </a:rPr>
              <a:t>	b  lend</a:t>
            </a:r>
            <a:r>
              <a:rPr lang="en-US"/>
              <a:t>  </a:t>
            </a:r>
          </a:p>
          <a:p>
            <a:r>
              <a:rPr lang="en-US">
                <a:solidFill>
                  <a:schemeClr val="tx1"/>
                </a:solidFill>
              </a:rPr>
              <a:t>l0: 	addi</a:t>
            </a:r>
            <a:r>
              <a:rPr lang="en-US">
                <a:solidFill>
                  <a:srgbClr val="FF00FF"/>
                </a:solidFill>
              </a:rPr>
              <a:t> t129</a:t>
            </a:r>
            <a:r>
              <a:rPr lang="en-US"/>
              <a:t>, </a:t>
            </a:r>
            <a:r>
              <a:rPr lang="en-US">
                <a:solidFill>
                  <a:srgbClr val="F02E00"/>
                </a:solidFill>
              </a:rPr>
              <a:t>$0</a:t>
            </a:r>
            <a:r>
              <a:rPr lang="en-US">
                <a:solidFill>
                  <a:schemeClr val="tx1"/>
                </a:solidFill>
              </a:rPr>
              <a:t>, 1</a:t>
            </a:r>
            <a:r>
              <a:rPr lang="en-US"/>
              <a:t> </a:t>
            </a:r>
            <a:endParaRPr lang="en-US">
              <a:solidFill>
                <a:srgbClr val="FFC763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	b l2</a:t>
            </a:r>
            <a:r>
              <a:rPr lang="en-US"/>
              <a:t> </a:t>
            </a:r>
            <a:endParaRPr lang="en-US">
              <a:solidFill>
                <a:srgbClr val="FFC763"/>
              </a:solidFill>
            </a:endParaRPr>
          </a:p>
        </p:txBody>
      </p:sp>
      <p:grpSp>
        <p:nvGrpSpPr>
          <p:cNvPr id="21506" name="Group 48"/>
          <p:cNvGrpSpPr>
            <a:grpSpLocks/>
          </p:cNvGrpSpPr>
          <p:nvPr/>
        </p:nvGrpSpPr>
        <p:grpSpPr bwMode="auto">
          <a:xfrm>
            <a:off x="450850" y="1357313"/>
            <a:ext cx="2992438" cy="4908550"/>
            <a:chOff x="3558" y="760"/>
            <a:chExt cx="1885" cy="3092"/>
          </a:xfrm>
        </p:grpSpPr>
        <p:sp>
          <p:nvSpPr>
            <p:cNvPr id="21508" name="Oval 2"/>
            <p:cNvSpPr>
              <a:spLocks noChangeArrowheads="1"/>
            </p:cNvSpPr>
            <p:nvPr/>
          </p:nvSpPr>
          <p:spPr bwMode="auto">
            <a:xfrm>
              <a:off x="3812" y="2074"/>
              <a:ext cx="419" cy="361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/>
                <a:t>t128</a:t>
              </a:r>
            </a:p>
          </p:txBody>
        </p:sp>
        <p:sp>
          <p:nvSpPr>
            <p:cNvPr id="21509" name="Oval 4"/>
            <p:cNvSpPr>
              <a:spLocks noChangeArrowheads="1"/>
            </p:cNvSpPr>
            <p:nvPr/>
          </p:nvSpPr>
          <p:spPr bwMode="auto">
            <a:xfrm>
              <a:off x="5016" y="1647"/>
              <a:ext cx="419" cy="36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/>
                <a:t>t133</a:t>
              </a:r>
            </a:p>
          </p:txBody>
        </p:sp>
        <p:sp>
          <p:nvSpPr>
            <p:cNvPr id="21510" name="Oval 5"/>
            <p:cNvSpPr>
              <a:spLocks noChangeArrowheads="1"/>
            </p:cNvSpPr>
            <p:nvPr/>
          </p:nvSpPr>
          <p:spPr bwMode="auto">
            <a:xfrm>
              <a:off x="3719" y="3094"/>
              <a:ext cx="419" cy="361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$2</a:t>
              </a:r>
            </a:p>
          </p:txBody>
        </p:sp>
        <p:sp>
          <p:nvSpPr>
            <p:cNvPr id="21511" name="Oval 6"/>
            <p:cNvSpPr>
              <a:spLocks noChangeArrowheads="1"/>
            </p:cNvSpPr>
            <p:nvPr/>
          </p:nvSpPr>
          <p:spPr bwMode="auto">
            <a:xfrm>
              <a:off x="4313" y="2666"/>
              <a:ext cx="419" cy="361"/>
            </a:xfrm>
            <a:prstGeom prst="ellipse">
              <a:avLst/>
            </a:prstGeom>
            <a:solidFill>
              <a:srgbClr val="F02E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/>
                <a:t>$0</a:t>
              </a:r>
            </a:p>
          </p:txBody>
        </p:sp>
        <p:sp>
          <p:nvSpPr>
            <p:cNvPr id="21512" name="Oval 7"/>
            <p:cNvSpPr>
              <a:spLocks noChangeArrowheads="1"/>
            </p:cNvSpPr>
            <p:nvPr/>
          </p:nvSpPr>
          <p:spPr bwMode="auto">
            <a:xfrm>
              <a:off x="4938" y="3094"/>
              <a:ext cx="419" cy="36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/>
                <a:t>$4</a:t>
              </a:r>
            </a:p>
          </p:txBody>
        </p:sp>
        <p:sp>
          <p:nvSpPr>
            <p:cNvPr id="21513" name="Oval 8"/>
            <p:cNvSpPr>
              <a:spLocks noChangeArrowheads="1"/>
            </p:cNvSpPr>
            <p:nvPr/>
          </p:nvSpPr>
          <p:spPr bwMode="auto">
            <a:xfrm>
              <a:off x="3824" y="2072"/>
              <a:ext cx="419" cy="36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/>
                <a:t>t128</a:t>
              </a:r>
            </a:p>
          </p:txBody>
        </p:sp>
        <p:sp>
          <p:nvSpPr>
            <p:cNvPr id="21514" name="Oval 9"/>
            <p:cNvSpPr>
              <a:spLocks noChangeArrowheads="1"/>
            </p:cNvSpPr>
            <p:nvPr/>
          </p:nvSpPr>
          <p:spPr bwMode="auto">
            <a:xfrm>
              <a:off x="3558" y="2396"/>
              <a:ext cx="419" cy="36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/>
                <a:t>t129</a:t>
              </a:r>
            </a:p>
          </p:txBody>
        </p:sp>
        <p:sp>
          <p:nvSpPr>
            <p:cNvPr id="21515" name="Oval 10"/>
            <p:cNvSpPr>
              <a:spLocks noChangeArrowheads="1"/>
            </p:cNvSpPr>
            <p:nvPr/>
          </p:nvSpPr>
          <p:spPr bwMode="auto">
            <a:xfrm>
              <a:off x="4563" y="1232"/>
              <a:ext cx="419" cy="36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/>
                <a:t>t130</a:t>
              </a:r>
            </a:p>
          </p:txBody>
        </p:sp>
        <p:sp>
          <p:nvSpPr>
            <p:cNvPr id="21516" name="Oval 11"/>
            <p:cNvSpPr>
              <a:spLocks noChangeArrowheads="1"/>
            </p:cNvSpPr>
            <p:nvPr/>
          </p:nvSpPr>
          <p:spPr bwMode="auto">
            <a:xfrm>
              <a:off x="4122" y="1594"/>
              <a:ext cx="419" cy="37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/>
                <a:t>t131</a:t>
              </a:r>
            </a:p>
          </p:txBody>
        </p:sp>
        <p:sp>
          <p:nvSpPr>
            <p:cNvPr id="21517" name="Oval 12"/>
            <p:cNvSpPr>
              <a:spLocks noChangeArrowheads="1"/>
            </p:cNvSpPr>
            <p:nvPr/>
          </p:nvSpPr>
          <p:spPr bwMode="auto">
            <a:xfrm>
              <a:off x="4179" y="760"/>
              <a:ext cx="419" cy="36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/>
                <a:t>t132</a:t>
              </a:r>
            </a:p>
          </p:txBody>
        </p:sp>
        <p:sp>
          <p:nvSpPr>
            <p:cNvPr id="21518" name="Oval 13"/>
            <p:cNvSpPr>
              <a:spLocks noChangeArrowheads="1"/>
            </p:cNvSpPr>
            <p:nvPr/>
          </p:nvSpPr>
          <p:spPr bwMode="auto">
            <a:xfrm>
              <a:off x="4321" y="3491"/>
              <a:ext cx="419" cy="36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/>
                <a:t>t103</a:t>
              </a:r>
            </a:p>
          </p:txBody>
        </p:sp>
        <p:grpSp>
          <p:nvGrpSpPr>
            <p:cNvPr id="21519" name="Group 14"/>
            <p:cNvGrpSpPr>
              <a:grpSpLocks/>
            </p:cNvGrpSpPr>
            <p:nvPr/>
          </p:nvGrpSpPr>
          <p:grpSpPr bwMode="auto">
            <a:xfrm>
              <a:off x="3707" y="801"/>
              <a:ext cx="1662" cy="2731"/>
              <a:chOff x="3707" y="801"/>
              <a:chExt cx="1662" cy="2731"/>
            </a:xfrm>
          </p:grpSpPr>
          <p:cxnSp>
            <p:nvCxnSpPr>
              <p:cNvPr id="21544" name="AutoShape 15"/>
              <p:cNvCxnSpPr>
                <a:cxnSpLocks noChangeShapeType="1"/>
              </p:cNvCxnSpPr>
              <p:nvPr/>
            </p:nvCxnSpPr>
            <p:spPr bwMode="auto">
              <a:xfrm flipH="1">
                <a:off x="4034" y="1922"/>
                <a:ext cx="149" cy="13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21545" name="Group 16"/>
              <p:cNvGrpSpPr>
                <a:grpSpLocks/>
              </p:cNvGrpSpPr>
              <p:nvPr/>
            </p:nvGrpSpPr>
            <p:grpSpPr bwMode="auto">
              <a:xfrm>
                <a:off x="3707" y="801"/>
                <a:ext cx="1662" cy="2731"/>
                <a:chOff x="3707" y="801"/>
                <a:chExt cx="1662" cy="2731"/>
              </a:xfrm>
            </p:grpSpPr>
            <p:cxnSp>
              <p:nvCxnSpPr>
                <p:cNvPr id="21546" name="AutoShape 1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563" y="1770"/>
                  <a:ext cx="451" cy="49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21547" name="Group 18"/>
                <p:cNvGrpSpPr>
                  <a:grpSpLocks/>
                </p:cNvGrpSpPr>
                <p:nvPr/>
              </p:nvGrpSpPr>
              <p:grpSpPr bwMode="auto">
                <a:xfrm>
                  <a:off x="3707" y="801"/>
                  <a:ext cx="1662" cy="2731"/>
                  <a:chOff x="3707" y="801"/>
                  <a:chExt cx="1662" cy="2731"/>
                </a:xfrm>
              </p:grpSpPr>
              <p:cxnSp>
                <p:nvCxnSpPr>
                  <p:cNvPr id="21548" name="AutoShape 19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4240" y="801"/>
                    <a:ext cx="1129" cy="2474"/>
                  </a:xfrm>
                  <a:prstGeom prst="curvedConnector4">
                    <a:avLst>
                      <a:gd name="adj1" fmla="val -11690"/>
                      <a:gd name="adj2" fmla="val 107477"/>
                    </a:avLst>
                  </a:prstGeom>
                  <a:noFill/>
                  <a:ln w="38100">
                    <a:solidFill>
                      <a:schemeClr val="tx1"/>
                    </a:solidFill>
                    <a:prstDash val="dash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grpSp>
                <p:nvGrpSpPr>
                  <p:cNvPr id="21549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707" y="1273"/>
                    <a:ext cx="1320" cy="2259"/>
                    <a:chOff x="3707" y="1273"/>
                    <a:chExt cx="1320" cy="2259"/>
                  </a:xfrm>
                </p:grpSpPr>
                <p:cxnSp>
                  <p:nvCxnSpPr>
                    <p:cNvPr id="21550" name="AutoShape 21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989" y="1933"/>
                      <a:ext cx="1038" cy="644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1551" name="AutoShape 22"/>
                    <p:cNvCxnSpPr>
                      <a:cxnSpLocks noChangeShapeType="1"/>
                    </p:cNvCxnSpPr>
                    <p:nvPr/>
                  </p:nvCxnSpPr>
                  <p:spPr bwMode="auto">
                    <a:xfrm rot="-5400000" flipH="1" flipV="1">
                      <a:off x="3165" y="1815"/>
                      <a:ext cx="2002" cy="917"/>
                    </a:xfrm>
                    <a:prstGeom prst="curvedConnector4">
                      <a:avLst>
                        <a:gd name="adj1" fmla="val -9241"/>
                        <a:gd name="adj2" fmla="val 130315"/>
                      </a:avLst>
                    </a:prstGeom>
                    <a:noFill/>
                    <a:ln w="3810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1552" name="AutoShape 2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916" y="2716"/>
                      <a:ext cx="466" cy="816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</p:cxnSp>
              </p:grpSp>
            </p:grpSp>
          </p:grpSp>
        </p:grpSp>
        <p:cxnSp>
          <p:nvCxnSpPr>
            <p:cNvPr id="21520" name="AutoShape 24"/>
            <p:cNvCxnSpPr>
              <a:cxnSpLocks noChangeShapeType="1"/>
            </p:cNvCxnSpPr>
            <p:nvPr/>
          </p:nvCxnSpPr>
          <p:spPr bwMode="auto">
            <a:xfrm flipH="1">
              <a:off x="4332" y="1133"/>
              <a:ext cx="57" cy="44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21521" name="Group 25"/>
            <p:cNvGrpSpPr>
              <a:grpSpLocks/>
            </p:cNvGrpSpPr>
            <p:nvPr/>
          </p:nvGrpSpPr>
          <p:grpSpPr bwMode="auto">
            <a:xfrm>
              <a:off x="4077" y="2986"/>
              <a:ext cx="922" cy="289"/>
              <a:chOff x="4077" y="2986"/>
              <a:chExt cx="922" cy="289"/>
            </a:xfrm>
          </p:grpSpPr>
          <p:cxnSp>
            <p:nvCxnSpPr>
              <p:cNvPr id="21541" name="AutoShape 26"/>
              <p:cNvCxnSpPr>
                <a:cxnSpLocks noChangeShapeType="1"/>
              </p:cNvCxnSpPr>
              <p:nvPr/>
            </p:nvCxnSpPr>
            <p:spPr bwMode="auto">
              <a:xfrm>
                <a:off x="4671" y="2986"/>
                <a:ext cx="328" cy="149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1542" name="AutoShape 27"/>
              <p:cNvCxnSpPr>
                <a:cxnSpLocks noChangeShapeType="1"/>
              </p:cNvCxnSpPr>
              <p:nvPr/>
            </p:nvCxnSpPr>
            <p:spPr bwMode="auto">
              <a:xfrm flipH="1">
                <a:off x="4077" y="2986"/>
                <a:ext cx="297" cy="149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1543" name="AutoShape 28"/>
              <p:cNvCxnSpPr>
                <a:cxnSpLocks noChangeShapeType="1"/>
              </p:cNvCxnSpPr>
              <p:nvPr/>
            </p:nvCxnSpPr>
            <p:spPr bwMode="auto">
              <a:xfrm>
                <a:off x="4150" y="3275"/>
                <a:ext cx="776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cxnSp>
          <p:nvCxnSpPr>
            <p:cNvPr id="21522" name="AutoShape 29"/>
            <p:cNvCxnSpPr>
              <a:cxnSpLocks noChangeShapeType="1"/>
            </p:cNvCxnSpPr>
            <p:nvPr/>
          </p:nvCxnSpPr>
          <p:spPr bwMode="auto">
            <a:xfrm>
              <a:off x="3989" y="2577"/>
              <a:ext cx="385" cy="13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21523" name="Group 30"/>
            <p:cNvGrpSpPr>
              <a:grpSpLocks/>
            </p:cNvGrpSpPr>
            <p:nvPr/>
          </p:nvGrpSpPr>
          <p:grpSpPr bwMode="auto">
            <a:xfrm>
              <a:off x="4332" y="941"/>
              <a:ext cx="894" cy="2538"/>
              <a:chOff x="4332" y="941"/>
              <a:chExt cx="894" cy="2538"/>
            </a:xfrm>
          </p:grpSpPr>
          <p:cxnSp>
            <p:nvCxnSpPr>
              <p:cNvPr id="21531" name="AutoShape 31"/>
              <p:cNvCxnSpPr>
                <a:cxnSpLocks noChangeShapeType="1"/>
              </p:cNvCxnSpPr>
              <p:nvPr/>
            </p:nvCxnSpPr>
            <p:spPr bwMode="auto">
              <a:xfrm>
                <a:off x="4610" y="941"/>
                <a:ext cx="134" cy="1906"/>
              </a:xfrm>
              <a:prstGeom prst="curvedConnector3">
                <a:avLst>
                  <a:gd name="adj1" fmla="val 198509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21532" name="Group 32"/>
              <p:cNvGrpSpPr>
                <a:grpSpLocks/>
              </p:cNvGrpSpPr>
              <p:nvPr/>
            </p:nvGrpSpPr>
            <p:grpSpPr bwMode="auto">
              <a:xfrm>
                <a:off x="4332" y="1552"/>
                <a:ext cx="894" cy="1927"/>
                <a:chOff x="4332" y="1552"/>
                <a:chExt cx="894" cy="1927"/>
              </a:xfrm>
            </p:grpSpPr>
            <p:grpSp>
              <p:nvGrpSpPr>
                <p:cNvPr id="21533" name="Group 33"/>
                <p:cNvGrpSpPr>
                  <a:grpSpLocks/>
                </p:cNvGrpSpPr>
                <p:nvPr/>
              </p:nvGrpSpPr>
              <p:grpSpPr bwMode="auto">
                <a:xfrm>
                  <a:off x="4332" y="1552"/>
                  <a:ext cx="894" cy="1530"/>
                  <a:chOff x="4332" y="1552"/>
                  <a:chExt cx="894" cy="1530"/>
                </a:xfrm>
              </p:grpSpPr>
              <p:cxnSp>
                <p:nvCxnSpPr>
                  <p:cNvPr id="21535" name="AutoShape 3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332" y="1976"/>
                    <a:ext cx="191" cy="678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21536" name="AutoShape 3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480" y="1552"/>
                    <a:ext cx="144" cy="84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21537" name="AutoShape 3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921" y="1552"/>
                    <a:ext cx="156" cy="136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21538" name="AutoShape 37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523" y="2020"/>
                    <a:ext cx="703" cy="634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21539" name="AutoShape 3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559" y="1605"/>
                    <a:ext cx="214" cy="1011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21540" name="AutoShape 3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80" y="1922"/>
                    <a:ext cx="668" cy="1160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21534" name="AutoShape 40"/>
                <p:cNvCxnSpPr>
                  <a:cxnSpLocks noChangeShapeType="1"/>
                </p:cNvCxnSpPr>
                <p:nvPr/>
              </p:nvCxnSpPr>
              <p:spPr bwMode="auto">
                <a:xfrm>
                  <a:off x="4523" y="3039"/>
                  <a:ext cx="8" cy="440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</p:grpSp>
        <p:sp>
          <p:nvSpPr>
            <p:cNvPr id="21524" name="Oval 41"/>
            <p:cNvSpPr>
              <a:spLocks noChangeArrowheads="1"/>
            </p:cNvSpPr>
            <p:nvPr/>
          </p:nvSpPr>
          <p:spPr bwMode="auto">
            <a:xfrm>
              <a:off x="4181" y="777"/>
              <a:ext cx="419" cy="36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9900"/>
                  </a:solidFill>
                </a:rPr>
                <a:t>t132</a:t>
              </a:r>
            </a:p>
          </p:txBody>
        </p:sp>
        <p:sp>
          <p:nvSpPr>
            <p:cNvPr id="21525" name="Oval 42"/>
            <p:cNvSpPr>
              <a:spLocks noChangeArrowheads="1"/>
            </p:cNvSpPr>
            <p:nvPr/>
          </p:nvSpPr>
          <p:spPr bwMode="auto">
            <a:xfrm>
              <a:off x="4122" y="1582"/>
              <a:ext cx="419" cy="370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/>
                <a:t>t131</a:t>
              </a:r>
            </a:p>
          </p:txBody>
        </p:sp>
        <p:sp>
          <p:nvSpPr>
            <p:cNvPr id="21526" name="Oval 43"/>
            <p:cNvSpPr>
              <a:spLocks noChangeArrowheads="1"/>
            </p:cNvSpPr>
            <p:nvPr/>
          </p:nvSpPr>
          <p:spPr bwMode="auto">
            <a:xfrm>
              <a:off x="4568" y="1247"/>
              <a:ext cx="419" cy="361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t130</a:t>
              </a:r>
            </a:p>
          </p:txBody>
        </p:sp>
        <p:sp>
          <p:nvSpPr>
            <p:cNvPr id="21527" name="Oval 44"/>
            <p:cNvSpPr>
              <a:spLocks noChangeArrowheads="1"/>
            </p:cNvSpPr>
            <p:nvPr/>
          </p:nvSpPr>
          <p:spPr bwMode="auto">
            <a:xfrm>
              <a:off x="5024" y="1656"/>
              <a:ext cx="419" cy="361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/>
                <a:t>t133</a:t>
              </a:r>
            </a:p>
          </p:txBody>
        </p:sp>
        <p:sp>
          <p:nvSpPr>
            <p:cNvPr id="21528" name="Oval 45"/>
            <p:cNvSpPr>
              <a:spLocks noChangeArrowheads="1"/>
            </p:cNvSpPr>
            <p:nvPr/>
          </p:nvSpPr>
          <p:spPr bwMode="auto">
            <a:xfrm>
              <a:off x="3559" y="2376"/>
              <a:ext cx="419" cy="361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/>
                <a:t>t129</a:t>
              </a:r>
            </a:p>
          </p:txBody>
        </p:sp>
        <p:sp>
          <p:nvSpPr>
            <p:cNvPr id="21529" name="Oval 46"/>
            <p:cNvSpPr>
              <a:spLocks noChangeArrowheads="1"/>
            </p:cNvSpPr>
            <p:nvPr/>
          </p:nvSpPr>
          <p:spPr bwMode="auto">
            <a:xfrm>
              <a:off x="4322" y="3491"/>
              <a:ext cx="419" cy="361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/>
                <a:t>t103</a:t>
              </a:r>
            </a:p>
          </p:txBody>
        </p:sp>
        <p:cxnSp>
          <p:nvCxnSpPr>
            <p:cNvPr id="21530" name="AutoShape 47"/>
            <p:cNvCxnSpPr>
              <a:cxnSpLocks noChangeShapeType="1"/>
              <a:stCxn id="21525" idx="2"/>
              <a:endCxn id="21510" idx="2"/>
            </p:cNvCxnSpPr>
            <p:nvPr/>
          </p:nvCxnSpPr>
          <p:spPr bwMode="auto">
            <a:xfrm rot="10800000" flipV="1">
              <a:off x="3707" y="1767"/>
              <a:ext cx="403" cy="1508"/>
            </a:xfrm>
            <a:prstGeom prst="curvedConnector3">
              <a:avLst>
                <a:gd name="adj1" fmla="val 15409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9256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714375"/>
            <a:ext cx="7772400" cy="708025"/>
          </a:xfrm>
          <a:noFill/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 New Roman" charset="0"/>
              </a:rPr>
              <a:t>Global Register Allocation Process</a:t>
            </a:r>
          </a:p>
        </p:txBody>
      </p:sp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325438" y="1427163"/>
            <a:ext cx="8509000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</a:rPr>
              <a:t>Repeat</a:t>
            </a:r>
          </a:p>
          <a:p>
            <a:r>
              <a:rPr lang="en-US" sz="2400">
                <a:solidFill>
                  <a:schemeClr val="tx1"/>
                </a:solidFill>
              </a:rPr>
              <a:t>	Construct the interference graph</a:t>
            </a:r>
          </a:p>
          <a:p>
            <a:r>
              <a:rPr lang="en-US" sz="2400">
                <a:solidFill>
                  <a:schemeClr val="tx1"/>
                </a:solidFill>
              </a:rPr>
              <a:t>	Color graph nodes with machine registers</a:t>
            </a:r>
          </a:p>
          <a:p>
            <a:r>
              <a:rPr lang="en-US" sz="2400">
                <a:solidFill>
                  <a:schemeClr val="tx1"/>
                </a:solidFill>
              </a:rPr>
              <a:t>		Adjacent nodes are not colored by the same register</a:t>
            </a:r>
          </a:p>
          <a:p>
            <a:r>
              <a:rPr lang="en-US" sz="2400">
                <a:solidFill>
                  <a:schemeClr val="tx1"/>
                </a:solidFill>
              </a:rPr>
              <a:t>	Spill a temporary into memory</a:t>
            </a:r>
          </a:p>
          <a:p>
            <a:r>
              <a:rPr lang="en-US" sz="2400">
                <a:solidFill>
                  <a:schemeClr val="tx1"/>
                </a:solidFill>
              </a:rPr>
              <a:t>Until no more spill</a:t>
            </a:r>
          </a:p>
        </p:txBody>
      </p:sp>
    </p:spTree>
    <p:extLst>
      <p:ext uri="{BB962C8B-B14F-4D97-AF65-F5344CB8AC3E}">
        <p14:creationId xmlns:p14="http://schemas.microsoft.com/office/powerpoint/2010/main" val="348506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Constructing interference graphs</a:t>
            </a:r>
            <a:br>
              <a:rPr lang="en-US">
                <a:latin typeface="Times New Roman" charset="0"/>
              </a:rPr>
            </a:br>
            <a:r>
              <a:rPr lang="en-US">
                <a:latin typeface="Times New Roman" charset="0"/>
              </a:rPr>
              <a:t>(take 1)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Compute liveness information at every statement</a:t>
            </a:r>
          </a:p>
          <a:p>
            <a:r>
              <a:rPr lang="en-US">
                <a:latin typeface="Times New Roman" charset="0"/>
              </a:rPr>
              <a:t>Variables </a:t>
            </a:r>
            <a:r>
              <a:rPr lang="ja-JP" altLang="en-US">
                <a:latin typeface="Times New Roman" charset="0"/>
              </a:rPr>
              <a:t>‘</a:t>
            </a:r>
            <a:r>
              <a:rPr lang="en-US" altLang="ja-JP">
                <a:latin typeface="Times New Roman" charset="0"/>
              </a:rPr>
              <a:t>a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 altLang="ja-JP">
                <a:latin typeface="Times New Roman" charset="0"/>
              </a:rPr>
              <a:t> and </a:t>
            </a:r>
            <a:r>
              <a:rPr lang="ja-JP" altLang="en-US">
                <a:latin typeface="Times New Roman" charset="0"/>
              </a:rPr>
              <a:t>‘</a:t>
            </a:r>
            <a:r>
              <a:rPr lang="en-US" altLang="ja-JP">
                <a:latin typeface="Times New Roman" charset="0"/>
              </a:rPr>
              <a:t>b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 altLang="ja-JP">
                <a:latin typeface="Times New Roman" charset="0"/>
              </a:rPr>
              <a:t> </a:t>
            </a:r>
            <a:r>
              <a:rPr lang="en-US" altLang="ja-JP">
                <a:solidFill>
                  <a:srgbClr val="FF0000"/>
                </a:solidFill>
                <a:latin typeface="Times New Roman" charset="0"/>
              </a:rPr>
              <a:t>interfere</a:t>
            </a:r>
            <a:r>
              <a:rPr lang="en-US" altLang="ja-JP">
                <a:latin typeface="Times New Roman" charset="0"/>
              </a:rPr>
              <a:t> when there exists a control flow node n such that </a:t>
            </a:r>
            <a:br>
              <a:rPr lang="en-US" altLang="ja-JP">
                <a:latin typeface="Times New Roman" charset="0"/>
              </a:rPr>
            </a:br>
            <a:r>
              <a:rPr lang="ja-JP" altLang="en-US">
                <a:latin typeface="Times New Roman" charset="0"/>
              </a:rPr>
              <a:t>‘</a:t>
            </a:r>
            <a:r>
              <a:rPr lang="en-US" altLang="ja-JP">
                <a:latin typeface="Times New Roman" charset="0"/>
              </a:rPr>
              <a:t>a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 altLang="ja-JP">
                <a:latin typeface="Times New Roman" charset="0"/>
              </a:rPr>
              <a:t>, </a:t>
            </a:r>
            <a:r>
              <a:rPr lang="ja-JP" altLang="en-US">
                <a:latin typeface="Times New Roman" charset="0"/>
              </a:rPr>
              <a:t>‘</a:t>
            </a:r>
            <a:r>
              <a:rPr lang="en-US" altLang="ja-JP">
                <a:latin typeface="Times New Roman" charset="0"/>
              </a:rPr>
              <a:t>b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 altLang="ja-JP">
                <a:latin typeface="Times New Roman" charset="0"/>
              </a:rPr>
              <a:t> </a:t>
            </a:r>
            <a:r>
              <a:rPr lang="en-US" altLang="ja-JP">
                <a:latin typeface="Times New Roman" charset="0"/>
                <a:sym typeface="Symbol" charset="0"/>
              </a:rPr>
              <a:t> Lv[n]</a:t>
            </a:r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1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08013" y="0"/>
            <a:ext cx="7772400" cy="1143000"/>
          </a:xfrm>
          <a:noFill/>
        </p:spPr>
        <p:txBody>
          <a:bodyPr/>
          <a:lstStyle/>
          <a:p>
            <a:r>
              <a:rPr lang="en-US" sz="3200">
                <a:solidFill>
                  <a:schemeClr val="tx1"/>
                </a:solidFill>
                <a:latin typeface="Times New Roman" charset="0"/>
              </a:rPr>
              <a:t>A Simple Example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20663" y="942975"/>
            <a:ext cx="285115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02E00"/>
                </a:solidFill>
              </a:rPr>
              <a:t>/* c  */</a:t>
            </a:r>
            <a:r>
              <a:rPr lang="en-US">
                <a:solidFill>
                  <a:schemeClr val="tx1"/>
                </a:solidFill>
              </a:rPr>
              <a:t> 	</a:t>
            </a:r>
          </a:p>
          <a:p>
            <a:r>
              <a:rPr lang="en-US">
                <a:solidFill>
                  <a:schemeClr val="tx1"/>
                </a:solidFill>
              </a:rPr>
              <a:t>L0:	 a := 0</a:t>
            </a:r>
          </a:p>
          <a:p>
            <a:r>
              <a:rPr lang="en-US">
                <a:solidFill>
                  <a:srgbClr val="F02E00"/>
                </a:solidFill>
              </a:rPr>
              <a:t>/* ac */	</a:t>
            </a:r>
            <a:r>
              <a:rPr lang="en-US">
                <a:solidFill>
                  <a:schemeClr val="tx1"/>
                </a:solidFill>
              </a:rPr>
              <a:t> </a:t>
            </a:r>
          </a:p>
          <a:p>
            <a:r>
              <a:rPr lang="en-US">
                <a:solidFill>
                  <a:schemeClr val="tx1"/>
                </a:solidFill>
              </a:rPr>
              <a:t>L1:	b := a + 1</a:t>
            </a:r>
          </a:p>
          <a:p>
            <a:r>
              <a:rPr lang="en-US">
                <a:solidFill>
                  <a:srgbClr val="F02E00"/>
                </a:solidFill>
              </a:rPr>
              <a:t>/* bc */</a:t>
            </a:r>
            <a:r>
              <a:rPr lang="en-US">
                <a:solidFill>
                  <a:schemeClr val="tx1"/>
                </a:solidFill>
              </a:rPr>
              <a:t> </a:t>
            </a:r>
          </a:p>
          <a:p>
            <a:r>
              <a:rPr lang="en-US">
                <a:solidFill>
                  <a:schemeClr val="tx1"/>
                </a:solidFill>
              </a:rPr>
              <a:t>	c := c + b</a:t>
            </a:r>
          </a:p>
          <a:p>
            <a:r>
              <a:rPr lang="en-US">
                <a:solidFill>
                  <a:srgbClr val="F02E00"/>
                </a:solidFill>
              </a:rPr>
              <a:t>/* bc */	</a:t>
            </a:r>
          </a:p>
          <a:p>
            <a:r>
              <a:rPr lang="en-US">
                <a:solidFill>
                  <a:schemeClr val="tx1"/>
                </a:solidFill>
              </a:rPr>
              <a:t>	a := b * 2</a:t>
            </a:r>
          </a:p>
          <a:p>
            <a:r>
              <a:rPr lang="en-US">
                <a:solidFill>
                  <a:schemeClr val="tx1"/>
                </a:solidFill>
              </a:rPr>
              <a:t>/* </a:t>
            </a:r>
            <a:r>
              <a:rPr lang="en-US">
                <a:solidFill>
                  <a:srgbClr val="F02E00"/>
                </a:solidFill>
              </a:rPr>
              <a:t>ac</a:t>
            </a:r>
            <a:r>
              <a:rPr lang="en-US">
                <a:solidFill>
                  <a:schemeClr val="tx1"/>
                </a:solidFill>
              </a:rPr>
              <a:t> */ 		</a:t>
            </a:r>
          </a:p>
          <a:p>
            <a:r>
              <a:rPr lang="en-US">
                <a:solidFill>
                  <a:schemeClr val="tx1"/>
                </a:solidFill>
              </a:rPr>
              <a:t>	if c &lt; N goto L1</a:t>
            </a:r>
          </a:p>
          <a:p>
            <a:r>
              <a:rPr lang="en-US">
                <a:solidFill>
                  <a:srgbClr val="F02E00"/>
                </a:solidFill>
              </a:rPr>
              <a:t>/* c  */	</a:t>
            </a:r>
          </a:p>
          <a:p>
            <a:r>
              <a:rPr lang="en-US">
                <a:solidFill>
                  <a:schemeClr val="tx1"/>
                </a:solidFill>
              </a:rPr>
              <a:t>	 return c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65750" y="1781175"/>
            <a:ext cx="3328988" cy="2768600"/>
            <a:chOff x="3193" y="1122"/>
            <a:chExt cx="2097" cy="1744"/>
          </a:xfrm>
        </p:grpSpPr>
        <p:sp>
          <p:nvSpPr>
            <p:cNvPr id="24601" name="Oval 5"/>
            <p:cNvSpPr>
              <a:spLocks noChangeArrowheads="1"/>
            </p:cNvSpPr>
            <p:nvPr/>
          </p:nvSpPr>
          <p:spPr bwMode="auto">
            <a:xfrm>
              <a:off x="3193" y="1122"/>
              <a:ext cx="625" cy="6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4602" name="Oval 6"/>
            <p:cNvSpPr>
              <a:spLocks noChangeArrowheads="1"/>
            </p:cNvSpPr>
            <p:nvPr/>
          </p:nvSpPr>
          <p:spPr bwMode="auto">
            <a:xfrm>
              <a:off x="4665" y="1122"/>
              <a:ext cx="625" cy="6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24603" name="Oval 7"/>
            <p:cNvSpPr>
              <a:spLocks noChangeArrowheads="1"/>
            </p:cNvSpPr>
            <p:nvPr/>
          </p:nvSpPr>
          <p:spPr bwMode="auto">
            <a:xfrm>
              <a:off x="3930" y="2241"/>
              <a:ext cx="625" cy="6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24604" name="AutoShape 8"/>
            <p:cNvCxnSpPr>
              <a:cxnSpLocks noChangeShapeType="1"/>
              <a:stCxn id="24601" idx="5"/>
              <a:endCxn id="24603" idx="0"/>
            </p:cNvCxnSpPr>
            <p:nvPr/>
          </p:nvCxnSpPr>
          <p:spPr bwMode="auto">
            <a:xfrm>
              <a:off x="3726" y="1667"/>
              <a:ext cx="517" cy="56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605" name="AutoShape 9"/>
            <p:cNvCxnSpPr>
              <a:cxnSpLocks noChangeShapeType="1"/>
              <a:stCxn id="24602" idx="3"/>
              <a:endCxn id="24603" idx="0"/>
            </p:cNvCxnSpPr>
            <p:nvPr/>
          </p:nvCxnSpPr>
          <p:spPr bwMode="auto">
            <a:xfrm flipH="1">
              <a:off x="4243" y="1667"/>
              <a:ext cx="514" cy="56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4580" name="Group 41"/>
          <p:cNvGrpSpPr>
            <a:grpSpLocks/>
          </p:cNvGrpSpPr>
          <p:nvPr/>
        </p:nvGrpSpPr>
        <p:grpSpPr bwMode="auto">
          <a:xfrm>
            <a:off x="2614613" y="1320800"/>
            <a:ext cx="3430587" cy="5035550"/>
            <a:chOff x="2614108" y="1321249"/>
            <a:chExt cx="3431690" cy="5034870"/>
          </a:xfrm>
        </p:grpSpPr>
        <p:sp>
          <p:nvSpPr>
            <p:cNvPr id="24582" name="TextBox 9"/>
            <p:cNvSpPr txBox="1">
              <a:spLocks noChangeArrowheads="1"/>
            </p:cNvSpPr>
            <p:nvPr/>
          </p:nvSpPr>
          <p:spPr bwMode="auto">
            <a:xfrm>
              <a:off x="3549047" y="1327150"/>
              <a:ext cx="979086" cy="4000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583" name="TextBox 10"/>
            <p:cNvSpPr txBox="1">
              <a:spLocks noChangeArrowheads="1"/>
            </p:cNvSpPr>
            <p:nvPr/>
          </p:nvSpPr>
          <p:spPr bwMode="auto">
            <a:xfrm>
              <a:off x="3549047" y="2355150"/>
              <a:ext cx="979086" cy="4000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srgbClr val="FF0000"/>
                  </a:solidFill>
                </a:rPr>
                <a:t>ac</a:t>
              </a:r>
            </a:p>
          </p:txBody>
        </p:sp>
        <p:sp>
          <p:nvSpPr>
            <p:cNvPr id="24584" name="TextBox 11"/>
            <p:cNvSpPr txBox="1">
              <a:spLocks noChangeArrowheads="1"/>
            </p:cNvSpPr>
            <p:nvPr/>
          </p:nvSpPr>
          <p:spPr bwMode="auto">
            <a:xfrm>
              <a:off x="3405188" y="3189997"/>
              <a:ext cx="1266803" cy="4000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srgbClr val="FF0000"/>
                  </a:solidFill>
                </a:rPr>
                <a:t>bc</a:t>
              </a:r>
            </a:p>
          </p:txBody>
        </p:sp>
        <p:sp>
          <p:nvSpPr>
            <p:cNvPr id="24585" name="TextBox 13"/>
            <p:cNvSpPr txBox="1">
              <a:spLocks noChangeArrowheads="1"/>
            </p:cNvSpPr>
            <p:nvPr/>
          </p:nvSpPr>
          <p:spPr bwMode="auto">
            <a:xfrm>
              <a:off x="3405188" y="4011967"/>
              <a:ext cx="1266803" cy="4000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srgbClr val="F02E00"/>
                  </a:solidFill>
                </a:rPr>
                <a:t> bc 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586" name="TextBox 14"/>
            <p:cNvSpPr txBox="1">
              <a:spLocks noChangeArrowheads="1"/>
            </p:cNvSpPr>
            <p:nvPr/>
          </p:nvSpPr>
          <p:spPr bwMode="auto">
            <a:xfrm>
              <a:off x="3405188" y="4975583"/>
              <a:ext cx="1266803" cy="4000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srgbClr val="F02E00"/>
                  </a:solidFill>
                </a:rPr>
                <a:t>ac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587" name="TextBox 15"/>
            <p:cNvSpPr>
              <a:spLocks noChangeArrowheads="1"/>
            </p:cNvSpPr>
            <p:nvPr/>
          </p:nvSpPr>
          <p:spPr bwMode="auto">
            <a:xfrm>
              <a:off x="3405188" y="5913445"/>
              <a:ext cx="1266803" cy="44267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F02E00"/>
                  </a:solidFill>
                </a:rPr>
                <a:t>c</a:t>
              </a:r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4588" name="Straight Arrow Connector 17"/>
            <p:cNvCxnSpPr>
              <a:cxnSpLocks noChangeShapeType="1"/>
              <a:stCxn id="24582" idx="2"/>
              <a:endCxn id="24583" idx="0"/>
            </p:cNvCxnSpPr>
            <p:nvPr/>
          </p:nvCxnSpPr>
          <p:spPr bwMode="auto">
            <a:xfrm rot="5400000">
              <a:off x="3724611" y="2041171"/>
              <a:ext cx="627957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89" name="Straight Arrow Connector 19"/>
            <p:cNvCxnSpPr>
              <a:cxnSpLocks noChangeShapeType="1"/>
              <a:stCxn id="24583" idx="2"/>
              <a:endCxn id="24584" idx="0"/>
            </p:cNvCxnSpPr>
            <p:nvPr/>
          </p:nvCxnSpPr>
          <p:spPr bwMode="auto">
            <a:xfrm rot="5400000">
              <a:off x="3821188" y="2972594"/>
              <a:ext cx="434804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90" name="Straight Arrow Connector 21"/>
            <p:cNvCxnSpPr>
              <a:cxnSpLocks noChangeShapeType="1"/>
              <a:stCxn id="24584" idx="2"/>
              <a:endCxn id="24585" idx="0"/>
            </p:cNvCxnSpPr>
            <p:nvPr/>
          </p:nvCxnSpPr>
          <p:spPr bwMode="auto">
            <a:xfrm rot="5400000">
              <a:off x="3827626" y="3801003"/>
              <a:ext cx="421927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91" name="Straight Arrow Connector 23"/>
            <p:cNvCxnSpPr>
              <a:cxnSpLocks noChangeShapeType="1"/>
              <a:stCxn id="24585" idx="2"/>
              <a:endCxn id="24586" idx="0"/>
            </p:cNvCxnSpPr>
            <p:nvPr/>
          </p:nvCxnSpPr>
          <p:spPr bwMode="auto">
            <a:xfrm rot="5400000">
              <a:off x="3756804" y="4693796"/>
              <a:ext cx="563573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92" name="Straight Arrow Connector 25"/>
            <p:cNvCxnSpPr>
              <a:cxnSpLocks noChangeShapeType="1"/>
              <a:stCxn id="24586" idx="2"/>
            </p:cNvCxnSpPr>
            <p:nvPr/>
          </p:nvCxnSpPr>
          <p:spPr bwMode="auto">
            <a:xfrm>
              <a:off x="4038590" y="5375626"/>
              <a:ext cx="0" cy="53781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93" name="Elbow Connector 28"/>
            <p:cNvCxnSpPr>
              <a:cxnSpLocks noChangeShapeType="1"/>
              <a:stCxn id="24586" idx="3"/>
              <a:endCxn id="24583" idx="3"/>
            </p:cNvCxnSpPr>
            <p:nvPr/>
          </p:nvCxnSpPr>
          <p:spPr bwMode="auto">
            <a:xfrm flipH="1" flipV="1">
              <a:off x="4528133" y="2555171"/>
              <a:ext cx="143859" cy="2620433"/>
            </a:xfrm>
            <a:prstGeom prst="bentConnector3">
              <a:avLst>
                <a:gd name="adj1" fmla="val -158954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4594" name="TextBox 29"/>
            <p:cNvSpPr txBox="1">
              <a:spLocks noChangeArrowheads="1"/>
            </p:cNvSpPr>
            <p:nvPr/>
          </p:nvSpPr>
          <p:spPr bwMode="auto">
            <a:xfrm>
              <a:off x="4752508" y="4597836"/>
              <a:ext cx="129329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schemeClr val="tx1"/>
                  </a:solidFill>
                </a:rPr>
                <a:t>c &lt; N</a:t>
              </a:r>
            </a:p>
          </p:txBody>
        </p:sp>
        <p:sp>
          <p:nvSpPr>
            <p:cNvPr id="24595" name="TextBox 32"/>
            <p:cNvSpPr txBox="1">
              <a:spLocks noChangeArrowheads="1"/>
            </p:cNvSpPr>
            <p:nvPr/>
          </p:nvSpPr>
          <p:spPr bwMode="auto">
            <a:xfrm>
              <a:off x="3469342" y="1321249"/>
              <a:ext cx="1081088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24596" name="TextBox 34"/>
            <p:cNvSpPr txBox="1">
              <a:spLocks noChangeArrowheads="1"/>
            </p:cNvSpPr>
            <p:nvPr/>
          </p:nvSpPr>
          <p:spPr bwMode="auto">
            <a:xfrm>
              <a:off x="3200400" y="1852613"/>
              <a:ext cx="1081088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schemeClr val="tx1"/>
                  </a:solidFill>
                </a:rPr>
                <a:t>a :=0</a:t>
              </a:r>
            </a:p>
          </p:txBody>
        </p:sp>
        <p:sp>
          <p:nvSpPr>
            <p:cNvPr id="24597" name="TextBox 35"/>
            <p:cNvSpPr txBox="1">
              <a:spLocks noChangeArrowheads="1"/>
            </p:cNvSpPr>
            <p:nvPr/>
          </p:nvSpPr>
          <p:spPr bwMode="auto">
            <a:xfrm>
              <a:off x="2710925" y="2751138"/>
              <a:ext cx="151677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schemeClr val="tx1"/>
                  </a:solidFill>
                </a:rPr>
                <a:t>b := a +1</a:t>
              </a:r>
            </a:p>
          </p:txBody>
        </p:sp>
        <p:sp>
          <p:nvSpPr>
            <p:cNvPr id="24598" name="TextBox 36"/>
            <p:cNvSpPr txBox="1">
              <a:spLocks noChangeArrowheads="1"/>
            </p:cNvSpPr>
            <p:nvPr/>
          </p:nvSpPr>
          <p:spPr bwMode="auto">
            <a:xfrm>
              <a:off x="2614108" y="3638550"/>
              <a:ext cx="16673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schemeClr val="tx1"/>
                  </a:solidFill>
                </a:rPr>
                <a:t>c := c +b</a:t>
              </a:r>
            </a:p>
          </p:txBody>
        </p:sp>
        <p:sp>
          <p:nvSpPr>
            <p:cNvPr id="24599" name="TextBox 37"/>
            <p:cNvSpPr txBox="1">
              <a:spLocks noChangeArrowheads="1"/>
            </p:cNvSpPr>
            <p:nvPr/>
          </p:nvSpPr>
          <p:spPr bwMode="auto">
            <a:xfrm>
              <a:off x="2743198" y="4524375"/>
              <a:ext cx="14845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schemeClr val="tx1"/>
                  </a:solidFill>
                </a:rPr>
                <a:t>a := b * 2</a:t>
              </a:r>
            </a:p>
          </p:txBody>
        </p:sp>
        <p:sp>
          <p:nvSpPr>
            <p:cNvPr id="24600" name="TextBox 38"/>
            <p:cNvSpPr txBox="1">
              <a:spLocks noChangeArrowheads="1"/>
            </p:cNvSpPr>
            <p:nvPr/>
          </p:nvSpPr>
          <p:spPr bwMode="auto">
            <a:xfrm>
              <a:off x="3157368" y="5500688"/>
              <a:ext cx="1081088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schemeClr val="tx1"/>
                  </a:solidFill>
                </a:rPr>
                <a:t>c </a:t>
              </a:r>
              <a:r>
                <a:rPr lang="en-US">
                  <a:solidFill>
                    <a:schemeClr val="tx1"/>
                  </a:solidFill>
                  <a:sym typeface="Symbol" charset="0"/>
                </a:rPr>
                <a:t></a:t>
              </a:r>
              <a:r>
                <a:rPr lang="en-US">
                  <a:solidFill>
                    <a:schemeClr val="tx1"/>
                  </a:solidFill>
                </a:rPr>
                <a:t> 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935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Constructing interference graphs</a:t>
            </a:r>
            <a:br>
              <a:rPr lang="en-US">
                <a:latin typeface="Times New Roman" charset="0"/>
              </a:rPr>
            </a:br>
            <a:r>
              <a:rPr lang="en-US">
                <a:latin typeface="Times New Roman" charset="0"/>
              </a:rPr>
              <a:t>(take 2)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Compute liveness information at every statement</a:t>
            </a:r>
          </a:p>
          <a:p>
            <a:r>
              <a:rPr lang="en-US">
                <a:latin typeface="Times New Roman" charset="0"/>
              </a:rPr>
              <a:t>Variables </a:t>
            </a:r>
            <a:r>
              <a:rPr lang="ja-JP" altLang="en-US">
                <a:latin typeface="Times New Roman" charset="0"/>
              </a:rPr>
              <a:t>‘</a:t>
            </a:r>
            <a:r>
              <a:rPr lang="en-US" altLang="ja-JP">
                <a:latin typeface="Times New Roman" charset="0"/>
              </a:rPr>
              <a:t>a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 altLang="ja-JP">
                <a:latin typeface="Times New Roman" charset="0"/>
              </a:rPr>
              <a:t> and </a:t>
            </a:r>
            <a:r>
              <a:rPr lang="ja-JP" altLang="en-US">
                <a:latin typeface="Times New Roman" charset="0"/>
              </a:rPr>
              <a:t>‘</a:t>
            </a:r>
            <a:r>
              <a:rPr lang="en-US" altLang="ja-JP">
                <a:latin typeface="Times New Roman" charset="0"/>
              </a:rPr>
              <a:t>b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 altLang="ja-JP">
                <a:latin typeface="Times New Roman" charset="0"/>
              </a:rPr>
              <a:t> </a:t>
            </a:r>
            <a:r>
              <a:rPr lang="en-US" altLang="ja-JP">
                <a:solidFill>
                  <a:srgbClr val="FF0000"/>
                </a:solidFill>
                <a:latin typeface="Times New Roman" charset="0"/>
              </a:rPr>
              <a:t>interfere</a:t>
            </a:r>
            <a:r>
              <a:rPr lang="en-US" altLang="ja-JP">
                <a:latin typeface="Times New Roman" charset="0"/>
              </a:rPr>
              <a:t> when there exists a control flow edge (m, n) with an assignment a := exp and  </a:t>
            </a:r>
            <a:r>
              <a:rPr lang="ja-JP" altLang="en-US">
                <a:latin typeface="Times New Roman" charset="0"/>
              </a:rPr>
              <a:t>‘</a:t>
            </a:r>
            <a:r>
              <a:rPr lang="en-US" altLang="ja-JP">
                <a:latin typeface="Times New Roman" charset="0"/>
              </a:rPr>
              <a:t>b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 altLang="ja-JP">
                <a:latin typeface="Times New Roman" charset="0"/>
              </a:rPr>
              <a:t> </a:t>
            </a:r>
            <a:r>
              <a:rPr lang="en-US" altLang="ja-JP">
                <a:latin typeface="Times New Roman" charset="0"/>
                <a:sym typeface="Symbol" charset="0"/>
              </a:rPr>
              <a:t> Lv[n]</a:t>
            </a:r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09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Constructing interference graphs</a:t>
            </a:r>
            <a:br>
              <a:rPr lang="en-US">
                <a:latin typeface="Times New Roman" charset="0"/>
              </a:rPr>
            </a:br>
            <a:r>
              <a:rPr lang="en-US">
                <a:latin typeface="Times New Roman" charset="0"/>
              </a:rPr>
              <a:t>(take 3)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Compute liveness information at every statement</a:t>
            </a:r>
          </a:p>
          <a:p>
            <a:r>
              <a:rPr lang="en-US">
                <a:latin typeface="Times New Roman" charset="0"/>
              </a:rPr>
              <a:t>Variables </a:t>
            </a:r>
            <a:r>
              <a:rPr lang="ja-JP" altLang="en-US">
                <a:latin typeface="Times New Roman" charset="0"/>
              </a:rPr>
              <a:t>‘</a:t>
            </a:r>
            <a:r>
              <a:rPr lang="en-US" altLang="ja-JP">
                <a:latin typeface="Times New Roman" charset="0"/>
              </a:rPr>
              <a:t>a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 altLang="ja-JP">
                <a:latin typeface="Times New Roman" charset="0"/>
              </a:rPr>
              <a:t> and </a:t>
            </a:r>
            <a:r>
              <a:rPr lang="ja-JP" altLang="en-US">
                <a:latin typeface="Times New Roman" charset="0"/>
              </a:rPr>
              <a:t>‘</a:t>
            </a:r>
            <a:r>
              <a:rPr lang="en-US" altLang="ja-JP">
                <a:latin typeface="Times New Roman" charset="0"/>
              </a:rPr>
              <a:t>b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 altLang="ja-JP">
                <a:latin typeface="Times New Roman" charset="0"/>
              </a:rPr>
              <a:t> </a:t>
            </a:r>
            <a:r>
              <a:rPr lang="en-US" altLang="ja-JP">
                <a:solidFill>
                  <a:srgbClr val="FF0000"/>
                </a:solidFill>
                <a:latin typeface="Times New Roman" charset="0"/>
              </a:rPr>
              <a:t>interfere</a:t>
            </a:r>
            <a:r>
              <a:rPr lang="en-US" altLang="ja-JP">
                <a:latin typeface="Times New Roman" charset="0"/>
              </a:rPr>
              <a:t> when there exists a control flow edge (m, n) with an assignment a := exp and  </a:t>
            </a:r>
            <a:r>
              <a:rPr lang="ja-JP" altLang="en-US">
                <a:latin typeface="Times New Roman" charset="0"/>
              </a:rPr>
              <a:t>‘</a:t>
            </a:r>
            <a:r>
              <a:rPr lang="en-US" altLang="ja-JP">
                <a:latin typeface="Times New Roman" charset="0"/>
              </a:rPr>
              <a:t>b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 altLang="ja-JP">
                <a:latin typeface="Times New Roman" charset="0"/>
              </a:rPr>
              <a:t> </a:t>
            </a:r>
            <a:r>
              <a:rPr lang="en-US" altLang="ja-JP">
                <a:latin typeface="Times New Roman" charset="0"/>
                <a:sym typeface="Symbol" charset="0"/>
              </a:rPr>
              <a:t> Lv[n] and </a:t>
            </a:r>
            <a:r>
              <a:rPr lang="ja-JP" altLang="en-US">
                <a:latin typeface="Times New Roman" charset="0"/>
                <a:sym typeface="Symbol" charset="0"/>
              </a:rPr>
              <a:t>‘</a:t>
            </a:r>
            <a:r>
              <a:rPr lang="en-US" altLang="ja-JP">
                <a:latin typeface="Times New Roman" charset="0"/>
                <a:sym typeface="Symbol" charset="0"/>
              </a:rPr>
              <a:t>b</a:t>
            </a:r>
            <a:r>
              <a:rPr lang="ja-JP" altLang="en-US">
                <a:latin typeface="Times New Roman" charset="0"/>
                <a:sym typeface="Symbol" charset="0"/>
              </a:rPr>
              <a:t>’</a:t>
            </a:r>
            <a:r>
              <a:rPr lang="en-US" altLang="ja-JP">
                <a:latin typeface="Times New Roman" charset="0"/>
                <a:sym typeface="Symbol" charset="0"/>
              </a:rPr>
              <a:t>  exp</a:t>
            </a:r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38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3"/>
          <p:cNvSpPr txBox="1">
            <a:spLocks noChangeArrowheads="1"/>
          </p:cNvSpPr>
          <p:nvPr/>
        </p:nvSpPr>
        <p:spPr bwMode="auto">
          <a:xfrm>
            <a:off x="0" y="182563"/>
            <a:ext cx="5267325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l3:	beq  t128, $0, l0 </a:t>
            </a:r>
            <a:r>
              <a:rPr lang="en-US">
                <a:solidFill>
                  <a:srgbClr val="F02E00"/>
                </a:solidFill>
              </a:rPr>
              <a:t>/* $0, t128 */</a:t>
            </a:r>
          </a:p>
          <a:p>
            <a:r>
              <a:rPr lang="en-US">
                <a:solidFill>
                  <a:schemeClr val="tx1"/>
                </a:solidFill>
              </a:rPr>
              <a:t>l1: 	or  t131, $0,  t128 </a:t>
            </a:r>
            <a:r>
              <a:rPr lang="en-US">
                <a:solidFill>
                  <a:srgbClr val="F02E00"/>
                </a:solidFill>
              </a:rPr>
              <a:t>/* $0, t128, t131 */</a:t>
            </a:r>
          </a:p>
          <a:p>
            <a:r>
              <a:rPr lang="en-US">
                <a:solidFill>
                  <a:schemeClr val="tx1"/>
                </a:solidFill>
              </a:rPr>
              <a:t>	addi  t132,  t128, -1 </a:t>
            </a:r>
            <a:r>
              <a:rPr lang="en-US">
                <a:solidFill>
                  <a:srgbClr val="F02E00"/>
                </a:solidFill>
              </a:rPr>
              <a:t>/* $0, t131, t132 */</a:t>
            </a:r>
          </a:p>
          <a:p>
            <a:r>
              <a:rPr lang="en-US">
                <a:solidFill>
                  <a:schemeClr val="tx1"/>
                </a:solidFill>
              </a:rPr>
              <a:t>	or $4, $0, t132  </a:t>
            </a:r>
            <a:r>
              <a:rPr lang="en-US">
                <a:solidFill>
                  <a:srgbClr val="F02E00"/>
                </a:solidFill>
              </a:rPr>
              <a:t>/* $0, $4, t131 */</a:t>
            </a:r>
          </a:p>
          <a:p>
            <a:r>
              <a:rPr lang="en-US">
                <a:solidFill>
                  <a:schemeClr val="tx1"/>
                </a:solidFill>
              </a:rPr>
              <a:t>	jal  nfactor     </a:t>
            </a:r>
            <a:r>
              <a:rPr lang="en-US">
                <a:solidFill>
                  <a:srgbClr val="F02E00"/>
                </a:solidFill>
              </a:rPr>
              <a:t>/* $0, $2, t131 */</a:t>
            </a:r>
          </a:p>
          <a:p>
            <a:r>
              <a:rPr lang="en-US">
                <a:solidFill>
                  <a:schemeClr val="tx1"/>
                </a:solidFill>
              </a:rPr>
              <a:t>	or  t130,  $0, $2  </a:t>
            </a:r>
            <a:r>
              <a:rPr lang="en-US">
                <a:solidFill>
                  <a:srgbClr val="F02E00"/>
                </a:solidFill>
              </a:rPr>
              <a:t>/* $0, t130, t131 */</a:t>
            </a:r>
          </a:p>
          <a:p>
            <a:r>
              <a:rPr lang="en-US">
                <a:solidFill>
                  <a:schemeClr val="tx1"/>
                </a:solidFill>
              </a:rPr>
              <a:t>	or t133, $0, t131 </a:t>
            </a:r>
            <a:r>
              <a:rPr lang="en-US">
                <a:solidFill>
                  <a:srgbClr val="F02E00"/>
                </a:solidFill>
              </a:rPr>
              <a:t>/* $0, t130, t133 */</a:t>
            </a:r>
          </a:p>
          <a:p>
            <a:r>
              <a:rPr lang="en-US">
                <a:solidFill>
                  <a:schemeClr val="tx1"/>
                </a:solidFill>
              </a:rPr>
              <a:t>	mult  t133, t130 </a:t>
            </a:r>
            <a:r>
              <a:rPr lang="en-US">
                <a:solidFill>
                  <a:srgbClr val="F02E00"/>
                </a:solidFill>
              </a:rPr>
              <a:t>/* $0, t133 */</a:t>
            </a:r>
          </a:p>
          <a:p>
            <a:r>
              <a:rPr lang="en-US">
                <a:solidFill>
                  <a:schemeClr val="tx1"/>
                </a:solidFill>
              </a:rPr>
              <a:t>	mflo t133   </a:t>
            </a:r>
            <a:r>
              <a:rPr lang="en-US">
                <a:solidFill>
                  <a:srgbClr val="F02E00"/>
                </a:solidFill>
              </a:rPr>
              <a:t>/* $0, t133 */</a:t>
            </a:r>
          </a:p>
          <a:p>
            <a:r>
              <a:rPr lang="en-US">
                <a:solidFill>
                  <a:schemeClr val="tx1"/>
                </a:solidFill>
              </a:rPr>
              <a:t>	or  t129, $0, t133  </a:t>
            </a:r>
            <a:r>
              <a:rPr lang="en-US">
                <a:solidFill>
                  <a:srgbClr val="F02E00"/>
                </a:solidFill>
              </a:rPr>
              <a:t>/* $0, t129 */</a:t>
            </a:r>
          </a:p>
          <a:p>
            <a:r>
              <a:rPr lang="en-US">
                <a:solidFill>
                  <a:schemeClr val="tx1"/>
                </a:solidFill>
              </a:rPr>
              <a:t>l2: 	or  t103,  $0, t129  </a:t>
            </a:r>
            <a:r>
              <a:rPr lang="en-US">
                <a:solidFill>
                  <a:srgbClr val="F02E00"/>
                </a:solidFill>
              </a:rPr>
              <a:t>/* $0, t103 */ </a:t>
            </a:r>
          </a:p>
          <a:p>
            <a:r>
              <a:rPr lang="en-US">
                <a:solidFill>
                  <a:schemeClr val="tx1"/>
                </a:solidFill>
              </a:rPr>
              <a:t>	b  lend  </a:t>
            </a:r>
            <a:r>
              <a:rPr lang="en-US">
                <a:solidFill>
                  <a:srgbClr val="F02E00"/>
                </a:solidFill>
              </a:rPr>
              <a:t>/* $0, t103 */ </a:t>
            </a:r>
          </a:p>
          <a:p>
            <a:r>
              <a:rPr lang="en-US">
                <a:solidFill>
                  <a:schemeClr val="tx1"/>
                </a:solidFill>
              </a:rPr>
              <a:t>l0: 	addi t129, $0, 1    </a:t>
            </a:r>
            <a:r>
              <a:rPr lang="en-US">
                <a:solidFill>
                  <a:srgbClr val="F02E00"/>
                </a:solidFill>
              </a:rPr>
              <a:t>/* $0, t129 */</a:t>
            </a:r>
          </a:p>
          <a:p>
            <a:r>
              <a:rPr lang="en-US">
                <a:solidFill>
                  <a:schemeClr val="tx1"/>
                </a:solidFill>
              </a:rPr>
              <a:t>	b l2    </a:t>
            </a:r>
            <a:r>
              <a:rPr lang="en-US">
                <a:solidFill>
                  <a:srgbClr val="F02E00"/>
                </a:solidFill>
              </a:rPr>
              <a:t>/* $0, t129 */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5648325" y="1206500"/>
            <a:ext cx="2992438" cy="4908550"/>
            <a:chOff x="3558" y="760"/>
            <a:chExt cx="1885" cy="3092"/>
          </a:xfrm>
        </p:grpSpPr>
        <p:sp>
          <p:nvSpPr>
            <p:cNvPr id="27652" name="Oval 2"/>
            <p:cNvSpPr>
              <a:spLocks noChangeArrowheads="1"/>
            </p:cNvSpPr>
            <p:nvPr/>
          </p:nvSpPr>
          <p:spPr bwMode="auto">
            <a:xfrm>
              <a:off x="3812" y="2074"/>
              <a:ext cx="419" cy="361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t128</a:t>
              </a:r>
            </a:p>
          </p:txBody>
        </p:sp>
        <p:sp>
          <p:nvSpPr>
            <p:cNvPr id="27653" name="Oval 4"/>
            <p:cNvSpPr>
              <a:spLocks noChangeArrowheads="1"/>
            </p:cNvSpPr>
            <p:nvPr/>
          </p:nvSpPr>
          <p:spPr bwMode="auto">
            <a:xfrm>
              <a:off x="5016" y="1647"/>
              <a:ext cx="419" cy="36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t133</a:t>
              </a:r>
            </a:p>
          </p:txBody>
        </p:sp>
        <p:sp>
          <p:nvSpPr>
            <p:cNvPr id="27654" name="Oval 5"/>
            <p:cNvSpPr>
              <a:spLocks noChangeArrowheads="1"/>
            </p:cNvSpPr>
            <p:nvPr/>
          </p:nvSpPr>
          <p:spPr bwMode="auto">
            <a:xfrm>
              <a:off x="3719" y="3094"/>
              <a:ext cx="419" cy="361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$2</a:t>
              </a:r>
            </a:p>
          </p:txBody>
        </p:sp>
        <p:sp>
          <p:nvSpPr>
            <p:cNvPr id="27655" name="Oval 6"/>
            <p:cNvSpPr>
              <a:spLocks noChangeArrowheads="1"/>
            </p:cNvSpPr>
            <p:nvPr/>
          </p:nvSpPr>
          <p:spPr bwMode="auto">
            <a:xfrm>
              <a:off x="4313" y="2666"/>
              <a:ext cx="419" cy="361"/>
            </a:xfrm>
            <a:prstGeom prst="ellipse">
              <a:avLst/>
            </a:prstGeom>
            <a:solidFill>
              <a:srgbClr val="F02E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$0</a:t>
              </a:r>
            </a:p>
          </p:txBody>
        </p:sp>
        <p:sp>
          <p:nvSpPr>
            <p:cNvPr id="27656" name="Oval 7"/>
            <p:cNvSpPr>
              <a:spLocks noChangeArrowheads="1"/>
            </p:cNvSpPr>
            <p:nvPr/>
          </p:nvSpPr>
          <p:spPr bwMode="auto">
            <a:xfrm>
              <a:off x="4938" y="3094"/>
              <a:ext cx="419" cy="36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$4</a:t>
              </a:r>
            </a:p>
          </p:txBody>
        </p:sp>
        <p:sp>
          <p:nvSpPr>
            <p:cNvPr id="27657" name="Oval 8"/>
            <p:cNvSpPr>
              <a:spLocks noChangeArrowheads="1"/>
            </p:cNvSpPr>
            <p:nvPr/>
          </p:nvSpPr>
          <p:spPr bwMode="auto">
            <a:xfrm>
              <a:off x="3824" y="2072"/>
              <a:ext cx="419" cy="36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t128</a:t>
              </a:r>
            </a:p>
          </p:txBody>
        </p:sp>
        <p:sp>
          <p:nvSpPr>
            <p:cNvPr id="27658" name="Oval 9"/>
            <p:cNvSpPr>
              <a:spLocks noChangeArrowheads="1"/>
            </p:cNvSpPr>
            <p:nvPr/>
          </p:nvSpPr>
          <p:spPr bwMode="auto">
            <a:xfrm>
              <a:off x="3558" y="2396"/>
              <a:ext cx="419" cy="36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t129</a:t>
              </a:r>
            </a:p>
          </p:txBody>
        </p:sp>
        <p:sp>
          <p:nvSpPr>
            <p:cNvPr id="27659" name="Oval 10"/>
            <p:cNvSpPr>
              <a:spLocks noChangeArrowheads="1"/>
            </p:cNvSpPr>
            <p:nvPr/>
          </p:nvSpPr>
          <p:spPr bwMode="auto">
            <a:xfrm>
              <a:off x="4563" y="1232"/>
              <a:ext cx="419" cy="36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t130</a:t>
              </a:r>
            </a:p>
          </p:txBody>
        </p:sp>
        <p:sp>
          <p:nvSpPr>
            <p:cNvPr id="27660" name="Oval 11"/>
            <p:cNvSpPr>
              <a:spLocks noChangeArrowheads="1"/>
            </p:cNvSpPr>
            <p:nvPr/>
          </p:nvSpPr>
          <p:spPr bwMode="auto">
            <a:xfrm>
              <a:off x="4122" y="1594"/>
              <a:ext cx="419" cy="37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t131</a:t>
              </a:r>
            </a:p>
          </p:txBody>
        </p:sp>
        <p:sp>
          <p:nvSpPr>
            <p:cNvPr id="27661" name="Oval 12"/>
            <p:cNvSpPr>
              <a:spLocks noChangeArrowheads="1"/>
            </p:cNvSpPr>
            <p:nvPr/>
          </p:nvSpPr>
          <p:spPr bwMode="auto">
            <a:xfrm>
              <a:off x="4179" y="760"/>
              <a:ext cx="419" cy="36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t132</a:t>
              </a:r>
            </a:p>
          </p:txBody>
        </p:sp>
        <p:sp>
          <p:nvSpPr>
            <p:cNvPr id="27662" name="Oval 13"/>
            <p:cNvSpPr>
              <a:spLocks noChangeArrowheads="1"/>
            </p:cNvSpPr>
            <p:nvPr/>
          </p:nvSpPr>
          <p:spPr bwMode="auto">
            <a:xfrm>
              <a:off x="4321" y="3491"/>
              <a:ext cx="419" cy="36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t103</a:t>
              </a:r>
            </a:p>
          </p:txBody>
        </p:sp>
        <p:grpSp>
          <p:nvGrpSpPr>
            <p:cNvPr id="27663" name="Group 14"/>
            <p:cNvGrpSpPr>
              <a:grpSpLocks/>
            </p:cNvGrpSpPr>
            <p:nvPr/>
          </p:nvGrpSpPr>
          <p:grpSpPr bwMode="auto">
            <a:xfrm>
              <a:off x="3707" y="801"/>
              <a:ext cx="1662" cy="2731"/>
              <a:chOff x="3707" y="801"/>
              <a:chExt cx="1662" cy="2731"/>
            </a:xfrm>
          </p:grpSpPr>
          <p:cxnSp>
            <p:nvCxnSpPr>
              <p:cNvPr id="27688" name="AutoShape 15"/>
              <p:cNvCxnSpPr>
                <a:cxnSpLocks noChangeShapeType="1"/>
              </p:cNvCxnSpPr>
              <p:nvPr/>
            </p:nvCxnSpPr>
            <p:spPr bwMode="auto">
              <a:xfrm flipH="1">
                <a:off x="4034" y="1922"/>
                <a:ext cx="149" cy="13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27689" name="Group 16"/>
              <p:cNvGrpSpPr>
                <a:grpSpLocks/>
              </p:cNvGrpSpPr>
              <p:nvPr/>
            </p:nvGrpSpPr>
            <p:grpSpPr bwMode="auto">
              <a:xfrm>
                <a:off x="3707" y="801"/>
                <a:ext cx="1662" cy="2731"/>
                <a:chOff x="3707" y="801"/>
                <a:chExt cx="1662" cy="2731"/>
              </a:xfrm>
            </p:grpSpPr>
            <p:cxnSp>
              <p:nvCxnSpPr>
                <p:cNvPr id="27690" name="AutoShape 1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563" y="1770"/>
                  <a:ext cx="451" cy="49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27691" name="Group 18"/>
                <p:cNvGrpSpPr>
                  <a:grpSpLocks/>
                </p:cNvGrpSpPr>
                <p:nvPr/>
              </p:nvGrpSpPr>
              <p:grpSpPr bwMode="auto">
                <a:xfrm>
                  <a:off x="3707" y="801"/>
                  <a:ext cx="1662" cy="2731"/>
                  <a:chOff x="3707" y="801"/>
                  <a:chExt cx="1662" cy="2731"/>
                </a:xfrm>
              </p:grpSpPr>
              <p:cxnSp>
                <p:nvCxnSpPr>
                  <p:cNvPr id="27692" name="AutoShape 19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4240" y="801"/>
                    <a:ext cx="1129" cy="2474"/>
                  </a:xfrm>
                  <a:prstGeom prst="curvedConnector4">
                    <a:avLst>
                      <a:gd name="adj1" fmla="val -11690"/>
                      <a:gd name="adj2" fmla="val 107477"/>
                    </a:avLst>
                  </a:prstGeom>
                  <a:noFill/>
                  <a:ln w="38100">
                    <a:solidFill>
                      <a:schemeClr val="tx1"/>
                    </a:solidFill>
                    <a:prstDash val="dash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grpSp>
                <p:nvGrpSpPr>
                  <p:cNvPr id="27693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707" y="1273"/>
                    <a:ext cx="1320" cy="2259"/>
                    <a:chOff x="3707" y="1273"/>
                    <a:chExt cx="1320" cy="2259"/>
                  </a:xfrm>
                </p:grpSpPr>
                <p:cxnSp>
                  <p:nvCxnSpPr>
                    <p:cNvPr id="27694" name="AutoShape 21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989" y="1933"/>
                      <a:ext cx="1038" cy="644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7695" name="AutoShape 22"/>
                    <p:cNvCxnSpPr>
                      <a:cxnSpLocks noChangeShapeType="1"/>
                    </p:cNvCxnSpPr>
                    <p:nvPr/>
                  </p:nvCxnSpPr>
                  <p:spPr bwMode="auto">
                    <a:xfrm rot="-5400000" flipH="1" flipV="1">
                      <a:off x="3165" y="1815"/>
                      <a:ext cx="2002" cy="917"/>
                    </a:xfrm>
                    <a:prstGeom prst="curvedConnector4">
                      <a:avLst>
                        <a:gd name="adj1" fmla="val -9241"/>
                        <a:gd name="adj2" fmla="val 130315"/>
                      </a:avLst>
                    </a:prstGeom>
                    <a:noFill/>
                    <a:ln w="3810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7696" name="AutoShape 2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916" y="2716"/>
                      <a:ext cx="466" cy="816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</p:cxnSp>
              </p:grpSp>
            </p:grpSp>
          </p:grpSp>
        </p:grpSp>
        <p:cxnSp>
          <p:nvCxnSpPr>
            <p:cNvPr id="27664" name="AutoShape 24"/>
            <p:cNvCxnSpPr>
              <a:cxnSpLocks noChangeShapeType="1"/>
            </p:cNvCxnSpPr>
            <p:nvPr/>
          </p:nvCxnSpPr>
          <p:spPr bwMode="auto">
            <a:xfrm flipH="1">
              <a:off x="4332" y="1133"/>
              <a:ext cx="57" cy="44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27665" name="Group 25"/>
            <p:cNvGrpSpPr>
              <a:grpSpLocks/>
            </p:cNvGrpSpPr>
            <p:nvPr/>
          </p:nvGrpSpPr>
          <p:grpSpPr bwMode="auto">
            <a:xfrm>
              <a:off x="4077" y="2986"/>
              <a:ext cx="922" cy="289"/>
              <a:chOff x="4077" y="2986"/>
              <a:chExt cx="922" cy="289"/>
            </a:xfrm>
          </p:grpSpPr>
          <p:cxnSp>
            <p:nvCxnSpPr>
              <p:cNvPr id="27685" name="AutoShape 26"/>
              <p:cNvCxnSpPr>
                <a:cxnSpLocks noChangeShapeType="1"/>
              </p:cNvCxnSpPr>
              <p:nvPr/>
            </p:nvCxnSpPr>
            <p:spPr bwMode="auto">
              <a:xfrm>
                <a:off x="4671" y="2986"/>
                <a:ext cx="328" cy="149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7686" name="AutoShape 27"/>
              <p:cNvCxnSpPr>
                <a:cxnSpLocks noChangeShapeType="1"/>
              </p:cNvCxnSpPr>
              <p:nvPr/>
            </p:nvCxnSpPr>
            <p:spPr bwMode="auto">
              <a:xfrm flipH="1">
                <a:off x="4077" y="2986"/>
                <a:ext cx="297" cy="149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7687" name="AutoShape 28"/>
              <p:cNvCxnSpPr>
                <a:cxnSpLocks noChangeShapeType="1"/>
              </p:cNvCxnSpPr>
              <p:nvPr/>
            </p:nvCxnSpPr>
            <p:spPr bwMode="auto">
              <a:xfrm>
                <a:off x="4150" y="3275"/>
                <a:ext cx="776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cxnSp>
          <p:nvCxnSpPr>
            <p:cNvPr id="27666" name="AutoShape 29"/>
            <p:cNvCxnSpPr>
              <a:cxnSpLocks noChangeShapeType="1"/>
            </p:cNvCxnSpPr>
            <p:nvPr/>
          </p:nvCxnSpPr>
          <p:spPr bwMode="auto">
            <a:xfrm>
              <a:off x="3989" y="2577"/>
              <a:ext cx="385" cy="13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27667" name="Group 30"/>
            <p:cNvGrpSpPr>
              <a:grpSpLocks/>
            </p:cNvGrpSpPr>
            <p:nvPr/>
          </p:nvGrpSpPr>
          <p:grpSpPr bwMode="auto">
            <a:xfrm>
              <a:off x="4332" y="941"/>
              <a:ext cx="894" cy="2538"/>
              <a:chOff x="4332" y="941"/>
              <a:chExt cx="894" cy="2538"/>
            </a:xfrm>
          </p:grpSpPr>
          <p:cxnSp>
            <p:nvCxnSpPr>
              <p:cNvPr id="27675" name="AutoShape 31"/>
              <p:cNvCxnSpPr>
                <a:cxnSpLocks noChangeShapeType="1"/>
              </p:cNvCxnSpPr>
              <p:nvPr/>
            </p:nvCxnSpPr>
            <p:spPr bwMode="auto">
              <a:xfrm>
                <a:off x="4610" y="941"/>
                <a:ext cx="134" cy="1906"/>
              </a:xfrm>
              <a:prstGeom prst="curvedConnector3">
                <a:avLst>
                  <a:gd name="adj1" fmla="val 198509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27676" name="Group 32"/>
              <p:cNvGrpSpPr>
                <a:grpSpLocks/>
              </p:cNvGrpSpPr>
              <p:nvPr/>
            </p:nvGrpSpPr>
            <p:grpSpPr bwMode="auto">
              <a:xfrm>
                <a:off x="4332" y="1552"/>
                <a:ext cx="894" cy="1927"/>
                <a:chOff x="4332" y="1552"/>
                <a:chExt cx="894" cy="1927"/>
              </a:xfrm>
            </p:grpSpPr>
            <p:grpSp>
              <p:nvGrpSpPr>
                <p:cNvPr id="27677" name="Group 33"/>
                <p:cNvGrpSpPr>
                  <a:grpSpLocks/>
                </p:cNvGrpSpPr>
                <p:nvPr/>
              </p:nvGrpSpPr>
              <p:grpSpPr bwMode="auto">
                <a:xfrm>
                  <a:off x="4332" y="1552"/>
                  <a:ext cx="894" cy="1530"/>
                  <a:chOff x="4332" y="1552"/>
                  <a:chExt cx="894" cy="1530"/>
                </a:xfrm>
              </p:grpSpPr>
              <p:cxnSp>
                <p:nvCxnSpPr>
                  <p:cNvPr id="27679" name="AutoShape 3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332" y="1976"/>
                    <a:ext cx="191" cy="678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27680" name="AutoShape 3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480" y="1552"/>
                    <a:ext cx="144" cy="84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27681" name="AutoShape 3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921" y="1552"/>
                    <a:ext cx="156" cy="136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27682" name="AutoShape 37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523" y="2020"/>
                    <a:ext cx="703" cy="634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27683" name="AutoShape 3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559" y="1605"/>
                    <a:ext cx="214" cy="1011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27684" name="AutoShape 3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80" y="1922"/>
                    <a:ext cx="668" cy="1160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27678" name="AutoShape 40"/>
                <p:cNvCxnSpPr>
                  <a:cxnSpLocks noChangeShapeType="1"/>
                </p:cNvCxnSpPr>
                <p:nvPr/>
              </p:nvCxnSpPr>
              <p:spPr bwMode="auto">
                <a:xfrm>
                  <a:off x="4523" y="3039"/>
                  <a:ext cx="8" cy="440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</p:grpSp>
        <p:sp>
          <p:nvSpPr>
            <p:cNvPr id="27668" name="Oval 41"/>
            <p:cNvSpPr>
              <a:spLocks noChangeArrowheads="1"/>
            </p:cNvSpPr>
            <p:nvPr/>
          </p:nvSpPr>
          <p:spPr bwMode="auto">
            <a:xfrm>
              <a:off x="4181" y="777"/>
              <a:ext cx="419" cy="36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t132</a:t>
              </a:r>
            </a:p>
          </p:txBody>
        </p:sp>
        <p:sp>
          <p:nvSpPr>
            <p:cNvPr id="27669" name="Oval 42"/>
            <p:cNvSpPr>
              <a:spLocks noChangeArrowheads="1"/>
            </p:cNvSpPr>
            <p:nvPr/>
          </p:nvSpPr>
          <p:spPr bwMode="auto">
            <a:xfrm>
              <a:off x="4122" y="1582"/>
              <a:ext cx="419" cy="370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t131</a:t>
              </a:r>
            </a:p>
          </p:txBody>
        </p:sp>
        <p:sp>
          <p:nvSpPr>
            <p:cNvPr id="27670" name="Oval 43"/>
            <p:cNvSpPr>
              <a:spLocks noChangeArrowheads="1"/>
            </p:cNvSpPr>
            <p:nvPr/>
          </p:nvSpPr>
          <p:spPr bwMode="auto">
            <a:xfrm>
              <a:off x="4568" y="1247"/>
              <a:ext cx="419" cy="361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t130</a:t>
              </a:r>
            </a:p>
          </p:txBody>
        </p:sp>
        <p:sp>
          <p:nvSpPr>
            <p:cNvPr id="27671" name="Oval 44"/>
            <p:cNvSpPr>
              <a:spLocks noChangeArrowheads="1"/>
            </p:cNvSpPr>
            <p:nvPr/>
          </p:nvSpPr>
          <p:spPr bwMode="auto">
            <a:xfrm>
              <a:off x="5024" y="1656"/>
              <a:ext cx="419" cy="361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t133</a:t>
              </a:r>
            </a:p>
          </p:txBody>
        </p:sp>
        <p:sp>
          <p:nvSpPr>
            <p:cNvPr id="27672" name="Oval 45"/>
            <p:cNvSpPr>
              <a:spLocks noChangeArrowheads="1"/>
            </p:cNvSpPr>
            <p:nvPr/>
          </p:nvSpPr>
          <p:spPr bwMode="auto">
            <a:xfrm>
              <a:off x="3559" y="2376"/>
              <a:ext cx="419" cy="361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t129</a:t>
              </a:r>
            </a:p>
          </p:txBody>
        </p:sp>
        <p:sp>
          <p:nvSpPr>
            <p:cNvPr id="27673" name="Oval 46"/>
            <p:cNvSpPr>
              <a:spLocks noChangeArrowheads="1"/>
            </p:cNvSpPr>
            <p:nvPr/>
          </p:nvSpPr>
          <p:spPr bwMode="auto">
            <a:xfrm>
              <a:off x="4322" y="3491"/>
              <a:ext cx="419" cy="361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t103</a:t>
              </a:r>
            </a:p>
          </p:txBody>
        </p:sp>
        <p:cxnSp>
          <p:nvCxnSpPr>
            <p:cNvPr id="27674" name="AutoShape 47"/>
            <p:cNvCxnSpPr>
              <a:cxnSpLocks noChangeShapeType="1"/>
              <a:stCxn id="27669" idx="2"/>
              <a:endCxn id="27654" idx="2"/>
            </p:cNvCxnSpPr>
            <p:nvPr/>
          </p:nvCxnSpPr>
          <p:spPr bwMode="auto">
            <a:xfrm rot="10800000" flipV="1">
              <a:off x="3707" y="1767"/>
              <a:ext cx="403" cy="1508"/>
            </a:xfrm>
            <a:prstGeom prst="curvedConnector3">
              <a:avLst>
                <a:gd name="adj1" fmla="val 15409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9100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Sethi-Ullman</a:t>
            </a:r>
            <a:r>
              <a:rPr lang="en-US" dirty="0" smtClean="0"/>
              <a:t> translation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63223" y="1981199"/>
            <a:ext cx="8236184" cy="4326467"/>
          </a:xfrm>
        </p:spPr>
        <p:txBody>
          <a:bodyPr/>
          <a:lstStyle/>
          <a:p>
            <a:r>
              <a:rPr lang="en-US" dirty="0" smtClean="0"/>
              <a:t>Algorithm by Ravi </a:t>
            </a:r>
            <a:r>
              <a:rPr lang="en-US" dirty="0" err="1" smtClean="0"/>
              <a:t>Sethi</a:t>
            </a:r>
            <a:r>
              <a:rPr lang="en-US" dirty="0" smtClean="0"/>
              <a:t> and Jeffrey D. </a:t>
            </a:r>
            <a:r>
              <a:rPr lang="en-US" dirty="0" err="1" smtClean="0"/>
              <a:t>Ullman</a:t>
            </a:r>
            <a:r>
              <a:rPr lang="en-US" dirty="0" smtClean="0"/>
              <a:t> to emit optimal TAC</a:t>
            </a:r>
          </a:p>
          <a:p>
            <a:pPr lvl="1"/>
            <a:r>
              <a:rPr lang="en-US" dirty="0" smtClean="0"/>
              <a:t>Minimizes number of temporaries for a </a:t>
            </a:r>
            <a:r>
              <a:rPr lang="en-US" b="1" dirty="0" smtClean="0"/>
              <a:t>single expression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0534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3988"/>
            <a:ext cx="7772400" cy="833437"/>
          </a:xfrm>
          <a:noFill/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 New Roman" charset="0"/>
              </a:rPr>
              <a:t>Challenges</a:t>
            </a:r>
          </a:p>
        </p:txBody>
      </p:sp>
      <p:sp>
        <p:nvSpPr>
          <p:cNvPr id="28674" name="Rectangle 1027"/>
          <p:cNvSpPr>
            <a:spLocks noGrp="1" noChangeArrowheads="1"/>
          </p:cNvSpPr>
          <p:nvPr>
            <p:ph idx="1"/>
          </p:nvPr>
        </p:nvSpPr>
        <p:spPr>
          <a:xfrm>
            <a:off x="595313" y="1781175"/>
            <a:ext cx="7897812" cy="3890963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The Coloring problem is computationally hard</a:t>
            </a:r>
          </a:p>
          <a:p>
            <a:r>
              <a:rPr lang="en-US">
                <a:latin typeface="Times New Roman" charset="0"/>
              </a:rPr>
              <a:t>The number of machine registers may be small</a:t>
            </a:r>
          </a:p>
          <a:p>
            <a:r>
              <a:rPr lang="en-US">
                <a:latin typeface="Times New Roman" charset="0"/>
              </a:rPr>
              <a:t>Avoid too many MOVEs</a:t>
            </a:r>
          </a:p>
          <a:p>
            <a:r>
              <a:rPr lang="en-US">
                <a:latin typeface="Times New Roman" charset="0"/>
              </a:rPr>
              <a:t>Handle “pre-colored” nodes</a:t>
            </a:r>
          </a:p>
        </p:txBody>
      </p:sp>
    </p:spTree>
    <p:extLst>
      <p:ext uri="{BB962C8B-B14F-4D97-AF65-F5344CB8AC3E}">
        <p14:creationId xmlns:p14="http://schemas.microsoft.com/office/powerpoint/2010/main" val="26007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247650"/>
            <a:ext cx="7788275" cy="1190625"/>
          </a:xfrm>
          <a:noFill/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 New Roman" charset="0"/>
              </a:rPr>
              <a:t>Theorem</a:t>
            </a:r>
            <a:br>
              <a:rPr lang="en-US">
                <a:solidFill>
                  <a:schemeClr val="tx1"/>
                </a:solidFill>
                <a:latin typeface="Times New Roman" charset="0"/>
              </a:rPr>
            </a:br>
            <a:r>
              <a:rPr lang="en-US">
                <a:solidFill>
                  <a:schemeClr val="tx1"/>
                </a:solidFill>
                <a:latin typeface="Times New Roman" charset="0"/>
              </a:rPr>
              <a:t>[Kempe 1879]</a:t>
            </a:r>
          </a:p>
        </p:txBody>
      </p:sp>
      <p:sp>
        <p:nvSpPr>
          <p:cNvPr id="610307" name="Rectangle 3"/>
          <p:cNvSpPr>
            <a:spLocks noGrp="1" noChangeArrowheads="1"/>
          </p:cNvSpPr>
          <p:nvPr>
            <p:ph idx="1"/>
          </p:nvPr>
        </p:nvSpPr>
        <p:spPr>
          <a:xfrm>
            <a:off x="595313" y="1781175"/>
            <a:ext cx="7897812" cy="3890963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Assume:</a:t>
            </a:r>
          </a:p>
          <a:p>
            <a:pPr lvl="1"/>
            <a:r>
              <a:rPr lang="en-US">
                <a:latin typeface="Times New Roman" charset="0"/>
              </a:rPr>
              <a:t>An undirected graph G(V, E) </a:t>
            </a:r>
          </a:p>
          <a:p>
            <a:pPr lvl="1"/>
            <a:r>
              <a:rPr lang="en-US">
                <a:latin typeface="Times New Roman" charset="0"/>
              </a:rPr>
              <a:t>A node v </a:t>
            </a:r>
            <a:r>
              <a:rPr lang="en-US">
                <a:latin typeface="Times New Roman" charset="0"/>
                <a:sym typeface="Symbol" charset="0"/>
              </a:rPr>
              <a:t>V with less than K neighbors</a:t>
            </a:r>
          </a:p>
          <a:p>
            <a:pPr lvl="1"/>
            <a:r>
              <a:rPr lang="en-US">
                <a:latin typeface="Times New Roman" charset="0"/>
                <a:sym typeface="Symbol" charset="0"/>
              </a:rPr>
              <a:t>G – {v} is K colorable</a:t>
            </a:r>
          </a:p>
          <a:p>
            <a:r>
              <a:rPr lang="en-US">
                <a:latin typeface="Times New Roman" charset="0"/>
                <a:sym typeface="Symbol" charset="0"/>
              </a:rPr>
              <a:t>Then, G is K colorable</a:t>
            </a:r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80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07" grpId="0" build="p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247650"/>
            <a:ext cx="7788275" cy="1190625"/>
          </a:xfrm>
          <a:noFill/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 New Roman" charset="0"/>
              </a:rPr>
              <a:t>Coloring by Simplification</a:t>
            </a:r>
            <a:br>
              <a:rPr lang="en-US">
                <a:solidFill>
                  <a:schemeClr val="tx1"/>
                </a:solidFill>
                <a:latin typeface="Times New Roman" charset="0"/>
              </a:rPr>
            </a:br>
            <a:r>
              <a:rPr lang="en-US">
                <a:solidFill>
                  <a:schemeClr val="tx1"/>
                </a:solidFill>
                <a:latin typeface="Times New Roman" charset="0"/>
              </a:rPr>
              <a:t>[Kempe 1879]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idx="1"/>
          </p:nvPr>
        </p:nvSpPr>
        <p:spPr>
          <a:xfrm>
            <a:off x="595313" y="1781175"/>
            <a:ext cx="7897812" cy="3890963"/>
          </a:xfrm>
        </p:spPr>
        <p:txBody>
          <a:bodyPr/>
          <a:lstStyle/>
          <a:p>
            <a:r>
              <a:rPr lang="en-US" sz="2800">
                <a:latin typeface="Times New Roman" charset="0"/>
              </a:rPr>
              <a:t>K </a:t>
            </a:r>
          </a:p>
          <a:p>
            <a:pPr lvl="1"/>
            <a:r>
              <a:rPr lang="en-US" sz="2400">
                <a:latin typeface="Times New Roman" charset="0"/>
              </a:rPr>
              <a:t>the number of machine registers</a:t>
            </a:r>
          </a:p>
          <a:p>
            <a:r>
              <a:rPr lang="en-US" sz="2800">
                <a:latin typeface="Times New Roman" charset="0"/>
              </a:rPr>
              <a:t>G(V, E)</a:t>
            </a:r>
          </a:p>
          <a:p>
            <a:pPr lvl="1"/>
            <a:r>
              <a:rPr lang="en-US" sz="2400">
                <a:latin typeface="Times New Roman" charset="0"/>
              </a:rPr>
              <a:t>the interference graph</a:t>
            </a:r>
          </a:p>
          <a:p>
            <a:r>
              <a:rPr lang="en-US" sz="2800">
                <a:latin typeface="Times New Roman" charset="0"/>
              </a:rPr>
              <a:t>Consider a node v </a:t>
            </a:r>
            <a:r>
              <a:rPr lang="en-US" sz="2800">
                <a:latin typeface="Times New Roman" charset="0"/>
                <a:sym typeface="Symbol" charset="0"/>
              </a:rPr>
              <a:t>V with less than K neighbors:</a:t>
            </a:r>
          </a:p>
          <a:p>
            <a:pPr lvl="1"/>
            <a:r>
              <a:rPr lang="en-US" sz="2400">
                <a:latin typeface="Times New Roman" charset="0"/>
              </a:rPr>
              <a:t>Color G – v in K colors</a:t>
            </a:r>
          </a:p>
          <a:p>
            <a:pPr lvl="1"/>
            <a:r>
              <a:rPr lang="en-US" sz="2400">
                <a:latin typeface="Times New Roman" charset="0"/>
              </a:rPr>
              <a:t>Color v in a color different than its (colored) neighbors</a:t>
            </a:r>
          </a:p>
        </p:txBody>
      </p:sp>
    </p:spTree>
    <p:extLst>
      <p:ext uri="{BB962C8B-B14F-4D97-AF65-F5344CB8AC3E}">
        <p14:creationId xmlns:p14="http://schemas.microsoft.com/office/powerpoint/2010/main" val="83571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43" grpId="0" build="p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0"/>
            <a:ext cx="7772400" cy="708025"/>
          </a:xfrm>
          <a:noFill/>
        </p:spPr>
        <p:txBody>
          <a:bodyPr/>
          <a:lstStyle/>
          <a:p>
            <a:r>
              <a:rPr lang="en-US" sz="3200">
                <a:solidFill>
                  <a:schemeClr val="tx1"/>
                </a:solidFill>
                <a:latin typeface="Times New Roman" charset="0"/>
              </a:rPr>
              <a:t>Graph Coloring by Simplification</a:t>
            </a:r>
          </a:p>
        </p:txBody>
      </p:sp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2301875" y="900113"/>
            <a:ext cx="5486400" cy="434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Build: Construct the interference graph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1874838" y="1784350"/>
            <a:ext cx="6340475" cy="739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Simplify: Recursively remove nodes with less than K neighbors ; Push removed nodes into stack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1874838" y="3208338"/>
            <a:ext cx="6340475" cy="892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Potential-Spill: Spill some nodes and remove nodes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Push removed nodes into stack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1874838" y="4600575"/>
            <a:ext cx="6340475" cy="434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Select: Assign actual registers (from simplify/spill stack)</a:t>
            </a:r>
          </a:p>
        </p:txBody>
      </p:sp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1519238" y="5607050"/>
            <a:ext cx="7053262" cy="434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Actual-Spill: Spill some potential spills and repeat the process</a:t>
            </a:r>
          </a:p>
        </p:txBody>
      </p:sp>
      <p:cxnSp>
        <p:nvCxnSpPr>
          <p:cNvPr id="31751" name="AutoShape 9"/>
          <p:cNvCxnSpPr>
            <a:cxnSpLocks noChangeShapeType="1"/>
            <a:stCxn id="31746" idx="2"/>
            <a:endCxn id="31747" idx="0"/>
          </p:cNvCxnSpPr>
          <p:nvPr/>
        </p:nvCxnSpPr>
        <p:spPr bwMode="auto">
          <a:xfrm>
            <a:off x="5045075" y="1354138"/>
            <a:ext cx="0" cy="4111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752" name="AutoShape 11"/>
          <p:cNvCxnSpPr>
            <a:cxnSpLocks noChangeShapeType="1"/>
            <a:stCxn id="31747" idx="2"/>
            <a:endCxn id="31748" idx="0"/>
          </p:cNvCxnSpPr>
          <p:nvPr/>
        </p:nvCxnSpPr>
        <p:spPr bwMode="auto">
          <a:xfrm>
            <a:off x="5045075" y="2543175"/>
            <a:ext cx="0" cy="6461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753" name="AutoShape 12"/>
          <p:cNvCxnSpPr>
            <a:cxnSpLocks noChangeShapeType="1"/>
            <a:stCxn id="31748" idx="2"/>
            <a:endCxn id="31749" idx="0"/>
          </p:cNvCxnSpPr>
          <p:nvPr/>
        </p:nvCxnSpPr>
        <p:spPr bwMode="auto">
          <a:xfrm>
            <a:off x="5045075" y="4119563"/>
            <a:ext cx="0" cy="4619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754" name="AutoShape 13"/>
          <p:cNvCxnSpPr>
            <a:cxnSpLocks noChangeShapeType="1"/>
            <a:stCxn id="31749" idx="2"/>
            <a:endCxn id="31750" idx="0"/>
          </p:cNvCxnSpPr>
          <p:nvPr/>
        </p:nvCxnSpPr>
        <p:spPr bwMode="auto">
          <a:xfrm>
            <a:off x="5045075" y="5054600"/>
            <a:ext cx="1588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755" name="AutoShape 14"/>
          <p:cNvCxnSpPr>
            <a:cxnSpLocks noChangeShapeType="1"/>
            <a:stCxn id="31748" idx="1"/>
            <a:endCxn id="31747" idx="1"/>
          </p:cNvCxnSpPr>
          <p:nvPr/>
        </p:nvCxnSpPr>
        <p:spPr bwMode="auto">
          <a:xfrm rot="10800000" flipH="1">
            <a:off x="1855788" y="2154238"/>
            <a:ext cx="1587" cy="1500187"/>
          </a:xfrm>
          <a:prstGeom prst="curvedConnector3">
            <a:avLst>
              <a:gd name="adj1" fmla="val -13200005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1756" name="AutoShape 16"/>
          <p:cNvSpPr>
            <a:spLocks noChangeArrowheads="1"/>
          </p:cNvSpPr>
          <p:nvPr/>
        </p:nvSpPr>
        <p:spPr bwMode="auto">
          <a:xfrm>
            <a:off x="8213725" y="2030413"/>
            <a:ext cx="279400" cy="495300"/>
          </a:xfrm>
          <a:prstGeom prst="curvedLeftArrow">
            <a:avLst>
              <a:gd name="adj1" fmla="val 35455"/>
              <a:gd name="adj2" fmla="val 70909"/>
              <a:gd name="adj3" fmla="val 33333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57" name="AutoShape 17"/>
          <p:cNvSpPr>
            <a:spLocks noChangeArrowheads="1"/>
          </p:cNvSpPr>
          <p:nvPr/>
        </p:nvSpPr>
        <p:spPr bwMode="auto">
          <a:xfrm>
            <a:off x="8210550" y="4568825"/>
            <a:ext cx="371475" cy="495300"/>
          </a:xfrm>
          <a:prstGeom prst="curvedLeftArrow">
            <a:avLst>
              <a:gd name="adj1" fmla="val 26667"/>
              <a:gd name="adj2" fmla="val 53333"/>
              <a:gd name="adj3" fmla="val 33333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31758" name="AutoShape 18"/>
          <p:cNvCxnSpPr>
            <a:cxnSpLocks noChangeShapeType="1"/>
            <a:stCxn id="31750" idx="1"/>
            <a:endCxn id="31746" idx="1"/>
          </p:cNvCxnSpPr>
          <p:nvPr/>
        </p:nvCxnSpPr>
        <p:spPr bwMode="auto">
          <a:xfrm rot="10800000" flipH="1">
            <a:off x="1500188" y="1117600"/>
            <a:ext cx="782637" cy="4706938"/>
          </a:xfrm>
          <a:prstGeom prst="curvedConnector3">
            <a:avLst>
              <a:gd name="adj1" fmla="val -26773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21484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2"/>
          <p:cNvSpPr>
            <a:spLocks noGrp="1" noChangeArrowheads="1"/>
          </p:cNvSpPr>
          <p:nvPr>
            <p:ph type="title"/>
          </p:nvPr>
        </p:nvSpPr>
        <p:spPr>
          <a:xfrm>
            <a:off x="685800" y="180975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 New Roman" charset="0"/>
              </a:rPr>
              <a:t>Artificial Example K=2</a:t>
            </a:r>
          </a:p>
        </p:txBody>
      </p:sp>
      <p:sp>
        <p:nvSpPr>
          <p:cNvPr id="32770" name="Oval 58"/>
          <p:cNvSpPr>
            <a:spLocks noChangeArrowheads="1"/>
          </p:cNvSpPr>
          <p:nvPr/>
        </p:nvSpPr>
        <p:spPr bwMode="auto">
          <a:xfrm>
            <a:off x="808038" y="2943225"/>
            <a:ext cx="501650" cy="5619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t1</a:t>
            </a:r>
          </a:p>
        </p:txBody>
      </p:sp>
      <p:sp>
        <p:nvSpPr>
          <p:cNvPr id="32771" name="Oval 59"/>
          <p:cNvSpPr>
            <a:spLocks noChangeArrowheads="1"/>
          </p:cNvSpPr>
          <p:nvPr/>
        </p:nvSpPr>
        <p:spPr bwMode="auto">
          <a:xfrm>
            <a:off x="7727950" y="2943225"/>
            <a:ext cx="501650" cy="5619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t3</a:t>
            </a:r>
          </a:p>
        </p:txBody>
      </p:sp>
      <p:sp>
        <p:nvSpPr>
          <p:cNvPr id="32772" name="Oval 60"/>
          <p:cNvSpPr>
            <a:spLocks noChangeArrowheads="1"/>
          </p:cNvSpPr>
          <p:nvPr/>
        </p:nvSpPr>
        <p:spPr bwMode="auto">
          <a:xfrm>
            <a:off x="4230688" y="1146175"/>
            <a:ext cx="501650" cy="5619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t2</a:t>
            </a:r>
          </a:p>
        </p:txBody>
      </p:sp>
      <p:sp>
        <p:nvSpPr>
          <p:cNvPr id="32773" name="Oval 61"/>
          <p:cNvSpPr>
            <a:spLocks noChangeArrowheads="1"/>
          </p:cNvSpPr>
          <p:nvPr/>
        </p:nvSpPr>
        <p:spPr bwMode="auto">
          <a:xfrm>
            <a:off x="4230688" y="5900738"/>
            <a:ext cx="501650" cy="5619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t4</a:t>
            </a:r>
          </a:p>
        </p:txBody>
      </p:sp>
      <p:sp>
        <p:nvSpPr>
          <p:cNvPr id="32774" name="Oval 62"/>
          <p:cNvSpPr>
            <a:spLocks noChangeArrowheads="1"/>
          </p:cNvSpPr>
          <p:nvPr/>
        </p:nvSpPr>
        <p:spPr bwMode="auto">
          <a:xfrm>
            <a:off x="6843713" y="2943225"/>
            <a:ext cx="501650" cy="5619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t7</a:t>
            </a:r>
          </a:p>
        </p:txBody>
      </p:sp>
      <p:sp>
        <p:nvSpPr>
          <p:cNvPr id="32775" name="Oval 63"/>
          <p:cNvSpPr>
            <a:spLocks noChangeArrowheads="1"/>
          </p:cNvSpPr>
          <p:nvPr/>
        </p:nvSpPr>
        <p:spPr bwMode="auto">
          <a:xfrm>
            <a:off x="4230688" y="4803775"/>
            <a:ext cx="501650" cy="5619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t8</a:t>
            </a:r>
          </a:p>
        </p:txBody>
      </p:sp>
      <p:sp>
        <p:nvSpPr>
          <p:cNvPr id="32776" name="Oval 64"/>
          <p:cNvSpPr>
            <a:spLocks noChangeArrowheads="1"/>
          </p:cNvSpPr>
          <p:nvPr/>
        </p:nvSpPr>
        <p:spPr bwMode="auto">
          <a:xfrm>
            <a:off x="1693863" y="2943225"/>
            <a:ext cx="501650" cy="5619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t5</a:t>
            </a:r>
          </a:p>
        </p:txBody>
      </p:sp>
      <p:sp>
        <p:nvSpPr>
          <p:cNvPr id="32777" name="Oval 65"/>
          <p:cNvSpPr>
            <a:spLocks noChangeArrowheads="1"/>
          </p:cNvSpPr>
          <p:nvPr/>
        </p:nvSpPr>
        <p:spPr bwMode="auto">
          <a:xfrm>
            <a:off x="4230688" y="2092325"/>
            <a:ext cx="501650" cy="5619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t6</a:t>
            </a:r>
          </a:p>
        </p:txBody>
      </p:sp>
      <p:cxnSp>
        <p:nvCxnSpPr>
          <p:cNvPr id="32778" name="AutoShape 67"/>
          <p:cNvCxnSpPr>
            <a:cxnSpLocks noChangeShapeType="1"/>
            <a:endCxn id="32776" idx="6"/>
          </p:cNvCxnSpPr>
          <p:nvPr/>
        </p:nvCxnSpPr>
        <p:spPr bwMode="auto">
          <a:xfrm flipH="1">
            <a:off x="2214563" y="2408238"/>
            <a:ext cx="1960562" cy="8159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779" name="AutoShape 68"/>
          <p:cNvCxnSpPr>
            <a:cxnSpLocks noChangeShapeType="1"/>
            <a:stCxn id="32776" idx="2"/>
            <a:endCxn id="32770" idx="6"/>
          </p:cNvCxnSpPr>
          <p:nvPr/>
        </p:nvCxnSpPr>
        <p:spPr bwMode="auto">
          <a:xfrm flipH="1">
            <a:off x="1328738" y="3224213"/>
            <a:ext cx="3460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780" name="AutoShape 69"/>
          <p:cNvCxnSpPr>
            <a:cxnSpLocks noChangeShapeType="1"/>
            <a:stCxn id="32776" idx="5"/>
          </p:cNvCxnSpPr>
          <p:nvPr/>
        </p:nvCxnSpPr>
        <p:spPr bwMode="auto">
          <a:xfrm>
            <a:off x="2122488" y="3441700"/>
            <a:ext cx="2144712" cy="1358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781" name="AutoShape 70"/>
          <p:cNvCxnSpPr>
            <a:cxnSpLocks noChangeShapeType="1"/>
            <a:stCxn id="32775" idx="4"/>
          </p:cNvCxnSpPr>
          <p:nvPr/>
        </p:nvCxnSpPr>
        <p:spPr bwMode="auto">
          <a:xfrm>
            <a:off x="4481513" y="5384800"/>
            <a:ext cx="14287" cy="4222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782" name="AutoShape 71"/>
          <p:cNvCxnSpPr>
            <a:cxnSpLocks noChangeShapeType="1"/>
            <a:stCxn id="32775" idx="6"/>
            <a:endCxn id="32774" idx="2"/>
          </p:cNvCxnSpPr>
          <p:nvPr/>
        </p:nvCxnSpPr>
        <p:spPr bwMode="auto">
          <a:xfrm flipV="1">
            <a:off x="4751388" y="3224213"/>
            <a:ext cx="2073275" cy="18605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783" name="AutoShape 73"/>
          <p:cNvCxnSpPr>
            <a:cxnSpLocks noChangeShapeType="1"/>
            <a:stCxn id="32774" idx="6"/>
            <a:endCxn id="32771" idx="2"/>
          </p:cNvCxnSpPr>
          <p:nvPr/>
        </p:nvCxnSpPr>
        <p:spPr bwMode="auto">
          <a:xfrm>
            <a:off x="7364413" y="3224213"/>
            <a:ext cx="344487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784" name="AutoShape 75"/>
          <p:cNvCxnSpPr>
            <a:cxnSpLocks noChangeShapeType="1"/>
            <a:stCxn id="32772" idx="4"/>
          </p:cNvCxnSpPr>
          <p:nvPr/>
        </p:nvCxnSpPr>
        <p:spPr bwMode="auto">
          <a:xfrm>
            <a:off x="4481513" y="1727200"/>
            <a:ext cx="14287" cy="3460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785" name="AutoShape 76"/>
          <p:cNvCxnSpPr>
            <a:cxnSpLocks noChangeShapeType="1"/>
            <a:stCxn id="32777" idx="6"/>
            <a:endCxn id="32774" idx="1"/>
          </p:cNvCxnSpPr>
          <p:nvPr/>
        </p:nvCxnSpPr>
        <p:spPr bwMode="auto">
          <a:xfrm>
            <a:off x="4751388" y="2373313"/>
            <a:ext cx="2165350" cy="6334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7654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247650"/>
            <a:ext cx="7788275" cy="1190625"/>
          </a:xfrm>
          <a:noFill/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 New Roman" charset="0"/>
              </a:rPr>
              <a:t>Coalescing</a:t>
            </a:r>
          </a:p>
        </p:txBody>
      </p:sp>
      <p:sp>
        <p:nvSpPr>
          <p:cNvPr id="612355" name="Rectangle 3"/>
          <p:cNvSpPr>
            <a:spLocks noGrp="1" noChangeArrowheads="1"/>
          </p:cNvSpPr>
          <p:nvPr>
            <p:ph idx="1"/>
          </p:nvPr>
        </p:nvSpPr>
        <p:spPr>
          <a:xfrm>
            <a:off x="595313" y="1781175"/>
            <a:ext cx="7897812" cy="3890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MOVs can be removed if the source and the target share the same register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The source and the target of the move can be merged into a single node </a:t>
            </a:r>
            <a:br>
              <a:rPr lang="en-US" sz="2800">
                <a:latin typeface="Times New Roman" charset="0"/>
              </a:rPr>
            </a:br>
            <a:r>
              <a:rPr lang="en-US" sz="2800">
                <a:latin typeface="Times New Roman" charset="0"/>
              </a:rPr>
              <a:t>(unifying the sets of neighbors)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May require more registers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02E00"/>
                </a:solidFill>
                <a:latin typeface="Times New Roman" charset="0"/>
              </a:rPr>
              <a:t>Conservative Coalescing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Merge nodes only if the resulting node has fewer than K neighbors with degree </a:t>
            </a:r>
            <a:r>
              <a:rPr lang="en-US" sz="2400">
                <a:latin typeface="Times New Roman" charset="0"/>
                <a:sym typeface="Math B" charset="0"/>
              </a:rPr>
              <a:t></a:t>
            </a:r>
            <a:r>
              <a:rPr lang="en-US" sz="2400">
                <a:latin typeface="Times New Roman" charset="0"/>
              </a:rPr>
              <a:t> K (in the resulting graph)</a:t>
            </a:r>
          </a:p>
        </p:txBody>
      </p:sp>
    </p:spTree>
    <p:extLst>
      <p:ext uri="{BB962C8B-B14F-4D97-AF65-F5344CB8AC3E}">
        <p14:creationId xmlns:p14="http://schemas.microsoft.com/office/powerpoint/2010/main" val="208878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55" grpId="0" build="p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247650"/>
            <a:ext cx="7788275" cy="1190625"/>
          </a:xfrm>
          <a:noFill/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 New Roman" charset="0"/>
              </a:rPr>
              <a:t>Constrained Moves</a:t>
            </a:r>
          </a:p>
        </p:txBody>
      </p:sp>
      <p:sp>
        <p:nvSpPr>
          <p:cNvPr id="613379" name="Rectangle 3"/>
          <p:cNvSpPr>
            <a:spLocks noGrp="1" noChangeArrowheads="1"/>
          </p:cNvSpPr>
          <p:nvPr>
            <p:ph idx="1"/>
          </p:nvPr>
        </p:nvSpPr>
        <p:spPr>
          <a:xfrm>
            <a:off x="627063" y="1735138"/>
            <a:ext cx="672465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A instruction T </a:t>
            </a:r>
            <a:r>
              <a:rPr lang="en-US" sz="2800">
                <a:latin typeface="Times New Roman" charset="0"/>
                <a:sym typeface="Symbol" charset="0"/>
              </a:rPr>
              <a:t></a:t>
            </a:r>
            <a:r>
              <a:rPr lang="en-US" sz="2800">
                <a:latin typeface="Times New Roman" charset="0"/>
              </a:rPr>
              <a:t> S is </a:t>
            </a:r>
            <a:r>
              <a:rPr lang="en-US" sz="2800">
                <a:solidFill>
                  <a:srgbClr val="F02E00"/>
                </a:solidFill>
                <a:latin typeface="Times New Roman" charset="0"/>
              </a:rPr>
              <a:t>constrained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 if S and T interfere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May happen after coalescing</a:t>
            </a:r>
          </a:p>
          <a:p>
            <a:pPr>
              <a:lnSpc>
                <a:spcPct val="90000"/>
              </a:lnSpc>
            </a:pPr>
            <a:endParaRPr lang="en-US" sz="2800">
              <a:latin typeface="Times New Roman" charset="0"/>
            </a:endParaRPr>
          </a:p>
          <a:p>
            <a:pPr>
              <a:lnSpc>
                <a:spcPct val="90000"/>
              </a:lnSpc>
            </a:pPr>
            <a:endParaRPr lang="en-US" sz="2800">
              <a:latin typeface="Times New Roman" charset="0"/>
            </a:endParaRPr>
          </a:p>
          <a:p>
            <a:pPr>
              <a:lnSpc>
                <a:spcPct val="90000"/>
              </a:lnSpc>
            </a:pPr>
            <a:endParaRPr lang="en-US" sz="2800">
              <a:latin typeface="Times New Roman" charset="0"/>
            </a:endParaRPr>
          </a:p>
          <a:p>
            <a:pPr>
              <a:lnSpc>
                <a:spcPct val="90000"/>
              </a:lnSpc>
            </a:pPr>
            <a:endParaRPr lang="en-US" sz="2800">
              <a:latin typeface="Times New Roman" charset="0"/>
            </a:endParaRPr>
          </a:p>
          <a:p>
            <a:pPr>
              <a:lnSpc>
                <a:spcPct val="90000"/>
              </a:lnSpc>
            </a:pPr>
            <a:endParaRPr lang="en-US" sz="2800">
              <a:latin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Constrained MOVs are not coalesced</a:t>
            </a:r>
          </a:p>
          <a:p>
            <a:pPr>
              <a:lnSpc>
                <a:spcPct val="90000"/>
              </a:lnSpc>
            </a:pPr>
            <a:endParaRPr lang="en-US" sz="2800">
              <a:latin typeface="Times New Roman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85800" y="3140075"/>
            <a:ext cx="4905375" cy="1835150"/>
            <a:chOff x="432" y="1978"/>
            <a:chExt cx="3090" cy="1156"/>
          </a:xfrm>
        </p:grpSpPr>
        <p:sp>
          <p:nvSpPr>
            <p:cNvPr id="34821" name="Oval 4"/>
            <p:cNvSpPr>
              <a:spLocks noChangeArrowheads="1"/>
            </p:cNvSpPr>
            <p:nvPr/>
          </p:nvSpPr>
          <p:spPr bwMode="auto">
            <a:xfrm>
              <a:off x="2477" y="2061"/>
              <a:ext cx="306" cy="35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34822" name="Oval 5"/>
            <p:cNvSpPr>
              <a:spLocks noChangeArrowheads="1"/>
            </p:cNvSpPr>
            <p:nvPr/>
          </p:nvSpPr>
          <p:spPr bwMode="auto">
            <a:xfrm>
              <a:off x="3216" y="2090"/>
              <a:ext cx="306" cy="35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Y</a:t>
              </a:r>
            </a:p>
          </p:txBody>
        </p:sp>
        <p:cxnSp>
          <p:nvCxnSpPr>
            <p:cNvPr id="34823" name="AutoShape 8"/>
            <p:cNvCxnSpPr>
              <a:cxnSpLocks noChangeShapeType="1"/>
            </p:cNvCxnSpPr>
            <p:nvPr/>
          </p:nvCxnSpPr>
          <p:spPr bwMode="auto">
            <a:xfrm>
              <a:off x="2757" y="2238"/>
              <a:ext cx="409" cy="2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4824" name="Oval 9"/>
            <p:cNvSpPr>
              <a:spLocks noChangeArrowheads="1"/>
            </p:cNvSpPr>
            <p:nvPr/>
          </p:nvSpPr>
          <p:spPr bwMode="auto">
            <a:xfrm>
              <a:off x="2692" y="2780"/>
              <a:ext cx="280" cy="35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Z</a:t>
              </a:r>
            </a:p>
          </p:txBody>
        </p:sp>
        <p:cxnSp>
          <p:nvCxnSpPr>
            <p:cNvPr id="34825" name="AutoShape 12"/>
            <p:cNvCxnSpPr>
              <a:cxnSpLocks noChangeShapeType="1"/>
              <a:stCxn id="34822" idx="3"/>
              <a:endCxn id="34824" idx="6"/>
            </p:cNvCxnSpPr>
            <p:nvPr/>
          </p:nvCxnSpPr>
          <p:spPr bwMode="auto">
            <a:xfrm flipH="1">
              <a:off x="2984" y="2404"/>
              <a:ext cx="277" cy="55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4826" name="AutoShape 13"/>
            <p:cNvCxnSpPr>
              <a:cxnSpLocks noChangeShapeType="1"/>
              <a:stCxn id="34821" idx="4"/>
              <a:endCxn id="34824" idx="0"/>
            </p:cNvCxnSpPr>
            <p:nvPr/>
          </p:nvCxnSpPr>
          <p:spPr bwMode="auto">
            <a:xfrm>
              <a:off x="2630" y="2427"/>
              <a:ext cx="202" cy="34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4827" name="Text Box 14"/>
            <p:cNvSpPr txBox="1">
              <a:spLocks noChangeArrowheads="1"/>
            </p:cNvSpPr>
            <p:nvPr/>
          </p:nvSpPr>
          <p:spPr bwMode="auto">
            <a:xfrm>
              <a:off x="461" y="1978"/>
              <a:ext cx="19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tx1"/>
                  </a:solidFill>
                </a:rPr>
                <a:t>X </a:t>
              </a:r>
              <a:r>
                <a:rPr lang="en-US">
                  <a:solidFill>
                    <a:schemeClr val="tx1"/>
                  </a:solidFill>
                  <a:sym typeface="Symbol" charset="0"/>
                </a:rPr>
                <a:t>Y       /* X, Y, Z */</a:t>
              </a:r>
            </a:p>
          </p:txBody>
        </p:sp>
        <p:sp>
          <p:nvSpPr>
            <p:cNvPr id="34828" name="Text Box 15"/>
            <p:cNvSpPr txBox="1">
              <a:spLocks noChangeArrowheads="1"/>
            </p:cNvSpPr>
            <p:nvPr/>
          </p:nvSpPr>
          <p:spPr bwMode="auto">
            <a:xfrm>
              <a:off x="432" y="2602"/>
              <a:ext cx="14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tx1"/>
                  </a:solidFill>
                </a:rPr>
                <a:t>Y</a:t>
              </a:r>
              <a:r>
                <a:rPr lang="en-US">
                  <a:solidFill>
                    <a:schemeClr val="tx1"/>
                  </a:solidFill>
                  <a:sym typeface="Symbol" charset="0"/>
                </a:rPr>
                <a:t>Z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437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79" grpId="0" build="p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0"/>
            <a:ext cx="7772400" cy="708025"/>
          </a:xfrm>
          <a:noFill/>
        </p:spPr>
        <p:txBody>
          <a:bodyPr/>
          <a:lstStyle/>
          <a:p>
            <a:r>
              <a:rPr lang="en-US" sz="3200">
                <a:solidFill>
                  <a:schemeClr val="tx1"/>
                </a:solidFill>
                <a:latin typeface="Times New Roman" charset="0"/>
              </a:rPr>
              <a:t>Graph Coloring with Coalescing</a:t>
            </a:r>
          </a:p>
        </p:txBody>
      </p:sp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2301875" y="900113"/>
            <a:ext cx="5486400" cy="434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Build: Construct the interference graph</a:t>
            </a: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1890713" y="1584325"/>
            <a:ext cx="6340475" cy="892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Simplify: Recursively remove non MOVE nodes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 with less than K neighbors; Push removed nodes into stack</a:t>
            </a: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1873250" y="4403725"/>
            <a:ext cx="6340475" cy="892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Potential-Spill: Spill some nodes and remove nodes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Push removed nodes into stack</a:t>
            </a:r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1874838" y="5532438"/>
            <a:ext cx="6340475" cy="434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Select: Assign actual registers (from simplify/spill stack)</a:t>
            </a:r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1535113" y="6423025"/>
            <a:ext cx="7053262" cy="434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Actual-Spill: Spill some potential spills and repeat the process</a:t>
            </a:r>
          </a:p>
        </p:txBody>
      </p:sp>
      <p:cxnSp>
        <p:nvCxnSpPr>
          <p:cNvPr id="35847" name="AutoShape 8"/>
          <p:cNvCxnSpPr>
            <a:cxnSpLocks noChangeShapeType="1"/>
            <a:stCxn id="35842" idx="2"/>
            <a:endCxn id="35843" idx="0"/>
          </p:cNvCxnSpPr>
          <p:nvPr/>
        </p:nvCxnSpPr>
        <p:spPr bwMode="auto">
          <a:xfrm>
            <a:off x="5045075" y="1354138"/>
            <a:ext cx="15875" cy="2111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48" name="AutoShape 10"/>
          <p:cNvCxnSpPr>
            <a:cxnSpLocks noChangeShapeType="1"/>
            <a:stCxn id="35844" idx="2"/>
            <a:endCxn id="35845" idx="0"/>
          </p:cNvCxnSpPr>
          <p:nvPr/>
        </p:nvCxnSpPr>
        <p:spPr bwMode="auto">
          <a:xfrm>
            <a:off x="5043488" y="531495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49" name="AutoShape 11"/>
          <p:cNvCxnSpPr>
            <a:cxnSpLocks noChangeShapeType="1"/>
            <a:stCxn id="35845" idx="2"/>
            <a:endCxn id="35846" idx="0"/>
          </p:cNvCxnSpPr>
          <p:nvPr/>
        </p:nvCxnSpPr>
        <p:spPr bwMode="auto">
          <a:xfrm>
            <a:off x="5045075" y="5986463"/>
            <a:ext cx="17463" cy="4175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50" name="AutoShape 12"/>
          <p:cNvCxnSpPr>
            <a:cxnSpLocks noChangeShapeType="1"/>
            <a:stCxn id="35844" idx="1"/>
            <a:endCxn id="35843" idx="1"/>
          </p:cNvCxnSpPr>
          <p:nvPr/>
        </p:nvCxnSpPr>
        <p:spPr bwMode="auto">
          <a:xfrm rot="10800000" flipH="1">
            <a:off x="1854200" y="2030413"/>
            <a:ext cx="17463" cy="2819400"/>
          </a:xfrm>
          <a:prstGeom prst="curvedConnector3">
            <a:avLst>
              <a:gd name="adj1" fmla="val -5281819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5851" name="AutoShape 13"/>
          <p:cNvSpPr>
            <a:spLocks noChangeArrowheads="1"/>
          </p:cNvSpPr>
          <p:nvPr/>
        </p:nvSpPr>
        <p:spPr bwMode="auto">
          <a:xfrm>
            <a:off x="8229600" y="1751013"/>
            <a:ext cx="279400" cy="495300"/>
          </a:xfrm>
          <a:prstGeom prst="curvedLeftArrow">
            <a:avLst>
              <a:gd name="adj1" fmla="val 35455"/>
              <a:gd name="adj2" fmla="val 70909"/>
              <a:gd name="adj3" fmla="val 33333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52" name="AutoShape 14"/>
          <p:cNvSpPr>
            <a:spLocks noChangeArrowheads="1"/>
          </p:cNvSpPr>
          <p:nvPr/>
        </p:nvSpPr>
        <p:spPr bwMode="auto">
          <a:xfrm>
            <a:off x="8255000" y="5543550"/>
            <a:ext cx="309563" cy="495300"/>
          </a:xfrm>
          <a:prstGeom prst="curvedLeftArrow">
            <a:avLst>
              <a:gd name="adj1" fmla="val 32000"/>
              <a:gd name="adj2" fmla="val 64000"/>
              <a:gd name="adj3" fmla="val 33333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35853" name="AutoShape 15"/>
          <p:cNvCxnSpPr>
            <a:cxnSpLocks noChangeShapeType="1"/>
            <a:stCxn id="35846" idx="1"/>
            <a:endCxn id="35842" idx="1"/>
          </p:cNvCxnSpPr>
          <p:nvPr/>
        </p:nvCxnSpPr>
        <p:spPr bwMode="auto">
          <a:xfrm rot="10800000" flipH="1">
            <a:off x="1516063" y="1117600"/>
            <a:ext cx="766762" cy="5522913"/>
          </a:xfrm>
          <a:prstGeom prst="curvedConnector3">
            <a:avLst>
              <a:gd name="adj1" fmla="val -116153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5854" name="Text Box 16"/>
          <p:cNvSpPr txBox="1">
            <a:spLocks noChangeArrowheads="1"/>
          </p:cNvSpPr>
          <p:nvPr/>
        </p:nvSpPr>
        <p:spPr bwMode="auto">
          <a:xfrm>
            <a:off x="1871663" y="2662238"/>
            <a:ext cx="6340475" cy="739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Coalesce: Conservatively merge unconstrained MOV related nodes with fewer than K </a:t>
            </a:r>
            <a:r>
              <a:rPr lang="ja-JP" altLang="en-US">
                <a:solidFill>
                  <a:schemeClr val="tx1"/>
                </a:solidFill>
              </a:rPr>
              <a:t>“</a:t>
            </a:r>
            <a:r>
              <a:rPr lang="en-US" altLang="ja-JP">
                <a:solidFill>
                  <a:schemeClr val="tx1"/>
                </a:solidFill>
              </a:rPr>
              <a:t>heavy</a:t>
            </a:r>
            <a:r>
              <a:rPr lang="ja-JP" altLang="en-US">
                <a:solidFill>
                  <a:schemeClr val="tx1"/>
                </a:solidFill>
              </a:rPr>
              <a:t>”</a:t>
            </a:r>
            <a:r>
              <a:rPr lang="en-US" altLang="ja-JP">
                <a:solidFill>
                  <a:schemeClr val="tx1"/>
                </a:solidFill>
              </a:rPr>
              <a:t> neighbors 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855" name="AutoShape 17"/>
          <p:cNvCxnSpPr>
            <a:cxnSpLocks noChangeShapeType="1"/>
            <a:stCxn id="35854" idx="1"/>
            <a:endCxn id="35843" idx="1"/>
          </p:cNvCxnSpPr>
          <p:nvPr/>
        </p:nvCxnSpPr>
        <p:spPr bwMode="auto">
          <a:xfrm rot="10800000" flipH="1">
            <a:off x="1852613" y="2030413"/>
            <a:ext cx="19050" cy="1001712"/>
          </a:xfrm>
          <a:prstGeom prst="curvedConnector3">
            <a:avLst>
              <a:gd name="adj1" fmla="val -110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5856" name="Text Box 18"/>
          <p:cNvSpPr txBox="1">
            <a:spLocks noChangeArrowheads="1"/>
          </p:cNvSpPr>
          <p:nvPr/>
        </p:nvSpPr>
        <p:spPr bwMode="auto">
          <a:xfrm>
            <a:off x="1374775" y="3702050"/>
            <a:ext cx="7348538" cy="434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Freeze: Give-Up Coalescing on some low-degree MOV related nodes</a:t>
            </a:r>
          </a:p>
        </p:txBody>
      </p:sp>
      <p:cxnSp>
        <p:nvCxnSpPr>
          <p:cNvPr id="35857" name="AutoShape 20"/>
          <p:cNvCxnSpPr>
            <a:cxnSpLocks noChangeShapeType="1"/>
            <a:stCxn id="35856" idx="1"/>
            <a:endCxn id="35843" idx="1"/>
          </p:cNvCxnSpPr>
          <p:nvPr/>
        </p:nvCxnSpPr>
        <p:spPr bwMode="auto">
          <a:xfrm rot="10800000" flipH="1">
            <a:off x="1355725" y="2030413"/>
            <a:ext cx="515938" cy="1889125"/>
          </a:xfrm>
          <a:prstGeom prst="curvedConnector3">
            <a:avLst>
              <a:gd name="adj1" fmla="val -40616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58" name="AutoShape 21"/>
          <p:cNvCxnSpPr>
            <a:cxnSpLocks noChangeShapeType="1"/>
            <a:stCxn id="35843" idx="2"/>
            <a:endCxn id="35854" idx="0"/>
          </p:cNvCxnSpPr>
          <p:nvPr/>
        </p:nvCxnSpPr>
        <p:spPr bwMode="auto">
          <a:xfrm flipH="1">
            <a:off x="5041900" y="2495550"/>
            <a:ext cx="19050" cy="1476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59" name="AutoShape 22"/>
          <p:cNvCxnSpPr>
            <a:cxnSpLocks noChangeShapeType="1"/>
            <a:stCxn id="35854" idx="2"/>
            <a:endCxn id="35856" idx="0"/>
          </p:cNvCxnSpPr>
          <p:nvPr/>
        </p:nvCxnSpPr>
        <p:spPr bwMode="auto">
          <a:xfrm>
            <a:off x="5041900" y="3421063"/>
            <a:ext cx="7938" cy="2619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60" name="AutoShape 23"/>
          <p:cNvCxnSpPr>
            <a:cxnSpLocks noChangeShapeType="1"/>
            <a:stCxn id="35856" idx="2"/>
            <a:endCxn id="35844" idx="0"/>
          </p:cNvCxnSpPr>
          <p:nvPr/>
        </p:nvCxnSpPr>
        <p:spPr bwMode="auto">
          <a:xfrm flipH="1">
            <a:off x="5043488" y="4156075"/>
            <a:ext cx="6350" cy="228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059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247650"/>
            <a:ext cx="7788275" cy="1190625"/>
          </a:xfrm>
          <a:noFill/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 New Roman" charset="0"/>
              </a:rPr>
              <a:t>Spilling</a:t>
            </a:r>
          </a:p>
        </p:txBody>
      </p:sp>
      <p:sp>
        <p:nvSpPr>
          <p:cNvPr id="615427" name="Rectangle 3"/>
          <p:cNvSpPr>
            <a:spLocks noGrp="1" noChangeArrowheads="1"/>
          </p:cNvSpPr>
          <p:nvPr>
            <p:ph idx="1"/>
          </p:nvPr>
        </p:nvSpPr>
        <p:spPr>
          <a:xfrm>
            <a:off x="627063" y="1735138"/>
            <a:ext cx="7929562" cy="44958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Many heuristics exist</a:t>
            </a:r>
          </a:p>
          <a:p>
            <a:pPr lvl="1"/>
            <a:r>
              <a:rPr lang="en-US">
                <a:latin typeface="Times New Roman" charset="0"/>
              </a:rPr>
              <a:t>Maximal degree</a:t>
            </a:r>
          </a:p>
          <a:p>
            <a:pPr lvl="1"/>
            <a:r>
              <a:rPr lang="en-US">
                <a:latin typeface="Times New Roman" charset="0"/>
              </a:rPr>
              <a:t>Live-ranges</a:t>
            </a:r>
          </a:p>
          <a:p>
            <a:pPr lvl="1"/>
            <a:r>
              <a:rPr lang="en-US">
                <a:latin typeface="Times New Roman" charset="0"/>
              </a:rPr>
              <a:t>Number of uses in loops</a:t>
            </a:r>
          </a:p>
          <a:p>
            <a:r>
              <a:rPr lang="en-US">
                <a:latin typeface="Times New Roman" charset="0"/>
              </a:rPr>
              <a:t>The whole process need to be repeated after an actual spill</a:t>
            </a:r>
          </a:p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7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27" grpId="0" build="p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247650"/>
            <a:ext cx="7788275" cy="1190625"/>
          </a:xfrm>
          <a:noFill/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 New Roman" charset="0"/>
              </a:rPr>
              <a:t>Pre-Colored Nodes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627063" y="1735138"/>
            <a:ext cx="7929562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Some registers in the intermediate language are </a:t>
            </a:r>
            <a:r>
              <a:rPr lang="en-US" sz="2800">
                <a:solidFill>
                  <a:srgbClr val="F02E00"/>
                </a:solidFill>
                <a:latin typeface="Times New Roman" charset="0"/>
              </a:rPr>
              <a:t>pre-colored: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correspond to real registers</a:t>
            </a:r>
            <a:br>
              <a:rPr lang="en-US" sz="2400">
                <a:latin typeface="Times New Roman" charset="0"/>
              </a:rPr>
            </a:br>
            <a:r>
              <a:rPr lang="en-US" sz="2400">
                <a:latin typeface="Times New Roman" charset="0"/>
              </a:rPr>
              <a:t> (stack-pointer, frame-pointer, parameters, )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Cannot be Simplified, Coalesced, or Spilled (infinite degree)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Interfered with each other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But normal temporaries can be coalesced into pre-colored registers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Register allocation is completed when all the nodes are pre-colored</a:t>
            </a:r>
          </a:p>
        </p:txBody>
      </p:sp>
    </p:spTree>
    <p:extLst>
      <p:ext uri="{BB962C8B-B14F-4D97-AF65-F5344CB8AC3E}">
        <p14:creationId xmlns:p14="http://schemas.microsoft.com/office/powerpoint/2010/main" val="906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(optimized): b*b-4*a*c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73218" y="214488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8245" y="3101622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</a:t>
            </a:r>
            <a:endParaRPr lang="en-US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2689" y="4058356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3801" y="4058356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34756" y="3098800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</a:t>
            </a:r>
            <a:endParaRPr lang="en-US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055534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0312" y="4055534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</a:t>
            </a:r>
            <a:endParaRPr lang="en-US" dirty="0" smtClean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34756" y="501508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5868" y="501508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</a:t>
            </a:r>
          </a:p>
        </p:txBody>
      </p:sp>
      <p:cxnSp>
        <p:nvCxnSpPr>
          <p:cNvPr id="17" name="Straight Connector 16"/>
          <p:cNvCxnSpPr>
            <a:stCxn id="6" idx="2"/>
            <a:endCxn id="7" idx="0"/>
          </p:cNvCxnSpPr>
          <p:nvPr/>
        </p:nvCxnSpPr>
        <p:spPr bwMode="auto">
          <a:xfrm flipH="1">
            <a:off x="2604911" y="3563287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6" idx="2"/>
            <a:endCxn id="8" idx="0"/>
          </p:cNvCxnSpPr>
          <p:nvPr/>
        </p:nvCxnSpPr>
        <p:spPr bwMode="auto">
          <a:xfrm>
            <a:off x="3310467" y="3563287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5" idx="2"/>
          </p:cNvCxnSpPr>
          <p:nvPr/>
        </p:nvCxnSpPr>
        <p:spPr bwMode="auto">
          <a:xfrm flipH="1">
            <a:off x="3457223" y="2606554"/>
            <a:ext cx="1298217" cy="427335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5" idx="2"/>
            <a:endCxn id="10" idx="0"/>
          </p:cNvCxnSpPr>
          <p:nvPr/>
        </p:nvCxnSpPr>
        <p:spPr bwMode="auto">
          <a:xfrm>
            <a:off x="4755440" y="2606554"/>
            <a:ext cx="1261538" cy="492246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10" idx="2"/>
            <a:endCxn id="11" idx="0"/>
          </p:cNvCxnSpPr>
          <p:nvPr/>
        </p:nvCxnSpPr>
        <p:spPr bwMode="auto">
          <a:xfrm flipH="1">
            <a:off x="5311422" y="3560465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2" idx="0"/>
            <a:endCxn id="10" idx="2"/>
          </p:cNvCxnSpPr>
          <p:nvPr/>
        </p:nvCxnSpPr>
        <p:spPr bwMode="auto">
          <a:xfrm flipH="1" flipV="1">
            <a:off x="6016978" y="3560465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12" idx="2"/>
            <a:endCxn id="14" idx="0"/>
          </p:cNvCxnSpPr>
          <p:nvPr/>
        </p:nvCxnSpPr>
        <p:spPr bwMode="auto">
          <a:xfrm flipH="1">
            <a:off x="6016978" y="4517199"/>
            <a:ext cx="705556" cy="49789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5" idx="0"/>
            <a:endCxn id="12" idx="2"/>
          </p:cNvCxnSpPr>
          <p:nvPr/>
        </p:nvCxnSpPr>
        <p:spPr bwMode="auto">
          <a:xfrm flipH="1" flipV="1">
            <a:off x="6722534" y="4517199"/>
            <a:ext cx="705556" cy="49789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079978" y="3900313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30601" y="3925712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94002" y="2906890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20265" y="4899380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70888" y="492477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34289" y="3905957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86489" y="3911602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00513" y="2988734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98247" y="2040468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9036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247650"/>
            <a:ext cx="7788275" cy="865188"/>
          </a:xfrm>
          <a:noFill/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imes New Roman" charset="0"/>
              </a:rPr>
              <a:t>Caller-Save and Callee-Save Registers</a:t>
            </a:r>
          </a:p>
        </p:txBody>
      </p:sp>
      <p:sp>
        <p:nvSpPr>
          <p:cNvPr id="617475" name="Rectangle 3"/>
          <p:cNvSpPr>
            <a:spLocks noGrp="1" noChangeArrowheads="1"/>
          </p:cNvSpPr>
          <p:nvPr>
            <p:ph idx="1"/>
          </p:nvPr>
        </p:nvSpPr>
        <p:spPr>
          <a:xfrm>
            <a:off x="517525" y="1270000"/>
            <a:ext cx="7943850" cy="51768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F02E00"/>
                </a:solidFill>
                <a:latin typeface="Times New Roman" charset="0"/>
              </a:rPr>
              <a:t>callee-save-registers </a:t>
            </a:r>
            <a:r>
              <a:rPr lang="en-US" sz="2800">
                <a:latin typeface="Times New Roman" charset="0"/>
              </a:rPr>
              <a:t>(MIPS 16-23)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 Saved by the callee when modified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 Values are automatically preserved across calls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02E00"/>
                </a:solidFill>
                <a:latin typeface="Times New Roman" charset="0"/>
              </a:rPr>
              <a:t>caller-save-registers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Saved by the caller when needed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Values are not automatically preserved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Usually the architecture defines caller-save and callee-save registers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Separate compilation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Interoperability between code produced by different compilers/languages 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But compilers can decide when to use calller/callee registers</a:t>
            </a: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3998913" y="6927850"/>
            <a:ext cx="327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6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75" grpId="0" build="p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imes New Roman" charset="0"/>
              </a:rPr>
              <a:t>Caller-Save vs.  Callee-Save Registers</a:t>
            </a:r>
          </a:p>
        </p:txBody>
      </p:sp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3998913" y="6927850"/>
            <a:ext cx="327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679941" name="Text Box 5"/>
          <p:cNvSpPr txBox="1">
            <a:spLocks noChangeArrowheads="1"/>
          </p:cNvSpPr>
          <p:nvPr/>
        </p:nvSpPr>
        <p:spPr bwMode="auto">
          <a:xfrm>
            <a:off x="220663" y="2387600"/>
            <a:ext cx="3776662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int foo(int a)	{ </a:t>
            </a:r>
          </a:p>
          <a:p>
            <a:pPr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	int b=a+1; </a:t>
            </a:r>
          </a:p>
          <a:p>
            <a:pPr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	f1();</a:t>
            </a:r>
          </a:p>
          <a:p>
            <a:pPr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	g1(b);</a:t>
            </a:r>
          </a:p>
          <a:p>
            <a:pPr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 	return(b+2);</a:t>
            </a:r>
          </a:p>
          <a:p>
            <a:pPr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 }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79942" name="Text Box 6"/>
          <p:cNvSpPr txBox="1">
            <a:spLocks noChangeArrowheads="1"/>
          </p:cNvSpPr>
          <p:nvPr/>
        </p:nvSpPr>
        <p:spPr bwMode="auto">
          <a:xfrm>
            <a:off x="5051425" y="2417763"/>
            <a:ext cx="3736975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void bar (int y) { </a:t>
            </a:r>
          </a:p>
          <a:p>
            <a:pPr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	int x=y+1;</a:t>
            </a:r>
          </a:p>
          <a:p>
            <a:pPr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	f2(y); </a:t>
            </a:r>
          </a:p>
          <a:p>
            <a:pPr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         g2(2); </a:t>
            </a:r>
          </a:p>
          <a:p>
            <a:pPr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3077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41" grpId="0"/>
      <p:bldP spid="679942" grpId="0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247650"/>
            <a:ext cx="7788275" cy="865188"/>
          </a:xfrm>
          <a:noFill/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imes New Roman" charset="0"/>
              </a:rPr>
              <a:t>Saving Callee-Save Registers</a:t>
            </a:r>
          </a:p>
        </p:txBody>
      </p:sp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3998913" y="6927850"/>
            <a:ext cx="327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574675" y="1701800"/>
            <a:ext cx="254317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enter: def(r</a:t>
            </a:r>
            <a:r>
              <a:rPr lang="en-US" sz="3200" baseline="-25000">
                <a:solidFill>
                  <a:schemeClr val="tx1"/>
                </a:solidFill>
              </a:rPr>
              <a:t>7</a:t>
            </a:r>
            <a:r>
              <a:rPr lang="en-US" sz="320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20000"/>
              </a:spcBef>
            </a:pPr>
            <a:endParaRPr lang="en-US" sz="320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	…</a:t>
            </a:r>
          </a:p>
          <a:p>
            <a:pPr>
              <a:spcBef>
                <a:spcPct val="20000"/>
              </a:spcBef>
            </a:pPr>
            <a:endParaRPr lang="en-US" sz="320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endParaRPr lang="en-US" sz="320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exit:	use(r</a:t>
            </a:r>
            <a:r>
              <a:rPr lang="en-US" sz="3200" baseline="-25000">
                <a:solidFill>
                  <a:schemeClr val="tx1"/>
                </a:solidFill>
              </a:rPr>
              <a:t>7</a:t>
            </a:r>
            <a:r>
              <a:rPr lang="en-US" sz="32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31816" name="Text Box 8"/>
          <p:cNvSpPr txBox="1">
            <a:spLocks noChangeArrowheads="1"/>
          </p:cNvSpPr>
          <p:nvPr/>
        </p:nvSpPr>
        <p:spPr bwMode="auto">
          <a:xfrm>
            <a:off x="4354513" y="1701800"/>
            <a:ext cx="310038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enter: def(r</a:t>
            </a:r>
            <a:r>
              <a:rPr lang="en-US" sz="3200" baseline="-25000">
                <a:solidFill>
                  <a:schemeClr val="tx1"/>
                </a:solidFill>
              </a:rPr>
              <a:t>7</a:t>
            </a:r>
            <a:r>
              <a:rPr lang="en-US" sz="320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	t</a:t>
            </a:r>
            <a:r>
              <a:rPr lang="en-US" sz="3200" baseline="-25000">
                <a:solidFill>
                  <a:schemeClr val="tx1"/>
                </a:solidFill>
              </a:rPr>
              <a:t>231</a:t>
            </a:r>
            <a:r>
              <a:rPr lang="en-US" sz="3200">
                <a:solidFill>
                  <a:schemeClr val="tx1"/>
                </a:solidFill>
              </a:rPr>
              <a:t> </a:t>
            </a:r>
            <a:r>
              <a:rPr lang="en-US" sz="3200">
                <a:solidFill>
                  <a:schemeClr val="tx1"/>
                </a:solidFill>
                <a:sym typeface="Symbol" charset="0"/>
              </a:rPr>
              <a:t></a:t>
            </a:r>
            <a:r>
              <a:rPr lang="en-US" sz="3200">
                <a:solidFill>
                  <a:schemeClr val="tx1"/>
                </a:solidFill>
              </a:rPr>
              <a:t> r</a:t>
            </a:r>
            <a:r>
              <a:rPr lang="en-US" sz="3200" baseline="-25000">
                <a:solidFill>
                  <a:schemeClr val="tx1"/>
                </a:solidFill>
              </a:rPr>
              <a:t>7</a:t>
            </a:r>
          </a:p>
          <a:p>
            <a:pPr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	…</a:t>
            </a:r>
          </a:p>
          <a:p>
            <a:pPr>
              <a:spcBef>
                <a:spcPct val="20000"/>
              </a:spcBef>
            </a:pPr>
            <a:endParaRPr lang="en-US" sz="320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	 r</a:t>
            </a:r>
            <a:r>
              <a:rPr lang="en-US" sz="3200" baseline="-25000">
                <a:solidFill>
                  <a:schemeClr val="tx1"/>
                </a:solidFill>
              </a:rPr>
              <a:t>7</a:t>
            </a:r>
            <a:r>
              <a:rPr lang="en-US" sz="3200">
                <a:solidFill>
                  <a:schemeClr val="tx1"/>
                </a:solidFill>
              </a:rPr>
              <a:t> </a:t>
            </a:r>
            <a:r>
              <a:rPr lang="en-US" sz="3200">
                <a:solidFill>
                  <a:schemeClr val="tx1"/>
                </a:solidFill>
                <a:sym typeface="Symbol" charset="0"/>
              </a:rPr>
              <a:t></a:t>
            </a:r>
            <a:r>
              <a:rPr lang="en-US" sz="3200">
                <a:solidFill>
                  <a:schemeClr val="tx1"/>
                </a:solidFill>
              </a:rPr>
              <a:t> t</a:t>
            </a:r>
            <a:r>
              <a:rPr lang="en-US" sz="3200" baseline="-25000">
                <a:solidFill>
                  <a:schemeClr val="tx1"/>
                </a:solidFill>
              </a:rPr>
              <a:t>231</a:t>
            </a:r>
          </a:p>
          <a:p>
            <a:pPr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exit:	use(r</a:t>
            </a:r>
            <a:r>
              <a:rPr lang="en-US" sz="3200" baseline="-25000">
                <a:solidFill>
                  <a:schemeClr val="tx1"/>
                </a:solidFill>
              </a:rPr>
              <a:t>7</a:t>
            </a:r>
            <a:r>
              <a:rPr lang="en-US" sz="320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8301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6" grpId="0" autoUpdateAnimBg="0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144463"/>
            <a:ext cx="7788275" cy="523875"/>
          </a:xfrm>
          <a:noFill/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  <a:latin typeface="Times New Roman" charset="0"/>
              </a:rPr>
              <a:t>A Complete Example</a:t>
            </a:r>
          </a:p>
        </p:txBody>
      </p:sp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3998913" y="6927850"/>
            <a:ext cx="327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201613" y="777875"/>
            <a:ext cx="37496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enter: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c := r3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	a := r1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b := r2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	d := 0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e := a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loop: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	d := d+b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e := e-1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if e&gt;0 goto loop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r1 := d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r3 := c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return  </a:t>
            </a:r>
            <a:r>
              <a:rPr lang="en-US" sz="2400">
                <a:solidFill>
                  <a:srgbClr val="F02E00"/>
                </a:solidFill>
              </a:rPr>
              <a:t>/* r1,r3 */</a:t>
            </a: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2262188" y="1100138"/>
            <a:ext cx="265112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F02E00"/>
                </a:solidFill>
              </a:rPr>
              <a:t>r1, r2	caller save</a:t>
            </a:r>
          </a:p>
          <a:p>
            <a:r>
              <a:rPr lang="en-US" sz="2400">
                <a:solidFill>
                  <a:srgbClr val="F02E00"/>
                </a:solidFill>
              </a:rPr>
              <a:t>r3  	 callee-save</a:t>
            </a:r>
          </a:p>
        </p:txBody>
      </p:sp>
    </p:spTree>
    <p:extLst>
      <p:ext uri="{BB962C8B-B14F-4D97-AF65-F5344CB8AC3E}">
        <p14:creationId xmlns:p14="http://schemas.microsoft.com/office/powerpoint/2010/main" val="198857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0"/>
            <a:ext cx="7772400" cy="708025"/>
          </a:xfrm>
          <a:noFill/>
        </p:spPr>
        <p:txBody>
          <a:bodyPr/>
          <a:lstStyle/>
          <a:p>
            <a:r>
              <a:rPr lang="en-US" sz="3200">
                <a:solidFill>
                  <a:schemeClr val="tx1"/>
                </a:solidFill>
                <a:latin typeface="Times New Roman" charset="0"/>
              </a:rPr>
              <a:t>Graph Coloring with Coalescing</a:t>
            </a:r>
          </a:p>
        </p:txBody>
      </p:sp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2301875" y="900113"/>
            <a:ext cx="5486400" cy="434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Build: Construct the interference graph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1890713" y="1584325"/>
            <a:ext cx="6340475" cy="892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Simplify: Recursively remove non MOVE nodes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 with less than K neighbors; Push removed nodes into stack</a:t>
            </a: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1873250" y="4403725"/>
            <a:ext cx="6340475" cy="892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Potential-Spill: Spill some nodes and remove nodes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Push removed nodes into stack</a:t>
            </a: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1874838" y="5532438"/>
            <a:ext cx="6340475" cy="434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Select: Assign actual registers (from simplify/spill stack)</a:t>
            </a: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1535113" y="6423025"/>
            <a:ext cx="7053262" cy="434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Actual-Spill: Spill some potential spills and repeat the process</a:t>
            </a:r>
          </a:p>
        </p:txBody>
      </p:sp>
      <p:cxnSp>
        <p:nvCxnSpPr>
          <p:cNvPr id="43015" name="AutoShape 8"/>
          <p:cNvCxnSpPr>
            <a:cxnSpLocks noChangeShapeType="1"/>
            <a:stCxn id="43010" idx="2"/>
            <a:endCxn id="43011" idx="0"/>
          </p:cNvCxnSpPr>
          <p:nvPr/>
        </p:nvCxnSpPr>
        <p:spPr bwMode="auto">
          <a:xfrm>
            <a:off x="5045075" y="1354138"/>
            <a:ext cx="15875" cy="2111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3016" name="AutoShape 9"/>
          <p:cNvCxnSpPr>
            <a:cxnSpLocks noChangeShapeType="1"/>
            <a:stCxn id="43012" idx="2"/>
            <a:endCxn id="43013" idx="0"/>
          </p:cNvCxnSpPr>
          <p:nvPr/>
        </p:nvCxnSpPr>
        <p:spPr bwMode="auto">
          <a:xfrm>
            <a:off x="5043488" y="531495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3017" name="AutoShape 10"/>
          <p:cNvCxnSpPr>
            <a:cxnSpLocks noChangeShapeType="1"/>
            <a:stCxn id="43013" idx="2"/>
            <a:endCxn id="43014" idx="0"/>
          </p:cNvCxnSpPr>
          <p:nvPr/>
        </p:nvCxnSpPr>
        <p:spPr bwMode="auto">
          <a:xfrm>
            <a:off x="5045075" y="5986463"/>
            <a:ext cx="17463" cy="4175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3018" name="AutoShape 11"/>
          <p:cNvCxnSpPr>
            <a:cxnSpLocks noChangeShapeType="1"/>
            <a:stCxn id="43012" idx="1"/>
            <a:endCxn id="43011" idx="1"/>
          </p:cNvCxnSpPr>
          <p:nvPr/>
        </p:nvCxnSpPr>
        <p:spPr bwMode="auto">
          <a:xfrm rot="10800000" flipH="1">
            <a:off x="1854200" y="2030413"/>
            <a:ext cx="17463" cy="2819400"/>
          </a:xfrm>
          <a:prstGeom prst="curvedConnector3">
            <a:avLst>
              <a:gd name="adj1" fmla="val -5727273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019" name="AutoShape 12"/>
          <p:cNvSpPr>
            <a:spLocks noChangeArrowheads="1"/>
          </p:cNvSpPr>
          <p:nvPr/>
        </p:nvSpPr>
        <p:spPr bwMode="auto">
          <a:xfrm>
            <a:off x="8229600" y="1751013"/>
            <a:ext cx="279400" cy="495300"/>
          </a:xfrm>
          <a:prstGeom prst="curvedLeftArrow">
            <a:avLst>
              <a:gd name="adj1" fmla="val 35455"/>
              <a:gd name="adj2" fmla="val 70909"/>
              <a:gd name="adj3" fmla="val 33333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020" name="AutoShape 13"/>
          <p:cNvSpPr>
            <a:spLocks noChangeArrowheads="1"/>
          </p:cNvSpPr>
          <p:nvPr/>
        </p:nvSpPr>
        <p:spPr bwMode="auto">
          <a:xfrm>
            <a:off x="8255000" y="5543550"/>
            <a:ext cx="309563" cy="495300"/>
          </a:xfrm>
          <a:prstGeom prst="curvedLeftArrow">
            <a:avLst>
              <a:gd name="adj1" fmla="val 32000"/>
              <a:gd name="adj2" fmla="val 64000"/>
              <a:gd name="adj3" fmla="val 33333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43021" name="AutoShape 14"/>
          <p:cNvCxnSpPr>
            <a:cxnSpLocks noChangeShapeType="1"/>
            <a:stCxn id="43014" idx="1"/>
            <a:endCxn id="43010" idx="1"/>
          </p:cNvCxnSpPr>
          <p:nvPr/>
        </p:nvCxnSpPr>
        <p:spPr bwMode="auto">
          <a:xfrm rot="10800000" flipH="1">
            <a:off x="1516063" y="1117600"/>
            <a:ext cx="766762" cy="5522913"/>
          </a:xfrm>
          <a:prstGeom prst="curvedConnector3">
            <a:avLst>
              <a:gd name="adj1" fmla="val -116153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022" name="Text Box 15"/>
          <p:cNvSpPr txBox="1">
            <a:spLocks noChangeArrowheads="1"/>
          </p:cNvSpPr>
          <p:nvPr/>
        </p:nvSpPr>
        <p:spPr bwMode="auto">
          <a:xfrm>
            <a:off x="1871663" y="2662238"/>
            <a:ext cx="6340475" cy="739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Coalesce: Conservatively merge unconstrained MOV related nodes with fewer that K </a:t>
            </a:r>
            <a:r>
              <a:rPr lang="ja-JP" altLang="en-US">
                <a:solidFill>
                  <a:schemeClr val="tx1"/>
                </a:solidFill>
              </a:rPr>
              <a:t>“</a:t>
            </a:r>
            <a:r>
              <a:rPr lang="en-US" altLang="ja-JP">
                <a:solidFill>
                  <a:schemeClr val="tx1"/>
                </a:solidFill>
              </a:rPr>
              <a:t>heavy</a:t>
            </a:r>
            <a:r>
              <a:rPr lang="ja-JP" altLang="en-US">
                <a:solidFill>
                  <a:schemeClr val="tx1"/>
                </a:solidFill>
              </a:rPr>
              <a:t>”</a:t>
            </a:r>
            <a:r>
              <a:rPr lang="en-US" altLang="ja-JP">
                <a:solidFill>
                  <a:schemeClr val="tx1"/>
                </a:solidFill>
              </a:rPr>
              <a:t> neighbors 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3023" name="AutoShape 16"/>
          <p:cNvCxnSpPr>
            <a:cxnSpLocks noChangeShapeType="1"/>
            <a:stCxn id="43022" idx="1"/>
            <a:endCxn id="43011" idx="1"/>
          </p:cNvCxnSpPr>
          <p:nvPr/>
        </p:nvCxnSpPr>
        <p:spPr bwMode="auto">
          <a:xfrm rot="10800000" flipH="1">
            <a:off x="1852613" y="2030413"/>
            <a:ext cx="19050" cy="1001712"/>
          </a:xfrm>
          <a:prstGeom prst="curvedConnector3">
            <a:avLst>
              <a:gd name="adj1" fmla="val -110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024" name="Text Box 17"/>
          <p:cNvSpPr txBox="1">
            <a:spLocks noChangeArrowheads="1"/>
          </p:cNvSpPr>
          <p:nvPr/>
        </p:nvSpPr>
        <p:spPr bwMode="auto">
          <a:xfrm>
            <a:off x="1374775" y="3702050"/>
            <a:ext cx="7348538" cy="434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Freeze: Give-Up Coalescing on some low-degree MOV related nodes</a:t>
            </a:r>
          </a:p>
        </p:txBody>
      </p:sp>
      <p:cxnSp>
        <p:nvCxnSpPr>
          <p:cNvPr id="43025" name="AutoShape 18"/>
          <p:cNvCxnSpPr>
            <a:cxnSpLocks noChangeShapeType="1"/>
            <a:stCxn id="43024" idx="1"/>
            <a:endCxn id="43011" idx="1"/>
          </p:cNvCxnSpPr>
          <p:nvPr/>
        </p:nvCxnSpPr>
        <p:spPr bwMode="auto">
          <a:xfrm rot="10800000" flipH="1">
            <a:off x="1355725" y="2030413"/>
            <a:ext cx="515938" cy="1889125"/>
          </a:xfrm>
          <a:prstGeom prst="curvedConnector3">
            <a:avLst>
              <a:gd name="adj1" fmla="val -40616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3026" name="AutoShape 19"/>
          <p:cNvCxnSpPr>
            <a:cxnSpLocks noChangeShapeType="1"/>
            <a:stCxn id="43011" idx="2"/>
            <a:endCxn id="43022" idx="0"/>
          </p:cNvCxnSpPr>
          <p:nvPr/>
        </p:nvCxnSpPr>
        <p:spPr bwMode="auto">
          <a:xfrm flipH="1">
            <a:off x="5041900" y="2495550"/>
            <a:ext cx="19050" cy="1476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3027" name="AutoShape 20"/>
          <p:cNvCxnSpPr>
            <a:cxnSpLocks noChangeShapeType="1"/>
            <a:stCxn id="43022" idx="2"/>
            <a:endCxn id="43024" idx="0"/>
          </p:cNvCxnSpPr>
          <p:nvPr/>
        </p:nvCxnSpPr>
        <p:spPr bwMode="auto">
          <a:xfrm>
            <a:off x="5041900" y="3421063"/>
            <a:ext cx="7938" cy="2619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3028" name="AutoShape 21"/>
          <p:cNvCxnSpPr>
            <a:cxnSpLocks noChangeShapeType="1"/>
            <a:stCxn id="43024" idx="2"/>
            <a:endCxn id="43012" idx="0"/>
          </p:cNvCxnSpPr>
          <p:nvPr/>
        </p:nvCxnSpPr>
        <p:spPr bwMode="auto">
          <a:xfrm flipH="1">
            <a:off x="5043488" y="4156075"/>
            <a:ext cx="6350" cy="228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8670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144463"/>
            <a:ext cx="7788275" cy="523875"/>
          </a:xfrm>
          <a:noFill/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  <a:latin typeface="Times New Roman" charset="0"/>
              </a:rPr>
              <a:t>A Complete Example</a:t>
            </a:r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3998913" y="6927850"/>
            <a:ext cx="327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201613" y="777875"/>
            <a:ext cx="37496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enter: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c := r3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	a := r1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b := r2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	d := 0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e := a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loop: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	d := d+b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e := e-1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if e&gt;0 goto loop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r1 := d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r3 := c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return  </a:t>
            </a:r>
            <a:r>
              <a:rPr lang="en-US" sz="2400">
                <a:solidFill>
                  <a:srgbClr val="F02E00"/>
                </a:solidFill>
              </a:rPr>
              <a:t>/* r1,r3 */</a:t>
            </a: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2262188" y="1100138"/>
            <a:ext cx="265112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F02E00"/>
                </a:solidFill>
              </a:rPr>
              <a:t>r1, r2	caller save</a:t>
            </a:r>
          </a:p>
          <a:p>
            <a:r>
              <a:rPr lang="en-US" sz="2400">
                <a:solidFill>
                  <a:srgbClr val="F02E00"/>
                </a:solidFill>
              </a:rPr>
              <a:t>r3  	 callee-save</a:t>
            </a:r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6010275" y="609600"/>
            <a:ext cx="1663700" cy="404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use{r3}  def{c}</a:t>
            </a:r>
          </a:p>
        </p:txBody>
      </p:sp>
      <p:sp>
        <p:nvSpPr>
          <p:cNvPr id="44038" name="Rectangle 7"/>
          <p:cNvSpPr>
            <a:spLocks noChangeArrowheads="1"/>
          </p:cNvSpPr>
          <p:nvPr/>
        </p:nvSpPr>
        <p:spPr bwMode="auto">
          <a:xfrm>
            <a:off x="6010275" y="1254125"/>
            <a:ext cx="1663700" cy="404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use{r1}  def{a}</a:t>
            </a:r>
          </a:p>
        </p:txBody>
      </p:sp>
      <p:sp>
        <p:nvSpPr>
          <p:cNvPr id="44039" name="Rectangle 8"/>
          <p:cNvSpPr>
            <a:spLocks noChangeArrowheads="1"/>
          </p:cNvSpPr>
          <p:nvPr/>
        </p:nvSpPr>
        <p:spPr bwMode="auto">
          <a:xfrm>
            <a:off x="6003925" y="1898650"/>
            <a:ext cx="1676400" cy="404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use{r2}  def{b}</a:t>
            </a:r>
          </a:p>
        </p:txBody>
      </p:sp>
      <p:sp>
        <p:nvSpPr>
          <p:cNvPr id="44040" name="Rectangle 9"/>
          <p:cNvSpPr>
            <a:spLocks noChangeArrowheads="1"/>
          </p:cNvSpPr>
          <p:nvPr/>
        </p:nvSpPr>
        <p:spPr bwMode="auto">
          <a:xfrm>
            <a:off x="6099175" y="2543175"/>
            <a:ext cx="1485900" cy="404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use{}  def{d}</a:t>
            </a:r>
          </a:p>
        </p:txBody>
      </p:sp>
      <p:sp>
        <p:nvSpPr>
          <p:cNvPr id="44041" name="Rectangle 10"/>
          <p:cNvSpPr>
            <a:spLocks noChangeArrowheads="1"/>
          </p:cNvSpPr>
          <p:nvPr/>
        </p:nvSpPr>
        <p:spPr bwMode="auto">
          <a:xfrm>
            <a:off x="6053138" y="3187700"/>
            <a:ext cx="1574800" cy="404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use{a}  def{e}</a:t>
            </a:r>
          </a:p>
        </p:txBody>
      </p:sp>
      <p:sp>
        <p:nvSpPr>
          <p:cNvPr id="44042" name="Rectangle 11"/>
          <p:cNvSpPr>
            <a:spLocks noChangeArrowheads="1"/>
          </p:cNvSpPr>
          <p:nvPr/>
        </p:nvSpPr>
        <p:spPr bwMode="auto">
          <a:xfrm>
            <a:off x="5926138" y="3833813"/>
            <a:ext cx="1828800" cy="4048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use{d, b}  def{d}</a:t>
            </a:r>
          </a:p>
        </p:txBody>
      </p:sp>
      <p:sp>
        <p:nvSpPr>
          <p:cNvPr id="44043" name="Rectangle 12"/>
          <p:cNvSpPr>
            <a:spLocks noChangeArrowheads="1"/>
          </p:cNvSpPr>
          <p:nvPr/>
        </p:nvSpPr>
        <p:spPr bwMode="auto">
          <a:xfrm>
            <a:off x="6053138" y="4478338"/>
            <a:ext cx="1574800" cy="4048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use{e}  def{e}</a:t>
            </a:r>
          </a:p>
        </p:txBody>
      </p:sp>
      <p:sp>
        <p:nvSpPr>
          <p:cNvPr id="44044" name="Rectangle 13"/>
          <p:cNvSpPr>
            <a:spLocks noChangeArrowheads="1"/>
          </p:cNvSpPr>
          <p:nvPr/>
        </p:nvSpPr>
        <p:spPr bwMode="auto">
          <a:xfrm>
            <a:off x="6103938" y="5122863"/>
            <a:ext cx="1473200" cy="4048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use{e}  def{}</a:t>
            </a:r>
          </a:p>
        </p:txBody>
      </p:sp>
      <p:sp>
        <p:nvSpPr>
          <p:cNvPr id="44045" name="Rectangle 14"/>
          <p:cNvSpPr>
            <a:spLocks noChangeArrowheads="1"/>
          </p:cNvSpPr>
          <p:nvPr/>
        </p:nvSpPr>
        <p:spPr bwMode="auto">
          <a:xfrm>
            <a:off x="6002338" y="5767388"/>
            <a:ext cx="1676400" cy="4048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use{d}  def{r1}</a:t>
            </a:r>
          </a:p>
        </p:txBody>
      </p:sp>
      <p:sp>
        <p:nvSpPr>
          <p:cNvPr id="44046" name="Rectangle 15"/>
          <p:cNvSpPr>
            <a:spLocks noChangeArrowheads="1"/>
          </p:cNvSpPr>
          <p:nvPr/>
        </p:nvSpPr>
        <p:spPr bwMode="auto">
          <a:xfrm>
            <a:off x="6010275" y="6413500"/>
            <a:ext cx="1663700" cy="404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use{c}  def{r3}</a:t>
            </a:r>
          </a:p>
        </p:txBody>
      </p:sp>
      <p:cxnSp>
        <p:nvCxnSpPr>
          <p:cNvPr id="44047" name="AutoShape 16"/>
          <p:cNvCxnSpPr>
            <a:cxnSpLocks noChangeShapeType="1"/>
            <a:stCxn id="44037" idx="2"/>
            <a:endCxn id="44038" idx="0"/>
          </p:cNvCxnSpPr>
          <p:nvPr/>
        </p:nvCxnSpPr>
        <p:spPr bwMode="auto">
          <a:xfrm>
            <a:off x="6842125" y="1033463"/>
            <a:ext cx="0" cy="2016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4048" name="AutoShape 17"/>
          <p:cNvCxnSpPr>
            <a:cxnSpLocks noChangeShapeType="1"/>
            <a:stCxn id="44038" idx="2"/>
            <a:endCxn id="44039" idx="0"/>
          </p:cNvCxnSpPr>
          <p:nvPr/>
        </p:nvCxnSpPr>
        <p:spPr bwMode="auto">
          <a:xfrm>
            <a:off x="6842125" y="1677988"/>
            <a:ext cx="0" cy="2016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4049" name="AutoShape 18"/>
          <p:cNvCxnSpPr>
            <a:cxnSpLocks noChangeShapeType="1"/>
            <a:stCxn id="44039" idx="2"/>
            <a:endCxn id="44040" idx="0"/>
          </p:cNvCxnSpPr>
          <p:nvPr/>
        </p:nvCxnSpPr>
        <p:spPr bwMode="auto">
          <a:xfrm>
            <a:off x="6842125" y="2322513"/>
            <a:ext cx="0" cy="2016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4050" name="AutoShape 19"/>
          <p:cNvCxnSpPr>
            <a:cxnSpLocks noChangeShapeType="1"/>
            <a:stCxn id="44040" idx="2"/>
            <a:endCxn id="44041" idx="0"/>
          </p:cNvCxnSpPr>
          <p:nvPr/>
        </p:nvCxnSpPr>
        <p:spPr bwMode="auto">
          <a:xfrm flipH="1">
            <a:off x="6840538" y="2967038"/>
            <a:ext cx="1587" cy="2016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4051" name="AutoShape 20"/>
          <p:cNvCxnSpPr>
            <a:cxnSpLocks noChangeShapeType="1"/>
            <a:endCxn id="44042" idx="0"/>
          </p:cNvCxnSpPr>
          <p:nvPr/>
        </p:nvCxnSpPr>
        <p:spPr bwMode="auto">
          <a:xfrm flipH="1">
            <a:off x="6840538" y="3657600"/>
            <a:ext cx="17462" cy="1571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4052" name="AutoShape 21"/>
          <p:cNvCxnSpPr>
            <a:cxnSpLocks noChangeShapeType="1"/>
            <a:stCxn id="44042" idx="2"/>
            <a:endCxn id="44043" idx="0"/>
          </p:cNvCxnSpPr>
          <p:nvPr/>
        </p:nvCxnSpPr>
        <p:spPr bwMode="auto">
          <a:xfrm>
            <a:off x="6840538" y="4257675"/>
            <a:ext cx="0" cy="2016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4053" name="AutoShape 22"/>
          <p:cNvCxnSpPr>
            <a:cxnSpLocks noChangeShapeType="1"/>
            <a:stCxn id="44043" idx="2"/>
            <a:endCxn id="44044" idx="0"/>
          </p:cNvCxnSpPr>
          <p:nvPr/>
        </p:nvCxnSpPr>
        <p:spPr bwMode="auto">
          <a:xfrm>
            <a:off x="6840538" y="4902200"/>
            <a:ext cx="0" cy="2016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4054" name="AutoShape 23"/>
          <p:cNvCxnSpPr>
            <a:cxnSpLocks noChangeShapeType="1"/>
            <a:stCxn id="44044" idx="2"/>
            <a:endCxn id="44045" idx="0"/>
          </p:cNvCxnSpPr>
          <p:nvPr/>
        </p:nvCxnSpPr>
        <p:spPr bwMode="auto">
          <a:xfrm>
            <a:off x="6840538" y="5546725"/>
            <a:ext cx="0" cy="2016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4055" name="AutoShape 24"/>
          <p:cNvCxnSpPr>
            <a:cxnSpLocks noChangeShapeType="1"/>
            <a:stCxn id="44045" idx="2"/>
            <a:endCxn id="44046" idx="0"/>
          </p:cNvCxnSpPr>
          <p:nvPr/>
        </p:nvCxnSpPr>
        <p:spPr bwMode="auto">
          <a:xfrm>
            <a:off x="6840538" y="6191250"/>
            <a:ext cx="1587" cy="203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4056" name="AutoShape 25"/>
          <p:cNvCxnSpPr>
            <a:cxnSpLocks noChangeShapeType="1"/>
            <a:stCxn id="44044" idx="1"/>
            <a:endCxn id="44042" idx="1"/>
          </p:cNvCxnSpPr>
          <p:nvPr/>
        </p:nvCxnSpPr>
        <p:spPr bwMode="auto">
          <a:xfrm rot="10800000">
            <a:off x="5907088" y="4037013"/>
            <a:ext cx="177800" cy="1289050"/>
          </a:xfrm>
          <a:prstGeom prst="curvedConnector3">
            <a:avLst>
              <a:gd name="adj1" fmla="val 217856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00442" name="Text Box 26"/>
          <p:cNvSpPr txBox="1">
            <a:spLocks noChangeArrowheads="1"/>
          </p:cNvSpPr>
          <p:nvPr/>
        </p:nvSpPr>
        <p:spPr bwMode="auto">
          <a:xfrm>
            <a:off x="4752975" y="6342063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{r1, r3}</a:t>
            </a:r>
          </a:p>
        </p:txBody>
      </p:sp>
      <p:sp>
        <p:nvSpPr>
          <p:cNvPr id="700443" name="Text Box 27"/>
          <p:cNvSpPr txBox="1">
            <a:spLocks noChangeArrowheads="1"/>
          </p:cNvSpPr>
          <p:nvPr/>
        </p:nvSpPr>
        <p:spPr bwMode="auto">
          <a:xfrm>
            <a:off x="7143750" y="6070600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{r1, c}</a:t>
            </a:r>
          </a:p>
        </p:txBody>
      </p:sp>
      <p:sp>
        <p:nvSpPr>
          <p:cNvPr id="700444" name="Text Box 28"/>
          <p:cNvSpPr txBox="1">
            <a:spLocks noChangeArrowheads="1"/>
          </p:cNvSpPr>
          <p:nvPr/>
        </p:nvSpPr>
        <p:spPr bwMode="auto">
          <a:xfrm>
            <a:off x="7143750" y="5464175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{c, d}</a:t>
            </a:r>
          </a:p>
        </p:txBody>
      </p:sp>
      <p:sp>
        <p:nvSpPr>
          <p:cNvPr id="700445" name="Text Box 29"/>
          <p:cNvSpPr txBox="1">
            <a:spLocks noChangeArrowheads="1"/>
          </p:cNvSpPr>
          <p:nvPr/>
        </p:nvSpPr>
        <p:spPr bwMode="auto">
          <a:xfrm>
            <a:off x="7143750" y="4813300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{c, d, e}</a:t>
            </a:r>
          </a:p>
        </p:txBody>
      </p:sp>
      <p:sp>
        <p:nvSpPr>
          <p:cNvPr id="700446" name="Text Box 30"/>
          <p:cNvSpPr txBox="1">
            <a:spLocks noChangeArrowheads="1"/>
          </p:cNvSpPr>
          <p:nvPr/>
        </p:nvSpPr>
        <p:spPr bwMode="auto">
          <a:xfrm>
            <a:off x="7143750" y="4116388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{c, d, e}</a:t>
            </a:r>
          </a:p>
        </p:txBody>
      </p:sp>
    </p:spTree>
    <p:extLst>
      <p:ext uri="{BB962C8B-B14F-4D97-AF65-F5344CB8AC3E}">
        <p14:creationId xmlns:p14="http://schemas.microsoft.com/office/powerpoint/2010/main" val="138269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144463"/>
            <a:ext cx="7788275" cy="523875"/>
          </a:xfrm>
          <a:noFill/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  <a:latin typeface="Times New Roman" charset="0"/>
              </a:rPr>
              <a:t>A Complete Example</a:t>
            </a:r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3998913" y="6927850"/>
            <a:ext cx="327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201613" y="777875"/>
            <a:ext cx="37496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enter: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c := r3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	a := r1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b := r2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	d := 0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e := a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loop: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	d := d+b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e := e-1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if e&gt;0 goto loop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r1 := d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r3 := c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return  </a:t>
            </a:r>
            <a:r>
              <a:rPr lang="en-US" sz="2400">
                <a:solidFill>
                  <a:srgbClr val="F02E00"/>
                </a:solidFill>
              </a:rPr>
              <a:t>/* r1,r3 */</a:t>
            </a:r>
          </a:p>
        </p:txBody>
      </p:sp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6010275" y="609600"/>
            <a:ext cx="1663700" cy="404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use{r3}  def{c}</a:t>
            </a:r>
          </a:p>
        </p:txBody>
      </p:sp>
      <p:sp>
        <p:nvSpPr>
          <p:cNvPr id="45061" name="Rectangle 7"/>
          <p:cNvSpPr>
            <a:spLocks noChangeArrowheads="1"/>
          </p:cNvSpPr>
          <p:nvPr/>
        </p:nvSpPr>
        <p:spPr bwMode="auto">
          <a:xfrm>
            <a:off x="6010275" y="1254125"/>
            <a:ext cx="1663700" cy="404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use{r1}  def{a}</a:t>
            </a:r>
          </a:p>
        </p:txBody>
      </p:sp>
      <p:sp>
        <p:nvSpPr>
          <p:cNvPr id="45062" name="Rectangle 8"/>
          <p:cNvSpPr>
            <a:spLocks noChangeArrowheads="1"/>
          </p:cNvSpPr>
          <p:nvPr/>
        </p:nvSpPr>
        <p:spPr bwMode="auto">
          <a:xfrm>
            <a:off x="6003925" y="1898650"/>
            <a:ext cx="1676400" cy="404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use{r2}  def{b}</a:t>
            </a:r>
          </a:p>
        </p:txBody>
      </p:sp>
      <p:sp>
        <p:nvSpPr>
          <p:cNvPr id="45063" name="Rectangle 9"/>
          <p:cNvSpPr>
            <a:spLocks noChangeArrowheads="1"/>
          </p:cNvSpPr>
          <p:nvPr/>
        </p:nvSpPr>
        <p:spPr bwMode="auto">
          <a:xfrm>
            <a:off x="6099175" y="2543175"/>
            <a:ext cx="1485900" cy="404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use{}  def{d}</a:t>
            </a:r>
          </a:p>
        </p:txBody>
      </p:sp>
      <p:sp>
        <p:nvSpPr>
          <p:cNvPr id="45064" name="Rectangle 10"/>
          <p:cNvSpPr>
            <a:spLocks noChangeArrowheads="1"/>
          </p:cNvSpPr>
          <p:nvPr/>
        </p:nvSpPr>
        <p:spPr bwMode="auto">
          <a:xfrm>
            <a:off x="6053138" y="3187700"/>
            <a:ext cx="1574800" cy="404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use{a}  def{e}</a:t>
            </a:r>
          </a:p>
        </p:txBody>
      </p:sp>
      <p:sp>
        <p:nvSpPr>
          <p:cNvPr id="45065" name="Rectangle 11"/>
          <p:cNvSpPr>
            <a:spLocks noChangeArrowheads="1"/>
          </p:cNvSpPr>
          <p:nvPr/>
        </p:nvSpPr>
        <p:spPr bwMode="auto">
          <a:xfrm>
            <a:off x="5926138" y="3833813"/>
            <a:ext cx="1828800" cy="4048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use{d, b}  def{d}</a:t>
            </a:r>
          </a:p>
        </p:txBody>
      </p:sp>
      <p:sp>
        <p:nvSpPr>
          <p:cNvPr id="45066" name="Rectangle 12"/>
          <p:cNvSpPr>
            <a:spLocks noChangeArrowheads="1"/>
          </p:cNvSpPr>
          <p:nvPr/>
        </p:nvSpPr>
        <p:spPr bwMode="auto">
          <a:xfrm>
            <a:off x="6053138" y="4478338"/>
            <a:ext cx="1574800" cy="4048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use{e}  def{e}</a:t>
            </a:r>
          </a:p>
        </p:txBody>
      </p:sp>
      <p:sp>
        <p:nvSpPr>
          <p:cNvPr id="45067" name="Rectangle 13"/>
          <p:cNvSpPr>
            <a:spLocks noChangeArrowheads="1"/>
          </p:cNvSpPr>
          <p:nvPr/>
        </p:nvSpPr>
        <p:spPr bwMode="auto">
          <a:xfrm>
            <a:off x="6103938" y="5122863"/>
            <a:ext cx="1473200" cy="4048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use{e}  def{}</a:t>
            </a:r>
          </a:p>
        </p:txBody>
      </p:sp>
      <p:sp>
        <p:nvSpPr>
          <p:cNvPr id="45068" name="Rectangle 14"/>
          <p:cNvSpPr>
            <a:spLocks noChangeArrowheads="1"/>
          </p:cNvSpPr>
          <p:nvPr/>
        </p:nvSpPr>
        <p:spPr bwMode="auto">
          <a:xfrm>
            <a:off x="6002338" y="5767388"/>
            <a:ext cx="1676400" cy="4048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use{d}  def{r1}</a:t>
            </a:r>
          </a:p>
        </p:txBody>
      </p:sp>
      <p:sp>
        <p:nvSpPr>
          <p:cNvPr id="45069" name="Rectangle 15"/>
          <p:cNvSpPr>
            <a:spLocks noChangeArrowheads="1"/>
          </p:cNvSpPr>
          <p:nvPr/>
        </p:nvSpPr>
        <p:spPr bwMode="auto">
          <a:xfrm>
            <a:off x="6010275" y="6413500"/>
            <a:ext cx="1663700" cy="404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use{c}  def{r3}</a:t>
            </a:r>
          </a:p>
        </p:txBody>
      </p:sp>
      <p:cxnSp>
        <p:nvCxnSpPr>
          <p:cNvPr id="45070" name="AutoShape 16"/>
          <p:cNvCxnSpPr>
            <a:cxnSpLocks noChangeShapeType="1"/>
            <a:stCxn id="45060" idx="2"/>
            <a:endCxn id="45061" idx="0"/>
          </p:cNvCxnSpPr>
          <p:nvPr/>
        </p:nvCxnSpPr>
        <p:spPr bwMode="auto">
          <a:xfrm>
            <a:off x="6842125" y="1033463"/>
            <a:ext cx="0" cy="2016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5071" name="AutoShape 17"/>
          <p:cNvCxnSpPr>
            <a:cxnSpLocks noChangeShapeType="1"/>
            <a:stCxn id="45061" idx="2"/>
            <a:endCxn id="45062" idx="0"/>
          </p:cNvCxnSpPr>
          <p:nvPr/>
        </p:nvCxnSpPr>
        <p:spPr bwMode="auto">
          <a:xfrm>
            <a:off x="6842125" y="1677988"/>
            <a:ext cx="0" cy="2016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5072" name="AutoShape 18"/>
          <p:cNvCxnSpPr>
            <a:cxnSpLocks noChangeShapeType="1"/>
            <a:stCxn id="45062" idx="2"/>
            <a:endCxn id="45063" idx="0"/>
          </p:cNvCxnSpPr>
          <p:nvPr/>
        </p:nvCxnSpPr>
        <p:spPr bwMode="auto">
          <a:xfrm>
            <a:off x="6842125" y="2322513"/>
            <a:ext cx="0" cy="2016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5073" name="AutoShape 19"/>
          <p:cNvCxnSpPr>
            <a:cxnSpLocks noChangeShapeType="1"/>
            <a:stCxn id="45063" idx="2"/>
            <a:endCxn id="45064" idx="0"/>
          </p:cNvCxnSpPr>
          <p:nvPr/>
        </p:nvCxnSpPr>
        <p:spPr bwMode="auto">
          <a:xfrm flipH="1">
            <a:off x="6840538" y="2967038"/>
            <a:ext cx="1587" cy="2016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5074" name="AutoShape 20"/>
          <p:cNvCxnSpPr>
            <a:cxnSpLocks noChangeShapeType="1"/>
            <a:endCxn id="45065" idx="0"/>
          </p:cNvCxnSpPr>
          <p:nvPr/>
        </p:nvCxnSpPr>
        <p:spPr bwMode="auto">
          <a:xfrm flipH="1">
            <a:off x="6840538" y="3657600"/>
            <a:ext cx="17462" cy="1571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5075" name="AutoShape 21"/>
          <p:cNvCxnSpPr>
            <a:cxnSpLocks noChangeShapeType="1"/>
            <a:stCxn id="45065" idx="2"/>
            <a:endCxn id="45066" idx="0"/>
          </p:cNvCxnSpPr>
          <p:nvPr/>
        </p:nvCxnSpPr>
        <p:spPr bwMode="auto">
          <a:xfrm>
            <a:off x="6840538" y="4257675"/>
            <a:ext cx="0" cy="2016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5076" name="AutoShape 22"/>
          <p:cNvCxnSpPr>
            <a:cxnSpLocks noChangeShapeType="1"/>
            <a:stCxn id="45066" idx="2"/>
            <a:endCxn id="45067" idx="0"/>
          </p:cNvCxnSpPr>
          <p:nvPr/>
        </p:nvCxnSpPr>
        <p:spPr bwMode="auto">
          <a:xfrm>
            <a:off x="6840538" y="4902200"/>
            <a:ext cx="0" cy="2016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5077" name="AutoShape 23"/>
          <p:cNvCxnSpPr>
            <a:cxnSpLocks noChangeShapeType="1"/>
            <a:stCxn id="45067" idx="2"/>
            <a:endCxn id="45068" idx="0"/>
          </p:cNvCxnSpPr>
          <p:nvPr/>
        </p:nvCxnSpPr>
        <p:spPr bwMode="auto">
          <a:xfrm>
            <a:off x="6840538" y="5546725"/>
            <a:ext cx="0" cy="2016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5078" name="AutoShape 24"/>
          <p:cNvCxnSpPr>
            <a:cxnSpLocks noChangeShapeType="1"/>
            <a:stCxn id="45068" idx="2"/>
            <a:endCxn id="45069" idx="0"/>
          </p:cNvCxnSpPr>
          <p:nvPr/>
        </p:nvCxnSpPr>
        <p:spPr bwMode="auto">
          <a:xfrm>
            <a:off x="6840538" y="6191250"/>
            <a:ext cx="1587" cy="203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5079" name="AutoShape 25"/>
          <p:cNvCxnSpPr>
            <a:cxnSpLocks noChangeShapeType="1"/>
            <a:stCxn id="45067" idx="1"/>
            <a:endCxn id="45065" idx="1"/>
          </p:cNvCxnSpPr>
          <p:nvPr/>
        </p:nvCxnSpPr>
        <p:spPr bwMode="auto">
          <a:xfrm rot="10800000">
            <a:off x="5907088" y="4037013"/>
            <a:ext cx="177800" cy="1289050"/>
          </a:xfrm>
          <a:prstGeom prst="curvedConnector3">
            <a:avLst>
              <a:gd name="adj1" fmla="val 217856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5080" name="Text Box 26"/>
          <p:cNvSpPr txBox="1">
            <a:spLocks noChangeArrowheads="1"/>
          </p:cNvSpPr>
          <p:nvPr/>
        </p:nvSpPr>
        <p:spPr bwMode="auto">
          <a:xfrm>
            <a:off x="4740275" y="6329363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{r1, r3}</a:t>
            </a:r>
          </a:p>
        </p:txBody>
      </p:sp>
      <p:sp>
        <p:nvSpPr>
          <p:cNvPr id="45081" name="Text Box 27"/>
          <p:cNvSpPr txBox="1">
            <a:spLocks noChangeArrowheads="1"/>
          </p:cNvSpPr>
          <p:nvPr/>
        </p:nvSpPr>
        <p:spPr bwMode="auto">
          <a:xfrm>
            <a:off x="7239000" y="6070600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{r1, c}</a:t>
            </a:r>
          </a:p>
        </p:txBody>
      </p:sp>
      <p:sp>
        <p:nvSpPr>
          <p:cNvPr id="45082" name="Text Box 28"/>
          <p:cNvSpPr txBox="1">
            <a:spLocks noChangeArrowheads="1"/>
          </p:cNvSpPr>
          <p:nvPr/>
        </p:nvSpPr>
        <p:spPr bwMode="auto">
          <a:xfrm>
            <a:off x="7239000" y="5403850"/>
            <a:ext cx="1450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{c, d, e, b}</a:t>
            </a:r>
          </a:p>
        </p:txBody>
      </p:sp>
      <p:sp>
        <p:nvSpPr>
          <p:cNvPr id="45083" name="Text Box 29"/>
          <p:cNvSpPr txBox="1">
            <a:spLocks noChangeArrowheads="1"/>
          </p:cNvSpPr>
          <p:nvPr/>
        </p:nvSpPr>
        <p:spPr bwMode="auto">
          <a:xfrm>
            <a:off x="7239000" y="4813300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{c, d, e}</a:t>
            </a:r>
          </a:p>
        </p:txBody>
      </p:sp>
      <p:sp>
        <p:nvSpPr>
          <p:cNvPr id="45084" name="Text Box 30"/>
          <p:cNvSpPr txBox="1">
            <a:spLocks noChangeArrowheads="1"/>
          </p:cNvSpPr>
          <p:nvPr/>
        </p:nvSpPr>
        <p:spPr bwMode="auto">
          <a:xfrm>
            <a:off x="7239000" y="4102100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{c, d, e}</a:t>
            </a:r>
          </a:p>
        </p:txBody>
      </p:sp>
      <p:sp>
        <p:nvSpPr>
          <p:cNvPr id="45085" name="Text Box 31"/>
          <p:cNvSpPr txBox="1">
            <a:spLocks noChangeArrowheads="1"/>
          </p:cNvSpPr>
          <p:nvPr/>
        </p:nvSpPr>
        <p:spPr bwMode="auto">
          <a:xfrm>
            <a:off x="7239000" y="3505200"/>
            <a:ext cx="130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{c, d, e, b}</a:t>
            </a:r>
          </a:p>
        </p:txBody>
      </p:sp>
    </p:spTree>
    <p:extLst>
      <p:ext uri="{BB962C8B-B14F-4D97-AF65-F5344CB8AC3E}">
        <p14:creationId xmlns:p14="http://schemas.microsoft.com/office/powerpoint/2010/main" val="142560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144463"/>
            <a:ext cx="7788275" cy="523875"/>
          </a:xfrm>
          <a:noFill/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  <a:latin typeface="Times New Roman" charset="0"/>
              </a:rPr>
              <a:t>A Complete Example</a:t>
            </a:r>
          </a:p>
        </p:txBody>
      </p:sp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3998913" y="6927850"/>
            <a:ext cx="327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201613" y="777875"/>
            <a:ext cx="37496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enter: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c := r3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	a := r1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b := r2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	d := 0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e := a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loop: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	d := d+b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e := e-1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if e&gt;0 goto loop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r1 := d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r3 := c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return  </a:t>
            </a:r>
            <a:r>
              <a:rPr lang="en-US" sz="2400">
                <a:solidFill>
                  <a:srgbClr val="F02E00"/>
                </a:solidFill>
              </a:rPr>
              <a:t>/* r1,r3 */</a:t>
            </a:r>
          </a:p>
        </p:txBody>
      </p:sp>
      <p:sp>
        <p:nvSpPr>
          <p:cNvPr id="46084" name="Rectangle 6"/>
          <p:cNvSpPr>
            <a:spLocks noChangeArrowheads="1"/>
          </p:cNvSpPr>
          <p:nvPr/>
        </p:nvSpPr>
        <p:spPr bwMode="auto">
          <a:xfrm>
            <a:off x="6010275" y="609600"/>
            <a:ext cx="1663700" cy="404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use{r3}  def{c}</a:t>
            </a:r>
          </a:p>
        </p:txBody>
      </p:sp>
      <p:sp>
        <p:nvSpPr>
          <p:cNvPr id="46085" name="Rectangle 7"/>
          <p:cNvSpPr>
            <a:spLocks noChangeArrowheads="1"/>
          </p:cNvSpPr>
          <p:nvPr/>
        </p:nvSpPr>
        <p:spPr bwMode="auto">
          <a:xfrm>
            <a:off x="6010275" y="1254125"/>
            <a:ext cx="1663700" cy="404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use{r1}  def{a}</a:t>
            </a:r>
          </a:p>
        </p:txBody>
      </p:sp>
      <p:sp>
        <p:nvSpPr>
          <p:cNvPr id="46086" name="Rectangle 8"/>
          <p:cNvSpPr>
            <a:spLocks noChangeArrowheads="1"/>
          </p:cNvSpPr>
          <p:nvPr/>
        </p:nvSpPr>
        <p:spPr bwMode="auto">
          <a:xfrm>
            <a:off x="6003925" y="1898650"/>
            <a:ext cx="1676400" cy="404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use{r2}  def{b}</a:t>
            </a:r>
          </a:p>
        </p:txBody>
      </p:sp>
      <p:sp>
        <p:nvSpPr>
          <p:cNvPr id="46087" name="Rectangle 9"/>
          <p:cNvSpPr>
            <a:spLocks noChangeArrowheads="1"/>
          </p:cNvSpPr>
          <p:nvPr/>
        </p:nvSpPr>
        <p:spPr bwMode="auto">
          <a:xfrm>
            <a:off x="6099175" y="2543175"/>
            <a:ext cx="1485900" cy="404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use{}  def{d}</a:t>
            </a:r>
          </a:p>
        </p:txBody>
      </p:sp>
      <p:sp>
        <p:nvSpPr>
          <p:cNvPr id="46088" name="Rectangle 10"/>
          <p:cNvSpPr>
            <a:spLocks noChangeArrowheads="1"/>
          </p:cNvSpPr>
          <p:nvPr/>
        </p:nvSpPr>
        <p:spPr bwMode="auto">
          <a:xfrm>
            <a:off x="6053138" y="3187700"/>
            <a:ext cx="1574800" cy="404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use{a}  def{e}</a:t>
            </a:r>
          </a:p>
        </p:txBody>
      </p:sp>
      <p:sp>
        <p:nvSpPr>
          <p:cNvPr id="46089" name="Rectangle 11"/>
          <p:cNvSpPr>
            <a:spLocks noChangeArrowheads="1"/>
          </p:cNvSpPr>
          <p:nvPr/>
        </p:nvSpPr>
        <p:spPr bwMode="auto">
          <a:xfrm>
            <a:off x="5926138" y="3833813"/>
            <a:ext cx="1828800" cy="4048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use{d, b}  def{d}</a:t>
            </a:r>
          </a:p>
        </p:txBody>
      </p:sp>
      <p:sp>
        <p:nvSpPr>
          <p:cNvPr id="46090" name="Rectangle 12"/>
          <p:cNvSpPr>
            <a:spLocks noChangeArrowheads="1"/>
          </p:cNvSpPr>
          <p:nvPr/>
        </p:nvSpPr>
        <p:spPr bwMode="auto">
          <a:xfrm>
            <a:off x="6053138" y="4478338"/>
            <a:ext cx="1574800" cy="4048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use{e}  def{e}</a:t>
            </a:r>
          </a:p>
        </p:txBody>
      </p:sp>
      <p:sp>
        <p:nvSpPr>
          <p:cNvPr id="46091" name="Rectangle 13"/>
          <p:cNvSpPr>
            <a:spLocks noChangeArrowheads="1"/>
          </p:cNvSpPr>
          <p:nvPr/>
        </p:nvSpPr>
        <p:spPr bwMode="auto">
          <a:xfrm>
            <a:off x="6103938" y="5122863"/>
            <a:ext cx="1473200" cy="4048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use{e}  def{}</a:t>
            </a:r>
          </a:p>
        </p:txBody>
      </p:sp>
      <p:sp>
        <p:nvSpPr>
          <p:cNvPr id="46092" name="Rectangle 14"/>
          <p:cNvSpPr>
            <a:spLocks noChangeArrowheads="1"/>
          </p:cNvSpPr>
          <p:nvPr/>
        </p:nvSpPr>
        <p:spPr bwMode="auto">
          <a:xfrm>
            <a:off x="6002338" y="5767388"/>
            <a:ext cx="1676400" cy="4048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use{d}  def{r1}</a:t>
            </a:r>
          </a:p>
        </p:txBody>
      </p:sp>
      <p:sp>
        <p:nvSpPr>
          <p:cNvPr id="46093" name="Rectangle 15"/>
          <p:cNvSpPr>
            <a:spLocks noChangeArrowheads="1"/>
          </p:cNvSpPr>
          <p:nvPr/>
        </p:nvSpPr>
        <p:spPr bwMode="auto">
          <a:xfrm>
            <a:off x="6010275" y="6413500"/>
            <a:ext cx="1663700" cy="404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use{c}  def{r3}</a:t>
            </a:r>
          </a:p>
        </p:txBody>
      </p:sp>
      <p:cxnSp>
        <p:nvCxnSpPr>
          <p:cNvPr id="46094" name="AutoShape 16"/>
          <p:cNvCxnSpPr>
            <a:cxnSpLocks noChangeShapeType="1"/>
            <a:stCxn id="46084" idx="2"/>
            <a:endCxn id="46085" idx="0"/>
          </p:cNvCxnSpPr>
          <p:nvPr/>
        </p:nvCxnSpPr>
        <p:spPr bwMode="auto">
          <a:xfrm>
            <a:off x="6842125" y="1033463"/>
            <a:ext cx="0" cy="2016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6095" name="AutoShape 17"/>
          <p:cNvCxnSpPr>
            <a:cxnSpLocks noChangeShapeType="1"/>
            <a:stCxn id="46085" idx="2"/>
            <a:endCxn id="46086" idx="0"/>
          </p:cNvCxnSpPr>
          <p:nvPr/>
        </p:nvCxnSpPr>
        <p:spPr bwMode="auto">
          <a:xfrm>
            <a:off x="6842125" y="1677988"/>
            <a:ext cx="0" cy="2016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6096" name="AutoShape 18"/>
          <p:cNvCxnSpPr>
            <a:cxnSpLocks noChangeShapeType="1"/>
            <a:stCxn id="46086" idx="2"/>
            <a:endCxn id="46087" idx="0"/>
          </p:cNvCxnSpPr>
          <p:nvPr/>
        </p:nvCxnSpPr>
        <p:spPr bwMode="auto">
          <a:xfrm>
            <a:off x="6842125" y="2322513"/>
            <a:ext cx="0" cy="2016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6097" name="AutoShape 19"/>
          <p:cNvCxnSpPr>
            <a:cxnSpLocks noChangeShapeType="1"/>
            <a:stCxn id="46087" idx="2"/>
            <a:endCxn id="46088" idx="0"/>
          </p:cNvCxnSpPr>
          <p:nvPr/>
        </p:nvCxnSpPr>
        <p:spPr bwMode="auto">
          <a:xfrm flipH="1">
            <a:off x="6840538" y="2967038"/>
            <a:ext cx="1587" cy="2016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6098" name="AutoShape 20"/>
          <p:cNvCxnSpPr>
            <a:cxnSpLocks noChangeShapeType="1"/>
            <a:endCxn id="46089" idx="0"/>
          </p:cNvCxnSpPr>
          <p:nvPr/>
        </p:nvCxnSpPr>
        <p:spPr bwMode="auto">
          <a:xfrm flipH="1">
            <a:off x="6840538" y="3657600"/>
            <a:ext cx="17462" cy="1571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6099" name="AutoShape 21"/>
          <p:cNvCxnSpPr>
            <a:cxnSpLocks noChangeShapeType="1"/>
            <a:stCxn id="46089" idx="2"/>
            <a:endCxn id="46090" idx="0"/>
          </p:cNvCxnSpPr>
          <p:nvPr/>
        </p:nvCxnSpPr>
        <p:spPr bwMode="auto">
          <a:xfrm>
            <a:off x="6840538" y="4257675"/>
            <a:ext cx="0" cy="2016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6100" name="AutoShape 22"/>
          <p:cNvCxnSpPr>
            <a:cxnSpLocks noChangeShapeType="1"/>
            <a:stCxn id="46090" idx="2"/>
            <a:endCxn id="46091" idx="0"/>
          </p:cNvCxnSpPr>
          <p:nvPr/>
        </p:nvCxnSpPr>
        <p:spPr bwMode="auto">
          <a:xfrm>
            <a:off x="6840538" y="4902200"/>
            <a:ext cx="0" cy="2016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6101" name="AutoShape 23"/>
          <p:cNvCxnSpPr>
            <a:cxnSpLocks noChangeShapeType="1"/>
            <a:stCxn id="46091" idx="2"/>
            <a:endCxn id="46092" idx="0"/>
          </p:cNvCxnSpPr>
          <p:nvPr/>
        </p:nvCxnSpPr>
        <p:spPr bwMode="auto">
          <a:xfrm>
            <a:off x="6840538" y="5546725"/>
            <a:ext cx="0" cy="2016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6102" name="AutoShape 24"/>
          <p:cNvCxnSpPr>
            <a:cxnSpLocks noChangeShapeType="1"/>
            <a:stCxn id="46092" idx="2"/>
            <a:endCxn id="46093" idx="0"/>
          </p:cNvCxnSpPr>
          <p:nvPr/>
        </p:nvCxnSpPr>
        <p:spPr bwMode="auto">
          <a:xfrm>
            <a:off x="6840538" y="6191250"/>
            <a:ext cx="1587" cy="203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6103" name="AutoShape 25"/>
          <p:cNvCxnSpPr>
            <a:cxnSpLocks noChangeShapeType="1"/>
            <a:stCxn id="46091" idx="1"/>
            <a:endCxn id="46089" idx="1"/>
          </p:cNvCxnSpPr>
          <p:nvPr/>
        </p:nvCxnSpPr>
        <p:spPr bwMode="auto">
          <a:xfrm rot="10800000">
            <a:off x="5907088" y="4037013"/>
            <a:ext cx="177800" cy="1289050"/>
          </a:xfrm>
          <a:prstGeom prst="curvedConnector3">
            <a:avLst>
              <a:gd name="adj1" fmla="val 217856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6104" name="Text Box 26"/>
          <p:cNvSpPr txBox="1">
            <a:spLocks noChangeArrowheads="1"/>
          </p:cNvSpPr>
          <p:nvPr/>
        </p:nvSpPr>
        <p:spPr bwMode="auto">
          <a:xfrm>
            <a:off x="4740275" y="6329363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{r1, r3}</a:t>
            </a:r>
          </a:p>
        </p:txBody>
      </p:sp>
      <p:sp>
        <p:nvSpPr>
          <p:cNvPr id="46105" name="Text Box 27"/>
          <p:cNvSpPr txBox="1">
            <a:spLocks noChangeArrowheads="1"/>
          </p:cNvSpPr>
          <p:nvPr/>
        </p:nvSpPr>
        <p:spPr bwMode="auto">
          <a:xfrm>
            <a:off x="7165975" y="6070600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{r1, c}</a:t>
            </a:r>
          </a:p>
        </p:txBody>
      </p:sp>
      <p:sp>
        <p:nvSpPr>
          <p:cNvPr id="46106" name="Text Box 28"/>
          <p:cNvSpPr txBox="1">
            <a:spLocks noChangeArrowheads="1"/>
          </p:cNvSpPr>
          <p:nvPr/>
        </p:nvSpPr>
        <p:spPr bwMode="auto">
          <a:xfrm>
            <a:off x="7165975" y="5403850"/>
            <a:ext cx="1450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{c, d, e, b}</a:t>
            </a:r>
          </a:p>
        </p:txBody>
      </p:sp>
      <p:sp>
        <p:nvSpPr>
          <p:cNvPr id="46107" name="Text Box 29"/>
          <p:cNvSpPr txBox="1">
            <a:spLocks noChangeArrowheads="1"/>
          </p:cNvSpPr>
          <p:nvPr/>
        </p:nvSpPr>
        <p:spPr bwMode="auto">
          <a:xfrm>
            <a:off x="7165975" y="4751388"/>
            <a:ext cx="1277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{c, d, e, b}</a:t>
            </a:r>
          </a:p>
        </p:txBody>
      </p:sp>
      <p:sp>
        <p:nvSpPr>
          <p:cNvPr id="46108" name="Text Box 30"/>
          <p:cNvSpPr txBox="1">
            <a:spLocks noChangeArrowheads="1"/>
          </p:cNvSpPr>
          <p:nvPr/>
        </p:nvSpPr>
        <p:spPr bwMode="auto">
          <a:xfrm>
            <a:off x="7165975" y="4078288"/>
            <a:ext cx="1376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{c, d, e}</a:t>
            </a:r>
          </a:p>
        </p:txBody>
      </p:sp>
      <p:sp>
        <p:nvSpPr>
          <p:cNvPr id="46109" name="Text Box 31"/>
          <p:cNvSpPr txBox="1">
            <a:spLocks noChangeArrowheads="1"/>
          </p:cNvSpPr>
          <p:nvPr/>
        </p:nvSpPr>
        <p:spPr bwMode="auto">
          <a:xfrm>
            <a:off x="7165975" y="3462338"/>
            <a:ext cx="1301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{c, d, e, b}</a:t>
            </a:r>
          </a:p>
        </p:txBody>
      </p:sp>
    </p:spTree>
    <p:extLst>
      <p:ext uri="{BB962C8B-B14F-4D97-AF65-F5344CB8AC3E}">
        <p14:creationId xmlns:p14="http://schemas.microsoft.com/office/powerpoint/2010/main" val="34746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144463"/>
            <a:ext cx="7788275" cy="523875"/>
          </a:xfrm>
          <a:noFill/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  <a:latin typeface="Times New Roman" charset="0"/>
              </a:rPr>
              <a:t>A Complete Example</a:t>
            </a:r>
          </a:p>
        </p:txBody>
      </p:sp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3998913" y="6927850"/>
            <a:ext cx="327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201613" y="777875"/>
            <a:ext cx="37496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enter: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c := r3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	a := r1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b := r2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	d := 0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e := a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loop: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	d := d+b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e := e-1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if e&gt;0 goto loop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r1 := d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r3 := c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return  </a:t>
            </a:r>
            <a:r>
              <a:rPr lang="en-US" sz="2400">
                <a:solidFill>
                  <a:srgbClr val="F02E00"/>
                </a:solidFill>
              </a:rPr>
              <a:t>/* r1,r3 */</a:t>
            </a:r>
          </a:p>
        </p:txBody>
      </p:sp>
      <p:sp>
        <p:nvSpPr>
          <p:cNvPr id="47108" name="Rectangle 6"/>
          <p:cNvSpPr>
            <a:spLocks noChangeArrowheads="1"/>
          </p:cNvSpPr>
          <p:nvPr/>
        </p:nvSpPr>
        <p:spPr bwMode="auto">
          <a:xfrm>
            <a:off x="6010275" y="609600"/>
            <a:ext cx="1663700" cy="404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use{r3}  def{c}</a:t>
            </a:r>
          </a:p>
        </p:txBody>
      </p:sp>
      <p:sp>
        <p:nvSpPr>
          <p:cNvPr id="47109" name="Rectangle 7"/>
          <p:cNvSpPr>
            <a:spLocks noChangeArrowheads="1"/>
          </p:cNvSpPr>
          <p:nvPr/>
        </p:nvSpPr>
        <p:spPr bwMode="auto">
          <a:xfrm>
            <a:off x="6010275" y="1254125"/>
            <a:ext cx="1663700" cy="404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use{r1}  def{a}</a:t>
            </a:r>
          </a:p>
        </p:txBody>
      </p:sp>
      <p:sp>
        <p:nvSpPr>
          <p:cNvPr id="47110" name="Rectangle 8"/>
          <p:cNvSpPr>
            <a:spLocks noChangeArrowheads="1"/>
          </p:cNvSpPr>
          <p:nvPr/>
        </p:nvSpPr>
        <p:spPr bwMode="auto">
          <a:xfrm>
            <a:off x="6003925" y="1898650"/>
            <a:ext cx="1676400" cy="404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use{r2}  def{b}</a:t>
            </a:r>
          </a:p>
        </p:txBody>
      </p:sp>
      <p:sp>
        <p:nvSpPr>
          <p:cNvPr id="47111" name="Rectangle 9"/>
          <p:cNvSpPr>
            <a:spLocks noChangeArrowheads="1"/>
          </p:cNvSpPr>
          <p:nvPr/>
        </p:nvSpPr>
        <p:spPr bwMode="auto">
          <a:xfrm>
            <a:off x="6099175" y="2543175"/>
            <a:ext cx="1485900" cy="404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use{}  def{d}</a:t>
            </a:r>
          </a:p>
        </p:txBody>
      </p:sp>
      <p:sp>
        <p:nvSpPr>
          <p:cNvPr id="47112" name="Rectangle 10"/>
          <p:cNvSpPr>
            <a:spLocks noChangeArrowheads="1"/>
          </p:cNvSpPr>
          <p:nvPr/>
        </p:nvSpPr>
        <p:spPr bwMode="auto">
          <a:xfrm>
            <a:off x="6053138" y="3187700"/>
            <a:ext cx="1574800" cy="404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use{a}  def{e}</a:t>
            </a:r>
          </a:p>
        </p:txBody>
      </p:sp>
      <p:sp>
        <p:nvSpPr>
          <p:cNvPr id="47113" name="Rectangle 11"/>
          <p:cNvSpPr>
            <a:spLocks noChangeArrowheads="1"/>
          </p:cNvSpPr>
          <p:nvPr/>
        </p:nvSpPr>
        <p:spPr bwMode="auto">
          <a:xfrm>
            <a:off x="5926138" y="3833813"/>
            <a:ext cx="1828800" cy="4048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use{d, b}  def{d}</a:t>
            </a:r>
          </a:p>
        </p:txBody>
      </p:sp>
      <p:sp>
        <p:nvSpPr>
          <p:cNvPr id="47114" name="Rectangle 12"/>
          <p:cNvSpPr>
            <a:spLocks noChangeArrowheads="1"/>
          </p:cNvSpPr>
          <p:nvPr/>
        </p:nvSpPr>
        <p:spPr bwMode="auto">
          <a:xfrm>
            <a:off x="6053138" y="4478338"/>
            <a:ext cx="1574800" cy="4048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use{e}  def{e}</a:t>
            </a:r>
          </a:p>
        </p:txBody>
      </p:sp>
      <p:sp>
        <p:nvSpPr>
          <p:cNvPr id="47115" name="Rectangle 13"/>
          <p:cNvSpPr>
            <a:spLocks noChangeArrowheads="1"/>
          </p:cNvSpPr>
          <p:nvPr/>
        </p:nvSpPr>
        <p:spPr bwMode="auto">
          <a:xfrm>
            <a:off x="6103938" y="5122863"/>
            <a:ext cx="1473200" cy="4048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use{e}  def{}</a:t>
            </a:r>
          </a:p>
        </p:txBody>
      </p:sp>
      <p:sp>
        <p:nvSpPr>
          <p:cNvPr id="47116" name="Rectangle 14"/>
          <p:cNvSpPr>
            <a:spLocks noChangeArrowheads="1"/>
          </p:cNvSpPr>
          <p:nvPr/>
        </p:nvSpPr>
        <p:spPr bwMode="auto">
          <a:xfrm>
            <a:off x="6002338" y="5767388"/>
            <a:ext cx="1676400" cy="4048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use{d}  def{r1}</a:t>
            </a:r>
          </a:p>
        </p:txBody>
      </p:sp>
      <p:sp>
        <p:nvSpPr>
          <p:cNvPr id="47117" name="Rectangle 15"/>
          <p:cNvSpPr>
            <a:spLocks noChangeArrowheads="1"/>
          </p:cNvSpPr>
          <p:nvPr/>
        </p:nvSpPr>
        <p:spPr bwMode="auto">
          <a:xfrm>
            <a:off x="6010275" y="6413500"/>
            <a:ext cx="1663700" cy="404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use{c}  def{r3}</a:t>
            </a:r>
          </a:p>
        </p:txBody>
      </p:sp>
      <p:cxnSp>
        <p:nvCxnSpPr>
          <p:cNvPr id="47118" name="AutoShape 16"/>
          <p:cNvCxnSpPr>
            <a:cxnSpLocks noChangeShapeType="1"/>
            <a:stCxn id="47108" idx="2"/>
            <a:endCxn id="47109" idx="0"/>
          </p:cNvCxnSpPr>
          <p:nvPr/>
        </p:nvCxnSpPr>
        <p:spPr bwMode="auto">
          <a:xfrm>
            <a:off x="6842125" y="1033463"/>
            <a:ext cx="0" cy="2016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119" name="AutoShape 17"/>
          <p:cNvCxnSpPr>
            <a:cxnSpLocks noChangeShapeType="1"/>
            <a:stCxn id="47109" idx="2"/>
            <a:endCxn id="47110" idx="0"/>
          </p:cNvCxnSpPr>
          <p:nvPr/>
        </p:nvCxnSpPr>
        <p:spPr bwMode="auto">
          <a:xfrm>
            <a:off x="6842125" y="1677988"/>
            <a:ext cx="0" cy="2016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120" name="AutoShape 18"/>
          <p:cNvCxnSpPr>
            <a:cxnSpLocks noChangeShapeType="1"/>
            <a:stCxn id="47110" idx="2"/>
            <a:endCxn id="47111" idx="0"/>
          </p:cNvCxnSpPr>
          <p:nvPr/>
        </p:nvCxnSpPr>
        <p:spPr bwMode="auto">
          <a:xfrm>
            <a:off x="6842125" y="2322513"/>
            <a:ext cx="0" cy="2016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121" name="AutoShape 19"/>
          <p:cNvCxnSpPr>
            <a:cxnSpLocks noChangeShapeType="1"/>
            <a:stCxn id="47111" idx="2"/>
            <a:endCxn id="47112" idx="0"/>
          </p:cNvCxnSpPr>
          <p:nvPr/>
        </p:nvCxnSpPr>
        <p:spPr bwMode="auto">
          <a:xfrm flipH="1">
            <a:off x="6840538" y="2967038"/>
            <a:ext cx="1587" cy="2016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122" name="AutoShape 20"/>
          <p:cNvCxnSpPr>
            <a:cxnSpLocks noChangeShapeType="1"/>
            <a:endCxn id="47113" idx="0"/>
          </p:cNvCxnSpPr>
          <p:nvPr/>
        </p:nvCxnSpPr>
        <p:spPr bwMode="auto">
          <a:xfrm flipH="1">
            <a:off x="6840538" y="3657600"/>
            <a:ext cx="17462" cy="1571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123" name="AutoShape 21"/>
          <p:cNvCxnSpPr>
            <a:cxnSpLocks noChangeShapeType="1"/>
            <a:stCxn id="47113" idx="2"/>
            <a:endCxn id="47114" idx="0"/>
          </p:cNvCxnSpPr>
          <p:nvPr/>
        </p:nvCxnSpPr>
        <p:spPr bwMode="auto">
          <a:xfrm>
            <a:off x="6840538" y="4257675"/>
            <a:ext cx="0" cy="2016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124" name="AutoShape 22"/>
          <p:cNvCxnSpPr>
            <a:cxnSpLocks noChangeShapeType="1"/>
            <a:stCxn id="47114" idx="2"/>
            <a:endCxn id="47115" idx="0"/>
          </p:cNvCxnSpPr>
          <p:nvPr/>
        </p:nvCxnSpPr>
        <p:spPr bwMode="auto">
          <a:xfrm>
            <a:off x="6840538" y="4902200"/>
            <a:ext cx="0" cy="2016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125" name="AutoShape 23"/>
          <p:cNvCxnSpPr>
            <a:cxnSpLocks noChangeShapeType="1"/>
            <a:stCxn id="47115" idx="2"/>
            <a:endCxn id="47116" idx="0"/>
          </p:cNvCxnSpPr>
          <p:nvPr/>
        </p:nvCxnSpPr>
        <p:spPr bwMode="auto">
          <a:xfrm>
            <a:off x="6840538" y="5546725"/>
            <a:ext cx="0" cy="2016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126" name="AutoShape 24"/>
          <p:cNvCxnSpPr>
            <a:cxnSpLocks noChangeShapeType="1"/>
            <a:stCxn id="47116" idx="2"/>
            <a:endCxn id="47117" idx="0"/>
          </p:cNvCxnSpPr>
          <p:nvPr/>
        </p:nvCxnSpPr>
        <p:spPr bwMode="auto">
          <a:xfrm>
            <a:off x="6840538" y="6191250"/>
            <a:ext cx="1587" cy="203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127" name="AutoShape 25"/>
          <p:cNvCxnSpPr>
            <a:cxnSpLocks noChangeShapeType="1"/>
            <a:stCxn id="47115" idx="1"/>
            <a:endCxn id="47113" idx="1"/>
          </p:cNvCxnSpPr>
          <p:nvPr/>
        </p:nvCxnSpPr>
        <p:spPr bwMode="auto">
          <a:xfrm rot="10800000">
            <a:off x="5907088" y="4037013"/>
            <a:ext cx="177800" cy="1289050"/>
          </a:xfrm>
          <a:prstGeom prst="curvedConnector3">
            <a:avLst>
              <a:gd name="adj1" fmla="val 217856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7128" name="Text Box 26"/>
          <p:cNvSpPr txBox="1">
            <a:spLocks noChangeArrowheads="1"/>
          </p:cNvSpPr>
          <p:nvPr/>
        </p:nvSpPr>
        <p:spPr bwMode="auto">
          <a:xfrm>
            <a:off x="4740275" y="6329363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{r1, r3}</a:t>
            </a:r>
          </a:p>
        </p:txBody>
      </p:sp>
      <p:sp>
        <p:nvSpPr>
          <p:cNvPr id="47129" name="Text Box 27"/>
          <p:cNvSpPr txBox="1">
            <a:spLocks noChangeArrowheads="1"/>
          </p:cNvSpPr>
          <p:nvPr/>
        </p:nvSpPr>
        <p:spPr bwMode="auto">
          <a:xfrm>
            <a:off x="7165975" y="6070600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{r1, c}</a:t>
            </a:r>
          </a:p>
        </p:txBody>
      </p:sp>
      <p:sp>
        <p:nvSpPr>
          <p:cNvPr id="47130" name="Text Box 28"/>
          <p:cNvSpPr txBox="1">
            <a:spLocks noChangeArrowheads="1"/>
          </p:cNvSpPr>
          <p:nvPr/>
        </p:nvSpPr>
        <p:spPr bwMode="auto">
          <a:xfrm>
            <a:off x="7165975" y="5403850"/>
            <a:ext cx="1450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{c, d, e, b}</a:t>
            </a:r>
          </a:p>
        </p:txBody>
      </p:sp>
      <p:sp>
        <p:nvSpPr>
          <p:cNvPr id="47131" name="Text Box 29"/>
          <p:cNvSpPr txBox="1">
            <a:spLocks noChangeArrowheads="1"/>
          </p:cNvSpPr>
          <p:nvPr/>
        </p:nvSpPr>
        <p:spPr bwMode="auto">
          <a:xfrm>
            <a:off x="7165975" y="4751388"/>
            <a:ext cx="1277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{c, d, e, b}</a:t>
            </a:r>
          </a:p>
        </p:txBody>
      </p:sp>
      <p:sp>
        <p:nvSpPr>
          <p:cNvPr id="47132" name="Text Box 30"/>
          <p:cNvSpPr txBox="1">
            <a:spLocks noChangeArrowheads="1"/>
          </p:cNvSpPr>
          <p:nvPr/>
        </p:nvSpPr>
        <p:spPr bwMode="auto">
          <a:xfrm>
            <a:off x="7165975" y="4078288"/>
            <a:ext cx="1376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{c, d, e, b}</a:t>
            </a:r>
          </a:p>
        </p:txBody>
      </p:sp>
      <p:sp>
        <p:nvSpPr>
          <p:cNvPr id="47133" name="Text Box 31"/>
          <p:cNvSpPr txBox="1">
            <a:spLocks noChangeArrowheads="1"/>
          </p:cNvSpPr>
          <p:nvPr/>
        </p:nvSpPr>
        <p:spPr bwMode="auto">
          <a:xfrm>
            <a:off x="7165975" y="3462338"/>
            <a:ext cx="1301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{c, d, e, b}</a:t>
            </a:r>
          </a:p>
        </p:txBody>
      </p:sp>
      <p:sp>
        <p:nvSpPr>
          <p:cNvPr id="699424" name="Text Box 32"/>
          <p:cNvSpPr txBox="1">
            <a:spLocks noChangeArrowheads="1"/>
          </p:cNvSpPr>
          <p:nvPr/>
        </p:nvSpPr>
        <p:spPr bwMode="auto">
          <a:xfrm>
            <a:off x="7189788" y="2828925"/>
            <a:ext cx="130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{c, d, b, a}</a:t>
            </a:r>
          </a:p>
        </p:txBody>
      </p:sp>
      <p:sp>
        <p:nvSpPr>
          <p:cNvPr id="699425" name="Text Box 33"/>
          <p:cNvSpPr txBox="1">
            <a:spLocks noChangeArrowheads="1"/>
          </p:cNvSpPr>
          <p:nvPr/>
        </p:nvSpPr>
        <p:spPr bwMode="auto">
          <a:xfrm>
            <a:off x="7199313" y="2209800"/>
            <a:ext cx="130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{c, b, a}</a:t>
            </a:r>
          </a:p>
        </p:txBody>
      </p:sp>
      <p:sp>
        <p:nvSpPr>
          <p:cNvPr id="699426" name="Text Box 34"/>
          <p:cNvSpPr txBox="1">
            <a:spLocks noChangeArrowheads="1"/>
          </p:cNvSpPr>
          <p:nvPr/>
        </p:nvSpPr>
        <p:spPr bwMode="auto">
          <a:xfrm>
            <a:off x="7251700" y="1562100"/>
            <a:ext cx="130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{c, a, r2}</a:t>
            </a:r>
          </a:p>
        </p:txBody>
      </p:sp>
      <p:sp>
        <p:nvSpPr>
          <p:cNvPr id="699427" name="Text Box 35"/>
          <p:cNvSpPr txBox="1">
            <a:spLocks noChangeArrowheads="1"/>
          </p:cNvSpPr>
          <p:nvPr/>
        </p:nvSpPr>
        <p:spPr bwMode="auto">
          <a:xfrm>
            <a:off x="7261225" y="900113"/>
            <a:ext cx="1301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{c, r2, r1}</a:t>
            </a:r>
          </a:p>
        </p:txBody>
      </p:sp>
      <p:sp>
        <p:nvSpPr>
          <p:cNvPr id="699428" name="Text Box 36"/>
          <p:cNvSpPr txBox="1">
            <a:spLocks noChangeArrowheads="1"/>
          </p:cNvSpPr>
          <p:nvPr/>
        </p:nvSpPr>
        <p:spPr bwMode="auto">
          <a:xfrm>
            <a:off x="7413625" y="238125"/>
            <a:ext cx="130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{ r2, r1, r3}</a:t>
            </a:r>
          </a:p>
        </p:txBody>
      </p:sp>
    </p:spTree>
    <p:extLst>
      <p:ext uri="{BB962C8B-B14F-4D97-AF65-F5344CB8AC3E}">
        <p14:creationId xmlns:p14="http://schemas.microsoft.com/office/powerpoint/2010/main" val="114203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424" grpId="0"/>
      <p:bldP spid="699425" grpId="0"/>
      <p:bldP spid="699426" grpId="0"/>
      <p:bldP spid="699427" grpId="0"/>
      <p:bldP spid="699428" grpId="0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233363"/>
            <a:ext cx="7788275" cy="523875"/>
          </a:xfrm>
          <a:noFill/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  <a:latin typeface="Times New Roman" charset="0"/>
              </a:rPr>
              <a:t>Live Variables Results</a:t>
            </a:r>
          </a:p>
        </p:txBody>
      </p:sp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3998913" y="6927850"/>
            <a:ext cx="327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201613" y="777875"/>
            <a:ext cx="37496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enter: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c := r3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	a := r1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b := r2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	d := 0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e := a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loop: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	d := d+b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e := e-1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if e&gt;0 goto loop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r1 := d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r3 := c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return  </a:t>
            </a:r>
            <a:r>
              <a:rPr lang="en-US" sz="2400">
                <a:solidFill>
                  <a:srgbClr val="F02E00"/>
                </a:solidFill>
              </a:rPr>
              <a:t>/* r1,r3 */</a:t>
            </a:r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4630738" y="808038"/>
            <a:ext cx="428148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enter:  		</a:t>
            </a:r>
            <a:r>
              <a:rPr lang="en-US" sz="2400">
                <a:solidFill>
                  <a:srgbClr val="F02E00"/>
                </a:solidFill>
              </a:rPr>
              <a:t>/* r2, r1, r3 */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c := r3  </a:t>
            </a:r>
            <a:r>
              <a:rPr lang="en-US" sz="2400">
                <a:solidFill>
                  <a:srgbClr val="F02E00"/>
                </a:solidFill>
              </a:rPr>
              <a:t>/* c, r2, r1 */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	a := r1  </a:t>
            </a:r>
            <a:r>
              <a:rPr lang="en-US" sz="2400">
                <a:solidFill>
                  <a:srgbClr val="F02E00"/>
                </a:solidFill>
              </a:rPr>
              <a:t>/* a, c, r2 */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b := r2  </a:t>
            </a:r>
            <a:r>
              <a:rPr lang="en-US" sz="2400">
                <a:solidFill>
                  <a:srgbClr val="F02E00"/>
                </a:solidFill>
              </a:rPr>
              <a:t>/* a, c, b */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	d := 0   </a:t>
            </a:r>
            <a:r>
              <a:rPr lang="en-US" sz="2400">
                <a:solidFill>
                  <a:srgbClr val="F02E00"/>
                </a:solidFill>
              </a:rPr>
              <a:t>/* a, c, b, d */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e := a   </a:t>
            </a:r>
            <a:r>
              <a:rPr lang="en-US" sz="2400">
                <a:solidFill>
                  <a:srgbClr val="F02E00"/>
                </a:solidFill>
              </a:rPr>
              <a:t>/* e, c, b, d */</a:t>
            </a:r>
            <a:r>
              <a:rPr lang="en-US" sz="240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loop: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	d := d+b  </a:t>
            </a:r>
            <a:r>
              <a:rPr lang="en-US" sz="2400">
                <a:solidFill>
                  <a:srgbClr val="F02E00"/>
                </a:solidFill>
              </a:rPr>
              <a:t>/* e, c, b, d */</a:t>
            </a:r>
            <a:r>
              <a:rPr lang="en-US" sz="2400">
                <a:solidFill>
                  <a:schemeClr val="tx1"/>
                </a:solidFill>
              </a:rPr>
              <a:t> 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e := e-1 </a:t>
            </a:r>
            <a:r>
              <a:rPr lang="en-US" sz="2400">
                <a:solidFill>
                  <a:srgbClr val="F02E00"/>
                </a:solidFill>
              </a:rPr>
              <a:t>/* e, c, b, d */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if e&gt;0 goto loop </a:t>
            </a:r>
            <a:r>
              <a:rPr lang="en-US" sz="2400">
                <a:solidFill>
                  <a:srgbClr val="F02E00"/>
                </a:solidFill>
              </a:rPr>
              <a:t>/* c, d */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r1 := d  </a:t>
            </a:r>
            <a:r>
              <a:rPr lang="en-US" sz="2400">
                <a:solidFill>
                  <a:srgbClr val="F02E00"/>
                </a:solidFill>
              </a:rPr>
              <a:t>/* r1, c */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r3 := c </a:t>
            </a:r>
            <a:r>
              <a:rPr lang="en-US" sz="2400">
                <a:solidFill>
                  <a:srgbClr val="F02E00"/>
                </a:solidFill>
              </a:rPr>
              <a:t>/* r1, r3 */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return  </a:t>
            </a:r>
            <a:r>
              <a:rPr lang="en-US" sz="2400">
                <a:solidFill>
                  <a:srgbClr val="F02E00"/>
                </a:solidFill>
              </a:rPr>
              <a:t>/* r1, r3 */</a:t>
            </a:r>
          </a:p>
        </p:txBody>
      </p:sp>
    </p:spTree>
    <p:extLst>
      <p:ext uri="{BB962C8B-B14F-4D97-AF65-F5344CB8AC3E}">
        <p14:creationId xmlns:p14="http://schemas.microsoft.com/office/powerpoint/2010/main" val="6746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Generalizations</a:t>
            </a:r>
            <a:endParaRPr lang="en-US"/>
          </a:p>
        </p:txBody>
      </p:sp>
      <p:sp>
        <p:nvSpPr>
          <p:cNvPr id="598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than two arguments for operators</a:t>
            </a:r>
          </a:p>
          <a:p>
            <a:pPr lvl="1"/>
            <a:r>
              <a:rPr lang="en-US" dirty="0" smtClean="0"/>
              <a:t>Function calls</a:t>
            </a:r>
          </a:p>
          <a:p>
            <a:r>
              <a:rPr lang="en-US" dirty="0" smtClean="0"/>
              <a:t>Multiple effected registers</a:t>
            </a:r>
          </a:p>
          <a:p>
            <a:pPr lvl="1"/>
            <a:r>
              <a:rPr lang="en-US" dirty="0" smtClean="0"/>
              <a:t>Multiplication</a:t>
            </a:r>
          </a:p>
          <a:p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Spilling </a:t>
            </a:r>
          </a:p>
          <a:p>
            <a:pPr lvl="1"/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Need more registers than available</a:t>
            </a:r>
          </a:p>
          <a:p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Register/memory operations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36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19" grpId="0" build="p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ChangeArrowheads="1"/>
          </p:cNvSpPr>
          <p:nvPr/>
        </p:nvSpPr>
        <p:spPr bwMode="auto">
          <a:xfrm>
            <a:off x="3998913" y="6927850"/>
            <a:ext cx="327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49154" name="Text Box 6"/>
          <p:cNvSpPr txBox="1">
            <a:spLocks noChangeArrowheads="1"/>
          </p:cNvSpPr>
          <p:nvPr/>
        </p:nvSpPr>
        <p:spPr bwMode="auto">
          <a:xfrm>
            <a:off x="0" y="900113"/>
            <a:ext cx="42814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enter</a:t>
            </a:r>
            <a:r>
              <a:rPr lang="en-US" sz="2400"/>
              <a:t>:  	</a:t>
            </a:r>
            <a:r>
              <a:rPr lang="en-US" sz="2400">
                <a:solidFill>
                  <a:schemeClr val="tx1"/>
                </a:solidFill>
              </a:rPr>
              <a:t>	</a:t>
            </a:r>
            <a:r>
              <a:rPr lang="en-US" sz="2400">
                <a:solidFill>
                  <a:srgbClr val="F02E00"/>
                </a:solidFill>
              </a:rPr>
              <a:t>/* r2, r1, r3 */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c := r3  </a:t>
            </a:r>
            <a:r>
              <a:rPr lang="en-US" sz="2400">
                <a:solidFill>
                  <a:srgbClr val="F02E00"/>
                </a:solidFill>
              </a:rPr>
              <a:t>/* c, r2, r1 */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	a := r1  </a:t>
            </a:r>
            <a:r>
              <a:rPr lang="en-US" sz="2400">
                <a:solidFill>
                  <a:srgbClr val="F02E00"/>
                </a:solidFill>
              </a:rPr>
              <a:t>/* a, c, r2 */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b := r2  </a:t>
            </a:r>
            <a:r>
              <a:rPr lang="en-US" sz="2400">
                <a:solidFill>
                  <a:srgbClr val="F02E00"/>
                </a:solidFill>
              </a:rPr>
              <a:t>/* a, c, b */</a:t>
            </a:r>
            <a:r>
              <a:rPr lang="en-US" sz="240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	d := 0   </a:t>
            </a:r>
            <a:r>
              <a:rPr lang="en-US" sz="2400">
                <a:solidFill>
                  <a:srgbClr val="F02E00"/>
                </a:solidFill>
              </a:rPr>
              <a:t>/* a, c, b, d */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e := a   </a:t>
            </a:r>
            <a:r>
              <a:rPr lang="en-US" sz="2400">
                <a:solidFill>
                  <a:srgbClr val="F02E00"/>
                </a:solidFill>
              </a:rPr>
              <a:t>/* e, c, b, d */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loop: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	d := d+b  </a:t>
            </a:r>
            <a:r>
              <a:rPr lang="en-US" sz="2400">
                <a:solidFill>
                  <a:srgbClr val="F02E00"/>
                </a:solidFill>
              </a:rPr>
              <a:t>/* e, c, b, d */</a:t>
            </a:r>
            <a:r>
              <a:rPr lang="en-US" sz="2400">
                <a:solidFill>
                  <a:schemeClr val="tx1"/>
                </a:solidFill>
              </a:rPr>
              <a:t> 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e := e-1 </a:t>
            </a:r>
            <a:r>
              <a:rPr lang="en-US" sz="2400">
                <a:solidFill>
                  <a:srgbClr val="F02E00"/>
                </a:solidFill>
              </a:rPr>
              <a:t>/* e, c, b, d */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if e&gt;0 goto loop </a:t>
            </a:r>
            <a:r>
              <a:rPr lang="en-US" sz="2400">
                <a:solidFill>
                  <a:srgbClr val="F02E00"/>
                </a:solidFill>
              </a:rPr>
              <a:t>/* c, d */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r1 := d  </a:t>
            </a:r>
            <a:r>
              <a:rPr lang="en-US" sz="2400">
                <a:solidFill>
                  <a:srgbClr val="F02E00"/>
                </a:solidFill>
              </a:rPr>
              <a:t>/* r1, c */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r3 := c </a:t>
            </a:r>
            <a:r>
              <a:rPr lang="en-US" sz="2400">
                <a:solidFill>
                  <a:srgbClr val="F02E00"/>
                </a:solidFill>
              </a:rPr>
              <a:t>/* r1, r3 */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return  </a:t>
            </a:r>
            <a:r>
              <a:rPr lang="en-US" sz="2400">
                <a:solidFill>
                  <a:srgbClr val="F02E00"/>
                </a:solidFill>
              </a:rPr>
              <a:t>/* r1,r3 */</a:t>
            </a:r>
          </a:p>
        </p:txBody>
      </p:sp>
      <p:graphicFrame>
        <p:nvGraphicFramePr>
          <p:cNvPr id="633863" name="Object 7"/>
          <p:cNvGraphicFramePr>
            <a:graphicFrameLocks noChangeAspect="1"/>
          </p:cNvGraphicFramePr>
          <p:nvPr/>
        </p:nvGraphicFramePr>
        <p:xfrm>
          <a:off x="4146550" y="1227138"/>
          <a:ext cx="4694238" cy="438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6" name="Photo Editor Photo" r:id="rId3" imgW="2647619" imgH="1800476" progId="MSPhotoEd.3">
                  <p:embed/>
                </p:oleObj>
              </mc:Choice>
              <mc:Fallback>
                <p:oleObj name="Photo Editor Photo" r:id="rId3" imgW="2647619" imgH="180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550" y="1227138"/>
                        <a:ext cx="4694238" cy="438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065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3"/>
          <p:cNvSpPr>
            <a:spLocks noChangeArrowheads="1"/>
          </p:cNvSpPr>
          <p:nvPr/>
        </p:nvSpPr>
        <p:spPr bwMode="auto">
          <a:xfrm>
            <a:off x="3998913" y="6927850"/>
            <a:ext cx="327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0" y="900113"/>
            <a:ext cx="4003675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enter:  		</a:t>
            </a:r>
            <a:r>
              <a:rPr lang="en-US">
                <a:solidFill>
                  <a:srgbClr val="F02E00"/>
                </a:solidFill>
              </a:rPr>
              <a:t>/* r2, r1, r3 */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  	c := r3  </a:t>
            </a:r>
            <a:r>
              <a:rPr lang="en-US">
                <a:solidFill>
                  <a:srgbClr val="F02E00"/>
                </a:solidFill>
              </a:rPr>
              <a:t>/* c, r2, r1 */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	a := r1  </a:t>
            </a:r>
            <a:r>
              <a:rPr lang="en-US">
                <a:solidFill>
                  <a:srgbClr val="F02E00"/>
                </a:solidFill>
              </a:rPr>
              <a:t>/* a, c, r2 */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  	b := r2  </a:t>
            </a:r>
            <a:r>
              <a:rPr lang="en-US">
                <a:solidFill>
                  <a:srgbClr val="F02E00"/>
                </a:solidFill>
              </a:rPr>
              <a:t>/* a, c, b */ 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 	d := 0   </a:t>
            </a:r>
            <a:r>
              <a:rPr lang="en-US">
                <a:solidFill>
                  <a:srgbClr val="F02E00"/>
                </a:solidFill>
              </a:rPr>
              <a:t>/* a, c, b, d */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  	e := a   </a:t>
            </a:r>
            <a:r>
              <a:rPr lang="en-US">
                <a:solidFill>
                  <a:srgbClr val="F02E00"/>
                </a:solidFill>
              </a:rPr>
              <a:t>/ * e, c, b, d */</a:t>
            </a: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loop: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 	d := d+b  </a:t>
            </a:r>
            <a:r>
              <a:rPr lang="en-US">
                <a:solidFill>
                  <a:srgbClr val="F02E00"/>
                </a:solidFill>
              </a:rPr>
              <a:t>/* e, c, b, d */</a:t>
            </a:r>
            <a:r>
              <a:rPr lang="en-US">
                <a:solidFill>
                  <a:srgbClr val="000000"/>
                </a:solidFill>
              </a:rPr>
              <a:t>  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  	e := e-1 </a:t>
            </a:r>
            <a:r>
              <a:rPr lang="en-US">
                <a:solidFill>
                  <a:srgbClr val="F02E00"/>
                </a:solidFill>
              </a:rPr>
              <a:t>/* e, c, b, d */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  	if e&gt;0 goto loop </a:t>
            </a:r>
            <a:r>
              <a:rPr lang="en-US">
                <a:solidFill>
                  <a:srgbClr val="F02E00"/>
                </a:solidFill>
              </a:rPr>
              <a:t>/* c, d */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  	r1 := d  </a:t>
            </a:r>
            <a:r>
              <a:rPr lang="en-US">
                <a:solidFill>
                  <a:srgbClr val="F02E00"/>
                </a:solidFill>
              </a:rPr>
              <a:t>/* r1, c */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  	r3 := c </a:t>
            </a:r>
            <a:r>
              <a:rPr lang="en-US">
                <a:solidFill>
                  <a:srgbClr val="F02E00"/>
                </a:solidFill>
              </a:rPr>
              <a:t>/* r1, r3 */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  return  </a:t>
            </a:r>
            <a:r>
              <a:rPr lang="en-US">
                <a:solidFill>
                  <a:srgbClr val="F02E00"/>
                </a:solidFill>
              </a:rPr>
              <a:t>/* r1,r3 */</a:t>
            </a:r>
          </a:p>
        </p:txBody>
      </p:sp>
      <p:graphicFrame>
        <p:nvGraphicFramePr>
          <p:cNvPr id="636234" name="Group 330"/>
          <p:cNvGraphicFramePr>
            <a:graphicFrameLocks noGrp="1"/>
          </p:cNvGraphicFramePr>
          <p:nvPr/>
        </p:nvGraphicFramePr>
        <p:xfrm>
          <a:off x="4465638" y="996950"/>
          <a:ext cx="4430712" cy="4841938"/>
        </p:xfrm>
        <a:graphic>
          <a:graphicData uri="http://schemas.openxmlformats.org/drawingml/2006/table">
            <a:tbl>
              <a:tblPr/>
              <a:tblGrid>
                <a:gridCol w="469900"/>
                <a:gridCol w="1109662"/>
                <a:gridCol w="1084263"/>
                <a:gridCol w="635000"/>
                <a:gridCol w="1131887"/>
              </a:tblGrid>
              <a:tr h="17007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use+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def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outside loop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use+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def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within loop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deg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spill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priority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69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713" marB="45713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T="45713" marB="45713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2.75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5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T="45713" marB="45713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0.33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69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</a:p>
                  </a:txBody>
                  <a:tcPr marT="45713" marB="45713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5.5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5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marT="45713" marB="45713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10.3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212" name="Text Box 85"/>
          <p:cNvSpPr txBox="1">
            <a:spLocks noChangeArrowheads="1"/>
          </p:cNvSpPr>
          <p:nvPr/>
        </p:nvSpPr>
        <p:spPr bwMode="auto">
          <a:xfrm>
            <a:off x="3889375" y="295275"/>
            <a:ext cx="436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000000"/>
                </a:solidFill>
              </a:rPr>
              <a:t>spill priority = (uo + 10 ui)/deg</a:t>
            </a:r>
          </a:p>
        </p:txBody>
      </p:sp>
    </p:spTree>
    <p:extLst>
      <p:ext uri="{BB962C8B-B14F-4D97-AF65-F5344CB8AC3E}">
        <p14:creationId xmlns:p14="http://schemas.microsoft.com/office/powerpoint/2010/main" val="239080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MOV instructions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Code generation produces a lot of extra </a:t>
            </a:r>
            <a:r>
              <a:rPr lang="en-US" dirty="0" err="1" smtClean="0"/>
              <a:t>mov</a:t>
            </a:r>
            <a:r>
              <a:rPr lang="en-US" dirty="0" smtClean="0"/>
              <a:t> instructions</a:t>
            </a:r>
            <a:br>
              <a:rPr lang="en-US" dirty="0" smtClean="0"/>
            </a:br>
            <a:r>
              <a:rPr lang="en-US" dirty="0" smtClean="0"/>
              <a:t>                              </a:t>
            </a:r>
            <a:r>
              <a:rPr lang="en-US" dirty="0" err="1" smtClean="0"/>
              <a:t>mov</a:t>
            </a:r>
            <a:r>
              <a:rPr lang="en-US" dirty="0" smtClean="0"/>
              <a:t> t5, t9</a:t>
            </a:r>
          </a:p>
          <a:p>
            <a:r>
              <a:rPr lang="en-US" dirty="0" smtClean="0"/>
              <a:t>If we can assign t5 and t9 to same register, we can get rid of the </a:t>
            </a:r>
            <a:r>
              <a:rPr lang="en-US" dirty="0" err="1" smtClean="0"/>
              <a:t>mov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effectively, copy elimination at the register allocation level</a:t>
            </a:r>
            <a:endParaRPr lang="he-IL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Idea:</a:t>
            </a:r>
            <a:r>
              <a:rPr lang="en-US" dirty="0" smtClean="0"/>
              <a:t> if t5 and t9 are not connected in inference graph, coalesce them into a single variable; the move will be redundant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Problem:</a:t>
            </a:r>
            <a:r>
              <a:rPr lang="en-US" dirty="0" smtClean="0"/>
              <a:t> coalescing nodes can make a graph</a:t>
            </a:r>
            <a:br>
              <a:rPr lang="en-US" dirty="0" smtClean="0"/>
            </a:br>
            <a:r>
              <a:rPr lang="en-US" dirty="0" smtClean="0"/>
              <a:t>un-colorable</a:t>
            </a:r>
          </a:p>
          <a:p>
            <a:pPr lvl="1"/>
            <a:r>
              <a:rPr lang="en-US" dirty="0" smtClean="0"/>
              <a:t>Conservative coalescing heuristic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102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3708"/>
            <a:ext cx="7772400" cy="1143000"/>
          </a:xfrm>
        </p:spPr>
        <p:txBody>
          <a:bodyPr/>
          <a:lstStyle/>
          <a:p>
            <a:r>
              <a:rPr lang="en-US" smtClean="0"/>
              <a:t>Coalescing</a:t>
            </a:r>
            <a:endParaRPr lang="en-US"/>
          </a:p>
        </p:txBody>
      </p:sp>
      <p:sp>
        <p:nvSpPr>
          <p:cNvPr id="6123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65308"/>
            <a:ext cx="7772400" cy="4114800"/>
          </a:xfrm>
        </p:spPr>
        <p:txBody>
          <a:bodyPr/>
          <a:lstStyle/>
          <a:p>
            <a:r>
              <a:rPr lang="en-US" dirty="0" smtClean="0"/>
              <a:t>MOVs can be removed if the source and the target share the same register</a:t>
            </a:r>
          </a:p>
          <a:p>
            <a:r>
              <a:rPr lang="en-US" dirty="0" smtClean="0"/>
              <a:t>The source and the target of the move can be merged into a single node </a:t>
            </a:r>
            <a:br>
              <a:rPr lang="en-US" dirty="0" smtClean="0"/>
            </a:br>
            <a:r>
              <a:rPr lang="en-US" dirty="0" smtClean="0"/>
              <a:t>(unifying the sets of neighbors)</a:t>
            </a:r>
          </a:p>
          <a:p>
            <a:pPr lvl="1"/>
            <a:r>
              <a:rPr lang="en-US" dirty="0" smtClean="0"/>
              <a:t>May require more registers</a:t>
            </a:r>
          </a:p>
          <a:p>
            <a:pPr lvl="1"/>
            <a:r>
              <a:rPr lang="en-US" dirty="0" smtClean="0"/>
              <a:t>Conservative Coalescing</a:t>
            </a:r>
          </a:p>
          <a:p>
            <a:pPr lvl="2"/>
            <a:r>
              <a:rPr lang="en-US" dirty="0" smtClean="0"/>
              <a:t>Merge nodes only if the resulting node has fewer than K neighbors with degree </a:t>
            </a:r>
            <a:r>
              <a:rPr lang="en-US" dirty="0" smtClean="0">
                <a:sym typeface="Math B" charset="0"/>
              </a:rPr>
              <a:t></a:t>
            </a:r>
            <a:r>
              <a:rPr lang="en-US" dirty="0" smtClean="0"/>
              <a:t> K (in the resulting graph)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5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55" grpId="0" build="p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75878" y="0"/>
            <a:ext cx="7772400" cy="1143000"/>
          </a:xfrm>
        </p:spPr>
        <p:txBody>
          <a:bodyPr/>
          <a:lstStyle/>
          <a:p>
            <a:r>
              <a:rPr lang="en-US" dirty="0" smtClean="0"/>
              <a:t>Constrained Moves</a:t>
            </a:r>
            <a:endParaRPr lang="en-US" dirty="0"/>
          </a:p>
        </p:txBody>
      </p:sp>
      <p:sp>
        <p:nvSpPr>
          <p:cNvPr id="613379" name="Rectangle 3"/>
          <p:cNvSpPr>
            <a:spLocks noGrp="1" noChangeArrowheads="1"/>
          </p:cNvSpPr>
          <p:nvPr>
            <p:ph idx="1"/>
          </p:nvPr>
        </p:nvSpPr>
        <p:spPr>
          <a:xfrm>
            <a:off x="675878" y="1371600"/>
            <a:ext cx="7772400" cy="4114800"/>
          </a:xfrm>
        </p:spPr>
        <p:txBody>
          <a:bodyPr/>
          <a:lstStyle/>
          <a:p>
            <a:r>
              <a:rPr lang="en-US" dirty="0" smtClean="0"/>
              <a:t>A instruction T </a:t>
            </a:r>
            <a:r>
              <a:rPr lang="en-US" dirty="0" smtClean="0">
                <a:sym typeface="Symbol" charset="0"/>
              </a:rPr>
              <a:t></a:t>
            </a:r>
            <a:r>
              <a:rPr lang="en-US" dirty="0" smtClean="0"/>
              <a:t> S is constrained</a:t>
            </a:r>
          </a:p>
          <a:p>
            <a:pPr lvl="1"/>
            <a:r>
              <a:rPr lang="en-US" dirty="0" smtClean="0"/>
              <a:t> if S and T interfere</a:t>
            </a:r>
          </a:p>
          <a:p>
            <a:r>
              <a:rPr lang="en-US" dirty="0" smtClean="0"/>
              <a:t>May happen after coalescing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Constrained MOVs are not coalesced</a:t>
            </a:r>
          </a:p>
          <a:p>
            <a:endParaRPr lang="en-US" dirty="0"/>
          </a:p>
        </p:txBody>
      </p:sp>
      <p:sp>
        <p:nvSpPr>
          <p:cNvPr id="34821" name="Oval 4"/>
          <p:cNvSpPr>
            <a:spLocks noChangeArrowheads="1"/>
          </p:cNvSpPr>
          <p:nvPr/>
        </p:nvSpPr>
        <p:spPr bwMode="auto">
          <a:xfrm>
            <a:off x="4845757" y="3456419"/>
            <a:ext cx="574686" cy="64918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+mn-lt"/>
              </a:rPr>
              <a:t>X</a:t>
            </a:r>
          </a:p>
        </p:txBody>
      </p:sp>
      <p:sp>
        <p:nvSpPr>
          <p:cNvPr id="34822" name="Oval 5"/>
          <p:cNvSpPr>
            <a:spLocks noChangeArrowheads="1"/>
          </p:cNvSpPr>
          <p:nvPr/>
        </p:nvSpPr>
        <p:spPr bwMode="auto">
          <a:xfrm>
            <a:off x="6211550" y="3442930"/>
            <a:ext cx="564906" cy="64918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+mn-lt"/>
              </a:rPr>
              <a:t>Y</a:t>
            </a:r>
          </a:p>
        </p:txBody>
      </p:sp>
      <p:cxnSp>
        <p:nvCxnSpPr>
          <p:cNvPr id="34823" name="AutoShape 8"/>
          <p:cNvCxnSpPr>
            <a:cxnSpLocks noChangeShapeType="1"/>
            <a:stCxn id="34821" idx="6"/>
            <a:endCxn id="34822" idx="2"/>
          </p:cNvCxnSpPr>
          <p:nvPr/>
        </p:nvCxnSpPr>
        <p:spPr bwMode="auto">
          <a:xfrm flipV="1">
            <a:off x="5420443" y="3767524"/>
            <a:ext cx="791107" cy="13489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4824" name="Oval 9"/>
          <p:cNvSpPr>
            <a:spLocks noChangeArrowheads="1"/>
          </p:cNvSpPr>
          <p:nvPr/>
        </p:nvSpPr>
        <p:spPr bwMode="auto">
          <a:xfrm>
            <a:off x="5534598" y="4548225"/>
            <a:ext cx="548607" cy="64918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+mn-lt"/>
              </a:rPr>
              <a:t>Z</a:t>
            </a:r>
          </a:p>
        </p:txBody>
      </p:sp>
      <p:cxnSp>
        <p:nvCxnSpPr>
          <p:cNvPr id="34825" name="AutoShape 12"/>
          <p:cNvCxnSpPr>
            <a:cxnSpLocks noChangeShapeType="1"/>
            <a:stCxn id="34822" idx="4"/>
            <a:endCxn id="34824" idx="7"/>
          </p:cNvCxnSpPr>
          <p:nvPr/>
        </p:nvCxnSpPr>
        <p:spPr bwMode="auto">
          <a:xfrm flipH="1">
            <a:off x="6002863" y="4092118"/>
            <a:ext cx="491140" cy="55117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26" name="AutoShape 13"/>
          <p:cNvCxnSpPr>
            <a:cxnSpLocks noChangeShapeType="1"/>
            <a:stCxn id="34821" idx="4"/>
            <a:endCxn id="34824" idx="1"/>
          </p:cNvCxnSpPr>
          <p:nvPr/>
        </p:nvCxnSpPr>
        <p:spPr bwMode="auto">
          <a:xfrm>
            <a:off x="5133100" y="4105607"/>
            <a:ext cx="481840" cy="5376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4827" name="Text Box 14"/>
          <p:cNvSpPr txBox="1">
            <a:spLocks noChangeArrowheads="1"/>
          </p:cNvSpPr>
          <p:nvPr/>
        </p:nvSpPr>
        <p:spPr bwMode="auto">
          <a:xfrm>
            <a:off x="1098938" y="3636133"/>
            <a:ext cx="3017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X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Symbol" charset="0"/>
              </a:rPr>
              <a:t> Y</a:t>
            </a:r>
            <a:endParaRPr lang="en-US" sz="2400" dirty="0">
              <a:solidFill>
                <a:schemeClr val="tx1"/>
              </a:solidFill>
              <a:latin typeface="+mn-lt"/>
              <a:sym typeface="Symbol" charset="0"/>
            </a:endParaRPr>
          </a:p>
        </p:txBody>
      </p:sp>
      <p:sp>
        <p:nvSpPr>
          <p:cNvPr id="34828" name="Text Box 15"/>
          <p:cNvSpPr txBox="1">
            <a:spLocks noChangeArrowheads="1"/>
          </p:cNvSpPr>
          <p:nvPr/>
        </p:nvSpPr>
        <p:spPr bwMode="auto">
          <a:xfrm>
            <a:off x="1677957" y="4120755"/>
            <a:ext cx="2225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Y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Symbol" charset="0"/>
              </a:rPr>
              <a:t> Z     </a:t>
            </a:r>
            <a:endParaRPr lang="en-US" sz="2400" dirty="0">
              <a:solidFill>
                <a:schemeClr val="tx1"/>
              </a:solidFill>
              <a:latin typeface="+mn-lt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17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79" grpId="0" build="p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75878" y="0"/>
            <a:ext cx="7772400" cy="1143000"/>
          </a:xfrm>
        </p:spPr>
        <p:txBody>
          <a:bodyPr/>
          <a:lstStyle/>
          <a:p>
            <a:r>
              <a:rPr lang="en-US" dirty="0" smtClean="0"/>
              <a:t>Constrained Moves</a:t>
            </a:r>
            <a:endParaRPr lang="en-US" dirty="0"/>
          </a:p>
        </p:txBody>
      </p:sp>
      <p:sp>
        <p:nvSpPr>
          <p:cNvPr id="613379" name="Rectangle 3"/>
          <p:cNvSpPr>
            <a:spLocks noGrp="1" noChangeArrowheads="1"/>
          </p:cNvSpPr>
          <p:nvPr>
            <p:ph idx="1"/>
          </p:nvPr>
        </p:nvSpPr>
        <p:spPr>
          <a:xfrm>
            <a:off x="675878" y="1371600"/>
            <a:ext cx="7772400" cy="4114800"/>
          </a:xfrm>
        </p:spPr>
        <p:txBody>
          <a:bodyPr/>
          <a:lstStyle/>
          <a:p>
            <a:r>
              <a:rPr lang="en-US" dirty="0" smtClean="0"/>
              <a:t>A instruction T </a:t>
            </a:r>
            <a:r>
              <a:rPr lang="en-US" dirty="0" smtClean="0">
                <a:sym typeface="Symbol" charset="0"/>
              </a:rPr>
              <a:t></a:t>
            </a:r>
            <a:r>
              <a:rPr lang="en-US" dirty="0" smtClean="0"/>
              <a:t> S is constrained</a:t>
            </a:r>
          </a:p>
          <a:p>
            <a:pPr lvl="1"/>
            <a:r>
              <a:rPr lang="en-US" dirty="0" smtClean="0"/>
              <a:t> if S and T interfere</a:t>
            </a:r>
          </a:p>
          <a:p>
            <a:r>
              <a:rPr lang="en-US" dirty="0" smtClean="0"/>
              <a:t>May happen after coalescing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Constrained MOVs are not coalesced</a:t>
            </a:r>
          </a:p>
          <a:p>
            <a:endParaRPr lang="en-US" dirty="0"/>
          </a:p>
        </p:txBody>
      </p:sp>
      <p:sp>
        <p:nvSpPr>
          <p:cNvPr id="34821" name="Oval 4"/>
          <p:cNvSpPr>
            <a:spLocks noChangeArrowheads="1"/>
          </p:cNvSpPr>
          <p:nvPr/>
        </p:nvSpPr>
        <p:spPr bwMode="auto">
          <a:xfrm>
            <a:off x="4845757" y="3456419"/>
            <a:ext cx="574686" cy="64918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</a:rPr>
              <a:t>X,Y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824" name="Oval 9"/>
          <p:cNvSpPr>
            <a:spLocks noChangeArrowheads="1"/>
          </p:cNvSpPr>
          <p:nvPr/>
        </p:nvSpPr>
        <p:spPr bwMode="auto">
          <a:xfrm>
            <a:off x="5534598" y="4548225"/>
            <a:ext cx="548607" cy="64918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</a:rPr>
              <a:t>Z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4825" name="AutoShape 12"/>
          <p:cNvCxnSpPr>
            <a:cxnSpLocks noChangeShapeType="1"/>
            <a:stCxn id="34821" idx="5"/>
            <a:endCxn id="34824" idx="0"/>
          </p:cNvCxnSpPr>
          <p:nvPr/>
        </p:nvCxnSpPr>
        <p:spPr bwMode="auto">
          <a:xfrm>
            <a:off x="5336282" y="4010536"/>
            <a:ext cx="472620" cy="537689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26" name="AutoShape 13"/>
          <p:cNvCxnSpPr>
            <a:cxnSpLocks noChangeShapeType="1"/>
            <a:stCxn id="34821" idx="4"/>
            <a:endCxn id="34824" idx="1"/>
          </p:cNvCxnSpPr>
          <p:nvPr/>
        </p:nvCxnSpPr>
        <p:spPr bwMode="auto">
          <a:xfrm>
            <a:off x="5133100" y="4105607"/>
            <a:ext cx="481840" cy="5376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4827" name="Text Box 14"/>
          <p:cNvSpPr txBox="1">
            <a:spLocks noChangeArrowheads="1"/>
          </p:cNvSpPr>
          <p:nvPr/>
        </p:nvSpPr>
        <p:spPr bwMode="auto">
          <a:xfrm>
            <a:off x="1098938" y="3636133"/>
            <a:ext cx="3017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X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Symbol" charset="0"/>
              </a:rPr>
              <a:t> Y</a:t>
            </a:r>
            <a:endParaRPr lang="en-US" sz="2400" dirty="0">
              <a:solidFill>
                <a:schemeClr val="tx1"/>
              </a:solidFill>
              <a:latin typeface="+mn-lt"/>
              <a:sym typeface="Symbol" charset="0"/>
            </a:endParaRPr>
          </a:p>
        </p:txBody>
      </p:sp>
      <p:sp>
        <p:nvSpPr>
          <p:cNvPr id="34828" name="Text Box 15"/>
          <p:cNvSpPr txBox="1">
            <a:spLocks noChangeArrowheads="1"/>
          </p:cNvSpPr>
          <p:nvPr/>
        </p:nvSpPr>
        <p:spPr bwMode="auto">
          <a:xfrm>
            <a:off x="1707723" y="4120755"/>
            <a:ext cx="2225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Y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Symbol" charset="0"/>
              </a:rPr>
              <a:t> Z     </a:t>
            </a:r>
            <a:endParaRPr lang="en-US" sz="2400" dirty="0">
              <a:solidFill>
                <a:schemeClr val="tx1"/>
              </a:solidFill>
              <a:latin typeface="+mn-lt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17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79" grpId="0" build="p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75878" y="0"/>
            <a:ext cx="7772400" cy="1143000"/>
          </a:xfrm>
        </p:spPr>
        <p:txBody>
          <a:bodyPr/>
          <a:lstStyle/>
          <a:p>
            <a:r>
              <a:rPr lang="en-US" dirty="0" smtClean="0"/>
              <a:t>Constrained Moves</a:t>
            </a:r>
            <a:endParaRPr lang="en-US" dirty="0"/>
          </a:p>
        </p:txBody>
      </p:sp>
      <p:sp>
        <p:nvSpPr>
          <p:cNvPr id="613379" name="Rectangle 3"/>
          <p:cNvSpPr>
            <a:spLocks noGrp="1" noChangeArrowheads="1"/>
          </p:cNvSpPr>
          <p:nvPr>
            <p:ph idx="1"/>
          </p:nvPr>
        </p:nvSpPr>
        <p:spPr>
          <a:xfrm>
            <a:off x="675878" y="1371600"/>
            <a:ext cx="7772400" cy="4114800"/>
          </a:xfrm>
        </p:spPr>
        <p:txBody>
          <a:bodyPr/>
          <a:lstStyle/>
          <a:p>
            <a:r>
              <a:rPr lang="en-US" dirty="0" smtClean="0"/>
              <a:t>A instruction T </a:t>
            </a:r>
            <a:r>
              <a:rPr lang="en-US" dirty="0" smtClean="0">
                <a:sym typeface="Symbol" charset="0"/>
              </a:rPr>
              <a:t></a:t>
            </a:r>
            <a:r>
              <a:rPr lang="en-US" dirty="0" smtClean="0"/>
              <a:t> S is constrained</a:t>
            </a:r>
          </a:p>
          <a:p>
            <a:pPr lvl="1"/>
            <a:r>
              <a:rPr lang="en-US" dirty="0" smtClean="0"/>
              <a:t> if S and T interfere</a:t>
            </a:r>
          </a:p>
          <a:p>
            <a:r>
              <a:rPr lang="en-US" dirty="0" smtClean="0"/>
              <a:t>May happen after coalescing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Constrained MOVs are not coalesced</a:t>
            </a:r>
          </a:p>
          <a:p>
            <a:endParaRPr lang="en-US" dirty="0"/>
          </a:p>
        </p:txBody>
      </p:sp>
      <p:sp>
        <p:nvSpPr>
          <p:cNvPr id="34821" name="Oval 4"/>
          <p:cNvSpPr>
            <a:spLocks noChangeArrowheads="1"/>
          </p:cNvSpPr>
          <p:nvPr/>
        </p:nvSpPr>
        <p:spPr bwMode="auto">
          <a:xfrm>
            <a:off x="4845757" y="3456419"/>
            <a:ext cx="574686" cy="64918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</a:rPr>
              <a:t>X,Y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824" name="Oval 9"/>
          <p:cNvSpPr>
            <a:spLocks noChangeArrowheads="1"/>
          </p:cNvSpPr>
          <p:nvPr/>
        </p:nvSpPr>
        <p:spPr bwMode="auto">
          <a:xfrm>
            <a:off x="5534598" y="4548225"/>
            <a:ext cx="548607" cy="64918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</a:rPr>
              <a:t>Z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4826" name="AutoShape 13"/>
          <p:cNvCxnSpPr>
            <a:cxnSpLocks noChangeShapeType="1"/>
            <a:stCxn id="34821" idx="4"/>
            <a:endCxn id="34824" idx="1"/>
          </p:cNvCxnSpPr>
          <p:nvPr/>
        </p:nvCxnSpPr>
        <p:spPr bwMode="auto">
          <a:xfrm>
            <a:off x="5133100" y="4105607"/>
            <a:ext cx="481840" cy="5376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4827" name="Text Box 14"/>
          <p:cNvSpPr txBox="1">
            <a:spLocks noChangeArrowheads="1"/>
          </p:cNvSpPr>
          <p:nvPr/>
        </p:nvSpPr>
        <p:spPr bwMode="auto">
          <a:xfrm>
            <a:off x="1098938" y="3636133"/>
            <a:ext cx="3017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X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Symbol" charset="0"/>
              </a:rPr>
              <a:t> Y</a:t>
            </a:r>
            <a:endParaRPr lang="en-US" sz="2400" dirty="0">
              <a:solidFill>
                <a:schemeClr val="tx1"/>
              </a:solidFill>
              <a:latin typeface="+mn-lt"/>
              <a:sym typeface="Symbol" charset="0"/>
            </a:endParaRPr>
          </a:p>
        </p:txBody>
      </p:sp>
      <p:sp>
        <p:nvSpPr>
          <p:cNvPr id="34828" name="Text Box 15"/>
          <p:cNvSpPr txBox="1">
            <a:spLocks noChangeArrowheads="1"/>
          </p:cNvSpPr>
          <p:nvPr/>
        </p:nvSpPr>
        <p:spPr bwMode="auto">
          <a:xfrm>
            <a:off x="1707723" y="4120755"/>
            <a:ext cx="2225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Y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Symbol" charset="0"/>
              </a:rPr>
              <a:t> Z     </a:t>
            </a:r>
            <a:endParaRPr lang="en-US" sz="2400" dirty="0">
              <a:solidFill>
                <a:schemeClr val="tx1"/>
              </a:solidFill>
              <a:latin typeface="+mn-lt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88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79" grpId="0" build="p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 bwMode="auto">
          <a:xfrm>
            <a:off x="1587455" y="3846653"/>
            <a:ext cx="175837" cy="379760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1568825" y="1829783"/>
            <a:ext cx="148824" cy="228187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1568177" y="2722368"/>
            <a:ext cx="148824" cy="228187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1572507" y="4514879"/>
            <a:ext cx="148824" cy="228187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567461" y="1828422"/>
            <a:ext cx="148824" cy="228187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173337" y="2470367"/>
            <a:ext cx="148824" cy="228187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166993" y="2970008"/>
            <a:ext cx="148824" cy="228187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68715" y="-159455"/>
            <a:ext cx="7772400" cy="1143000"/>
          </a:xfrm>
        </p:spPr>
        <p:txBody>
          <a:bodyPr/>
          <a:lstStyle/>
          <a:p>
            <a:r>
              <a:rPr lang="en-US" dirty="0" smtClean="0"/>
              <a:t>Graph Coloring with Coalescing</a:t>
            </a:r>
            <a:endParaRPr lang="en-US" dirty="0"/>
          </a:p>
        </p:txBody>
      </p:sp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1571930" y="1023601"/>
            <a:ext cx="5760000" cy="40010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b="1" dirty="0">
                <a:solidFill>
                  <a:schemeClr val="tx1"/>
                </a:solidFill>
                <a:latin typeface="+mn-lt"/>
              </a:rPr>
              <a:t>Build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: Construct the interference graph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1571930" y="1587072"/>
            <a:ext cx="5760000" cy="720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b="1" dirty="0">
                <a:solidFill>
                  <a:schemeClr val="tx1"/>
                </a:solidFill>
                <a:latin typeface="+mn-lt"/>
              </a:rPr>
              <a:t>Simplify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: Recursively remove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non-MOV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nodes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with less than K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neighbors;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Push removed nodes into stack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1571930" y="4237164"/>
            <a:ext cx="5760000" cy="720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b="1" dirty="0">
                <a:solidFill>
                  <a:schemeClr val="tx1"/>
                </a:solidFill>
                <a:latin typeface="+mn-lt"/>
              </a:rPr>
              <a:t>Potential-Spill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: Spill some nodes and remove nodes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+mn-lt"/>
              </a:rPr>
              <a:t>Push removed nodes into stack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1571930" y="5120528"/>
            <a:ext cx="5760000" cy="720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b="1" dirty="0">
                <a:solidFill>
                  <a:schemeClr val="tx1"/>
                </a:solidFill>
                <a:latin typeface="+mn-lt"/>
              </a:rPr>
              <a:t>Select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: Assign actual registers (from simplify/spill stack)</a:t>
            </a:r>
          </a:p>
        </p:txBody>
      </p:sp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1571930" y="6003890"/>
            <a:ext cx="5760000" cy="720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b="1" dirty="0">
                <a:solidFill>
                  <a:schemeClr val="tx1"/>
                </a:solidFill>
                <a:latin typeface="+mn-lt"/>
              </a:rPr>
              <a:t>Actual-Spill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: Spill some potential spills and repeat the process</a:t>
            </a:r>
          </a:p>
        </p:txBody>
      </p:sp>
      <p:cxnSp>
        <p:nvCxnSpPr>
          <p:cNvPr id="31751" name="AutoShape 9"/>
          <p:cNvCxnSpPr>
            <a:cxnSpLocks noChangeShapeType="1"/>
            <a:stCxn id="31746" idx="2"/>
            <a:endCxn id="31747" idx="0"/>
          </p:cNvCxnSpPr>
          <p:nvPr/>
        </p:nvCxnSpPr>
        <p:spPr bwMode="auto">
          <a:xfrm>
            <a:off x="4451930" y="1423708"/>
            <a:ext cx="0" cy="16336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752" name="AutoShape 11"/>
          <p:cNvCxnSpPr>
            <a:cxnSpLocks noChangeShapeType="1"/>
            <a:stCxn id="31747" idx="2"/>
            <a:endCxn id="27" idx="0"/>
          </p:cNvCxnSpPr>
          <p:nvPr/>
        </p:nvCxnSpPr>
        <p:spPr bwMode="auto">
          <a:xfrm>
            <a:off x="4451930" y="2307072"/>
            <a:ext cx="0" cy="16336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753" name="AutoShape 12"/>
          <p:cNvCxnSpPr>
            <a:cxnSpLocks noChangeShapeType="1"/>
            <a:stCxn id="31748" idx="2"/>
            <a:endCxn id="31749" idx="0"/>
          </p:cNvCxnSpPr>
          <p:nvPr/>
        </p:nvCxnSpPr>
        <p:spPr bwMode="auto">
          <a:xfrm>
            <a:off x="4451930" y="4957164"/>
            <a:ext cx="0" cy="16336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754" name="AutoShape 13"/>
          <p:cNvCxnSpPr>
            <a:cxnSpLocks noChangeShapeType="1"/>
            <a:stCxn id="31749" idx="2"/>
            <a:endCxn id="31750" idx="0"/>
          </p:cNvCxnSpPr>
          <p:nvPr/>
        </p:nvCxnSpPr>
        <p:spPr bwMode="auto">
          <a:xfrm>
            <a:off x="4451930" y="5840528"/>
            <a:ext cx="0" cy="1633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758" name="AutoShape 18"/>
          <p:cNvCxnSpPr>
            <a:cxnSpLocks noChangeShapeType="1"/>
            <a:stCxn id="31750" idx="1"/>
            <a:endCxn id="31746" idx="1"/>
          </p:cNvCxnSpPr>
          <p:nvPr/>
        </p:nvCxnSpPr>
        <p:spPr bwMode="auto">
          <a:xfrm rot="10800000">
            <a:off x="1571930" y="1223656"/>
            <a:ext cx="12700" cy="5140235"/>
          </a:xfrm>
          <a:prstGeom prst="curvedConnector3">
            <a:avLst>
              <a:gd name="adj1" fmla="val 9647409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" name="Curved Connector 50"/>
          <p:cNvCxnSpPr>
            <a:stCxn id="53" idx="1"/>
            <a:endCxn id="52" idx="1"/>
          </p:cNvCxnSpPr>
          <p:nvPr/>
        </p:nvCxnSpPr>
        <p:spPr bwMode="auto">
          <a:xfrm rot="10800000" flipH="1">
            <a:off x="1568177" y="1943878"/>
            <a:ext cx="648" cy="892585"/>
          </a:xfrm>
          <a:prstGeom prst="curvedConnector3">
            <a:avLst>
              <a:gd name="adj1" fmla="val -64279938"/>
            </a:avLst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1571930" y="2470436"/>
            <a:ext cx="5760000" cy="720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b="1" dirty="0" smtClean="0">
                <a:solidFill>
                  <a:schemeClr val="tx1"/>
                </a:solidFill>
                <a:latin typeface="+mn-lt"/>
              </a:rPr>
              <a:t>Coalesce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Conservatively merge unconstrained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MOV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related nodes with fewer than K </a:t>
            </a:r>
            <a:r>
              <a:rPr lang="ja-JP" altLang="en-US" dirty="0">
                <a:solidFill>
                  <a:schemeClr val="tx1"/>
                </a:solidFill>
                <a:latin typeface="+mn-lt"/>
              </a:rPr>
              <a:t>“</a:t>
            </a:r>
            <a:r>
              <a:rPr lang="en-US" altLang="ja-JP" dirty="0">
                <a:solidFill>
                  <a:schemeClr val="tx1"/>
                </a:solidFill>
                <a:latin typeface="+mn-lt"/>
              </a:rPr>
              <a:t>heavy</a:t>
            </a:r>
            <a:r>
              <a:rPr lang="ja-JP" altLang="en-US" dirty="0">
                <a:solidFill>
                  <a:schemeClr val="tx1"/>
                </a:solidFill>
                <a:latin typeface="+mn-lt"/>
              </a:rPr>
              <a:t>”</a:t>
            </a:r>
            <a:r>
              <a:rPr lang="en-US" altLang="ja-JP" dirty="0">
                <a:solidFill>
                  <a:schemeClr val="tx1"/>
                </a:solidFill>
                <a:latin typeface="+mn-lt"/>
              </a:rPr>
              <a:t> neighbors 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1" name="AutoShape 11"/>
          <p:cNvCxnSpPr>
            <a:cxnSpLocks noChangeShapeType="1"/>
            <a:stCxn id="27" idx="2"/>
            <a:endCxn id="37" idx="0"/>
          </p:cNvCxnSpPr>
          <p:nvPr/>
        </p:nvCxnSpPr>
        <p:spPr bwMode="auto">
          <a:xfrm>
            <a:off x="4451930" y="3190436"/>
            <a:ext cx="0" cy="16336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1571930" y="3353800"/>
            <a:ext cx="5760000" cy="720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b="1" dirty="0">
                <a:solidFill>
                  <a:schemeClr val="tx1"/>
                </a:solidFill>
                <a:latin typeface="+mn-lt"/>
              </a:rPr>
              <a:t>Freeze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: Give-Up Coalescing on some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MOV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related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nodes with low degree of </a:t>
            </a:r>
            <a:r>
              <a:rPr lang="en-US" i="1" dirty="0" smtClean="0">
                <a:solidFill>
                  <a:schemeClr val="tx1"/>
                </a:solidFill>
                <a:latin typeface="+mn-lt"/>
              </a:rPr>
              <a:t>interference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edges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1" name="AutoShape 11"/>
          <p:cNvCxnSpPr>
            <a:cxnSpLocks noChangeShapeType="1"/>
            <a:stCxn id="37" idx="2"/>
            <a:endCxn id="31748" idx="0"/>
          </p:cNvCxnSpPr>
          <p:nvPr/>
        </p:nvCxnSpPr>
        <p:spPr bwMode="auto">
          <a:xfrm>
            <a:off x="4451930" y="4073800"/>
            <a:ext cx="0" cy="16336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0" name="Curved Connector 59"/>
          <p:cNvCxnSpPr/>
          <p:nvPr/>
        </p:nvCxnSpPr>
        <p:spPr bwMode="auto">
          <a:xfrm rot="10800000" flipH="1">
            <a:off x="1578203" y="1936821"/>
            <a:ext cx="648" cy="1775284"/>
          </a:xfrm>
          <a:prstGeom prst="curvedConnector3">
            <a:avLst>
              <a:gd name="adj1" fmla="val -92403395"/>
            </a:avLst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9" name="Curved Connector 68"/>
          <p:cNvCxnSpPr>
            <a:stCxn id="59" idx="1"/>
            <a:endCxn id="31747" idx="1"/>
          </p:cNvCxnSpPr>
          <p:nvPr/>
        </p:nvCxnSpPr>
        <p:spPr bwMode="auto">
          <a:xfrm rot="10800000">
            <a:off x="1571931" y="1947073"/>
            <a:ext cx="577" cy="2681901"/>
          </a:xfrm>
          <a:prstGeom prst="curvedConnector3">
            <a:avLst>
              <a:gd name="adj1" fmla="val 123613518"/>
            </a:avLst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Curved Connector 27"/>
          <p:cNvCxnSpPr/>
          <p:nvPr/>
        </p:nvCxnSpPr>
        <p:spPr bwMode="auto">
          <a:xfrm flipH="1">
            <a:off x="7344318" y="5214724"/>
            <a:ext cx="6344" cy="499641"/>
          </a:xfrm>
          <a:prstGeom prst="curvedConnector3">
            <a:avLst>
              <a:gd name="adj1" fmla="val -5949306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Rounded Rectangular Callout 1"/>
          <p:cNvSpPr/>
          <p:nvPr/>
        </p:nvSpPr>
        <p:spPr bwMode="auto">
          <a:xfrm>
            <a:off x="7447928" y="993867"/>
            <a:ext cx="1671010" cy="1191816"/>
          </a:xfrm>
          <a:prstGeom prst="wedgeRoundRectCallout">
            <a:avLst>
              <a:gd name="adj1" fmla="val -56531"/>
              <a:gd name="adj2" fmla="val 83731"/>
              <a:gd name="adj3" fmla="val 16667"/>
            </a:avLst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dirty="0" smtClean="0">
                <a:latin typeface="+mn-lt"/>
              </a:rPr>
              <a:t>Special case: merged node has less than k neighbors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Rounded Rectangular Callout 29"/>
          <p:cNvSpPr/>
          <p:nvPr/>
        </p:nvSpPr>
        <p:spPr bwMode="auto">
          <a:xfrm>
            <a:off x="7505218" y="3087087"/>
            <a:ext cx="1638782" cy="919401"/>
          </a:xfrm>
          <a:prstGeom prst="wedgeRoundRectCallout">
            <a:avLst>
              <a:gd name="adj1" fmla="val -59466"/>
              <a:gd name="adj2" fmla="val 32161"/>
              <a:gd name="adj3" fmla="val 16667"/>
            </a:avLst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dirty="0" smtClean="0">
                <a:latin typeface="+mn-lt"/>
              </a:rPr>
              <a:t>All non-MOV related nodes are “heavy”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23" name="Curved Connector 22"/>
          <p:cNvCxnSpPr>
            <a:stCxn id="29" idx="3"/>
            <a:endCxn id="44" idx="3"/>
          </p:cNvCxnSpPr>
          <p:nvPr/>
        </p:nvCxnSpPr>
        <p:spPr bwMode="auto">
          <a:xfrm flipH="1">
            <a:off x="7315817" y="2584461"/>
            <a:ext cx="6344" cy="499641"/>
          </a:xfrm>
          <a:prstGeom prst="curvedConnector3">
            <a:avLst>
              <a:gd name="adj1" fmla="val -5949306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0548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Spilling</a:t>
            </a:r>
            <a:endParaRPr lang="en-US"/>
          </a:p>
        </p:txBody>
      </p:sp>
      <p:sp>
        <p:nvSpPr>
          <p:cNvPr id="615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heuristics exist</a:t>
            </a:r>
          </a:p>
          <a:p>
            <a:pPr lvl="1"/>
            <a:r>
              <a:rPr lang="en-US" dirty="0" smtClean="0"/>
              <a:t>Maximal degree</a:t>
            </a:r>
          </a:p>
          <a:p>
            <a:pPr lvl="1"/>
            <a:r>
              <a:rPr lang="en-US" dirty="0" smtClean="0"/>
              <a:t>Live-ranges</a:t>
            </a:r>
          </a:p>
          <a:p>
            <a:pPr lvl="1"/>
            <a:r>
              <a:rPr lang="en-US" dirty="0" smtClean="0"/>
              <a:t>Number of uses in loops</a:t>
            </a:r>
          </a:p>
          <a:p>
            <a:r>
              <a:rPr lang="en-US" dirty="0" smtClean="0"/>
              <a:t>The whole process need to be repeated after an actual spill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16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645936" y="0"/>
            <a:ext cx="7772400" cy="1143000"/>
          </a:xfrm>
        </p:spPr>
        <p:txBody>
          <a:bodyPr/>
          <a:lstStyle/>
          <a:p>
            <a:r>
              <a:rPr lang="en-US" dirty="0" smtClean="0"/>
              <a:t>Pre-Colored Nodes</a:t>
            </a:r>
            <a:endParaRPr lang="en-US" dirty="0"/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657325" y="1349075"/>
            <a:ext cx="7772400" cy="4114800"/>
          </a:xfrm>
        </p:spPr>
        <p:txBody>
          <a:bodyPr/>
          <a:lstStyle/>
          <a:p>
            <a:r>
              <a:rPr lang="en-US" sz="2400" dirty="0" smtClean="0"/>
              <a:t>Some registers in the intermediate language are pre-colored:</a:t>
            </a:r>
          </a:p>
          <a:p>
            <a:pPr lvl="1"/>
            <a:r>
              <a:rPr lang="en-US" sz="2000" dirty="0" smtClean="0"/>
              <a:t>correspond to real registers</a:t>
            </a:r>
            <a:br>
              <a:rPr lang="en-US" sz="2000" dirty="0" smtClean="0"/>
            </a:br>
            <a:r>
              <a:rPr lang="en-US" sz="2000" dirty="0" smtClean="0"/>
              <a:t> (stack-pointer, frame-pointer, parameters, )</a:t>
            </a:r>
          </a:p>
          <a:p>
            <a:r>
              <a:rPr lang="en-US" sz="2400" dirty="0" smtClean="0"/>
              <a:t>Cannot be Simplified, Coalesced, or Spilled </a:t>
            </a:r>
          </a:p>
          <a:p>
            <a:pPr lvl="1"/>
            <a:r>
              <a:rPr lang="en-US" sz="2000" dirty="0" smtClean="0"/>
              <a:t>infinite degree</a:t>
            </a:r>
          </a:p>
          <a:p>
            <a:r>
              <a:rPr lang="en-US" sz="2400" dirty="0" smtClean="0"/>
              <a:t>Interfered with each other</a:t>
            </a:r>
          </a:p>
          <a:p>
            <a:r>
              <a:rPr lang="en-US" sz="2400" dirty="0" smtClean="0"/>
              <a:t>But normal temporaries can be coalesced into pre-colored registers</a:t>
            </a:r>
          </a:p>
          <a:p>
            <a:r>
              <a:rPr lang="en-US" sz="2400" dirty="0" smtClean="0"/>
              <a:t>Register allocation is completed when all the nodes are pre-colored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05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Compiler?</a:t>
            </a:r>
          </a:p>
        </p:txBody>
      </p:sp>
      <p:pic>
        <p:nvPicPr>
          <p:cNvPr id="6" name="compile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8593" y="2495350"/>
            <a:ext cx="4064000" cy="304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8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</a:t>
            </a:r>
            <a:r>
              <a:rPr lang="en-US" b="1" dirty="0" smtClean="0"/>
              <a:t>Spilling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6041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594578"/>
          </a:xfrm>
        </p:spPr>
        <p:txBody>
          <a:bodyPr/>
          <a:lstStyle/>
          <a:p>
            <a:r>
              <a:rPr lang="en-US" dirty="0" smtClean="0"/>
              <a:t>Heavy tree – Needs more registers than available</a:t>
            </a:r>
          </a:p>
          <a:p>
            <a:r>
              <a:rPr lang="en-US" dirty="0" smtClean="0"/>
              <a:t>A “heavy” tree contains a “heavy” </a:t>
            </a:r>
            <a:r>
              <a:rPr lang="en-US" dirty="0" err="1" smtClean="0"/>
              <a:t>subtree</a:t>
            </a:r>
            <a:r>
              <a:rPr lang="en-US" dirty="0" smtClean="0"/>
              <a:t> whose dependents are “light”</a:t>
            </a:r>
          </a:p>
          <a:p>
            <a:r>
              <a:rPr lang="en-US" dirty="0" smtClean="0"/>
              <a:t>Simple spilling</a:t>
            </a:r>
          </a:p>
          <a:p>
            <a:pPr lvl="1"/>
            <a:r>
              <a:rPr lang="en-US" dirty="0" smtClean="0"/>
              <a:t>Generate code for the light tree</a:t>
            </a:r>
          </a:p>
          <a:p>
            <a:pPr lvl="1"/>
            <a:r>
              <a:rPr lang="en-US" dirty="0" smtClean="0"/>
              <a:t>Spill the content into memory and replace </a:t>
            </a:r>
            <a:r>
              <a:rPr lang="en-US" dirty="0" err="1" smtClean="0"/>
              <a:t>subtree</a:t>
            </a:r>
            <a:r>
              <a:rPr lang="en-US" dirty="0" smtClean="0"/>
              <a:t> by temporary</a:t>
            </a:r>
          </a:p>
          <a:p>
            <a:pPr lvl="1"/>
            <a:r>
              <a:rPr lang="en-US" dirty="0" smtClean="0"/>
              <a:t>Generate code for the resultant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8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Caller-Save and </a:t>
            </a:r>
            <a:r>
              <a:rPr lang="en-US" dirty="0" err="1" smtClean="0"/>
              <a:t>Callee</a:t>
            </a:r>
            <a:r>
              <a:rPr lang="en-US" dirty="0" smtClean="0"/>
              <a:t>-Save Registers</a:t>
            </a:r>
            <a:endParaRPr lang="en-US" dirty="0"/>
          </a:p>
        </p:txBody>
      </p:sp>
      <p:sp>
        <p:nvSpPr>
          <p:cNvPr id="617475" name="Rectangle 3"/>
          <p:cNvSpPr>
            <a:spLocks noGrp="1" noChangeArrowheads="1"/>
          </p:cNvSpPr>
          <p:nvPr>
            <p:ph idx="1"/>
          </p:nvPr>
        </p:nvSpPr>
        <p:spPr>
          <a:xfrm>
            <a:off x="680105" y="1326294"/>
            <a:ext cx="7772400" cy="4114800"/>
          </a:xfrm>
        </p:spPr>
        <p:txBody>
          <a:bodyPr/>
          <a:lstStyle/>
          <a:p>
            <a:r>
              <a:rPr lang="en-US" sz="2400" dirty="0" err="1" smtClean="0"/>
              <a:t>callee</a:t>
            </a:r>
            <a:r>
              <a:rPr lang="en-US" sz="2400" dirty="0" smtClean="0"/>
              <a:t>-save-registers (MIPS 16-23)</a:t>
            </a:r>
          </a:p>
          <a:p>
            <a:pPr lvl="1"/>
            <a:r>
              <a:rPr lang="en-US" sz="2000" dirty="0" smtClean="0"/>
              <a:t> Saved by the </a:t>
            </a:r>
            <a:r>
              <a:rPr lang="en-US" sz="2000" dirty="0" err="1" smtClean="0"/>
              <a:t>callee</a:t>
            </a:r>
            <a:r>
              <a:rPr lang="en-US" sz="2000" dirty="0" smtClean="0"/>
              <a:t> when modified</a:t>
            </a:r>
          </a:p>
          <a:p>
            <a:pPr lvl="1"/>
            <a:r>
              <a:rPr lang="en-US" sz="2000" dirty="0" smtClean="0"/>
              <a:t> Values are automatically preserved across calls</a:t>
            </a:r>
          </a:p>
          <a:p>
            <a:r>
              <a:rPr lang="en-US" sz="2400" dirty="0" smtClean="0"/>
              <a:t>caller-save-registers</a:t>
            </a:r>
          </a:p>
          <a:p>
            <a:pPr lvl="1"/>
            <a:r>
              <a:rPr lang="en-US" sz="2000" dirty="0" smtClean="0"/>
              <a:t>Saved by the caller when needed</a:t>
            </a:r>
          </a:p>
          <a:p>
            <a:pPr lvl="1"/>
            <a:r>
              <a:rPr lang="en-US" sz="2000" dirty="0" smtClean="0"/>
              <a:t>Values are not automatically preserved</a:t>
            </a:r>
          </a:p>
          <a:p>
            <a:r>
              <a:rPr lang="en-US" sz="2400" dirty="0" smtClean="0"/>
              <a:t>Usually the architecture defines caller-save and </a:t>
            </a:r>
            <a:r>
              <a:rPr lang="en-US" sz="2400" dirty="0" err="1" smtClean="0"/>
              <a:t>callee</a:t>
            </a:r>
            <a:r>
              <a:rPr lang="en-US" sz="2400" dirty="0" smtClean="0"/>
              <a:t>-save registers</a:t>
            </a:r>
          </a:p>
          <a:p>
            <a:pPr lvl="1"/>
            <a:r>
              <a:rPr lang="en-US" sz="2000" dirty="0" smtClean="0"/>
              <a:t>Separate compilation</a:t>
            </a:r>
          </a:p>
          <a:p>
            <a:pPr lvl="1"/>
            <a:r>
              <a:rPr lang="en-US" sz="2000" dirty="0" smtClean="0"/>
              <a:t>Interoperability between code produced by different compilers/languages </a:t>
            </a:r>
          </a:p>
          <a:p>
            <a:r>
              <a:rPr lang="en-US" sz="2400" dirty="0" smtClean="0"/>
              <a:t>But compilers can decide when to use caller/</a:t>
            </a:r>
            <a:r>
              <a:rPr lang="en-US" sz="2400" dirty="0" err="1" smtClean="0"/>
              <a:t>callee</a:t>
            </a:r>
            <a:r>
              <a:rPr lang="en-US" sz="2400" dirty="0" smtClean="0"/>
              <a:t> registers</a:t>
            </a:r>
            <a:endParaRPr lang="en-US" sz="2400" dirty="0"/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3998913" y="6927850"/>
            <a:ext cx="327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22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75" grpId="0" build="p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3741"/>
            <a:ext cx="9144000" cy="1143000"/>
          </a:xfrm>
        </p:spPr>
        <p:txBody>
          <a:bodyPr/>
          <a:lstStyle/>
          <a:p>
            <a:r>
              <a:rPr lang="en-US" dirty="0" smtClean="0"/>
              <a:t>Caller-Save vs.  </a:t>
            </a:r>
            <a:r>
              <a:rPr lang="en-US" dirty="0" err="1" smtClean="0"/>
              <a:t>Callee</a:t>
            </a:r>
            <a:r>
              <a:rPr lang="en-US" dirty="0" smtClean="0"/>
              <a:t>-Save Registers</a:t>
            </a:r>
            <a:endParaRPr lang="en-US" dirty="0"/>
          </a:p>
        </p:txBody>
      </p:sp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3998913" y="6927850"/>
            <a:ext cx="327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679941" name="Text Box 5"/>
          <p:cNvSpPr txBox="1">
            <a:spLocks noChangeArrowheads="1"/>
          </p:cNvSpPr>
          <p:nvPr/>
        </p:nvSpPr>
        <p:spPr bwMode="auto">
          <a:xfrm>
            <a:off x="220663" y="2387600"/>
            <a:ext cx="377666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sz="3200" dirty="0" err="1">
                <a:solidFill>
                  <a:schemeClr val="tx1"/>
                </a:solidFill>
              </a:rPr>
              <a:t>int</a:t>
            </a:r>
            <a:r>
              <a:rPr lang="en-US" sz="3200" dirty="0">
                <a:solidFill>
                  <a:schemeClr val="tx1"/>
                </a:solidFill>
              </a:rPr>
              <a:t> foo(</a:t>
            </a:r>
            <a:r>
              <a:rPr lang="en-US" sz="3200" dirty="0" err="1">
                <a:solidFill>
                  <a:schemeClr val="tx1"/>
                </a:solidFill>
              </a:rPr>
              <a:t>int</a:t>
            </a:r>
            <a:r>
              <a:rPr lang="en-US" sz="3200" dirty="0">
                <a:solidFill>
                  <a:schemeClr val="tx1"/>
                </a:solidFill>
              </a:rPr>
              <a:t> a)	{ </a:t>
            </a:r>
          </a:p>
          <a:p>
            <a:pPr algn="l">
              <a:spcBef>
                <a:spcPct val="20000"/>
              </a:spcBef>
            </a:pPr>
            <a:r>
              <a:rPr lang="en-US" sz="3200" dirty="0">
                <a:solidFill>
                  <a:schemeClr val="tx1"/>
                </a:solidFill>
              </a:rPr>
              <a:t>	</a:t>
            </a:r>
            <a:r>
              <a:rPr lang="en-US" sz="3200" dirty="0" err="1">
                <a:solidFill>
                  <a:schemeClr val="tx1"/>
                </a:solidFill>
              </a:rPr>
              <a:t>int</a:t>
            </a:r>
            <a:r>
              <a:rPr lang="en-US" sz="3200" dirty="0">
                <a:solidFill>
                  <a:schemeClr val="tx1"/>
                </a:solidFill>
              </a:rPr>
              <a:t> b=a+1; </a:t>
            </a:r>
          </a:p>
          <a:p>
            <a:pPr algn="l">
              <a:spcBef>
                <a:spcPct val="20000"/>
              </a:spcBef>
            </a:pPr>
            <a:r>
              <a:rPr lang="en-US" sz="3200" dirty="0">
                <a:solidFill>
                  <a:schemeClr val="tx1"/>
                </a:solidFill>
              </a:rPr>
              <a:t>	f1();</a:t>
            </a:r>
          </a:p>
          <a:p>
            <a:pPr algn="l">
              <a:spcBef>
                <a:spcPct val="20000"/>
              </a:spcBef>
            </a:pPr>
            <a:r>
              <a:rPr lang="en-US" sz="3200" dirty="0">
                <a:solidFill>
                  <a:schemeClr val="tx1"/>
                </a:solidFill>
              </a:rPr>
              <a:t>	g1(b);</a:t>
            </a:r>
          </a:p>
          <a:p>
            <a:pPr algn="l">
              <a:spcBef>
                <a:spcPct val="20000"/>
              </a:spcBef>
            </a:pPr>
            <a:r>
              <a:rPr lang="en-US" sz="3200" dirty="0">
                <a:solidFill>
                  <a:schemeClr val="tx1"/>
                </a:solidFill>
              </a:rPr>
              <a:t> 	return(b+2);</a:t>
            </a:r>
          </a:p>
          <a:p>
            <a:pPr algn="l">
              <a:spcBef>
                <a:spcPct val="20000"/>
              </a:spcBef>
            </a:pPr>
            <a:r>
              <a:rPr lang="en-US" sz="3200" dirty="0">
                <a:solidFill>
                  <a:schemeClr val="tx1"/>
                </a:solidFill>
              </a:rPr>
              <a:t> 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9942" name="Text Box 6"/>
          <p:cNvSpPr txBox="1">
            <a:spLocks noChangeArrowheads="1"/>
          </p:cNvSpPr>
          <p:nvPr/>
        </p:nvSpPr>
        <p:spPr bwMode="auto">
          <a:xfrm>
            <a:off x="5051425" y="2417763"/>
            <a:ext cx="3736975" cy="294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void bar (int y) { </a:t>
            </a:r>
          </a:p>
          <a:p>
            <a:pPr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	int x=y+1;</a:t>
            </a:r>
          </a:p>
          <a:p>
            <a:pPr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	f2(y); </a:t>
            </a:r>
          </a:p>
          <a:p>
            <a:pPr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         g2(2); </a:t>
            </a:r>
          </a:p>
          <a:p>
            <a:pPr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2867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41" grpId="0"/>
      <p:bldP spid="679942" grpId="0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691495" y="0"/>
            <a:ext cx="7772400" cy="1143000"/>
          </a:xfrm>
        </p:spPr>
        <p:txBody>
          <a:bodyPr/>
          <a:lstStyle/>
          <a:p>
            <a:r>
              <a:rPr lang="en-US" dirty="0" smtClean="0"/>
              <a:t>Saving </a:t>
            </a:r>
            <a:r>
              <a:rPr lang="en-US" dirty="0" err="1" smtClean="0"/>
              <a:t>Callee</a:t>
            </a:r>
            <a:r>
              <a:rPr lang="en-US" dirty="0" smtClean="0"/>
              <a:t>-Save Registers</a:t>
            </a:r>
            <a:endParaRPr lang="en-US" dirty="0"/>
          </a:p>
        </p:txBody>
      </p:sp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3998913" y="6927850"/>
            <a:ext cx="327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574675" y="1701800"/>
            <a:ext cx="254317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enter: def(r</a:t>
            </a:r>
            <a:r>
              <a:rPr lang="en-US" sz="3200" baseline="-25000">
                <a:solidFill>
                  <a:schemeClr val="tx1"/>
                </a:solidFill>
              </a:rPr>
              <a:t>7</a:t>
            </a:r>
            <a:r>
              <a:rPr lang="en-US" sz="320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20000"/>
              </a:spcBef>
            </a:pPr>
            <a:endParaRPr lang="en-US" sz="320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	…</a:t>
            </a:r>
          </a:p>
          <a:p>
            <a:pPr>
              <a:spcBef>
                <a:spcPct val="20000"/>
              </a:spcBef>
            </a:pPr>
            <a:endParaRPr lang="en-US" sz="320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endParaRPr lang="en-US" sz="320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exit:	use(r</a:t>
            </a:r>
            <a:r>
              <a:rPr lang="en-US" sz="3200" baseline="-25000">
                <a:solidFill>
                  <a:schemeClr val="tx1"/>
                </a:solidFill>
              </a:rPr>
              <a:t>7</a:t>
            </a:r>
            <a:r>
              <a:rPr lang="en-US" sz="32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31816" name="Text Box 8"/>
          <p:cNvSpPr txBox="1">
            <a:spLocks noChangeArrowheads="1"/>
          </p:cNvSpPr>
          <p:nvPr/>
        </p:nvSpPr>
        <p:spPr bwMode="auto">
          <a:xfrm>
            <a:off x="4354513" y="1701800"/>
            <a:ext cx="310038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enter: def(r</a:t>
            </a:r>
            <a:r>
              <a:rPr lang="en-US" sz="3200" baseline="-25000">
                <a:solidFill>
                  <a:schemeClr val="tx1"/>
                </a:solidFill>
              </a:rPr>
              <a:t>7</a:t>
            </a:r>
            <a:r>
              <a:rPr lang="en-US" sz="320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	t</a:t>
            </a:r>
            <a:r>
              <a:rPr lang="en-US" sz="3200" baseline="-25000">
                <a:solidFill>
                  <a:schemeClr val="tx1"/>
                </a:solidFill>
              </a:rPr>
              <a:t>231</a:t>
            </a:r>
            <a:r>
              <a:rPr lang="en-US" sz="3200">
                <a:solidFill>
                  <a:schemeClr val="tx1"/>
                </a:solidFill>
              </a:rPr>
              <a:t> </a:t>
            </a:r>
            <a:r>
              <a:rPr lang="en-US" sz="3200">
                <a:solidFill>
                  <a:schemeClr val="tx1"/>
                </a:solidFill>
                <a:sym typeface="Symbol" charset="0"/>
              </a:rPr>
              <a:t></a:t>
            </a:r>
            <a:r>
              <a:rPr lang="en-US" sz="3200">
                <a:solidFill>
                  <a:schemeClr val="tx1"/>
                </a:solidFill>
              </a:rPr>
              <a:t> r</a:t>
            </a:r>
            <a:r>
              <a:rPr lang="en-US" sz="3200" baseline="-25000">
                <a:solidFill>
                  <a:schemeClr val="tx1"/>
                </a:solidFill>
              </a:rPr>
              <a:t>7</a:t>
            </a:r>
          </a:p>
          <a:p>
            <a:pPr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	…</a:t>
            </a:r>
          </a:p>
          <a:p>
            <a:pPr>
              <a:spcBef>
                <a:spcPct val="20000"/>
              </a:spcBef>
            </a:pPr>
            <a:endParaRPr lang="en-US" sz="320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	 r</a:t>
            </a:r>
            <a:r>
              <a:rPr lang="en-US" sz="3200" baseline="-25000">
                <a:solidFill>
                  <a:schemeClr val="tx1"/>
                </a:solidFill>
              </a:rPr>
              <a:t>7</a:t>
            </a:r>
            <a:r>
              <a:rPr lang="en-US" sz="3200">
                <a:solidFill>
                  <a:schemeClr val="tx1"/>
                </a:solidFill>
              </a:rPr>
              <a:t> </a:t>
            </a:r>
            <a:r>
              <a:rPr lang="en-US" sz="3200">
                <a:solidFill>
                  <a:schemeClr val="tx1"/>
                </a:solidFill>
                <a:sym typeface="Symbol" charset="0"/>
              </a:rPr>
              <a:t></a:t>
            </a:r>
            <a:r>
              <a:rPr lang="en-US" sz="3200">
                <a:solidFill>
                  <a:schemeClr val="tx1"/>
                </a:solidFill>
              </a:rPr>
              <a:t> t</a:t>
            </a:r>
            <a:r>
              <a:rPr lang="en-US" sz="3200" baseline="-25000">
                <a:solidFill>
                  <a:schemeClr val="tx1"/>
                </a:solidFill>
              </a:rPr>
              <a:t>231</a:t>
            </a:r>
          </a:p>
          <a:p>
            <a:pPr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exit:	use(r</a:t>
            </a:r>
            <a:r>
              <a:rPr lang="en-US" sz="3200" baseline="-25000">
                <a:solidFill>
                  <a:schemeClr val="tx1"/>
                </a:solidFill>
              </a:rPr>
              <a:t>7</a:t>
            </a:r>
            <a:r>
              <a:rPr lang="en-US" sz="320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9185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6" grpId="0" autoUpdateAnimBg="0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989" y="0"/>
            <a:ext cx="7772400" cy="1143000"/>
          </a:xfrm>
        </p:spPr>
        <p:txBody>
          <a:bodyPr/>
          <a:lstStyle/>
          <a:p>
            <a:r>
              <a:rPr lang="en-US"/>
              <a:t>A Complete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3149"/>
            <a:ext cx="9144000" cy="3556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113" y="4647354"/>
            <a:ext cx="2716380" cy="1975549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grpSp>
        <p:nvGrpSpPr>
          <p:cNvPr id="25" name="Group 24"/>
          <p:cNvGrpSpPr/>
          <p:nvPr/>
        </p:nvGrpSpPr>
        <p:grpSpPr>
          <a:xfrm>
            <a:off x="786722" y="3703903"/>
            <a:ext cx="1923166" cy="3045242"/>
            <a:chOff x="786722" y="3703903"/>
            <a:chExt cx="1923166" cy="3045242"/>
          </a:xfrm>
        </p:grpSpPr>
        <p:pic>
          <p:nvPicPr>
            <p:cNvPr id="3" name="Picture 2" descr="Untitle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16" y="3703903"/>
              <a:ext cx="1890979" cy="10500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 descr="Untitled 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722" y="5107835"/>
              <a:ext cx="1923166" cy="6839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 descr="Untitled 3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369" y="6145641"/>
              <a:ext cx="1355872" cy="6035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1" name="Straight Arrow Connector 10"/>
            <p:cNvCxnSpPr>
              <a:stCxn id="3" idx="2"/>
              <a:endCxn id="8" idx="0"/>
            </p:cNvCxnSpPr>
            <p:nvPr/>
          </p:nvCxnSpPr>
          <p:spPr bwMode="auto">
            <a:xfrm flipH="1">
              <a:off x="1748305" y="4754000"/>
              <a:ext cx="1" cy="353835"/>
            </a:xfrm>
            <a:prstGeom prst="straightConnector1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>
              <a:stCxn id="8" idx="2"/>
              <a:endCxn id="9" idx="0"/>
            </p:cNvCxnSpPr>
            <p:nvPr/>
          </p:nvCxnSpPr>
          <p:spPr bwMode="auto">
            <a:xfrm>
              <a:off x="1748305" y="5791806"/>
              <a:ext cx="0" cy="353835"/>
            </a:xfrm>
            <a:prstGeom prst="straightConnector1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Elbow Connector 14"/>
            <p:cNvCxnSpPr>
              <a:endCxn id="3" idx="0"/>
            </p:cNvCxnSpPr>
            <p:nvPr/>
          </p:nvCxnSpPr>
          <p:spPr bwMode="auto">
            <a:xfrm rot="16200000" flipV="1">
              <a:off x="706199" y="4746010"/>
              <a:ext cx="2089718" cy="5504"/>
            </a:xfrm>
            <a:prstGeom prst="bentConnector5">
              <a:avLst>
                <a:gd name="adj1" fmla="val -5801"/>
                <a:gd name="adj2" fmla="val -21231559"/>
                <a:gd name="adj3" fmla="val 110939"/>
              </a:avLst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6" name="TextBox 5"/>
          <p:cNvSpPr txBox="1"/>
          <p:nvPr/>
        </p:nvSpPr>
        <p:spPr>
          <a:xfrm>
            <a:off x="6156960" y="987326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+mn-lt"/>
              </a:rPr>
              <a:t>Callee</a:t>
            </a:r>
            <a:r>
              <a:rPr lang="en-US" sz="1600" dirty="0" smtClean="0">
                <a:latin typeface="+mn-lt"/>
              </a:rPr>
              <a:t>-saved registers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56960" y="158496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Caller-saved registers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354320" y="1260716"/>
            <a:ext cx="2926080" cy="660400"/>
          </a:xfrm>
          <a:prstGeom prst="rect">
            <a:avLst/>
          </a:prstGeom>
          <a:noFill/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354320" y="931739"/>
            <a:ext cx="2926080" cy="304800"/>
          </a:xfrm>
          <a:prstGeom prst="rect">
            <a:avLst/>
          </a:prstGeom>
          <a:noFill/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080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989" y="0"/>
            <a:ext cx="7772400" cy="1143000"/>
          </a:xfrm>
        </p:spPr>
        <p:txBody>
          <a:bodyPr/>
          <a:lstStyle/>
          <a:p>
            <a:r>
              <a:rPr lang="en-US" dirty="0" smtClean="0"/>
              <a:t>A Complete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3149"/>
            <a:ext cx="9144000" cy="3556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113" y="4647354"/>
            <a:ext cx="2716380" cy="1975549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50" y="5014715"/>
            <a:ext cx="3343087" cy="1061638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71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140" y="0"/>
            <a:ext cx="7772400" cy="1143000"/>
          </a:xfrm>
        </p:spPr>
        <p:txBody>
          <a:bodyPr/>
          <a:lstStyle/>
          <a:p>
            <a:r>
              <a:rPr lang="en-US" dirty="0"/>
              <a:t>A Complete Example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00" y="1199260"/>
            <a:ext cx="2475000" cy="1800000"/>
          </a:xfrm>
          <a:prstGeom prst="rect">
            <a:avLst/>
          </a:prstGeom>
          <a:ln w="9525" cmpd="sng">
            <a:solidFill>
              <a:schemeClr val="tx1"/>
            </a:solidFill>
          </a:ln>
        </p:spPr>
      </p:pic>
      <p:sp>
        <p:nvSpPr>
          <p:cNvPr id="4" name="Right Arrow 3"/>
          <p:cNvSpPr/>
          <p:nvPr/>
        </p:nvSpPr>
        <p:spPr bwMode="auto">
          <a:xfrm>
            <a:off x="2893608" y="1945073"/>
            <a:ext cx="1133329" cy="425988"/>
          </a:xfrm>
          <a:prstGeom prst="rightArrow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1646" y="1422634"/>
            <a:ext cx="1012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Spill c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2893290" y="5642013"/>
            <a:ext cx="1133329" cy="425988"/>
          </a:xfrm>
          <a:prstGeom prst="rightArrow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3479" y="5280323"/>
            <a:ext cx="1012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r2 &amp; b</a:t>
            </a:r>
          </a:p>
        </p:txBody>
      </p:sp>
      <p:sp>
        <p:nvSpPr>
          <p:cNvPr id="11" name="Right Arrow 10"/>
          <p:cNvSpPr/>
          <p:nvPr/>
        </p:nvSpPr>
        <p:spPr bwMode="auto">
          <a:xfrm>
            <a:off x="2892972" y="4026161"/>
            <a:ext cx="1133329" cy="425988"/>
          </a:xfrm>
          <a:prstGeom prst="rightArrow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49236" y="3600172"/>
            <a:ext cx="1012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a &amp; 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465" y="1207338"/>
            <a:ext cx="3710769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465" y="3168488"/>
            <a:ext cx="3710769" cy="1800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0540" y="5033886"/>
            <a:ext cx="3710769" cy="1800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2588170" y="6019152"/>
            <a:ext cx="1727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(Alt: ae+r1)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14091" y="2547572"/>
            <a:ext cx="1012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29848" y="4508411"/>
            <a:ext cx="1012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37887" y="6372221"/>
            <a:ext cx="1012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</a:t>
            </a:r>
          </a:p>
        </p:txBody>
      </p:sp>
      <p:sp>
        <p:nvSpPr>
          <p:cNvPr id="6" name="Cloud Callout 5"/>
          <p:cNvSpPr/>
          <p:nvPr/>
        </p:nvSpPr>
        <p:spPr bwMode="auto">
          <a:xfrm>
            <a:off x="7196798" y="2974274"/>
            <a:ext cx="1825658" cy="983873"/>
          </a:xfrm>
          <a:prstGeom prst="cloudCallout">
            <a:avLst>
              <a:gd name="adj1" fmla="val -79543"/>
              <a:gd name="adj2" fmla="val -13563"/>
            </a:avLst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Deg.</a:t>
            </a:r>
            <a:r>
              <a:rPr lang="en-US" sz="1800" dirty="0" smtClean="0">
                <a:latin typeface="+mn-lt"/>
              </a:rPr>
              <a:t> of r1,ae,d &lt; 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828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140" y="-233102"/>
            <a:ext cx="7772400" cy="1143000"/>
          </a:xfrm>
        </p:spPr>
        <p:txBody>
          <a:bodyPr/>
          <a:lstStyle/>
          <a:p>
            <a:r>
              <a:rPr lang="en-US" dirty="0"/>
              <a:t>A Complete Example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3986776" y="1711971"/>
            <a:ext cx="1133329" cy="425988"/>
          </a:xfrm>
          <a:prstGeom prst="rightArrow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4813" y="1189532"/>
            <a:ext cx="1149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+mn-lt"/>
              </a:rPr>
              <a:t>a</a:t>
            </a:r>
            <a:r>
              <a:rPr lang="en-US" dirty="0" err="1" smtClean="0">
                <a:latin typeface="+mn-lt"/>
              </a:rPr>
              <a:t>e</a:t>
            </a:r>
            <a:r>
              <a:rPr lang="en-US" dirty="0" smtClean="0">
                <a:latin typeface="+mn-lt"/>
              </a:rPr>
              <a:t> &amp; r1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3970382" y="5666127"/>
            <a:ext cx="1133329" cy="425988"/>
          </a:xfrm>
          <a:prstGeom prst="rightArrow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0571" y="5304437"/>
            <a:ext cx="1012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op d</a:t>
            </a:r>
          </a:p>
        </p:txBody>
      </p:sp>
      <p:sp>
        <p:nvSpPr>
          <p:cNvPr id="11" name="Right Arrow 10"/>
          <p:cNvSpPr/>
          <p:nvPr/>
        </p:nvSpPr>
        <p:spPr bwMode="auto">
          <a:xfrm>
            <a:off x="3986140" y="3664451"/>
            <a:ext cx="1133329" cy="425988"/>
          </a:xfrm>
          <a:prstGeom prst="rightArrow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9163" y="3238462"/>
            <a:ext cx="1639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Simplify d</a:t>
            </a:r>
            <a:endParaRPr lang="en-US" dirty="0">
              <a:latin typeface="+mn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70" y="991007"/>
            <a:ext cx="3710769" cy="1800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816565" y="5729807"/>
            <a:ext cx="1727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(Alt: ae+r1)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21205" y="2080445"/>
            <a:ext cx="1727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(Alt: …)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748" y="974097"/>
            <a:ext cx="3866802" cy="1656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046" y="2951316"/>
            <a:ext cx="1873096" cy="1800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4581232" y="2226058"/>
            <a:ext cx="1012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00537" y="4347640"/>
            <a:ext cx="1012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dc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728" y="4896104"/>
            <a:ext cx="1873096" cy="1800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4500219" y="6292428"/>
            <a:ext cx="1012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97301" y="4781061"/>
            <a:ext cx="1012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d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71211" y="3463537"/>
            <a:ext cx="2475000" cy="2252399"/>
            <a:chOff x="171211" y="3463537"/>
            <a:chExt cx="2475000" cy="225239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1211" y="3915936"/>
              <a:ext cx="2475000" cy="1800000"/>
            </a:xfrm>
            <a:prstGeom prst="rect">
              <a:avLst/>
            </a:prstGeom>
            <a:ln w="9525" cmpd="sng">
              <a:solidFill>
                <a:schemeClr val="tx1"/>
              </a:solidFill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698680" y="3463537"/>
              <a:ext cx="1471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p</a:t>
              </a:r>
              <a:r>
                <a:rPr lang="en-US" dirty="0" smtClean="0">
                  <a:latin typeface="+mn-lt"/>
                </a:rPr>
                <a:t>op c …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287510" y="2861662"/>
            <a:ext cx="218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f</a:t>
            </a:r>
            <a:r>
              <a:rPr lang="en-US" dirty="0" smtClean="0">
                <a:latin typeface="+mn-lt"/>
              </a:rPr>
              <a:t>reeze r</a:t>
            </a:r>
            <a:r>
              <a:rPr lang="en-US" baseline="-25000" dirty="0" smtClean="0">
                <a:latin typeface="+mn-lt"/>
              </a:rPr>
              <a:t>1</a:t>
            </a:r>
            <a:r>
              <a:rPr lang="en-US" dirty="0" smtClean="0">
                <a:latin typeface="+mn-lt"/>
              </a:rPr>
              <a:t>ae-d</a:t>
            </a:r>
            <a:endParaRPr lang="en-US" dirty="0">
              <a:latin typeface="+mn-lt"/>
            </a:endParaRPr>
          </a:p>
        </p:txBody>
      </p:sp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894" y="2179544"/>
            <a:ext cx="1002092" cy="89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2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102" y="0"/>
            <a:ext cx="7772400" cy="1143000"/>
          </a:xfrm>
        </p:spPr>
        <p:txBody>
          <a:bodyPr/>
          <a:lstStyle/>
          <a:p>
            <a:r>
              <a:rPr lang="en-US" dirty="0"/>
              <a:t>A Complete Example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73" y="1085063"/>
            <a:ext cx="2738181" cy="36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595" y="1104449"/>
            <a:ext cx="3509676" cy="1800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 bwMode="auto">
          <a:xfrm>
            <a:off x="3696780" y="3648376"/>
            <a:ext cx="1133329" cy="425988"/>
          </a:xfrm>
          <a:prstGeom prst="rightArrow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6325" y="3214349"/>
            <a:ext cx="2186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c1&amp;r3, c2 &amp;r3</a:t>
            </a:r>
            <a:endParaRPr lang="en-US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2577" y="2928964"/>
            <a:ext cx="3509677" cy="18000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 bwMode="auto">
          <a:xfrm>
            <a:off x="3720576" y="5689591"/>
            <a:ext cx="1133329" cy="425988"/>
          </a:xfrm>
          <a:prstGeom prst="rightArrow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0121" y="5255564"/>
            <a:ext cx="2186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n-lt"/>
              </a:rPr>
              <a:t>a&amp;e</a:t>
            </a:r>
            <a:r>
              <a:rPr lang="en-US" dirty="0" smtClean="0">
                <a:latin typeface="+mn-lt"/>
              </a:rPr>
              <a:t>, b&amp;r2</a:t>
            </a:r>
            <a:endParaRPr lang="en-US" dirty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8273" y="4930302"/>
            <a:ext cx="3509677" cy="1800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14632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140" y="-233102"/>
            <a:ext cx="7772400" cy="1143000"/>
          </a:xfrm>
        </p:spPr>
        <p:txBody>
          <a:bodyPr/>
          <a:lstStyle/>
          <a:p>
            <a:r>
              <a:rPr lang="en-US" dirty="0"/>
              <a:t>A Complete Example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3866204" y="1358322"/>
            <a:ext cx="1133329" cy="425988"/>
          </a:xfrm>
          <a:prstGeom prst="rightArrow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1333" y="570646"/>
            <a:ext cx="1695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+mn-lt"/>
              </a:rPr>
              <a:t>a</a:t>
            </a:r>
            <a:r>
              <a:rPr lang="en-US" dirty="0" err="1" smtClean="0">
                <a:latin typeface="+mn-lt"/>
              </a:rPr>
              <a:t>e</a:t>
            </a:r>
            <a:r>
              <a:rPr lang="en-US" dirty="0" smtClean="0">
                <a:latin typeface="+mn-lt"/>
              </a:rPr>
              <a:t> &amp; r1</a:t>
            </a:r>
          </a:p>
          <a:p>
            <a:r>
              <a:rPr lang="en-US" dirty="0" smtClean="0">
                <a:latin typeface="+mn-lt"/>
              </a:rPr>
              <a:t>Simplify d</a:t>
            </a:r>
          </a:p>
        </p:txBody>
      </p:sp>
      <p:sp>
        <p:nvSpPr>
          <p:cNvPr id="11" name="Right Arrow 10"/>
          <p:cNvSpPr/>
          <p:nvPr/>
        </p:nvSpPr>
        <p:spPr bwMode="auto">
          <a:xfrm>
            <a:off x="3921833" y="3085752"/>
            <a:ext cx="1133329" cy="425988"/>
          </a:xfrm>
          <a:prstGeom prst="rightArrow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5612" y="2579388"/>
            <a:ext cx="1639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Pop d</a:t>
            </a:r>
            <a:endParaRPr lang="en-US" dirty="0">
              <a:latin typeface="+mn-lt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55" y="758839"/>
            <a:ext cx="3509677" cy="1800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599" y="753550"/>
            <a:ext cx="2884615" cy="1800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281" y="2698313"/>
            <a:ext cx="2884615" cy="1800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5738667" y="2635966"/>
            <a:ext cx="1012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348" y="3664099"/>
            <a:ext cx="2340000" cy="3153711"/>
          </a:xfrm>
          <a:prstGeom prst="rect">
            <a:avLst/>
          </a:prstGeom>
        </p:spPr>
      </p:pic>
      <p:sp>
        <p:nvSpPr>
          <p:cNvPr id="7" name="Bent Arrow 6"/>
          <p:cNvSpPr/>
          <p:nvPr/>
        </p:nvSpPr>
        <p:spPr bwMode="auto">
          <a:xfrm rot="10800000">
            <a:off x="5730949" y="4621562"/>
            <a:ext cx="1969262" cy="1020763"/>
          </a:xfrm>
          <a:prstGeom prst="bentArrow">
            <a:avLst>
              <a:gd name="adj1" fmla="val 14763"/>
              <a:gd name="adj2" fmla="val 15158"/>
              <a:gd name="adj3" fmla="val 48623"/>
              <a:gd name="adj4" fmla="val 43750"/>
            </a:avLst>
          </a:prstGeom>
          <a:solidFill>
            <a:schemeClr val="tx1">
              <a:lumMod val="75000"/>
              <a:lumOff val="25000"/>
            </a:schemeClr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19" y="4243528"/>
            <a:ext cx="2160000" cy="1731329"/>
          </a:xfrm>
          <a:prstGeom prst="rect">
            <a:avLst/>
          </a:prstGeom>
        </p:spPr>
      </p:pic>
      <p:sp>
        <p:nvSpPr>
          <p:cNvPr id="14" name="Left Arrow 13"/>
          <p:cNvSpPr/>
          <p:nvPr/>
        </p:nvSpPr>
        <p:spPr bwMode="auto">
          <a:xfrm>
            <a:off x="2282735" y="5393165"/>
            <a:ext cx="852008" cy="321501"/>
          </a:xfrm>
          <a:prstGeom prst="leftArrow">
            <a:avLst>
              <a:gd name="adj1" fmla="val 50000"/>
              <a:gd name="adj2" fmla="val 135003"/>
            </a:avLst>
          </a:prstGeom>
          <a:solidFill>
            <a:srgbClr val="404040"/>
          </a:solidFill>
          <a:ln w="38100" cap="flat" cmpd="sng" algn="ctr">
            <a:solidFill>
              <a:srgbClr val="73737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91705" y="4742127"/>
            <a:ext cx="1623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gen code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20715" y="4742127"/>
            <a:ext cx="1623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“opt”</a:t>
            </a:r>
          </a:p>
        </p:txBody>
      </p:sp>
    </p:spTree>
    <p:extLst>
      <p:ext uri="{BB962C8B-B14F-4D97-AF65-F5344CB8AC3E}">
        <p14:creationId xmlns:p14="http://schemas.microsoft.com/office/powerpoint/2010/main" val="345314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31" grpId="0"/>
      <p:bldP spid="32" grpId="0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Interprocedural Allocation</a:t>
            </a:r>
            <a:endParaRPr lang="en-US"/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Allocate registers to multiple procedures</a:t>
            </a:r>
          </a:p>
          <a:p>
            <a:r>
              <a:rPr lang="en-US" smtClean="0"/>
              <a:t>Potential saving</a:t>
            </a:r>
          </a:p>
          <a:p>
            <a:pPr lvl="1"/>
            <a:r>
              <a:rPr lang="en-US" smtClean="0"/>
              <a:t>caller/callee save registers</a:t>
            </a:r>
          </a:p>
          <a:p>
            <a:pPr lvl="1"/>
            <a:r>
              <a:rPr lang="en-US" smtClean="0"/>
              <a:t>Parameter passing</a:t>
            </a:r>
          </a:p>
          <a:p>
            <a:pPr lvl="1"/>
            <a:r>
              <a:rPr lang="en-US" smtClean="0"/>
              <a:t>Return values</a:t>
            </a:r>
          </a:p>
          <a:p>
            <a:r>
              <a:rPr lang="en-US" smtClean="0"/>
              <a:t>But may increase compilation cost</a:t>
            </a:r>
          </a:p>
          <a:p>
            <a:r>
              <a:rPr lang="en-US" smtClean="0"/>
              <a:t>Function inline can help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0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(optimized): b*b-4*a*c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73218" y="214488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8245" y="3101622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</a:t>
            </a:r>
            <a:endParaRPr lang="en-US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2689" y="4058356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3801" y="4058356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34756" y="3098800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</a:t>
            </a:r>
            <a:endParaRPr lang="en-US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055534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0312" y="4055534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</a:t>
            </a:r>
            <a:endParaRPr lang="en-US" dirty="0" smtClean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34756" y="501508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5868" y="501508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</a:t>
            </a:r>
          </a:p>
        </p:txBody>
      </p:sp>
      <p:cxnSp>
        <p:nvCxnSpPr>
          <p:cNvPr id="17" name="Straight Connector 16"/>
          <p:cNvCxnSpPr>
            <a:stCxn id="6" idx="2"/>
            <a:endCxn id="7" idx="0"/>
          </p:cNvCxnSpPr>
          <p:nvPr/>
        </p:nvCxnSpPr>
        <p:spPr bwMode="auto">
          <a:xfrm flipH="1">
            <a:off x="2604911" y="3563287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6" idx="2"/>
            <a:endCxn id="8" idx="0"/>
          </p:cNvCxnSpPr>
          <p:nvPr/>
        </p:nvCxnSpPr>
        <p:spPr bwMode="auto">
          <a:xfrm>
            <a:off x="3310467" y="3563287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5" idx="2"/>
          </p:cNvCxnSpPr>
          <p:nvPr/>
        </p:nvCxnSpPr>
        <p:spPr bwMode="auto">
          <a:xfrm flipH="1">
            <a:off x="3457223" y="2606554"/>
            <a:ext cx="1298217" cy="427335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5" idx="2"/>
            <a:endCxn id="10" idx="0"/>
          </p:cNvCxnSpPr>
          <p:nvPr/>
        </p:nvCxnSpPr>
        <p:spPr bwMode="auto">
          <a:xfrm>
            <a:off x="4755440" y="2606554"/>
            <a:ext cx="1261538" cy="492246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10" idx="2"/>
            <a:endCxn id="11" idx="0"/>
          </p:cNvCxnSpPr>
          <p:nvPr/>
        </p:nvCxnSpPr>
        <p:spPr bwMode="auto">
          <a:xfrm flipH="1">
            <a:off x="5311422" y="3560465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2" idx="0"/>
            <a:endCxn id="10" idx="2"/>
          </p:cNvCxnSpPr>
          <p:nvPr/>
        </p:nvCxnSpPr>
        <p:spPr bwMode="auto">
          <a:xfrm flipH="1" flipV="1">
            <a:off x="6016978" y="3560465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12" idx="2"/>
            <a:endCxn id="14" idx="0"/>
          </p:cNvCxnSpPr>
          <p:nvPr/>
        </p:nvCxnSpPr>
        <p:spPr bwMode="auto">
          <a:xfrm flipH="1">
            <a:off x="6016978" y="4517199"/>
            <a:ext cx="705556" cy="49789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5" idx="0"/>
            <a:endCxn id="12" idx="2"/>
          </p:cNvCxnSpPr>
          <p:nvPr/>
        </p:nvCxnSpPr>
        <p:spPr bwMode="auto">
          <a:xfrm flipH="1" flipV="1">
            <a:off x="6722534" y="4517199"/>
            <a:ext cx="705556" cy="49789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079978" y="3900313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30601" y="3925712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94002" y="2906890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20265" y="4899380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70888" y="492477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34289" y="3905957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86489" y="3911602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00513" y="2988734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98247" y="2040468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059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648"/>
            <a:ext cx="77724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644500" y="1258493"/>
            <a:ext cx="7772400" cy="4114800"/>
          </a:xfrm>
        </p:spPr>
        <p:txBody>
          <a:bodyPr/>
          <a:lstStyle/>
          <a:p>
            <a:r>
              <a:rPr lang="en-US" dirty="0" smtClean="0"/>
              <a:t>Two Register Allocation Methods</a:t>
            </a:r>
          </a:p>
          <a:p>
            <a:pPr lvl="1"/>
            <a:r>
              <a:rPr lang="en-US" dirty="0" smtClean="0"/>
              <a:t>Local of every IR tree</a:t>
            </a:r>
          </a:p>
          <a:p>
            <a:pPr lvl="2"/>
            <a:r>
              <a:rPr lang="en-US" dirty="0" smtClean="0"/>
              <a:t>Simultaneous instruction selection and register allocation</a:t>
            </a:r>
          </a:p>
          <a:p>
            <a:pPr lvl="2"/>
            <a:r>
              <a:rPr lang="en-US" dirty="0" smtClean="0"/>
              <a:t>Optimal (under certain conditions)</a:t>
            </a:r>
          </a:p>
          <a:p>
            <a:pPr lvl="1"/>
            <a:r>
              <a:rPr lang="en-US" dirty="0" smtClean="0"/>
              <a:t>Global of every function</a:t>
            </a:r>
          </a:p>
          <a:p>
            <a:pPr lvl="2"/>
            <a:r>
              <a:rPr lang="en-US" dirty="0" smtClean="0"/>
              <a:t>Applied after instruction selection</a:t>
            </a:r>
          </a:p>
          <a:p>
            <a:pPr lvl="2"/>
            <a:r>
              <a:rPr lang="en-US" dirty="0" smtClean="0"/>
              <a:t>Performs well for machines with many registers</a:t>
            </a:r>
          </a:p>
          <a:p>
            <a:pPr lvl="2"/>
            <a:r>
              <a:rPr lang="en-US" dirty="0" smtClean="0"/>
              <a:t>Can handle instruction level parallelism</a:t>
            </a:r>
          </a:p>
          <a:p>
            <a:r>
              <a:rPr lang="en-US" dirty="0" smtClean="0"/>
              <a:t>Missing</a:t>
            </a:r>
          </a:p>
          <a:p>
            <a:pPr lvl="1"/>
            <a:r>
              <a:rPr lang="en-US" dirty="0" err="1" smtClean="0"/>
              <a:t>Interprocedural</a:t>
            </a:r>
            <a:r>
              <a:rPr lang="en-US" dirty="0" smtClean="0"/>
              <a:t> allocation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38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07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/>
          <p:cNvSpPr>
            <a:spLocks noChangeArrowheads="1"/>
          </p:cNvSpPr>
          <p:nvPr/>
        </p:nvSpPr>
        <p:spPr bwMode="auto">
          <a:xfrm>
            <a:off x="3998913" y="6927850"/>
            <a:ext cx="327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graphicFrame>
        <p:nvGraphicFramePr>
          <p:cNvPr id="51202" name="Object 5"/>
          <p:cNvGraphicFramePr>
            <a:graphicFrameLocks noChangeAspect="1"/>
          </p:cNvGraphicFramePr>
          <p:nvPr/>
        </p:nvGraphicFramePr>
        <p:xfrm>
          <a:off x="257175" y="1273175"/>
          <a:ext cx="3795713" cy="438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99" name="Photo Editor Photo" r:id="rId3" imgW="2647619" imgH="1800476" progId="MSPhotoEd.3">
                  <p:embed/>
                </p:oleObj>
              </mc:Choice>
              <mc:Fallback>
                <p:oleObj name="Photo Editor Photo" r:id="rId3" imgW="2647619" imgH="180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" y="1273175"/>
                        <a:ext cx="3795713" cy="438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7958" name="Object 6"/>
          <p:cNvGraphicFramePr>
            <a:graphicFrameLocks noChangeAspect="1"/>
          </p:cNvGraphicFramePr>
          <p:nvPr/>
        </p:nvGraphicFramePr>
        <p:xfrm>
          <a:off x="5603875" y="1254125"/>
          <a:ext cx="2216150" cy="444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00" name="Photo Editor Photo" r:id="rId5" imgW="1876190" imgH="1219370" progId="MSPhotoEd.3">
                  <p:embed/>
                </p:oleObj>
              </mc:Choice>
              <mc:Fallback>
                <p:oleObj name="Photo Editor Photo" r:id="rId5" imgW="1876190" imgH="121937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75" y="1254125"/>
                        <a:ext cx="2216150" cy="444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105775" y="1270000"/>
            <a:ext cx="744538" cy="1101725"/>
            <a:chOff x="5106" y="800"/>
            <a:chExt cx="469" cy="694"/>
          </a:xfrm>
        </p:grpSpPr>
        <p:sp>
          <p:nvSpPr>
            <p:cNvPr id="51210" name="Text Box 7"/>
            <p:cNvSpPr txBox="1">
              <a:spLocks noChangeArrowheads="1"/>
            </p:cNvSpPr>
            <p:nvPr/>
          </p:nvSpPr>
          <p:spPr bwMode="auto">
            <a:xfrm>
              <a:off x="5135" y="1220"/>
              <a:ext cx="440" cy="27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51211" name="Text Box 8"/>
            <p:cNvSpPr txBox="1">
              <a:spLocks noChangeArrowheads="1"/>
            </p:cNvSpPr>
            <p:nvPr/>
          </p:nvSpPr>
          <p:spPr bwMode="auto">
            <a:xfrm>
              <a:off x="5106" y="800"/>
              <a:ext cx="4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tx1"/>
                  </a:solidFill>
                </a:rPr>
                <a:t>stack</a:t>
              </a:r>
            </a:p>
          </p:txBody>
        </p:sp>
      </p:grpSp>
      <p:grpSp>
        <p:nvGrpSpPr>
          <p:cNvPr id="51205" name="Group 10"/>
          <p:cNvGrpSpPr>
            <a:grpSpLocks/>
          </p:cNvGrpSpPr>
          <p:nvPr/>
        </p:nvGrpSpPr>
        <p:grpSpPr bwMode="auto">
          <a:xfrm>
            <a:off x="4337050" y="1344613"/>
            <a:ext cx="744538" cy="1101725"/>
            <a:chOff x="5106" y="800"/>
            <a:chExt cx="469" cy="694"/>
          </a:xfrm>
        </p:grpSpPr>
        <p:sp>
          <p:nvSpPr>
            <p:cNvPr id="51208" name="Text Box 11"/>
            <p:cNvSpPr txBox="1">
              <a:spLocks noChangeArrowheads="1"/>
            </p:cNvSpPr>
            <p:nvPr/>
          </p:nvSpPr>
          <p:spPr bwMode="auto">
            <a:xfrm>
              <a:off x="5135" y="1220"/>
              <a:ext cx="440" cy="27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209" name="Text Box 12"/>
            <p:cNvSpPr txBox="1">
              <a:spLocks noChangeArrowheads="1"/>
            </p:cNvSpPr>
            <p:nvPr/>
          </p:nvSpPr>
          <p:spPr bwMode="auto">
            <a:xfrm>
              <a:off x="5106" y="800"/>
              <a:ext cx="4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tx1"/>
                  </a:solidFill>
                </a:rPr>
                <a:t>stack</a:t>
              </a:r>
            </a:p>
          </p:txBody>
        </p:sp>
      </p:grpSp>
      <p:sp>
        <p:nvSpPr>
          <p:cNvPr id="637966" name="Text Box 14"/>
          <p:cNvSpPr txBox="1">
            <a:spLocks noChangeArrowheads="1"/>
          </p:cNvSpPr>
          <p:nvPr/>
        </p:nvSpPr>
        <p:spPr bwMode="auto">
          <a:xfrm>
            <a:off x="2454275" y="411163"/>
            <a:ext cx="3763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800">
                <a:solidFill>
                  <a:schemeClr val="tx1"/>
                </a:solidFill>
              </a:rPr>
              <a:t>Spill C</a:t>
            </a:r>
          </a:p>
        </p:txBody>
      </p:sp>
    </p:spTree>
    <p:extLst>
      <p:ext uri="{BB962C8B-B14F-4D97-AF65-F5344CB8AC3E}">
        <p14:creationId xmlns:p14="http://schemas.microsoft.com/office/powerpoint/2010/main" val="3035217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ChangeArrowheads="1"/>
          </p:cNvSpPr>
          <p:nvPr/>
        </p:nvSpPr>
        <p:spPr bwMode="auto">
          <a:xfrm>
            <a:off x="3998913" y="6927850"/>
            <a:ext cx="327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graphicFrame>
        <p:nvGraphicFramePr>
          <p:cNvPr id="52226" name="Object 5"/>
          <p:cNvGraphicFramePr>
            <a:graphicFrameLocks noChangeAspect="1"/>
          </p:cNvGraphicFramePr>
          <p:nvPr/>
        </p:nvGraphicFramePr>
        <p:xfrm>
          <a:off x="396875" y="1300163"/>
          <a:ext cx="2928938" cy="444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23" name="Photo Editor Photo" r:id="rId3" imgW="1876190" imgH="1219370" progId="MSPhotoEd.3">
                  <p:embed/>
                </p:oleObj>
              </mc:Choice>
              <mc:Fallback>
                <p:oleObj name="Photo Editor Photo" r:id="rId3" imgW="1876190" imgH="121937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1300163"/>
                        <a:ext cx="2928938" cy="444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105775" y="1270000"/>
            <a:ext cx="744538" cy="1101725"/>
            <a:chOff x="5106" y="800"/>
            <a:chExt cx="469" cy="694"/>
          </a:xfrm>
        </p:grpSpPr>
        <p:sp>
          <p:nvSpPr>
            <p:cNvPr id="52234" name="Text Box 7"/>
            <p:cNvSpPr txBox="1">
              <a:spLocks noChangeArrowheads="1"/>
            </p:cNvSpPr>
            <p:nvPr/>
          </p:nvSpPr>
          <p:spPr bwMode="auto">
            <a:xfrm>
              <a:off x="5135" y="1220"/>
              <a:ext cx="440" cy="27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52235" name="Text Box 8"/>
            <p:cNvSpPr txBox="1">
              <a:spLocks noChangeArrowheads="1"/>
            </p:cNvSpPr>
            <p:nvPr/>
          </p:nvSpPr>
          <p:spPr bwMode="auto">
            <a:xfrm>
              <a:off x="5106" y="800"/>
              <a:ext cx="4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tx1"/>
                  </a:solidFill>
                </a:rPr>
                <a:t>stack</a:t>
              </a:r>
            </a:p>
          </p:txBody>
        </p:sp>
      </p:grpSp>
      <p:sp>
        <p:nvSpPr>
          <p:cNvPr id="52228" name="Text Box 10"/>
          <p:cNvSpPr txBox="1">
            <a:spLocks noChangeArrowheads="1"/>
          </p:cNvSpPr>
          <p:nvPr/>
        </p:nvSpPr>
        <p:spPr bwMode="auto">
          <a:xfrm>
            <a:off x="3500438" y="2135188"/>
            <a:ext cx="698500" cy="434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52229" name="Text Box 11"/>
          <p:cNvSpPr txBox="1">
            <a:spLocks noChangeArrowheads="1"/>
          </p:cNvSpPr>
          <p:nvPr/>
        </p:nvSpPr>
        <p:spPr bwMode="auto">
          <a:xfrm>
            <a:off x="3484563" y="1374775"/>
            <a:ext cx="742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stack</a:t>
            </a:r>
          </a:p>
        </p:txBody>
      </p:sp>
      <p:graphicFrame>
        <p:nvGraphicFramePr>
          <p:cNvPr id="638988" name="Object 12"/>
          <p:cNvGraphicFramePr>
            <a:graphicFrameLocks noChangeAspect="1"/>
          </p:cNvGraphicFramePr>
          <p:nvPr/>
        </p:nvGraphicFramePr>
        <p:xfrm>
          <a:off x="5116513" y="1243013"/>
          <a:ext cx="2668587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24" name="Photo Editor Photo" r:id="rId5" imgW="1638529" imgH="1219370" progId="MSPhotoEd.3">
                  <p:embed/>
                </p:oleObj>
              </mc:Choice>
              <mc:Fallback>
                <p:oleObj name="Photo Editor Photo" r:id="rId5" imgW="1638529" imgH="121937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6513" y="1243013"/>
                        <a:ext cx="2668587" cy="458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1" name="Text Box 14"/>
          <p:cNvSpPr txBox="1">
            <a:spLocks noChangeArrowheads="1"/>
          </p:cNvSpPr>
          <p:nvPr/>
        </p:nvSpPr>
        <p:spPr bwMode="auto">
          <a:xfrm>
            <a:off x="1935163" y="427038"/>
            <a:ext cx="5227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38991" name="Rectangle 15"/>
          <p:cNvSpPr>
            <a:spLocks noChangeArrowheads="1"/>
          </p:cNvSpPr>
          <p:nvPr/>
        </p:nvSpPr>
        <p:spPr bwMode="auto">
          <a:xfrm>
            <a:off x="530225" y="233363"/>
            <a:ext cx="7788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chemeClr val="tx1"/>
                </a:solidFill>
              </a:rPr>
              <a:t>Coalescing </a:t>
            </a:r>
            <a:r>
              <a:rPr lang="en-US" sz="2800" i="1">
                <a:solidFill>
                  <a:schemeClr val="tx1"/>
                </a:solidFill>
              </a:rPr>
              <a:t>a</a:t>
            </a:r>
            <a:r>
              <a:rPr lang="en-US" sz="2800">
                <a:solidFill>
                  <a:schemeClr val="tx1"/>
                </a:solidFill>
              </a:rPr>
              <a:t>+</a:t>
            </a:r>
            <a:r>
              <a:rPr lang="en-US" sz="2800" i="1">
                <a:solidFill>
                  <a:schemeClr val="tx1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592635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91" grpId="0"/>
    </p:bld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233363"/>
            <a:ext cx="7788275" cy="523875"/>
          </a:xfrm>
          <a:noFill/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  <a:latin typeface="Times New Roman" charset="0"/>
              </a:rPr>
              <a:t>Coalescing </a:t>
            </a:r>
            <a:r>
              <a:rPr lang="en-US" sz="2800" i="1">
                <a:solidFill>
                  <a:schemeClr val="tx1"/>
                </a:solidFill>
                <a:latin typeface="Times New Roman" charset="0"/>
              </a:rPr>
              <a:t>b</a:t>
            </a:r>
            <a:r>
              <a:rPr lang="en-US" sz="2800">
                <a:solidFill>
                  <a:schemeClr val="tx1"/>
                </a:solidFill>
                <a:latin typeface="Times New Roman" charset="0"/>
              </a:rPr>
              <a:t>+</a:t>
            </a:r>
            <a:r>
              <a:rPr lang="en-US" sz="2800" i="1">
                <a:solidFill>
                  <a:schemeClr val="tx1"/>
                </a:solidFill>
                <a:latin typeface="Times New Roman" charset="0"/>
              </a:rPr>
              <a:t>r2</a:t>
            </a:r>
          </a:p>
        </p:txBody>
      </p:sp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3998913" y="6927850"/>
            <a:ext cx="327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105775" y="1270000"/>
            <a:ext cx="744538" cy="1101725"/>
            <a:chOff x="5106" y="800"/>
            <a:chExt cx="469" cy="694"/>
          </a:xfrm>
        </p:grpSpPr>
        <p:sp>
          <p:nvSpPr>
            <p:cNvPr id="53257" name="Text Box 6"/>
            <p:cNvSpPr txBox="1">
              <a:spLocks noChangeArrowheads="1"/>
            </p:cNvSpPr>
            <p:nvPr/>
          </p:nvSpPr>
          <p:spPr bwMode="auto">
            <a:xfrm>
              <a:off x="5135" y="1220"/>
              <a:ext cx="440" cy="27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53258" name="Text Box 7"/>
            <p:cNvSpPr txBox="1">
              <a:spLocks noChangeArrowheads="1"/>
            </p:cNvSpPr>
            <p:nvPr/>
          </p:nvSpPr>
          <p:spPr bwMode="auto">
            <a:xfrm>
              <a:off x="5106" y="800"/>
              <a:ext cx="4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tx1"/>
                  </a:solidFill>
                </a:rPr>
                <a:t>stack</a:t>
              </a:r>
            </a:p>
          </p:txBody>
        </p:sp>
      </p:grpSp>
      <p:sp>
        <p:nvSpPr>
          <p:cNvPr id="53252" name="Text Box 8"/>
          <p:cNvSpPr txBox="1">
            <a:spLocks noChangeArrowheads="1"/>
          </p:cNvSpPr>
          <p:nvPr/>
        </p:nvSpPr>
        <p:spPr bwMode="auto">
          <a:xfrm>
            <a:off x="3500438" y="2135188"/>
            <a:ext cx="698500" cy="434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53253" name="Text Box 9"/>
          <p:cNvSpPr txBox="1">
            <a:spLocks noChangeArrowheads="1"/>
          </p:cNvSpPr>
          <p:nvPr/>
        </p:nvSpPr>
        <p:spPr bwMode="auto">
          <a:xfrm>
            <a:off x="3484563" y="1374775"/>
            <a:ext cx="742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stack</a:t>
            </a:r>
          </a:p>
        </p:txBody>
      </p:sp>
      <p:graphicFrame>
        <p:nvGraphicFramePr>
          <p:cNvPr id="53254" name="Object 10"/>
          <p:cNvGraphicFramePr>
            <a:graphicFrameLocks noChangeAspect="1"/>
          </p:cNvGraphicFramePr>
          <p:nvPr/>
        </p:nvGraphicFramePr>
        <p:xfrm>
          <a:off x="280988" y="1227138"/>
          <a:ext cx="2668587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47" name="Photo Editor Photo" r:id="rId3" imgW="1638529" imgH="1219370" progId="MSPhotoEd.3">
                  <p:embed/>
                </p:oleObj>
              </mc:Choice>
              <mc:Fallback>
                <p:oleObj name="Photo Editor Photo" r:id="rId3" imgW="1638529" imgH="121937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8" y="1227138"/>
                        <a:ext cx="2668587" cy="458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1035" name="Object 11"/>
          <p:cNvGraphicFramePr>
            <a:graphicFrameLocks noChangeAspect="1"/>
          </p:cNvGraphicFramePr>
          <p:nvPr/>
        </p:nvGraphicFramePr>
        <p:xfrm>
          <a:off x="4683125" y="1222375"/>
          <a:ext cx="3157538" cy="428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48" name="Photo Editor Photo" r:id="rId5" imgW="1638529" imgH="1219370" progId="MSPhotoEd.3">
                  <p:embed/>
                </p:oleObj>
              </mc:Choice>
              <mc:Fallback>
                <p:oleObj name="Photo Editor Photo" r:id="rId5" imgW="1638529" imgH="121937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5" y="1222375"/>
                        <a:ext cx="3157538" cy="428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2334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233363"/>
            <a:ext cx="7788275" cy="523875"/>
          </a:xfrm>
          <a:noFill/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  <a:latin typeface="Times New Roman" charset="0"/>
              </a:rPr>
              <a:t>Coalescing </a:t>
            </a:r>
            <a:r>
              <a:rPr lang="en-US" sz="2800" i="1">
                <a:solidFill>
                  <a:schemeClr val="tx1"/>
                </a:solidFill>
                <a:latin typeface="Times New Roman" charset="0"/>
              </a:rPr>
              <a:t>ae</a:t>
            </a:r>
            <a:r>
              <a:rPr lang="en-US" sz="2800">
                <a:solidFill>
                  <a:schemeClr val="tx1"/>
                </a:solidFill>
                <a:latin typeface="Times New Roman" charset="0"/>
              </a:rPr>
              <a:t>+</a:t>
            </a:r>
            <a:r>
              <a:rPr lang="en-US" sz="2800" i="1">
                <a:solidFill>
                  <a:schemeClr val="tx1"/>
                </a:solidFill>
                <a:latin typeface="Times New Roman" charset="0"/>
              </a:rPr>
              <a:t>r1</a:t>
            </a:r>
          </a:p>
        </p:txBody>
      </p:sp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3998913" y="6927850"/>
            <a:ext cx="327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105775" y="1270000"/>
            <a:ext cx="744538" cy="1101725"/>
            <a:chOff x="5106" y="800"/>
            <a:chExt cx="469" cy="694"/>
          </a:xfrm>
        </p:grpSpPr>
        <p:sp>
          <p:nvSpPr>
            <p:cNvPr id="54282" name="Text Box 5"/>
            <p:cNvSpPr txBox="1">
              <a:spLocks noChangeArrowheads="1"/>
            </p:cNvSpPr>
            <p:nvPr/>
          </p:nvSpPr>
          <p:spPr bwMode="auto">
            <a:xfrm>
              <a:off x="5135" y="1220"/>
              <a:ext cx="440" cy="27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54283" name="Text Box 6"/>
            <p:cNvSpPr txBox="1">
              <a:spLocks noChangeArrowheads="1"/>
            </p:cNvSpPr>
            <p:nvPr/>
          </p:nvSpPr>
          <p:spPr bwMode="auto">
            <a:xfrm>
              <a:off x="5106" y="800"/>
              <a:ext cx="4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tx1"/>
                  </a:solidFill>
                </a:rPr>
                <a:t>stack</a:t>
              </a:r>
            </a:p>
          </p:txBody>
        </p:sp>
      </p:grpSp>
      <p:sp>
        <p:nvSpPr>
          <p:cNvPr id="54276" name="Text Box 7"/>
          <p:cNvSpPr txBox="1">
            <a:spLocks noChangeArrowheads="1"/>
          </p:cNvSpPr>
          <p:nvPr/>
        </p:nvSpPr>
        <p:spPr bwMode="auto">
          <a:xfrm>
            <a:off x="3500438" y="2135188"/>
            <a:ext cx="698500" cy="434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54277" name="Text Box 8"/>
          <p:cNvSpPr txBox="1">
            <a:spLocks noChangeArrowheads="1"/>
          </p:cNvSpPr>
          <p:nvPr/>
        </p:nvSpPr>
        <p:spPr bwMode="auto">
          <a:xfrm>
            <a:off x="3484563" y="1374775"/>
            <a:ext cx="742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stack</a:t>
            </a:r>
          </a:p>
        </p:txBody>
      </p:sp>
      <p:graphicFrame>
        <p:nvGraphicFramePr>
          <p:cNvPr id="54278" name="Object 10"/>
          <p:cNvGraphicFramePr>
            <a:graphicFrameLocks noChangeAspect="1"/>
          </p:cNvGraphicFramePr>
          <p:nvPr/>
        </p:nvGraphicFramePr>
        <p:xfrm>
          <a:off x="204788" y="1268413"/>
          <a:ext cx="3157537" cy="428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71" name="Photo Editor Photo" r:id="rId3" imgW="1638529" imgH="1219370" progId="MSPhotoEd.3">
                  <p:embed/>
                </p:oleObj>
              </mc:Choice>
              <mc:Fallback>
                <p:oleObj name="Photo Editor Photo" r:id="rId3" imgW="1638529" imgH="121937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8" y="1268413"/>
                        <a:ext cx="3157537" cy="428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2059" name="Object 11"/>
          <p:cNvGraphicFramePr>
            <a:graphicFrameLocks noChangeAspect="1"/>
          </p:cNvGraphicFramePr>
          <p:nvPr/>
        </p:nvGraphicFramePr>
        <p:xfrm>
          <a:off x="4729163" y="1360488"/>
          <a:ext cx="3246437" cy="425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72" name="Photo Editor Photo" r:id="rId5" imgW="1514686" imgH="1190476" progId="MSPhotoEd.3">
                  <p:embed/>
                </p:oleObj>
              </mc:Choice>
              <mc:Fallback>
                <p:oleObj name="Photo Editor Photo" r:id="rId5" imgW="1514686" imgH="11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163" y="1360488"/>
                        <a:ext cx="3246437" cy="425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2060" name="Text Box 12"/>
          <p:cNvSpPr txBox="1">
            <a:spLocks noChangeArrowheads="1"/>
          </p:cNvSpPr>
          <p:nvPr/>
        </p:nvSpPr>
        <p:spPr bwMode="auto">
          <a:xfrm>
            <a:off x="3673475" y="5919788"/>
            <a:ext cx="46497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F02E00"/>
                </a:solidFill>
              </a:rPr>
              <a:t>r1ae</a:t>
            </a:r>
            <a:r>
              <a:rPr lang="en-US" sz="2800"/>
              <a:t> </a:t>
            </a:r>
            <a:r>
              <a:rPr lang="en-US" sz="2800">
                <a:solidFill>
                  <a:schemeClr val="tx1"/>
                </a:solidFill>
              </a:rPr>
              <a:t>and</a:t>
            </a:r>
            <a:r>
              <a:rPr lang="en-US" sz="2800"/>
              <a:t> </a:t>
            </a:r>
            <a:r>
              <a:rPr lang="en-US" sz="2800">
                <a:solidFill>
                  <a:srgbClr val="F02E00"/>
                </a:solidFill>
              </a:rPr>
              <a:t>d</a:t>
            </a:r>
            <a:r>
              <a:rPr lang="en-US" sz="2800"/>
              <a:t> </a:t>
            </a:r>
            <a:r>
              <a:rPr lang="en-US" sz="2800">
                <a:solidFill>
                  <a:schemeClr val="tx1"/>
                </a:solidFill>
              </a:rPr>
              <a:t>are constrained</a:t>
            </a:r>
          </a:p>
        </p:txBody>
      </p:sp>
    </p:spTree>
    <p:extLst>
      <p:ext uri="{BB962C8B-B14F-4D97-AF65-F5344CB8AC3E}">
        <p14:creationId xmlns:p14="http://schemas.microsoft.com/office/powerpoint/2010/main" val="1445932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60" grpId="0" autoUpdateAnimBg="0"/>
    </p:bld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233363"/>
            <a:ext cx="7788275" cy="523875"/>
          </a:xfrm>
          <a:noFill/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  <a:latin typeface="Times New Roman" charset="0"/>
              </a:rPr>
              <a:t>Simplifying </a:t>
            </a:r>
            <a:r>
              <a:rPr lang="en-US" sz="2800" i="1">
                <a:solidFill>
                  <a:schemeClr val="tx1"/>
                </a:solidFill>
                <a:latin typeface="Times New Roman" charset="0"/>
              </a:rPr>
              <a:t>d</a:t>
            </a:r>
          </a:p>
        </p:txBody>
      </p:sp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3998913" y="6927850"/>
            <a:ext cx="327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3200">
              <a:solidFill>
                <a:schemeClr val="tx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105775" y="1270000"/>
            <a:ext cx="744538" cy="1558925"/>
            <a:chOff x="5106" y="800"/>
            <a:chExt cx="469" cy="982"/>
          </a:xfrm>
        </p:grpSpPr>
        <p:sp>
          <p:nvSpPr>
            <p:cNvPr id="55305" name="Text Box 5"/>
            <p:cNvSpPr txBox="1">
              <a:spLocks noChangeArrowheads="1"/>
            </p:cNvSpPr>
            <p:nvPr/>
          </p:nvSpPr>
          <p:spPr bwMode="auto">
            <a:xfrm>
              <a:off x="5135" y="1220"/>
              <a:ext cx="440" cy="56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schemeClr val="tx1"/>
                  </a:solidFill>
                </a:rPr>
                <a:t>d</a:t>
              </a:r>
            </a:p>
            <a:p>
              <a:pPr algn="ctr"/>
              <a:r>
                <a:rPr lang="en-US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55306" name="Text Box 6"/>
            <p:cNvSpPr txBox="1">
              <a:spLocks noChangeArrowheads="1"/>
            </p:cNvSpPr>
            <p:nvPr/>
          </p:nvSpPr>
          <p:spPr bwMode="auto">
            <a:xfrm>
              <a:off x="5106" y="800"/>
              <a:ext cx="4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tx1"/>
                  </a:solidFill>
                </a:rPr>
                <a:t>stack</a:t>
              </a:r>
            </a:p>
          </p:txBody>
        </p:sp>
      </p:grpSp>
      <p:sp>
        <p:nvSpPr>
          <p:cNvPr id="55300" name="Text Box 7"/>
          <p:cNvSpPr txBox="1">
            <a:spLocks noChangeArrowheads="1"/>
          </p:cNvSpPr>
          <p:nvPr/>
        </p:nvSpPr>
        <p:spPr bwMode="auto">
          <a:xfrm>
            <a:off x="3500438" y="2135188"/>
            <a:ext cx="698500" cy="434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55301" name="Text Box 8"/>
          <p:cNvSpPr txBox="1">
            <a:spLocks noChangeArrowheads="1"/>
          </p:cNvSpPr>
          <p:nvPr/>
        </p:nvSpPr>
        <p:spPr bwMode="auto">
          <a:xfrm>
            <a:off x="3484563" y="1374775"/>
            <a:ext cx="742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stack</a:t>
            </a:r>
          </a:p>
        </p:txBody>
      </p:sp>
      <p:graphicFrame>
        <p:nvGraphicFramePr>
          <p:cNvPr id="55302" name="Object 10"/>
          <p:cNvGraphicFramePr>
            <a:graphicFrameLocks noChangeAspect="1"/>
          </p:cNvGraphicFramePr>
          <p:nvPr/>
        </p:nvGraphicFramePr>
        <p:xfrm>
          <a:off x="188913" y="1282700"/>
          <a:ext cx="3246437" cy="425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95" name="Photo Editor Photo" r:id="rId3" imgW="1514686" imgH="1190476" progId="MSPhotoEd.3">
                  <p:embed/>
                </p:oleObj>
              </mc:Choice>
              <mc:Fallback>
                <p:oleObj name="Photo Editor Photo" r:id="rId3" imgW="1514686" imgH="11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3" y="1282700"/>
                        <a:ext cx="3246437" cy="425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3085" name="Object 13"/>
          <p:cNvGraphicFramePr>
            <a:graphicFrameLocks noChangeAspect="1"/>
          </p:cNvGraphicFramePr>
          <p:nvPr/>
        </p:nvGraphicFramePr>
        <p:xfrm>
          <a:off x="5414963" y="1425575"/>
          <a:ext cx="2312987" cy="363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96" name="Photo Editor Photo" r:id="rId5" imgW="762106" imgH="1095528" progId="MSPhotoEd.3">
                  <p:embed/>
                </p:oleObj>
              </mc:Choice>
              <mc:Fallback>
                <p:oleObj name="Photo Editor Photo" r:id="rId5" imgW="762106" imgH="109552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4963" y="1425575"/>
                        <a:ext cx="2312987" cy="363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8060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233363"/>
            <a:ext cx="7788275" cy="523875"/>
          </a:xfrm>
          <a:noFill/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  <a:latin typeface="Times New Roman" charset="0"/>
              </a:rPr>
              <a:t>Pop </a:t>
            </a:r>
            <a:r>
              <a:rPr lang="en-US" sz="2800" i="1">
                <a:solidFill>
                  <a:schemeClr val="tx1"/>
                </a:solidFill>
                <a:latin typeface="Times New Roman" charset="0"/>
              </a:rPr>
              <a:t>d</a:t>
            </a:r>
          </a:p>
        </p:txBody>
      </p:sp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3998913" y="6927850"/>
            <a:ext cx="327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3200">
              <a:solidFill>
                <a:schemeClr val="tx1"/>
              </a:solidFill>
            </a:endParaRPr>
          </a:p>
        </p:txBody>
      </p:sp>
      <p:grpSp>
        <p:nvGrpSpPr>
          <p:cNvPr id="56323" name="Group 4"/>
          <p:cNvGrpSpPr>
            <a:grpSpLocks/>
          </p:cNvGrpSpPr>
          <p:nvPr/>
        </p:nvGrpSpPr>
        <p:grpSpPr bwMode="auto">
          <a:xfrm>
            <a:off x="3673475" y="1533525"/>
            <a:ext cx="744538" cy="1558925"/>
            <a:chOff x="5106" y="800"/>
            <a:chExt cx="469" cy="982"/>
          </a:xfrm>
        </p:grpSpPr>
        <p:sp>
          <p:nvSpPr>
            <p:cNvPr id="56331" name="Text Box 5"/>
            <p:cNvSpPr txBox="1">
              <a:spLocks noChangeArrowheads="1"/>
            </p:cNvSpPr>
            <p:nvPr/>
          </p:nvSpPr>
          <p:spPr bwMode="auto">
            <a:xfrm>
              <a:off x="5135" y="1220"/>
              <a:ext cx="440" cy="56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schemeClr val="tx1"/>
                  </a:solidFill>
                </a:rPr>
                <a:t>d</a:t>
              </a:r>
            </a:p>
            <a:p>
              <a:pPr algn="ctr"/>
              <a:r>
                <a:rPr lang="en-US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56332" name="Text Box 6"/>
            <p:cNvSpPr txBox="1">
              <a:spLocks noChangeArrowheads="1"/>
            </p:cNvSpPr>
            <p:nvPr/>
          </p:nvSpPr>
          <p:spPr bwMode="auto">
            <a:xfrm>
              <a:off x="5106" y="800"/>
              <a:ext cx="4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tx1"/>
                  </a:solidFill>
                </a:rPr>
                <a:t>stack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902575" y="1281113"/>
            <a:ext cx="746125" cy="1227137"/>
            <a:chOff x="4978" y="807"/>
            <a:chExt cx="470" cy="773"/>
          </a:xfrm>
        </p:grpSpPr>
        <p:sp>
          <p:nvSpPr>
            <p:cNvPr id="56329" name="Text Box 7"/>
            <p:cNvSpPr txBox="1">
              <a:spLocks noChangeArrowheads="1"/>
            </p:cNvSpPr>
            <p:nvPr/>
          </p:nvSpPr>
          <p:spPr bwMode="auto">
            <a:xfrm>
              <a:off x="5008" y="1306"/>
              <a:ext cx="440" cy="27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56330" name="Text Box 8"/>
            <p:cNvSpPr txBox="1">
              <a:spLocks noChangeArrowheads="1"/>
            </p:cNvSpPr>
            <p:nvPr/>
          </p:nvSpPr>
          <p:spPr bwMode="auto">
            <a:xfrm>
              <a:off x="4978" y="807"/>
              <a:ext cx="4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tx1"/>
                  </a:solidFill>
                </a:rPr>
                <a:t>stack</a:t>
              </a:r>
            </a:p>
          </p:txBody>
        </p:sp>
      </p:grpSp>
      <p:graphicFrame>
        <p:nvGraphicFramePr>
          <p:cNvPr id="56325" name="Object 10"/>
          <p:cNvGraphicFramePr>
            <a:graphicFrameLocks noChangeAspect="1"/>
          </p:cNvGraphicFramePr>
          <p:nvPr/>
        </p:nvGraphicFramePr>
        <p:xfrm>
          <a:off x="579438" y="1595438"/>
          <a:ext cx="2312987" cy="363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19" name="Photo Editor Photo" r:id="rId3" imgW="762106" imgH="1095528" progId="MSPhotoEd.3">
                  <p:embed/>
                </p:oleObj>
              </mc:Choice>
              <mc:Fallback>
                <p:oleObj name="Photo Editor Photo" r:id="rId3" imgW="762106" imgH="109552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8" y="1595438"/>
                        <a:ext cx="2312987" cy="363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4107" name="Object 11"/>
          <p:cNvGraphicFramePr>
            <a:graphicFrameLocks noChangeAspect="1"/>
          </p:cNvGraphicFramePr>
          <p:nvPr/>
        </p:nvGraphicFramePr>
        <p:xfrm>
          <a:off x="4481513" y="1360488"/>
          <a:ext cx="3246437" cy="425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20" name="Photo Editor Photo" r:id="rId5" imgW="1514686" imgH="1190476" progId="MSPhotoEd.3">
                  <p:embed/>
                </p:oleObj>
              </mc:Choice>
              <mc:Fallback>
                <p:oleObj name="Photo Editor Photo" r:id="rId5" imgW="1514686" imgH="11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1360488"/>
                        <a:ext cx="3246437" cy="425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4109" name="Text Box 13"/>
          <p:cNvSpPr txBox="1">
            <a:spLocks noChangeArrowheads="1"/>
          </p:cNvSpPr>
          <p:nvPr/>
        </p:nvSpPr>
        <p:spPr bwMode="auto">
          <a:xfrm>
            <a:off x="4633913" y="6029325"/>
            <a:ext cx="350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</a:rPr>
              <a:t>d is assigned to r3</a:t>
            </a:r>
          </a:p>
        </p:txBody>
      </p:sp>
    </p:spTree>
    <p:extLst>
      <p:ext uri="{BB962C8B-B14F-4D97-AF65-F5344CB8AC3E}">
        <p14:creationId xmlns:p14="http://schemas.microsoft.com/office/powerpoint/2010/main" val="3875372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109" grpId="0" autoUpdateAnimBg="0"/>
    </p:bld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233363"/>
            <a:ext cx="7788275" cy="523875"/>
          </a:xfrm>
          <a:noFill/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  <a:latin typeface="Times New Roman" charset="0"/>
              </a:rPr>
              <a:t>Pop </a:t>
            </a:r>
            <a:r>
              <a:rPr lang="en-US" sz="2800" i="1">
                <a:solidFill>
                  <a:schemeClr val="tx1"/>
                </a:solidFill>
                <a:latin typeface="Times New Roman" charset="0"/>
              </a:rPr>
              <a:t>c</a:t>
            </a:r>
          </a:p>
        </p:txBody>
      </p:sp>
      <p:sp>
        <p:nvSpPr>
          <p:cNvPr id="57346" name="Rectangle 3"/>
          <p:cNvSpPr>
            <a:spLocks noChangeArrowheads="1"/>
          </p:cNvSpPr>
          <p:nvPr/>
        </p:nvSpPr>
        <p:spPr bwMode="auto">
          <a:xfrm>
            <a:off x="3998913" y="6927850"/>
            <a:ext cx="327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3200">
              <a:solidFill>
                <a:schemeClr val="tx1"/>
              </a:solidFill>
            </a:endParaRPr>
          </a:p>
        </p:txBody>
      </p:sp>
      <p:grpSp>
        <p:nvGrpSpPr>
          <p:cNvPr id="57347" name="Group 4"/>
          <p:cNvGrpSpPr>
            <a:grpSpLocks/>
          </p:cNvGrpSpPr>
          <p:nvPr/>
        </p:nvGrpSpPr>
        <p:grpSpPr bwMode="auto">
          <a:xfrm>
            <a:off x="3673475" y="1533525"/>
            <a:ext cx="744538" cy="1101725"/>
            <a:chOff x="5106" y="800"/>
            <a:chExt cx="469" cy="694"/>
          </a:xfrm>
        </p:grpSpPr>
        <p:sp>
          <p:nvSpPr>
            <p:cNvPr id="57359" name="Text Box 5"/>
            <p:cNvSpPr txBox="1">
              <a:spLocks noChangeArrowheads="1"/>
            </p:cNvSpPr>
            <p:nvPr/>
          </p:nvSpPr>
          <p:spPr bwMode="auto">
            <a:xfrm>
              <a:off x="5135" y="1220"/>
              <a:ext cx="440" cy="27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57360" name="Text Box 6"/>
            <p:cNvSpPr txBox="1">
              <a:spLocks noChangeArrowheads="1"/>
            </p:cNvSpPr>
            <p:nvPr/>
          </p:nvSpPr>
          <p:spPr bwMode="auto">
            <a:xfrm>
              <a:off x="5106" y="800"/>
              <a:ext cx="4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tx1"/>
                  </a:solidFill>
                </a:rPr>
                <a:t>stack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902575" y="1281113"/>
            <a:ext cx="746125" cy="1227137"/>
            <a:chOff x="4978" y="807"/>
            <a:chExt cx="470" cy="773"/>
          </a:xfrm>
        </p:grpSpPr>
        <p:sp>
          <p:nvSpPr>
            <p:cNvPr id="57357" name="Text Box 8"/>
            <p:cNvSpPr txBox="1">
              <a:spLocks noChangeArrowheads="1"/>
            </p:cNvSpPr>
            <p:nvPr/>
          </p:nvSpPr>
          <p:spPr bwMode="auto">
            <a:xfrm>
              <a:off x="5008" y="1306"/>
              <a:ext cx="440" cy="27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358" name="Text Box 9"/>
            <p:cNvSpPr txBox="1">
              <a:spLocks noChangeArrowheads="1"/>
            </p:cNvSpPr>
            <p:nvPr/>
          </p:nvSpPr>
          <p:spPr bwMode="auto">
            <a:xfrm>
              <a:off x="4978" y="807"/>
              <a:ext cx="4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tx1"/>
                  </a:solidFill>
                </a:rPr>
                <a:t>stack</a:t>
              </a:r>
            </a:p>
          </p:txBody>
        </p:sp>
      </p:grpSp>
      <p:graphicFrame>
        <p:nvGraphicFramePr>
          <p:cNvPr id="57349" name="Object 11"/>
          <p:cNvGraphicFramePr>
            <a:graphicFrameLocks noChangeAspect="1"/>
          </p:cNvGraphicFramePr>
          <p:nvPr/>
        </p:nvGraphicFramePr>
        <p:xfrm>
          <a:off x="188913" y="1422400"/>
          <a:ext cx="3246437" cy="425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3" name="Photo Editor Photo" r:id="rId3" imgW="1514686" imgH="1190476" progId="MSPhotoEd.3">
                  <p:embed/>
                </p:oleObj>
              </mc:Choice>
              <mc:Fallback>
                <p:oleObj name="Photo Editor Photo" r:id="rId3" imgW="1514686" imgH="11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3" y="1422400"/>
                        <a:ext cx="3246437" cy="425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32" name="Text Box 12"/>
          <p:cNvSpPr txBox="1">
            <a:spLocks noChangeArrowheads="1"/>
          </p:cNvSpPr>
          <p:nvPr/>
        </p:nvSpPr>
        <p:spPr bwMode="auto">
          <a:xfrm>
            <a:off x="4633913" y="6029325"/>
            <a:ext cx="350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</a:rPr>
              <a:t>actual spill!</a:t>
            </a:r>
          </a:p>
        </p:txBody>
      </p:sp>
      <p:graphicFrame>
        <p:nvGraphicFramePr>
          <p:cNvPr id="57351" name="Object 13"/>
          <p:cNvGraphicFramePr>
            <a:graphicFrameLocks noChangeAspect="1"/>
          </p:cNvGraphicFramePr>
          <p:nvPr/>
        </p:nvGraphicFramePr>
        <p:xfrm>
          <a:off x="4557713" y="1450975"/>
          <a:ext cx="3246437" cy="425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4" name="Photo Editor Photo" r:id="rId5" imgW="1514686" imgH="1190476" progId="MSPhotoEd.3">
                  <p:embed/>
                </p:oleObj>
              </mc:Choice>
              <mc:Fallback>
                <p:oleObj name="Photo Editor Photo" r:id="rId5" imgW="1514686" imgH="11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713" y="1450975"/>
                        <a:ext cx="3246437" cy="425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2" name="Text Box 14"/>
          <p:cNvSpPr txBox="1">
            <a:spLocks noChangeArrowheads="1"/>
          </p:cNvSpPr>
          <p:nvPr/>
        </p:nvSpPr>
        <p:spPr bwMode="auto">
          <a:xfrm>
            <a:off x="6540500" y="1766888"/>
            <a:ext cx="806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80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57353" name="Line 15"/>
          <p:cNvSpPr>
            <a:spLocks noChangeShapeType="1"/>
          </p:cNvSpPr>
          <p:nvPr/>
        </p:nvSpPr>
        <p:spPr bwMode="auto">
          <a:xfrm flipH="1">
            <a:off x="5765800" y="2138363"/>
            <a:ext cx="1146175" cy="962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354" name="Line 16"/>
          <p:cNvSpPr>
            <a:spLocks noChangeShapeType="1"/>
          </p:cNvSpPr>
          <p:nvPr/>
        </p:nvSpPr>
        <p:spPr bwMode="auto">
          <a:xfrm flipH="1">
            <a:off x="5164138" y="2155825"/>
            <a:ext cx="1751012" cy="2463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355" name="Line 17"/>
          <p:cNvSpPr>
            <a:spLocks noChangeShapeType="1"/>
          </p:cNvSpPr>
          <p:nvPr/>
        </p:nvSpPr>
        <p:spPr bwMode="auto">
          <a:xfrm>
            <a:off x="6943725" y="2232025"/>
            <a:ext cx="527050" cy="2557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15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32" grpId="0" autoUpdateAnimBg="0"/>
    </p:bld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3"/>
          <p:cNvSpPr>
            <a:spLocks noChangeArrowheads="1"/>
          </p:cNvSpPr>
          <p:nvPr/>
        </p:nvSpPr>
        <p:spPr bwMode="auto">
          <a:xfrm>
            <a:off x="3998913" y="6927850"/>
            <a:ext cx="327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646150" name="Text Box 6"/>
          <p:cNvSpPr txBox="1">
            <a:spLocks noChangeArrowheads="1"/>
          </p:cNvSpPr>
          <p:nvPr/>
        </p:nvSpPr>
        <p:spPr bwMode="auto">
          <a:xfrm>
            <a:off x="4211638" y="266700"/>
            <a:ext cx="4932362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enter:  		</a:t>
            </a:r>
            <a:r>
              <a:rPr lang="en-US" sz="2400">
                <a:solidFill>
                  <a:srgbClr val="F02E00"/>
                </a:solidFill>
              </a:rPr>
              <a:t>/* r2, r1, r3 */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c1 := r3  </a:t>
            </a:r>
            <a:r>
              <a:rPr lang="en-US" sz="2400">
                <a:solidFill>
                  <a:srgbClr val="F02E00"/>
                </a:solidFill>
              </a:rPr>
              <a:t>/* c1, r2, r1 */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	M[c_loc] := c1 </a:t>
            </a:r>
            <a:r>
              <a:rPr lang="en-US" sz="2400">
                <a:solidFill>
                  <a:srgbClr val="F02E00"/>
                </a:solidFill>
              </a:rPr>
              <a:t>/* r2 */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	a := r1  </a:t>
            </a:r>
            <a:r>
              <a:rPr lang="en-US" sz="2400">
                <a:solidFill>
                  <a:srgbClr val="F02E00"/>
                </a:solidFill>
              </a:rPr>
              <a:t>/* a, r2 */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b := r2  </a:t>
            </a:r>
            <a:r>
              <a:rPr lang="en-US" sz="2400">
                <a:solidFill>
                  <a:srgbClr val="F02E00"/>
                </a:solidFill>
              </a:rPr>
              <a:t>/* a, b */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	d := 0   </a:t>
            </a:r>
            <a:r>
              <a:rPr lang="en-US" sz="2400">
                <a:solidFill>
                  <a:srgbClr val="F02E00"/>
                </a:solidFill>
              </a:rPr>
              <a:t>/* a, b, d */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e := a   </a:t>
            </a:r>
            <a:r>
              <a:rPr lang="en-US" sz="2400">
                <a:solidFill>
                  <a:srgbClr val="F02E00"/>
                </a:solidFill>
              </a:rPr>
              <a:t>/ * e, b, d */</a:t>
            </a:r>
            <a:r>
              <a:rPr lang="en-US" sz="240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loop: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	d := d+b  </a:t>
            </a:r>
            <a:r>
              <a:rPr lang="en-US" sz="2400">
                <a:solidFill>
                  <a:srgbClr val="F02E00"/>
                </a:solidFill>
              </a:rPr>
              <a:t>/* e, b, d */</a:t>
            </a:r>
            <a:r>
              <a:rPr lang="en-US" sz="2400">
                <a:solidFill>
                  <a:schemeClr val="tx1"/>
                </a:solidFill>
              </a:rPr>
              <a:t> 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e := e-1 </a:t>
            </a:r>
            <a:r>
              <a:rPr lang="en-US" sz="2400">
                <a:solidFill>
                  <a:srgbClr val="F02E00"/>
                </a:solidFill>
              </a:rPr>
              <a:t>/* e, b, d */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if e&gt;0 goto loop </a:t>
            </a:r>
            <a:r>
              <a:rPr lang="en-US" sz="2400">
                <a:solidFill>
                  <a:srgbClr val="F02E00"/>
                </a:solidFill>
              </a:rPr>
              <a:t>/* d */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r1 := d  </a:t>
            </a:r>
            <a:r>
              <a:rPr lang="en-US" sz="2400">
                <a:solidFill>
                  <a:srgbClr val="F02E00"/>
                </a:solidFill>
              </a:rPr>
              <a:t>/* r1 */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	c2 := M[c_loc] </a:t>
            </a:r>
            <a:r>
              <a:rPr lang="en-US" sz="2400">
                <a:solidFill>
                  <a:srgbClr val="F02E00"/>
                </a:solidFill>
              </a:rPr>
              <a:t>/* r1, c2 */</a:t>
            </a:r>
            <a:r>
              <a:rPr lang="en-US" sz="240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r3 := c2 </a:t>
            </a:r>
            <a:r>
              <a:rPr lang="en-US" sz="2400">
                <a:solidFill>
                  <a:srgbClr val="F02E00"/>
                </a:solidFill>
              </a:rPr>
              <a:t>/* r1, r3 */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return  </a:t>
            </a:r>
            <a:r>
              <a:rPr lang="en-US" sz="2400">
                <a:solidFill>
                  <a:srgbClr val="F02E00"/>
                </a:solidFill>
              </a:rPr>
              <a:t>/* r1,r3 */</a:t>
            </a:r>
          </a:p>
        </p:txBody>
      </p:sp>
      <p:sp>
        <p:nvSpPr>
          <p:cNvPr id="58371" name="Text Box 8"/>
          <p:cNvSpPr txBox="1">
            <a:spLocks noChangeArrowheads="1"/>
          </p:cNvSpPr>
          <p:nvPr/>
        </p:nvSpPr>
        <p:spPr bwMode="auto">
          <a:xfrm>
            <a:off x="187325" y="266700"/>
            <a:ext cx="42814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enter:  		</a:t>
            </a:r>
            <a:r>
              <a:rPr lang="en-US" sz="2400">
                <a:solidFill>
                  <a:srgbClr val="F02E00"/>
                </a:solidFill>
              </a:rPr>
              <a:t>/* r2, r1, r3 */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c := r3  </a:t>
            </a:r>
            <a:r>
              <a:rPr lang="en-US" sz="2400">
                <a:solidFill>
                  <a:srgbClr val="F02E00"/>
                </a:solidFill>
              </a:rPr>
              <a:t>/* c, r2, r1 */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	a := r1  </a:t>
            </a:r>
            <a:r>
              <a:rPr lang="en-US" sz="2400">
                <a:solidFill>
                  <a:srgbClr val="F02E00"/>
                </a:solidFill>
              </a:rPr>
              <a:t>/* a, c, r2 */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b := r2  </a:t>
            </a:r>
            <a:r>
              <a:rPr lang="en-US" sz="2400">
                <a:solidFill>
                  <a:srgbClr val="F02E00"/>
                </a:solidFill>
              </a:rPr>
              <a:t>/* a, c, b */</a:t>
            </a:r>
            <a:r>
              <a:rPr lang="en-US" sz="240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	d := 0   </a:t>
            </a:r>
            <a:r>
              <a:rPr lang="en-US" sz="2400">
                <a:solidFill>
                  <a:srgbClr val="F02E00"/>
                </a:solidFill>
              </a:rPr>
              <a:t>/* a, c, b, d */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e := a   </a:t>
            </a:r>
            <a:r>
              <a:rPr lang="en-US" sz="2400">
                <a:solidFill>
                  <a:srgbClr val="F02E00"/>
                </a:solidFill>
              </a:rPr>
              <a:t>/ * e, c, b, d */</a:t>
            </a:r>
            <a:r>
              <a:rPr lang="en-US" sz="240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loop: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	d := d+b  </a:t>
            </a:r>
            <a:r>
              <a:rPr lang="en-US" sz="2400">
                <a:solidFill>
                  <a:srgbClr val="F02E00"/>
                </a:solidFill>
              </a:rPr>
              <a:t>/* e, c, b, d */</a:t>
            </a:r>
            <a:r>
              <a:rPr lang="en-US" sz="2400">
                <a:solidFill>
                  <a:schemeClr val="tx1"/>
                </a:solidFill>
              </a:rPr>
              <a:t> 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e := e-1 </a:t>
            </a:r>
            <a:r>
              <a:rPr lang="en-US" sz="2400">
                <a:solidFill>
                  <a:srgbClr val="F02E00"/>
                </a:solidFill>
              </a:rPr>
              <a:t>/* e, c, b, d */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if e&gt;0 goto loop </a:t>
            </a:r>
            <a:r>
              <a:rPr lang="en-US" sz="2400">
                <a:solidFill>
                  <a:srgbClr val="F02E00"/>
                </a:solidFill>
              </a:rPr>
              <a:t>/* c, d */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r1 := d  </a:t>
            </a:r>
            <a:r>
              <a:rPr lang="en-US" sz="2400">
                <a:solidFill>
                  <a:srgbClr val="F02E00"/>
                </a:solidFill>
              </a:rPr>
              <a:t>/* r1, c */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r3 := c </a:t>
            </a:r>
            <a:r>
              <a:rPr lang="en-US" sz="2400">
                <a:solidFill>
                  <a:srgbClr val="F02E00"/>
                </a:solidFill>
              </a:rPr>
              <a:t>/* r1, r3 */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return  </a:t>
            </a:r>
            <a:r>
              <a:rPr lang="en-US" sz="2400">
                <a:solidFill>
                  <a:srgbClr val="F02E00"/>
                </a:solidFill>
              </a:rPr>
              <a:t>/* r1,r3 */</a:t>
            </a:r>
          </a:p>
        </p:txBody>
      </p:sp>
    </p:spTree>
    <p:extLst>
      <p:ext uri="{BB962C8B-B14F-4D97-AF65-F5344CB8AC3E}">
        <p14:creationId xmlns:p14="http://schemas.microsoft.com/office/powerpoint/2010/main" val="1240213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5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(spilled): x := b*b-4*a*c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852301" y="1989671"/>
            <a:ext cx="2218267" cy="1613131"/>
            <a:chOff x="682969" y="1989671"/>
            <a:chExt cx="2218267" cy="1613131"/>
          </a:xfrm>
        </p:grpSpPr>
        <p:sp>
          <p:nvSpPr>
            <p:cNvPr id="6" name="TextBox 5"/>
            <p:cNvSpPr txBox="1"/>
            <p:nvPr/>
          </p:nvSpPr>
          <p:spPr>
            <a:xfrm>
              <a:off x="1631236" y="2184403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*</a:t>
              </a:r>
              <a:endParaRPr lang="en-US" dirty="0" smtClean="0">
                <a:latin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25680" y="3141137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b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36792" y="3141137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b</a:t>
              </a:r>
            </a:p>
          </p:txBody>
        </p:sp>
        <p:cxnSp>
          <p:nvCxnSpPr>
            <p:cNvPr id="17" name="Straight Connector 16"/>
            <p:cNvCxnSpPr>
              <a:stCxn id="6" idx="2"/>
              <a:endCxn id="7" idx="0"/>
            </p:cNvCxnSpPr>
            <p:nvPr/>
          </p:nvCxnSpPr>
          <p:spPr bwMode="auto">
            <a:xfrm flipH="1">
              <a:off x="1207902" y="2646068"/>
              <a:ext cx="705556" cy="495069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6" idx="2"/>
              <a:endCxn id="8" idx="0"/>
            </p:cNvCxnSpPr>
            <p:nvPr/>
          </p:nvCxnSpPr>
          <p:spPr bwMode="auto">
            <a:xfrm>
              <a:off x="1913458" y="2646068"/>
              <a:ext cx="705556" cy="495069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682969" y="2983094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+mn-lt"/>
                </a:rPr>
                <a:t>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33592" y="3008493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+mn-lt"/>
                </a:rPr>
                <a:t>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96993" y="1989671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+mn-lt"/>
                </a:rPr>
                <a:t>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14033" y="2040468"/>
            <a:ext cx="4871161" cy="3436286"/>
            <a:chOff x="3544701" y="2040468"/>
            <a:chExt cx="4871161" cy="3436286"/>
          </a:xfrm>
        </p:grpSpPr>
        <p:sp>
          <p:nvSpPr>
            <p:cNvPr id="5" name="TextBox 4"/>
            <p:cNvSpPr txBox="1"/>
            <p:nvPr/>
          </p:nvSpPr>
          <p:spPr>
            <a:xfrm>
              <a:off x="5178768" y="2144889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-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40306" y="3098800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*</a:t>
              </a:r>
              <a:endParaRPr lang="en-US" dirty="0" smtClean="0"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34750" y="4055534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45862" y="4055534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*</a:t>
              </a:r>
              <a:endParaRPr lang="en-US" dirty="0" smtClean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40306" y="5015089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51418" y="5015089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c</a:t>
              </a:r>
            </a:p>
          </p:txBody>
        </p:sp>
        <p:cxnSp>
          <p:nvCxnSpPr>
            <p:cNvPr id="22" name="Straight Connector 21"/>
            <p:cNvCxnSpPr>
              <a:stCxn id="5" idx="2"/>
            </p:cNvCxnSpPr>
            <p:nvPr/>
          </p:nvCxnSpPr>
          <p:spPr bwMode="auto">
            <a:xfrm flipH="1">
              <a:off x="4162773" y="2606554"/>
              <a:ext cx="1298217" cy="427335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>
              <a:stCxn id="5" idx="2"/>
              <a:endCxn id="10" idx="0"/>
            </p:cNvCxnSpPr>
            <p:nvPr/>
          </p:nvCxnSpPr>
          <p:spPr bwMode="auto">
            <a:xfrm>
              <a:off x="5460990" y="2606554"/>
              <a:ext cx="1261538" cy="492246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10" idx="2"/>
              <a:endCxn id="11" idx="0"/>
            </p:cNvCxnSpPr>
            <p:nvPr/>
          </p:nvCxnSpPr>
          <p:spPr bwMode="auto">
            <a:xfrm flipH="1">
              <a:off x="6016972" y="3560465"/>
              <a:ext cx="705556" cy="495069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>
              <a:stCxn id="12" idx="0"/>
              <a:endCxn id="10" idx="2"/>
            </p:cNvCxnSpPr>
            <p:nvPr/>
          </p:nvCxnSpPr>
          <p:spPr bwMode="auto">
            <a:xfrm flipH="1" flipV="1">
              <a:off x="6722528" y="3560465"/>
              <a:ext cx="705556" cy="495069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>
              <a:stCxn id="12" idx="2"/>
              <a:endCxn id="14" idx="0"/>
            </p:cNvCxnSpPr>
            <p:nvPr/>
          </p:nvCxnSpPr>
          <p:spPr bwMode="auto">
            <a:xfrm flipH="1">
              <a:off x="6722528" y="4517199"/>
              <a:ext cx="705556" cy="497890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>
              <a:stCxn id="15" idx="0"/>
              <a:endCxn id="12" idx="2"/>
            </p:cNvCxnSpPr>
            <p:nvPr/>
          </p:nvCxnSpPr>
          <p:spPr bwMode="auto">
            <a:xfrm flipH="1" flipV="1">
              <a:off x="7428084" y="4517199"/>
              <a:ext cx="705556" cy="497890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225815" y="4899380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+mn-lt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76438" y="4924779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+mn-lt"/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9839" y="3905957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+mn-lt"/>
                </a:rPr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92039" y="3911602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+mn-lt"/>
                </a:rPr>
                <a:t>1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206063" y="2988734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+mn-lt"/>
                </a:rPr>
                <a:t>2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03797" y="2040468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+mn-lt"/>
                </a:rPr>
                <a:t>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87412" y="2983089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t</a:t>
              </a:r>
              <a:r>
                <a:rPr lang="en-US" baseline="-25000" dirty="0" smtClean="0">
                  <a:latin typeface="+mn-lt"/>
                </a:rPr>
                <a:t>7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44701" y="2825046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+mn-lt"/>
                </a:rPr>
                <a:t>1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340556" y="57150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/>
                <a:cs typeface="Courier New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7 := b * b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52622" y="5712177"/>
            <a:ext cx="3911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x := t7 – 4 * a * c</a:t>
            </a:r>
          </a:p>
        </p:txBody>
      </p:sp>
    </p:spTree>
    <p:extLst>
      <p:ext uri="{BB962C8B-B14F-4D97-AF65-F5344CB8AC3E}">
        <p14:creationId xmlns:p14="http://schemas.microsoft.com/office/powerpoint/2010/main" val="197072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ChangeArrowheads="1"/>
          </p:cNvSpPr>
          <p:nvPr/>
        </p:nvSpPr>
        <p:spPr bwMode="auto">
          <a:xfrm>
            <a:off x="3998913" y="6927850"/>
            <a:ext cx="327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0" y="266700"/>
            <a:ext cx="4932363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enter:  		</a:t>
            </a:r>
            <a:r>
              <a:rPr lang="en-US" sz="2400">
                <a:solidFill>
                  <a:srgbClr val="F02E00"/>
                </a:solidFill>
              </a:rPr>
              <a:t>/* r2, r1, r3 */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c1 := r3  </a:t>
            </a:r>
            <a:r>
              <a:rPr lang="en-US" sz="2400">
                <a:solidFill>
                  <a:srgbClr val="F02E00"/>
                </a:solidFill>
              </a:rPr>
              <a:t>/* c1, r2, r1 */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	M[c_loc] := c1 </a:t>
            </a:r>
            <a:r>
              <a:rPr lang="en-US" sz="2400">
                <a:solidFill>
                  <a:srgbClr val="F02E00"/>
                </a:solidFill>
              </a:rPr>
              <a:t>/* r2 */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	a := r1  </a:t>
            </a:r>
            <a:r>
              <a:rPr lang="en-US" sz="2400">
                <a:solidFill>
                  <a:srgbClr val="F02E00"/>
                </a:solidFill>
              </a:rPr>
              <a:t>/* a, r2 */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b := r2  </a:t>
            </a:r>
            <a:r>
              <a:rPr lang="en-US" sz="2400">
                <a:solidFill>
                  <a:srgbClr val="F02E00"/>
                </a:solidFill>
              </a:rPr>
              <a:t>/* a, b */</a:t>
            </a:r>
            <a:r>
              <a:rPr lang="en-US" sz="240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	d := 0   </a:t>
            </a:r>
            <a:r>
              <a:rPr lang="en-US" sz="2400">
                <a:solidFill>
                  <a:srgbClr val="F02E00"/>
                </a:solidFill>
              </a:rPr>
              <a:t>/* a, b, d */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e := a   </a:t>
            </a:r>
            <a:r>
              <a:rPr lang="en-US" sz="2400">
                <a:solidFill>
                  <a:srgbClr val="F02E00"/>
                </a:solidFill>
              </a:rPr>
              <a:t>/ * e, b, d */</a:t>
            </a:r>
            <a:r>
              <a:rPr lang="en-US" sz="240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loop: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	d := d+b  </a:t>
            </a:r>
            <a:r>
              <a:rPr lang="en-US" sz="2400">
                <a:solidFill>
                  <a:srgbClr val="F02E00"/>
                </a:solidFill>
              </a:rPr>
              <a:t>/* e, b, d */</a:t>
            </a:r>
            <a:r>
              <a:rPr lang="en-US" sz="2400">
                <a:solidFill>
                  <a:schemeClr val="tx1"/>
                </a:solidFill>
              </a:rPr>
              <a:t> 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e := e-1 </a:t>
            </a:r>
            <a:r>
              <a:rPr lang="en-US" sz="2400">
                <a:solidFill>
                  <a:srgbClr val="F02E00"/>
                </a:solidFill>
              </a:rPr>
              <a:t>/* e, b, d */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if e&gt;0 goto loop </a:t>
            </a:r>
            <a:r>
              <a:rPr lang="en-US" sz="2400">
                <a:solidFill>
                  <a:srgbClr val="F02E00"/>
                </a:solidFill>
              </a:rPr>
              <a:t>/* d */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r1 := d  </a:t>
            </a:r>
            <a:r>
              <a:rPr lang="en-US" sz="2400">
                <a:solidFill>
                  <a:srgbClr val="F02E00"/>
                </a:solidFill>
              </a:rPr>
              <a:t>/* r1 */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	c2 := M[c_loc] </a:t>
            </a:r>
            <a:r>
              <a:rPr lang="en-US" sz="2400">
                <a:solidFill>
                  <a:srgbClr val="F02E00"/>
                </a:solidFill>
              </a:rPr>
              <a:t>/* r1, c2 */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r3 := c2 </a:t>
            </a:r>
            <a:r>
              <a:rPr lang="en-US" sz="2400">
                <a:solidFill>
                  <a:srgbClr val="F02E00"/>
                </a:solidFill>
              </a:rPr>
              <a:t>/* r1, r3 */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return  </a:t>
            </a:r>
            <a:r>
              <a:rPr lang="en-US" sz="2400">
                <a:solidFill>
                  <a:srgbClr val="F02E00"/>
                </a:solidFill>
              </a:rPr>
              <a:t>/* r1,r3 */</a:t>
            </a:r>
          </a:p>
        </p:txBody>
      </p:sp>
      <p:graphicFrame>
        <p:nvGraphicFramePr>
          <p:cNvPr id="59395" name="Object 6"/>
          <p:cNvGraphicFramePr>
            <a:graphicFrameLocks noChangeAspect="1"/>
          </p:cNvGraphicFramePr>
          <p:nvPr/>
        </p:nvGraphicFramePr>
        <p:xfrm>
          <a:off x="4860925" y="814388"/>
          <a:ext cx="3035300" cy="451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6" name="Photo Editor Photo" r:id="rId3" imgW="2152951" imgH="1228571" progId="MSPhotoEd.3">
                  <p:embed/>
                </p:oleObj>
              </mc:Choice>
              <mc:Fallback>
                <p:oleObj name="Photo Editor Photo" r:id="rId3" imgW="2152951" imgH="122857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925" y="814388"/>
                        <a:ext cx="3035300" cy="451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2704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ChangeArrowheads="1"/>
          </p:cNvSpPr>
          <p:nvPr/>
        </p:nvSpPr>
        <p:spPr bwMode="auto">
          <a:xfrm>
            <a:off x="3998913" y="6927850"/>
            <a:ext cx="327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3200">
              <a:solidFill>
                <a:schemeClr val="tx1"/>
              </a:solidFill>
            </a:endParaRPr>
          </a:p>
        </p:txBody>
      </p:sp>
      <p:graphicFrame>
        <p:nvGraphicFramePr>
          <p:cNvPr id="60418" name="Object 4"/>
          <p:cNvGraphicFramePr>
            <a:graphicFrameLocks noChangeAspect="1"/>
          </p:cNvGraphicFramePr>
          <p:nvPr/>
        </p:nvGraphicFramePr>
        <p:xfrm>
          <a:off x="211138" y="1108075"/>
          <a:ext cx="3035300" cy="451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15" name="Photo Editor Photo" r:id="rId3" imgW="2152951" imgH="1228571" progId="MSPhotoEd.3">
                  <p:embed/>
                </p:oleObj>
              </mc:Choice>
              <mc:Fallback>
                <p:oleObj name="Photo Editor Photo" r:id="rId3" imgW="2152951" imgH="122857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1108075"/>
                        <a:ext cx="3035300" cy="451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19" name="Rectangle 5"/>
          <p:cNvSpPr>
            <a:spLocks noGrp="1" noChangeArrowheads="1"/>
          </p:cNvSpPr>
          <p:nvPr>
            <p:ph type="title"/>
          </p:nvPr>
        </p:nvSpPr>
        <p:spPr>
          <a:xfrm>
            <a:off x="655638" y="141288"/>
            <a:ext cx="7772400" cy="631825"/>
          </a:xfrm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  <a:latin typeface="Times New Roman" charset="0"/>
              </a:rPr>
              <a:t>Coalescing c1+r3; c2+c1r3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093075" y="1281113"/>
            <a:ext cx="746125" cy="1227137"/>
            <a:chOff x="4978" y="807"/>
            <a:chExt cx="470" cy="773"/>
          </a:xfrm>
        </p:grpSpPr>
        <p:sp>
          <p:nvSpPr>
            <p:cNvPr id="60426" name="Text Box 7"/>
            <p:cNvSpPr txBox="1">
              <a:spLocks noChangeArrowheads="1"/>
            </p:cNvSpPr>
            <p:nvPr/>
          </p:nvSpPr>
          <p:spPr bwMode="auto">
            <a:xfrm>
              <a:off x="5008" y="1306"/>
              <a:ext cx="440" cy="27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427" name="Text Box 8"/>
            <p:cNvSpPr txBox="1">
              <a:spLocks noChangeArrowheads="1"/>
            </p:cNvSpPr>
            <p:nvPr/>
          </p:nvSpPr>
          <p:spPr bwMode="auto">
            <a:xfrm>
              <a:off x="4978" y="807"/>
              <a:ext cx="4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tx1"/>
                  </a:solidFill>
                </a:rPr>
                <a:t>stack</a:t>
              </a:r>
            </a:p>
          </p:txBody>
        </p:sp>
      </p:grpSp>
      <p:grpSp>
        <p:nvGrpSpPr>
          <p:cNvPr id="60421" name="Group 9"/>
          <p:cNvGrpSpPr>
            <a:grpSpLocks/>
          </p:cNvGrpSpPr>
          <p:nvPr/>
        </p:nvGrpSpPr>
        <p:grpSpPr bwMode="auto">
          <a:xfrm>
            <a:off x="3386138" y="1233488"/>
            <a:ext cx="746125" cy="1336675"/>
            <a:chOff x="4978" y="807"/>
            <a:chExt cx="470" cy="740"/>
          </a:xfrm>
        </p:grpSpPr>
        <p:sp>
          <p:nvSpPr>
            <p:cNvPr id="60424" name="Text Box 10"/>
            <p:cNvSpPr txBox="1">
              <a:spLocks noChangeArrowheads="1"/>
            </p:cNvSpPr>
            <p:nvPr/>
          </p:nvSpPr>
          <p:spPr bwMode="auto">
            <a:xfrm>
              <a:off x="5008" y="1306"/>
              <a:ext cx="440" cy="24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425" name="Text Box 11"/>
            <p:cNvSpPr txBox="1">
              <a:spLocks noChangeArrowheads="1"/>
            </p:cNvSpPr>
            <p:nvPr/>
          </p:nvSpPr>
          <p:spPr bwMode="auto">
            <a:xfrm>
              <a:off x="4978" y="807"/>
              <a:ext cx="468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tx1"/>
                  </a:solidFill>
                </a:rPr>
                <a:t>stack</a:t>
              </a:r>
            </a:p>
          </p:txBody>
        </p:sp>
      </p:grpSp>
      <p:graphicFrame>
        <p:nvGraphicFramePr>
          <p:cNvPr id="650253" name="Object 13"/>
          <p:cNvGraphicFramePr>
            <a:graphicFrameLocks noChangeAspect="1"/>
          </p:cNvGraphicFramePr>
          <p:nvPr/>
        </p:nvGraphicFramePr>
        <p:xfrm>
          <a:off x="5259388" y="1001713"/>
          <a:ext cx="2638425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16" name="Photo Editor Photo" r:id="rId5" imgW="1848108" imgH="1162212" progId="MSPhotoEd.3">
                  <p:embed/>
                </p:oleObj>
              </mc:Choice>
              <mc:Fallback>
                <p:oleObj name="Photo Editor Photo" r:id="rId5" imgW="1848108" imgH="116221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9388" y="1001713"/>
                        <a:ext cx="2638425" cy="452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338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ChangeArrowheads="1"/>
          </p:cNvSpPr>
          <p:nvPr/>
        </p:nvSpPr>
        <p:spPr bwMode="auto">
          <a:xfrm>
            <a:off x="3998913" y="6927850"/>
            <a:ext cx="327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>
          <a:xfrm>
            <a:off x="655638" y="141288"/>
            <a:ext cx="7772400" cy="631825"/>
          </a:xfrm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  <a:latin typeface="Times New Roman" charset="0"/>
              </a:rPr>
              <a:t>Coalescing a+e; b+r2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093075" y="1281113"/>
            <a:ext cx="746125" cy="1227137"/>
            <a:chOff x="4978" y="807"/>
            <a:chExt cx="470" cy="773"/>
          </a:xfrm>
        </p:grpSpPr>
        <p:sp>
          <p:nvSpPr>
            <p:cNvPr id="61450" name="Text Box 6"/>
            <p:cNvSpPr txBox="1">
              <a:spLocks noChangeArrowheads="1"/>
            </p:cNvSpPr>
            <p:nvPr/>
          </p:nvSpPr>
          <p:spPr bwMode="auto">
            <a:xfrm>
              <a:off x="5008" y="1306"/>
              <a:ext cx="440" cy="27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451" name="Text Box 7"/>
            <p:cNvSpPr txBox="1">
              <a:spLocks noChangeArrowheads="1"/>
            </p:cNvSpPr>
            <p:nvPr/>
          </p:nvSpPr>
          <p:spPr bwMode="auto">
            <a:xfrm>
              <a:off x="4978" y="807"/>
              <a:ext cx="4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tx1"/>
                  </a:solidFill>
                </a:rPr>
                <a:t>stack</a:t>
              </a:r>
            </a:p>
          </p:txBody>
        </p:sp>
      </p:grpSp>
      <p:grpSp>
        <p:nvGrpSpPr>
          <p:cNvPr id="61444" name="Group 8"/>
          <p:cNvGrpSpPr>
            <a:grpSpLocks/>
          </p:cNvGrpSpPr>
          <p:nvPr/>
        </p:nvGrpSpPr>
        <p:grpSpPr bwMode="auto">
          <a:xfrm>
            <a:off x="3386138" y="1233488"/>
            <a:ext cx="746125" cy="1336675"/>
            <a:chOff x="4978" y="807"/>
            <a:chExt cx="470" cy="740"/>
          </a:xfrm>
        </p:grpSpPr>
        <p:sp>
          <p:nvSpPr>
            <p:cNvPr id="61448" name="Text Box 9"/>
            <p:cNvSpPr txBox="1">
              <a:spLocks noChangeArrowheads="1"/>
            </p:cNvSpPr>
            <p:nvPr/>
          </p:nvSpPr>
          <p:spPr bwMode="auto">
            <a:xfrm>
              <a:off x="5008" y="1306"/>
              <a:ext cx="440" cy="24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449" name="Text Box 10"/>
            <p:cNvSpPr txBox="1">
              <a:spLocks noChangeArrowheads="1"/>
            </p:cNvSpPr>
            <p:nvPr/>
          </p:nvSpPr>
          <p:spPr bwMode="auto">
            <a:xfrm>
              <a:off x="4978" y="807"/>
              <a:ext cx="468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tx1"/>
                  </a:solidFill>
                </a:rPr>
                <a:t>stack</a:t>
              </a:r>
            </a:p>
          </p:txBody>
        </p:sp>
      </p:grpSp>
      <p:graphicFrame>
        <p:nvGraphicFramePr>
          <p:cNvPr id="61445" name="Object 11"/>
          <p:cNvGraphicFramePr>
            <a:graphicFrameLocks noChangeAspect="1"/>
          </p:cNvGraphicFramePr>
          <p:nvPr/>
        </p:nvGraphicFramePr>
        <p:xfrm>
          <a:off x="377825" y="1033463"/>
          <a:ext cx="2638425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39" name="Photo Editor Photo" r:id="rId3" imgW="1848108" imgH="1162212" progId="MSPhotoEd.3">
                  <p:embed/>
                </p:oleObj>
              </mc:Choice>
              <mc:Fallback>
                <p:oleObj name="Photo Editor Photo" r:id="rId3" imgW="1848108" imgH="116221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1033463"/>
                        <a:ext cx="2638425" cy="452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2300" name="Object 12"/>
          <p:cNvGraphicFramePr>
            <a:graphicFrameLocks noChangeAspect="1"/>
          </p:cNvGraphicFramePr>
          <p:nvPr/>
        </p:nvGraphicFramePr>
        <p:xfrm>
          <a:off x="4635500" y="866775"/>
          <a:ext cx="3113088" cy="470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40" name="Photo Editor Photo" r:id="rId5" imgW="1609524" imgH="1152381" progId="MSPhotoEd.3">
                  <p:embed/>
                </p:oleObj>
              </mc:Choice>
              <mc:Fallback>
                <p:oleObj name="Photo Editor Photo" r:id="rId5" imgW="1609524" imgH="11523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866775"/>
                        <a:ext cx="3113088" cy="470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7069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ChangeArrowheads="1"/>
          </p:cNvSpPr>
          <p:nvPr/>
        </p:nvSpPr>
        <p:spPr bwMode="auto">
          <a:xfrm>
            <a:off x="3998913" y="6927850"/>
            <a:ext cx="327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title"/>
          </p:nvPr>
        </p:nvSpPr>
        <p:spPr>
          <a:xfrm>
            <a:off x="655638" y="141288"/>
            <a:ext cx="7772400" cy="631825"/>
          </a:xfrm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  <a:latin typeface="Times New Roman" charset="0"/>
              </a:rPr>
              <a:t>Coalescing ae+r1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093075" y="1281113"/>
            <a:ext cx="746125" cy="1227137"/>
            <a:chOff x="5098" y="807"/>
            <a:chExt cx="470" cy="773"/>
          </a:xfrm>
        </p:grpSpPr>
        <p:sp>
          <p:nvSpPr>
            <p:cNvPr id="62478" name="Text Box 5"/>
            <p:cNvSpPr txBox="1">
              <a:spLocks noChangeArrowheads="1"/>
            </p:cNvSpPr>
            <p:nvPr/>
          </p:nvSpPr>
          <p:spPr bwMode="auto">
            <a:xfrm>
              <a:off x="5128" y="1306"/>
              <a:ext cx="440" cy="27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479" name="Text Box 6"/>
            <p:cNvSpPr txBox="1">
              <a:spLocks noChangeArrowheads="1"/>
            </p:cNvSpPr>
            <p:nvPr/>
          </p:nvSpPr>
          <p:spPr bwMode="auto">
            <a:xfrm>
              <a:off x="5098" y="807"/>
              <a:ext cx="4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tx1"/>
                  </a:solidFill>
                </a:rPr>
                <a:t>stack</a:t>
              </a:r>
            </a:p>
          </p:txBody>
        </p:sp>
      </p:grpSp>
      <p:grpSp>
        <p:nvGrpSpPr>
          <p:cNvPr id="62468" name="Group 7"/>
          <p:cNvGrpSpPr>
            <a:grpSpLocks/>
          </p:cNvGrpSpPr>
          <p:nvPr/>
        </p:nvGrpSpPr>
        <p:grpSpPr bwMode="auto">
          <a:xfrm>
            <a:off x="3386138" y="1233488"/>
            <a:ext cx="746125" cy="1336675"/>
            <a:chOff x="4978" y="807"/>
            <a:chExt cx="470" cy="740"/>
          </a:xfrm>
        </p:grpSpPr>
        <p:sp>
          <p:nvSpPr>
            <p:cNvPr id="62476" name="Text Box 8"/>
            <p:cNvSpPr txBox="1">
              <a:spLocks noChangeArrowheads="1"/>
            </p:cNvSpPr>
            <p:nvPr/>
          </p:nvSpPr>
          <p:spPr bwMode="auto">
            <a:xfrm>
              <a:off x="5008" y="1306"/>
              <a:ext cx="440" cy="24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477" name="Text Box 9"/>
            <p:cNvSpPr txBox="1">
              <a:spLocks noChangeArrowheads="1"/>
            </p:cNvSpPr>
            <p:nvPr/>
          </p:nvSpPr>
          <p:spPr bwMode="auto">
            <a:xfrm>
              <a:off x="4978" y="807"/>
              <a:ext cx="468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tx1"/>
                  </a:solidFill>
                </a:rPr>
                <a:t>stack</a:t>
              </a:r>
            </a:p>
          </p:txBody>
        </p:sp>
      </p:grpSp>
      <p:graphicFrame>
        <p:nvGraphicFramePr>
          <p:cNvPr id="62469" name="Object 11"/>
          <p:cNvGraphicFramePr>
            <a:graphicFrameLocks noChangeAspect="1"/>
          </p:cNvGraphicFramePr>
          <p:nvPr/>
        </p:nvGraphicFramePr>
        <p:xfrm>
          <a:off x="187325" y="944563"/>
          <a:ext cx="3113088" cy="470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63" name="Photo Editor Photo" r:id="rId3" imgW="1609524" imgH="1152381" progId="MSPhotoEd.3">
                  <p:embed/>
                </p:oleObj>
              </mc:Choice>
              <mc:Fallback>
                <p:oleObj name="Photo Editor Photo" r:id="rId3" imgW="1609524" imgH="11523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" y="944563"/>
                        <a:ext cx="3113088" cy="470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12"/>
          <p:cNvGraphicFramePr>
            <a:graphicFrameLocks noChangeAspect="1"/>
          </p:cNvGraphicFramePr>
          <p:nvPr/>
        </p:nvGraphicFramePr>
        <p:xfrm>
          <a:off x="4918075" y="1019175"/>
          <a:ext cx="2887663" cy="460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64" name="Photo Editor Photo" r:id="rId5" imgW="733333" imgH="1038370" progId="MSPhotoEd.3">
                  <p:embed/>
                </p:oleObj>
              </mc:Choice>
              <mc:Fallback>
                <p:oleObj name="Photo Editor Photo" r:id="rId5" imgW="733333" imgH="103837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8075" y="1019175"/>
                        <a:ext cx="2887663" cy="460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1" name="Text Box 15"/>
          <p:cNvSpPr txBox="1">
            <a:spLocks noChangeArrowheads="1"/>
          </p:cNvSpPr>
          <p:nvPr/>
        </p:nvSpPr>
        <p:spPr bwMode="auto">
          <a:xfrm>
            <a:off x="6838950" y="4367213"/>
            <a:ext cx="852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80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62472" name="Line 16"/>
          <p:cNvSpPr>
            <a:spLocks noChangeShapeType="1"/>
          </p:cNvSpPr>
          <p:nvPr/>
        </p:nvSpPr>
        <p:spPr bwMode="auto">
          <a:xfrm>
            <a:off x="6916738" y="3622675"/>
            <a:ext cx="263525" cy="822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473" name="Line 17"/>
          <p:cNvSpPr>
            <a:spLocks noChangeShapeType="1"/>
          </p:cNvSpPr>
          <p:nvPr/>
        </p:nvSpPr>
        <p:spPr bwMode="auto">
          <a:xfrm flipH="1">
            <a:off x="6126163" y="4475163"/>
            <a:ext cx="1054100" cy="496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3330" name="Text Box 18"/>
          <p:cNvSpPr txBox="1">
            <a:spLocks noChangeArrowheads="1"/>
          </p:cNvSpPr>
          <p:nvPr/>
        </p:nvSpPr>
        <p:spPr bwMode="auto">
          <a:xfrm>
            <a:off x="3673475" y="5919788"/>
            <a:ext cx="46497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F02E00"/>
                </a:solidFill>
              </a:rPr>
              <a:t>r1ae</a:t>
            </a:r>
            <a:r>
              <a:rPr lang="en-US" sz="2800"/>
              <a:t> </a:t>
            </a:r>
            <a:r>
              <a:rPr lang="en-US" sz="2800">
                <a:solidFill>
                  <a:schemeClr val="tx1"/>
                </a:solidFill>
              </a:rPr>
              <a:t>and</a:t>
            </a:r>
            <a:r>
              <a:rPr lang="en-US" sz="2800"/>
              <a:t> </a:t>
            </a:r>
            <a:r>
              <a:rPr lang="en-US" sz="2800">
                <a:solidFill>
                  <a:srgbClr val="F02E00"/>
                </a:solidFill>
              </a:rPr>
              <a:t>d</a:t>
            </a:r>
            <a:r>
              <a:rPr lang="en-US" sz="2800"/>
              <a:t> </a:t>
            </a:r>
            <a:r>
              <a:rPr lang="en-US" sz="2800">
                <a:solidFill>
                  <a:schemeClr val="tx1"/>
                </a:solidFill>
              </a:rPr>
              <a:t>are constrained</a:t>
            </a:r>
          </a:p>
        </p:txBody>
      </p:sp>
    </p:spTree>
    <p:extLst>
      <p:ext uri="{BB962C8B-B14F-4D97-AF65-F5344CB8AC3E}">
        <p14:creationId xmlns:p14="http://schemas.microsoft.com/office/powerpoint/2010/main" val="1326678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30" grpId="0" autoUpdateAnimBg="0"/>
    </p:bld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ChangeArrowheads="1"/>
          </p:cNvSpPr>
          <p:nvPr/>
        </p:nvSpPr>
        <p:spPr bwMode="auto">
          <a:xfrm>
            <a:off x="3998913" y="6927850"/>
            <a:ext cx="327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title"/>
          </p:nvPr>
        </p:nvSpPr>
        <p:spPr>
          <a:xfrm>
            <a:off x="655638" y="141288"/>
            <a:ext cx="7772400" cy="631825"/>
          </a:xfrm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  <a:latin typeface="Times New Roman" charset="0"/>
              </a:rPr>
              <a:t>Simplify d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093075" y="1281113"/>
            <a:ext cx="746125" cy="1227137"/>
            <a:chOff x="5098" y="807"/>
            <a:chExt cx="470" cy="773"/>
          </a:xfrm>
        </p:grpSpPr>
        <p:sp>
          <p:nvSpPr>
            <p:cNvPr id="63501" name="Text Box 5"/>
            <p:cNvSpPr txBox="1">
              <a:spLocks noChangeArrowheads="1"/>
            </p:cNvSpPr>
            <p:nvPr/>
          </p:nvSpPr>
          <p:spPr bwMode="auto">
            <a:xfrm>
              <a:off x="5128" y="1306"/>
              <a:ext cx="440" cy="27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63502" name="Text Box 6"/>
            <p:cNvSpPr txBox="1">
              <a:spLocks noChangeArrowheads="1"/>
            </p:cNvSpPr>
            <p:nvPr/>
          </p:nvSpPr>
          <p:spPr bwMode="auto">
            <a:xfrm>
              <a:off x="5098" y="807"/>
              <a:ext cx="4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tx1"/>
                  </a:solidFill>
                </a:rPr>
                <a:t>stack</a:t>
              </a:r>
            </a:p>
          </p:txBody>
        </p:sp>
      </p:grpSp>
      <p:grpSp>
        <p:nvGrpSpPr>
          <p:cNvPr id="63492" name="Group 7"/>
          <p:cNvGrpSpPr>
            <a:grpSpLocks/>
          </p:cNvGrpSpPr>
          <p:nvPr/>
        </p:nvGrpSpPr>
        <p:grpSpPr bwMode="auto">
          <a:xfrm>
            <a:off x="3386138" y="1233488"/>
            <a:ext cx="746125" cy="1336675"/>
            <a:chOff x="4978" y="807"/>
            <a:chExt cx="470" cy="740"/>
          </a:xfrm>
        </p:grpSpPr>
        <p:sp>
          <p:nvSpPr>
            <p:cNvPr id="63499" name="Text Box 8"/>
            <p:cNvSpPr txBox="1">
              <a:spLocks noChangeArrowheads="1"/>
            </p:cNvSpPr>
            <p:nvPr/>
          </p:nvSpPr>
          <p:spPr bwMode="auto">
            <a:xfrm>
              <a:off x="5008" y="1306"/>
              <a:ext cx="440" cy="24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500" name="Text Box 9"/>
            <p:cNvSpPr txBox="1">
              <a:spLocks noChangeArrowheads="1"/>
            </p:cNvSpPr>
            <p:nvPr/>
          </p:nvSpPr>
          <p:spPr bwMode="auto">
            <a:xfrm>
              <a:off x="4978" y="807"/>
              <a:ext cx="468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tx1"/>
                  </a:solidFill>
                </a:rPr>
                <a:t>stack</a:t>
              </a:r>
            </a:p>
          </p:txBody>
        </p:sp>
      </p:grpSp>
      <p:graphicFrame>
        <p:nvGraphicFramePr>
          <p:cNvPr id="63493" name="Object 11"/>
          <p:cNvGraphicFramePr>
            <a:graphicFrameLocks noChangeAspect="1"/>
          </p:cNvGraphicFramePr>
          <p:nvPr/>
        </p:nvGraphicFramePr>
        <p:xfrm>
          <a:off x="4918075" y="1019175"/>
          <a:ext cx="2887663" cy="460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87" name="Photo Editor Photo" r:id="rId3" imgW="733333" imgH="1038370" progId="MSPhotoEd.3">
                  <p:embed/>
                </p:oleObj>
              </mc:Choice>
              <mc:Fallback>
                <p:oleObj name="Photo Editor Photo" r:id="rId3" imgW="733333" imgH="103837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8075" y="1019175"/>
                        <a:ext cx="2887663" cy="460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4" name="Object 12"/>
          <p:cNvGraphicFramePr>
            <a:graphicFrameLocks noChangeAspect="1"/>
          </p:cNvGraphicFramePr>
          <p:nvPr/>
        </p:nvGraphicFramePr>
        <p:xfrm>
          <a:off x="376238" y="962025"/>
          <a:ext cx="2887662" cy="460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88" name="Photo Editor Photo" r:id="rId5" imgW="733333" imgH="1038370" progId="MSPhotoEd.3">
                  <p:embed/>
                </p:oleObj>
              </mc:Choice>
              <mc:Fallback>
                <p:oleObj name="Photo Editor Photo" r:id="rId5" imgW="733333" imgH="103837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8" y="962025"/>
                        <a:ext cx="2887662" cy="460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5" name="Text Box 13"/>
          <p:cNvSpPr txBox="1">
            <a:spLocks noChangeArrowheads="1"/>
          </p:cNvSpPr>
          <p:nvPr/>
        </p:nvSpPr>
        <p:spPr bwMode="auto">
          <a:xfrm>
            <a:off x="2297113" y="4310063"/>
            <a:ext cx="8524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80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63496" name="Line 14"/>
          <p:cNvSpPr>
            <a:spLocks noChangeShapeType="1"/>
          </p:cNvSpPr>
          <p:nvPr/>
        </p:nvSpPr>
        <p:spPr bwMode="auto">
          <a:xfrm>
            <a:off x="2374900" y="3565525"/>
            <a:ext cx="263525" cy="822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497" name="Line 15"/>
          <p:cNvSpPr>
            <a:spLocks noChangeShapeType="1"/>
          </p:cNvSpPr>
          <p:nvPr/>
        </p:nvSpPr>
        <p:spPr bwMode="auto">
          <a:xfrm flipH="1">
            <a:off x="1584325" y="4418013"/>
            <a:ext cx="1054100" cy="496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91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ChangeArrowheads="1"/>
          </p:cNvSpPr>
          <p:nvPr/>
        </p:nvSpPr>
        <p:spPr bwMode="auto">
          <a:xfrm>
            <a:off x="3998913" y="6927850"/>
            <a:ext cx="327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title"/>
          </p:nvPr>
        </p:nvSpPr>
        <p:spPr>
          <a:xfrm>
            <a:off x="655638" y="141288"/>
            <a:ext cx="7772400" cy="631825"/>
          </a:xfrm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  <a:latin typeface="Times New Roman" charset="0"/>
              </a:rPr>
              <a:t>Pop d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093075" y="1281113"/>
            <a:ext cx="746125" cy="1227137"/>
            <a:chOff x="5098" y="807"/>
            <a:chExt cx="470" cy="773"/>
          </a:xfrm>
        </p:grpSpPr>
        <p:sp>
          <p:nvSpPr>
            <p:cNvPr id="64525" name="Text Box 5"/>
            <p:cNvSpPr txBox="1">
              <a:spLocks noChangeArrowheads="1"/>
            </p:cNvSpPr>
            <p:nvPr/>
          </p:nvSpPr>
          <p:spPr bwMode="auto">
            <a:xfrm>
              <a:off x="5128" y="1306"/>
              <a:ext cx="440" cy="27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526" name="Text Box 6"/>
            <p:cNvSpPr txBox="1">
              <a:spLocks noChangeArrowheads="1"/>
            </p:cNvSpPr>
            <p:nvPr/>
          </p:nvSpPr>
          <p:spPr bwMode="auto">
            <a:xfrm>
              <a:off x="5098" y="807"/>
              <a:ext cx="4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tx1"/>
                  </a:solidFill>
                </a:rPr>
                <a:t>stack</a:t>
              </a:r>
            </a:p>
          </p:txBody>
        </p:sp>
      </p:grpSp>
      <p:sp>
        <p:nvSpPr>
          <p:cNvPr id="64516" name="Text Box 8"/>
          <p:cNvSpPr txBox="1">
            <a:spLocks noChangeArrowheads="1"/>
          </p:cNvSpPr>
          <p:nvPr/>
        </p:nvSpPr>
        <p:spPr bwMode="auto">
          <a:xfrm>
            <a:off x="3433763" y="2135188"/>
            <a:ext cx="698500" cy="434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64517" name="Text Box 9"/>
          <p:cNvSpPr txBox="1">
            <a:spLocks noChangeArrowheads="1"/>
          </p:cNvSpPr>
          <p:nvPr/>
        </p:nvSpPr>
        <p:spPr bwMode="auto">
          <a:xfrm>
            <a:off x="3386138" y="1233488"/>
            <a:ext cx="742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stack</a:t>
            </a:r>
          </a:p>
        </p:txBody>
      </p:sp>
      <p:graphicFrame>
        <p:nvGraphicFramePr>
          <p:cNvPr id="64518" name="Object 11"/>
          <p:cNvGraphicFramePr>
            <a:graphicFrameLocks noChangeAspect="1"/>
          </p:cNvGraphicFramePr>
          <p:nvPr/>
        </p:nvGraphicFramePr>
        <p:xfrm>
          <a:off x="284163" y="1035050"/>
          <a:ext cx="2887662" cy="460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11" name="Photo Editor Photo" r:id="rId3" imgW="733333" imgH="1038370" progId="MSPhotoEd.3">
                  <p:embed/>
                </p:oleObj>
              </mc:Choice>
              <mc:Fallback>
                <p:oleObj name="Photo Editor Photo" r:id="rId3" imgW="733333" imgH="103837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1035050"/>
                        <a:ext cx="2887662" cy="460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9" name="Object 12"/>
          <p:cNvGraphicFramePr>
            <a:graphicFrameLocks noChangeAspect="1"/>
          </p:cNvGraphicFramePr>
          <p:nvPr/>
        </p:nvGraphicFramePr>
        <p:xfrm>
          <a:off x="4529138" y="1017588"/>
          <a:ext cx="2887662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12" name="Photo Editor Photo" r:id="rId5" imgW="733333" imgH="1038370" progId="MSPhotoEd.3">
                  <p:embed/>
                </p:oleObj>
              </mc:Choice>
              <mc:Fallback>
                <p:oleObj name="Photo Editor Photo" r:id="rId5" imgW="733333" imgH="103837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8" y="1017588"/>
                        <a:ext cx="2887662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0" name="Text Box 14"/>
          <p:cNvSpPr txBox="1">
            <a:spLocks noChangeArrowheads="1"/>
          </p:cNvSpPr>
          <p:nvPr/>
        </p:nvSpPr>
        <p:spPr bwMode="auto">
          <a:xfrm>
            <a:off x="6508750" y="4308475"/>
            <a:ext cx="852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80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64521" name="Line 15"/>
          <p:cNvSpPr>
            <a:spLocks noChangeShapeType="1"/>
          </p:cNvSpPr>
          <p:nvPr/>
        </p:nvSpPr>
        <p:spPr bwMode="auto">
          <a:xfrm>
            <a:off x="6586538" y="3563938"/>
            <a:ext cx="263525" cy="822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4522" name="Line 16"/>
          <p:cNvSpPr>
            <a:spLocks noChangeShapeType="1"/>
          </p:cNvSpPr>
          <p:nvPr/>
        </p:nvSpPr>
        <p:spPr bwMode="auto">
          <a:xfrm flipH="1">
            <a:off x="5795963" y="4416425"/>
            <a:ext cx="1054100" cy="496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4353" name="Text Box 17"/>
          <p:cNvSpPr txBox="1">
            <a:spLocks noChangeArrowheads="1"/>
          </p:cNvSpPr>
          <p:nvPr/>
        </p:nvSpPr>
        <p:spPr bwMode="auto">
          <a:xfrm>
            <a:off x="7500938" y="2649538"/>
            <a:ext cx="1395412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02E00"/>
                </a:solidFill>
              </a:rPr>
              <a:t>a 	r1</a:t>
            </a:r>
          </a:p>
          <a:p>
            <a:r>
              <a:rPr lang="en-US">
                <a:solidFill>
                  <a:srgbClr val="F02E00"/>
                </a:solidFill>
              </a:rPr>
              <a:t>b 	r2</a:t>
            </a:r>
          </a:p>
          <a:p>
            <a:r>
              <a:rPr lang="en-US">
                <a:solidFill>
                  <a:srgbClr val="F02E00"/>
                </a:solidFill>
              </a:rPr>
              <a:t>c1 	r3</a:t>
            </a:r>
          </a:p>
          <a:p>
            <a:r>
              <a:rPr lang="en-US">
                <a:solidFill>
                  <a:srgbClr val="F02E00"/>
                </a:solidFill>
              </a:rPr>
              <a:t>c2 	r3</a:t>
            </a:r>
          </a:p>
          <a:p>
            <a:r>
              <a:rPr lang="en-US">
                <a:solidFill>
                  <a:srgbClr val="F02E00"/>
                </a:solidFill>
              </a:rPr>
              <a:t>d	r3</a:t>
            </a:r>
          </a:p>
          <a:p>
            <a:r>
              <a:rPr lang="en-US">
                <a:solidFill>
                  <a:srgbClr val="F02E00"/>
                </a:solidFill>
              </a:rPr>
              <a:t>e	r1</a:t>
            </a:r>
          </a:p>
        </p:txBody>
      </p:sp>
    </p:spTree>
    <p:extLst>
      <p:ext uri="{BB962C8B-B14F-4D97-AF65-F5344CB8AC3E}">
        <p14:creationId xmlns:p14="http://schemas.microsoft.com/office/powerpoint/2010/main" val="1157079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53" grpId="0" autoUpdateAnimBg="0"/>
    </p:bld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ChangeArrowheads="1"/>
          </p:cNvSpPr>
          <p:nvPr/>
        </p:nvSpPr>
        <p:spPr bwMode="auto">
          <a:xfrm>
            <a:off x="3998913" y="6927850"/>
            <a:ext cx="327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65538" name="Text Box 3"/>
          <p:cNvSpPr txBox="1">
            <a:spLocks noChangeArrowheads="1"/>
          </p:cNvSpPr>
          <p:nvPr/>
        </p:nvSpPr>
        <p:spPr bwMode="auto">
          <a:xfrm>
            <a:off x="138113" y="187325"/>
            <a:ext cx="318135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enter:  		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c1 := r3 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	M[c_loc] := c1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	a := r1 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b := r2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	d := 0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	e := a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loop: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	d := d+b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e := e-1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	if e&gt;0 goto loop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r1 := d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	c2 := M[c_loc]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	r3 := c2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return  /* r1,r3 */</a:t>
            </a:r>
          </a:p>
        </p:txBody>
      </p:sp>
      <p:sp>
        <p:nvSpPr>
          <p:cNvPr id="655365" name="Text Box 5"/>
          <p:cNvSpPr txBox="1">
            <a:spLocks noChangeArrowheads="1"/>
          </p:cNvSpPr>
          <p:nvPr/>
        </p:nvSpPr>
        <p:spPr bwMode="auto">
          <a:xfrm>
            <a:off x="3487738" y="1455738"/>
            <a:ext cx="1395412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02E00"/>
                </a:solidFill>
              </a:rPr>
              <a:t>a 	r1</a:t>
            </a:r>
          </a:p>
          <a:p>
            <a:r>
              <a:rPr lang="en-US">
                <a:solidFill>
                  <a:srgbClr val="F02E00"/>
                </a:solidFill>
              </a:rPr>
              <a:t>b 	r2</a:t>
            </a:r>
          </a:p>
          <a:p>
            <a:r>
              <a:rPr lang="en-US">
                <a:solidFill>
                  <a:srgbClr val="F02E00"/>
                </a:solidFill>
              </a:rPr>
              <a:t>c1 	r3</a:t>
            </a:r>
          </a:p>
          <a:p>
            <a:r>
              <a:rPr lang="en-US">
                <a:solidFill>
                  <a:srgbClr val="F02E00"/>
                </a:solidFill>
              </a:rPr>
              <a:t>c2 	r3</a:t>
            </a:r>
          </a:p>
          <a:p>
            <a:r>
              <a:rPr lang="en-US">
                <a:solidFill>
                  <a:srgbClr val="F02E00"/>
                </a:solidFill>
              </a:rPr>
              <a:t>d	r3</a:t>
            </a:r>
          </a:p>
          <a:p>
            <a:r>
              <a:rPr lang="en-US">
                <a:solidFill>
                  <a:srgbClr val="F02E00"/>
                </a:solidFill>
              </a:rPr>
              <a:t>e	r1</a:t>
            </a:r>
          </a:p>
        </p:txBody>
      </p:sp>
      <p:sp>
        <p:nvSpPr>
          <p:cNvPr id="655366" name="Text Box 6"/>
          <p:cNvSpPr txBox="1">
            <a:spLocks noChangeArrowheads="1"/>
          </p:cNvSpPr>
          <p:nvPr/>
        </p:nvSpPr>
        <p:spPr bwMode="auto">
          <a:xfrm>
            <a:off x="5126038" y="266700"/>
            <a:ext cx="318135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enter:  		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r3 := r3 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	M[c_loc] := r3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	r1 := r1 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r2 := r2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	r3 := 0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	r1 := r1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loop: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	r3 := r3+r2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r1 := r1-1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	if r1&gt;0 goto loop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r1 := r3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	r3 := M[c_loc]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	r3 := r3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return  /* r1,r3 */</a:t>
            </a:r>
          </a:p>
        </p:txBody>
      </p:sp>
    </p:spTree>
    <p:extLst>
      <p:ext uri="{BB962C8B-B14F-4D97-AF65-F5344CB8AC3E}">
        <p14:creationId xmlns:p14="http://schemas.microsoft.com/office/powerpoint/2010/main" val="3889878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5" grpId="0" autoUpdateAnimBg="0"/>
      <p:bldP spid="655366" grpId="0" autoUpdateAnimBg="0"/>
    </p:bld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ChangeArrowheads="1"/>
          </p:cNvSpPr>
          <p:nvPr/>
        </p:nvSpPr>
        <p:spPr bwMode="auto">
          <a:xfrm>
            <a:off x="3998913" y="6927850"/>
            <a:ext cx="327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66562" name="Text Box 5"/>
          <p:cNvSpPr txBox="1">
            <a:spLocks noChangeArrowheads="1"/>
          </p:cNvSpPr>
          <p:nvPr/>
        </p:nvSpPr>
        <p:spPr bwMode="auto">
          <a:xfrm>
            <a:off x="228600" y="201613"/>
            <a:ext cx="318135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enter:  		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r3 := r3 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	M[c_loc] := r3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	r1 := r1 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r2 := r2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	r3 := 0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	r1 := r1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loop: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	r3 := r3+r2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r1 := r1-1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	if r1&gt;0 goto loop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r1 := r3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	r3 := M[c_loc]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	r3 := r3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return  /* r1,r3 */</a:t>
            </a:r>
          </a:p>
        </p:txBody>
      </p:sp>
      <p:sp>
        <p:nvSpPr>
          <p:cNvPr id="656390" name="Text Box 6"/>
          <p:cNvSpPr txBox="1">
            <a:spLocks noChangeArrowheads="1"/>
          </p:cNvSpPr>
          <p:nvPr/>
        </p:nvSpPr>
        <p:spPr bwMode="auto">
          <a:xfrm>
            <a:off x="5403850" y="201613"/>
            <a:ext cx="31813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enter:  		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M[c_loc] := r3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	r3 := 0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loop: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	r3 := r3+r2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r1 := r1-1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	if r1&gt;0 goto loop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	r1 := r3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	r3 := M[c_loc] 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 return  /* r1,r3 */</a:t>
            </a:r>
          </a:p>
        </p:txBody>
      </p:sp>
    </p:spTree>
    <p:extLst>
      <p:ext uri="{BB962C8B-B14F-4D97-AF65-F5344CB8AC3E}">
        <p14:creationId xmlns:p14="http://schemas.microsoft.com/office/powerpoint/2010/main" val="1520535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90" grpId="0" autoUpdateAnimBg="0"/>
    </p:bld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4"/>
          <p:cNvSpPr txBox="1">
            <a:spLocks noChangeArrowheads="1"/>
          </p:cNvSpPr>
          <p:nvPr/>
        </p:nvSpPr>
        <p:spPr bwMode="auto">
          <a:xfrm>
            <a:off x="180975" y="288925"/>
            <a:ext cx="3333750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main:     addiu    $sp,$sp, -K1  </a:t>
            </a:r>
          </a:p>
          <a:p>
            <a:r>
              <a:rPr lang="en-US">
                <a:solidFill>
                  <a:schemeClr val="tx1"/>
                </a:solidFill>
              </a:rPr>
              <a:t>L4:  sw	$2,0+K1($sp)    </a:t>
            </a:r>
          </a:p>
          <a:p>
            <a:r>
              <a:rPr lang="en-US">
                <a:solidFill>
                  <a:schemeClr val="tx1"/>
                </a:solidFill>
              </a:rPr>
              <a:t>       or	$25,$0,$31                  </a:t>
            </a:r>
          </a:p>
          <a:p>
            <a:r>
              <a:rPr lang="en-US">
                <a:solidFill>
                  <a:schemeClr val="tx1"/>
                </a:solidFill>
              </a:rPr>
              <a:t>       sw	$25,-4+K1($sp)</a:t>
            </a:r>
          </a:p>
          <a:p>
            <a:r>
              <a:rPr lang="en-US">
                <a:solidFill>
                  <a:schemeClr val="tx1"/>
                </a:solidFill>
              </a:rPr>
              <a:t>       addiu $25,$sp,0+K1 </a:t>
            </a:r>
          </a:p>
          <a:p>
            <a:r>
              <a:rPr lang="en-US">
                <a:solidFill>
                  <a:schemeClr val="tx1"/>
                </a:solidFill>
              </a:rPr>
              <a:t>       or	$2,$0,$25</a:t>
            </a:r>
          </a:p>
          <a:p>
            <a:r>
              <a:rPr lang="en-US">
                <a:solidFill>
                  <a:schemeClr val="tx1"/>
                </a:solidFill>
              </a:rPr>
              <a:t>       addi	$25,$0,10</a:t>
            </a:r>
          </a:p>
          <a:p>
            <a:r>
              <a:rPr lang="en-US">
                <a:solidFill>
                  <a:schemeClr val="tx1"/>
                </a:solidFill>
              </a:rPr>
              <a:t>      or	$4,$0,$25</a:t>
            </a:r>
          </a:p>
          <a:p>
            <a:r>
              <a:rPr lang="en-US">
                <a:solidFill>
                  <a:schemeClr val="tx1"/>
                </a:solidFill>
              </a:rPr>
              <a:t>       jal	nfactor</a:t>
            </a:r>
          </a:p>
          <a:p>
            <a:r>
              <a:rPr lang="en-US">
                <a:solidFill>
                  <a:schemeClr val="tx1"/>
                </a:solidFill>
              </a:rPr>
              <a:t>       lw	$25,-4+K1</a:t>
            </a:r>
          </a:p>
          <a:p>
            <a:r>
              <a:rPr lang="en-US">
                <a:solidFill>
                  <a:schemeClr val="tx1"/>
                </a:solidFill>
              </a:rPr>
              <a:t>       or	$31,$0,$25</a:t>
            </a:r>
          </a:p>
          <a:p>
            <a:r>
              <a:rPr lang="en-US">
                <a:solidFill>
                  <a:schemeClr val="tx1"/>
                </a:solidFill>
              </a:rPr>
              <a:t>       b	L3</a:t>
            </a:r>
          </a:p>
          <a:p>
            <a:r>
              <a:rPr lang="en-US">
                <a:solidFill>
                  <a:schemeClr val="tx1"/>
                </a:solidFill>
              </a:rPr>
              <a:t>L3: addiu $sp,$sp,K1</a:t>
            </a:r>
          </a:p>
          <a:p>
            <a:r>
              <a:rPr lang="en-US">
                <a:solidFill>
                  <a:schemeClr val="tx1"/>
                </a:solidFill>
              </a:rPr>
              <a:t>       j	$31</a:t>
            </a:r>
          </a:p>
        </p:txBody>
      </p:sp>
      <p:sp>
        <p:nvSpPr>
          <p:cNvPr id="67586" name="Text Box 5"/>
          <p:cNvSpPr txBox="1">
            <a:spLocks noChangeArrowheads="1"/>
          </p:cNvSpPr>
          <p:nvPr/>
        </p:nvSpPr>
        <p:spPr bwMode="auto">
          <a:xfrm>
            <a:off x="3235325" y="206375"/>
            <a:ext cx="3276600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nfactor:  addiu	$sp,$sp,-K2 </a:t>
            </a:r>
          </a:p>
          <a:p>
            <a:r>
              <a:rPr lang="en-US">
                <a:solidFill>
                  <a:schemeClr val="tx1"/>
                </a:solidFill>
              </a:rPr>
              <a:t>L6:    sw  $2,0+K2($sp)</a:t>
            </a:r>
          </a:p>
          <a:p>
            <a:r>
              <a:rPr lang="en-US">
                <a:solidFill>
                  <a:schemeClr val="tx1"/>
                </a:solidFill>
              </a:rPr>
              <a:t>        or	$25,$0,$4</a:t>
            </a:r>
          </a:p>
          <a:p>
            <a:r>
              <a:rPr lang="en-US">
                <a:solidFill>
                  <a:schemeClr val="tx1"/>
                </a:solidFill>
              </a:rPr>
              <a:t>        or	$24,$0,$31                   </a:t>
            </a:r>
          </a:p>
          <a:p>
            <a:r>
              <a:rPr lang="en-US">
                <a:solidFill>
                  <a:schemeClr val="tx1"/>
                </a:solidFill>
              </a:rPr>
              <a:t>        sw	$24,-4+K2($sp)</a:t>
            </a:r>
          </a:p>
          <a:p>
            <a:r>
              <a:rPr lang="en-US">
                <a:solidFill>
                  <a:schemeClr val="tx1"/>
                </a:solidFill>
              </a:rPr>
              <a:t>        sw	$30,-8+K2($sp)</a:t>
            </a:r>
          </a:p>
          <a:p>
            <a:r>
              <a:rPr lang="en-US">
                <a:solidFill>
                  <a:schemeClr val="tx1"/>
                </a:solidFill>
              </a:rPr>
              <a:t>        beq	$25,$0,L0</a:t>
            </a:r>
          </a:p>
          <a:p>
            <a:r>
              <a:rPr lang="en-US">
                <a:solidFill>
                  <a:schemeClr val="tx1"/>
                </a:solidFill>
              </a:rPr>
              <a:t>L1:  or	$30,$0,$25</a:t>
            </a:r>
          </a:p>
          <a:p>
            <a:r>
              <a:rPr lang="en-US">
                <a:solidFill>
                  <a:schemeClr val="tx1"/>
                </a:solidFill>
              </a:rPr>
              <a:t>        lw	$24,0+K2</a:t>
            </a:r>
          </a:p>
          <a:p>
            <a:r>
              <a:rPr lang="en-US">
                <a:solidFill>
                  <a:schemeClr val="tx1"/>
                </a:solidFill>
              </a:rPr>
              <a:t>        or	$2,$0,$24</a:t>
            </a:r>
          </a:p>
          <a:p>
            <a:r>
              <a:rPr lang="en-US">
                <a:solidFill>
                  <a:schemeClr val="tx1"/>
                </a:solidFill>
              </a:rPr>
              <a:t>        addi $25,$25,-1</a:t>
            </a:r>
          </a:p>
          <a:p>
            <a:r>
              <a:rPr lang="en-US">
                <a:solidFill>
                  <a:schemeClr val="tx1"/>
                </a:solidFill>
              </a:rPr>
              <a:t>        or	$4,$0,$25</a:t>
            </a:r>
          </a:p>
          <a:p>
            <a:r>
              <a:rPr lang="en-US">
                <a:solidFill>
                  <a:schemeClr val="tx1"/>
                </a:solidFill>
              </a:rPr>
              <a:t>        jal	nfactor</a:t>
            </a:r>
          </a:p>
          <a:p>
            <a:r>
              <a:rPr lang="en-US">
                <a:solidFill>
                  <a:schemeClr val="tx1"/>
                </a:solidFill>
              </a:rPr>
              <a:t>        </a:t>
            </a:r>
          </a:p>
        </p:txBody>
      </p:sp>
      <p:sp>
        <p:nvSpPr>
          <p:cNvPr id="67587" name="Text Box 6"/>
          <p:cNvSpPr txBox="1">
            <a:spLocks noChangeArrowheads="1"/>
          </p:cNvSpPr>
          <p:nvPr/>
        </p:nvSpPr>
        <p:spPr bwMode="auto">
          <a:xfrm>
            <a:off x="6424613" y="228600"/>
            <a:ext cx="3182937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          or	$25,$0,$2</a:t>
            </a:r>
          </a:p>
          <a:p>
            <a:r>
              <a:rPr lang="en-US">
                <a:solidFill>
                  <a:schemeClr val="tx1"/>
                </a:solidFill>
              </a:rPr>
              <a:t>          mult $30,$25                </a:t>
            </a:r>
          </a:p>
          <a:p>
            <a:r>
              <a:rPr lang="en-US">
                <a:solidFill>
                  <a:schemeClr val="tx1"/>
                </a:solidFill>
              </a:rPr>
              <a:t>          mflo $30</a:t>
            </a:r>
          </a:p>
          <a:p>
            <a:r>
              <a:rPr lang="en-US">
                <a:solidFill>
                  <a:schemeClr val="tx1"/>
                </a:solidFill>
              </a:rPr>
              <a:t>L2:    or	$2,$0,$30</a:t>
            </a:r>
          </a:p>
          <a:p>
            <a:r>
              <a:rPr lang="en-US">
                <a:solidFill>
                  <a:schemeClr val="tx1"/>
                </a:solidFill>
              </a:rPr>
              <a:t>       lw	$30,-4+K2($sp) </a:t>
            </a:r>
          </a:p>
          <a:p>
            <a:r>
              <a:rPr lang="en-US">
                <a:solidFill>
                  <a:schemeClr val="tx1"/>
                </a:solidFill>
              </a:rPr>
              <a:t>        or	$31,$0,$30</a:t>
            </a:r>
          </a:p>
          <a:p>
            <a:r>
              <a:rPr lang="en-US">
                <a:solidFill>
                  <a:schemeClr val="tx1"/>
                </a:solidFill>
              </a:rPr>
              <a:t>        lw	$30,-8+K2($sp)</a:t>
            </a:r>
          </a:p>
          <a:p>
            <a:r>
              <a:rPr lang="en-US">
                <a:solidFill>
                  <a:schemeClr val="tx1"/>
                </a:solidFill>
              </a:rPr>
              <a:t>        b	L5</a:t>
            </a:r>
          </a:p>
          <a:p>
            <a:r>
              <a:rPr lang="en-US">
                <a:solidFill>
                  <a:schemeClr val="tx1"/>
                </a:solidFill>
              </a:rPr>
              <a:t>L0:     addi $30,$0,1                    </a:t>
            </a:r>
          </a:p>
          <a:p>
            <a:r>
              <a:rPr lang="en-US">
                <a:solidFill>
                  <a:schemeClr val="tx1"/>
                </a:solidFill>
              </a:rPr>
              <a:t>        b	L2</a:t>
            </a:r>
          </a:p>
          <a:p>
            <a:r>
              <a:rPr lang="en-US">
                <a:solidFill>
                  <a:schemeClr val="tx1"/>
                </a:solidFill>
              </a:rPr>
              <a:t>L5:     addiu  $sp,$sp,K2</a:t>
            </a:r>
          </a:p>
          <a:p>
            <a:r>
              <a:rPr lang="en-US">
                <a:solidFill>
                  <a:schemeClr val="tx1"/>
                </a:solidFill>
              </a:rPr>
              <a:t>        j	$31</a:t>
            </a: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124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1113"/>
            <a:ext cx="7772400" cy="833438"/>
          </a:xfrm>
          <a:noFill/>
        </p:spPr>
        <p:txBody>
          <a:bodyPr/>
          <a:lstStyle/>
          <a:p>
            <a:r>
              <a:rPr lang="en-US" sz="4000">
                <a:solidFill>
                  <a:schemeClr val="tx1"/>
                </a:solidFill>
                <a:latin typeface="Times New Roman" charset="0"/>
              </a:rPr>
              <a:t>Interprocedural Allocation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>
          <a:xfrm>
            <a:off x="703263" y="1098550"/>
            <a:ext cx="7897812" cy="5395913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Allocate registers to multiple procedures</a:t>
            </a:r>
          </a:p>
          <a:p>
            <a:r>
              <a:rPr lang="en-US">
                <a:latin typeface="Times New Roman" charset="0"/>
              </a:rPr>
              <a:t>Potential saving</a:t>
            </a:r>
          </a:p>
          <a:p>
            <a:pPr lvl="1"/>
            <a:r>
              <a:rPr lang="en-US">
                <a:latin typeface="Times New Roman" charset="0"/>
              </a:rPr>
              <a:t>caller/callee save registers</a:t>
            </a:r>
          </a:p>
          <a:p>
            <a:pPr lvl="1"/>
            <a:r>
              <a:rPr lang="en-US">
                <a:latin typeface="Times New Roman" charset="0"/>
              </a:rPr>
              <a:t>Parameter passing</a:t>
            </a:r>
          </a:p>
          <a:p>
            <a:pPr lvl="1"/>
            <a:r>
              <a:rPr lang="en-US">
                <a:latin typeface="Times New Roman" charset="0"/>
              </a:rPr>
              <a:t>Return values</a:t>
            </a:r>
          </a:p>
          <a:p>
            <a:r>
              <a:rPr lang="en-US">
                <a:latin typeface="Times New Roman" charset="0"/>
              </a:rPr>
              <a:t>But may increase compilation cost</a:t>
            </a:r>
          </a:p>
          <a:p>
            <a:r>
              <a:rPr lang="en-US">
                <a:latin typeface="Times New Roman" charset="0"/>
              </a:rPr>
              <a:t>Function inline can help</a:t>
            </a:r>
          </a:p>
        </p:txBody>
      </p:sp>
    </p:spTree>
    <p:extLst>
      <p:ext uri="{BB962C8B-B14F-4D97-AF65-F5344CB8AC3E}">
        <p14:creationId xmlns:p14="http://schemas.microsoft.com/office/powerpoint/2010/main" val="3093035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b*b-4*a*c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73218" y="214488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8245" y="3101622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</a:t>
            </a:r>
            <a:endParaRPr lang="en-US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2689" y="4058356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3801" y="4058356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34756" y="3098800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</a:t>
            </a:r>
            <a:endParaRPr lang="en-US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055534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0312" y="4055534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</a:t>
            </a:r>
            <a:endParaRPr lang="en-US" dirty="0" smtClean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34756" y="501508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5868" y="501508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</a:t>
            </a:r>
          </a:p>
        </p:txBody>
      </p:sp>
      <p:cxnSp>
        <p:nvCxnSpPr>
          <p:cNvPr id="17" name="Straight Connector 16"/>
          <p:cNvCxnSpPr>
            <a:stCxn id="6" idx="2"/>
            <a:endCxn id="7" idx="0"/>
          </p:cNvCxnSpPr>
          <p:nvPr/>
        </p:nvCxnSpPr>
        <p:spPr bwMode="auto">
          <a:xfrm flipH="1">
            <a:off x="2604911" y="3563287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6" idx="2"/>
            <a:endCxn id="8" idx="0"/>
          </p:cNvCxnSpPr>
          <p:nvPr/>
        </p:nvCxnSpPr>
        <p:spPr bwMode="auto">
          <a:xfrm>
            <a:off x="3310467" y="3563287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5" idx="2"/>
          </p:cNvCxnSpPr>
          <p:nvPr/>
        </p:nvCxnSpPr>
        <p:spPr bwMode="auto">
          <a:xfrm flipH="1">
            <a:off x="3457223" y="2606554"/>
            <a:ext cx="1298217" cy="427335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5" idx="2"/>
            <a:endCxn id="10" idx="0"/>
          </p:cNvCxnSpPr>
          <p:nvPr/>
        </p:nvCxnSpPr>
        <p:spPr bwMode="auto">
          <a:xfrm>
            <a:off x="4755440" y="2606554"/>
            <a:ext cx="1261538" cy="492246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10" idx="2"/>
            <a:endCxn id="11" idx="0"/>
          </p:cNvCxnSpPr>
          <p:nvPr/>
        </p:nvCxnSpPr>
        <p:spPr bwMode="auto">
          <a:xfrm flipH="1">
            <a:off x="5311422" y="3560465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2" idx="0"/>
            <a:endCxn id="10" idx="2"/>
          </p:cNvCxnSpPr>
          <p:nvPr/>
        </p:nvCxnSpPr>
        <p:spPr bwMode="auto">
          <a:xfrm flipH="1" flipV="1">
            <a:off x="6016978" y="3560465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12" idx="2"/>
            <a:endCxn id="14" idx="0"/>
          </p:cNvCxnSpPr>
          <p:nvPr/>
        </p:nvCxnSpPr>
        <p:spPr bwMode="auto">
          <a:xfrm flipH="1">
            <a:off x="6016978" y="4517199"/>
            <a:ext cx="705556" cy="49789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5" idx="0"/>
            <a:endCxn id="12" idx="2"/>
          </p:cNvCxnSpPr>
          <p:nvPr/>
        </p:nvCxnSpPr>
        <p:spPr bwMode="auto">
          <a:xfrm flipH="1" flipV="1">
            <a:off x="6722534" y="4517199"/>
            <a:ext cx="705556" cy="49789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71604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1113"/>
            <a:ext cx="7772400" cy="833438"/>
          </a:xfrm>
          <a:noFill/>
        </p:spPr>
        <p:txBody>
          <a:bodyPr/>
          <a:lstStyle/>
          <a:p>
            <a:r>
              <a:rPr lang="en-US" sz="3200">
                <a:solidFill>
                  <a:schemeClr val="tx1"/>
                </a:solidFill>
                <a:latin typeface="Times New Roman" charset="0"/>
              </a:rPr>
              <a:t>Summary</a:t>
            </a:r>
            <a:endParaRPr lang="en-US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703263" y="1098550"/>
            <a:ext cx="7897812" cy="5395913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Two Register Allocation Methods</a:t>
            </a:r>
          </a:p>
          <a:p>
            <a:pPr lvl="1"/>
            <a:r>
              <a:rPr lang="en-US">
                <a:latin typeface="Times New Roman" charset="0"/>
              </a:rPr>
              <a:t>Local of every IR tree</a:t>
            </a:r>
          </a:p>
          <a:p>
            <a:pPr lvl="2"/>
            <a:r>
              <a:rPr lang="en-US">
                <a:latin typeface="Times New Roman" charset="0"/>
              </a:rPr>
              <a:t>Simultaneous instruction selection and register allocation</a:t>
            </a:r>
          </a:p>
          <a:p>
            <a:pPr lvl="2"/>
            <a:r>
              <a:rPr lang="en-US">
                <a:latin typeface="Times New Roman" charset="0"/>
              </a:rPr>
              <a:t>Optimal (under certain conditions)</a:t>
            </a:r>
          </a:p>
          <a:p>
            <a:pPr lvl="1"/>
            <a:r>
              <a:rPr lang="en-US">
                <a:latin typeface="Times New Roman" charset="0"/>
              </a:rPr>
              <a:t>Global of every function</a:t>
            </a:r>
          </a:p>
          <a:p>
            <a:pPr lvl="2"/>
            <a:r>
              <a:rPr lang="en-US">
                <a:latin typeface="Times New Roman" charset="0"/>
              </a:rPr>
              <a:t>Applied after instruction selection</a:t>
            </a:r>
          </a:p>
          <a:p>
            <a:pPr lvl="2"/>
            <a:r>
              <a:rPr lang="en-US">
                <a:latin typeface="Times New Roman" charset="0"/>
              </a:rPr>
              <a:t>Performs well for machines with many registers</a:t>
            </a:r>
          </a:p>
          <a:p>
            <a:pPr lvl="2"/>
            <a:r>
              <a:rPr lang="en-US">
                <a:latin typeface="Times New Roman" charset="0"/>
              </a:rPr>
              <a:t>Can handle instruction level parallelism</a:t>
            </a:r>
          </a:p>
          <a:p>
            <a:r>
              <a:rPr lang="en-US">
                <a:latin typeface="Times New Roman" charset="0"/>
              </a:rPr>
              <a:t>Missing</a:t>
            </a:r>
          </a:p>
          <a:p>
            <a:pPr lvl="1"/>
            <a:r>
              <a:rPr lang="en-US">
                <a:latin typeface="Times New Roman" charset="0"/>
              </a:rPr>
              <a:t>Interprocedural allocation</a:t>
            </a:r>
          </a:p>
        </p:txBody>
      </p:sp>
    </p:spTree>
    <p:extLst>
      <p:ext uri="{BB962C8B-B14F-4D97-AF65-F5344CB8AC3E}">
        <p14:creationId xmlns:p14="http://schemas.microsoft.com/office/powerpoint/2010/main" val="3425559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25083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register allocation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Registers are scarce</a:t>
            </a:r>
          </a:p>
          <a:p>
            <a:pPr lvl="1"/>
            <a:r>
              <a:rPr lang="en-US" dirty="0" smtClean="0"/>
              <a:t>Often substantially more IR variables than registers</a:t>
            </a:r>
          </a:p>
          <a:p>
            <a:pPr lvl="1"/>
            <a:r>
              <a:rPr lang="en-US" dirty="0" smtClean="0"/>
              <a:t>Need to find a way to reuse registers whenever possible</a:t>
            </a:r>
          </a:p>
          <a:p>
            <a:r>
              <a:rPr lang="en-US" dirty="0" smtClean="0"/>
              <a:t>Registers are complicated</a:t>
            </a:r>
          </a:p>
          <a:p>
            <a:pPr lvl="1"/>
            <a:r>
              <a:rPr lang="en-US" dirty="0" smtClean="0"/>
              <a:t>x86: Each register made of several smaller registers; can't use a register and its constituent registers at the same time</a:t>
            </a:r>
          </a:p>
          <a:p>
            <a:pPr lvl="1"/>
            <a:r>
              <a:rPr lang="en-US" dirty="0" smtClean="0"/>
              <a:t>x86: Certain instructions must store their results in specific registers; can't store values there if you want to use those instructions</a:t>
            </a:r>
          </a:p>
          <a:p>
            <a:pPr lvl="1"/>
            <a:r>
              <a:rPr lang="en-US" dirty="0" smtClean="0"/>
              <a:t>MIPS: Some registers reserved for the assembler or operating system</a:t>
            </a:r>
          </a:p>
          <a:p>
            <a:pPr lvl="1"/>
            <a:r>
              <a:rPr lang="en-US" dirty="0" smtClean="0"/>
              <a:t>Most architectures: Some registers must be preserved across function calls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52322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75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4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(simple): b*b-4*a*c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73218" y="214488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8245" y="3101622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</a:t>
            </a:r>
            <a:endParaRPr lang="en-US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2689" y="4058356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3801" y="4058356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34756" y="3098800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</a:t>
            </a:r>
            <a:endParaRPr lang="en-US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055534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0312" y="4055534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</a:t>
            </a:r>
            <a:endParaRPr lang="en-US" dirty="0" smtClean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34756" y="501508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5868" y="501508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</a:t>
            </a:r>
          </a:p>
        </p:txBody>
      </p:sp>
      <p:cxnSp>
        <p:nvCxnSpPr>
          <p:cNvPr id="17" name="Straight Connector 16"/>
          <p:cNvCxnSpPr>
            <a:stCxn id="6" idx="2"/>
            <a:endCxn id="7" idx="0"/>
          </p:cNvCxnSpPr>
          <p:nvPr/>
        </p:nvCxnSpPr>
        <p:spPr bwMode="auto">
          <a:xfrm flipH="1">
            <a:off x="2604911" y="3563287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6" idx="2"/>
            <a:endCxn id="8" idx="0"/>
          </p:cNvCxnSpPr>
          <p:nvPr/>
        </p:nvCxnSpPr>
        <p:spPr bwMode="auto">
          <a:xfrm>
            <a:off x="3310467" y="3563287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5" idx="2"/>
          </p:cNvCxnSpPr>
          <p:nvPr/>
        </p:nvCxnSpPr>
        <p:spPr bwMode="auto">
          <a:xfrm flipH="1">
            <a:off x="3457223" y="2606554"/>
            <a:ext cx="1298217" cy="427335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5" idx="2"/>
            <a:endCxn id="10" idx="0"/>
          </p:cNvCxnSpPr>
          <p:nvPr/>
        </p:nvCxnSpPr>
        <p:spPr bwMode="auto">
          <a:xfrm>
            <a:off x="4755440" y="2606554"/>
            <a:ext cx="1261538" cy="492246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10" idx="2"/>
            <a:endCxn id="11" idx="0"/>
          </p:cNvCxnSpPr>
          <p:nvPr/>
        </p:nvCxnSpPr>
        <p:spPr bwMode="auto">
          <a:xfrm flipH="1">
            <a:off x="5311422" y="3560465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2" idx="0"/>
            <a:endCxn id="10" idx="2"/>
          </p:cNvCxnSpPr>
          <p:nvPr/>
        </p:nvCxnSpPr>
        <p:spPr bwMode="auto">
          <a:xfrm flipH="1" flipV="1">
            <a:off x="6016978" y="3560465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12" idx="2"/>
            <a:endCxn id="14" idx="0"/>
          </p:cNvCxnSpPr>
          <p:nvPr/>
        </p:nvCxnSpPr>
        <p:spPr bwMode="auto">
          <a:xfrm flipH="1">
            <a:off x="6016978" y="4517199"/>
            <a:ext cx="705556" cy="49789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5" idx="0"/>
            <a:endCxn id="12" idx="2"/>
          </p:cNvCxnSpPr>
          <p:nvPr/>
        </p:nvCxnSpPr>
        <p:spPr bwMode="auto">
          <a:xfrm flipH="1" flipV="1">
            <a:off x="6722534" y="4517199"/>
            <a:ext cx="705556" cy="49789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079978" y="3900313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30601" y="3925712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94002" y="2906890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20265" y="4899380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70888" y="492477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34289" y="3905957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86489" y="3911602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00513" y="2988734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8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98247" y="2040468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54928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(optimized): b*b-4*a*c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73218" y="214488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8245" y="3101622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</a:t>
            </a:r>
            <a:endParaRPr lang="en-US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2689" y="4058356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3801" y="4058356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34756" y="3098800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</a:t>
            </a:r>
            <a:endParaRPr lang="en-US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055534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0312" y="4055534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</a:t>
            </a:r>
            <a:endParaRPr lang="en-US" dirty="0" smtClean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34756" y="501508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5868" y="501508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</a:t>
            </a:r>
          </a:p>
        </p:txBody>
      </p:sp>
      <p:cxnSp>
        <p:nvCxnSpPr>
          <p:cNvPr id="17" name="Straight Connector 16"/>
          <p:cNvCxnSpPr>
            <a:stCxn id="6" idx="2"/>
            <a:endCxn id="7" idx="0"/>
          </p:cNvCxnSpPr>
          <p:nvPr/>
        </p:nvCxnSpPr>
        <p:spPr bwMode="auto">
          <a:xfrm flipH="1">
            <a:off x="2604911" y="3563287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6" idx="2"/>
            <a:endCxn id="8" idx="0"/>
          </p:cNvCxnSpPr>
          <p:nvPr/>
        </p:nvCxnSpPr>
        <p:spPr bwMode="auto">
          <a:xfrm>
            <a:off x="3310467" y="3563287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5" idx="2"/>
          </p:cNvCxnSpPr>
          <p:nvPr/>
        </p:nvCxnSpPr>
        <p:spPr bwMode="auto">
          <a:xfrm flipH="1">
            <a:off x="3457223" y="2606554"/>
            <a:ext cx="1298217" cy="427335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5" idx="2"/>
            <a:endCxn id="10" idx="0"/>
          </p:cNvCxnSpPr>
          <p:nvPr/>
        </p:nvCxnSpPr>
        <p:spPr bwMode="auto">
          <a:xfrm>
            <a:off x="4755440" y="2606554"/>
            <a:ext cx="1261538" cy="492246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10" idx="2"/>
            <a:endCxn id="11" idx="0"/>
          </p:cNvCxnSpPr>
          <p:nvPr/>
        </p:nvCxnSpPr>
        <p:spPr bwMode="auto">
          <a:xfrm flipH="1">
            <a:off x="5311422" y="3560465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2" idx="0"/>
            <a:endCxn id="10" idx="2"/>
          </p:cNvCxnSpPr>
          <p:nvPr/>
        </p:nvCxnSpPr>
        <p:spPr bwMode="auto">
          <a:xfrm flipH="1" flipV="1">
            <a:off x="6016978" y="3560465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12" idx="2"/>
            <a:endCxn id="14" idx="0"/>
          </p:cNvCxnSpPr>
          <p:nvPr/>
        </p:nvCxnSpPr>
        <p:spPr bwMode="auto">
          <a:xfrm flipH="1">
            <a:off x="6016978" y="4517199"/>
            <a:ext cx="705556" cy="49789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5" idx="0"/>
            <a:endCxn id="12" idx="2"/>
          </p:cNvCxnSpPr>
          <p:nvPr/>
        </p:nvCxnSpPr>
        <p:spPr bwMode="auto">
          <a:xfrm flipH="1" flipV="1">
            <a:off x="6722534" y="4517199"/>
            <a:ext cx="705556" cy="49789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079978" y="3900313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30601" y="3925712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94002" y="2906890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20265" y="4899380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70888" y="492477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34289" y="3905957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86489" y="3911602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00513" y="2988734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98247" y="2040468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55012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Spilling</a:t>
            </a:r>
            <a:endParaRPr lang="en-US"/>
          </a:p>
        </p:txBody>
      </p:sp>
      <p:sp>
        <p:nvSpPr>
          <p:cNvPr id="603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Even an optimal register allocator can require more registers than available</a:t>
            </a:r>
          </a:p>
          <a:p>
            <a:r>
              <a:rPr lang="en-US" smtClean="0"/>
              <a:t>Need to generate code for every correct program</a:t>
            </a:r>
          </a:p>
          <a:p>
            <a:r>
              <a:rPr lang="en-US" smtClean="0"/>
              <a:t>The compiler can save temporary results</a:t>
            </a:r>
          </a:p>
          <a:p>
            <a:pPr lvl="1"/>
            <a:r>
              <a:rPr lang="en-US" smtClean="0"/>
              <a:t>Spill registers into temporaries</a:t>
            </a:r>
          </a:p>
          <a:p>
            <a:pPr lvl="1"/>
            <a:r>
              <a:rPr lang="en-US" smtClean="0"/>
              <a:t>Load when needed</a:t>
            </a:r>
          </a:p>
          <a:p>
            <a:r>
              <a:rPr lang="en-US" smtClean="0"/>
              <a:t>Many heuristics exist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54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Spilling Method</a:t>
            </a:r>
            <a:endParaRPr lang="en-US"/>
          </a:p>
        </p:txBody>
      </p:sp>
      <p:sp>
        <p:nvSpPr>
          <p:cNvPr id="6041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594578"/>
          </a:xfrm>
        </p:spPr>
        <p:txBody>
          <a:bodyPr/>
          <a:lstStyle/>
          <a:p>
            <a:r>
              <a:rPr lang="en-US" dirty="0" smtClean="0"/>
              <a:t>Heavy tree – Needs more registers than available</a:t>
            </a:r>
          </a:p>
          <a:p>
            <a:r>
              <a:rPr lang="en-US" dirty="0" smtClean="0"/>
              <a:t>A `heavy</a:t>
            </a:r>
            <a:r>
              <a:rPr lang="ja-JP" altLang="en-US" dirty="0" smtClean="0"/>
              <a:t>’</a:t>
            </a:r>
            <a:r>
              <a:rPr lang="en-US" dirty="0" smtClean="0"/>
              <a:t> tree contains a `heavy</a:t>
            </a:r>
            <a:r>
              <a:rPr lang="ja-JP" altLang="en-US" dirty="0" smtClean="0"/>
              <a:t>’</a:t>
            </a:r>
            <a:r>
              <a:rPr lang="en-US" dirty="0" smtClean="0"/>
              <a:t> </a:t>
            </a:r>
            <a:r>
              <a:rPr lang="en-US" dirty="0" err="1" smtClean="0"/>
              <a:t>subtree</a:t>
            </a:r>
            <a:r>
              <a:rPr lang="en-US" dirty="0" smtClean="0"/>
              <a:t> whose dependents are </a:t>
            </a:r>
            <a:r>
              <a:rPr lang="ja-JP" altLang="en-US" dirty="0" smtClean="0"/>
              <a:t>‘</a:t>
            </a:r>
            <a:r>
              <a:rPr lang="en-US" dirty="0" smtClean="0"/>
              <a:t>light</a:t>
            </a:r>
            <a:r>
              <a:rPr lang="ja-JP" altLang="en-US" dirty="0" smtClean="0"/>
              <a:t>’</a:t>
            </a:r>
            <a:endParaRPr lang="en-US" dirty="0" smtClean="0"/>
          </a:p>
          <a:p>
            <a:r>
              <a:rPr lang="en-US" dirty="0" smtClean="0"/>
              <a:t>Generate code for the light tree</a:t>
            </a:r>
          </a:p>
          <a:p>
            <a:r>
              <a:rPr lang="en-US" dirty="0" smtClean="0"/>
              <a:t>Spill the content into memory and replace </a:t>
            </a:r>
            <a:r>
              <a:rPr lang="en-US" dirty="0" err="1" smtClean="0"/>
              <a:t>subtree</a:t>
            </a:r>
            <a:r>
              <a:rPr lang="en-US" dirty="0" smtClean="0"/>
              <a:t> by temporary</a:t>
            </a:r>
          </a:p>
          <a:p>
            <a:r>
              <a:rPr lang="en-US" dirty="0" smtClean="0"/>
              <a:t>Generate code for the resultant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84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Spilling</a:t>
            </a:r>
            <a:endParaRPr lang="en-US"/>
          </a:p>
        </p:txBody>
      </p:sp>
      <p:sp>
        <p:nvSpPr>
          <p:cNvPr id="603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Even an optimal register allocator can require more registers than available</a:t>
            </a:r>
          </a:p>
          <a:p>
            <a:r>
              <a:rPr lang="en-US" smtClean="0"/>
              <a:t>Need to generate code for every correct program</a:t>
            </a:r>
          </a:p>
          <a:p>
            <a:r>
              <a:rPr lang="en-US" smtClean="0"/>
              <a:t>The compiler can save temporary results</a:t>
            </a:r>
          </a:p>
          <a:p>
            <a:pPr lvl="1"/>
            <a:r>
              <a:rPr lang="en-US" smtClean="0"/>
              <a:t>Spill registers into temporaries</a:t>
            </a:r>
          </a:p>
          <a:p>
            <a:pPr lvl="1"/>
            <a:r>
              <a:rPr lang="en-US" smtClean="0"/>
              <a:t>Load when needed</a:t>
            </a:r>
          </a:p>
          <a:p>
            <a:r>
              <a:rPr lang="en-US" smtClean="0"/>
              <a:t>Many heuristics exist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33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92109" y="0"/>
            <a:ext cx="7772400" cy="1143000"/>
          </a:xfrm>
        </p:spPr>
        <p:txBody>
          <a:bodyPr/>
          <a:lstStyle/>
          <a:p>
            <a:r>
              <a:rPr lang="en-US" dirty="0" smtClean="0"/>
              <a:t>Simple approach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29614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Problem:</a:t>
            </a:r>
            <a:r>
              <a:rPr lang="en-US" dirty="0" smtClean="0"/>
              <a:t> program execution very inefficient–moving data back and forth between memory and registers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687396" y="3557334"/>
            <a:ext cx="1329211" cy="52322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 rtl="0"/>
            <a:r>
              <a:rPr lang="en-US" sz="2800" dirty="0" smtClean="0">
                <a:solidFill>
                  <a:schemeClr val="tx1"/>
                </a:solidFill>
              </a:rPr>
              <a:t>x = y + z</a:t>
            </a:r>
            <a:endParaRPr lang="he-IL" sz="2800" dirty="0" smtClean="0">
              <a:solidFill>
                <a:schemeClr val="tx1"/>
              </a:solidFill>
            </a:endParaRPr>
          </a:p>
        </p:txBody>
      </p:sp>
      <p:sp>
        <p:nvSpPr>
          <p:cNvPr id="6" name="חץ ימינה מחורץ 5"/>
          <p:cNvSpPr/>
          <p:nvPr/>
        </p:nvSpPr>
        <p:spPr>
          <a:xfrm>
            <a:off x="2801504" y="3629342"/>
            <a:ext cx="978408" cy="484632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he-IL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2981270"/>
            <a:ext cx="3600400" cy="181588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2800" dirty="0" err="1" smtClean="0">
                <a:solidFill>
                  <a:schemeClr val="tx1"/>
                </a:solidFill>
              </a:rPr>
              <a:t>mov</a:t>
            </a:r>
            <a:r>
              <a:rPr lang="en-US" sz="2800" dirty="0" smtClean="0">
                <a:solidFill>
                  <a:schemeClr val="tx1"/>
                </a:solidFill>
              </a:rPr>
              <a:t> 16(%</a:t>
            </a:r>
            <a:r>
              <a:rPr lang="en-US" sz="2800" dirty="0" err="1" smtClean="0">
                <a:solidFill>
                  <a:schemeClr val="tx1"/>
                </a:solidFill>
              </a:rPr>
              <a:t>ebp</a:t>
            </a:r>
            <a:r>
              <a:rPr lang="en-US" sz="2800" dirty="0" smtClean="0">
                <a:solidFill>
                  <a:schemeClr val="tx1"/>
                </a:solidFill>
              </a:rPr>
              <a:t>), %</a:t>
            </a:r>
            <a:r>
              <a:rPr lang="en-US" sz="2800" dirty="0" err="1" smtClean="0">
                <a:solidFill>
                  <a:schemeClr val="tx1"/>
                </a:solidFill>
              </a:rPr>
              <a:t>eax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1"/>
                </a:solidFill>
              </a:rPr>
              <a:t>mov</a:t>
            </a:r>
            <a:r>
              <a:rPr lang="en-US" sz="2800" dirty="0" smtClean="0">
                <a:solidFill>
                  <a:schemeClr val="tx1"/>
                </a:solidFill>
              </a:rPr>
              <a:t> 20(%</a:t>
            </a:r>
            <a:r>
              <a:rPr lang="en-US" sz="2800" dirty="0" err="1" smtClean="0">
                <a:solidFill>
                  <a:schemeClr val="tx1"/>
                </a:solidFill>
              </a:rPr>
              <a:t>ebp</a:t>
            </a:r>
            <a:r>
              <a:rPr lang="en-US" sz="2800" dirty="0" smtClean="0">
                <a:solidFill>
                  <a:schemeClr val="tx1"/>
                </a:solidFill>
              </a:rPr>
              <a:t>), %</a:t>
            </a:r>
            <a:r>
              <a:rPr lang="en-US" sz="2800" dirty="0" err="1" smtClean="0">
                <a:solidFill>
                  <a:schemeClr val="tx1"/>
                </a:solidFill>
              </a:rPr>
              <a:t>ebx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add %</a:t>
            </a:r>
            <a:r>
              <a:rPr lang="en-US" sz="2800" dirty="0" err="1" smtClean="0">
                <a:solidFill>
                  <a:schemeClr val="tx1"/>
                </a:solidFill>
              </a:rPr>
              <a:t>ebx</a:t>
            </a:r>
            <a:r>
              <a:rPr lang="en-US" sz="2800" dirty="0" smtClean="0">
                <a:solidFill>
                  <a:schemeClr val="tx1"/>
                </a:solidFill>
              </a:rPr>
              <a:t>, %</a:t>
            </a:r>
            <a:r>
              <a:rPr lang="en-US" sz="2800" dirty="0" err="1" smtClean="0">
                <a:solidFill>
                  <a:schemeClr val="tx1"/>
                </a:solidFill>
              </a:rPr>
              <a:t>eax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1"/>
                </a:solidFill>
              </a:rPr>
              <a:t>mov</a:t>
            </a:r>
            <a:r>
              <a:rPr lang="en-US" sz="2800" dirty="0" smtClean="0">
                <a:solidFill>
                  <a:schemeClr val="tx1"/>
                </a:solidFill>
              </a:rPr>
              <a:t> %</a:t>
            </a:r>
            <a:r>
              <a:rPr lang="en-US" sz="2800" dirty="0" err="1" smtClean="0">
                <a:solidFill>
                  <a:schemeClr val="tx1"/>
                </a:solidFill>
              </a:rPr>
              <a:t>eax</a:t>
            </a:r>
            <a:r>
              <a:rPr lang="en-US" sz="2800" dirty="0" smtClean="0">
                <a:solidFill>
                  <a:schemeClr val="tx1"/>
                </a:solidFill>
              </a:rPr>
              <a:t>, 24(%</a:t>
            </a:r>
            <a:r>
              <a:rPr lang="en-US" sz="2800" dirty="0" err="1" smtClean="0">
                <a:solidFill>
                  <a:schemeClr val="tx1"/>
                </a:solidFill>
              </a:rPr>
              <a:t>ebx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" name="מציין מיקום תוכן 2"/>
          <p:cNvSpPr txBox="1">
            <a:spLocks/>
          </p:cNvSpPr>
          <p:nvPr/>
        </p:nvSpPr>
        <p:spPr>
          <a:xfrm>
            <a:off x="395536" y="1053605"/>
            <a:ext cx="8229600" cy="1944216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</a:rPr>
              <a:t>Straightforward solution: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 </a:t>
            </a:r>
          </a:p>
          <a:p>
            <a:pPr marL="800100" lvl="1" indent="-342900" algn="l" rt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+mn-lt"/>
              </a:rPr>
              <a:t>Allocate each variable in activation record</a:t>
            </a:r>
          </a:p>
          <a:p>
            <a:pPr marL="800100" lvl="1" indent="-342900" algn="l" rt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+mn-lt"/>
              </a:rPr>
              <a:t>At each instruction, bring values needed into registers, perform operation, then store result to memory</a:t>
            </a:r>
          </a:p>
        </p:txBody>
      </p:sp>
    </p:spTree>
    <p:extLst>
      <p:ext uri="{BB962C8B-B14F-4D97-AF65-F5344CB8AC3E}">
        <p14:creationId xmlns:p14="http://schemas.microsoft.com/office/powerpoint/2010/main" val="352976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602519" y="0"/>
            <a:ext cx="7772400" cy="1143000"/>
          </a:xfrm>
        </p:spPr>
        <p:txBody>
          <a:bodyPr/>
          <a:lstStyle/>
          <a:p>
            <a:r>
              <a:rPr lang="en-US" dirty="0" smtClean="0"/>
              <a:t>Registers</a:t>
            </a:r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654570" y="1366973"/>
            <a:ext cx="7772400" cy="4114800"/>
          </a:xfrm>
        </p:spPr>
        <p:txBody>
          <a:bodyPr/>
          <a:lstStyle/>
          <a:p>
            <a:r>
              <a:rPr lang="en-US" sz="2800" b="1" dirty="0" smtClean="0"/>
              <a:t>Dedicated memory </a:t>
            </a:r>
            <a:r>
              <a:rPr lang="en-US" sz="2800" dirty="0" smtClean="0"/>
              <a:t>locations that</a:t>
            </a:r>
          </a:p>
          <a:p>
            <a:pPr lvl="1"/>
            <a:r>
              <a:rPr lang="en-US" sz="2400" dirty="0" smtClean="0"/>
              <a:t>can be accessed quickly,</a:t>
            </a:r>
          </a:p>
          <a:p>
            <a:pPr lvl="1"/>
            <a:r>
              <a:rPr lang="en-US" sz="2400" dirty="0" smtClean="0"/>
              <a:t>can have computations performed on them, and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2" name="Picture 1" descr="Computer memory hierarchy Internal register, cache, RAM, hard disk, magnetic ta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85" y="3102120"/>
            <a:ext cx="3798795" cy="357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7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Machine-agnostic optimizations</a:t>
            </a:r>
          </a:p>
          <a:p>
            <a:pPr lvl="2"/>
            <a:r>
              <a:rPr lang="en-US" dirty="0"/>
              <a:t>Assume unbounded number of </a:t>
            </a:r>
            <a:r>
              <a:rPr lang="en-US" dirty="0" smtClean="0"/>
              <a:t>registers</a:t>
            </a:r>
          </a:p>
          <a:p>
            <a:pPr lvl="1"/>
            <a:r>
              <a:rPr lang="en-US" dirty="0" smtClean="0"/>
              <a:t>Expression trees (tree-local)</a:t>
            </a:r>
          </a:p>
          <a:p>
            <a:pPr lvl="1"/>
            <a:r>
              <a:rPr lang="en-US" dirty="0" smtClean="0"/>
              <a:t>Basic blocks (block-local)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Machine-dependent optimization</a:t>
            </a:r>
          </a:p>
          <a:p>
            <a:pPr lvl="2"/>
            <a:r>
              <a:rPr lang="en-US" dirty="0" smtClean="0"/>
              <a:t>K registers</a:t>
            </a:r>
          </a:p>
          <a:p>
            <a:pPr lvl="2"/>
            <a:r>
              <a:rPr lang="en-US" dirty="0" smtClean="0"/>
              <a:t>Some have special purposes</a:t>
            </a:r>
          </a:p>
          <a:p>
            <a:pPr lvl="1"/>
            <a:r>
              <a:rPr lang="en-US" dirty="0" smtClean="0"/>
              <a:t>Control flow graphs (global register allocation)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982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(optimized): b*b-4*a*c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73218" y="214488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8245" y="3101622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</a:t>
            </a:r>
            <a:endParaRPr lang="en-US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2689" y="4058356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3801" y="4058356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34756" y="3098800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</a:t>
            </a:r>
            <a:endParaRPr lang="en-US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055534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0312" y="4055534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</a:t>
            </a:r>
            <a:endParaRPr lang="en-US" dirty="0" smtClean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34756" y="501508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5868" y="501508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</a:t>
            </a:r>
          </a:p>
        </p:txBody>
      </p:sp>
      <p:cxnSp>
        <p:nvCxnSpPr>
          <p:cNvPr id="17" name="Straight Connector 16"/>
          <p:cNvCxnSpPr>
            <a:stCxn id="6" idx="2"/>
            <a:endCxn id="7" idx="0"/>
          </p:cNvCxnSpPr>
          <p:nvPr/>
        </p:nvCxnSpPr>
        <p:spPr bwMode="auto">
          <a:xfrm flipH="1">
            <a:off x="2604911" y="3563287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6" idx="2"/>
            <a:endCxn id="8" idx="0"/>
          </p:cNvCxnSpPr>
          <p:nvPr/>
        </p:nvCxnSpPr>
        <p:spPr bwMode="auto">
          <a:xfrm>
            <a:off x="3310467" y="3563287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5" idx="2"/>
          </p:cNvCxnSpPr>
          <p:nvPr/>
        </p:nvCxnSpPr>
        <p:spPr bwMode="auto">
          <a:xfrm flipH="1">
            <a:off x="3457223" y="2606554"/>
            <a:ext cx="1298217" cy="427335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5" idx="2"/>
            <a:endCxn id="10" idx="0"/>
          </p:cNvCxnSpPr>
          <p:nvPr/>
        </p:nvCxnSpPr>
        <p:spPr bwMode="auto">
          <a:xfrm>
            <a:off x="4755440" y="2606554"/>
            <a:ext cx="1261538" cy="492246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10" idx="2"/>
            <a:endCxn id="11" idx="0"/>
          </p:cNvCxnSpPr>
          <p:nvPr/>
        </p:nvCxnSpPr>
        <p:spPr bwMode="auto">
          <a:xfrm flipH="1">
            <a:off x="5311422" y="3560465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2" idx="0"/>
            <a:endCxn id="10" idx="2"/>
          </p:cNvCxnSpPr>
          <p:nvPr/>
        </p:nvCxnSpPr>
        <p:spPr bwMode="auto">
          <a:xfrm flipH="1" flipV="1">
            <a:off x="6016978" y="3560465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12" idx="2"/>
            <a:endCxn id="14" idx="0"/>
          </p:cNvCxnSpPr>
          <p:nvPr/>
        </p:nvCxnSpPr>
        <p:spPr bwMode="auto">
          <a:xfrm flipH="1">
            <a:off x="6016978" y="4517199"/>
            <a:ext cx="705556" cy="49789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5" idx="0"/>
            <a:endCxn id="12" idx="2"/>
          </p:cNvCxnSpPr>
          <p:nvPr/>
        </p:nvCxnSpPr>
        <p:spPr bwMode="auto">
          <a:xfrm flipH="1" flipV="1">
            <a:off x="6722534" y="4517199"/>
            <a:ext cx="705556" cy="49789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079978" y="3900313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30601" y="3925712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94002" y="2906890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20265" y="4899380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70888" y="492477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34289" y="3905957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86489" y="3911602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00513" y="2988734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98247" y="2040468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67831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(spilled): x := b*b-4*a*c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852301" y="1989671"/>
            <a:ext cx="2218267" cy="1613131"/>
            <a:chOff x="682969" y="1989671"/>
            <a:chExt cx="2218267" cy="1613131"/>
          </a:xfrm>
        </p:grpSpPr>
        <p:sp>
          <p:nvSpPr>
            <p:cNvPr id="6" name="TextBox 5"/>
            <p:cNvSpPr txBox="1"/>
            <p:nvPr/>
          </p:nvSpPr>
          <p:spPr>
            <a:xfrm>
              <a:off x="1631236" y="2184403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*</a:t>
              </a:r>
              <a:endParaRPr lang="en-US" dirty="0" smtClean="0">
                <a:latin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25680" y="3141137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b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36792" y="3141137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b</a:t>
              </a:r>
            </a:p>
          </p:txBody>
        </p:sp>
        <p:cxnSp>
          <p:nvCxnSpPr>
            <p:cNvPr id="17" name="Straight Connector 16"/>
            <p:cNvCxnSpPr>
              <a:stCxn id="6" idx="2"/>
              <a:endCxn id="7" idx="0"/>
            </p:cNvCxnSpPr>
            <p:nvPr/>
          </p:nvCxnSpPr>
          <p:spPr bwMode="auto">
            <a:xfrm flipH="1">
              <a:off x="1207902" y="2646068"/>
              <a:ext cx="705556" cy="495069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6" idx="2"/>
              <a:endCxn id="8" idx="0"/>
            </p:cNvCxnSpPr>
            <p:nvPr/>
          </p:nvCxnSpPr>
          <p:spPr bwMode="auto">
            <a:xfrm>
              <a:off x="1913458" y="2646068"/>
              <a:ext cx="705556" cy="495069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682969" y="2983094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+mn-lt"/>
                </a:rPr>
                <a:t>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33592" y="3008493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+mn-lt"/>
                </a:rPr>
                <a:t>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96993" y="1989671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+mn-lt"/>
                </a:rPr>
                <a:t>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14033" y="2040468"/>
            <a:ext cx="4871161" cy="3436286"/>
            <a:chOff x="3544701" y="2040468"/>
            <a:chExt cx="4871161" cy="3436286"/>
          </a:xfrm>
        </p:grpSpPr>
        <p:sp>
          <p:nvSpPr>
            <p:cNvPr id="5" name="TextBox 4"/>
            <p:cNvSpPr txBox="1"/>
            <p:nvPr/>
          </p:nvSpPr>
          <p:spPr>
            <a:xfrm>
              <a:off x="5178768" y="2144889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-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40306" y="3098800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*</a:t>
              </a:r>
              <a:endParaRPr lang="en-US" dirty="0" smtClean="0"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34750" y="4055534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45862" y="4055534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*</a:t>
              </a:r>
              <a:endParaRPr lang="en-US" dirty="0" smtClean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40306" y="5015089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51418" y="5015089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c</a:t>
              </a:r>
            </a:p>
          </p:txBody>
        </p:sp>
        <p:cxnSp>
          <p:nvCxnSpPr>
            <p:cNvPr id="22" name="Straight Connector 21"/>
            <p:cNvCxnSpPr>
              <a:stCxn id="5" idx="2"/>
            </p:cNvCxnSpPr>
            <p:nvPr/>
          </p:nvCxnSpPr>
          <p:spPr bwMode="auto">
            <a:xfrm flipH="1">
              <a:off x="4162773" y="2606554"/>
              <a:ext cx="1298217" cy="427335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>
              <a:stCxn id="5" idx="2"/>
              <a:endCxn id="10" idx="0"/>
            </p:cNvCxnSpPr>
            <p:nvPr/>
          </p:nvCxnSpPr>
          <p:spPr bwMode="auto">
            <a:xfrm>
              <a:off x="5460990" y="2606554"/>
              <a:ext cx="1261538" cy="492246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10" idx="2"/>
              <a:endCxn id="11" idx="0"/>
            </p:cNvCxnSpPr>
            <p:nvPr/>
          </p:nvCxnSpPr>
          <p:spPr bwMode="auto">
            <a:xfrm flipH="1">
              <a:off x="6016972" y="3560465"/>
              <a:ext cx="705556" cy="495069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>
              <a:stCxn id="12" idx="0"/>
              <a:endCxn id="10" idx="2"/>
            </p:cNvCxnSpPr>
            <p:nvPr/>
          </p:nvCxnSpPr>
          <p:spPr bwMode="auto">
            <a:xfrm flipH="1" flipV="1">
              <a:off x="6722528" y="3560465"/>
              <a:ext cx="705556" cy="495069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>
              <a:stCxn id="12" idx="2"/>
              <a:endCxn id="14" idx="0"/>
            </p:cNvCxnSpPr>
            <p:nvPr/>
          </p:nvCxnSpPr>
          <p:spPr bwMode="auto">
            <a:xfrm flipH="1">
              <a:off x="6722528" y="4517199"/>
              <a:ext cx="705556" cy="497890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>
              <a:stCxn id="15" idx="0"/>
              <a:endCxn id="12" idx="2"/>
            </p:cNvCxnSpPr>
            <p:nvPr/>
          </p:nvCxnSpPr>
          <p:spPr bwMode="auto">
            <a:xfrm flipH="1" flipV="1">
              <a:off x="7428084" y="4517199"/>
              <a:ext cx="705556" cy="497890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225815" y="4899380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+mn-lt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76438" y="4924779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+mn-lt"/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9839" y="3905957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+mn-lt"/>
                </a:rPr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92039" y="3911602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+mn-lt"/>
                </a:rPr>
                <a:t>1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206063" y="2988734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+mn-lt"/>
                </a:rPr>
                <a:t>2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03797" y="2040468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+mn-lt"/>
                </a:rPr>
                <a:t>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87412" y="2983089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t</a:t>
              </a:r>
              <a:r>
                <a:rPr lang="en-US" baseline="-25000" dirty="0" smtClean="0">
                  <a:latin typeface="+mn-lt"/>
                </a:rPr>
                <a:t>7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44701" y="2825046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+mn-lt"/>
                </a:rPr>
                <a:t>1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340556" y="57150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/>
                <a:cs typeface="Courier New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7 := b * b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52622" y="5712177"/>
            <a:ext cx="3911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x := t7 – 4 * a * c</a:t>
            </a:r>
          </a:p>
        </p:txBody>
      </p:sp>
    </p:spTree>
    <p:extLst>
      <p:ext uri="{BB962C8B-B14F-4D97-AF65-F5344CB8AC3E}">
        <p14:creationId xmlns:p14="http://schemas.microsoft.com/office/powerpoint/2010/main" val="4209582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Spilling Method</a:t>
            </a:r>
            <a:endParaRPr lang="en-US"/>
          </a:p>
        </p:txBody>
      </p:sp>
      <p:pic>
        <p:nvPicPr>
          <p:cNvPr id="645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3" b="94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2474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Register Memory Operations</a:t>
            </a: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Add_Mem</a:t>
            </a:r>
            <a:r>
              <a:rPr lang="en-US" dirty="0" smtClean="0"/>
              <a:t> X, R1</a:t>
            </a:r>
          </a:p>
          <a:p>
            <a:r>
              <a:rPr lang="en-US" dirty="0" err="1" smtClean="0"/>
              <a:t>Mult_Mem</a:t>
            </a:r>
            <a:r>
              <a:rPr lang="en-US" dirty="0" smtClean="0"/>
              <a:t> X, R1</a:t>
            </a:r>
          </a:p>
          <a:p>
            <a:r>
              <a:rPr lang="en-US" dirty="0" smtClean="0"/>
              <a:t>No need for registers to store right operands  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5688863" y="2074071"/>
            <a:ext cx="1980797" cy="442674"/>
          </a:xfrm>
          <a:prstGeom prst="wedgeRoundRectCallout">
            <a:avLst>
              <a:gd name="adj1" fmla="val -37088"/>
              <a:gd name="adj2" fmla="val 117353"/>
              <a:gd name="adj3" fmla="val 16667"/>
            </a:avLst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Hidden Registers</a:t>
            </a:r>
          </a:p>
        </p:txBody>
      </p:sp>
    </p:spTree>
    <p:extLst>
      <p:ext uri="{BB962C8B-B14F-4D97-AF65-F5344CB8AC3E}">
        <p14:creationId xmlns:p14="http://schemas.microsoft.com/office/powerpoint/2010/main" val="136316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b*b-4*a*c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73218" y="214488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2689" y="4058356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3801" y="4058356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4055534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34756" y="501508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5868" y="501508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</a:t>
            </a:r>
          </a:p>
        </p:txBody>
      </p:sp>
      <p:cxnSp>
        <p:nvCxnSpPr>
          <p:cNvPr id="17" name="Straight Connector 16"/>
          <p:cNvCxnSpPr>
            <a:endCxn id="7" idx="0"/>
          </p:cNvCxnSpPr>
          <p:nvPr/>
        </p:nvCxnSpPr>
        <p:spPr bwMode="auto">
          <a:xfrm flipH="1">
            <a:off x="2604911" y="3563287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8" idx="0"/>
          </p:cNvCxnSpPr>
          <p:nvPr/>
        </p:nvCxnSpPr>
        <p:spPr bwMode="auto">
          <a:xfrm>
            <a:off x="3310467" y="3563287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5" idx="2"/>
          </p:cNvCxnSpPr>
          <p:nvPr/>
        </p:nvCxnSpPr>
        <p:spPr bwMode="auto">
          <a:xfrm flipH="1">
            <a:off x="3457223" y="2606554"/>
            <a:ext cx="1298217" cy="427335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5" idx="2"/>
          </p:cNvCxnSpPr>
          <p:nvPr/>
        </p:nvCxnSpPr>
        <p:spPr bwMode="auto">
          <a:xfrm>
            <a:off x="4755440" y="2606554"/>
            <a:ext cx="1261538" cy="492246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11" idx="0"/>
          </p:cNvCxnSpPr>
          <p:nvPr/>
        </p:nvCxnSpPr>
        <p:spPr bwMode="auto">
          <a:xfrm flipH="1">
            <a:off x="5311422" y="3560465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 flipV="1">
            <a:off x="6016978" y="3560465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endCxn id="14" idx="0"/>
          </p:cNvCxnSpPr>
          <p:nvPr/>
        </p:nvCxnSpPr>
        <p:spPr bwMode="auto">
          <a:xfrm flipH="1">
            <a:off x="6016978" y="4517199"/>
            <a:ext cx="705556" cy="49789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5" idx="0"/>
          </p:cNvCxnSpPr>
          <p:nvPr/>
        </p:nvCxnSpPr>
        <p:spPr bwMode="auto">
          <a:xfrm flipH="1" flipV="1">
            <a:off x="6722534" y="4517199"/>
            <a:ext cx="705556" cy="49789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079978" y="3900313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30601" y="3925712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58827" y="2906890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20265" y="4899380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70888" y="492477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99114" y="3905957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86489" y="3911602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265338" y="2951106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98247" y="2040468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2887000" y="3104090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Mult_Mem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579397" y="3115383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Mult_Mem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294362" y="4046715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Mult_Mem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3855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do Better?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Yes: Increase view of code</a:t>
            </a:r>
          </a:p>
          <a:p>
            <a:pPr lvl="1"/>
            <a:r>
              <a:rPr lang="en-US" dirty="0" smtClean="0"/>
              <a:t>Simultaneously allocate registers for multiple expressions</a:t>
            </a:r>
          </a:p>
          <a:p>
            <a:endParaRPr lang="en-US" dirty="0" smtClean="0"/>
          </a:p>
          <a:p>
            <a:r>
              <a:rPr lang="en-US" dirty="0" smtClean="0"/>
              <a:t>But: Lose per expression optimality </a:t>
            </a:r>
          </a:p>
          <a:p>
            <a:pPr lvl="1"/>
            <a:r>
              <a:rPr lang="en-US" dirty="0" smtClean="0"/>
              <a:t>Works well in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2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Machine-agnostic optimizations</a:t>
            </a:r>
          </a:p>
          <a:p>
            <a:pPr lvl="2"/>
            <a:r>
              <a:rPr lang="en-US" dirty="0"/>
              <a:t>Assume unbounded number of </a:t>
            </a:r>
            <a:r>
              <a:rPr lang="en-US" dirty="0" smtClean="0"/>
              <a:t>registers</a:t>
            </a:r>
          </a:p>
          <a:p>
            <a:pPr lvl="1"/>
            <a:r>
              <a:rPr lang="en-US" dirty="0" smtClean="0"/>
              <a:t>Expression trees</a:t>
            </a:r>
          </a:p>
          <a:p>
            <a:pPr lvl="1"/>
            <a:r>
              <a:rPr lang="en-US" dirty="0" smtClean="0">
                <a:solidFill>
                  <a:srgbClr val="1A8CFF"/>
                </a:solidFill>
              </a:rPr>
              <a:t>Basic blocks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Machine-dependent optimization</a:t>
            </a:r>
          </a:p>
          <a:p>
            <a:pPr lvl="2"/>
            <a:r>
              <a:rPr lang="en-US" dirty="0" smtClean="0"/>
              <a:t>K registers</a:t>
            </a:r>
          </a:p>
          <a:p>
            <a:pPr lvl="2"/>
            <a:r>
              <a:rPr lang="en-US" dirty="0" smtClean="0"/>
              <a:t>Some have special purposes</a:t>
            </a:r>
          </a:p>
          <a:p>
            <a:pPr lvl="1"/>
            <a:r>
              <a:rPr lang="en-US" dirty="0" smtClean="0"/>
              <a:t>Control flow graphs (whole program)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243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208" y="1821274"/>
            <a:ext cx="8580496" cy="41148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basic block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is a sequence of instructions with</a:t>
            </a:r>
          </a:p>
          <a:p>
            <a:pPr lvl="1"/>
            <a:r>
              <a:rPr lang="en-US" b="1" dirty="0" smtClean="0"/>
              <a:t>single entry </a:t>
            </a:r>
            <a:r>
              <a:rPr lang="en-US" dirty="0" smtClean="0"/>
              <a:t>(to first </a:t>
            </a:r>
            <a:r>
              <a:rPr lang="en-US" dirty="0"/>
              <a:t>instruction</a:t>
            </a:r>
            <a:r>
              <a:rPr lang="en-US" dirty="0" smtClean="0"/>
              <a:t>), no jumps to the middle of the block</a:t>
            </a:r>
          </a:p>
          <a:p>
            <a:pPr lvl="1"/>
            <a:r>
              <a:rPr lang="en-US" b="1" dirty="0" smtClean="0"/>
              <a:t>single exit </a:t>
            </a:r>
            <a:r>
              <a:rPr lang="en-US" dirty="0" smtClean="0"/>
              <a:t>(last instruction)</a:t>
            </a:r>
          </a:p>
          <a:p>
            <a:pPr lvl="1"/>
            <a:r>
              <a:rPr lang="en-US" dirty="0" smtClean="0"/>
              <a:t>code execute as a sequence from first instruction to last instruction without any jumps</a:t>
            </a:r>
          </a:p>
          <a:p>
            <a:r>
              <a:rPr lang="en-US" dirty="0" smtClean="0"/>
              <a:t>edge from one basic block B1 to another block B2 when the last statement of B1 may jump to B2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63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570" y="0"/>
            <a:ext cx="7772400" cy="1143000"/>
          </a:xfrm>
        </p:spPr>
        <p:txBody>
          <a:bodyPr/>
          <a:lstStyle/>
          <a:p>
            <a:r>
              <a:rPr lang="en-US" dirty="0" smtClean="0"/>
              <a:t>control flow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09" y="1648221"/>
            <a:ext cx="4960195" cy="45720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A directed graph G=(V,E)</a:t>
            </a:r>
          </a:p>
          <a:p>
            <a:r>
              <a:rPr lang="en-US" sz="2800" dirty="0" smtClean="0"/>
              <a:t>nodes V = basic blocks</a:t>
            </a:r>
          </a:p>
          <a:p>
            <a:r>
              <a:rPr lang="en-US" sz="2800" dirty="0" smtClean="0"/>
              <a:t>edges E = control flow</a:t>
            </a:r>
          </a:p>
          <a:p>
            <a:pPr lvl="1"/>
            <a:r>
              <a:rPr lang="en-US" sz="2400" dirty="0" smtClean="0"/>
              <a:t>(B1,B2) </a:t>
            </a:r>
            <a:r>
              <a:rPr lang="en-US" sz="2400" dirty="0" smtClean="0">
                <a:sym typeface="Symbol"/>
              </a:rPr>
              <a:t> E when control from B1 flows to B2</a:t>
            </a:r>
          </a:p>
          <a:p>
            <a:pPr lvl="1"/>
            <a:endParaRPr lang="en-US" sz="2400" dirty="0">
              <a:sym typeface="Symbol"/>
            </a:endParaRPr>
          </a:p>
          <a:p>
            <a:r>
              <a:rPr lang="en-US" dirty="0" smtClean="0">
                <a:solidFill>
                  <a:srgbClr val="1A8CFF"/>
                </a:solidFill>
                <a:sym typeface="Symbol"/>
              </a:rPr>
              <a:t>Leaders</a:t>
            </a:r>
            <a:r>
              <a:rPr lang="en-US" dirty="0" smtClean="0">
                <a:sym typeface="Symbol"/>
              </a:rPr>
              <a:t>-based construction</a:t>
            </a:r>
          </a:p>
          <a:p>
            <a:pPr lvl="1"/>
            <a:r>
              <a:rPr lang="en-US" dirty="0" smtClean="0">
                <a:sym typeface="Symbol"/>
              </a:rPr>
              <a:t>Target of jump instructions</a:t>
            </a:r>
          </a:p>
          <a:p>
            <a:pPr lvl="1"/>
            <a:r>
              <a:rPr lang="en-US" dirty="0" smtClean="0">
                <a:sym typeface="Symbol"/>
              </a:rPr>
              <a:t>Instructions following jumps</a:t>
            </a:r>
            <a:endParaRPr lang="en-US" sz="2400" dirty="0">
              <a:sym typeface="Symbol"/>
            </a:endParaRPr>
          </a:p>
          <a:p>
            <a:pPr marL="914400" lvl="2" indent="0">
              <a:buNone/>
            </a:pPr>
            <a:endParaRPr lang="en-US" sz="2400" dirty="0"/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auto">
          <a:xfrm>
            <a:off x="9200066" y="1943100"/>
            <a:ext cx="0" cy="6953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endParaRPr lang="en-US" sz="2000"/>
          </a:p>
        </p:txBody>
      </p:sp>
      <p:sp>
        <p:nvSpPr>
          <p:cNvPr id="6" name="Line 42"/>
          <p:cNvSpPr>
            <a:spLocks noChangeShapeType="1"/>
          </p:cNvSpPr>
          <p:nvPr/>
        </p:nvSpPr>
        <p:spPr bwMode="auto">
          <a:xfrm>
            <a:off x="8379329" y="1943100"/>
            <a:ext cx="820737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endParaRPr lang="en-US" sz="2000"/>
          </a:p>
        </p:txBody>
      </p:sp>
      <p:sp>
        <p:nvSpPr>
          <p:cNvPr id="7" name="Line 58"/>
          <p:cNvSpPr>
            <a:spLocks noChangeShapeType="1"/>
          </p:cNvSpPr>
          <p:nvPr/>
        </p:nvSpPr>
        <p:spPr bwMode="auto">
          <a:xfrm>
            <a:off x="9200066" y="2638425"/>
            <a:ext cx="0" cy="4508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endParaRPr lang="en-US" sz="2000"/>
          </a:p>
        </p:txBody>
      </p:sp>
      <p:sp>
        <p:nvSpPr>
          <p:cNvPr id="8" name="Line 61"/>
          <p:cNvSpPr>
            <a:spLocks noChangeShapeType="1"/>
          </p:cNvSpPr>
          <p:nvPr/>
        </p:nvSpPr>
        <p:spPr bwMode="auto">
          <a:xfrm>
            <a:off x="9200066" y="3089275"/>
            <a:ext cx="0" cy="30067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endParaRPr lang="en-US" sz="2000"/>
          </a:p>
        </p:txBody>
      </p:sp>
      <p:sp>
        <p:nvSpPr>
          <p:cNvPr id="9" name="Line 50"/>
          <p:cNvSpPr>
            <a:spLocks noChangeShapeType="1"/>
          </p:cNvSpPr>
          <p:nvPr/>
        </p:nvSpPr>
        <p:spPr bwMode="auto">
          <a:xfrm>
            <a:off x="8379329" y="6096000"/>
            <a:ext cx="820737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endParaRPr lang="en-US" sz="2000"/>
          </a:p>
        </p:txBody>
      </p:sp>
      <p:sp>
        <p:nvSpPr>
          <p:cNvPr id="10" name="Line 43"/>
          <p:cNvSpPr>
            <a:spLocks noChangeShapeType="1"/>
          </p:cNvSpPr>
          <p:nvPr/>
        </p:nvSpPr>
        <p:spPr bwMode="auto">
          <a:xfrm>
            <a:off x="6516764" y="2938461"/>
            <a:ext cx="0" cy="4508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endParaRPr lang="en-US" sz="2000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516764" y="1543049"/>
            <a:ext cx="2451102" cy="866775"/>
            <a:chOff x="528" y="1006"/>
            <a:chExt cx="1544" cy="546"/>
          </a:xfrm>
        </p:grpSpPr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783" y="1006"/>
              <a:ext cx="289" cy="2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anchor="ctr"/>
            <a:lstStyle>
              <a:defPPr>
                <a:defRPr lang="he-IL"/>
              </a:defPPr>
              <a:lvl1pPr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457200"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914400"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371600"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1828800"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l" rtl="0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  <a:latin typeface="+mn-lt"/>
                  <a:sym typeface="Math C" pitchFamily="2" charset="2"/>
                </a:rPr>
                <a:t>1</a:t>
              </a:r>
              <a:endParaRPr lang="en-US" sz="1050" baseline="-25000" dirty="0">
                <a:solidFill>
                  <a:schemeClr val="tx1"/>
                </a:solidFill>
                <a:latin typeface="+mn-lt"/>
                <a:sym typeface="Math C" pitchFamily="2" charset="2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528" y="1114"/>
              <a:ext cx="1403" cy="43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he-IL"/>
              </a:defPPr>
              <a:lvl1pPr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457200"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914400"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371600"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1828800"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l" rtl="0"/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455529" y="2857893"/>
            <a:ext cx="512761" cy="5286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1800" dirty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1800" baseline="-25000" dirty="0">
                <a:solidFill>
                  <a:schemeClr val="tx1"/>
                </a:solidFill>
                <a:latin typeface="+mn-lt"/>
                <a:sym typeface="Math C" pitchFamily="2" charset="2"/>
              </a:rPr>
              <a:t>2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371002" y="2860674"/>
            <a:ext cx="2373026" cy="33321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endParaRPr lang="en-US" sz="1050" baseline="-25000" dirty="0">
              <a:solidFill>
                <a:schemeClr val="tx1"/>
              </a:solidFill>
              <a:sym typeface="Math C" pitchFamily="2" charset="2"/>
            </a:endParaRPr>
          </a:p>
        </p:txBody>
      </p:sp>
      <p:cxnSp>
        <p:nvCxnSpPr>
          <p:cNvPr id="18" name="AutoShape 75"/>
          <p:cNvCxnSpPr>
            <a:cxnSpLocks noChangeShapeType="1"/>
          </p:cNvCxnSpPr>
          <p:nvPr/>
        </p:nvCxnSpPr>
        <p:spPr bwMode="auto">
          <a:xfrm>
            <a:off x="7437151" y="2401004"/>
            <a:ext cx="0" cy="450850"/>
          </a:xfrm>
          <a:prstGeom prst="straightConnector1">
            <a:avLst/>
          </a:prstGeom>
          <a:noFill/>
          <a:ln w="31750">
            <a:solidFill>
              <a:srgbClr val="009900"/>
            </a:solidFill>
            <a:round/>
            <a:headEnd/>
            <a:tailEnd type="triangle" w="med" len="med"/>
          </a:ln>
        </p:spPr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513589" y="5865811"/>
            <a:ext cx="915988" cy="3238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endParaRPr lang="en-US" sz="200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513589" y="2859086"/>
            <a:ext cx="398463" cy="3079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endParaRPr lang="en-US" sz="2000"/>
          </a:p>
        </p:txBody>
      </p:sp>
      <p:sp>
        <p:nvSpPr>
          <p:cNvPr id="31" name="Rounded Rectangle 30"/>
          <p:cNvSpPr/>
          <p:nvPr/>
        </p:nvSpPr>
        <p:spPr>
          <a:xfrm>
            <a:off x="6516764" y="2859086"/>
            <a:ext cx="1935166" cy="33829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 := 4 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* i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 := a 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[ </a:t>
            </a: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 ]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3</a:t>
            </a:r>
            <a:r>
              <a:rPr lang="en-US" sz="1800" dirty="0">
                <a:solidFill>
                  <a:schemeClr val="tx1"/>
                </a:solidFill>
              </a:rPr>
              <a:t> := 4 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* i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4</a:t>
            </a:r>
            <a:r>
              <a:rPr lang="en-US" sz="1800" dirty="0">
                <a:solidFill>
                  <a:schemeClr val="tx1"/>
                </a:solidFill>
              </a:rPr>
              <a:t> := b 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[ </a:t>
            </a: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3</a:t>
            </a:r>
            <a:r>
              <a:rPr lang="en-US" sz="1800" dirty="0">
                <a:solidFill>
                  <a:schemeClr val="tx1"/>
                </a:solidFill>
              </a:rPr>
              <a:t> ]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5</a:t>
            </a:r>
            <a:r>
              <a:rPr lang="en-US" sz="1800" dirty="0">
                <a:solidFill>
                  <a:schemeClr val="tx1"/>
                </a:solidFill>
              </a:rPr>
              <a:t> := 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* </a:t>
            </a: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4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6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:= prod + </a:t>
            </a: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5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prod := 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6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7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:= i + 1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i := </a:t>
            </a: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7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if i &lt;= 20 </a:t>
            </a:r>
            <a:r>
              <a:rPr lang="en-US" sz="1800" b="1" dirty="0" err="1">
                <a:solidFill>
                  <a:srgbClr val="1A8CFF"/>
                </a:solidFill>
                <a:sym typeface="Math B" pitchFamily="2" charset="2"/>
              </a:rPr>
              <a:t>goto</a:t>
            </a:r>
            <a:r>
              <a:rPr lang="en-US" sz="1800" b="1" dirty="0">
                <a:solidFill>
                  <a:srgbClr val="1A8CFF"/>
                </a:solidFill>
                <a:sym typeface="Math B" pitchFamily="2" charset="2"/>
              </a:rPr>
              <a:t> </a:t>
            </a:r>
            <a:r>
              <a:rPr lang="en-US" sz="1800" b="1" dirty="0">
                <a:solidFill>
                  <a:srgbClr val="1A8CFF"/>
                </a:solidFill>
              </a:rPr>
              <a:t>B</a:t>
            </a:r>
            <a:r>
              <a:rPr lang="en-US" sz="1800" b="1" baseline="-25000" dirty="0">
                <a:solidFill>
                  <a:srgbClr val="1A8CFF"/>
                </a:solidFill>
                <a:sym typeface="Math C" pitchFamily="2" charset="2"/>
              </a:rPr>
              <a:t>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513588" y="1595436"/>
            <a:ext cx="2057400" cy="814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>
                <a:solidFill>
                  <a:schemeClr val="tx1"/>
                </a:solidFill>
              </a:rPr>
              <a:t>prod := 0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i := 1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5017678" y="2092535"/>
            <a:ext cx="697479" cy="447657"/>
          </a:xfrm>
          <a:prstGeom prst="rect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2" name="TextBox 57"/>
          <p:cNvSpPr txBox="1">
            <a:spLocks noChangeArrowheads="1"/>
          </p:cNvSpPr>
          <p:nvPr/>
        </p:nvSpPr>
        <p:spPr bwMode="auto">
          <a:xfrm>
            <a:off x="5139332" y="2107848"/>
            <a:ext cx="4541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1</a:t>
            </a:r>
            <a:endParaRPr lang="en-US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017678" y="2546854"/>
            <a:ext cx="697479" cy="447657"/>
          </a:xfrm>
          <a:prstGeom prst="rect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TextBox 57"/>
          <p:cNvSpPr txBox="1">
            <a:spLocks noChangeArrowheads="1"/>
          </p:cNvSpPr>
          <p:nvPr/>
        </p:nvSpPr>
        <p:spPr bwMode="auto">
          <a:xfrm>
            <a:off x="5139332" y="2562167"/>
            <a:ext cx="4541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2</a:t>
            </a:r>
            <a:endParaRPr lang="en-US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013926" y="3007817"/>
            <a:ext cx="697479" cy="447657"/>
          </a:xfrm>
          <a:prstGeom prst="rect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…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5020584" y="1640263"/>
            <a:ext cx="697479" cy="447657"/>
          </a:xfrm>
          <a:prstGeom prst="rect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…</a:t>
            </a:r>
          </a:p>
        </p:txBody>
      </p:sp>
      <p:cxnSp>
        <p:nvCxnSpPr>
          <p:cNvPr id="14" name="Elbow Connector 13"/>
          <p:cNvCxnSpPr>
            <a:stCxn id="31" idx="2"/>
            <a:endCxn id="10" idx="1"/>
          </p:cNvCxnSpPr>
          <p:nvPr/>
        </p:nvCxnSpPr>
        <p:spPr bwMode="auto">
          <a:xfrm rot="5400000" flipH="1">
            <a:off x="5574187" y="4331889"/>
            <a:ext cx="2852738" cy="967582"/>
          </a:xfrm>
          <a:prstGeom prst="bentConnector5">
            <a:avLst>
              <a:gd name="adj1" fmla="val -8013"/>
              <a:gd name="adj2" fmla="val 138211"/>
              <a:gd name="adj3" fmla="val 100284"/>
            </a:avLst>
          </a:prstGeom>
          <a:noFill/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AutoShape 75"/>
          <p:cNvCxnSpPr>
            <a:cxnSpLocks noChangeShapeType="1"/>
          </p:cNvCxnSpPr>
          <p:nvPr/>
        </p:nvCxnSpPr>
        <p:spPr bwMode="auto">
          <a:xfrm>
            <a:off x="7492533" y="6248633"/>
            <a:ext cx="0" cy="450850"/>
          </a:xfrm>
          <a:prstGeom prst="straightConnector1">
            <a:avLst/>
          </a:prstGeom>
          <a:noFill/>
          <a:ln w="31750">
            <a:solidFill>
              <a:srgbClr val="009900"/>
            </a:solidFill>
            <a:round/>
            <a:headEnd/>
            <a:tailEnd type="triangle" w="med" len="med"/>
          </a:ln>
        </p:spPr>
      </p:cxnSp>
      <p:sp>
        <p:nvSpPr>
          <p:cNvPr id="35" name="TextBox 36"/>
          <p:cNvSpPr txBox="1">
            <a:spLocks noChangeArrowheads="1"/>
          </p:cNvSpPr>
          <p:nvPr/>
        </p:nvSpPr>
        <p:spPr bwMode="auto">
          <a:xfrm>
            <a:off x="7578011" y="6232146"/>
            <a:ext cx="7121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False</a:t>
            </a:r>
          </a:p>
        </p:txBody>
      </p:sp>
      <p:sp>
        <p:nvSpPr>
          <p:cNvPr id="36" name="TextBox 61"/>
          <p:cNvSpPr txBox="1">
            <a:spLocks noChangeArrowheads="1"/>
          </p:cNvSpPr>
          <p:nvPr/>
        </p:nvSpPr>
        <p:spPr bwMode="auto">
          <a:xfrm>
            <a:off x="5530073" y="4697616"/>
            <a:ext cx="6614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64925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602519" y="0"/>
            <a:ext cx="7772400" cy="1143000"/>
          </a:xfrm>
        </p:spPr>
        <p:txBody>
          <a:bodyPr/>
          <a:lstStyle/>
          <a:p>
            <a:r>
              <a:rPr lang="en-US" dirty="0" smtClean="0"/>
              <a:t>Registers</a:t>
            </a:r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654570" y="1366973"/>
            <a:ext cx="7772400" cy="4114800"/>
          </a:xfrm>
        </p:spPr>
        <p:txBody>
          <a:bodyPr/>
          <a:lstStyle/>
          <a:p>
            <a:r>
              <a:rPr lang="en-US" sz="2800" b="1" dirty="0"/>
              <a:t>Dedicated memory </a:t>
            </a:r>
            <a:r>
              <a:rPr lang="en-US" sz="2800" dirty="0"/>
              <a:t>locations that</a:t>
            </a:r>
          </a:p>
          <a:p>
            <a:pPr lvl="1"/>
            <a:r>
              <a:rPr lang="en-US" sz="2400" dirty="0" smtClean="0"/>
              <a:t>can be accessed quickly,</a:t>
            </a:r>
          </a:p>
          <a:p>
            <a:pPr lvl="1"/>
            <a:r>
              <a:rPr lang="en-US" sz="2400" dirty="0" smtClean="0"/>
              <a:t>can have computations performed on them, and</a:t>
            </a:r>
          </a:p>
          <a:p>
            <a:endParaRPr lang="en-US" sz="2800" dirty="0" smtClean="0"/>
          </a:p>
          <a:p>
            <a:r>
              <a:rPr lang="en-US" sz="2800" dirty="0" smtClean="0"/>
              <a:t>Usages</a:t>
            </a:r>
          </a:p>
          <a:p>
            <a:pPr lvl="1"/>
            <a:r>
              <a:rPr lang="en-US" sz="2400" dirty="0" smtClean="0"/>
              <a:t>Operands of instructions</a:t>
            </a:r>
          </a:p>
          <a:p>
            <a:pPr lvl="1"/>
            <a:r>
              <a:rPr lang="en-US" sz="2400" dirty="0" smtClean="0"/>
              <a:t>Store temporary results</a:t>
            </a:r>
          </a:p>
          <a:p>
            <a:pPr lvl="1"/>
            <a:r>
              <a:rPr lang="en-US" sz="2400" dirty="0" smtClean="0"/>
              <a:t>Can (should) be used as loop indexes due to frequent arithmetic operation </a:t>
            </a:r>
          </a:p>
          <a:p>
            <a:pPr lvl="1"/>
            <a:r>
              <a:rPr lang="en-US" sz="2400" dirty="0" smtClean="0"/>
              <a:t>Used to manage administrative info </a:t>
            </a:r>
          </a:p>
          <a:p>
            <a:pPr lvl="2"/>
            <a:r>
              <a:rPr lang="en-US" sz="2000" dirty="0" smtClean="0"/>
              <a:t>e.g., runtime stack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067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570" y="0"/>
            <a:ext cx="7772400" cy="1143000"/>
          </a:xfrm>
        </p:spPr>
        <p:txBody>
          <a:bodyPr/>
          <a:lstStyle/>
          <a:p>
            <a:r>
              <a:rPr lang="en-US" dirty="0" smtClean="0"/>
              <a:t>control flow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0" y="1648221"/>
            <a:ext cx="43434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directed graph G=(V,E)</a:t>
            </a:r>
          </a:p>
          <a:p>
            <a:r>
              <a:rPr lang="en-US" sz="2800" dirty="0" smtClean="0"/>
              <a:t>nodes V = basic blocks</a:t>
            </a:r>
          </a:p>
          <a:p>
            <a:r>
              <a:rPr lang="en-US" sz="2800" dirty="0" smtClean="0"/>
              <a:t>edges E = control flow</a:t>
            </a:r>
          </a:p>
          <a:p>
            <a:pPr lvl="1"/>
            <a:r>
              <a:rPr lang="en-US" sz="2400" dirty="0" smtClean="0"/>
              <a:t>(B1,B2) </a:t>
            </a:r>
            <a:r>
              <a:rPr lang="en-US" sz="2400" dirty="0" smtClean="0">
                <a:sym typeface="Symbol"/>
              </a:rPr>
              <a:t> E when control from B1 flows to B2</a:t>
            </a:r>
          </a:p>
          <a:p>
            <a:endParaRPr lang="en-US" sz="2800" dirty="0"/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auto">
          <a:xfrm>
            <a:off x="9200066" y="1943100"/>
            <a:ext cx="0" cy="6953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endParaRPr lang="en-US" sz="2000"/>
          </a:p>
        </p:txBody>
      </p:sp>
      <p:sp>
        <p:nvSpPr>
          <p:cNvPr id="6" name="Line 42"/>
          <p:cNvSpPr>
            <a:spLocks noChangeShapeType="1"/>
          </p:cNvSpPr>
          <p:nvPr/>
        </p:nvSpPr>
        <p:spPr bwMode="auto">
          <a:xfrm>
            <a:off x="8379329" y="1943100"/>
            <a:ext cx="820737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endParaRPr lang="en-US" sz="2000"/>
          </a:p>
        </p:txBody>
      </p:sp>
      <p:sp>
        <p:nvSpPr>
          <p:cNvPr id="7" name="Line 58"/>
          <p:cNvSpPr>
            <a:spLocks noChangeShapeType="1"/>
          </p:cNvSpPr>
          <p:nvPr/>
        </p:nvSpPr>
        <p:spPr bwMode="auto">
          <a:xfrm>
            <a:off x="9200066" y="2638425"/>
            <a:ext cx="0" cy="4508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endParaRPr lang="en-US" sz="2000"/>
          </a:p>
        </p:txBody>
      </p:sp>
      <p:sp>
        <p:nvSpPr>
          <p:cNvPr id="8" name="Line 61"/>
          <p:cNvSpPr>
            <a:spLocks noChangeShapeType="1"/>
          </p:cNvSpPr>
          <p:nvPr/>
        </p:nvSpPr>
        <p:spPr bwMode="auto">
          <a:xfrm>
            <a:off x="9200066" y="3089275"/>
            <a:ext cx="0" cy="30067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endParaRPr lang="en-US" sz="2000"/>
          </a:p>
        </p:txBody>
      </p:sp>
      <p:sp>
        <p:nvSpPr>
          <p:cNvPr id="9" name="Line 50"/>
          <p:cNvSpPr>
            <a:spLocks noChangeShapeType="1"/>
          </p:cNvSpPr>
          <p:nvPr/>
        </p:nvSpPr>
        <p:spPr bwMode="auto">
          <a:xfrm>
            <a:off x="8379329" y="6096000"/>
            <a:ext cx="820737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endParaRPr lang="en-US" sz="2000"/>
          </a:p>
        </p:txBody>
      </p:sp>
      <p:sp>
        <p:nvSpPr>
          <p:cNvPr id="10" name="Line 43"/>
          <p:cNvSpPr>
            <a:spLocks noChangeShapeType="1"/>
          </p:cNvSpPr>
          <p:nvPr/>
        </p:nvSpPr>
        <p:spPr bwMode="auto">
          <a:xfrm>
            <a:off x="6516764" y="2938461"/>
            <a:ext cx="0" cy="4508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endParaRPr lang="en-US" sz="2000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516764" y="1543049"/>
            <a:ext cx="2451102" cy="866775"/>
            <a:chOff x="528" y="1006"/>
            <a:chExt cx="1544" cy="546"/>
          </a:xfrm>
        </p:grpSpPr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783" y="1006"/>
              <a:ext cx="289" cy="2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anchor="ctr"/>
            <a:lstStyle>
              <a:defPPr>
                <a:defRPr lang="he-IL"/>
              </a:defPPr>
              <a:lvl1pPr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457200"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914400"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371600"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1828800"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l" rtl="0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  <a:latin typeface="+mn-lt"/>
                  <a:sym typeface="Math C" pitchFamily="2" charset="2"/>
                </a:rPr>
                <a:t>1</a:t>
              </a:r>
              <a:endParaRPr lang="en-US" sz="1050" baseline="-25000" dirty="0">
                <a:solidFill>
                  <a:schemeClr val="tx1"/>
                </a:solidFill>
                <a:latin typeface="+mn-lt"/>
                <a:sym typeface="Math C" pitchFamily="2" charset="2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528" y="1114"/>
              <a:ext cx="1403" cy="43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he-IL"/>
              </a:defPPr>
              <a:lvl1pPr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457200"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914400"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371600"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1828800"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l" rtl="0"/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455529" y="2857893"/>
            <a:ext cx="512761" cy="5286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1800" dirty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1800" baseline="-25000" dirty="0">
                <a:solidFill>
                  <a:schemeClr val="tx1"/>
                </a:solidFill>
                <a:latin typeface="+mn-lt"/>
                <a:sym typeface="Math C" pitchFamily="2" charset="2"/>
              </a:rPr>
              <a:t>2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371002" y="2860674"/>
            <a:ext cx="2373026" cy="33321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endParaRPr lang="en-US" sz="1050" baseline="-25000" dirty="0">
              <a:solidFill>
                <a:schemeClr val="tx1"/>
              </a:solidFill>
              <a:sym typeface="Math C" pitchFamily="2" charset="2"/>
            </a:endParaRPr>
          </a:p>
        </p:txBody>
      </p:sp>
      <p:cxnSp>
        <p:nvCxnSpPr>
          <p:cNvPr id="18" name="AutoShape 75"/>
          <p:cNvCxnSpPr>
            <a:cxnSpLocks noChangeShapeType="1"/>
            <a:stCxn id="26" idx="2"/>
          </p:cNvCxnSpPr>
          <p:nvPr/>
        </p:nvCxnSpPr>
        <p:spPr bwMode="auto">
          <a:xfrm>
            <a:off x="7631189" y="2409824"/>
            <a:ext cx="0" cy="450850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513589" y="5865811"/>
            <a:ext cx="915988" cy="3238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endParaRPr lang="en-US" sz="200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513589" y="2859086"/>
            <a:ext cx="398463" cy="3079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endParaRPr lang="en-US" sz="2000"/>
          </a:p>
        </p:txBody>
      </p:sp>
      <p:sp>
        <p:nvSpPr>
          <p:cNvPr id="31" name="Rounded Rectangle 30"/>
          <p:cNvSpPr/>
          <p:nvPr/>
        </p:nvSpPr>
        <p:spPr>
          <a:xfrm>
            <a:off x="6516764" y="2859086"/>
            <a:ext cx="1935166" cy="33829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 := 4 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* i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 := a 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[ </a:t>
            </a: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 ]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3</a:t>
            </a:r>
            <a:r>
              <a:rPr lang="en-US" sz="1800" dirty="0">
                <a:solidFill>
                  <a:schemeClr val="tx1"/>
                </a:solidFill>
              </a:rPr>
              <a:t> := 4 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* i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4</a:t>
            </a:r>
            <a:r>
              <a:rPr lang="en-US" sz="1800" dirty="0">
                <a:solidFill>
                  <a:schemeClr val="tx1"/>
                </a:solidFill>
              </a:rPr>
              <a:t> := b 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[ </a:t>
            </a: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3</a:t>
            </a:r>
            <a:r>
              <a:rPr lang="en-US" sz="1800" dirty="0">
                <a:solidFill>
                  <a:schemeClr val="tx1"/>
                </a:solidFill>
              </a:rPr>
              <a:t> ]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5</a:t>
            </a:r>
            <a:r>
              <a:rPr lang="en-US" sz="1800" dirty="0">
                <a:solidFill>
                  <a:schemeClr val="tx1"/>
                </a:solidFill>
              </a:rPr>
              <a:t> := 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* </a:t>
            </a: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4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6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:= prod + </a:t>
            </a: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5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prod := 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6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7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:= i + 1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i := </a:t>
            </a: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7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if i &lt;= 20 </a:t>
            </a:r>
            <a:r>
              <a:rPr lang="en-US" sz="1800" b="1" dirty="0" err="1">
                <a:solidFill>
                  <a:srgbClr val="1A8CFF"/>
                </a:solidFill>
                <a:sym typeface="Math B" pitchFamily="2" charset="2"/>
              </a:rPr>
              <a:t>goto</a:t>
            </a:r>
            <a:r>
              <a:rPr lang="en-US" sz="1800" b="1" dirty="0">
                <a:solidFill>
                  <a:srgbClr val="1A8CFF"/>
                </a:solidFill>
                <a:sym typeface="Math B" pitchFamily="2" charset="2"/>
              </a:rPr>
              <a:t> </a:t>
            </a:r>
            <a:r>
              <a:rPr lang="en-US" sz="1800" b="1" dirty="0">
                <a:solidFill>
                  <a:srgbClr val="1A8CFF"/>
                </a:solidFill>
              </a:rPr>
              <a:t>B</a:t>
            </a:r>
            <a:r>
              <a:rPr lang="en-US" sz="1800" b="1" baseline="-25000" dirty="0">
                <a:solidFill>
                  <a:srgbClr val="1A8CFF"/>
                </a:solidFill>
                <a:sym typeface="Math C" pitchFamily="2" charset="2"/>
              </a:rPr>
              <a:t>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513588" y="1595436"/>
            <a:ext cx="2057400" cy="814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>
                <a:solidFill>
                  <a:schemeClr val="tx1"/>
                </a:solidFill>
              </a:rPr>
              <a:t>prod := 0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i := 1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5017678" y="2092535"/>
            <a:ext cx="697479" cy="447657"/>
          </a:xfrm>
          <a:prstGeom prst="rect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2" name="TextBox 57"/>
          <p:cNvSpPr txBox="1">
            <a:spLocks noChangeArrowheads="1"/>
          </p:cNvSpPr>
          <p:nvPr/>
        </p:nvSpPr>
        <p:spPr bwMode="auto">
          <a:xfrm>
            <a:off x="5139332" y="2107848"/>
            <a:ext cx="4541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1</a:t>
            </a:r>
            <a:endParaRPr lang="en-US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017678" y="2546854"/>
            <a:ext cx="697479" cy="447657"/>
          </a:xfrm>
          <a:prstGeom prst="rect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TextBox 57"/>
          <p:cNvSpPr txBox="1">
            <a:spLocks noChangeArrowheads="1"/>
          </p:cNvSpPr>
          <p:nvPr/>
        </p:nvSpPr>
        <p:spPr bwMode="auto">
          <a:xfrm>
            <a:off x="5139332" y="2562167"/>
            <a:ext cx="4541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2</a:t>
            </a:r>
            <a:endParaRPr lang="en-US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013926" y="3007817"/>
            <a:ext cx="697479" cy="447657"/>
          </a:xfrm>
          <a:prstGeom prst="rect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…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5020584" y="1640263"/>
            <a:ext cx="697479" cy="447657"/>
          </a:xfrm>
          <a:prstGeom prst="rect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21643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21762" y="0"/>
            <a:ext cx="7772400" cy="1143000"/>
          </a:xfrm>
        </p:spPr>
        <p:txBody>
          <a:bodyPr/>
          <a:lstStyle/>
          <a:p>
            <a:r>
              <a:rPr lang="en-US" dirty="0" smtClean="0"/>
              <a:t>AST for a Basic Block</a:t>
            </a:r>
            <a:endParaRPr lang="en-US" dirty="0"/>
          </a:p>
        </p:txBody>
      </p:sp>
      <p:pic>
        <p:nvPicPr>
          <p:cNvPr id="757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5" r="9245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111772" y="808778"/>
            <a:ext cx="3073793" cy="188891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{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n;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n := a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x := b + n * n + c;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n := n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y := d * n;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}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+mn-lt"/>
              </a:rPr>
              <a:t>	</a:t>
            </a:r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en-US" sz="16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8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94" y="1930400"/>
            <a:ext cx="7881938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en-US" dirty="0" smtClean="0"/>
              <a:t> Dependency graph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91940"/>
            <a:ext cx="3073793" cy="188891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{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n;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n := a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x := b + n * n + c;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n := n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y := d * n;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}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+mn-lt"/>
              </a:rPr>
              <a:t>	</a:t>
            </a:r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en-US" sz="16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464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257" y="539047"/>
            <a:ext cx="6251083" cy="1143000"/>
          </a:xfrm>
        </p:spPr>
        <p:txBody>
          <a:bodyPr/>
          <a:lstStyle/>
          <a:p>
            <a:r>
              <a:rPr lang="en-US" dirty="0" smtClean="0"/>
              <a:t>Simplified Data Dependency Graph</a:t>
            </a:r>
            <a:endParaRPr lang="en-US" dirty="0"/>
          </a:p>
        </p:txBody>
      </p:sp>
      <p:pic>
        <p:nvPicPr>
          <p:cNvPr id="870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2" r="15672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0" y="391940"/>
            <a:ext cx="3073793" cy="188891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{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n;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n := a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x := b + n * n + c;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n := n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y := d * n;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}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+mn-lt"/>
              </a:rPr>
              <a:t>	</a:t>
            </a:r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en-US" sz="16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044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2" r="15672"/>
          <a:stretch>
            <a:fillRect/>
          </a:stretch>
        </p:blipFill>
        <p:spPr bwMode="auto">
          <a:xfrm>
            <a:off x="-689888" y="2301765"/>
            <a:ext cx="6561375" cy="347366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Pseudo Register Target Code</a:t>
            </a:r>
            <a:endParaRPr lang="en-US"/>
          </a:p>
        </p:txBody>
      </p:sp>
      <p:pic>
        <p:nvPicPr>
          <p:cNvPr id="901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3" r="128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244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257" y="539047"/>
            <a:ext cx="6251083" cy="1143000"/>
          </a:xfrm>
        </p:spPr>
        <p:txBody>
          <a:bodyPr/>
          <a:lstStyle/>
          <a:p>
            <a:r>
              <a:rPr lang="en-US" dirty="0" smtClean="0"/>
              <a:t>Question: Why “</a:t>
            </a:r>
            <a:r>
              <a:rPr lang="en-US" dirty="0" smtClean="0">
                <a:latin typeface="Courier New"/>
                <a:cs typeface="Courier New"/>
              </a:rPr>
              <a:t>y</a:t>
            </a:r>
            <a:r>
              <a:rPr lang="en-US" dirty="0" smtClean="0"/>
              <a:t>”?</a:t>
            </a:r>
            <a:endParaRPr lang="en-US" dirty="0"/>
          </a:p>
        </p:txBody>
      </p:sp>
      <p:pic>
        <p:nvPicPr>
          <p:cNvPr id="870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2" r="15672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0" y="391940"/>
            <a:ext cx="3073793" cy="188891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{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n;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n := a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x := b + n * n + c;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n := n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y := d * n;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}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+mn-lt"/>
              </a:rPr>
              <a:t>	</a:t>
            </a:r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en-US" sz="16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03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 Why “</a:t>
            </a:r>
            <a:r>
              <a:rPr lang="en-US" dirty="0" smtClean="0">
                <a:latin typeface="Courier New"/>
                <a:cs typeface="Courier New"/>
              </a:rPr>
              <a:t>y</a:t>
            </a:r>
            <a:r>
              <a:rPr lang="en-US" dirty="0" smtClean="0"/>
              <a:t>”?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579" y="2981599"/>
            <a:ext cx="3157512" cy="168938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n;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n := a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x := b + n * n + c;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n := n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y := d * n</a:t>
            </a:r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;</a:t>
            </a:r>
            <a:endParaRPr lang="en-US" sz="1600" dirty="0" smtClean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5140" y="5685907"/>
            <a:ext cx="3157512" cy="63742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z := y + x;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y := 0; </a:t>
            </a:r>
          </a:p>
        </p:txBody>
      </p:sp>
      <p:cxnSp>
        <p:nvCxnSpPr>
          <p:cNvPr id="13" name="AutoShape 75"/>
          <p:cNvCxnSpPr>
            <a:cxnSpLocks noChangeShapeType="1"/>
            <a:stCxn id="12" idx="2"/>
            <a:endCxn id="4" idx="0"/>
          </p:cNvCxnSpPr>
          <p:nvPr/>
        </p:nvCxnSpPr>
        <p:spPr bwMode="auto">
          <a:xfrm flipH="1">
            <a:off x="1746335" y="1966674"/>
            <a:ext cx="1901203" cy="1014925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cxnSp>
        <p:nvCxnSpPr>
          <p:cNvPr id="14" name="AutoShape 75"/>
          <p:cNvCxnSpPr>
            <a:cxnSpLocks noChangeShapeType="1"/>
            <a:stCxn id="12" idx="2"/>
            <a:endCxn id="11" idx="0"/>
          </p:cNvCxnSpPr>
          <p:nvPr/>
        </p:nvCxnSpPr>
        <p:spPr bwMode="auto">
          <a:xfrm>
            <a:off x="3647538" y="1966674"/>
            <a:ext cx="6358" cy="3719233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sp>
        <p:nvSpPr>
          <p:cNvPr id="15" name="TextBox 36"/>
          <p:cNvSpPr txBox="1">
            <a:spLocks noChangeArrowheads="1"/>
          </p:cNvSpPr>
          <p:nvPr/>
        </p:nvSpPr>
        <p:spPr bwMode="auto">
          <a:xfrm>
            <a:off x="1739259" y="2263524"/>
            <a:ext cx="7121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False</a:t>
            </a:r>
          </a:p>
        </p:txBody>
      </p:sp>
      <p:sp>
        <p:nvSpPr>
          <p:cNvPr id="16" name="TextBox 61"/>
          <p:cNvSpPr txBox="1">
            <a:spLocks noChangeArrowheads="1"/>
          </p:cNvSpPr>
          <p:nvPr/>
        </p:nvSpPr>
        <p:spPr bwMode="auto">
          <a:xfrm>
            <a:off x="3730820" y="2263524"/>
            <a:ext cx="6614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True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68782" y="1552198"/>
            <a:ext cx="3157512" cy="41447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…</a:t>
            </a:r>
          </a:p>
        </p:txBody>
      </p:sp>
      <p:cxnSp>
        <p:nvCxnSpPr>
          <p:cNvPr id="22" name="AutoShape 75"/>
          <p:cNvCxnSpPr>
            <a:cxnSpLocks noChangeShapeType="1"/>
            <a:stCxn id="4" idx="2"/>
            <a:endCxn id="11" idx="0"/>
          </p:cNvCxnSpPr>
          <p:nvPr/>
        </p:nvCxnSpPr>
        <p:spPr bwMode="auto">
          <a:xfrm>
            <a:off x="1746335" y="4670982"/>
            <a:ext cx="1907561" cy="1014925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2" r="15672"/>
          <a:stretch>
            <a:fillRect/>
          </a:stretch>
        </p:blipFill>
        <p:spPr bwMode="auto">
          <a:xfrm>
            <a:off x="4795357" y="2624994"/>
            <a:ext cx="4253774" cy="22519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19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257" y="539047"/>
            <a:ext cx="6251083" cy="1143000"/>
          </a:xfrm>
        </p:spPr>
        <p:txBody>
          <a:bodyPr/>
          <a:lstStyle/>
          <a:p>
            <a:r>
              <a:rPr lang="en-US" dirty="0" smtClean="0"/>
              <a:t>Question: Why “</a:t>
            </a:r>
            <a:r>
              <a:rPr lang="en-US" dirty="0" smtClean="0">
                <a:latin typeface="Courier New"/>
                <a:cs typeface="Courier New"/>
              </a:rPr>
              <a:t>y</a:t>
            </a:r>
            <a:r>
              <a:rPr lang="en-US" dirty="0" smtClean="0"/>
              <a:t>”?</a:t>
            </a:r>
            <a:endParaRPr lang="en-US" dirty="0"/>
          </a:p>
        </p:txBody>
      </p:sp>
      <p:pic>
        <p:nvPicPr>
          <p:cNvPr id="870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2" r="15672"/>
          <a:stretch>
            <a:fillRect/>
          </a:stretch>
        </p:blipFill>
        <p:spPr>
          <a:xfrm>
            <a:off x="4795357" y="2624994"/>
            <a:ext cx="4253774" cy="2251998"/>
          </a:xfrm>
        </p:spPr>
      </p:pic>
      <p:sp>
        <p:nvSpPr>
          <p:cNvPr id="4" name="TextBox 3"/>
          <p:cNvSpPr txBox="1"/>
          <p:nvPr/>
        </p:nvSpPr>
        <p:spPr>
          <a:xfrm>
            <a:off x="167579" y="2981599"/>
            <a:ext cx="3157512" cy="168938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n;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n := a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x := b + n * n + c;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n := n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y := d * n;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75140" y="5685907"/>
            <a:ext cx="3157512" cy="63742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 y := 0; </a:t>
            </a:r>
            <a:endParaRPr lang="en-US" sz="1600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 z := y + x;</a:t>
            </a:r>
          </a:p>
        </p:txBody>
      </p:sp>
      <p:cxnSp>
        <p:nvCxnSpPr>
          <p:cNvPr id="13" name="AutoShape 75"/>
          <p:cNvCxnSpPr>
            <a:cxnSpLocks noChangeShapeType="1"/>
            <a:stCxn id="12" idx="2"/>
            <a:endCxn id="4" idx="0"/>
          </p:cNvCxnSpPr>
          <p:nvPr/>
        </p:nvCxnSpPr>
        <p:spPr bwMode="auto">
          <a:xfrm flipH="1">
            <a:off x="1746335" y="1966674"/>
            <a:ext cx="1901203" cy="1014925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cxnSp>
        <p:nvCxnSpPr>
          <p:cNvPr id="14" name="AutoShape 75"/>
          <p:cNvCxnSpPr>
            <a:cxnSpLocks noChangeShapeType="1"/>
            <a:stCxn id="12" idx="2"/>
            <a:endCxn id="11" idx="0"/>
          </p:cNvCxnSpPr>
          <p:nvPr/>
        </p:nvCxnSpPr>
        <p:spPr bwMode="auto">
          <a:xfrm>
            <a:off x="3647538" y="1966674"/>
            <a:ext cx="6358" cy="3719233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sp>
        <p:nvSpPr>
          <p:cNvPr id="15" name="TextBox 36"/>
          <p:cNvSpPr txBox="1">
            <a:spLocks noChangeArrowheads="1"/>
          </p:cNvSpPr>
          <p:nvPr/>
        </p:nvSpPr>
        <p:spPr bwMode="auto">
          <a:xfrm>
            <a:off x="1739259" y="2263524"/>
            <a:ext cx="7121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False</a:t>
            </a:r>
          </a:p>
        </p:txBody>
      </p:sp>
      <p:sp>
        <p:nvSpPr>
          <p:cNvPr id="16" name="TextBox 61"/>
          <p:cNvSpPr txBox="1">
            <a:spLocks noChangeArrowheads="1"/>
          </p:cNvSpPr>
          <p:nvPr/>
        </p:nvSpPr>
        <p:spPr bwMode="auto">
          <a:xfrm>
            <a:off x="3730820" y="2263524"/>
            <a:ext cx="6614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True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68782" y="1552198"/>
            <a:ext cx="3157512" cy="41447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…</a:t>
            </a:r>
          </a:p>
        </p:txBody>
      </p:sp>
      <p:cxnSp>
        <p:nvCxnSpPr>
          <p:cNvPr id="22" name="AutoShape 75"/>
          <p:cNvCxnSpPr>
            <a:cxnSpLocks noChangeShapeType="1"/>
            <a:stCxn id="4" idx="2"/>
            <a:endCxn id="11" idx="0"/>
          </p:cNvCxnSpPr>
          <p:nvPr/>
        </p:nvCxnSpPr>
        <p:spPr bwMode="auto">
          <a:xfrm>
            <a:off x="1746335" y="4670982"/>
            <a:ext cx="1907561" cy="1014925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2341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257" y="539047"/>
            <a:ext cx="6251083" cy="1143000"/>
          </a:xfrm>
        </p:spPr>
        <p:txBody>
          <a:bodyPr/>
          <a:lstStyle/>
          <a:p>
            <a:r>
              <a:rPr lang="en-US" dirty="0" smtClean="0"/>
              <a:t>Question: Why “</a:t>
            </a:r>
            <a:r>
              <a:rPr lang="en-US" dirty="0" smtClean="0">
                <a:latin typeface="Courier New"/>
                <a:cs typeface="Courier New"/>
              </a:rPr>
              <a:t>y</a:t>
            </a:r>
            <a:r>
              <a:rPr lang="en-US" dirty="0" smtClean="0"/>
              <a:t>”?</a:t>
            </a:r>
            <a:endParaRPr lang="en-US" dirty="0"/>
          </a:p>
        </p:txBody>
      </p:sp>
      <p:pic>
        <p:nvPicPr>
          <p:cNvPr id="870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2" r="15672"/>
          <a:stretch>
            <a:fillRect/>
          </a:stretch>
        </p:blipFill>
        <p:spPr>
          <a:xfrm>
            <a:off x="4795357" y="2624994"/>
            <a:ext cx="4253774" cy="2251998"/>
          </a:xfrm>
        </p:spPr>
      </p:pic>
      <p:sp>
        <p:nvSpPr>
          <p:cNvPr id="4" name="TextBox 3"/>
          <p:cNvSpPr txBox="1"/>
          <p:nvPr/>
        </p:nvSpPr>
        <p:spPr>
          <a:xfrm>
            <a:off x="167579" y="2981599"/>
            <a:ext cx="3157512" cy="168938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n;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n := a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x := b + n * n + c;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n := n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y := d * n;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75140" y="5685907"/>
            <a:ext cx="3157512" cy="63742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 y := 0; </a:t>
            </a:r>
            <a:endParaRPr lang="en-US" sz="1600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 z := y + x;</a:t>
            </a:r>
          </a:p>
        </p:txBody>
      </p:sp>
      <p:cxnSp>
        <p:nvCxnSpPr>
          <p:cNvPr id="13" name="AutoShape 75"/>
          <p:cNvCxnSpPr>
            <a:cxnSpLocks noChangeShapeType="1"/>
            <a:stCxn id="12" idx="2"/>
            <a:endCxn id="4" idx="0"/>
          </p:cNvCxnSpPr>
          <p:nvPr/>
        </p:nvCxnSpPr>
        <p:spPr bwMode="auto">
          <a:xfrm flipH="1">
            <a:off x="1746335" y="1966674"/>
            <a:ext cx="1901203" cy="1014925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cxnSp>
        <p:nvCxnSpPr>
          <p:cNvPr id="14" name="AutoShape 75"/>
          <p:cNvCxnSpPr>
            <a:cxnSpLocks noChangeShapeType="1"/>
            <a:stCxn id="12" idx="2"/>
            <a:endCxn id="11" idx="0"/>
          </p:cNvCxnSpPr>
          <p:nvPr/>
        </p:nvCxnSpPr>
        <p:spPr bwMode="auto">
          <a:xfrm>
            <a:off x="3647538" y="1966674"/>
            <a:ext cx="6358" cy="3719233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sp>
        <p:nvSpPr>
          <p:cNvPr id="15" name="TextBox 36"/>
          <p:cNvSpPr txBox="1">
            <a:spLocks noChangeArrowheads="1"/>
          </p:cNvSpPr>
          <p:nvPr/>
        </p:nvSpPr>
        <p:spPr bwMode="auto">
          <a:xfrm>
            <a:off x="1739259" y="2263524"/>
            <a:ext cx="7121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False</a:t>
            </a:r>
          </a:p>
        </p:txBody>
      </p:sp>
      <p:sp>
        <p:nvSpPr>
          <p:cNvPr id="16" name="TextBox 61"/>
          <p:cNvSpPr txBox="1">
            <a:spLocks noChangeArrowheads="1"/>
          </p:cNvSpPr>
          <p:nvPr/>
        </p:nvSpPr>
        <p:spPr bwMode="auto">
          <a:xfrm>
            <a:off x="3730820" y="2263524"/>
            <a:ext cx="6614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True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68782" y="1552198"/>
            <a:ext cx="3157512" cy="41447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…</a:t>
            </a:r>
          </a:p>
        </p:txBody>
      </p:sp>
      <p:cxnSp>
        <p:nvCxnSpPr>
          <p:cNvPr id="22" name="AutoShape 75"/>
          <p:cNvCxnSpPr>
            <a:cxnSpLocks noChangeShapeType="1"/>
            <a:stCxn id="4" idx="2"/>
            <a:endCxn id="11" idx="0"/>
          </p:cNvCxnSpPr>
          <p:nvPr/>
        </p:nvCxnSpPr>
        <p:spPr bwMode="auto">
          <a:xfrm>
            <a:off x="1746335" y="4670982"/>
            <a:ext cx="1907561" cy="1014925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sp>
        <p:nvSpPr>
          <p:cNvPr id="2" name="Freeform 1"/>
          <p:cNvSpPr/>
          <p:nvPr/>
        </p:nvSpPr>
        <p:spPr>
          <a:xfrm>
            <a:off x="7117628" y="2310620"/>
            <a:ext cx="679137" cy="573246"/>
          </a:xfrm>
          <a:custGeom>
            <a:avLst/>
            <a:gdLst>
              <a:gd name="connsiteX0" fmla="*/ 114665 w 679137"/>
              <a:gd name="connsiteY0" fmla="*/ 326309 h 573246"/>
              <a:gd name="connsiteX1" fmla="*/ 414541 w 679137"/>
              <a:gd name="connsiteY1" fmla="*/ 370405 h 573246"/>
              <a:gd name="connsiteX2" fmla="*/ 317522 w 679137"/>
              <a:gd name="connsiteY2" fmla="*/ 352767 h 573246"/>
              <a:gd name="connsiteX3" fmla="*/ 141125 w 679137"/>
              <a:gd name="connsiteY3" fmla="*/ 379224 h 573246"/>
              <a:gd name="connsiteX4" fmla="*/ 114665 w 679137"/>
              <a:gd name="connsiteY4" fmla="*/ 388043 h 573246"/>
              <a:gd name="connsiteX5" fmla="*/ 97025 w 679137"/>
              <a:gd name="connsiteY5" fmla="*/ 405682 h 573246"/>
              <a:gd name="connsiteX6" fmla="*/ 88206 w 679137"/>
              <a:gd name="connsiteY6" fmla="*/ 432139 h 573246"/>
              <a:gd name="connsiteX7" fmla="*/ 44106 w 679137"/>
              <a:gd name="connsiteY7" fmla="*/ 458597 h 573246"/>
              <a:gd name="connsiteX8" fmla="*/ 35286 w 679137"/>
              <a:gd name="connsiteY8" fmla="*/ 485054 h 573246"/>
              <a:gd name="connsiteX9" fmla="*/ 17647 w 679137"/>
              <a:gd name="connsiteY9" fmla="*/ 511511 h 573246"/>
              <a:gd name="connsiteX10" fmla="*/ 7 w 679137"/>
              <a:gd name="connsiteY10" fmla="*/ 573246 h 573246"/>
              <a:gd name="connsiteX11" fmla="*/ 88206 w 679137"/>
              <a:gd name="connsiteY11" fmla="*/ 352767 h 573246"/>
              <a:gd name="connsiteX12" fmla="*/ 176404 w 679137"/>
              <a:gd name="connsiteY12" fmla="*/ 273394 h 573246"/>
              <a:gd name="connsiteX13" fmla="*/ 202864 w 679137"/>
              <a:gd name="connsiteY13" fmla="*/ 238118 h 573246"/>
              <a:gd name="connsiteX14" fmla="*/ 229324 w 679137"/>
              <a:gd name="connsiteY14" fmla="*/ 194022 h 573246"/>
              <a:gd name="connsiteX15" fmla="*/ 255783 w 679137"/>
              <a:gd name="connsiteY15" fmla="*/ 185203 h 573246"/>
              <a:gd name="connsiteX16" fmla="*/ 273423 w 679137"/>
              <a:gd name="connsiteY16" fmla="*/ 167564 h 573246"/>
              <a:gd name="connsiteX17" fmla="*/ 352802 w 679137"/>
              <a:gd name="connsiteY17" fmla="*/ 167564 h 573246"/>
              <a:gd name="connsiteX18" fmla="*/ 423361 w 679137"/>
              <a:gd name="connsiteY18" fmla="*/ 176383 h 573246"/>
              <a:gd name="connsiteX19" fmla="*/ 502739 w 679137"/>
              <a:gd name="connsiteY19" fmla="*/ 229298 h 573246"/>
              <a:gd name="connsiteX20" fmla="*/ 555659 w 679137"/>
              <a:gd name="connsiteY20" fmla="*/ 246937 h 573246"/>
              <a:gd name="connsiteX21" fmla="*/ 220504 w 679137"/>
              <a:gd name="connsiteY21" fmla="*/ 185203 h 573246"/>
              <a:gd name="connsiteX22" fmla="*/ 679137 w 679137"/>
              <a:gd name="connsiteY22" fmla="*/ 194022 h 573246"/>
              <a:gd name="connsiteX23" fmla="*/ 432181 w 679137"/>
              <a:gd name="connsiteY23" fmla="*/ 0 h 57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79137" h="573246">
                <a:moveTo>
                  <a:pt x="114665" y="326309"/>
                </a:moveTo>
                <a:lnTo>
                  <a:pt x="414541" y="370405"/>
                </a:lnTo>
                <a:cubicBezTo>
                  <a:pt x="382201" y="364526"/>
                  <a:pt x="350392" y="352767"/>
                  <a:pt x="317522" y="352767"/>
                </a:cubicBezTo>
                <a:cubicBezTo>
                  <a:pt x="271103" y="352767"/>
                  <a:pt x="195104" y="363803"/>
                  <a:pt x="141125" y="379224"/>
                </a:cubicBezTo>
                <a:cubicBezTo>
                  <a:pt x="132186" y="381778"/>
                  <a:pt x="123485" y="385103"/>
                  <a:pt x="114665" y="388043"/>
                </a:cubicBezTo>
                <a:cubicBezTo>
                  <a:pt x="108785" y="393923"/>
                  <a:pt x="101303" y="398552"/>
                  <a:pt x="97025" y="405682"/>
                </a:cubicBezTo>
                <a:cubicBezTo>
                  <a:pt x="92242" y="413653"/>
                  <a:pt x="94780" y="425566"/>
                  <a:pt x="88206" y="432139"/>
                </a:cubicBezTo>
                <a:cubicBezTo>
                  <a:pt x="76084" y="444260"/>
                  <a:pt x="58806" y="449778"/>
                  <a:pt x="44106" y="458597"/>
                </a:cubicBezTo>
                <a:cubicBezTo>
                  <a:pt x="41166" y="467416"/>
                  <a:pt x="39444" y="476739"/>
                  <a:pt x="35286" y="485054"/>
                </a:cubicBezTo>
                <a:cubicBezTo>
                  <a:pt x="30546" y="494534"/>
                  <a:pt x="21952" y="501825"/>
                  <a:pt x="17647" y="511511"/>
                </a:cubicBezTo>
                <a:cubicBezTo>
                  <a:pt x="-923" y="553290"/>
                  <a:pt x="7" y="548035"/>
                  <a:pt x="7" y="573246"/>
                </a:cubicBezTo>
                <a:lnTo>
                  <a:pt x="88206" y="352767"/>
                </a:lnTo>
                <a:cubicBezTo>
                  <a:pt x="117605" y="326309"/>
                  <a:pt x="148436" y="301360"/>
                  <a:pt x="176404" y="273394"/>
                </a:cubicBezTo>
                <a:cubicBezTo>
                  <a:pt x="186798" y="263001"/>
                  <a:pt x="194710" y="250348"/>
                  <a:pt x="202864" y="238118"/>
                </a:cubicBezTo>
                <a:cubicBezTo>
                  <a:pt x="212373" y="223856"/>
                  <a:pt x="217202" y="206143"/>
                  <a:pt x="229324" y="194022"/>
                </a:cubicBezTo>
                <a:cubicBezTo>
                  <a:pt x="235898" y="187449"/>
                  <a:pt x="246963" y="188143"/>
                  <a:pt x="255783" y="185203"/>
                </a:cubicBezTo>
                <a:cubicBezTo>
                  <a:pt x="261663" y="179323"/>
                  <a:pt x="266293" y="171842"/>
                  <a:pt x="273423" y="167564"/>
                </a:cubicBezTo>
                <a:cubicBezTo>
                  <a:pt x="302293" y="150243"/>
                  <a:pt x="318709" y="162694"/>
                  <a:pt x="352802" y="167564"/>
                </a:cubicBezTo>
                <a:cubicBezTo>
                  <a:pt x="376266" y="170916"/>
                  <a:pt x="399841" y="173443"/>
                  <a:pt x="423361" y="176383"/>
                </a:cubicBezTo>
                <a:cubicBezTo>
                  <a:pt x="448419" y="195176"/>
                  <a:pt x="473947" y="216212"/>
                  <a:pt x="502739" y="229298"/>
                </a:cubicBezTo>
                <a:cubicBezTo>
                  <a:pt x="519667" y="236992"/>
                  <a:pt x="555659" y="246937"/>
                  <a:pt x="555659" y="246937"/>
                </a:cubicBezTo>
                <a:lnTo>
                  <a:pt x="220504" y="185203"/>
                </a:lnTo>
                <a:lnTo>
                  <a:pt x="679137" y="194022"/>
                </a:lnTo>
                <a:lnTo>
                  <a:pt x="432181" y="0"/>
                </a:lnTo>
              </a:path>
            </a:pathLst>
          </a:custGeom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609437" y="1860843"/>
            <a:ext cx="2540152" cy="1146491"/>
          </a:xfrm>
          <a:custGeom>
            <a:avLst/>
            <a:gdLst>
              <a:gd name="connsiteX0" fmla="*/ 1878632 w 2540152"/>
              <a:gd name="connsiteY0" fmla="*/ 784905 h 1146491"/>
              <a:gd name="connsiteX1" fmla="*/ 1878632 w 2540152"/>
              <a:gd name="connsiteY1" fmla="*/ 784905 h 1146491"/>
              <a:gd name="connsiteX2" fmla="*/ 1940372 w 2540152"/>
              <a:gd name="connsiteY2" fmla="*/ 855459 h 1146491"/>
              <a:gd name="connsiteX3" fmla="*/ 1975651 w 2540152"/>
              <a:gd name="connsiteY3" fmla="*/ 873097 h 1146491"/>
              <a:gd name="connsiteX4" fmla="*/ 2019750 w 2540152"/>
              <a:gd name="connsiteY4" fmla="*/ 899554 h 1146491"/>
              <a:gd name="connsiteX5" fmla="*/ 2143229 w 2540152"/>
              <a:gd name="connsiteY5" fmla="*/ 952469 h 1146491"/>
              <a:gd name="connsiteX6" fmla="*/ 2178508 w 2540152"/>
              <a:gd name="connsiteY6" fmla="*/ 978927 h 1146491"/>
              <a:gd name="connsiteX7" fmla="*/ 2249067 w 2540152"/>
              <a:gd name="connsiteY7" fmla="*/ 1023023 h 1146491"/>
              <a:gd name="connsiteX8" fmla="*/ 2319626 w 2540152"/>
              <a:gd name="connsiteY8" fmla="*/ 1075938 h 1146491"/>
              <a:gd name="connsiteX9" fmla="*/ 2354905 w 2540152"/>
              <a:gd name="connsiteY9" fmla="*/ 1102395 h 1146491"/>
              <a:gd name="connsiteX10" fmla="*/ 2381365 w 2540152"/>
              <a:gd name="connsiteY10" fmla="*/ 1111214 h 1146491"/>
              <a:gd name="connsiteX11" fmla="*/ 2390185 w 2540152"/>
              <a:gd name="connsiteY11" fmla="*/ 1146491 h 1146491"/>
              <a:gd name="connsiteX12" fmla="*/ 1719875 w 2540152"/>
              <a:gd name="connsiteY12" fmla="*/ 0 h 1146491"/>
              <a:gd name="connsiteX13" fmla="*/ 2099129 w 2540152"/>
              <a:gd name="connsiteY13" fmla="*/ 308671 h 1146491"/>
              <a:gd name="connsiteX14" fmla="*/ 2381365 w 2540152"/>
              <a:gd name="connsiteY14" fmla="*/ 555607 h 1146491"/>
              <a:gd name="connsiteX15" fmla="*/ 2478384 w 2540152"/>
              <a:gd name="connsiteY15" fmla="*/ 643799 h 1146491"/>
              <a:gd name="connsiteX16" fmla="*/ 2504843 w 2540152"/>
              <a:gd name="connsiteY16" fmla="*/ 687895 h 1146491"/>
              <a:gd name="connsiteX17" fmla="*/ 2540123 w 2540152"/>
              <a:gd name="connsiteY17" fmla="*/ 723171 h 1146491"/>
              <a:gd name="connsiteX18" fmla="*/ 2090309 w 2540152"/>
              <a:gd name="connsiteY18" fmla="*/ 0 h 1146491"/>
              <a:gd name="connsiteX19" fmla="*/ 2028570 w 2540152"/>
              <a:gd name="connsiteY19" fmla="*/ 97011 h 1146491"/>
              <a:gd name="connsiteX20" fmla="*/ 1878632 w 2540152"/>
              <a:gd name="connsiteY20" fmla="*/ 238117 h 1146491"/>
              <a:gd name="connsiteX21" fmla="*/ 1525838 w 2540152"/>
              <a:gd name="connsiteY21" fmla="*/ 423320 h 1146491"/>
              <a:gd name="connsiteX22" fmla="*/ 379255 w 2540152"/>
              <a:gd name="connsiteY22" fmla="*/ 829001 h 1146491"/>
              <a:gd name="connsiteX23" fmla="*/ 158758 w 2540152"/>
              <a:gd name="connsiteY23" fmla="*/ 908374 h 1146491"/>
              <a:gd name="connsiteX24" fmla="*/ 35280 w 2540152"/>
              <a:gd name="connsiteY24" fmla="*/ 943650 h 1146491"/>
              <a:gd name="connsiteX25" fmla="*/ 8820 w 2540152"/>
              <a:gd name="connsiteY25" fmla="*/ 952469 h 1146491"/>
              <a:gd name="connsiteX26" fmla="*/ 0 w 2540152"/>
              <a:gd name="connsiteY26" fmla="*/ 961288 h 1146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540152" h="1146491">
                <a:moveTo>
                  <a:pt x="1878632" y="784905"/>
                </a:moveTo>
                <a:lnTo>
                  <a:pt x="1878632" y="784905"/>
                </a:lnTo>
                <a:cubicBezTo>
                  <a:pt x="1899212" y="808423"/>
                  <a:pt x="1917247" y="834438"/>
                  <a:pt x="1940372" y="855459"/>
                </a:cubicBezTo>
                <a:cubicBezTo>
                  <a:pt x="1950101" y="864303"/>
                  <a:pt x="1964158" y="866712"/>
                  <a:pt x="1975651" y="873097"/>
                </a:cubicBezTo>
                <a:cubicBezTo>
                  <a:pt x="1990636" y="881421"/>
                  <a:pt x="2003994" y="892802"/>
                  <a:pt x="2019750" y="899554"/>
                </a:cubicBezTo>
                <a:cubicBezTo>
                  <a:pt x="2122652" y="943652"/>
                  <a:pt x="2070750" y="904153"/>
                  <a:pt x="2143229" y="952469"/>
                </a:cubicBezTo>
                <a:cubicBezTo>
                  <a:pt x="2155460" y="960622"/>
                  <a:pt x="2166277" y="970774"/>
                  <a:pt x="2178508" y="978927"/>
                </a:cubicBezTo>
                <a:cubicBezTo>
                  <a:pt x="2201585" y="994311"/>
                  <a:pt x="2226878" y="1006383"/>
                  <a:pt x="2249067" y="1023023"/>
                </a:cubicBezTo>
                <a:lnTo>
                  <a:pt x="2319626" y="1075938"/>
                </a:lnTo>
                <a:cubicBezTo>
                  <a:pt x="2331386" y="1084757"/>
                  <a:pt x="2340960" y="1097747"/>
                  <a:pt x="2354905" y="1102395"/>
                </a:cubicBezTo>
                <a:lnTo>
                  <a:pt x="2381365" y="1111214"/>
                </a:lnTo>
                <a:cubicBezTo>
                  <a:pt x="2391115" y="1140461"/>
                  <a:pt x="2390185" y="1128376"/>
                  <a:pt x="2390185" y="1146491"/>
                </a:cubicBezTo>
                <a:lnTo>
                  <a:pt x="1719875" y="0"/>
                </a:lnTo>
                <a:cubicBezTo>
                  <a:pt x="1751733" y="25218"/>
                  <a:pt x="2055094" y="261888"/>
                  <a:pt x="2099129" y="308671"/>
                </a:cubicBezTo>
                <a:cubicBezTo>
                  <a:pt x="2317319" y="540478"/>
                  <a:pt x="2152129" y="386185"/>
                  <a:pt x="2381365" y="555607"/>
                </a:cubicBezTo>
                <a:cubicBezTo>
                  <a:pt x="2393289" y="564419"/>
                  <a:pt x="2462251" y="623058"/>
                  <a:pt x="2478384" y="643799"/>
                </a:cubicBezTo>
                <a:cubicBezTo>
                  <a:pt x="2488908" y="657329"/>
                  <a:pt x="2493555" y="674995"/>
                  <a:pt x="2504843" y="687895"/>
                </a:cubicBezTo>
                <a:cubicBezTo>
                  <a:pt x="2542475" y="730899"/>
                  <a:pt x="2540123" y="696696"/>
                  <a:pt x="2540123" y="723171"/>
                </a:cubicBezTo>
                <a:lnTo>
                  <a:pt x="2090309" y="0"/>
                </a:lnTo>
                <a:cubicBezTo>
                  <a:pt x="2069729" y="32337"/>
                  <a:pt x="2054036" y="68364"/>
                  <a:pt x="2028570" y="97011"/>
                </a:cubicBezTo>
                <a:cubicBezTo>
                  <a:pt x="1982972" y="148305"/>
                  <a:pt x="1937484" y="202808"/>
                  <a:pt x="1878632" y="238117"/>
                </a:cubicBezTo>
                <a:cubicBezTo>
                  <a:pt x="1724083" y="330839"/>
                  <a:pt x="1692231" y="359328"/>
                  <a:pt x="1525838" y="423320"/>
                </a:cubicBezTo>
                <a:cubicBezTo>
                  <a:pt x="632516" y="766879"/>
                  <a:pt x="1045505" y="603808"/>
                  <a:pt x="379255" y="829001"/>
                </a:cubicBezTo>
                <a:cubicBezTo>
                  <a:pt x="305252" y="854014"/>
                  <a:pt x="232866" y="883673"/>
                  <a:pt x="158758" y="908374"/>
                </a:cubicBezTo>
                <a:cubicBezTo>
                  <a:pt x="118148" y="921909"/>
                  <a:pt x="76347" y="931573"/>
                  <a:pt x="35280" y="943650"/>
                </a:cubicBezTo>
                <a:cubicBezTo>
                  <a:pt x="26361" y="946273"/>
                  <a:pt x="17136" y="948312"/>
                  <a:pt x="8820" y="952469"/>
                </a:cubicBezTo>
                <a:cubicBezTo>
                  <a:pt x="5101" y="954328"/>
                  <a:pt x="2940" y="958348"/>
                  <a:pt x="0" y="961288"/>
                </a:cubicBezTo>
              </a:path>
            </a:pathLst>
          </a:custGeom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332667" y="-493873"/>
            <a:ext cx="2305583" cy="3801751"/>
          </a:xfrm>
          <a:custGeom>
            <a:avLst/>
            <a:gdLst>
              <a:gd name="connsiteX0" fmla="*/ 1120123 w 2305583"/>
              <a:gd name="connsiteY0" fmla="*/ 3174898 h 3801751"/>
              <a:gd name="connsiteX1" fmla="*/ 2019750 w 2305583"/>
              <a:gd name="connsiteY1" fmla="*/ 3801058 h 3801751"/>
              <a:gd name="connsiteX2" fmla="*/ 2152048 w 2305583"/>
              <a:gd name="connsiteY2" fmla="*/ 3069068 h 3801751"/>
              <a:gd name="connsiteX3" fmla="*/ 0 w 2305583"/>
              <a:gd name="connsiteY3" fmla="*/ 0 h 380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583" h="3801751">
                <a:moveTo>
                  <a:pt x="1120123" y="3174898"/>
                </a:moveTo>
                <a:cubicBezTo>
                  <a:pt x="1483943" y="3496797"/>
                  <a:pt x="1847763" y="3818696"/>
                  <a:pt x="2019750" y="3801058"/>
                </a:cubicBezTo>
                <a:cubicBezTo>
                  <a:pt x="2191738" y="3783420"/>
                  <a:pt x="2488673" y="3702578"/>
                  <a:pt x="2152048" y="3069068"/>
                </a:cubicBezTo>
                <a:cubicBezTo>
                  <a:pt x="1815423" y="2435558"/>
                  <a:pt x="479213" y="808423"/>
                  <a:pt x="0" y="0"/>
                </a:cubicBezTo>
              </a:path>
            </a:pathLst>
          </a:custGeom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846748" y="2488241"/>
            <a:ext cx="1605216" cy="1719736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420865" y="3988735"/>
            <a:ext cx="1587575" cy="438484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291029" y="4291062"/>
            <a:ext cx="297414" cy="100881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818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5242" y="0"/>
            <a:ext cx="7772400" cy="1143000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y</a:t>
            </a:r>
            <a:r>
              <a:rPr lang="en-US" dirty="0" smtClean="0"/>
              <a:t>,  </a:t>
            </a:r>
            <a:r>
              <a:rPr lang="en-US" dirty="0" smtClean="0">
                <a:solidFill>
                  <a:srgbClr val="FF0000"/>
                </a:solidFill>
              </a:rPr>
              <a:t>dead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09900"/>
                </a:solidFill>
              </a:rPr>
              <a:t>alive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559" y="2981599"/>
            <a:ext cx="2663602" cy="168938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lIns="0" rtlCol="0"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n;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n := a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x := b + n * n + c;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n := n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y := d * n;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72400" y="5685907"/>
            <a:ext cx="3157512" cy="63742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 y := 0; </a:t>
            </a:r>
            <a:endParaRPr lang="en-US" sz="1600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 z := y + x;</a:t>
            </a:r>
          </a:p>
        </p:txBody>
      </p:sp>
      <p:cxnSp>
        <p:nvCxnSpPr>
          <p:cNvPr id="13" name="AutoShape 75"/>
          <p:cNvCxnSpPr>
            <a:cxnSpLocks noChangeShapeType="1"/>
            <a:stCxn id="12" idx="2"/>
          </p:cNvCxnSpPr>
          <p:nvPr/>
        </p:nvCxnSpPr>
        <p:spPr bwMode="auto">
          <a:xfrm flipH="1">
            <a:off x="1243595" y="1966674"/>
            <a:ext cx="1901203" cy="1014925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cxnSp>
        <p:nvCxnSpPr>
          <p:cNvPr id="14" name="AutoShape 75"/>
          <p:cNvCxnSpPr>
            <a:cxnSpLocks noChangeShapeType="1"/>
            <a:stCxn id="12" idx="2"/>
            <a:endCxn id="11" idx="0"/>
          </p:cNvCxnSpPr>
          <p:nvPr/>
        </p:nvCxnSpPr>
        <p:spPr bwMode="auto">
          <a:xfrm>
            <a:off x="3144798" y="1966674"/>
            <a:ext cx="6358" cy="3719233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sp>
        <p:nvSpPr>
          <p:cNvPr id="15" name="TextBox 36"/>
          <p:cNvSpPr txBox="1">
            <a:spLocks noChangeArrowheads="1"/>
          </p:cNvSpPr>
          <p:nvPr/>
        </p:nvSpPr>
        <p:spPr bwMode="auto">
          <a:xfrm>
            <a:off x="1342359" y="2263524"/>
            <a:ext cx="7121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False</a:t>
            </a:r>
          </a:p>
        </p:txBody>
      </p:sp>
      <p:sp>
        <p:nvSpPr>
          <p:cNvPr id="16" name="TextBox 61"/>
          <p:cNvSpPr txBox="1">
            <a:spLocks noChangeArrowheads="1"/>
          </p:cNvSpPr>
          <p:nvPr/>
        </p:nvSpPr>
        <p:spPr bwMode="auto">
          <a:xfrm>
            <a:off x="3298640" y="2263524"/>
            <a:ext cx="6614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True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66042" y="1552198"/>
            <a:ext cx="3157512" cy="41447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…</a:t>
            </a:r>
          </a:p>
        </p:txBody>
      </p:sp>
      <p:cxnSp>
        <p:nvCxnSpPr>
          <p:cNvPr id="22" name="AutoShape 75"/>
          <p:cNvCxnSpPr>
            <a:cxnSpLocks noChangeShapeType="1"/>
            <a:endCxn id="11" idx="0"/>
          </p:cNvCxnSpPr>
          <p:nvPr/>
        </p:nvCxnSpPr>
        <p:spPr bwMode="auto">
          <a:xfrm>
            <a:off x="1243595" y="4670982"/>
            <a:ext cx="1907561" cy="1014925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sp>
        <p:nvSpPr>
          <p:cNvPr id="2" name="Freeform 1"/>
          <p:cNvSpPr/>
          <p:nvPr/>
        </p:nvSpPr>
        <p:spPr>
          <a:xfrm>
            <a:off x="7117628" y="2310620"/>
            <a:ext cx="679137" cy="573246"/>
          </a:xfrm>
          <a:custGeom>
            <a:avLst/>
            <a:gdLst>
              <a:gd name="connsiteX0" fmla="*/ 114665 w 679137"/>
              <a:gd name="connsiteY0" fmla="*/ 326309 h 573246"/>
              <a:gd name="connsiteX1" fmla="*/ 414541 w 679137"/>
              <a:gd name="connsiteY1" fmla="*/ 370405 h 573246"/>
              <a:gd name="connsiteX2" fmla="*/ 317522 w 679137"/>
              <a:gd name="connsiteY2" fmla="*/ 352767 h 573246"/>
              <a:gd name="connsiteX3" fmla="*/ 141125 w 679137"/>
              <a:gd name="connsiteY3" fmla="*/ 379224 h 573246"/>
              <a:gd name="connsiteX4" fmla="*/ 114665 w 679137"/>
              <a:gd name="connsiteY4" fmla="*/ 388043 h 573246"/>
              <a:gd name="connsiteX5" fmla="*/ 97025 w 679137"/>
              <a:gd name="connsiteY5" fmla="*/ 405682 h 573246"/>
              <a:gd name="connsiteX6" fmla="*/ 88206 w 679137"/>
              <a:gd name="connsiteY6" fmla="*/ 432139 h 573246"/>
              <a:gd name="connsiteX7" fmla="*/ 44106 w 679137"/>
              <a:gd name="connsiteY7" fmla="*/ 458597 h 573246"/>
              <a:gd name="connsiteX8" fmla="*/ 35286 w 679137"/>
              <a:gd name="connsiteY8" fmla="*/ 485054 h 573246"/>
              <a:gd name="connsiteX9" fmla="*/ 17647 w 679137"/>
              <a:gd name="connsiteY9" fmla="*/ 511511 h 573246"/>
              <a:gd name="connsiteX10" fmla="*/ 7 w 679137"/>
              <a:gd name="connsiteY10" fmla="*/ 573246 h 573246"/>
              <a:gd name="connsiteX11" fmla="*/ 88206 w 679137"/>
              <a:gd name="connsiteY11" fmla="*/ 352767 h 573246"/>
              <a:gd name="connsiteX12" fmla="*/ 176404 w 679137"/>
              <a:gd name="connsiteY12" fmla="*/ 273394 h 573246"/>
              <a:gd name="connsiteX13" fmla="*/ 202864 w 679137"/>
              <a:gd name="connsiteY13" fmla="*/ 238118 h 573246"/>
              <a:gd name="connsiteX14" fmla="*/ 229324 w 679137"/>
              <a:gd name="connsiteY14" fmla="*/ 194022 h 573246"/>
              <a:gd name="connsiteX15" fmla="*/ 255783 w 679137"/>
              <a:gd name="connsiteY15" fmla="*/ 185203 h 573246"/>
              <a:gd name="connsiteX16" fmla="*/ 273423 w 679137"/>
              <a:gd name="connsiteY16" fmla="*/ 167564 h 573246"/>
              <a:gd name="connsiteX17" fmla="*/ 352802 w 679137"/>
              <a:gd name="connsiteY17" fmla="*/ 167564 h 573246"/>
              <a:gd name="connsiteX18" fmla="*/ 423361 w 679137"/>
              <a:gd name="connsiteY18" fmla="*/ 176383 h 573246"/>
              <a:gd name="connsiteX19" fmla="*/ 502739 w 679137"/>
              <a:gd name="connsiteY19" fmla="*/ 229298 h 573246"/>
              <a:gd name="connsiteX20" fmla="*/ 555659 w 679137"/>
              <a:gd name="connsiteY20" fmla="*/ 246937 h 573246"/>
              <a:gd name="connsiteX21" fmla="*/ 220504 w 679137"/>
              <a:gd name="connsiteY21" fmla="*/ 185203 h 573246"/>
              <a:gd name="connsiteX22" fmla="*/ 679137 w 679137"/>
              <a:gd name="connsiteY22" fmla="*/ 194022 h 573246"/>
              <a:gd name="connsiteX23" fmla="*/ 432181 w 679137"/>
              <a:gd name="connsiteY23" fmla="*/ 0 h 57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79137" h="573246">
                <a:moveTo>
                  <a:pt x="114665" y="326309"/>
                </a:moveTo>
                <a:lnTo>
                  <a:pt x="414541" y="370405"/>
                </a:lnTo>
                <a:cubicBezTo>
                  <a:pt x="382201" y="364526"/>
                  <a:pt x="350392" y="352767"/>
                  <a:pt x="317522" y="352767"/>
                </a:cubicBezTo>
                <a:cubicBezTo>
                  <a:pt x="271103" y="352767"/>
                  <a:pt x="195104" y="363803"/>
                  <a:pt x="141125" y="379224"/>
                </a:cubicBezTo>
                <a:cubicBezTo>
                  <a:pt x="132186" y="381778"/>
                  <a:pt x="123485" y="385103"/>
                  <a:pt x="114665" y="388043"/>
                </a:cubicBezTo>
                <a:cubicBezTo>
                  <a:pt x="108785" y="393923"/>
                  <a:pt x="101303" y="398552"/>
                  <a:pt x="97025" y="405682"/>
                </a:cubicBezTo>
                <a:cubicBezTo>
                  <a:pt x="92242" y="413653"/>
                  <a:pt x="94780" y="425566"/>
                  <a:pt x="88206" y="432139"/>
                </a:cubicBezTo>
                <a:cubicBezTo>
                  <a:pt x="76084" y="444260"/>
                  <a:pt x="58806" y="449778"/>
                  <a:pt x="44106" y="458597"/>
                </a:cubicBezTo>
                <a:cubicBezTo>
                  <a:pt x="41166" y="467416"/>
                  <a:pt x="39444" y="476739"/>
                  <a:pt x="35286" y="485054"/>
                </a:cubicBezTo>
                <a:cubicBezTo>
                  <a:pt x="30546" y="494534"/>
                  <a:pt x="21952" y="501825"/>
                  <a:pt x="17647" y="511511"/>
                </a:cubicBezTo>
                <a:cubicBezTo>
                  <a:pt x="-923" y="553290"/>
                  <a:pt x="7" y="548035"/>
                  <a:pt x="7" y="573246"/>
                </a:cubicBezTo>
                <a:lnTo>
                  <a:pt x="88206" y="352767"/>
                </a:lnTo>
                <a:cubicBezTo>
                  <a:pt x="117605" y="326309"/>
                  <a:pt x="148436" y="301360"/>
                  <a:pt x="176404" y="273394"/>
                </a:cubicBezTo>
                <a:cubicBezTo>
                  <a:pt x="186798" y="263001"/>
                  <a:pt x="194710" y="250348"/>
                  <a:pt x="202864" y="238118"/>
                </a:cubicBezTo>
                <a:cubicBezTo>
                  <a:pt x="212373" y="223856"/>
                  <a:pt x="217202" y="206143"/>
                  <a:pt x="229324" y="194022"/>
                </a:cubicBezTo>
                <a:cubicBezTo>
                  <a:pt x="235898" y="187449"/>
                  <a:pt x="246963" y="188143"/>
                  <a:pt x="255783" y="185203"/>
                </a:cubicBezTo>
                <a:cubicBezTo>
                  <a:pt x="261663" y="179323"/>
                  <a:pt x="266293" y="171842"/>
                  <a:pt x="273423" y="167564"/>
                </a:cubicBezTo>
                <a:cubicBezTo>
                  <a:pt x="302293" y="150243"/>
                  <a:pt x="318709" y="162694"/>
                  <a:pt x="352802" y="167564"/>
                </a:cubicBezTo>
                <a:cubicBezTo>
                  <a:pt x="376266" y="170916"/>
                  <a:pt x="399841" y="173443"/>
                  <a:pt x="423361" y="176383"/>
                </a:cubicBezTo>
                <a:cubicBezTo>
                  <a:pt x="448419" y="195176"/>
                  <a:pt x="473947" y="216212"/>
                  <a:pt x="502739" y="229298"/>
                </a:cubicBezTo>
                <a:cubicBezTo>
                  <a:pt x="519667" y="236992"/>
                  <a:pt x="555659" y="246937"/>
                  <a:pt x="555659" y="246937"/>
                </a:cubicBezTo>
                <a:lnTo>
                  <a:pt x="220504" y="185203"/>
                </a:lnTo>
                <a:lnTo>
                  <a:pt x="679137" y="194022"/>
                </a:lnTo>
                <a:lnTo>
                  <a:pt x="432181" y="0"/>
                </a:lnTo>
              </a:path>
            </a:pathLst>
          </a:custGeom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609437" y="1860843"/>
            <a:ext cx="2540152" cy="1146491"/>
          </a:xfrm>
          <a:custGeom>
            <a:avLst/>
            <a:gdLst>
              <a:gd name="connsiteX0" fmla="*/ 1878632 w 2540152"/>
              <a:gd name="connsiteY0" fmla="*/ 784905 h 1146491"/>
              <a:gd name="connsiteX1" fmla="*/ 1878632 w 2540152"/>
              <a:gd name="connsiteY1" fmla="*/ 784905 h 1146491"/>
              <a:gd name="connsiteX2" fmla="*/ 1940372 w 2540152"/>
              <a:gd name="connsiteY2" fmla="*/ 855459 h 1146491"/>
              <a:gd name="connsiteX3" fmla="*/ 1975651 w 2540152"/>
              <a:gd name="connsiteY3" fmla="*/ 873097 h 1146491"/>
              <a:gd name="connsiteX4" fmla="*/ 2019750 w 2540152"/>
              <a:gd name="connsiteY4" fmla="*/ 899554 h 1146491"/>
              <a:gd name="connsiteX5" fmla="*/ 2143229 w 2540152"/>
              <a:gd name="connsiteY5" fmla="*/ 952469 h 1146491"/>
              <a:gd name="connsiteX6" fmla="*/ 2178508 w 2540152"/>
              <a:gd name="connsiteY6" fmla="*/ 978927 h 1146491"/>
              <a:gd name="connsiteX7" fmla="*/ 2249067 w 2540152"/>
              <a:gd name="connsiteY7" fmla="*/ 1023023 h 1146491"/>
              <a:gd name="connsiteX8" fmla="*/ 2319626 w 2540152"/>
              <a:gd name="connsiteY8" fmla="*/ 1075938 h 1146491"/>
              <a:gd name="connsiteX9" fmla="*/ 2354905 w 2540152"/>
              <a:gd name="connsiteY9" fmla="*/ 1102395 h 1146491"/>
              <a:gd name="connsiteX10" fmla="*/ 2381365 w 2540152"/>
              <a:gd name="connsiteY10" fmla="*/ 1111214 h 1146491"/>
              <a:gd name="connsiteX11" fmla="*/ 2390185 w 2540152"/>
              <a:gd name="connsiteY11" fmla="*/ 1146491 h 1146491"/>
              <a:gd name="connsiteX12" fmla="*/ 1719875 w 2540152"/>
              <a:gd name="connsiteY12" fmla="*/ 0 h 1146491"/>
              <a:gd name="connsiteX13" fmla="*/ 2099129 w 2540152"/>
              <a:gd name="connsiteY13" fmla="*/ 308671 h 1146491"/>
              <a:gd name="connsiteX14" fmla="*/ 2381365 w 2540152"/>
              <a:gd name="connsiteY14" fmla="*/ 555607 h 1146491"/>
              <a:gd name="connsiteX15" fmla="*/ 2478384 w 2540152"/>
              <a:gd name="connsiteY15" fmla="*/ 643799 h 1146491"/>
              <a:gd name="connsiteX16" fmla="*/ 2504843 w 2540152"/>
              <a:gd name="connsiteY16" fmla="*/ 687895 h 1146491"/>
              <a:gd name="connsiteX17" fmla="*/ 2540123 w 2540152"/>
              <a:gd name="connsiteY17" fmla="*/ 723171 h 1146491"/>
              <a:gd name="connsiteX18" fmla="*/ 2090309 w 2540152"/>
              <a:gd name="connsiteY18" fmla="*/ 0 h 1146491"/>
              <a:gd name="connsiteX19" fmla="*/ 2028570 w 2540152"/>
              <a:gd name="connsiteY19" fmla="*/ 97011 h 1146491"/>
              <a:gd name="connsiteX20" fmla="*/ 1878632 w 2540152"/>
              <a:gd name="connsiteY20" fmla="*/ 238117 h 1146491"/>
              <a:gd name="connsiteX21" fmla="*/ 1525838 w 2540152"/>
              <a:gd name="connsiteY21" fmla="*/ 423320 h 1146491"/>
              <a:gd name="connsiteX22" fmla="*/ 379255 w 2540152"/>
              <a:gd name="connsiteY22" fmla="*/ 829001 h 1146491"/>
              <a:gd name="connsiteX23" fmla="*/ 158758 w 2540152"/>
              <a:gd name="connsiteY23" fmla="*/ 908374 h 1146491"/>
              <a:gd name="connsiteX24" fmla="*/ 35280 w 2540152"/>
              <a:gd name="connsiteY24" fmla="*/ 943650 h 1146491"/>
              <a:gd name="connsiteX25" fmla="*/ 8820 w 2540152"/>
              <a:gd name="connsiteY25" fmla="*/ 952469 h 1146491"/>
              <a:gd name="connsiteX26" fmla="*/ 0 w 2540152"/>
              <a:gd name="connsiteY26" fmla="*/ 961288 h 1146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540152" h="1146491">
                <a:moveTo>
                  <a:pt x="1878632" y="784905"/>
                </a:moveTo>
                <a:lnTo>
                  <a:pt x="1878632" y="784905"/>
                </a:lnTo>
                <a:cubicBezTo>
                  <a:pt x="1899212" y="808423"/>
                  <a:pt x="1917247" y="834438"/>
                  <a:pt x="1940372" y="855459"/>
                </a:cubicBezTo>
                <a:cubicBezTo>
                  <a:pt x="1950101" y="864303"/>
                  <a:pt x="1964158" y="866712"/>
                  <a:pt x="1975651" y="873097"/>
                </a:cubicBezTo>
                <a:cubicBezTo>
                  <a:pt x="1990636" y="881421"/>
                  <a:pt x="2003994" y="892802"/>
                  <a:pt x="2019750" y="899554"/>
                </a:cubicBezTo>
                <a:cubicBezTo>
                  <a:pt x="2122652" y="943652"/>
                  <a:pt x="2070750" y="904153"/>
                  <a:pt x="2143229" y="952469"/>
                </a:cubicBezTo>
                <a:cubicBezTo>
                  <a:pt x="2155460" y="960622"/>
                  <a:pt x="2166277" y="970774"/>
                  <a:pt x="2178508" y="978927"/>
                </a:cubicBezTo>
                <a:cubicBezTo>
                  <a:pt x="2201585" y="994311"/>
                  <a:pt x="2226878" y="1006383"/>
                  <a:pt x="2249067" y="1023023"/>
                </a:cubicBezTo>
                <a:lnTo>
                  <a:pt x="2319626" y="1075938"/>
                </a:lnTo>
                <a:cubicBezTo>
                  <a:pt x="2331386" y="1084757"/>
                  <a:pt x="2340960" y="1097747"/>
                  <a:pt x="2354905" y="1102395"/>
                </a:cubicBezTo>
                <a:lnTo>
                  <a:pt x="2381365" y="1111214"/>
                </a:lnTo>
                <a:cubicBezTo>
                  <a:pt x="2391115" y="1140461"/>
                  <a:pt x="2390185" y="1128376"/>
                  <a:pt x="2390185" y="1146491"/>
                </a:cubicBezTo>
                <a:lnTo>
                  <a:pt x="1719875" y="0"/>
                </a:lnTo>
                <a:cubicBezTo>
                  <a:pt x="1751733" y="25218"/>
                  <a:pt x="2055094" y="261888"/>
                  <a:pt x="2099129" y="308671"/>
                </a:cubicBezTo>
                <a:cubicBezTo>
                  <a:pt x="2317319" y="540478"/>
                  <a:pt x="2152129" y="386185"/>
                  <a:pt x="2381365" y="555607"/>
                </a:cubicBezTo>
                <a:cubicBezTo>
                  <a:pt x="2393289" y="564419"/>
                  <a:pt x="2462251" y="623058"/>
                  <a:pt x="2478384" y="643799"/>
                </a:cubicBezTo>
                <a:cubicBezTo>
                  <a:pt x="2488908" y="657329"/>
                  <a:pt x="2493555" y="674995"/>
                  <a:pt x="2504843" y="687895"/>
                </a:cubicBezTo>
                <a:cubicBezTo>
                  <a:pt x="2542475" y="730899"/>
                  <a:pt x="2540123" y="696696"/>
                  <a:pt x="2540123" y="723171"/>
                </a:cubicBezTo>
                <a:lnTo>
                  <a:pt x="2090309" y="0"/>
                </a:lnTo>
                <a:cubicBezTo>
                  <a:pt x="2069729" y="32337"/>
                  <a:pt x="2054036" y="68364"/>
                  <a:pt x="2028570" y="97011"/>
                </a:cubicBezTo>
                <a:cubicBezTo>
                  <a:pt x="1982972" y="148305"/>
                  <a:pt x="1937484" y="202808"/>
                  <a:pt x="1878632" y="238117"/>
                </a:cubicBezTo>
                <a:cubicBezTo>
                  <a:pt x="1724083" y="330839"/>
                  <a:pt x="1692231" y="359328"/>
                  <a:pt x="1525838" y="423320"/>
                </a:cubicBezTo>
                <a:cubicBezTo>
                  <a:pt x="632516" y="766879"/>
                  <a:pt x="1045505" y="603808"/>
                  <a:pt x="379255" y="829001"/>
                </a:cubicBezTo>
                <a:cubicBezTo>
                  <a:pt x="305252" y="854014"/>
                  <a:pt x="232866" y="883673"/>
                  <a:pt x="158758" y="908374"/>
                </a:cubicBezTo>
                <a:cubicBezTo>
                  <a:pt x="118148" y="921909"/>
                  <a:pt x="76347" y="931573"/>
                  <a:pt x="35280" y="943650"/>
                </a:cubicBezTo>
                <a:cubicBezTo>
                  <a:pt x="26361" y="946273"/>
                  <a:pt x="17136" y="948312"/>
                  <a:pt x="8820" y="952469"/>
                </a:cubicBezTo>
                <a:cubicBezTo>
                  <a:pt x="5101" y="954328"/>
                  <a:pt x="2940" y="958348"/>
                  <a:pt x="0" y="961288"/>
                </a:cubicBezTo>
              </a:path>
            </a:pathLst>
          </a:custGeom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6023" y="2984076"/>
            <a:ext cx="2745481" cy="168938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lIns="0" rtlCol="0"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n;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n := a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x := b + n * n + c;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n := n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y := d * n</a:t>
            </a:r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;</a:t>
            </a:r>
            <a:endParaRPr lang="en-US" sz="1600" dirty="0" smtClean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87814" y="5688384"/>
            <a:ext cx="3157512" cy="63742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z := y + x;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y := 0; </a:t>
            </a:r>
          </a:p>
        </p:txBody>
      </p:sp>
      <p:cxnSp>
        <p:nvCxnSpPr>
          <p:cNvPr id="21" name="AutoShape 75"/>
          <p:cNvCxnSpPr>
            <a:cxnSpLocks noChangeShapeType="1"/>
            <a:endCxn id="19" idx="0"/>
          </p:cNvCxnSpPr>
          <p:nvPr/>
        </p:nvCxnSpPr>
        <p:spPr bwMode="auto">
          <a:xfrm flipH="1">
            <a:off x="6708764" y="1969151"/>
            <a:ext cx="1695190" cy="1014925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cxnSp>
        <p:nvCxnSpPr>
          <p:cNvPr id="23" name="AutoShape 75"/>
          <p:cNvCxnSpPr>
            <a:cxnSpLocks noChangeShapeType="1"/>
          </p:cNvCxnSpPr>
          <p:nvPr/>
        </p:nvCxnSpPr>
        <p:spPr bwMode="auto">
          <a:xfrm>
            <a:off x="8377492" y="1969151"/>
            <a:ext cx="6358" cy="3719233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sp>
        <p:nvSpPr>
          <p:cNvPr id="24" name="TextBox 36"/>
          <p:cNvSpPr txBox="1">
            <a:spLocks noChangeArrowheads="1"/>
          </p:cNvSpPr>
          <p:nvPr/>
        </p:nvSpPr>
        <p:spPr bwMode="auto">
          <a:xfrm>
            <a:off x="6381013" y="2266001"/>
            <a:ext cx="7121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False</a:t>
            </a:r>
          </a:p>
        </p:txBody>
      </p:sp>
      <p:sp>
        <p:nvSpPr>
          <p:cNvPr id="25" name="TextBox 61"/>
          <p:cNvSpPr txBox="1">
            <a:spLocks noChangeArrowheads="1"/>
          </p:cNvSpPr>
          <p:nvPr/>
        </p:nvSpPr>
        <p:spPr bwMode="auto">
          <a:xfrm>
            <a:off x="8372574" y="2266001"/>
            <a:ext cx="6614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True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81456" y="1554675"/>
            <a:ext cx="3157512" cy="41447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…</a:t>
            </a:r>
          </a:p>
        </p:txBody>
      </p:sp>
      <p:cxnSp>
        <p:nvCxnSpPr>
          <p:cNvPr id="27" name="AutoShape 75"/>
          <p:cNvCxnSpPr>
            <a:cxnSpLocks noChangeShapeType="1"/>
            <a:stCxn id="19" idx="2"/>
          </p:cNvCxnSpPr>
          <p:nvPr/>
        </p:nvCxnSpPr>
        <p:spPr bwMode="auto">
          <a:xfrm>
            <a:off x="6708764" y="4673459"/>
            <a:ext cx="1701546" cy="1014925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sp>
        <p:nvSpPr>
          <p:cNvPr id="29" name="Oval 28"/>
          <p:cNvSpPr/>
          <p:nvPr/>
        </p:nvSpPr>
        <p:spPr bwMode="auto">
          <a:xfrm>
            <a:off x="1005465" y="4409580"/>
            <a:ext cx="590931" cy="537969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6405687" y="4394416"/>
            <a:ext cx="590931" cy="537969"/>
          </a:xfrm>
          <a:prstGeom prst="ellipse">
            <a:avLst/>
          </a:prstGeom>
          <a:solidFill>
            <a:srgbClr val="00990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61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</a:t>
            </a:r>
            <a:r>
              <a:rPr lang="en-US" dirty="0" smtClean="0"/>
              <a:t>umber of registers is </a:t>
            </a:r>
            <a:r>
              <a:rPr lang="en-US" b="1" dirty="0" smtClean="0"/>
              <a:t>limited</a:t>
            </a:r>
          </a:p>
          <a:p>
            <a:endParaRPr lang="en-US" dirty="0" smtClean="0"/>
          </a:p>
          <a:p>
            <a:r>
              <a:rPr lang="en-US" dirty="0" smtClean="0"/>
              <a:t>Need to </a:t>
            </a:r>
            <a:r>
              <a:rPr lang="en-US" b="1" dirty="0" smtClean="0"/>
              <a:t>allocate</a:t>
            </a:r>
            <a:r>
              <a:rPr lang="en-US" dirty="0" smtClean="0"/>
              <a:t> them in a clever way</a:t>
            </a:r>
          </a:p>
          <a:p>
            <a:pPr lvl="1"/>
            <a:r>
              <a:rPr lang="en-US" dirty="0"/>
              <a:t>Using registers intelligently is a critical step in any compiler</a:t>
            </a:r>
          </a:p>
          <a:p>
            <a:pPr lvl="2"/>
            <a:r>
              <a:rPr lang="en-US" dirty="0"/>
              <a:t>A good register allocator can generate code orders of magnitude better than a bad register allocator</a:t>
            </a:r>
            <a:endParaRPr lang="he-IL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011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5242" y="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Courier New"/>
                <a:cs typeface="Courier New"/>
              </a:rPr>
              <a:t>x</a:t>
            </a:r>
            <a:r>
              <a:rPr lang="en-US" dirty="0" smtClean="0"/>
              <a:t>,  </a:t>
            </a:r>
            <a:r>
              <a:rPr lang="en-US" dirty="0" smtClean="0">
                <a:solidFill>
                  <a:srgbClr val="FF0000"/>
                </a:solidFill>
              </a:rPr>
              <a:t>dead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09900"/>
                </a:solidFill>
              </a:rPr>
              <a:t>alive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559" y="2981599"/>
            <a:ext cx="2663602" cy="168938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lIns="0" rtlCol="0"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n;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n := a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x := b + n * n + c;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n := n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y := d * n;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72400" y="5685907"/>
            <a:ext cx="3157512" cy="63742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 y := 0; </a:t>
            </a:r>
            <a:endParaRPr lang="en-US" sz="1600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 z := y + x;</a:t>
            </a:r>
          </a:p>
        </p:txBody>
      </p:sp>
      <p:cxnSp>
        <p:nvCxnSpPr>
          <p:cNvPr id="13" name="AutoShape 75"/>
          <p:cNvCxnSpPr>
            <a:cxnSpLocks noChangeShapeType="1"/>
            <a:stCxn id="12" idx="2"/>
          </p:cNvCxnSpPr>
          <p:nvPr/>
        </p:nvCxnSpPr>
        <p:spPr bwMode="auto">
          <a:xfrm flipH="1">
            <a:off x="1243595" y="1966674"/>
            <a:ext cx="1901203" cy="1014925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cxnSp>
        <p:nvCxnSpPr>
          <p:cNvPr id="14" name="AutoShape 75"/>
          <p:cNvCxnSpPr>
            <a:cxnSpLocks noChangeShapeType="1"/>
            <a:stCxn id="12" idx="2"/>
            <a:endCxn id="11" idx="0"/>
          </p:cNvCxnSpPr>
          <p:nvPr/>
        </p:nvCxnSpPr>
        <p:spPr bwMode="auto">
          <a:xfrm>
            <a:off x="3144798" y="1966674"/>
            <a:ext cx="6358" cy="3719233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sp>
        <p:nvSpPr>
          <p:cNvPr id="15" name="TextBox 36"/>
          <p:cNvSpPr txBox="1">
            <a:spLocks noChangeArrowheads="1"/>
          </p:cNvSpPr>
          <p:nvPr/>
        </p:nvSpPr>
        <p:spPr bwMode="auto">
          <a:xfrm>
            <a:off x="1342359" y="2263524"/>
            <a:ext cx="7121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False</a:t>
            </a:r>
          </a:p>
        </p:txBody>
      </p:sp>
      <p:sp>
        <p:nvSpPr>
          <p:cNvPr id="16" name="TextBox 61"/>
          <p:cNvSpPr txBox="1">
            <a:spLocks noChangeArrowheads="1"/>
          </p:cNvSpPr>
          <p:nvPr/>
        </p:nvSpPr>
        <p:spPr bwMode="auto">
          <a:xfrm>
            <a:off x="3298640" y="2263524"/>
            <a:ext cx="6614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True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66042" y="1552198"/>
            <a:ext cx="3157512" cy="41447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…</a:t>
            </a:r>
          </a:p>
        </p:txBody>
      </p:sp>
      <p:cxnSp>
        <p:nvCxnSpPr>
          <p:cNvPr id="22" name="AutoShape 75"/>
          <p:cNvCxnSpPr>
            <a:cxnSpLocks noChangeShapeType="1"/>
            <a:endCxn id="11" idx="0"/>
          </p:cNvCxnSpPr>
          <p:nvPr/>
        </p:nvCxnSpPr>
        <p:spPr bwMode="auto">
          <a:xfrm>
            <a:off x="1243595" y="4670982"/>
            <a:ext cx="1907561" cy="1014925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sp>
        <p:nvSpPr>
          <p:cNvPr id="2" name="Freeform 1"/>
          <p:cNvSpPr/>
          <p:nvPr/>
        </p:nvSpPr>
        <p:spPr>
          <a:xfrm>
            <a:off x="7117628" y="2310620"/>
            <a:ext cx="679137" cy="573246"/>
          </a:xfrm>
          <a:custGeom>
            <a:avLst/>
            <a:gdLst>
              <a:gd name="connsiteX0" fmla="*/ 114665 w 679137"/>
              <a:gd name="connsiteY0" fmla="*/ 326309 h 573246"/>
              <a:gd name="connsiteX1" fmla="*/ 414541 w 679137"/>
              <a:gd name="connsiteY1" fmla="*/ 370405 h 573246"/>
              <a:gd name="connsiteX2" fmla="*/ 317522 w 679137"/>
              <a:gd name="connsiteY2" fmla="*/ 352767 h 573246"/>
              <a:gd name="connsiteX3" fmla="*/ 141125 w 679137"/>
              <a:gd name="connsiteY3" fmla="*/ 379224 h 573246"/>
              <a:gd name="connsiteX4" fmla="*/ 114665 w 679137"/>
              <a:gd name="connsiteY4" fmla="*/ 388043 h 573246"/>
              <a:gd name="connsiteX5" fmla="*/ 97025 w 679137"/>
              <a:gd name="connsiteY5" fmla="*/ 405682 h 573246"/>
              <a:gd name="connsiteX6" fmla="*/ 88206 w 679137"/>
              <a:gd name="connsiteY6" fmla="*/ 432139 h 573246"/>
              <a:gd name="connsiteX7" fmla="*/ 44106 w 679137"/>
              <a:gd name="connsiteY7" fmla="*/ 458597 h 573246"/>
              <a:gd name="connsiteX8" fmla="*/ 35286 w 679137"/>
              <a:gd name="connsiteY8" fmla="*/ 485054 h 573246"/>
              <a:gd name="connsiteX9" fmla="*/ 17647 w 679137"/>
              <a:gd name="connsiteY9" fmla="*/ 511511 h 573246"/>
              <a:gd name="connsiteX10" fmla="*/ 7 w 679137"/>
              <a:gd name="connsiteY10" fmla="*/ 573246 h 573246"/>
              <a:gd name="connsiteX11" fmla="*/ 88206 w 679137"/>
              <a:gd name="connsiteY11" fmla="*/ 352767 h 573246"/>
              <a:gd name="connsiteX12" fmla="*/ 176404 w 679137"/>
              <a:gd name="connsiteY12" fmla="*/ 273394 h 573246"/>
              <a:gd name="connsiteX13" fmla="*/ 202864 w 679137"/>
              <a:gd name="connsiteY13" fmla="*/ 238118 h 573246"/>
              <a:gd name="connsiteX14" fmla="*/ 229324 w 679137"/>
              <a:gd name="connsiteY14" fmla="*/ 194022 h 573246"/>
              <a:gd name="connsiteX15" fmla="*/ 255783 w 679137"/>
              <a:gd name="connsiteY15" fmla="*/ 185203 h 573246"/>
              <a:gd name="connsiteX16" fmla="*/ 273423 w 679137"/>
              <a:gd name="connsiteY16" fmla="*/ 167564 h 573246"/>
              <a:gd name="connsiteX17" fmla="*/ 352802 w 679137"/>
              <a:gd name="connsiteY17" fmla="*/ 167564 h 573246"/>
              <a:gd name="connsiteX18" fmla="*/ 423361 w 679137"/>
              <a:gd name="connsiteY18" fmla="*/ 176383 h 573246"/>
              <a:gd name="connsiteX19" fmla="*/ 502739 w 679137"/>
              <a:gd name="connsiteY19" fmla="*/ 229298 h 573246"/>
              <a:gd name="connsiteX20" fmla="*/ 555659 w 679137"/>
              <a:gd name="connsiteY20" fmla="*/ 246937 h 573246"/>
              <a:gd name="connsiteX21" fmla="*/ 220504 w 679137"/>
              <a:gd name="connsiteY21" fmla="*/ 185203 h 573246"/>
              <a:gd name="connsiteX22" fmla="*/ 679137 w 679137"/>
              <a:gd name="connsiteY22" fmla="*/ 194022 h 573246"/>
              <a:gd name="connsiteX23" fmla="*/ 432181 w 679137"/>
              <a:gd name="connsiteY23" fmla="*/ 0 h 57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79137" h="573246">
                <a:moveTo>
                  <a:pt x="114665" y="326309"/>
                </a:moveTo>
                <a:lnTo>
                  <a:pt x="414541" y="370405"/>
                </a:lnTo>
                <a:cubicBezTo>
                  <a:pt x="382201" y="364526"/>
                  <a:pt x="350392" y="352767"/>
                  <a:pt x="317522" y="352767"/>
                </a:cubicBezTo>
                <a:cubicBezTo>
                  <a:pt x="271103" y="352767"/>
                  <a:pt x="195104" y="363803"/>
                  <a:pt x="141125" y="379224"/>
                </a:cubicBezTo>
                <a:cubicBezTo>
                  <a:pt x="132186" y="381778"/>
                  <a:pt x="123485" y="385103"/>
                  <a:pt x="114665" y="388043"/>
                </a:cubicBezTo>
                <a:cubicBezTo>
                  <a:pt x="108785" y="393923"/>
                  <a:pt x="101303" y="398552"/>
                  <a:pt x="97025" y="405682"/>
                </a:cubicBezTo>
                <a:cubicBezTo>
                  <a:pt x="92242" y="413653"/>
                  <a:pt x="94780" y="425566"/>
                  <a:pt x="88206" y="432139"/>
                </a:cubicBezTo>
                <a:cubicBezTo>
                  <a:pt x="76084" y="444260"/>
                  <a:pt x="58806" y="449778"/>
                  <a:pt x="44106" y="458597"/>
                </a:cubicBezTo>
                <a:cubicBezTo>
                  <a:pt x="41166" y="467416"/>
                  <a:pt x="39444" y="476739"/>
                  <a:pt x="35286" y="485054"/>
                </a:cubicBezTo>
                <a:cubicBezTo>
                  <a:pt x="30546" y="494534"/>
                  <a:pt x="21952" y="501825"/>
                  <a:pt x="17647" y="511511"/>
                </a:cubicBezTo>
                <a:cubicBezTo>
                  <a:pt x="-923" y="553290"/>
                  <a:pt x="7" y="548035"/>
                  <a:pt x="7" y="573246"/>
                </a:cubicBezTo>
                <a:lnTo>
                  <a:pt x="88206" y="352767"/>
                </a:lnTo>
                <a:cubicBezTo>
                  <a:pt x="117605" y="326309"/>
                  <a:pt x="148436" y="301360"/>
                  <a:pt x="176404" y="273394"/>
                </a:cubicBezTo>
                <a:cubicBezTo>
                  <a:pt x="186798" y="263001"/>
                  <a:pt x="194710" y="250348"/>
                  <a:pt x="202864" y="238118"/>
                </a:cubicBezTo>
                <a:cubicBezTo>
                  <a:pt x="212373" y="223856"/>
                  <a:pt x="217202" y="206143"/>
                  <a:pt x="229324" y="194022"/>
                </a:cubicBezTo>
                <a:cubicBezTo>
                  <a:pt x="235898" y="187449"/>
                  <a:pt x="246963" y="188143"/>
                  <a:pt x="255783" y="185203"/>
                </a:cubicBezTo>
                <a:cubicBezTo>
                  <a:pt x="261663" y="179323"/>
                  <a:pt x="266293" y="171842"/>
                  <a:pt x="273423" y="167564"/>
                </a:cubicBezTo>
                <a:cubicBezTo>
                  <a:pt x="302293" y="150243"/>
                  <a:pt x="318709" y="162694"/>
                  <a:pt x="352802" y="167564"/>
                </a:cubicBezTo>
                <a:cubicBezTo>
                  <a:pt x="376266" y="170916"/>
                  <a:pt x="399841" y="173443"/>
                  <a:pt x="423361" y="176383"/>
                </a:cubicBezTo>
                <a:cubicBezTo>
                  <a:pt x="448419" y="195176"/>
                  <a:pt x="473947" y="216212"/>
                  <a:pt x="502739" y="229298"/>
                </a:cubicBezTo>
                <a:cubicBezTo>
                  <a:pt x="519667" y="236992"/>
                  <a:pt x="555659" y="246937"/>
                  <a:pt x="555659" y="246937"/>
                </a:cubicBezTo>
                <a:lnTo>
                  <a:pt x="220504" y="185203"/>
                </a:lnTo>
                <a:lnTo>
                  <a:pt x="679137" y="194022"/>
                </a:lnTo>
                <a:lnTo>
                  <a:pt x="432181" y="0"/>
                </a:lnTo>
              </a:path>
            </a:pathLst>
          </a:custGeom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609437" y="1860843"/>
            <a:ext cx="2540152" cy="1146491"/>
          </a:xfrm>
          <a:custGeom>
            <a:avLst/>
            <a:gdLst>
              <a:gd name="connsiteX0" fmla="*/ 1878632 w 2540152"/>
              <a:gd name="connsiteY0" fmla="*/ 784905 h 1146491"/>
              <a:gd name="connsiteX1" fmla="*/ 1878632 w 2540152"/>
              <a:gd name="connsiteY1" fmla="*/ 784905 h 1146491"/>
              <a:gd name="connsiteX2" fmla="*/ 1940372 w 2540152"/>
              <a:gd name="connsiteY2" fmla="*/ 855459 h 1146491"/>
              <a:gd name="connsiteX3" fmla="*/ 1975651 w 2540152"/>
              <a:gd name="connsiteY3" fmla="*/ 873097 h 1146491"/>
              <a:gd name="connsiteX4" fmla="*/ 2019750 w 2540152"/>
              <a:gd name="connsiteY4" fmla="*/ 899554 h 1146491"/>
              <a:gd name="connsiteX5" fmla="*/ 2143229 w 2540152"/>
              <a:gd name="connsiteY5" fmla="*/ 952469 h 1146491"/>
              <a:gd name="connsiteX6" fmla="*/ 2178508 w 2540152"/>
              <a:gd name="connsiteY6" fmla="*/ 978927 h 1146491"/>
              <a:gd name="connsiteX7" fmla="*/ 2249067 w 2540152"/>
              <a:gd name="connsiteY7" fmla="*/ 1023023 h 1146491"/>
              <a:gd name="connsiteX8" fmla="*/ 2319626 w 2540152"/>
              <a:gd name="connsiteY8" fmla="*/ 1075938 h 1146491"/>
              <a:gd name="connsiteX9" fmla="*/ 2354905 w 2540152"/>
              <a:gd name="connsiteY9" fmla="*/ 1102395 h 1146491"/>
              <a:gd name="connsiteX10" fmla="*/ 2381365 w 2540152"/>
              <a:gd name="connsiteY10" fmla="*/ 1111214 h 1146491"/>
              <a:gd name="connsiteX11" fmla="*/ 2390185 w 2540152"/>
              <a:gd name="connsiteY11" fmla="*/ 1146491 h 1146491"/>
              <a:gd name="connsiteX12" fmla="*/ 1719875 w 2540152"/>
              <a:gd name="connsiteY12" fmla="*/ 0 h 1146491"/>
              <a:gd name="connsiteX13" fmla="*/ 2099129 w 2540152"/>
              <a:gd name="connsiteY13" fmla="*/ 308671 h 1146491"/>
              <a:gd name="connsiteX14" fmla="*/ 2381365 w 2540152"/>
              <a:gd name="connsiteY14" fmla="*/ 555607 h 1146491"/>
              <a:gd name="connsiteX15" fmla="*/ 2478384 w 2540152"/>
              <a:gd name="connsiteY15" fmla="*/ 643799 h 1146491"/>
              <a:gd name="connsiteX16" fmla="*/ 2504843 w 2540152"/>
              <a:gd name="connsiteY16" fmla="*/ 687895 h 1146491"/>
              <a:gd name="connsiteX17" fmla="*/ 2540123 w 2540152"/>
              <a:gd name="connsiteY17" fmla="*/ 723171 h 1146491"/>
              <a:gd name="connsiteX18" fmla="*/ 2090309 w 2540152"/>
              <a:gd name="connsiteY18" fmla="*/ 0 h 1146491"/>
              <a:gd name="connsiteX19" fmla="*/ 2028570 w 2540152"/>
              <a:gd name="connsiteY19" fmla="*/ 97011 h 1146491"/>
              <a:gd name="connsiteX20" fmla="*/ 1878632 w 2540152"/>
              <a:gd name="connsiteY20" fmla="*/ 238117 h 1146491"/>
              <a:gd name="connsiteX21" fmla="*/ 1525838 w 2540152"/>
              <a:gd name="connsiteY21" fmla="*/ 423320 h 1146491"/>
              <a:gd name="connsiteX22" fmla="*/ 379255 w 2540152"/>
              <a:gd name="connsiteY22" fmla="*/ 829001 h 1146491"/>
              <a:gd name="connsiteX23" fmla="*/ 158758 w 2540152"/>
              <a:gd name="connsiteY23" fmla="*/ 908374 h 1146491"/>
              <a:gd name="connsiteX24" fmla="*/ 35280 w 2540152"/>
              <a:gd name="connsiteY24" fmla="*/ 943650 h 1146491"/>
              <a:gd name="connsiteX25" fmla="*/ 8820 w 2540152"/>
              <a:gd name="connsiteY25" fmla="*/ 952469 h 1146491"/>
              <a:gd name="connsiteX26" fmla="*/ 0 w 2540152"/>
              <a:gd name="connsiteY26" fmla="*/ 961288 h 1146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540152" h="1146491">
                <a:moveTo>
                  <a:pt x="1878632" y="784905"/>
                </a:moveTo>
                <a:lnTo>
                  <a:pt x="1878632" y="784905"/>
                </a:lnTo>
                <a:cubicBezTo>
                  <a:pt x="1899212" y="808423"/>
                  <a:pt x="1917247" y="834438"/>
                  <a:pt x="1940372" y="855459"/>
                </a:cubicBezTo>
                <a:cubicBezTo>
                  <a:pt x="1950101" y="864303"/>
                  <a:pt x="1964158" y="866712"/>
                  <a:pt x="1975651" y="873097"/>
                </a:cubicBezTo>
                <a:cubicBezTo>
                  <a:pt x="1990636" y="881421"/>
                  <a:pt x="2003994" y="892802"/>
                  <a:pt x="2019750" y="899554"/>
                </a:cubicBezTo>
                <a:cubicBezTo>
                  <a:pt x="2122652" y="943652"/>
                  <a:pt x="2070750" y="904153"/>
                  <a:pt x="2143229" y="952469"/>
                </a:cubicBezTo>
                <a:cubicBezTo>
                  <a:pt x="2155460" y="960622"/>
                  <a:pt x="2166277" y="970774"/>
                  <a:pt x="2178508" y="978927"/>
                </a:cubicBezTo>
                <a:cubicBezTo>
                  <a:pt x="2201585" y="994311"/>
                  <a:pt x="2226878" y="1006383"/>
                  <a:pt x="2249067" y="1023023"/>
                </a:cubicBezTo>
                <a:lnTo>
                  <a:pt x="2319626" y="1075938"/>
                </a:lnTo>
                <a:cubicBezTo>
                  <a:pt x="2331386" y="1084757"/>
                  <a:pt x="2340960" y="1097747"/>
                  <a:pt x="2354905" y="1102395"/>
                </a:cubicBezTo>
                <a:lnTo>
                  <a:pt x="2381365" y="1111214"/>
                </a:lnTo>
                <a:cubicBezTo>
                  <a:pt x="2391115" y="1140461"/>
                  <a:pt x="2390185" y="1128376"/>
                  <a:pt x="2390185" y="1146491"/>
                </a:cubicBezTo>
                <a:lnTo>
                  <a:pt x="1719875" y="0"/>
                </a:lnTo>
                <a:cubicBezTo>
                  <a:pt x="1751733" y="25218"/>
                  <a:pt x="2055094" y="261888"/>
                  <a:pt x="2099129" y="308671"/>
                </a:cubicBezTo>
                <a:cubicBezTo>
                  <a:pt x="2317319" y="540478"/>
                  <a:pt x="2152129" y="386185"/>
                  <a:pt x="2381365" y="555607"/>
                </a:cubicBezTo>
                <a:cubicBezTo>
                  <a:pt x="2393289" y="564419"/>
                  <a:pt x="2462251" y="623058"/>
                  <a:pt x="2478384" y="643799"/>
                </a:cubicBezTo>
                <a:cubicBezTo>
                  <a:pt x="2488908" y="657329"/>
                  <a:pt x="2493555" y="674995"/>
                  <a:pt x="2504843" y="687895"/>
                </a:cubicBezTo>
                <a:cubicBezTo>
                  <a:pt x="2542475" y="730899"/>
                  <a:pt x="2540123" y="696696"/>
                  <a:pt x="2540123" y="723171"/>
                </a:cubicBezTo>
                <a:lnTo>
                  <a:pt x="2090309" y="0"/>
                </a:lnTo>
                <a:cubicBezTo>
                  <a:pt x="2069729" y="32337"/>
                  <a:pt x="2054036" y="68364"/>
                  <a:pt x="2028570" y="97011"/>
                </a:cubicBezTo>
                <a:cubicBezTo>
                  <a:pt x="1982972" y="148305"/>
                  <a:pt x="1937484" y="202808"/>
                  <a:pt x="1878632" y="238117"/>
                </a:cubicBezTo>
                <a:cubicBezTo>
                  <a:pt x="1724083" y="330839"/>
                  <a:pt x="1692231" y="359328"/>
                  <a:pt x="1525838" y="423320"/>
                </a:cubicBezTo>
                <a:cubicBezTo>
                  <a:pt x="632516" y="766879"/>
                  <a:pt x="1045505" y="603808"/>
                  <a:pt x="379255" y="829001"/>
                </a:cubicBezTo>
                <a:cubicBezTo>
                  <a:pt x="305252" y="854014"/>
                  <a:pt x="232866" y="883673"/>
                  <a:pt x="158758" y="908374"/>
                </a:cubicBezTo>
                <a:cubicBezTo>
                  <a:pt x="118148" y="921909"/>
                  <a:pt x="76347" y="931573"/>
                  <a:pt x="35280" y="943650"/>
                </a:cubicBezTo>
                <a:cubicBezTo>
                  <a:pt x="26361" y="946273"/>
                  <a:pt x="17136" y="948312"/>
                  <a:pt x="8820" y="952469"/>
                </a:cubicBezTo>
                <a:cubicBezTo>
                  <a:pt x="5101" y="954328"/>
                  <a:pt x="2940" y="958348"/>
                  <a:pt x="0" y="961288"/>
                </a:cubicBezTo>
              </a:path>
            </a:pathLst>
          </a:custGeom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6023" y="2984076"/>
            <a:ext cx="2745481" cy="168938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lIns="0" rtlCol="0"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n;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n := a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x := b + n * n + c;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n := n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y := d * n</a:t>
            </a:r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;</a:t>
            </a:r>
            <a:endParaRPr lang="en-US" sz="1600" dirty="0" smtClean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87814" y="5688384"/>
            <a:ext cx="3157512" cy="63742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z := y + x;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y := 0; </a:t>
            </a:r>
          </a:p>
        </p:txBody>
      </p:sp>
      <p:cxnSp>
        <p:nvCxnSpPr>
          <p:cNvPr id="21" name="AutoShape 75"/>
          <p:cNvCxnSpPr>
            <a:cxnSpLocks noChangeShapeType="1"/>
            <a:endCxn id="19" idx="0"/>
          </p:cNvCxnSpPr>
          <p:nvPr/>
        </p:nvCxnSpPr>
        <p:spPr bwMode="auto">
          <a:xfrm flipH="1">
            <a:off x="6708764" y="1969151"/>
            <a:ext cx="1695190" cy="1014925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cxnSp>
        <p:nvCxnSpPr>
          <p:cNvPr id="23" name="AutoShape 75"/>
          <p:cNvCxnSpPr>
            <a:cxnSpLocks noChangeShapeType="1"/>
          </p:cNvCxnSpPr>
          <p:nvPr/>
        </p:nvCxnSpPr>
        <p:spPr bwMode="auto">
          <a:xfrm>
            <a:off x="8377492" y="1969151"/>
            <a:ext cx="6358" cy="3719233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sp>
        <p:nvSpPr>
          <p:cNvPr id="24" name="TextBox 36"/>
          <p:cNvSpPr txBox="1">
            <a:spLocks noChangeArrowheads="1"/>
          </p:cNvSpPr>
          <p:nvPr/>
        </p:nvSpPr>
        <p:spPr bwMode="auto">
          <a:xfrm>
            <a:off x="6381013" y="2266001"/>
            <a:ext cx="7121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False</a:t>
            </a:r>
          </a:p>
        </p:txBody>
      </p:sp>
      <p:sp>
        <p:nvSpPr>
          <p:cNvPr id="25" name="TextBox 61"/>
          <p:cNvSpPr txBox="1">
            <a:spLocks noChangeArrowheads="1"/>
          </p:cNvSpPr>
          <p:nvPr/>
        </p:nvSpPr>
        <p:spPr bwMode="auto">
          <a:xfrm>
            <a:off x="8372574" y="2266001"/>
            <a:ext cx="6614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True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81456" y="1554675"/>
            <a:ext cx="3157512" cy="41447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…</a:t>
            </a:r>
          </a:p>
        </p:txBody>
      </p:sp>
      <p:cxnSp>
        <p:nvCxnSpPr>
          <p:cNvPr id="27" name="AutoShape 75"/>
          <p:cNvCxnSpPr>
            <a:cxnSpLocks noChangeShapeType="1"/>
            <a:stCxn id="19" idx="2"/>
          </p:cNvCxnSpPr>
          <p:nvPr/>
        </p:nvCxnSpPr>
        <p:spPr bwMode="auto">
          <a:xfrm>
            <a:off x="6708764" y="4673459"/>
            <a:ext cx="1701546" cy="1014925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sp>
        <p:nvSpPr>
          <p:cNvPr id="29" name="Oval 28"/>
          <p:cNvSpPr/>
          <p:nvPr/>
        </p:nvSpPr>
        <p:spPr bwMode="auto">
          <a:xfrm>
            <a:off x="1005465" y="4409580"/>
            <a:ext cx="590931" cy="537969"/>
          </a:xfrm>
          <a:prstGeom prst="ellipse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6405687" y="4394416"/>
            <a:ext cx="590931" cy="537969"/>
          </a:xfrm>
          <a:prstGeom prst="ellipse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2833643" y="6246439"/>
            <a:ext cx="590931" cy="537969"/>
          </a:xfrm>
          <a:prstGeom prst="ellipse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157840" y="6249479"/>
            <a:ext cx="590931" cy="537969"/>
          </a:xfrm>
          <a:prstGeom prst="ellipse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508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763" y="0"/>
            <a:ext cx="7772400" cy="1143000"/>
          </a:xfrm>
        </p:spPr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5" name="Line 43"/>
          <p:cNvSpPr>
            <a:spLocks noChangeShapeType="1"/>
          </p:cNvSpPr>
          <p:nvPr/>
        </p:nvSpPr>
        <p:spPr bwMode="auto">
          <a:xfrm>
            <a:off x="3946479" y="1666875"/>
            <a:ext cx="0" cy="4508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endParaRPr lang="en-US" sz="2000">
              <a:latin typeface="+mn-lt"/>
            </a:endParaRPr>
          </a:p>
        </p:txBody>
      </p:sp>
      <p:cxnSp>
        <p:nvCxnSpPr>
          <p:cNvPr id="11" name="AutoShape 75"/>
          <p:cNvCxnSpPr>
            <a:cxnSpLocks noChangeShapeType="1"/>
            <a:endCxn id="48" idx="0"/>
          </p:cNvCxnSpPr>
          <p:nvPr/>
        </p:nvCxnSpPr>
        <p:spPr bwMode="auto">
          <a:xfrm flipH="1">
            <a:off x="5057677" y="1066800"/>
            <a:ext cx="12753" cy="388938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943304" y="1587500"/>
            <a:ext cx="398463" cy="3079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endParaRPr lang="en-US" sz="2000">
              <a:latin typeface="+mn-lt"/>
            </a:endParaRPr>
          </a:p>
        </p:txBody>
      </p:sp>
      <p:sp>
        <p:nvSpPr>
          <p:cNvPr id="14" name="Line 43"/>
          <p:cNvSpPr>
            <a:spLocks noChangeShapeType="1"/>
          </p:cNvSpPr>
          <p:nvPr/>
        </p:nvSpPr>
        <p:spPr bwMode="auto">
          <a:xfrm>
            <a:off x="2098629" y="3389313"/>
            <a:ext cx="0" cy="4508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endParaRPr lang="en-US" sz="2000">
              <a:latin typeface="+mn-lt"/>
            </a:endParaRPr>
          </a:p>
        </p:txBody>
      </p:sp>
      <p:cxnSp>
        <p:nvCxnSpPr>
          <p:cNvPr id="20" name="AutoShape 75"/>
          <p:cNvCxnSpPr>
            <a:cxnSpLocks noChangeShapeType="1"/>
            <a:stCxn id="48" idx="2"/>
            <a:endCxn id="51" idx="0"/>
          </p:cNvCxnSpPr>
          <p:nvPr/>
        </p:nvCxnSpPr>
        <p:spPr bwMode="auto">
          <a:xfrm flipH="1">
            <a:off x="3190829" y="2640013"/>
            <a:ext cx="1866848" cy="583658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095454" y="3309938"/>
            <a:ext cx="398463" cy="3079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endParaRPr lang="en-US" sz="2000">
              <a:latin typeface="+mn-lt"/>
            </a:endParaRPr>
          </a:p>
        </p:txBody>
      </p:sp>
      <p:sp>
        <p:nvSpPr>
          <p:cNvPr id="23" name="Line 43"/>
          <p:cNvSpPr>
            <a:spLocks noChangeShapeType="1"/>
          </p:cNvSpPr>
          <p:nvPr/>
        </p:nvSpPr>
        <p:spPr bwMode="auto">
          <a:xfrm>
            <a:off x="5930854" y="3403600"/>
            <a:ext cx="0" cy="4508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endParaRPr lang="en-US" sz="2000">
              <a:latin typeface="+mn-lt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930854" y="3325813"/>
            <a:ext cx="2554288" cy="14351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endParaRPr lang="en-US" sz="2000" baseline="-25000" dirty="0">
              <a:solidFill>
                <a:schemeClr val="tx1"/>
              </a:solidFill>
              <a:latin typeface="+mn-lt"/>
              <a:sym typeface="Math C" pitchFamily="2" charset="2"/>
            </a:endParaRPr>
          </a:p>
        </p:txBody>
      </p:sp>
      <p:cxnSp>
        <p:nvCxnSpPr>
          <p:cNvPr id="29" name="AutoShape 75"/>
          <p:cNvCxnSpPr>
            <a:cxnSpLocks noChangeShapeType="1"/>
            <a:stCxn id="48" idx="2"/>
            <a:endCxn id="49" idx="0"/>
          </p:cNvCxnSpPr>
          <p:nvPr/>
        </p:nvCxnSpPr>
        <p:spPr bwMode="auto">
          <a:xfrm>
            <a:off x="5057677" y="2640013"/>
            <a:ext cx="2153498" cy="749300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sp>
        <p:nvSpPr>
          <p:cNvPr id="32" name="TextBox 36"/>
          <p:cNvSpPr txBox="1">
            <a:spLocks noChangeArrowheads="1"/>
          </p:cNvSpPr>
          <p:nvPr/>
        </p:nvSpPr>
        <p:spPr bwMode="auto">
          <a:xfrm>
            <a:off x="3141617" y="2686843"/>
            <a:ext cx="7121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False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903617" y="5086350"/>
            <a:ext cx="2227262" cy="11763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endParaRPr lang="en-US" sz="1800" baseline="-25000" dirty="0">
              <a:solidFill>
                <a:schemeClr val="tx1"/>
              </a:solidFill>
              <a:latin typeface="+mn-lt"/>
              <a:sym typeface="Math C" pitchFamily="2" charset="2"/>
            </a:endParaRPr>
          </a:p>
        </p:txBody>
      </p:sp>
      <p:cxnSp>
        <p:nvCxnSpPr>
          <p:cNvPr id="39" name="AutoShape 75"/>
          <p:cNvCxnSpPr>
            <a:cxnSpLocks noChangeShapeType="1"/>
            <a:stCxn id="49" idx="2"/>
            <a:endCxn id="50" idx="0"/>
          </p:cNvCxnSpPr>
          <p:nvPr/>
        </p:nvCxnSpPr>
        <p:spPr bwMode="auto">
          <a:xfrm flipH="1">
            <a:off x="5057677" y="4573588"/>
            <a:ext cx="2153498" cy="514350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cxnSp>
        <p:nvCxnSpPr>
          <p:cNvPr id="41" name="AutoShape 75"/>
          <p:cNvCxnSpPr>
            <a:cxnSpLocks noChangeShapeType="1"/>
            <a:stCxn id="51" idx="2"/>
            <a:endCxn id="50" idx="0"/>
          </p:cNvCxnSpPr>
          <p:nvPr/>
        </p:nvCxnSpPr>
        <p:spPr bwMode="auto">
          <a:xfrm>
            <a:off x="3190829" y="4407946"/>
            <a:ext cx="1866848" cy="679992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cxnSp>
        <p:nvCxnSpPr>
          <p:cNvPr id="42" name="AutoShape 75"/>
          <p:cNvCxnSpPr>
            <a:cxnSpLocks noChangeShapeType="1"/>
            <a:stCxn id="50" idx="2"/>
          </p:cNvCxnSpPr>
          <p:nvPr/>
        </p:nvCxnSpPr>
        <p:spPr bwMode="auto">
          <a:xfrm>
            <a:off x="5057677" y="6272213"/>
            <a:ext cx="12753" cy="433387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sp>
        <p:nvSpPr>
          <p:cNvPr id="43" name="TextBox 57"/>
          <p:cNvSpPr txBox="1">
            <a:spLocks noChangeArrowheads="1"/>
          </p:cNvSpPr>
          <p:nvPr/>
        </p:nvSpPr>
        <p:spPr bwMode="auto">
          <a:xfrm>
            <a:off x="3367042" y="1455738"/>
            <a:ext cx="4541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1</a:t>
            </a:r>
            <a:endParaRPr lang="en-US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4" name="TextBox 58"/>
          <p:cNvSpPr txBox="1">
            <a:spLocks noChangeArrowheads="1"/>
          </p:cNvSpPr>
          <p:nvPr/>
        </p:nvSpPr>
        <p:spPr bwMode="auto">
          <a:xfrm>
            <a:off x="1502067" y="3233738"/>
            <a:ext cx="4541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2</a:t>
            </a:r>
            <a:endParaRPr lang="en-US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5" name="TextBox 59"/>
          <p:cNvSpPr txBox="1">
            <a:spLocks noChangeArrowheads="1"/>
          </p:cNvSpPr>
          <p:nvPr/>
        </p:nvSpPr>
        <p:spPr bwMode="auto">
          <a:xfrm>
            <a:off x="5553030" y="3262313"/>
            <a:ext cx="4541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3</a:t>
            </a:r>
            <a:endParaRPr lang="en-US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6" name="TextBox 60"/>
          <p:cNvSpPr txBox="1">
            <a:spLocks noChangeArrowheads="1"/>
          </p:cNvSpPr>
          <p:nvPr/>
        </p:nvSpPr>
        <p:spPr bwMode="auto">
          <a:xfrm>
            <a:off x="3382917" y="4954588"/>
            <a:ext cx="4541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1800" b="0">
                <a:solidFill>
                  <a:schemeClr val="tx1"/>
                </a:solidFill>
                <a:latin typeface="+mn-lt"/>
              </a:rPr>
              <a:t>4</a:t>
            </a:r>
            <a:endParaRPr lang="en-US" sz="20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TextBox 61"/>
          <p:cNvSpPr txBox="1">
            <a:spLocks noChangeArrowheads="1"/>
          </p:cNvSpPr>
          <p:nvPr/>
        </p:nvSpPr>
        <p:spPr bwMode="auto">
          <a:xfrm>
            <a:off x="6076904" y="2686843"/>
            <a:ext cx="6614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True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856337" y="1455738"/>
            <a:ext cx="2402680" cy="11842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 := 4 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* i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 := a 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[ </a:t>
            </a: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 ]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if t</a:t>
            </a:r>
            <a:r>
              <a:rPr lang="en-US" sz="1800" baseline="-25000" dirty="0">
                <a:solidFill>
                  <a:schemeClr val="tx1"/>
                </a:solidFill>
                <a:sym typeface="Math B" pitchFamily="2" charset="2"/>
              </a:rPr>
              <a:t>2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 &lt;= 20 </a:t>
            </a:r>
            <a:r>
              <a:rPr lang="en-US" sz="1800" dirty="0" err="1">
                <a:solidFill>
                  <a:schemeClr val="tx1"/>
                </a:solidFill>
                <a:sym typeface="Math B" pitchFamily="2" charset="2"/>
              </a:rPr>
              <a:t>goto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B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3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009835" y="3389313"/>
            <a:ext cx="2402680" cy="11842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5</a:t>
            </a:r>
            <a:r>
              <a:rPr lang="en-US" sz="1800" dirty="0">
                <a:solidFill>
                  <a:schemeClr val="tx1"/>
                </a:solidFill>
              </a:rPr>
              <a:t> := 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* </a:t>
            </a: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4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6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:= prod + </a:t>
            </a: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5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prod := 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6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sym typeface="Math B" pitchFamily="2" charset="2"/>
              </a:rPr>
              <a:t>goto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B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4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856337" y="5087938"/>
            <a:ext cx="2402680" cy="11842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7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:= i + 1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i := </a:t>
            </a: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2</a:t>
            </a:r>
          </a:p>
          <a:p>
            <a:pPr algn="l"/>
            <a:r>
              <a:rPr lang="en-US" sz="1800" dirty="0" err="1">
                <a:solidFill>
                  <a:schemeClr val="tx1"/>
                </a:solidFill>
                <a:sym typeface="Math C" pitchFamily="2" charset="2"/>
              </a:rPr>
              <a:t>Goto</a:t>
            </a:r>
            <a:r>
              <a:rPr lang="en-US" sz="1800" dirty="0">
                <a:solidFill>
                  <a:schemeClr val="tx1"/>
                </a:solidFill>
                <a:sym typeface="Math C" pitchFamily="2" charset="2"/>
              </a:rPr>
              <a:t> B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5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989489" y="3223671"/>
            <a:ext cx="2402680" cy="11842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3</a:t>
            </a:r>
            <a:r>
              <a:rPr lang="en-US" sz="1800" dirty="0">
                <a:solidFill>
                  <a:schemeClr val="tx1"/>
                </a:solidFill>
              </a:rPr>
              <a:t> := 4 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* i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4</a:t>
            </a:r>
            <a:r>
              <a:rPr lang="en-US" sz="1800" dirty="0">
                <a:solidFill>
                  <a:schemeClr val="tx1"/>
                </a:solidFill>
              </a:rPr>
              <a:t> := b 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[ </a:t>
            </a: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3</a:t>
            </a:r>
            <a:r>
              <a:rPr lang="en-US" sz="1800" dirty="0">
                <a:solidFill>
                  <a:schemeClr val="tx1"/>
                </a:solidFill>
              </a:rPr>
              <a:t> ]</a:t>
            </a:r>
          </a:p>
          <a:p>
            <a:pPr algn="l"/>
            <a:r>
              <a:rPr lang="en-US" sz="1800" dirty="0" err="1">
                <a:solidFill>
                  <a:schemeClr val="tx1"/>
                </a:solidFill>
                <a:sym typeface="Math B" pitchFamily="2" charset="2"/>
              </a:rPr>
              <a:t>goto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B</a:t>
            </a:r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US" sz="1800" baseline="-25000" dirty="0">
              <a:solidFill>
                <a:schemeClr val="tx1"/>
              </a:solidFill>
              <a:sym typeface="Math C" pitchFamily="2" charset="2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01894" y="2102946"/>
            <a:ext cx="697479" cy="447657"/>
          </a:xfrm>
          <a:prstGeom prst="rect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TextBox 57"/>
          <p:cNvSpPr txBox="1">
            <a:spLocks noChangeArrowheads="1"/>
          </p:cNvSpPr>
          <p:nvPr/>
        </p:nvSpPr>
        <p:spPr bwMode="auto">
          <a:xfrm>
            <a:off x="423548" y="2118259"/>
            <a:ext cx="4541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1</a:t>
            </a:r>
            <a:endParaRPr lang="en-US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01894" y="2557265"/>
            <a:ext cx="697479" cy="447657"/>
          </a:xfrm>
          <a:prstGeom prst="rect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1" name="TextBox 57"/>
          <p:cNvSpPr txBox="1">
            <a:spLocks noChangeArrowheads="1"/>
          </p:cNvSpPr>
          <p:nvPr/>
        </p:nvSpPr>
        <p:spPr bwMode="auto">
          <a:xfrm>
            <a:off x="423548" y="2572578"/>
            <a:ext cx="4541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2</a:t>
            </a:r>
            <a:endParaRPr lang="en-US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301894" y="2980351"/>
            <a:ext cx="697479" cy="447657"/>
          </a:xfrm>
          <a:prstGeom prst="rect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5" name="TextBox 57"/>
          <p:cNvSpPr txBox="1">
            <a:spLocks noChangeArrowheads="1"/>
          </p:cNvSpPr>
          <p:nvPr/>
        </p:nvSpPr>
        <p:spPr bwMode="auto">
          <a:xfrm>
            <a:off x="423548" y="2995664"/>
            <a:ext cx="4541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B3</a:t>
            </a:r>
            <a:endParaRPr lang="en-US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01894" y="3428001"/>
            <a:ext cx="697479" cy="447657"/>
          </a:xfrm>
          <a:prstGeom prst="rect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TextBox 57"/>
          <p:cNvSpPr txBox="1">
            <a:spLocks noChangeArrowheads="1"/>
          </p:cNvSpPr>
          <p:nvPr/>
        </p:nvSpPr>
        <p:spPr bwMode="auto">
          <a:xfrm>
            <a:off x="423548" y="3443314"/>
            <a:ext cx="4541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B4</a:t>
            </a:r>
            <a:endParaRPr lang="en-US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98142" y="3882308"/>
            <a:ext cx="697479" cy="447657"/>
          </a:xfrm>
          <a:prstGeom prst="rect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…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04800" y="1661085"/>
            <a:ext cx="697479" cy="447657"/>
          </a:xfrm>
          <a:prstGeom prst="rect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45109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</a:t>
            </a:r>
            <a:r>
              <a:rPr lang="en-US" dirty="0"/>
              <a:t>B</a:t>
            </a:r>
            <a:r>
              <a:rPr lang="en-US" dirty="0" smtClean="0"/>
              <a:t>asic </a:t>
            </a:r>
            <a:r>
              <a:rPr lang="en-US" dirty="0"/>
              <a:t>B</a:t>
            </a:r>
            <a:r>
              <a:rPr lang="en-US" dirty="0" smtClean="0"/>
              <a:t>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000" b="1" dirty="0"/>
              <a:t>Input</a:t>
            </a:r>
            <a:r>
              <a:rPr lang="en-US" sz="3000" dirty="0"/>
              <a:t>:  A sequence of three-address statements</a:t>
            </a:r>
          </a:p>
          <a:p>
            <a:r>
              <a:rPr lang="en-US" sz="3000" b="1" dirty="0"/>
              <a:t>Output</a:t>
            </a:r>
            <a:r>
              <a:rPr lang="en-US" sz="3000" dirty="0"/>
              <a:t>:  A list of basic blocks with each three-address statement in exactly one block</a:t>
            </a:r>
          </a:p>
          <a:p>
            <a:r>
              <a:rPr lang="en-US" sz="3000" b="1" dirty="0"/>
              <a:t>Method</a:t>
            </a:r>
            <a:endParaRPr lang="en-US" b="1" dirty="0"/>
          </a:p>
          <a:p>
            <a:pPr lvl="1"/>
            <a:r>
              <a:rPr lang="en-US" sz="2600" dirty="0" smtClean="0"/>
              <a:t>Determine </a:t>
            </a:r>
            <a:r>
              <a:rPr lang="en-US" sz="2600" dirty="0"/>
              <a:t>the set of </a:t>
            </a:r>
            <a:r>
              <a:rPr lang="en-US" sz="2600" b="1" dirty="0">
                <a:solidFill>
                  <a:schemeClr val="tx2"/>
                </a:solidFill>
              </a:rPr>
              <a:t>leaders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smtClean="0"/>
              <a:t>(first statement </a:t>
            </a:r>
            <a:r>
              <a:rPr lang="en-US" sz="2600" dirty="0"/>
              <a:t>of </a:t>
            </a:r>
            <a:r>
              <a:rPr lang="en-US" sz="2600" dirty="0" smtClean="0"/>
              <a:t>a block)</a:t>
            </a:r>
            <a:endParaRPr lang="en-US" sz="2600" dirty="0"/>
          </a:p>
          <a:p>
            <a:pPr lvl="2"/>
            <a:r>
              <a:rPr lang="en-US" dirty="0"/>
              <a:t>The first statement is a leader</a:t>
            </a:r>
          </a:p>
          <a:p>
            <a:pPr lvl="2"/>
            <a:r>
              <a:rPr lang="en-US" dirty="0"/>
              <a:t>Any statement that is the target of a </a:t>
            </a:r>
            <a:r>
              <a:rPr lang="en-US" dirty="0" smtClean="0"/>
              <a:t>jump </a:t>
            </a:r>
            <a:r>
              <a:rPr lang="en-US" dirty="0"/>
              <a:t>is a leader</a:t>
            </a:r>
          </a:p>
          <a:p>
            <a:pPr lvl="2"/>
            <a:r>
              <a:rPr lang="en-US" dirty="0"/>
              <a:t>Any statement that immediately follows a </a:t>
            </a:r>
            <a:r>
              <a:rPr lang="en-US" dirty="0" smtClean="0"/>
              <a:t>jump is </a:t>
            </a:r>
            <a:r>
              <a:rPr lang="en-US" dirty="0"/>
              <a:t>a leader</a:t>
            </a:r>
          </a:p>
          <a:p>
            <a:pPr lvl="1"/>
            <a:r>
              <a:rPr lang="en-US" dirty="0"/>
              <a:t>For each leader, its basic block consists of the leader and all statements up to but not including the next leader or the end of the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541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9020"/>
            <a:ext cx="2895600" cy="7441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914399"/>
            <a:ext cx="2514600" cy="5655625"/>
          </a:xfrm>
        </p:spPr>
        <p:txBody>
          <a:bodyPr>
            <a:noAutofit/>
          </a:bodyPr>
          <a:lstStyle/>
          <a:p>
            <a:pPr marL="582930" indent="-514350">
              <a:buAutoNum type="arabicParenR"/>
            </a:pPr>
            <a:r>
              <a:rPr lang="en-US" sz="1600" dirty="0" smtClean="0"/>
              <a:t>i = 1</a:t>
            </a:r>
          </a:p>
          <a:p>
            <a:pPr marL="582930" indent="-514350">
              <a:buAutoNum type="arabicParenR"/>
            </a:pPr>
            <a:r>
              <a:rPr lang="en-US" sz="1600" dirty="0" smtClean="0"/>
              <a:t>j =1</a:t>
            </a:r>
          </a:p>
          <a:p>
            <a:pPr marL="582930" indent="-514350">
              <a:buAutoNum type="arabicParenR"/>
            </a:pPr>
            <a:r>
              <a:rPr lang="en-US" sz="1600" dirty="0" smtClean="0"/>
              <a:t>t1 = 10*I</a:t>
            </a:r>
          </a:p>
          <a:p>
            <a:pPr marL="582930" indent="-514350">
              <a:buAutoNum type="arabicParenR"/>
            </a:pPr>
            <a:r>
              <a:rPr lang="en-US" sz="1600" dirty="0" smtClean="0"/>
              <a:t>t2 = t1 + j</a:t>
            </a:r>
          </a:p>
          <a:p>
            <a:pPr marL="582930" indent="-514350">
              <a:buAutoNum type="arabicParenR"/>
            </a:pPr>
            <a:r>
              <a:rPr lang="en-US" sz="1600" dirty="0" smtClean="0"/>
              <a:t>t3 = 8*t2</a:t>
            </a:r>
          </a:p>
          <a:p>
            <a:pPr marL="582930" indent="-514350">
              <a:buAutoNum type="arabicParenR"/>
            </a:pPr>
            <a:r>
              <a:rPr lang="en-US" sz="1600" dirty="0" smtClean="0"/>
              <a:t>t4 = t3-88</a:t>
            </a:r>
          </a:p>
          <a:p>
            <a:pPr marL="582930" indent="-514350">
              <a:buAutoNum type="arabicParenR"/>
            </a:pPr>
            <a:r>
              <a:rPr lang="en-US" sz="1600" dirty="0" smtClean="0"/>
              <a:t>a[t4] = 0.0</a:t>
            </a:r>
          </a:p>
          <a:p>
            <a:pPr marL="582930" indent="-514350">
              <a:buAutoNum type="arabicParenR"/>
            </a:pPr>
            <a:r>
              <a:rPr lang="en-US" sz="1600" dirty="0" smtClean="0"/>
              <a:t>j = j + 1</a:t>
            </a:r>
          </a:p>
          <a:p>
            <a:pPr marL="582930" indent="-514350">
              <a:buAutoNum type="arabicParenR"/>
            </a:pPr>
            <a:r>
              <a:rPr lang="en-US" sz="1600" dirty="0" smtClean="0"/>
              <a:t>if j &lt;= 10 </a:t>
            </a:r>
            <a:r>
              <a:rPr lang="en-US" sz="1600" b="1" dirty="0" err="1" smtClean="0">
                <a:solidFill>
                  <a:schemeClr val="tx2"/>
                </a:solidFill>
              </a:rPr>
              <a:t>goto</a:t>
            </a:r>
            <a:r>
              <a:rPr lang="en-US" sz="1600" b="1" dirty="0" smtClean="0">
                <a:solidFill>
                  <a:schemeClr val="tx2"/>
                </a:solidFill>
              </a:rPr>
              <a:t> (3)</a:t>
            </a:r>
          </a:p>
          <a:p>
            <a:pPr marL="582930" indent="-514350">
              <a:buAutoNum type="arabicParenR"/>
            </a:pPr>
            <a:r>
              <a:rPr lang="en-US" sz="1600" dirty="0" smtClean="0"/>
              <a:t>i=i+1</a:t>
            </a:r>
          </a:p>
          <a:p>
            <a:pPr marL="582930" indent="-514350">
              <a:buAutoNum type="arabicParenR"/>
            </a:pPr>
            <a:r>
              <a:rPr lang="en-US" sz="1600" dirty="0" smtClean="0"/>
              <a:t>if i &lt;= 10 </a:t>
            </a:r>
            <a:r>
              <a:rPr lang="en-US" sz="1600" b="1" dirty="0" err="1" smtClean="0">
                <a:solidFill>
                  <a:schemeClr val="tx2"/>
                </a:solidFill>
              </a:rPr>
              <a:t>goto</a:t>
            </a:r>
            <a:r>
              <a:rPr lang="en-US" sz="1600" b="1" dirty="0" smtClean="0">
                <a:solidFill>
                  <a:schemeClr val="tx2"/>
                </a:solidFill>
              </a:rPr>
              <a:t> (2)</a:t>
            </a:r>
          </a:p>
          <a:p>
            <a:pPr marL="582930" indent="-514350">
              <a:buAutoNum type="arabicParenR"/>
            </a:pPr>
            <a:r>
              <a:rPr lang="en-US" sz="1600" dirty="0" smtClean="0"/>
              <a:t>i=1</a:t>
            </a:r>
          </a:p>
          <a:p>
            <a:pPr marL="582930" indent="-514350">
              <a:buAutoNum type="arabicParenR"/>
            </a:pPr>
            <a:r>
              <a:rPr lang="en-US" sz="1600" dirty="0" smtClean="0"/>
              <a:t>t5=i-1</a:t>
            </a:r>
          </a:p>
          <a:p>
            <a:pPr marL="582930" indent="-514350">
              <a:buAutoNum type="arabicParenR"/>
            </a:pPr>
            <a:r>
              <a:rPr lang="en-US" sz="1600" dirty="0" smtClean="0"/>
              <a:t>t6=88*t5</a:t>
            </a:r>
          </a:p>
          <a:p>
            <a:pPr marL="582930" indent="-514350">
              <a:buAutoNum type="arabicParenR"/>
            </a:pPr>
            <a:r>
              <a:rPr lang="en-US" sz="1600" dirty="0" smtClean="0"/>
              <a:t>a[t6]=1.0</a:t>
            </a:r>
          </a:p>
          <a:p>
            <a:pPr marL="582930" indent="-514350">
              <a:buAutoNum type="arabicParenR"/>
            </a:pPr>
            <a:r>
              <a:rPr lang="en-US" sz="1600" dirty="0" smtClean="0"/>
              <a:t>i=i+1</a:t>
            </a:r>
          </a:p>
          <a:p>
            <a:pPr marL="582930" indent="-514350">
              <a:buAutoNum type="arabicParenR"/>
            </a:pPr>
            <a:r>
              <a:rPr lang="en-US" sz="1600" dirty="0" smtClean="0"/>
              <a:t>if I &lt;=10 </a:t>
            </a:r>
            <a:r>
              <a:rPr lang="en-US" sz="1600" b="1" dirty="0" err="1" smtClean="0">
                <a:solidFill>
                  <a:schemeClr val="tx2"/>
                </a:solidFill>
              </a:rPr>
              <a:t>goto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</a:rPr>
              <a:t>(13)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86180" y="996341"/>
            <a:ext cx="2057400" cy="254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i = </a:t>
            </a:r>
            <a:r>
              <a:rPr lang="en-US" sz="1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86180" y="1395417"/>
            <a:ext cx="2057400" cy="2595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j = </a:t>
            </a:r>
            <a:r>
              <a:rPr lang="en-US" sz="1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86180" y="1951433"/>
            <a:ext cx="2057400" cy="17823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/>
            <a:r>
              <a:rPr lang="en-US" sz="1600" dirty="0">
                <a:solidFill>
                  <a:schemeClr val="tx1"/>
                </a:solidFill>
              </a:rPr>
              <a:t>t1 = 10*I</a:t>
            </a:r>
          </a:p>
          <a:p>
            <a:pPr marL="68580"/>
            <a:r>
              <a:rPr lang="en-US" sz="1600" dirty="0">
                <a:solidFill>
                  <a:schemeClr val="tx1"/>
                </a:solidFill>
              </a:rPr>
              <a:t>t2 = t1 + j</a:t>
            </a:r>
          </a:p>
          <a:p>
            <a:pPr marL="68580"/>
            <a:r>
              <a:rPr lang="en-US" sz="1600" dirty="0">
                <a:solidFill>
                  <a:schemeClr val="tx1"/>
                </a:solidFill>
              </a:rPr>
              <a:t>t3 = 8*t2</a:t>
            </a:r>
          </a:p>
          <a:p>
            <a:pPr marL="68580"/>
            <a:r>
              <a:rPr lang="en-US" sz="1600" dirty="0">
                <a:solidFill>
                  <a:schemeClr val="tx1"/>
                </a:solidFill>
              </a:rPr>
              <a:t>t4 = t3-88</a:t>
            </a:r>
          </a:p>
          <a:p>
            <a:pPr marL="68580"/>
            <a:r>
              <a:rPr lang="en-US" sz="1600" dirty="0">
                <a:solidFill>
                  <a:schemeClr val="tx1"/>
                </a:solidFill>
              </a:rPr>
              <a:t>a[t4] = 0.0</a:t>
            </a:r>
          </a:p>
          <a:p>
            <a:pPr marL="68580"/>
            <a:r>
              <a:rPr lang="en-US" sz="1600" dirty="0">
                <a:solidFill>
                  <a:schemeClr val="tx1"/>
                </a:solidFill>
              </a:rPr>
              <a:t>j = j + 1</a:t>
            </a:r>
          </a:p>
          <a:p>
            <a:pPr marL="68580"/>
            <a:r>
              <a:rPr lang="en-US" sz="1600" dirty="0">
                <a:solidFill>
                  <a:schemeClr val="tx1"/>
                </a:solidFill>
              </a:rPr>
              <a:t>if j &lt;= 10 </a:t>
            </a:r>
            <a:r>
              <a:rPr lang="en-US" sz="1600" dirty="0" err="1">
                <a:solidFill>
                  <a:schemeClr val="tx1"/>
                </a:solidFill>
              </a:rPr>
              <a:t>goto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B3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6180" y="3946542"/>
            <a:ext cx="2057400" cy="4833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/>
            <a:r>
              <a:rPr lang="en-US" sz="1600" dirty="0">
                <a:solidFill>
                  <a:schemeClr val="tx1"/>
                </a:solidFill>
              </a:rPr>
              <a:t>i=i+1</a:t>
            </a:r>
          </a:p>
          <a:p>
            <a:pPr marL="68580"/>
            <a:r>
              <a:rPr lang="en-US" sz="1600" dirty="0">
                <a:solidFill>
                  <a:schemeClr val="tx1"/>
                </a:solidFill>
              </a:rPr>
              <a:t>if i &lt;= 10 </a:t>
            </a:r>
            <a:r>
              <a:rPr lang="en-US" sz="1600" dirty="0" err="1">
                <a:solidFill>
                  <a:schemeClr val="tx1"/>
                </a:solidFill>
              </a:rPr>
              <a:t>goto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B2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86180" y="4592679"/>
            <a:ext cx="2057400" cy="27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i = </a:t>
            </a:r>
            <a:r>
              <a:rPr lang="en-US" sz="1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86180" y="5223428"/>
            <a:ext cx="2057400" cy="13465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/>
            <a:r>
              <a:rPr lang="en-US" sz="1600" dirty="0">
                <a:solidFill>
                  <a:schemeClr val="tx1"/>
                </a:solidFill>
              </a:rPr>
              <a:t>t5=i-1</a:t>
            </a:r>
          </a:p>
          <a:p>
            <a:pPr marL="68580"/>
            <a:r>
              <a:rPr lang="en-US" sz="1600" dirty="0">
                <a:solidFill>
                  <a:schemeClr val="tx1"/>
                </a:solidFill>
              </a:rPr>
              <a:t>t6=88*t5</a:t>
            </a:r>
          </a:p>
          <a:p>
            <a:pPr marL="68580"/>
            <a:r>
              <a:rPr lang="en-US" sz="1600" dirty="0">
                <a:solidFill>
                  <a:schemeClr val="tx1"/>
                </a:solidFill>
              </a:rPr>
              <a:t>a[t6]=1.0</a:t>
            </a:r>
          </a:p>
          <a:p>
            <a:pPr marL="68580"/>
            <a:r>
              <a:rPr lang="en-US" sz="1600" dirty="0">
                <a:solidFill>
                  <a:schemeClr val="tx1"/>
                </a:solidFill>
              </a:rPr>
              <a:t>i=i+1</a:t>
            </a:r>
          </a:p>
          <a:p>
            <a:pPr marL="68580"/>
            <a:r>
              <a:rPr lang="en-US" sz="1600" dirty="0">
                <a:solidFill>
                  <a:schemeClr val="tx1"/>
                </a:solidFill>
              </a:rPr>
              <a:t>if I &lt;=10 </a:t>
            </a:r>
            <a:r>
              <a:rPr lang="en-US" sz="1600" dirty="0" err="1">
                <a:solidFill>
                  <a:schemeClr val="tx1"/>
                </a:solidFill>
              </a:rPr>
              <a:t>goto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B6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71455" y="914400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>
                <a:sym typeface="Math C" pitchFamily="2" charset="2"/>
              </a:rPr>
              <a:t>1</a:t>
            </a:r>
            <a:endParaRPr lang="en-US" sz="1400" baseline="-25000" dirty="0">
              <a:sym typeface="Math C" pitchFamily="2" charset="2"/>
            </a:endParaRPr>
          </a:p>
        </p:txBody>
      </p:sp>
      <p:cxnSp>
        <p:nvCxnSpPr>
          <p:cNvPr id="13" name="Straight Arrow Connector 12"/>
          <p:cNvCxnSpPr>
            <a:stCxn id="5" idx="2"/>
            <a:endCxn id="6" idx="0"/>
          </p:cNvCxnSpPr>
          <p:nvPr/>
        </p:nvCxnSpPr>
        <p:spPr>
          <a:xfrm>
            <a:off x="7014880" y="1251134"/>
            <a:ext cx="0" cy="14428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  <a:endCxn id="8" idx="0"/>
          </p:cNvCxnSpPr>
          <p:nvPr/>
        </p:nvCxnSpPr>
        <p:spPr>
          <a:xfrm>
            <a:off x="7014880" y="3733800"/>
            <a:ext cx="0" cy="21274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2"/>
            <a:endCxn id="9" idx="0"/>
          </p:cNvCxnSpPr>
          <p:nvPr/>
        </p:nvCxnSpPr>
        <p:spPr>
          <a:xfrm>
            <a:off x="7014880" y="4429936"/>
            <a:ext cx="0" cy="16274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2"/>
            <a:endCxn id="10" idx="0"/>
          </p:cNvCxnSpPr>
          <p:nvPr/>
        </p:nvCxnSpPr>
        <p:spPr>
          <a:xfrm>
            <a:off x="7014880" y="4866735"/>
            <a:ext cx="0" cy="35669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2"/>
            <a:endCxn id="7" idx="0"/>
          </p:cNvCxnSpPr>
          <p:nvPr/>
        </p:nvCxnSpPr>
        <p:spPr>
          <a:xfrm>
            <a:off x="7014880" y="1654975"/>
            <a:ext cx="0" cy="29645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7" idx="3"/>
            <a:endCxn id="7" idx="0"/>
          </p:cNvCxnSpPr>
          <p:nvPr/>
        </p:nvCxnSpPr>
        <p:spPr>
          <a:xfrm flipH="1" flipV="1">
            <a:off x="7014880" y="1951433"/>
            <a:ext cx="1028700" cy="891184"/>
          </a:xfrm>
          <a:prstGeom prst="curvedConnector4">
            <a:avLst>
              <a:gd name="adj1" fmla="val -22222"/>
              <a:gd name="adj2" fmla="val 125651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571455" y="1395417"/>
            <a:ext cx="39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>
                <a:sym typeface="Math C" pitchFamily="2" charset="2"/>
              </a:rPr>
              <a:t>2</a:t>
            </a:r>
            <a:endParaRPr lang="en-US" sz="1400" baseline="-25000" dirty="0">
              <a:sym typeface="Math C" pitchFamily="2" charset="2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543801" y="1987001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>
                <a:sym typeface="Math C" pitchFamily="2" charset="2"/>
              </a:rPr>
              <a:t>3</a:t>
            </a:r>
            <a:endParaRPr lang="en-US" sz="1400" baseline="-25000" dirty="0">
              <a:sym typeface="Math C" pitchFamily="2" charset="2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34040" y="3946542"/>
            <a:ext cx="401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>
                <a:sym typeface="Math C" pitchFamily="2" charset="2"/>
              </a:rPr>
              <a:t>4</a:t>
            </a:r>
            <a:endParaRPr lang="en-US" sz="1400" baseline="-25000" dirty="0">
              <a:sym typeface="Math C" pitchFamily="2" charset="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21500" y="4572000"/>
            <a:ext cx="394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>
                <a:sym typeface="Math C" pitchFamily="2" charset="2"/>
              </a:rPr>
              <a:t>5</a:t>
            </a:r>
            <a:endParaRPr lang="en-US" sz="1400" baseline="-25000" dirty="0">
              <a:sym typeface="Math C" pitchFamily="2" charset="2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21500" y="5223428"/>
            <a:ext cx="401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>
                <a:sym typeface="Math C" pitchFamily="2" charset="2"/>
              </a:rPr>
              <a:t>6</a:t>
            </a:r>
            <a:endParaRPr lang="en-US" sz="1400" baseline="-25000" dirty="0">
              <a:sym typeface="Math C" pitchFamily="2" charset="2"/>
            </a:endParaRPr>
          </a:p>
        </p:txBody>
      </p:sp>
      <p:cxnSp>
        <p:nvCxnSpPr>
          <p:cNvPr id="39" name="Curved Connector 38"/>
          <p:cNvCxnSpPr>
            <a:stCxn id="8" idx="3"/>
            <a:endCxn id="6" idx="3"/>
          </p:cNvCxnSpPr>
          <p:nvPr/>
        </p:nvCxnSpPr>
        <p:spPr>
          <a:xfrm flipV="1">
            <a:off x="8043580" y="1525196"/>
            <a:ext cx="12700" cy="2663043"/>
          </a:xfrm>
          <a:prstGeom prst="curvedConnector3">
            <a:avLst>
              <a:gd name="adj1" fmla="val 3228102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10" idx="3"/>
            <a:endCxn id="10" idx="0"/>
          </p:cNvCxnSpPr>
          <p:nvPr/>
        </p:nvCxnSpPr>
        <p:spPr>
          <a:xfrm flipH="1" flipV="1">
            <a:off x="7014880" y="5223428"/>
            <a:ext cx="1028700" cy="673299"/>
          </a:xfrm>
          <a:prstGeom prst="curvedConnector4">
            <a:avLst>
              <a:gd name="adj1" fmla="val -22222"/>
              <a:gd name="adj2" fmla="val 133952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181600" y="838200"/>
            <a:ext cx="3581400" cy="5867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514600" y="838200"/>
            <a:ext cx="2667000" cy="5867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6200" y="838200"/>
            <a:ext cx="2438400" cy="5867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>
                <a:solidFill>
                  <a:schemeClr val="tx1"/>
                </a:solidFill>
              </a:rPr>
              <a:t>for </a:t>
            </a:r>
            <a:r>
              <a:rPr lang="en-US" sz="2000" dirty="0">
                <a:solidFill>
                  <a:schemeClr val="tx1"/>
                </a:solidFill>
              </a:rPr>
              <a:t>i from 1 to 10 </a:t>
            </a:r>
            <a:r>
              <a:rPr lang="en-US" sz="2000" b="1" dirty="0">
                <a:solidFill>
                  <a:schemeClr val="tx1"/>
                </a:solidFill>
              </a:rPr>
              <a:t>do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  for j </a:t>
            </a:r>
            <a:r>
              <a:rPr lang="en-US" sz="2000" dirty="0">
                <a:solidFill>
                  <a:schemeClr val="tx1"/>
                </a:solidFill>
              </a:rPr>
              <a:t>from 1 to 10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 do</a:t>
            </a:r>
            <a:endParaRPr lang="en-US" sz="2000" b="1" dirty="0">
              <a:solidFill>
                <a:schemeClr val="tx1"/>
              </a:solidFill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    </a:t>
            </a:r>
            <a:r>
              <a:rPr lang="en-US" sz="2000" dirty="0" smtClean="0">
                <a:solidFill>
                  <a:schemeClr val="tx1"/>
                </a:solidFill>
              </a:rPr>
              <a:t> a[i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i="1" dirty="0">
                <a:solidFill>
                  <a:schemeClr val="tx1"/>
                </a:solidFill>
              </a:rPr>
              <a:t>j] </a:t>
            </a:r>
            <a:r>
              <a:rPr lang="en-US" sz="2000" dirty="0">
                <a:solidFill>
                  <a:schemeClr val="tx1"/>
                </a:solidFill>
              </a:rPr>
              <a:t>= 0.0;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for </a:t>
            </a:r>
            <a:r>
              <a:rPr lang="en-US" sz="2000" dirty="0">
                <a:solidFill>
                  <a:schemeClr val="tx1"/>
                </a:solidFill>
              </a:rPr>
              <a:t>i from 1 to </a:t>
            </a:r>
            <a:r>
              <a:rPr lang="en-US" sz="2000" dirty="0" smtClean="0">
                <a:solidFill>
                  <a:schemeClr val="tx1"/>
                </a:solidFill>
              </a:rPr>
              <a:t>10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do</a:t>
            </a:r>
            <a:endParaRPr lang="en-US" sz="2000" b="1" dirty="0">
              <a:solidFill>
                <a:schemeClr val="tx1"/>
              </a:solidFill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  a[i, i] = 1.0;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8076" y="863165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585374" y="4612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676385" y="448303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CFG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590800" y="1548276"/>
            <a:ext cx="1752600" cy="2805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2590800" y="1295400"/>
            <a:ext cx="1752600" cy="2501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2590800" y="4464668"/>
            <a:ext cx="17526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2590800" y="5638800"/>
            <a:ext cx="21336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2590800" y="3886200"/>
            <a:ext cx="21336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2590800" y="3292120"/>
            <a:ext cx="21336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2590800" y="1545579"/>
            <a:ext cx="2133600" cy="2051341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2590800" y="3581400"/>
            <a:ext cx="2133600" cy="606839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2590800" y="4191204"/>
            <a:ext cx="2133600" cy="2756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2590800" y="4953000"/>
            <a:ext cx="2133600" cy="16002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2590800" y="4158632"/>
            <a:ext cx="1752600" cy="304800"/>
          </a:xfrm>
          <a:prstGeom prst="roundRect">
            <a:avLst/>
          </a:pr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2590800" y="3581400"/>
            <a:ext cx="1752600" cy="304800"/>
          </a:xfrm>
          <a:prstGeom prst="roundRect">
            <a:avLst/>
          </a:pr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2590800" y="1272982"/>
            <a:ext cx="2133600" cy="27259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2590800" y="968181"/>
            <a:ext cx="2133600" cy="327219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14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Code Block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48728" y="2379826"/>
            <a:ext cx="6809305" cy="4055303"/>
          </a:xfrm>
          <a:prstGeom prst="rect">
            <a:avLst/>
          </a:prstGeom>
          <a:solidFill>
            <a:srgbClr val="B3D9FF"/>
          </a:solidFill>
        </p:spPr>
        <p:txBody>
          <a:bodyPr wrap="square" rtlCol="0">
            <a:no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  <a:latin typeface="Courier New"/>
                <a:cs typeface="Courier New"/>
              </a:rPr>
              <a:t>{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Courier New"/>
                <a:cs typeface="Courier New"/>
              </a:rPr>
              <a:t>    </a:t>
            </a:r>
            <a:r>
              <a:rPr lang="en-US" sz="36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3600" dirty="0" smtClean="0">
                <a:solidFill>
                  <a:schemeClr val="tx1"/>
                </a:solidFill>
                <a:latin typeface="Courier New"/>
                <a:cs typeface="Courier New"/>
              </a:rPr>
              <a:t> n;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Courier New"/>
                <a:cs typeface="Courier New"/>
              </a:rPr>
              <a:t>    n := a + 1;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Courier New"/>
                <a:cs typeface="Courier New"/>
              </a:rPr>
              <a:t>   x := b + n * n + c;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Courier New"/>
                <a:cs typeface="Courier New"/>
              </a:rPr>
              <a:t>   n := n + 1;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Courier New"/>
                <a:cs typeface="Courier New"/>
              </a:rPr>
              <a:t>   y := d * n;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Courier New"/>
                <a:cs typeface="Courier New"/>
              </a:rPr>
              <a:t>}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+mn-lt"/>
              </a:rPr>
              <a:t>	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en-US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6380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Basic Block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48728" y="2379826"/>
            <a:ext cx="6809305" cy="4055303"/>
          </a:xfrm>
          <a:prstGeom prst="rect">
            <a:avLst/>
          </a:prstGeom>
          <a:solidFill>
            <a:srgbClr val="B3D9FF"/>
          </a:solidFill>
        </p:spPr>
        <p:txBody>
          <a:bodyPr wrap="square" rtlCol="0">
            <a:no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  <a:latin typeface="Courier New"/>
                <a:cs typeface="Courier New"/>
              </a:rPr>
              <a:t>{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Courier New"/>
                <a:cs typeface="Courier New"/>
              </a:rPr>
              <a:t>    </a:t>
            </a:r>
            <a:r>
              <a:rPr lang="en-US" sz="36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3600" dirty="0" smtClean="0">
                <a:solidFill>
                  <a:schemeClr val="tx1"/>
                </a:solidFill>
                <a:latin typeface="Courier New"/>
                <a:cs typeface="Courier New"/>
              </a:rPr>
              <a:t> n;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Courier New"/>
                <a:cs typeface="Courier New"/>
              </a:rPr>
              <a:t>    n := a + 1;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Courier New"/>
                <a:cs typeface="Courier New"/>
              </a:rPr>
              <a:t>   x := b + n * n + c;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Courier New"/>
                <a:cs typeface="Courier New"/>
              </a:rPr>
              <a:t>   n := n + 1;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Courier New"/>
                <a:cs typeface="Courier New"/>
              </a:rPr>
              <a:t>   y := d * n;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Courier New"/>
                <a:cs typeface="Courier New"/>
              </a:rPr>
              <a:t>}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+mn-lt"/>
              </a:rPr>
              <a:t>	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en-US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24294" y="2259106"/>
            <a:ext cx="7245452" cy="1270096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93414" y="5881999"/>
            <a:ext cx="7245452" cy="749570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7027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21762" y="0"/>
            <a:ext cx="7772400" cy="1143000"/>
          </a:xfrm>
        </p:spPr>
        <p:txBody>
          <a:bodyPr/>
          <a:lstStyle/>
          <a:p>
            <a:r>
              <a:rPr lang="en-US" dirty="0" smtClean="0"/>
              <a:t>AST of the Example</a:t>
            </a:r>
            <a:endParaRPr lang="en-US" dirty="0"/>
          </a:p>
        </p:txBody>
      </p:sp>
      <p:pic>
        <p:nvPicPr>
          <p:cNvPr id="757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5" r="9245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102146" y="760651"/>
            <a:ext cx="3073793" cy="188891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{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n;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n := a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x := b + n * n + c;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n := n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y := d * n;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}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+mn-lt"/>
              </a:rPr>
              <a:t>	</a:t>
            </a:r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en-US" sz="16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5523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Optimized </a:t>
            </a:r>
            <a:r>
              <a:rPr lang="en-US" dirty="0"/>
              <a:t>C</a:t>
            </a:r>
            <a:r>
              <a:rPr lang="en-US" dirty="0" smtClean="0"/>
              <a:t>ode (</a:t>
            </a:r>
            <a:r>
              <a:rPr lang="en-US" dirty="0" err="1" smtClean="0"/>
              <a:t>gcc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680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5" r="20835"/>
          <a:stretch>
            <a:fillRect/>
          </a:stretch>
        </p:blipFill>
        <p:spPr>
          <a:xfrm>
            <a:off x="5208371" y="1981199"/>
            <a:ext cx="3935629" cy="4048398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1984965"/>
            <a:ext cx="5357792" cy="4055303"/>
          </a:xfrm>
          <a:solidFill>
            <a:srgbClr val="B3D9FF"/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{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  </a:t>
            </a:r>
            <a:r>
              <a:rPr lang="en-US" dirty="0" err="1" smtClean="0">
                <a:latin typeface="Courier New"/>
                <a:cs typeface="Courier New"/>
              </a:rPr>
              <a:t>int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n;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</a:t>
            </a:r>
            <a:r>
              <a:rPr lang="en-US" dirty="0" smtClean="0">
                <a:latin typeface="Courier New"/>
                <a:cs typeface="Courier New"/>
              </a:rPr>
              <a:t>n </a:t>
            </a:r>
            <a:r>
              <a:rPr lang="en-US" dirty="0">
                <a:latin typeface="Courier New"/>
                <a:cs typeface="Courier New"/>
              </a:rPr>
              <a:t>:= a + 1;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</a:t>
            </a:r>
            <a:r>
              <a:rPr lang="en-US" dirty="0" smtClean="0">
                <a:latin typeface="Courier New"/>
                <a:cs typeface="Courier New"/>
              </a:rPr>
              <a:t>x </a:t>
            </a:r>
            <a:r>
              <a:rPr lang="en-US" dirty="0">
                <a:latin typeface="Courier New"/>
                <a:cs typeface="Courier New"/>
              </a:rPr>
              <a:t>:= b + n * n + c;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</a:t>
            </a:r>
            <a:r>
              <a:rPr lang="en-US" dirty="0" smtClean="0">
                <a:latin typeface="Courier New"/>
                <a:cs typeface="Courier New"/>
              </a:rPr>
              <a:t>n </a:t>
            </a:r>
            <a:r>
              <a:rPr lang="en-US" dirty="0">
                <a:latin typeface="Courier New"/>
                <a:cs typeface="Courier New"/>
              </a:rPr>
              <a:t>:= n + 1;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</a:t>
            </a:r>
            <a:r>
              <a:rPr lang="en-US" dirty="0" smtClean="0">
                <a:latin typeface="Courier New"/>
                <a:cs typeface="Courier New"/>
              </a:rPr>
              <a:t>y </a:t>
            </a:r>
            <a:r>
              <a:rPr lang="en-US" dirty="0">
                <a:latin typeface="Courier New"/>
                <a:cs typeface="Courier New"/>
              </a:rPr>
              <a:t>:= d * n;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695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Allocation for B.B.</a:t>
            </a: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Dependency graphs for basic blocks</a:t>
            </a:r>
          </a:p>
          <a:p>
            <a:r>
              <a:rPr lang="en-US" dirty="0" smtClean="0"/>
              <a:t>Transformations on dependency graphs</a:t>
            </a:r>
          </a:p>
          <a:p>
            <a:r>
              <a:rPr lang="en-US" dirty="0" smtClean="0"/>
              <a:t>From dependency graphs into code</a:t>
            </a:r>
          </a:p>
          <a:p>
            <a:pPr lvl="1"/>
            <a:r>
              <a:rPr lang="en-US" dirty="0" smtClean="0"/>
              <a:t>Instruction selection </a:t>
            </a:r>
            <a:endParaRPr lang="en-US" dirty="0"/>
          </a:p>
          <a:p>
            <a:pPr lvl="2"/>
            <a:r>
              <a:rPr lang="en-US" dirty="0" err="1" smtClean="0"/>
              <a:t>linearizations</a:t>
            </a:r>
            <a:r>
              <a:rPr lang="en-US" dirty="0" smtClean="0"/>
              <a:t> of dependency graphs</a:t>
            </a:r>
          </a:p>
          <a:p>
            <a:pPr lvl="1"/>
            <a:r>
              <a:rPr lang="en-US" dirty="0" smtClean="0"/>
              <a:t>Register allocation</a:t>
            </a:r>
          </a:p>
          <a:p>
            <a:pPr lvl="2"/>
            <a:r>
              <a:rPr lang="en-US" dirty="0" smtClean="0"/>
              <a:t>At the basic block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2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44160" y="0"/>
            <a:ext cx="7772400" cy="1143000"/>
          </a:xfrm>
        </p:spPr>
        <p:txBody>
          <a:bodyPr/>
          <a:lstStyle/>
          <a:p>
            <a:r>
              <a:rPr lang="en-US" dirty="0" smtClean="0"/>
              <a:t>Dependency graphs</a:t>
            </a:r>
            <a:endParaRPr lang="en-US" dirty="0"/>
          </a:p>
        </p:txBody>
      </p:sp>
      <p:sp>
        <p:nvSpPr>
          <p:cNvPr id="621571" name="Rectangle 3"/>
          <p:cNvSpPr>
            <a:spLocks noGrp="1" noChangeArrowheads="1"/>
          </p:cNvSpPr>
          <p:nvPr>
            <p:ph idx="1"/>
          </p:nvPr>
        </p:nvSpPr>
        <p:spPr>
          <a:xfrm>
            <a:off x="675390" y="1137939"/>
            <a:ext cx="7772400" cy="4114800"/>
          </a:xfrm>
        </p:spPr>
        <p:txBody>
          <a:bodyPr/>
          <a:lstStyle/>
          <a:p>
            <a:r>
              <a:rPr lang="en-US" dirty="0" smtClean="0"/>
              <a:t>TAC imposes an order of execution</a:t>
            </a:r>
          </a:p>
          <a:p>
            <a:pPr lvl="1"/>
            <a:r>
              <a:rPr lang="en-US" dirty="0" smtClean="0"/>
              <a:t>But the compiler can reorder assignments as long as the program results are not changed</a:t>
            </a:r>
          </a:p>
          <a:p>
            <a:endParaRPr lang="en-US" dirty="0" smtClean="0"/>
          </a:p>
          <a:p>
            <a:r>
              <a:rPr lang="en-US" dirty="0" smtClean="0"/>
              <a:t>Define a partial order on assignments</a:t>
            </a:r>
          </a:p>
          <a:p>
            <a:pPr lvl="1"/>
            <a:r>
              <a:rPr lang="en-US" dirty="0" smtClean="0"/>
              <a:t>a &lt; b </a:t>
            </a:r>
            <a:r>
              <a:rPr lang="en-US" dirty="0" smtClean="0">
                <a:sym typeface="Symbol" charset="0"/>
              </a:rPr>
              <a:t> a must be executed before b</a:t>
            </a:r>
          </a:p>
          <a:p>
            <a:pPr lvl="1"/>
            <a:r>
              <a:rPr lang="en-US" dirty="0" smtClean="0">
                <a:sym typeface="Symbol" charset="0"/>
              </a:rPr>
              <a:t>Represented as a directed graph</a:t>
            </a:r>
          </a:p>
          <a:p>
            <a:pPr lvl="2"/>
            <a:r>
              <a:rPr lang="en-US" dirty="0" smtClean="0">
                <a:sym typeface="Symbol" charset="0"/>
              </a:rPr>
              <a:t>Nodes are assignments</a:t>
            </a:r>
          </a:p>
          <a:p>
            <a:pPr lvl="2"/>
            <a:r>
              <a:rPr lang="en-US" dirty="0" smtClean="0">
                <a:sym typeface="Symbol" charset="0"/>
              </a:rPr>
              <a:t>Edges represent dependency</a:t>
            </a:r>
          </a:p>
          <a:p>
            <a:pPr lvl="1"/>
            <a:r>
              <a:rPr lang="en-US" dirty="0" smtClean="0">
                <a:sym typeface="Symbol" charset="0"/>
              </a:rPr>
              <a:t>Acyclic for basic blocks</a:t>
            </a:r>
            <a:endParaRPr lang="en-US" dirty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65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5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5957" y="0"/>
            <a:ext cx="7772400" cy="1143000"/>
          </a:xfrm>
        </p:spPr>
        <p:txBody>
          <a:bodyPr/>
          <a:lstStyle/>
          <a:p>
            <a:r>
              <a:rPr lang="en-US" dirty="0"/>
              <a:t>Register </a:t>
            </a:r>
            <a:r>
              <a:rPr lang="en-US" dirty="0" smtClean="0"/>
              <a:t>Allocation: IR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6</a:t>
            </a:fld>
            <a:endParaRPr lang="en-US"/>
          </a:p>
        </p:txBody>
      </p:sp>
      <p:grpSp>
        <p:nvGrpSpPr>
          <p:cNvPr id="14" name="קבוצה 13"/>
          <p:cNvGrpSpPr/>
          <p:nvPr/>
        </p:nvGrpSpPr>
        <p:grpSpPr>
          <a:xfrm>
            <a:off x="179513" y="1159583"/>
            <a:ext cx="7080265" cy="1620305"/>
            <a:chOff x="-60377" y="2023679"/>
            <a:chExt cx="7080265" cy="1620305"/>
          </a:xfrm>
        </p:grpSpPr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-60377" y="2023680"/>
              <a:ext cx="1392238" cy="159208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 rtl="0" eaLnBrk="0" hangingPunct="0">
                <a:spcBef>
                  <a:spcPct val="50000"/>
                </a:spcBef>
              </a:pPr>
              <a:r>
                <a:rPr kumimoji="1" lang="en-US" sz="2000" dirty="0" smtClean="0">
                  <a:latin typeface="+mn-lt"/>
                  <a:cs typeface="Tahoma" pitchFamily="34" charset="0"/>
                </a:rPr>
                <a:t>Source code</a:t>
              </a:r>
            </a:p>
            <a:p>
              <a:pPr algn="ctr" rtl="0" eaLnBrk="0" hangingPunct="0">
                <a:spcBef>
                  <a:spcPct val="50000"/>
                </a:spcBef>
              </a:pPr>
              <a:r>
                <a:rPr kumimoji="1" lang="en-US" sz="2000" dirty="0" smtClean="0">
                  <a:latin typeface="+mn-lt"/>
                  <a:cs typeface="Tahoma" pitchFamily="34" charset="0"/>
                </a:rPr>
                <a:t>(program)</a:t>
              </a:r>
              <a:endParaRPr kumimoji="1" lang="en-US" sz="2000" dirty="0">
                <a:latin typeface="+mn-lt"/>
                <a:cs typeface="Tahoma" pitchFamily="34" charset="0"/>
              </a:endParaRPr>
            </a:p>
            <a:p>
              <a:pPr algn="ctr" rtl="0" eaLnBrk="0" hangingPunct="0">
                <a:spcBef>
                  <a:spcPct val="50000"/>
                </a:spcBef>
              </a:pPr>
              <a:endParaRPr kumimoji="1" lang="en-US" sz="2000" dirty="0">
                <a:latin typeface="+mn-lt"/>
                <a:cs typeface="Tahoma" pitchFamily="34" charset="0"/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1809688" y="2023679"/>
              <a:ext cx="762000" cy="162030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hangingPunct="0">
                <a:spcBef>
                  <a:spcPct val="50000"/>
                </a:spcBef>
              </a:pPr>
              <a:r>
                <a:rPr lang="en-US" sz="1200" dirty="0">
                  <a:latin typeface="+mn-lt"/>
                </a:rPr>
                <a:t>Lexical</a:t>
              </a:r>
              <a:br>
                <a:rPr lang="en-US" sz="1200" dirty="0">
                  <a:latin typeface="+mn-lt"/>
                </a:rPr>
              </a:br>
              <a:r>
                <a:rPr lang="en-US" sz="1200" dirty="0">
                  <a:latin typeface="+mn-lt"/>
                </a:rPr>
                <a:t>Analysis</a:t>
              </a:r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2673784" y="2023680"/>
              <a:ext cx="779463" cy="16061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hangingPunct="0">
                <a:spcBef>
                  <a:spcPct val="50000"/>
                </a:spcBef>
              </a:pPr>
              <a:r>
                <a:rPr lang="en-US" sz="1200">
                  <a:latin typeface="+mn-lt"/>
                </a:rPr>
                <a:t>Syntax Analysis</a:t>
              </a:r>
            </a:p>
            <a:p>
              <a:pPr algn="ctr" rtl="0" eaLnBrk="0" hangingPunct="0">
                <a:spcBef>
                  <a:spcPct val="50000"/>
                </a:spcBef>
              </a:pPr>
              <a:r>
                <a:rPr lang="en-US" sz="1200">
                  <a:latin typeface="+mn-lt"/>
                </a:rPr>
                <a:t>Parsing</a:t>
              </a:r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3573884" y="2023680"/>
              <a:ext cx="590550" cy="16061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hangingPunct="0">
                <a:spcBef>
                  <a:spcPct val="50000"/>
                </a:spcBef>
              </a:pPr>
              <a:r>
                <a:rPr lang="en-US" sz="1200">
                  <a:latin typeface="+mn-lt"/>
                </a:rPr>
                <a:t>AST</a:t>
              </a:r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4271094" y="2023680"/>
              <a:ext cx="742950" cy="16061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hangingPunct="0">
                <a:spcBef>
                  <a:spcPct val="50000"/>
                </a:spcBef>
              </a:pPr>
              <a:r>
                <a:rPr lang="en-US" sz="1200" dirty="0">
                  <a:latin typeface="+mn-lt"/>
                </a:rPr>
                <a:t>Symbol</a:t>
              </a:r>
              <a:br>
                <a:rPr lang="en-US" sz="1200" dirty="0">
                  <a:latin typeface="+mn-lt"/>
                </a:rPr>
              </a:br>
              <a:r>
                <a:rPr lang="en-US" sz="1200" dirty="0">
                  <a:latin typeface="+mn-lt"/>
                </a:rPr>
                <a:t>Table</a:t>
              </a:r>
              <a:br>
                <a:rPr lang="en-US" sz="1200" dirty="0">
                  <a:latin typeface="+mn-lt"/>
                </a:rPr>
              </a:br>
              <a:r>
                <a:rPr lang="en-US" sz="1200" dirty="0">
                  <a:latin typeface="+mn-lt"/>
                </a:rPr>
                <a:t>etc.</a:t>
              </a:r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5137286" y="2023679"/>
              <a:ext cx="704850" cy="1592083"/>
            </a:xfrm>
            <a:prstGeom prst="rect">
              <a:avLst/>
            </a:prstGeom>
            <a:solidFill>
              <a:schemeClr val="bg1">
                <a:lumMod val="40000"/>
                <a:lumOff val="60000"/>
              </a:schemeClr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hangingPunct="0">
                <a:spcBef>
                  <a:spcPct val="50000"/>
                </a:spcBef>
              </a:pPr>
              <a:r>
                <a:rPr lang="en-US" sz="1800" dirty="0">
                  <a:solidFill>
                    <a:schemeClr val="tx2"/>
                  </a:solidFill>
                  <a:latin typeface="+mn-lt"/>
                </a:rPr>
                <a:t>Inter.</a:t>
              </a:r>
              <a:br>
                <a:rPr lang="en-US" sz="1800" dirty="0">
                  <a:solidFill>
                    <a:schemeClr val="tx2"/>
                  </a:solidFill>
                  <a:latin typeface="+mn-lt"/>
                </a:rPr>
              </a:br>
              <a:r>
                <a:rPr lang="en-US" sz="1800" dirty="0">
                  <a:solidFill>
                    <a:schemeClr val="tx2"/>
                  </a:solidFill>
                  <a:latin typeface="+mn-lt"/>
                </a:rPr>
                <a:t>Rep.</a:t>
              </a:r>
              <a:br>
                <a:rPr lang="en-US" sz="1800" dirty="0">
                  <a:solidFill>
                    <a:schemeClr val="tx2"/>
                  </a:solidFill>
                  <a:latin typeface="+mn-lt"/>
                </a:rPr>
              </a:br>
              <a:r>
                <a:rPr lang="en-US" sz="1800" dirty="0">
                  <a:solidFill>
                    <a:schemeClr val="tx2"/>
                  </a:solidFill>
                  <a:latin typeface="+mn-lt"/>
                </a:rPr>
                <a:t>(IR)</a:t>
              </a:r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5953088" y="2023679"/>
              <a:ext cx="1066800" cy="159208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hangingPunct="0">
                <a:spcBef>
                  <a:spcPct val="50000"/>
                </a:spcBef>
              </a:pPr>
              <a:r>
                <a:rPr lang="en-US" sz="1200">
                  <a:latin typeface="+mn-lt"/>
                </a:rPr>
                <a:t>Code</a:t>
              </a:r>
              <a:br>
                <a:rPr lang="en-US" sz="1200">
                  <a:latin typeface="+mn-lt"/>
                </a:rPr>
              </a:br>
              <a:r>
                <a:rPr lang="en-US" sz="1200">
                  <a:latin typeface="+mn-lt"/>
                </a:rPr>
                <a:t>Generation</a:t>
              </a:r>
            </a:p>
          </p:txBody>
        </p:sp>
      </p:grp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7507111" y="1128540"/>
            <a:ext cx="1470150" cy="16372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kumimoji="1" lang="en-US" sz="2000" dirty="0" smtClean="0">
                <a:latin typeface="+mn-lt"/>
                <a:cs typeface="Tahoma" pitchFamily="34" charset="0"/>
              </a:rPr>
              <a:t>Target code</a:t>
            </a:r>
          </a:p>
          <a:p>
            <a:pPr algn="ctr" rtl="0" eaLnBrk="0" hangingPunct="0">
              <a:spcBef>
                <a:spcPct val="50000"/>
              </a:spcBef>
            </a:pPr>
            <a:r>
              <a:rPr kumimoji="1" lang="en-US" sz="2000" dirty="0" smtClean="0">
                <a:latin typeface="+mn-lt"/>
                <a:cs typeface="Tahoma" pitchFamily="34" charset="0"/>
              </a:rPr>
              <a:t>(executable)</a:t>
            </a:r>
          </a:p>
          <a:p>
            <a:pPr algn="ctr" rtl="0" eaLnBrk="0" hangingPunct="0">
              <a:spcBef>
                <a:spcPct val="50000"/>
              </a:spcBef>
            </a:pPr>
            <a:endParaRPr kumimoji="1" lang="en-US" sz="2000" dirty="0"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0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4" y="1238864"/>
            <a:ext cx="7881938" cy="46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>
          <a:xfrm>
            <a:off x="696210" y="0"/>
            <a:ext cx="7772400" cy="1143000"/>
          </a:xfrm>
        </p:spPr>
        <p:txBody>
          <a:bodyPr/>
          <a:lstStyle/>
          <a:p>
            <a:r>
              <a:rPr lang="en-US" dirty="0" smtClean="0"/>
              <a:t>Running Example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19261" y="4833746"/>
            <a:ext cx="3073793" cy="188891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{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n;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n := a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cs typeface="Courier New"/>
              </a:rPr>
              <a:t>x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:= b + n * n + c;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n := n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cs typeface="Courier New"/>
              </a:rPr>
              <a:t>y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:= d * n;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}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+mn-lt"/>
              </a:rPr>
              <a:t>	</a:t>
            </a:r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en-US" sz="16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208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Sources of dependency</a:t>
            </a: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flow inside expressions</a:t>
            </a:r>
          </a:p>
          <a:p>
            <a:pPr lvl="1"/>
            <a:r>
              <a:rPr lang="en-US" dirty="0" smtClean="0"/>
              <a:t>Operator depends on operands</a:t>
            </a:r>
          </a:p>
          <a:p>
            <a:pPr lvl="1"/>
            <a:r>
              <a:rPr lang="en-US" dirty="0" smtClean="0"/>
              <a:t>Assignment depends on assigned expressions</a:t>
            </a:r>
          </a:p>
          <a:p>
            <a:r>
              <a:rPr lang="en-US" dirty="0" smtClean="0"/>
              <a:t>Data flow between statements</a:t>
            </a:r>
          </a:p>
          <a:p>
            <a:pPr lvl="1"/>
            <a:r>
              <a:rPr lang="en-US" dirty="0" smtClean="0"/>
              <a:t>From assignments to their use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Pointers complicate dependencies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52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Sources of dependency</a:t>
            </a: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 of </a:t>
            </a:r>
            <a:r>
              <a:rPr lang="en-US" dirty="0" err="1" smtClean="0"/>
              <a:t>subexpresion</a:t>
            </a:r>
            <a:r>
              <a:rPr lang="en-US" dirty="0" smtClean="0"/>
              <a:t> evaluation is immaterial</a:t>
            </a:r>
          </a:p>
          <a:p>
            <a:pPr lvl="1"/>
            <a:r>
              <a:rPr lang="en-US" dirty="0" smtClean="0"/>
              <a:t>As long as inside dependencies are respected</a:t>
            </a:r>
          </a:p>
          <a:p>
            <a:r>
              <a:rPr lang="en-US" dirty="0" smtClean="0"/>
              <a:t>The order of uses of a variable X are immaterial as long as:</a:t>
            </a:r>
          </a:p>
          <a:p>
            <a:pPr lvl="1"/>
            <a:r>
              <a:rPr lang="en-US" dirty="0" smtClean="0"/>
              <a:t>X is used between dependent assignments</a:t>
            </a:r>
          </a:p>
          <a:p>
            <a:pPr lvl="1"/>
            <a:r>
              <a:rPr lang="en-US" dirty="0" smtClean="0"/>
              <a:t>Before next assignment to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82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Dependency Graph from AST</a:t>
            </a:r>
            <a:endParaRPr lang="en-US"/>
          </a:p>
        </p:txBody>
      </p:sp>
      <p:sp>
        <p:nvSpPr>
          <p:cNvPr id="625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Nodes AST becomes nodes of the graph</a:t>
            </a:r>
          </a:p>
          <a:p>
            <a:r>
              <a:rPr lang="en-US" dirty="0" smtClean="0"/>
              <a:t>Replaces arcs of AST by dependency arrows</a:t>
            </a:r>
          </a:p>
          <a:p>
            <a:pPr lvl="1"/>
            <a:r>
              <a:rPr lang="en-US" dirty="0" smtClean="0"/>
              <a:t>Operator </a:t>
            </a:r>
            <a:r>
              <a:rPr lang="en-US" dirty="0" smtClean="0">
                <a:sym typeface="Symbol" charset="0"/>
              </a:rPr>
              <a:t> Operand</a:t>
            </a:r>
          </a:p>
          <a:p>
            <a:pPr lvl="1"/>
            <a:r>
              <a:rPr lang="en-US" dirty="0" smtClean="0">
                <a:sym typeface="Symbol" charset="0"/>
              </a:rPr>
              <a:t>Create arcs from assignments to uses</a:t>
            </a:r>
          </a:p>
          <a:p>
            <a:pPr lvl="1"/>
            <a:r>
              <a:rPr lang="en-US" dirty="0" smtClean="0">
                <a:sym typeface="Symbol" charset="0"/>
              </a:rPr>
              <a:t>Create arcs between assignments of the same variable</a:t>
            </a:r>
          </a:p>
          <a:p>
            <a:r>
              <a:rPr lang="en-US" dirty="0" smtClean="0">
                <a:sym typeface="Symbol" charset="0"/>
              </a:rPr>
              <a:t>Select output variables (roots)</a:t>
            </a:r>
          </a:p>
          <a:p>
            <a:r>
              <a:rPr lang="en-US" dirty="0" smtClean="0">
                <a:sym typeface="Symbol" charset="0"/>
              </a:rPr>
              <a:t>Remove ; nodes and their arrows</a:t>
            </a:r>
            <a:endParaRPr lang="en-US" dirty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635125"/>
            <a:ext cx="7881938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Running Example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1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Dependency Graph Simplifications</a:t>
            </a:r>
            <a:endParaRPr lang="en-US"/>
          </a:p>
        </p:txBody>
      </p:sp>
      <p:sp>
        <p:nvSpPr>
          <p:cNvPr id="627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Short-circuit assignments</a:t>
            </a:r>
          </a:p>
          <a:p>
            <a:pPr lvl="1"/>
            <a:r>
              <a:rPr lang="en-US" smtClean="0"/>
              <a:t>Connect variables to assigned expressions</a:t>
            </a:r>
          </a:p>
          <a:p>
            <a:pPr lvl="1"/>
            <a:r>
              <a:rPr lang="en-US" smtClean="0"/>
              <a:t>Connect expression to uses</a:t>
            </a:r>
          </a:p>
          <a:p>
            <a:r>
              <a:rPr lang="en-US" smtClean="0"/>
              <a:t>Eliminate nodes not reachable from roots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1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635125"/>
            <a:ext cx="7881938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Running Example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7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Cleaned-Up Data Dependency Graph</a:t>
            </a:r>
            <a:endParaRPr lang="en-US" dirty="0"/>
          </a:p>
        </p:txBody>
      </p:sp>
      <p:pic>
        <p:nvPicPr>
          <p:cNvPr id="870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2" r="156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62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Subexpressions</a:t>
            </a: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Repeated </a:t>
            </a:r>
            <a:r>
              <a:rPr lang="en-US" dirty="0" err="1" smtClean="0"/>
              <a:t>subexpressions</a:t>
            </a:r>
            <a:endParaRPr lang="en-US" dirty="0" smtClean="0"/>
          </a:p>
          <a:p>
            <a:r>
              <a:rPr lang="en-US" dirty="0" smtClean="0"/>
              <a:t>Examples</a:t>
            </a:r>
            <a:br>
              <a:rPr lang="en-US" dirty="0" smtClean="0"/>
            </a:br>
            <a:r>
              <a:rPr lang="en-US" dirty="0" smtClean="0"/>
              <a:t>x = a * a  +   2 * a * b + b * b;</a:t>
            </a:r>
            <a:br>
              <a:rPr lang="en-US" dirty="0" smtClean="0"/>
            </a:br>
            <a:r>
              <a:rPr lang="en-US" dirty="0" smtClean="0"/>
              <a:t>y = a * a  –   2 * a * b + b * b;</a:t>
            </a:r>
            <a:br>
              <a:rPr lang="en-US" dirty="0" smtClean="0"/>
            </a:br>
            <a:r>
              <a:rPr lang="en-US" dirty="0" smtClean="0"/>
              <a:t>n[</a:t>
            </a:r>
            <a:r>
              <a:rPr lang="en-US" dirty="0" err="1" smtClean="0"/>
              <a:t>i</a:t>
            </a:r>
            <a:r>
              <a:rPr lang="en-US" dirty="0" smtClean="0"/>
              <a:t>] := n[</a:t>
            </a:r>
            <a:r>
              <a:rPr lang="en-US" dirty="0" err="1" smtClean="0"/>
              <a:t>i</a:t>
            </a:r>
            <a:r>
              <a:rPr lang="en-US" dirty="0" smtClean="0"/>
              <a:t>] +m[</a:t>
            </a:r>
            <a:r>
              <a:rPr lang="en-US" dirty="0" err="1" smtClean="0"/>
              <a:t>i</a:t>
            </a:r>
            <a:r>
              <a:rPr lang="en-US" dirty="0" smtClean="0"/>
              <a:t>]</a:t>
            </a:r>
          </a:p>
          <a:p>
            <a:endParaRPr lang="en-US" dirty="0" smtClean="0"/>
          </a:p>
          <a:p>
            <a:r>
              <a:rPr lang="en-US" dirty="0" smtClean="0"/>
              <a:t>Can be eliminated by the compiler</a:t>
            </a:r>
          </a:p>
          <a:p>
            <a:pPr lvl="1"/>
            <a:r>
              <a:rPr lang="en-US" dirty="0" smtClean="0"/>
              <a:t>In the case of basic blocks rewrite the DAG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35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173"/>
            <a:ext cx="9144000" cy="1143000"/>
          </a:xfrm>
        </p:spPr>
        <p:txBody>
          <a:bodyPr/>
          <a:lstStyle/>
          <a:p>
            <a:r>
              <a:rPr lang="en-US" dirty="0" smtClean="0"/>
              <a:t>From Dependency Graph into Code</a:t>
            </a:r>
            <a:endParaRPr lang="en-U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654570" y="1085865"/>
            <a:ext cx="7772400" cy="4114800"/>
          </a:xfrm>
        </p:spPr>
        <p:txBody>
          <a:bodyPr/>
          <a:lstStyle/>
          <a:p>
            <a:r>
              <a:rPr lang="en-US" dirty="0" smtClean="0"/>
              <a:t>Linearize the dependency graph</a:t>
            </a:r>
          </a:p>
          <a:p>
            <a:pPr lvl="1"/>
            <a:r>
              <a:rPr lang="en-US" dirty="0" smtClean="0"/>
              <a:t>Instructions must follow dependency</a:t>
            </a:r>
          </a:p>
          <a:p>
            <a:r>
              <a:rPr lang="en-US" dirty="0" smtClean="0"/>
              <a:t>Many solutions exist</a:t>
            </a:r>
          </a:p>
          <a:p>
            <a:r>
              <a:rPr lang="en-US" dirty="0" smtClean="0"/>
              <a:t>Select the one with small runtime cost</a:t>
            </a:r>
          </a:p>
          <a:p>
            <a:r>
              <a:rPr lang="en-US" dirty="0" smtClean="0"/>
              <a:t>Assume infinite number of registers</a:t>
            </a:r>
          </a:p>
          <a:p>
            <a:pPr lvl="1"/>
            <a:r>
              <a:rPr lang="en-US" dirty="0" smtClean="0"/>
              <a:t>Symbolic registers</a:t>
            </a:r>
          </a:p>
          <a:p>
            <a:pPr lvl="1"/>
            <a:r>
              <a:rPr lang="en-US" dirty="0" smtClean="0"/>
              <a:t>Assign registers later </a:t>
            </a:r>
          </a:p>
          <a:p>
            <a:pPr lvl="2"/>
            <a:r>
              <a:rPr lang="en-US" dirty="0" smtClean="0"/>
              <a:t>May need additional spill</a:t>
            </a:r>
          </a:p>
          <a:p>
            <a:pPr lvl="1"/>
            <a:r>
              <a:rPr lang="en-US" dirty="0" smtClean="0"/>
              <a:t>Possible Heuristics</a:t>
            </a:r>
          </a:p>
          <a:p>
            <a:pPr lvl="2"/>
            <a:r>
              <a:rPr lang="en-US" dirty="0" smtClean="0"/>
              <a:t>Late evaluation</a:t>
            </a:r>
          </a:p>
          <a:p>
            <a:pPr lvl="2"/>
            <a:r>
              <a:rPr lang="en-US" dirty="0" smtClean="0"/>
              <a:t>Ladders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8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92109" y="0"/>
            <a:ext cx="7772400" cy="1143000"/>
          </a:xfrm>
        </p:spPr>
        <p:txBody>
          <a:bodyPr/>
          <a:lstStyle/>
          <a:p>
            <a:r>
              <a:rPr lang="en-US" dirty="0" smtClean="0"/>
              <a:t>Simple approach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29614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Problem:</a:t>
            </a:r>
            <a:r>
              <a:rPr lang="en-US" dirty="0" smtClean="0"/>
              <a:t> program execution very inefficient–moving data back and forth between memory and registers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687396" y="3557334"/>
            <a:ext cx="1329211" cy="52322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 rtl="0"/>
            <a:r>
              <a:rPr lang="en-US" sz="2800" dirty="0" smtClean="0">
                <a:solidFill>
                  <a:schemeClr val="tx1"/>
                </a:solidFill>
              </a:rPr>
              <a:t>x = y + z</a:t>
            </a:r>
            <a:endParaRPr lang="he-IL" sz="2800" dirty="0" smtClean="0">
              <a:solidFill>
                <a:schemeClr val="tx1"/>
              </a:solidFill>
            </a:endParaRPr>
          </a:p>
        </p:txBody>
      </p:sp>
      <p:sp>
        <p:nvSpPr>
          <p:cNvPr id="6" name="חץ ימינה מחורץ 5"/>
          <p:cNvSpPr/>
          <p:nvPr/>
        </p:nvSpPr>
        <p:spPr>
          <a:xfrm>
            <a:off x="2801504" y="3629342"/>
            <a:ext cx="978408" cy="484632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he-IL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2981270"/>
            <a:ext cx="3600400" cy="181588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2800" dirty="0" err="1" smtClean="0">
                <a:solidFill>
                  <a:schemeClr val="tx1"/>
                </a:solidFill>
              </a:rPr>
              <a:t>mov</a:t>
            </a:r>
            <a:r>
              <a:rPr lang="en-US" sz="2800" dirty="0" smtClean="0">
                <a:solidFill>
                  <a:schemeClr val="tx1"/>
                </a:solidFill>
              </a:rPr>
              <a:t> 16(%</a:t>
            </a:r>
            <a:r>
              <a:rPr lang="en-US" sz="2800" dirty="0" err="1" smtClean="0">
                <a:solidFill>
                  <a:schemeClr val="tx1"/>
                </a:solidFill>
              </a:rPr>
              <a:t>ebp</a:t>
            </a:r>
            <a:r>
              <a:rPr lang="en-US" sz="2800" dirty="0" smtClean="0">
                <a:solidFill>
                  <a:schemeClr val="tx1"/>
                </a:solidFill>
              </a:rPr>
              <a:t>), %</a:t>
            </a:r>
            <a:r>
              <a:rPr lang="en-US" sz="2800" dirty="0" err="1" smtClean="0">
                <a:solidFill>
                  <a:schemeClr val="tx1"/>
                </a:solidFill>
              </a:rPr>
              <a:t>eax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1"/>
                </a:solidFill>
              </a:rPr>
              <a:t>mov</a:t>
            </a:r>
            <a:r>
              <a:rPr lang="en-US" sz="2800" dirty="0" smtClean="0">
                <a:solidFill>
                  <a:schemeClr val="tx1"/>
                </a:solidFill>
              </a:rPr>
              <a:t> 20(%</a:t>
            </a:r>
            <a:r>
              <a:rPr lang="en-US" sz="2800" dirty="0" err="1" smtClean="0">
                <a:solidFill>
                  <a:schemeClr val="tx1"/>
                </a:solidFill>
              </a:rPr>
              <a:t>ebp</a:t>
            </a:r>
            <a:r>
              <a:rPr lang="en-US" sz="2800" dirty="0" smtClean="0">
                <a:solidFill>
                  <a:schemeClr val="tx1"/>
                </a:solidFill>
              </a:rPr>
              <a:t>), %</a:t>
            </a:r>
            <a:r>
              <a:rPr lang="en-US" sz="2800" dirty="0" err="1" smtClean="0">
                <a:solidFill>
                  <a:schemeClr val="tx1"/>
                </a:solidFill>
              </a:rPr>
              <a:t>ebx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add %</a:t>
            </a:r>
            <a:r>
              <a:rPr lang="en-US" sz="2800" dirty="0" err="1" smtClean="0">
                <a:solidFill>
                  <a:schemeClr val="tx1"/>
                </a:solidFill>
              </a:rPr>
              <a:t>ebx</a:t>
            </a:r>
            <a:r>
              <a:rPr lang="en-US" sz="2800" dirty="0" smtClean="0">
                <a:solidFill>
                  <a:schemeClr val="tx1"/>
                </a:solidFill>
              </a:rPr>
              <a:t>, %</a:t>
            </a:r>
            <a:r>
              <a:rPr lang="en-US" sz="2800" dirty="0" err="1" smtClean="0">
                <a:solidFill>
                  <a:schemeClr val="tx1"/>
                </a:solidFill>
              </a:rPr>
              <a:t>eax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1"/>
                </a:solidFill>
              </a:rPr>
              <a:t>mov</a:t>
            </a:r>
            <a:r>
              <a:rPr lang="en-US" sz="2800" dirty="0" smtClean="0">
                <a:solidFill>
                  <a:schemeClr val="tx1"/>
                </a:solidFill>
              </a:rPr>
              <a:t> %</a:t>
            </a:r>
            <a:r>
              <a:rPr lang="en-US" sz="2800" dirty="0" err="1" smtClean="0">
                <a:solidFill>
                  <a:schemeClr val="tx1"/>
                </a:solidFill>
              </a:rPr>
              <a:t>eax</a:t>
            </a:r>
            <a:r>
              <a:rPr lang="en-US" sz="2800" dirty="0" smtClean="0">
                <a:solidFill>
                  <a:schemeClr val="tx1"/>
                </a:solidFill>
              </a:rPr>
              <a:t>, 24(%</a:t>
            </a:r>
            <a:r>
              <a:rPr lang="en-US" sz="2800" dirty="0" err="1" smtClean="0">
                <a:solidFill>
                  <a:schemeClr val="tx1"/>
                </a:solidFill>
              </a:rPr>
              <a:t>ebp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" name="מציין מיקום תוכן 2"/>
          <p:cNvSpPr txBox="1">
            <a:spLocks/>
          </p:cNvSpPr>
          <p:nvPr/>
        </p:nvSpPr>
        <p:spPr>
          <a:xfrm>
            <a:off x="395536" y="1053605"/>
            <a:ext cx="8229600" cy="1944216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</a:rPr>
              <a:t>Straightforward solution: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 </a:t>
            </a:r>
          </a:p>
          <a:p>
            <a:pPr marL="800100" lvl="1" indent="-342900" algn="l" rt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+mn-lt"/>
              </a:rPr>
              <a:t>Allocate each variable in activation record</a:t>
            </a:r>
          </a:p>
          <a:p>
            <a:pPr marL="800100" lvl="1" indent="-342900" algn="l" rt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+mn-lt"/>
              </a:rPr>
              <a:t>At each instruction, bring values needed into registers, perform operation, then store result to memory</a:t>
            </a:r>
          </a:p>
        </p:txBody>
      </p:sp>
    </p:spTree>
    <p:extLst>
      <p:ext uri="{BB962C8B-B14F-4D97-AF65-F5344CB8AC3E}">
        <p14:creationId xmlns:p14="http://schemas.microsoft.com/office/powerpoint/2010/main" val="145133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Pseudo Register Target Code</a:t>
            </a:r>
            <a:endParaRPr lang="en-US"/>
          </a:p>
        </p:txBody>
      </p:sp>
      <p:pic>
        <p:nvPicPr>
          <p:cNvPr id="90115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3" r="33173"/>
          <a:stretch/>
        </p:blipFill>
        <p:spPr/>
      </p:pic>
      <p:pic>
        <p:nvPicPr>
          <p:cNvPr id="901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3" r="128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819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-270663" y="1009821"/>
            <a:ext cx="9414664" cy="5194903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215"/>
            <a:ext cx="9144000" cy="1143000"/>
          </a:xfrm>
        </p:spPr>
        <p:txBody>
          <a:bodyPr/>
          <a:lstStyle/>
          <a:p>
            <a:r>
              <a:rPr lang="en-US" dirty="0" smtClean="0"/>
              <a:t>Non optimized </a:t>
            </a:r>
            <a:r>
              <a:rPr lang="en-US" dirty="0" err="1" smtClean="0"/>
              <a:t>vs</a:t>
            </a:r>
            <a:r>
              <a:rPr lang="en-US" dirty="0" smtClean="0"/>
              <a:t> Optimized Code</a:t>
            </a:r>
            <a:endParaRPr lang="en-US" dirty="0"/>
          </a:p>
        </p:txBody>
      </p:sp>
      <p:pic>
        <p:nvPicPr>
          <p:cNvPr id="76804" name="Picture 4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3" r="20835"/>
          <a:stretch/>
        </p:blipFill>
        <p:spPr>
          <a:xfrm>
            <a:off x="6404764" y="1061872"/>
            <a:ext cx="2770466" cy="377905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30129" y="4782821"/>
            <a:ext cx="2862786" cy="2075179"/>
          </a:xfrm>
          <a:solidFill>
            <a:srgbClr val="B3D9FF"/>
          </a:solidFill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{</a:t>
            </a: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</a:t>
            </a:r>
            <a:r>
              <a:rPr lang="en-US" sz="1600" dirty="0" err="1" smtClean="0">
                <a:latin typeface="Courier New"/>
                <a:cs typeface="Courier New"/>
              </a:rPr>
              <a:t>int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>
                <a:latin typeface="Courier New"/>
                <a:cs typeface="Courier New"/>
              </a:rPr>
              <a:t>n;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  </a:t>
            </a:r>
            <a:r>
              <a:rPr lang="en-US" sz="1600" dirty="0" smtClean="0">
                <a:latin typeface="Courier New"/>
                <a:cs typeface="Courier New"/>
              </a:rPr>
              <a:t>n </a:t>
            </a:r>
            <a:r>
              <a:rPr lang="en-US" sz="1600" dirty="0">
                <a:latin typeface="Courier New"/>
                <a:cs typeface="Courier New"/>
              </a:rPr>
              <a:t>:= a + 1;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  </a:t>
            </a:r>
            <a:r>
              <a:rPr lang="en-US" sz="1600" dirty="0" smtClean="0">
                <a:latin typeface="Courier New"/>
                <a:cs typeface="Courier New"/>
              </a:rPr>
              <a:t>x </a:t>
            </a:r>
            <a:r>
              <a:rPr lang="en-US" sz="1600" dirty="0">
                <a:latin typeface="Courier New"/>
                <a:cs typeface="Courier New"/>
              </a:rPr>
              <a:t>:= b + n * n + c;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  </a:t>
            </a:r>
            <a:r>
              <a:rPr lang="en-US" sz="1600" dirty="0" smtClean="0">
                <a:latin typeface="Courier New"/>
                <a:cs typeface="Courier New"/>
              </a:rPr>
              <a:t>n </a:t>
            </a:r>
            <a:r>
              <a:rPr lang="en-US" sz="1600" dirty="0">
                <a:latin typeface="Courier New"/>
                <a:cs typeface="Courier New"/>
              </a:rPr>
              <a:t>:= n + 1;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  </a:t>
            </a:r>
            <a:r>
              <a:rPr lang="en-US" sz="1600" dirty="0" smtClean="0">
                <a:latin typeface="Courier New"/>
                <a:cs typeface="Courier New"/>
              </a:rPr>
              <a:t>y </a:t>
            </a:r>
            <a:r>
              <a:rPr lang="en-US" sz="1600" dirty="0">
                <a:latin typeface="Courier New"/>
                <a:cs typeface="Courier New"/>
              </a:rPr>
              <a:t>:= d * n;</a:t>
            </a: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}</a:t>
            </a:r>
          </a:p>
          <a:p>
            <a:endParaRPr lang="en-US" sz="1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t="6715" r="-8957" b="11362"/>
          <a:stretch/>
        </p:blipFill>
        <p:spPr bwMode="auto">
          <a:xfrm>
            <a:off x="2125031" y="1238860"/>
            <a:ext cx="5351705" cy="388316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3" r="12863"/>
          <a:stretch>
            <a:fillRect/>
          </a:stretch>
        </p:blipFill>
        <p:spPr bwMode="auto">
          <a:xfrm>
            <a:off x="-240605" y="1242036"/>
            <a:ext cx="3332310" cy="359889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18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Register Allocation</a:t>
            </a: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Maps symbolic registers into physical registers</a:t>
            </a:r>
          </a:p>
          <a:p>
            <a:pPr lvl="1"/>
            <a:r>
              <a:rPr lang="en-US" smtClean="0"/>
              <a:t>Reuse registers as much as possible</a:t>
            </a:r>
          </a:p>
          <a:p>
            <a:pPr lvl="1"/>
            <a:r>
              <a:rPr lang="en-US" smtClean="0"/>
              <a:t>Graph coloring (next)</a:t>
            </a:r>
          </a:p>
          <a:p>
            <a:pPr lvl="2"/>
            <a:r>
              <a:rPr lang="en-US" smtClean="0"/>
              <a:t>Undirected graph</a:t>
            </a:r>
          </a:p>
          <a:p>
            <a:pPr lvl="2"/>
            <a:r>
              <a:rPr lang="en-US" smtClean="0"/>
              <a:t>Nodes = Registers (Symbolic and real)</a:t>
            </a:r>
          </a:p>
          <a:p>
            <a:pPr lvl="2"/>
            <a:r>
              <a:rPr lang="en-US" smtClean="0"/>
              <a:t>Edges = Interference</a:t>
            </a:r>
          </a:p>
          <a:p>
            <a:pPr lvl="2"/>
            <a:r>
              <a:rPr lang="en-US" smtClean="0"/>
              <a:t>May require spilling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1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Register Allocation for Basic Blocks</a:t>
            </a:r>
            <a:endParaRPr lang="en-US" dirty="0"/>
          </a:p>
        </p:txBody>
      </p:sp>
      <p:sp>
        <p:nvSpPr>
          <p:cNvPr id="635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Heuristics for code generation of basic blocks</a:t>
            </a:r>
          </a:p>
          <a:p>
            <a:r>
              <a:rPr lang="en-US" smtClean="0"/>
              <a:t>Works well in practice</a:t>
            </a:r>
          </a:p>
          <a:p>
            <a:r>
              <a:rPr lang="en-US" smtClean="0"/>
              <a:t>Fits modern machine architecture</a:t>
            </a:r>
          </a:p>
          <a:p>
            <a:r>
              <a:rPr lang="en-US" smtClean="0"/>
              <a:t>Can be extended to perform other tasks</a:t>
            </a:r>
          </a:p>
          <a:p>
            <a:pPr lvl="1"/>
            <a:r>
              <a:rPr lang="en-US" smtClean="0"/>
              <a:t>Common subexpression elimination</a:t>
            </a:r>
          </a:p>
          <a:p>
            <a:r>
              <a:rPr lang="en-US" smtClean="0"/>
              <a:t>But basic blocks are small</a:t>
            </a:r>
          </a:p>
          <a:p>
            <a:r>
              <a:rPr lang="en-US" smtClean="0"/>
              <a:t>Can be generalized to a procedure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8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49" y="947367"/>
            <a:ext cx="8452350" cy="531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23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Machine-agnostic optimizations</a:t>
            </a:r>
          </a:p>
          <a:p>
            <a:pPr lvl="2"/>
            <a:r>
              <a:rPr lang="en-US" dirty="0"/>
              <a:t>Assume unbounded number of </a:t>
            </a:r>
            <a:r>
              <a:rPr lang="en-US" dirty="0" smtClean="0"/>
              <a:t>registers</a:t>
            </a:r>
          </a:p>
          <a:p>
            <a:pPr lvl="1"/>
            <a:r>
              <a:rPr lang="en-US" dirty="0" smtClean="0"/>
              <a:t>Expression trees</a:t>
            </a:r>
          </a:p>
          <a:p>
            <a:pPr lvl="1"/>
            <a:r>
              <a:rPr lang="en-US" dirty="0" smtClean="0"/>
              <a:t>Basic blocks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Machine-dependent optimization</a:t>
            </a:r>
          </a:p>
          <a:p>
            <a:pPr lvl="2"/>
            <a:r>
              <a:rPr lang="en-US" dirty="0" smtClean="0"/>
              <a:t>K registers</a:t>
            </a:r>
          </a:p>
          <a:p>
            <a:pPr lvl="2"/>
            <a:r>
              <a:rPr lang="en-US" dirty="0" smtClean="0"/>
              <a:t>Some have special purposes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Control flow graphs </a:t>
            </a:r>
            <a:r>
              <a:rPr lang="en-US" dirty="0" smtClean="0"/>
              <a:t>(global register allocation)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648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5957" y="0"/>
            <a:ext cx="7772400" cy="1143000"/>
          </a:xfrm>
        </p:spPr>
        <p:txBody>
          <a:bodyPr/>
          <a:lstStyle/>
          <a:p>
            <a:r>
              <a:rPr lang="en-US" dirty="0"/>
              <a:t>Register </a:t>
            </a:r>
            <a:r>
              <a:rPr lang="en-US" dirty="0" smtClean="0"/>
              <a:t>Allocation: Assembly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76</a:t>
            </a:fld>
            <a:endParaRPr lang="en-US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9513" y="1159584"/>
            <a:ext cx="1392238" cy="1592083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kumimoji="1" lang="en-US" sz="2000" dirty="0" smtClean="0">
                <a:latin typeface="+mn-lt"/>
                <a:cs typeface="Tahoma" pitchFamily="34" charset="0"/>
              </a:rPr>
              <a:t>Source code</a:t>
            </a:r>
          </a:p>
          <a:p>
            <a:pPr algn="ctr" rtl="0" eaLnBrk="0" hangingPunct="0">
              <a:spcBef>
                <a:spcPct val="50000"/>
              </a:spcBef>
            </a:pPr>
            <a:r>
              <a:rPr kumimoji="1" lang="en-US" sz="2000" dirty="0" smtClean="0">
                <a:latin typeface="+mn-lt"/>
                <a:cs typeface="Tahoma" pitchFamily="34" charset="0"/>
              </a:rPr>
              <a:t>(program)</a:t>
            </a:r>
            <a:endParaRPr kumimoji="1" lang="en-US" sz="2000" dirty="0">
              <a:latin typeface="+mn-lt"/>
              <a:cs typeface="Tahoma" pitchFamily="34" charset="0"/>
            </a:endParaRPr>
          </a:p>
          <a:p>
            <a:pPr algn="ctr" rtl="0" eaLnBrk="0" hangingPunct="0">
              <a:spcBef>
                <a:spcPct val="50000"/>
              </a:spcBef>
            </a:pPr>
            <a:endParaRPr kumimoji="1" lang="en-US" sz="2000" dirty="0">
              <a:latin typeface="+mn-lt"/>
              <a:cs typeface="Tahoma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049578" y="1159583"/>
            <a:ext cx="762000" cy="162030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rtl="0" eaLnBrk="0" hangingPunct="0">
              <a:spcBef>
                <a:spcPct val="50000"/>
              </a:spcBef>
            </a:pPr>
            <a:r>
              <a:rPr lang="en-US" sz="1200" dirty="0">
                <a:latin typeface="+mn-lt"/>
              </a:rPr>
              <a:t>Lexical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Analysis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2913674" y="1159584"/>
            <a:ext cx="779463" cy="160619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rtl="0" eaLnBrk="0" hangingPunct="0">
              <a:spcBef>
                <a:spcPct val="50000"/>
              </a:spcBef>
            </a:pPr>
            <a:r>
              <a:rPr lang="en-US" sz="1200">
                <a:latin typeface="+mn-lt"/>
              </a:rPr>
              <a:t>Syntax Analysis</a:t>
            </a:r>
          </a:p>
          <a:p>
            <a:pPr algn="ctr" rtl="0" eaLnBrk="0" hangingPunct="0">
              <a:spcBef>
                <a:spcPct val="50000"/>
              </a:spcBef>
            </a:pPr>
            <a:r>
              <a:rPr lang="en-US" sz="1200">
                <a:latin typeface="+mn-lt"/>
              </a:rPr>
              <a:t>Parsing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3813774" y="1159584"/>
            <a:ext cx="590550" cy="160619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rtl="0" eaLnBrk="0" hangingPunct="0">
              <a:spcBef>
                <a:spcPct val="50000"/>
              </a:spcBef>
            </a:pPr>
            <a:r>
              <a:rPr lang="en-US" sz="1200">
                <a:latin typeface="+mn-lt"/>
              </a:rPr>
              <a:t>AST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510984" y="1159584"/>
            <a:ext cx="742950" cy="160619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rtl="0" eaLnBrk="0" hangingPunct="0">
              <a:spcBef>
                <a:spcPct val="50000"/>
              </a:spcBef>
            </a:pPr>
            <a:r>
              <a:rPr lang="en-US" sz="1200" dirty="0">
                <a:latin typeface="+mn-lt"/>
              </a:rPr>
              <a:t>Symbol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Table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etc.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5337825" y="1159583"/>
            <a:ext cx="902865" cy="159208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rtl="0" eaLnBrk="0" hangingPunct="0">
              <a:spcBef>
                <a:spcPct val="50000"/>
              </a:spcBef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Inter.</a:t>
            </a:r>
            <a:br>
              <a:rPr lang="en-US" sz="1800" dirty="0">
                <a:solidFill>
                  <a:schemeClr val="tx2"/>
                </a:solidFill>
                <a:latin typeface="+mn-lt"/>
              </a:rPr>
            </a:br>
            <a:r>
              <a:rPr lang="en-US" sz="1800" dirty="0">
                <a:solidFill>
                  <a:schemeClr val="tx2"/>
                </a:solidFill>
                <a:latin typeface="+mn-lt"/>
              </a:rPr>
              <a:t>Rep.</a:t>
            </a:r>
            <a:br>
              <a:rPr lang="en-US" sz="1800" dirty="0">
                <a:solidFill>
                  <a:schemeClr val="tx2"/>
                </a:solidFill>
                <a:latin typeface="+mn-lt"/>
              </a:rPr>
            </a:br>
            <a:r>
              <a:rPr lang="en-US" sz="1800" dirty="0">
                <a:solidFill>
                  <a:schemeClr val="tx2"/>
                </a:solidFill>
                <a:latin typeface="+mn-lt"/>
              </a:rPr>
              <a:t>(IR)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6321959" y="1139740"/>
            <a:ext cx="1066800" cy="1592083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rtl="0" eaLnBrk="0" hangingPunct="0">
              <a:spcBef>
                <a:spcPct val="50000"/>
              </a:spcBef>
            </a:pPr>
            <a:r>
              <a:rPr lang="en-US" sz="1200">
                <a:latin typeface="+mn-lt"/>
              </a:rPr>
              <a:t>Code</a:t>
            </a:r>
            <a:br>
              <a:rPr lang="en-US" sz="1200">
                <a:latin typeface="+mn-lt"/>
              </a:rPr>
            </a:br>
            <a:r>
              <a:rPr lang="en-US" sz="1200">
                <a:latin typeface="+mn-lt"/>
              </a:rPr>
              <a:t>Generation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7507111" y="1128540"/>
            <a:ext cx="1470150" cy="1637238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kumimoji="1" lang="en-US" sz="2000" dirty="0" smtClean="0">
                <a:solidFill>
                  <a:schemeClr val="bg2"/>
                </a:solidFill>
                <a:latin typeface="+mn-lt"/>
                <a:cs typeface="Tahoma" pitchFamily="34" charset="0"/>
              </a:rPr>
              <a:t>Target code</a:t>
            </a:r>
          </a:p>
          <a:p>
            <a:pPr algn="ctr" rtl="0" eaLnBrk="0" hangingPunct="0">
              <a:spcBef>
                <a:spcPct val="50000"/>
              </a:spcBef>
            </a:pPr>
            <a:r>
              <a:rPr kumimoji="1" lang="en-US" sz="2000" dirty="0" smtClean="0">
                <a:solidFill>
                  <a:schemeClr val="bg2"/>
                </a:solidFill>
                <a:latin typeface="+mn-lt"/>
                <a:cs typeface="Tahoma" pitchFamily="34" charset="0"/>
              </a:rPr>
              <a:t>(executable)</a:t>
            </a:r>
          </a:p>
          <a:p>
            <a:pPr algn="ctr" rtl="0" eaLnBrk="0" hangingPunct="0">
              <a:spcBef>
                <a:spcPct val="50000"/>
              </a:spcBef>
            </a:pPr>
            <a:endParaRPr kumimoji="1" lang="en-US" sz="2000" dirty="0">
              <a:solidFill>
                <a:schemeClr val="bg2"/>
              </a:solidFill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5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 rot="16200000">
            <a:off x="4412380" y="5113232"/>
            <a:ext cx="176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AST + Sym. Tab.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5531323" y="5113231"/>
            <a:ext cx="1597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“Optimized” IR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5957" y="0"/>
            <a:ext cx="7772400" cy="1143000"/>
          </a:xfrm>
        </p:spPr>
        <p:txBody>
          <a:bodyPr/>
          <a:lstStyle/>
          <a:p>
            <a:r>
              <a:rPr lang="en-US" dirty="0"/>
              <a:t>Register </a:t>
            </a:r>
            <a:r>
              <a:rPr lang="en-US" dirty="0" smtClean="0"/>
              <a:t>Allocation: Assembly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77</a:t>
            </a:fld>
            <a:endParaRPr lang="en-US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9513" y="1128540"/>
            <a:ext cx="1392238" cy="1619621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kumimoji="1" lang="en-US" sz="2000" dirty="0" smtClean="0">
                <a:latin typeface="+mn-lt"/>
                <a:cs typeface="Tahoma" pitchFamily="34" charset="0"/>
              </a:rPr>
              <a:t>Source code</a:t>
            </a:r>
          </a:p>
          <a:p>
            <a:pPr algn="ctr" rtl="0" eaLnBrk="0" hangingPunct="0">
              <a:spcBef>
                <a:spcPct val="50000"/>
              </a:spcBef>
            </a:pPr>
            <a:r>
              <a:rPr kumimoji="1" lang="en-US" sz="2000" dirty="0" smtClean="0">
                <a:latin typeface="+mn-lt"/>
                <a:cs typeface="Tahoma" pitchFamily="34" charset="0"/>
              </a:rPr>
              <a:t>(program)</a:t>
            </a:r>
            <a:endParaRPr kumimoji="1" lang="en-US" sz="2000" dirty="0">
              <a:latin typeface="+mn-lt"/>
              <a:cs typeface="Tahoma" pitchFamily="34" charset="0"/>
            </a:endParaRPr>
          </a:p>
          <a:p>
            <a:pPr algn="ctr" rtl="0" eaLnBrk="0" hangingPunct="0">
              <a:spcBef>
                <a:spcPct val="50000"/>
              </a:spcBef>
            </a:pPr>
            <a:endParaRPr kumimoji="1" lang="en-US" sz="2000" dirty="0">
              <a:latin typeface="+mn-lt"/>
              <a:cs typeface="Tahoma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900748" y="1128540"/>
            <a:ext cx="762000" cy="162030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rtl="0" eaLnBrk="0" hangingPunct="0">
              <a:spcBef>
                <a:spcPct val="50000"/>
              </a:spcBef>
            </a:pPr>
            <a:r>
              <a:rPr lang="en-US" sz="1200" dirty="0">
                <a:latin typeface="+mn-lt"/>
              </a:rPr>
              <a:t>Lexical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Analysis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2764844" y="1128540"/>
            <a:ext cx="779463" cy="160619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rtl="0" eaLnBrk="0" hangingPunct="0">
              <a:spcBef>
                <a:spcPct val="50000"/>
              </a:spcBef>
            </a:pPr>
            <a:r>
              <a:rPr lang="en-US" sz="1200">
                <a:latin typeface="+mn-lt"/>
              </a:rPr>
              <a:t>Syntax Analysis</a:t>
            </a:r>
          </a:p>
          <a:p>
            <a:pPr algn="ctr" rtl="0" eaLnBrk="0" hangingPunct="0">
              <a:spcBef>
                <a:spcPct val="50000"/>
              </a:spcBef>
            </a:pPr>
            <a:r>
              <a:rPr lang="en-US" sz="1200">
                <a:latin typeface="+mn-lt"/>
              </a:rPr>
              <a:t>Parsing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3664944" y="1128540"/>
            <a:ext cx="590550" cy="160619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rtl="0" eaLnBrk="0" hangingPunct="0">
              <a:spcBef>
                <a:spcPct val="50000"/>
              </a:spcBef>
            </a:pPr>
            <a:r>
              <a:rPr lang="en-US" sz="1200">
                <a:latin typeface="+mn-lt"/>
              </a:rPr>
              <a:t>AST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362154" y="1128540"/>
            <a:ext cx="742950" cy="160619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rtl="0" eaLnBrk="0" hangingPunct="0">
              <a:spcBef>
                <a:spcPct val="50000"/>
              </a:spcBef>
            </a:pPr>
            <a:r>
              <a:rPr lang="en-US" sz="1200" dirty="0">
                <a:latin typeface="+mn-lt"/>
              </a:rPr>
              <a:t>Symbol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Table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etc.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5188995" y="1128540"/>
            <a:ext cx="902865" cy="159208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rtl="0" eaLnBrk="0" hangingPunct="0">
              <a:spcBef>
                <a:spcPct val="50000"/>
              </a:spcBef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Inter.</a:t>
            </a:r>
            <a:br>
              <a:rPr lang="en-US" sz="1800" dirty="0">
                <a:solidFill>
                  <a:schemeClr val="tx2"/>
                </a:solidFill>
                <a:latin typeface="+mn-lt"/>
              </a:rPr>
            </a:br>
            <a:r>
              <a:rPr lang="en-US" sz="1800" dirty="0">
                <a:solidFill>
                  <a:schemeClr val="tx2"/>
                </a:solidFill>
                <a:latin typeface="+mn-lt"/>
              </a:rPr>
              <a:t>Rep.</a:t>
            </a:r>
            <a:br>
              <a:rPr lang="en-US" sz="1800" dirty="0">
                <a:solidFill>
                  <a:schemeClr val="tx2"/>
                </a:solidFill>
                <a:latin typeface="+mn-lt"/>
              </a:rPr>
            </a:br>
            <a:r>
              <a:rPr lang="en-US" sz="1800" dirty="0">
                <a:solidFill>
                  <a:schemeClr val="tx2"/>
                </a:solidFill>
                <a:latin typeface="+mn-lt"/>
              </a:rPr>
              <a:t>(IR)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6173129" y="1128540"/>
            <a:ext cx="1066800" cy="1592083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rtl="0" eaLnBrk="0" hangingPunct="0">
              <a:spcBef>
                <a:spcPct val="50000"/>
              </a:spcBef>
            </a:pPr>
            <a:r>
              <a:rPr lang="en-US" sz="1200">
                <a:latin typeface="+mn-lt"/>
              </a:rPr>
              <a:t>Code</a:t>
            </a:r>
            <a:br>
              <a:rPr lang="en-US" sz="1200">
                <a:latin typeface="+mn-lt"/>
              </a:rPr>
            </a:br>
            <a:r>
              <a:rPr lang="en-US" sz="1200">
                <a:latin typeface="+mn-lt"/>
              </a:rPr>
              <a:t>Generation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7507111" y="1128540"/>
            <a:ext cx="1470150" cy="157993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kumimoji="1" lang="en-US" sz="2000" dirty="0" smtClean="0">
                <a:solidFill>
                  <a:schemeClr val="bg2"/>
                </a:solidFill>
                <a:latin typeface="+mn-lt"/>
                <a:cs typeface="Tahoma" pitchFamily="34" charset="0"/>
              </a:rPr>
              <a:t>Target code</a:t>
            </a:r>
          </a:p>
          <a:p>
            <a:pPr algn="ctr" rtl="0" eaLnBrk="0" hangingPunct="0">
              <a:spcBef>
                <a:spcPct val="50000"/>
              </a:spcBef>
            </a:pPr>
            <a:r>
              <a:rPr kumimoji="1" lang="en-US" sz="2000" dirty="0" smtClean="0">
                <a:solidFill>
                  <a:schemeClr val="bg2"/>
                </a:solidFill>
                <a:latin typeface="+mn-lt"/>
                <a:cs typeface="Tahoma" pitchFamily="34" charset="0"/>
              </a:rPr>
              <a:t>(executable)</a:t>
            </a:r>
          </a:p>
          <a:p>
            <a:pPr algn="ctr" rtl="0" eaLnBrk="0" hangingPunct="0">
              <a:spcBef>
                <a:spcPct val="50000"/>
              </a:spcBef>
            </a:pPr>
            <a:endParaRPr kumimoji="1" lang="en-US" sz="2000" dirty="0">
              <a:solidFill>
                <a:schemeClr val="bg2"/>
              </a:solidFill>
              <a:latin typeface="+mn-lt"/>
              <a:cs typeface="Tahoma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 rot="16200000">
            <a:off x="5655559" y="3406743"/>
            <a:ext cx="1587386" cy="3964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rtl="0" eaLnBrk="0" hangingPunct="0">
              <a:spcBef>
                <a:spcPct val="50000"/>
              </a:spcBef>
            </a:pPr>
            <a:r>
              <a:rPr lang="en-US" sz="1200" dirty="0" smtClean="0">
                <a:latin typeface="+mn-lt"/>
              </a:rPr>
              <a:t>Instruction selection</a:t>
            </a:r>
            <a:endParaRPr lang="en-US" sz="1200" dirty="0">
              <a:latin typeface="+mn-lt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 rot="16200000">
            <a:off x="5087410" y="3433145"/>
            <a:ext cx="1596563" cy="35281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rtl="0" eaLnBrk="0" hangingPunct="0">
              <a:spcBef>
                <a:spcPct val="50000"/>
              </a:spcBef>
            </a:pPr>
            <a:r>
              <a:rPr lang="en-US" sz="1200" dirty="0" smtClean="0">
                <a:latin typeface="+mn-lt"/>
              </a:rPr>
              <a:t>IR Optimization</a:t>
            </a:r>
            <a:endParaRPr lang="en-US" sz="1200" dirty="0">
              <a:latin typeface="+mn-lt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 rot="16200000">
            <a:off x="6143505" y="3398609"/>
            <a:ext cx="1587386" cy="41270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rtl="0" eaLnBrk="0" hangingPunct="0">
              <a:spcBef>
                <a:spcPct val="50000"/>
              </a:spcBef>
            </a:pPr>
            <a:r>
              <a:rPr lang="en-US" sz="1200" dirty="0" smtClean="0">
                <a:latin typeface="+mn-lt"/>
              </a:rPr>
              <a:t>Global register allocation</a:t>
            </a:r>
            <a:endParaRPr lang="en-US" sz="1200" dirty="0">
              <a:latin typeface="+mn-lt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 rot="16200000">
            <a:off x="4603042" y="3405169"/>
            <a:ext cx="1596563" cy="40876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rtl="0" eaLnBrk="0" hangingPunct="0">
              <a:spcBef>
                <a:spcPct val="50000"/>
              </a:spcBef>
            </a:pPr>
            <a:r>
              <a:rPr lang="en-US" sz="1200" dirty="0" smtClean="0">
                <a:latin typeface="+mn-lt"/>
              </a:rPr>
              <a:t>IR (TAC) generation</a:t>
            </a:r>
            <a:endParaRPr lang="en-US" sz="1200" dirty="0"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6161310" y="4514126"/>
            <a:ext cx="0" cy="1567543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6690732" y="4514126"/>
            <a:ext cx="0" cy="1567543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 rot="16200000">
            <a:off x="6110354" y="5113232"/>
            <a:ext cx="1537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“Assembly”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7170545" y="4514126"/>
            <a:ext cx="0" cy="1567543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 rot="16200000">
            <a:off x="6590167" y="5113232"/>
            <a:ext cx="1537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Assembly</a:t>
            </a: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5658886" y="4514126"/>
            <a:ext cx="0" cy="1567543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 rot="16200000">
            <a:off x="5470374" y="5113232"/>
            <a:ext cx="71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IR</a:t>
            </a: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5146540" y="4514126"/>
            <a:ext cx="0" cy="1567543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08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 rot="16200000">
            <a:off x="4412380" y="5113232"/>
            <a:ext cx="176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AST + Sym. Tab.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5531323" y="5113231"/>
            <a:ext cx="1597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“Optimized” IR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5957" y="0"/>
            <a:ext cx="7772400" cy="1143000"/>
          </a:xfrm>
        </p:spPr>
        <p:txBody>
          <a:bodyPr/>
          <a:lstStyle/>
          <a:p>
            <a:r>
              <a:rPr lang="en-US" dirty="0"/>
              <a:t>Register </a:t>
            </a:r>
            <a:r>
              <a:rPr lang="en-US" dirty="0" smtClean="0"/>
              <a:t>Allocation: Assembly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78</a:t>
            </a:fld>
            <a:endParaRPr lang="en-US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9513" y="1128540"/>
            <a:ext cx="1392238" cy="1619621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kumimoji="1" lang="en-US" sz="2000" dirty="0" smtClean="0">
                <a:latin typeface="+mn-lt"/>
                <a:cs typeface="Tahoma" pitchFamily="34" charset="0"/>
              </a:rPr>
              <a:t>Source code</a:t>
            </a:r>
          </a:p>
          <a:p>
            <a:pPr algn="ctr" rtl="0" eaLnBrk="0" hangingPunct="0">
              <a:spcBef>
                <a:spcPct val="50000"/>
              </a:spcBef>
            </a:pPr>
            <a:r>
              <a:rPr kumimoji="1" lang="en-US" sz="2000" dirty="0" smtClean="0">
                <a:latin typeface="+mn-lt"/>
                <a:cs typeface="Tahoma" pitchFamily="34" charset="0"/>
              </a:rPr>
              <a:t>(program)</a:t>
            </a:r>
            <a:endParaRPr kumimoji="1" lang="en-US" sz="2000" dirty="0">
              <a:latin typeface="+mn-lt"/>
              <a:cs typeface="Tahoma" pitchFamily="34" charset="0"/>
            </a:endParaRPr>
          </a:p>
          <a:p>
            <a:pPr algn="ctr" rtl="0" eaLnBrk="0" hangingPunct="0">
              <a:spcBef>
                <a:spcPct val="50000"/>
              </a:spcBef>
            </a:pPr>
            <a:endParaRPr kumimoji="1" lang="en-US" sz="2000" dirty="0">
              <a:latin typeface="+mn-lt"/>
              <a:cs typeface="Tahoma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900748" y="1128540"/>
            <a:ext cx="762000" cy="162030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rtl="0" eaLnBrk="0" hangingPunct="0">
              <a:spcBef>
                <a:spcPct val="50000"/>
              </a:spcBef>
            </a:pPr>
            <a:r>
              <a:rPr lang="en-US" sz="1200" dirty="0">
                <a:latin typeface="+mn-lt"/>
              </a:rPr>
              <a:t>Lexical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Analysis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2764844" y="1128540"/>
            <a:ext cx="779463" cy="160619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rtl="0" eaLnBrk="0" hangingPunct="0">
              <a:spcBef>
                <a:spcPct val="50000"/>
              </a:spcBef>
            </a:pPr>
            <a:r>
              <a:rPr lang="en-US" sz="1200">
                <a:latin typeface="+mn-lt"/>
              </a:rPr>
              <a:t>Syntax Analysis</a:t>
            </a:r>
          </a:p>
          <a:p>
            <a:pPr algn="ctr" rtl="0" eaLnBrk="0" hangingPunct="0">
              <a:spcBef>
                <a:spcPct val="50000"/>
              </a:spcBef>
            </a:pPr>
            <a:r>
              <a:rPr lang="en-US" sz="1200">
                <a:latin typeface="+mn-lt"/>
              </a:rPr>
              <a:t>Parsing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3664944" y="1128540"/>
            <a:ext cx="590550" cy="160619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rtl="0" eaLnBrk="0" hangingPunct="0">
              <a:spcBef>
                <a:spcPct val="50000"/>
              </a:spcBef>
            </a:pPr>
            <a:r>
              <a:rPr lang="en-US" sz="1200">
                <a:latin typeface="+mn-lt"/>
              </a:rPr>
              <a:t>AST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362154" y="1128540"/>
            <a:ext cx="742950" cy="160619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rtl="0" eaLnBrk="0" hangingPunct="0">
              <a:spcBef>
                <a:spcPct val="50000"/>
              </a:spcBef>
            </a:pPr>
            <a:r>
              <a:rPr lang="en-US" sz="1200" dirty="0">
                <a:latin typeface="+mn-lt"/>
              </a:rPr>
              <a:t>Symbol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Table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etc.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5188995" y="1128540"/>
            <a:ext cx="902865" cy="159208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rtl="0" eaLnBrk="0" hangingPunct="0">
              <a:spcBef>
                <a:spcPct val="50000"/>
              </a:spcBef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Inter.</a:t>
            </a:r>
            <a:br>
              <a:rPr lang="en-US" sz="1800" dirty="0">
                <a:solidFill>
                  <a:schemeClr val="tx2"/>
                </a:solidFill>
                <a:latin typeface="+mn-lt"/>
              </a:rPr>
            </a:br>
            <a:r>
              <a:rPr lang="en-US" sz="1800" dirty="0">
                <a:solidFill>
                  <a:schemeClr val="tx2"/>
                </a:solidFill>
                <a:latin typeface="+mn-lt"/>
              </a:rPr>
              <a:t>Rep.</a:t>
            </a:r>
            <a:br>
              <a:rPr lang="en-US" sz="1800" dirty="0">
                <a:solidFill>
                  <a:schemeClr val="tx2"/>
                </a:solidFill>
                <a:latin typeface="+mn-lt"/>
              </a:rPr>
            </a:br>
            <a:r>
              <a:rPr lang="en-US" sz="1800" dirty="0">
                <a:solidFill>
                  <a:schemeClr val="tx2"/>
                </a:solidFill>
                <a:latin typeface="+mn-lt"/>
              </a:rPr>
              <a:t>(IR)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6173129" y="1128540"/>
            <a:ext cx="1066800" cy="1592083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rtl="0" eaLnBrk="0" hangingPunct="0">
              <a:spcBef>
                <a:spcPct val="50000"/>
              </a:spcBef>
            </a:pPr>
            <a:r>
              <a:rPr lang="en-US" sz="1200">
                <a:latin typeface="+mn-lt"/>
              </a:rPr>
              <a:t>Code</a:t>
            </a:r>
            <a:br>
              <a:rPr lang="en-US" sz="1200">
                <a:latin typeface="+mn-lt"/>
              </a:rPr>
            </a:br>
            <a:r>
              <a:rPr lang="en-US" sz="1200">
                <a:latin typeface="+mn-lt"/>
              </a:rPr>
              <a:t>Generation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7507111" y="1128540"/>
            <a:ext cx="1470150" cy="157993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kumimoji="1" lang="en-US" sz="2000" dirty="0" smtClean="0">
                <a:solidFill>
                  <a:schemeClr val="bg2"/>
                </a:solidFill>
                <a:latin typeface="+mn-lt"/>
                <a:cs typeface="Tahoma" pitchFamily="34" charset="0"/>
              </a:rPr>
              <a:t>Target code</a:t>
            </a:r>
          </a:p>
          <a:p>
            <a:pPr algn="ctr" rtl="0" eaLnBrk="0" hangingPunct="0">
              <a:spcBef>
                <a:spcPct val="50000"/>
              </a:spcBef>
            </a:pPr>
            <a:r>
              <a:rPr kumimoji="1" lang="en-US" sz="2000" dirty="0" smtClean="0">
                <a:solidFill>
                  <a:schemeClr val="bg2"/>
                </a:solidFill>
                <a:latin typeface="+mn-lt"/>
                <a:cs typeface="Tahoma" pitchFamily="34" charset="0"/>
              </a:rPr>
              <a:t>(executable)</a:t>
            </a:r>
          </a:p>
          <a:p>
            <a:pPr algn="ctr" rtl="0" eaLnBrk="0" hangingPunct="0">
              <a:spcBef>
                <a:spcPct val="50000"/>
              </a:spcBef>
            </a:pPr>
            <a:endParaRPr kumimoji="1" lang="en-US" sz="2000" dirty="0">
              <a:solidFill>
                <a:schemeClr val="bg2"/>
              </a:solidFill>
              <a:latin typeface="+mn-lt"/>
              <a:cs typeface="Tahoma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 rot="16200000">
            <a:off x="5655559" y="3406743"/>
            <a:ext cx="1587386" cy="3964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rtl="0" eaLnBrk="0" hangingPunct="0">
              <a:spcBef>
                <a:spcPct val="50000"/>
              </a:spcBef>
            </a:pPr>
            <a:r>
              <a:rPr lang="en-US" sz="1200" dirty="0" smtClean="0">
                <a:latin typeface="+mn-lt"/>
              </a:rPr>
              <a:t>Instruction selection</a:t>
            </a:r>
            <a:endParaRPr lang="en-US" sz="1200" dirty="0">
              <a:latin typeface="+mn-lt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 rot="16200000">
            <a:off x="5087410" y="3433145"/>
            <a:ext cx="1596563" cy="35281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rtl="0" eaLnBrk="0" hangingPunct="0">
              <a:spcBef>
                <a:spcPct val="50000"/>
              </a:spcBef>
            </a:pPr>
            <a:r>
              <a:rPr lang="en-US" sz="1200" dirty="0" smtClean="0">
                <a:latin typeface="+mn-lt"/>
              </a:rPr>
              <a:t>IR Optimization</a:t>
            </a:r>
            <a:endParaRPr lang="en-US" sz="1200" dirty="0">
              <a:latin typeface="+mn-lt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 rot="16200000">
            <a:off x="6143505" y="3398609"/>
            <a:ext cx="1587386" cy="41270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rtl="0" eaLnBrk="0" hangingPunct="0">
              <a:spcBef>
                <a:spcPct val="50000"/>
              </a:spcBef>
            </a:pPr>
            <a:r>
              <a:rPr lang="en-US" sz="1200" dirty="0" smtClean="0">
                <a:latin typeface="+mn-lt"/>
              </a:rPr>
              <a:t>Global register allocation</a:t>
            </a:r>
            <a:endParaRPr lang="en-US" sz="1200" dirty="0">
              <a:latin typeface="+mn-lt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 rot="16200000">
            <a:off x="4603042" y="3405169"/>
            <a:ext cx="1596563" cy="40876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rtl="0" eaLnBrk="0" hangingPunct="0">
              <a:spcBef>
                <a:spcPct val="50000"/>
              </a:spcBef>
            </a:pPr>
            <a:r>
              <a:rPr lang="en-US" sz="1200" dirty="0" smtClean="0">
                <a:latin typeface="+mn-lt"/>
              </a:rPr>
              <a:t>IR (TAC) generation</a:t>
            </a:r>
            <a:endParaRPr lang="en-US" sz="1200" dirty="0"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6161310" y="4514126"/>
            <a:ext cx="0" cy="1567543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6690732" y="4514126"/>
            <a:ext cx="0" cy="1567543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 rot="16200000">
            <a:off x="6110354" y="5113232"/>
            <a:ext cx="1537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“Assembly”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7170545" y="4514126"/>
            <a:ext cx="0" cy="1567543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 rot="16200000">
            <a:off x="6590167" y="5113232"/>
            <a:ext cx="1537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Assembly</a:t>
            </a: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5658886" y="4514126"/>
            <a:ext cx="0" cy="1567543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 rot="16200000">
            <a:off x="5470374" y="5113232"/>
            <a:ext cx="71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IR</a:t>
            </a: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5146540" y="4514126"/>
            <a:ext cx="0" cy="1567543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44885" y="5956793"/>
            <a:ext cx="3365732" cy="584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+mn-lt"/>
              </a:rPr>
              <a:t>Modern compiler implementation in C</a:t>
            </a:r>
          </a:p>
          <a:p>
            <a:pPr algn="l"/>
            <a:r>
              <a:rPr lang="en-US" sz="1600" dirty="0" smtClean="0">
                <a:latin typeface="+mn-lt"/>
              </a:rPr>
              <a:t>Andrew A. </a:t>
            </a:r>
            <a:r>
              <a:rPr lang="en-US" sz="1600" dirty="0" err="1" smtClean="0">
                <a:latin typeface="+mn-lt"/>
              </a:rPr>
              <a:t>Appel</a:t>
            </a:r>
            <a:endParaRPr lang="en-US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683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56035" y="0"/>
            <a:ext cx="7772400" cy="1143000"/>
          </a:xfrm>
        </p:spPr>
        <p:txBody>
          <a:bodyPr/>
          <a:lstStyle/>
          <a:p>
            <a:r>
              <a:rPr lang="en-US" smtClean="0"/>
              <a:t>“Global” Register Allocation</a:t>
            </a:r>
            <a:endParaRPr lang="en-US"/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238120" y="1197428"/>
            <a:ext cx="8631796" cy="5281088"/>
          </a:xfrm>
        </p:spPr>
        <p:txBody>
          <a:bodyPr/>
          <a:lstStyle/>
          <a:p>
            <a:r>
              <a:rPr lang="en-US" dirty="0" smtClean="0"/>
              <a:t>Input: </a:t>
            </a:r>
          </a:p>
          <a:p>
            <a:pPr lvl="1"/>
            <a:r>
              <a:rPr lang="en-US" dirty="0" smtClean="0"/>
              <a:t>Sequence of machine instructions (“assembly”)</a:t>
            </a:r>
            <a:endParaRPr lang="en-US" dirty="0"/>
          </a:p>
          <a:p>
            <a:pPr lvl="2"/>
            <a:r>
              <a:rPr lang="en-US" dirty="0" smtClean="0"/>
              <a:t>Unbounded number of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temporary variables </a:t>
            </a:r>
          </a:p>
          <a:p>
            <a:pPr lvl="3"/>
            <a:r>
              <a:rPr lang="en-US" dirty="0" smtClean="0"/>
              <a:t>aka </a:t>
            </a:r>
            <a:r>
              <a:rPr lang="en-US" dirty="0" smtClean="0">
                <a:solidFill>
                  <a:srgbClr val="1A8CFF"/>
                </a:solidFill>
              </a:rPr>
              <a:t>symbolic registers</a:t>
            </a:r>
          </a:p>
          <a:p>
            <a:pPr lvl="1"/>
            <a:r>
              <a:rPr lang="en-US" dirty="0" smtClean="0"/>
              <a:t>“machine description”</a:t>
            </a:r>
          </a:p>
          <a:p>
            <a:pPr lvl="2"/>
            <a:r>
              <a:rPr lang="en-US" dirty="0" smtClean="0"/>
              <a:t># of registers, restrictions </a:t>
            </a:r>
          </a:p>
          <a:p>
            <a:r>
              <a:rPr lang="en-US" dirty="0" smtClean="0"/>
              <a:t>Output</a:t>
            </a:r>
          </a:p>
          <a:p>
            <a:pPr lvl="1"/>
            <a:r>
              <a:rPr lang="en-US" dirty="0" smtClean="0"/>
              <a:t>Sequence of machine instructions using machine registers (assembly)</a:t>
            </a:r>
          </a:p>
          <a:p>
            <a:pPr lvl="1"/>
            <a:r>
              <a:rPr lang="en-US" dirty="0" smtClean="0"/>
              <a:t>Some MOV instructions removed</a:t>
            </a:r>
          </a:p>
        </p:txBody>
      </p:sp>
    </p:spTree>
    <p:extLst>
      <p:ext uri="{BB962C8B-B14F-4D97-AF65-F5344CB8AC3E}">
        <p14:creationId xmlns:p14="http://schemas.microsoft.com/office/powerpoint/2010/main" val="220252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imple code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assume machine instructions of the form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LD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reg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mem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ST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mem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reg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342900" lvl="1" indent="-342900">
              <a:buFontTx/>
              <a:buChar char="•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OP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reg,reg,reg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/>
              <a:t>(</a:t>
            </a:r>
            <a:r>
              <a:rPr lang="en-US" dirty="0"/>
              <a:t>*</a:t>
            </a:r>
            <a:r>
              <a:rPr lang="en-US" dirty="0" smtClean="0"/>
              <a:t>)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  <a:p>
            <a:r>
              <a:rPr lang="en-US" dirty="0" smtClean="0"/>
              <a:t>assume that we have all registers available for our use</a:t>
            </a:r>
          </a:p>
          <a:p>
            <a:pPr lvl="1"/>
            <a:r>
              <a:rPr lang="en-US" dirty="0" smtClean="0"/>
              <a:t>Ignore registers allocated for stack management</a:t>
            </a:r>
          </a:p>
          <a:p>
            <a:pPr lvl="1"/>
            <a:r>
              <a:rPr lang="en-US" dirty="0" smtClean="0"/>
              <a:t>Treat all registers as general-purpose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91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570" y="0"/>
            <a:ext cx="7772400" cy="1143000"/>
          </a:xfrm>
        </p:spPr>
        <p:txBody>
          <a:bodyPr/>
          <a:lstStyle/>
          <a:p>
            <a:r>
              <a:rPr lang="en-US" dirty="0" smtClean="0"/>
              <a:t>Variable </a:t>
            </a:r>
            <a:r>
              <a:rPr lang="en-US" dirty="0" err="1" smtClean="0"/>
              <a:t>Liveness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570" y="1273277"/>
            <a:ext cx="7772400" cy="4114800"/>
          </a:xfrm>
        </p:spPr>
        <p:txBody>
          <a:bodyPr/>
          <a:lstStyle/>
          <a:p>
            <a:r>
              <a:rPr lang="en-US" dirty="0" smtClean="0"/>
              <a:t>A statement x = y + z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defines</a:t>
            </a:r>
            <a:r>
              <a:rPr lang="en-US" dirty="0" smtClean="0"/>
              <a:t> x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uses</a:t>
            </a:r>
            <a:r>
              <a:rPr lang="en-US" dirty="0" smtClean="0"/>
              <a:t> y and z</a:t>
            </a:r>
          </a:p>
          <a:p>
            <a:r>
              <a:rPr lang="en-US" dirty="0" smtClean="0"/>
              <a:t>A variable x is live at a program point if its value (at this point) is used at a later point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057400" y="4495800"/>
            <a:ext cx="1866900" cy="1981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y = 42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z</a:t>
            </a:r>
            <a:r>
              <a:rPr lang="en-US" sz="2400" dirty="0" smtClean="0">
                <a:solidFill>
                  <a:schemeClr val="tx1"/>
                </a:solidFill>
              </a:rPr>
              <a:t> = 73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x = y + z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print(x);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2433" y="5301734"/>
            <a:ext cx="2549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x is live, y dead, z dead</a:t>
            </a:r>
            <a:endParaRPr lang="en-US"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8371" y="4932402"/>
            <a:ext cx="2263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x </a:t>
            </a:r>
            <a:r>
              <a:rPr lang="en-US" sz="2000" dirty="0" err="1" smtClean="0">
                <a:latin typeface="+mn-lt"/>
              </a:rPr>
              <a:t>undef</a:t>
            </a:r>
            <a:r>
              <a:rPr lang="en-US" sz="2000" dirty="0" smtClean="0">
                <a:latin typeface="+mn-lt"/>
              </a:rPr>
              <a:t>, y live, z live</a:t>
            </a:r>
            <a:endParaRPr lang="en-US" sz="2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8371" y="4563070"/>
            <a:ext cx="2518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x </a:t>
            </a:r>
            <a:r>
              <a:rPr lang="en-US" sz="2000" dirty="0" err="1" smtClean="0">
                <a:latin typeface="+mn-lt"/>
              </a:rPr>
              <a:t>undef</a:t>
            </a:r>
            <a:r>
              <a:rPr lang="en-US" sz="2000" dirty="0" smtClean="0">
                <a:latin typeface="+mn-lt"/>
              </a:rPr>
              <a:t>, y live, z </a:t>
            </a:r>
            <a:r>
              <a:rPr lang="en-US" sz="2000" dirty="0" err="1" smtClean="0">
                <a:latin typeface="+mn-lt"/>
              </a:rPr>
              <a:t>undef</a:t>
            </a:r>
            <a:endParaRPr lang="en-US" sz="2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5194" y="5688281"/>
            <a:ext cx="2708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x is dead, y dead, z dead</a:t>
            </a:r>
            <a:endParaRPr lang="en-US" sz="20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9934" y="6342804"/>
            <a:ext cx="4624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+mn-lt"/>
              </a:rPr>
              <a:t>(showing state after the statement)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898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Liveness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between basic blocks – dataflow analysis </a:t>
            </a:r>
            <a:br>
              <a:rPr lang="en-US" dirty="0" smtClean="0"/>
            </a:br>
            <a:r>
              <a:rPr lang="en-US" dirty="0" smtClean="0"/>
              <a:t>(previous lecture)</a:t>
            </a:r>
          </a:p>
          <a:p>
            <a:endParaRPr lang="en-US" dirty="0" smtClean="0"/>
          </a:p>
          <a:p>
            <a:r>
              <a:rPr lang="en-US" dirty="0" smtClean="0"/>
              <a:t>within a single basic block?</a:t>
            </a:r>
          </a:p>
          <a:p>
            <a:r>
              <a:rPr lang="en-US" dirty="0" smtClean="0"/>
              <a:t>idea</a:t>
            </a:r>
          </a:p>
          <a:p>
            <a:pPr lvl="1"/>
            <a:r>
              <a:rPr lang="en-US" dirty="0" smtClean="0"/>
              <a:t>use symbol table to record next-use information</a:t>
            </a:r>
          </a:p>
          <a:p>
            <a:pPr lvl="1"/>
            <a:r>
              <a:rPr lang="en-US" dirty="0" smtClean="0"/>
              <a:t>scan basic block backwards</a:t>
            </a:r>
          </a:p>
          <a:p>
            <a:pPr lvl="1"/>
            <a:r>
              <a:rPr lang="en-US" dirty="0" smtClean="0"/>
              <a:t>update next-use for each variable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5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261" y="10411"/>
            <a:ext cx="7772400" cy="1143000"/>
          </a:xfrm>
        </p:spPr>
        <p:txBody>
          <a:bodyPr/>
          <a:lstStyle/>
          <a:p>
            <a:r>
              <a:rPr lang="en-US" sz="3600" dirty="0" smtClean="0"/>
              <a:t>Computing </a:t>
            </a:r>
            <a:r>
              <a:rPr lang="en-US" sz="3600" dirty="0" err="1" smtClean="0"/>
              <a:t>Liveness</a:t>
            </a:r>
            <a:r>
              <a:rPr lang="en-US" sz="3600" dirty="0" smtClean="0"/>
              <a:t> Information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699" y="1346145"/>
            <a:ext cx="7772400" cy="4114800"/>
          </a:xfrm>
        </p:spPr>
        <p:txBody>
          <a:bodyPr>
            <a:noAutofit/>
          </a:bodyPr>
          <a:lstStyle/>
          <a:p>
            <a:r>
              <a:rPr lang="en-US" sz="2400" dirty="0"/>
              <a:t>INPUT: A basic block B of three-address statements.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symbol </a:t>
            </a:r>
            <a:r>
              <a:rPr lang="en-US" sz="2400" dirty="0"/>
              <a:t>table initially shows all </a:t>
            </a:r>
            <a:r>
              <a:rPr lang="en-US" sz="2400" dirty="0" smtClean="0"/>
              <a:t>non-temporary </a:t>
            </a:r>
            <a:r>
              <a:rPr lang="en-US" sz="2400" dirty="0"/>
              <a:t>variables in B as being live on exit.</a:t>
            </a:r>
          </a:p>
          <a:p>
            <a:endParaRPr lang="en-US" sz="2400" dirty="0"/>
          </a:p>
          <a:p>
            <a:r>
              <a:rPr lang="en-US" sz="2400" dirty="0"/>
              <a:t>OUTPUT: At each statement i: x = y + z in B, </a:t>
            </a:r>
            <a:r>
              <a:rPr lang="en-US" sz="2400" dirty="0" err="1" smtClean="0"/>
              <a:t>liveness</a:t>
            </a:r>
            <a:r>
              <a:rPr lang="en-US" sz="2400" dirty="0" smtClean="0"/>
              <a:t> and next-use </a:t>
            </a:r>
            <a:r>
              <a:rPr lang="en-US" sz="2400" dirty="0"/>
              <a:t>information of x, y, and </a:t>
            </a:r>
            <a:r>
              <a:rPr lang="en-US" sz="2400" dirty="0" smtClean="0"/>
              <a:t>z at i.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Start </a:t>
            </a:r>
            <a:r>
              <a:rPr lang="en-US" sz="2400" dirty="0"/>
              <a:t>at the last statement in B and scan </a:t>
            </a:r>
            <a:r>
              <a:rPr lang="en-US" sz="2400" dirty="0" smtClean="0"/>
              <a:t>backwards</a:t>
            </a:r>
            <a:endParaRPr lang="en-US" sz="2400" dirty="0"/>
          </a:p>
          <a:p>
            <a:pPr lvl="1"/>
            <a:r>
              <a:rPr lang="en-US" sz="2000" dirty="0"/>
              <a:t>At each statement i: x = y + z in B, we do the following:</a:t>
            </a:r>
          </a:p>
          <a:p>
            <a:pPr marL="912114" lvl="1" indent="-514350">
              <a:buFont typeface="+mj-lt"/>
              <a:buAutoNum type="arabicPeriod"/>
            </a:pPr>
            <a:r>
              <a:rPr lang="en-US" sz="2000" dirty="0" smtClean="0"/>
              <a:t>Attach </a:t>
            </a:r>
            <a:r>
              <a:rPr lang="en-US" sz="2000" dirty="0"/>
              <a:t>to </a:t>
            </a:r>
            <a:r>
              <a:rPr lang="en-US" sz="2000" dirty="0" smtClean="0"/>
              <a:t>i </a:t>
            </a:r>
            <a:r>
              <a:rPr lang="en-US" sz="2000" dirty="0"/>
              <a:t>the information currently found in the symbol table regarding the next use and </a:t>
            </a:r>
            <a:r>
              <a:rPr lang="en-US" sz="2000" dirty="0" err="1"/>
              <a:t>liveness</a:t>
            </a:r>
            <a:r>
              <a:rPr lang="en-US" sz="2000" dirty="0"/>
              <a:t> of x, y, and </a:t>
            </a:r>
            <a:r>
              <a:rPr lang="en-US" sz="2000" dirty="0" smtClean="0"/>
              <a:t>z.</a:t>
            </a:r>
            <a:endParaRPr lang="en-US" sz="2000" dirty="0"/>
          </a:p>
          <a:p>
            <a:pPr marL="912114" lvl="1" indent="-514350">
              <a:buFont typeface="+mj-lt"/>
              <a:buAutoNum type="arabicPeriod"/>
            </a:pPr>
            <a:r>
              <a:rPr lang="en-US" sz="2000" dirty="0" smtClean="0"/>
              <a:t>In </a:t>
            </a:r>
            <a:r>
              <a:rPr lang="en-US" sz="2000" dirty="0"/>
              <a:t>the symbol table, set x to "not live" and "no next use</a:t>
            </a:r>
            <a:r>
              <a:rPr lang="en-US" sz="2000" dirty="0" smtClean="0"/>
              <a:t>.“</a:t>
            </a:r>
          </a:p>
          <a:p>
            <a:pPr marL="912114" lvl="1" indent="-514350">
              <a:buFont typeface="+mj-lt"/>
              <a:buAutoNum type="arabicPeriod"/>
            </a:pPr>
            <a:r>
              <a:rPr lang="en-US" sz="2000" dirty="0" smtClean="0"/>
              <a:t>In </a:t>
            </a:r>
            <a:r>
              <a:rPr lang="en-US" sz="2000" dirty="0"/>
              <a:t>the symbol table, set y and z to "live" and the next uses of y and z </a:t>
            </a:r>
            <a:r>
              <a:rPr lang="en-US" sz="2000" dirty="0" smtClean="0"/>
              <a:t>to i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040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Computing </a:t>
            </a:r>
            <a:r>
              <a:rPr lang="en-US" sz="3600" dirty="0" err="1" smtClean="0"/>
              <a:t>Liveness</a:t>
            </a:r>
            <a:r>
              <a:rPr lang="en-US" sz="3600" dirty="0" smtClean="0"/>
              <a:t> Information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271224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Start </a:t>
            </a:r>
            <a:r>
              <a:rPr lang="en-US" dirty="0"/>
              <a:t>at the last statement in B and scan </a:t>
            </a:r>
            <a:r>
              <a:rPr lang="en-US" dirty="0" smtClean="0"/>
              <a:t>backwards</a:t>
            </a:r>
            <a:endParaRPr lang="en-US" dirty="0"/>
          </a:p>
          <a:p>
            <a:pPr lvl="1"/>
            <a:r>
              <a:rPr lang="en-US" dirty="0"/>
              <a:t>At each statement i: x = y + z in B, we do the following:</a:t>
            </a:r>
          </a:p>
          <a:p>
            <a:pPr marL="912114" lvl="1" indent="-514350">
              <a:buFont typeface="+mj-lt"/>
              <a:buAutoNum type="arabicPeriod"/>
            </a:pPr>
            <a:r>
              <a:rPr lang="en-US" dirty="0" smtClean="0"/>
              <a:t>Attach </a:t>
            </a:r>
            <a:r>
              <a:rPr lang="en-US" dirty="0"/>
              <a:t>to </a:t>
            </a:r>
            <a:r>
              <a:rPr lang="en-US" dirty="0" smtClean="0"/>
              <a:t>i </a:t>
            </a:r>
            <a:r>
              <a:rPr lang="en-US" dirty="0"/>
              <a:t>the information currently found in the symbol table regarding the next use and </a:t>
            </a:r>
            <a:r>
              <a:rPr lang="en-US" dirty="0" err="1"/>
              <a:t>liveness</a:t>
            </a:r>
            <a:r>
              <a:rPr lang="en-US" dirty="0"/>
              <a:t> of x, y, and </a:t>
            </a:r>
            <a:r>
              <a:rPr lang="en-US" dirty="0" smtClean="0"/>
              <a:t>z.</a:t>
            </a:r>
            <a:endParaRPr lang="en-US" dirty="0"/>
          </a:p>
          <a:p>
            <a:pPr marL="912114" lvl="1" indent="-514350">
              <a:buFont typeface="+mj-lt"/>
              <a:buAutoNum type="arabicPeriod"/>
            </a:pPr>
            <a:r>
              <a:rPr lang="en-US" dirty="0" smtClean="0"/>
              <a:t>In </a:t>
            </a:r>
            <a:r>
              <a:rPr lang="en-US" dirty="0"/>
              <a:t>the symbol table, set x to "not live" and "no next use</a:t>
            </a:r>
            <a:r>
              <a:rPr lang="en-US" dirty="0" smtClean="0"/>
              <a:t>.“</a:t>
            </a:r>
          </a:p>
          <a:p>
            <a:pPr marL="912114" lvl="1" indent="-514350">
              <a:buFont typeface="+mj-lt"/>
              <a:buAutoNum type="arabicPeriod"/>
            </a:pPr>
            <a:r>
              <a:rPr lang="en-US" dirty="0" smtClean="0"/>
              <a:t>In </a:t>
            </a:r>
            <a:r>
              <a:rPr lang="en-US" dirty="0"/>
              <a:t>the symbol table, set y and z to "live" and the next uses of y and z </a:t>
            </a:r>
            <a:r>
              <a:rPr lang="en-US" dirty="0" smtClean="0"/>
              <a:t>to i</a:t>
            </a:r>
            <a:endParaRPr lang="en-US" dirty="0"/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89074" y="6320135"/>
            <a:ext cx="5554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can we change the order between 2 and 3?</a:t>
            </a:r>
            <a:endParaRPr lang="en-US" sz="2400" dirty="0">
              <a:latin typeface="+mn-lt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733800" y="4495800"/>
            <a:ext cx="1981200" cy="1676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 x = 1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 y = x + 3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 z = x * 3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 x = </a:t>
            </a:r>
            <a:r>
              <a:rPr lang="en-US" sz="2400" dirty="0" smtClean="0">
                <a:solidFill>
                  <a:schemeClr val="tx1"/>
                </a:solidFill>
              </a:rPr>
              <a:t>x </a:t>
            </a:r>
            <a:r>
              <a:rPr lang="en-US" sz="2400" dirty="0">
                <a:solidFill>
                  <a:schemeClr val="tx1"/>
                </a:solidFill>
              </a:rPr>
              <a:t>* z</a:t>
            </a:r>
          </a:p>
        </p:txBody>
      </p:sp>
    </p:spTree>
    <p:extLst>
      <p:ext uri="{BB962C8B-B14F-4D97-AF65-F5344CB8AC3E}">
        <p14:creationId xmlns:p14="http://schemas.microsoft.com/office/powerpoint/2010/main" val="20372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code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translate each TAC instruction separately</a:t>
            </a:r>
          </a:p>
          <a:p>
            <a:endParaRPr lang="en-US" dirty="0" smtClean="0"/>
          </a:p>
          <a:p>
            <a:r>
              <a:rPr lang="en-US" dirty="0" smtClean="0"/>
              <a:t>For each register, a </a:t>
            </a:r>
            <a:r>
              <a:rPr lang="en-US" b="1" dirty="0" smtClean="0">
                <a:solidFill>
                  <a:schemeClr val="tx2"/>
                </a:solidFill>
              </a:rPr>
              <a:t>register </a:t>
            </a:r>
            <a:r>
              <a:rPr lang="en-US" b="1" dirty="0">
                <a:solidFill>
                  <a:schemeClr val="tx2"/>
                </a:solidFill>
              </a:rPr>
              <a:t>descriptor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/>
              <a:t>records </a:t>
            </a:r>
            <a:r>
              <a:rPr lang="en-US" dirty="0"/>
              <a:t>the </a:t>
            </a:r>
            <a:r>
              <a:rPr lang="en-US" dirty="0" smtClean="0"/>
              <a:t>variable names </a:t>
            </a:r>
            <a:r>
              <a:rPr lang="en-US" dirty="0"/>
              <a:t>whose current value is in that </a:t>
            </a:r>
            <a:r>
              <a:rPr lang="en-US" dirty="0" smtClean="0"/>
              <a:t>register </a:t>
            </a:r>
          </a:p>
          <a:p>
            <a:pPr lvl="1"/>
            <a:r>
              <a:rPr lang="en-US" dirty="0" smtClean="0"/>
              <a:t>we use </a:t>
            </a:r>
            <a:r>
              <a:rPr lang="en-US" dirty="0"/>
              <a:t>only </a:t>
            </a:r>
            <a:r>
              <a:rPr lang="en-US" dirty="0" smtClean="0"/>
              <a:t>those registers </a:t>
            </a:r>
            <a:r>
              <a:rPr lang="en-US" dirty="0"/>
              <a:t>that are available for local use within a basic block, we </a:t>
            </a:r>
            <a:r>
              <a:rPr lang="en-US" dirty="0" smtClean="0"/>
              <a:t>assume that </a:t>
            </a:r>
            <a:r>
              <a:rPr lang="en-US" dirty="0"/>
              <a:t>initially, all register descriptors are </a:t>
            </a:r>
            <a:r>
              <a:rPr lang="en-US" dirty="0" smtClean="0"/>
              <a:t>empty </a:t>
            </a:r>
          </a:p>
          <a:p>
            <a:pPr lvl="1"/>
            <a:r>
              <a:rPr lang="en-US" dirty="0" smtClean="0"/>
              <a:t>As code generation progresses</a:t>
            </a:r>
            <a:r>
              <a:rPr lang="en-US" dirty="0"/>
              <a:t>, each register will hold the value of zero or more </a:t>
            </a:r>
            <a:r>
              <a:rPr lang="en-US" dirty="0" smtClean="0"/>
              <a:t>names</a:t>
            </a:r>
          </a:p>
          <a:p>
            <a:pPr lvl="1"/>
            <a:endParaRPr lang="en-US" dirty="0"/>
          </a:p>
          <a:p>
            <a:r>
              <a:rPr lang="en-US" dirty="0" smtClean="0"/>
              <a:t>For </a:t>
            </a:r>
            <a:r>
              <a:rPr lang="en-US" dirty="0"/>
              <a:t>each program variable, an </a:t>
            </a:r>
            <a:r>
              <a:rPr lang="en-US" b="1" dirty="0">
                <a:solidFill>
                  <a:schemeClr val="tx2"/>
                </a:solidFill>
              </a:rPr>
              <a:t>address descriptor </a:t>
            </a:r>
            <a:r>
              <a:rPr lang="en-US" dirty="0" smtClean="0"/>
              <a:t>records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the location(s) </a:t>
            </a:r>
            <a:r>
              <a:rPr lang="en-US" dirty="0"/>
              <a:t>where the current value of </a:t>
            </a:r>
            <a:r>
              <a:rPr lang="en-US" dirty="0" smtClean="0"/>
              <a:t>the </a:t>
            </a:r>
            <a:r>
              <a:rPr lang="en-US" dirty="0"/>
              <a:t>variable can be </a:t>
            </a:r>
            <a:r>
              <a:rPr lang="en-US" dirty="0" smtClean="0"/>
              <a:t>found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location </a:t>
            </a:r>
            <a:r>
              <a:rPr lang="en-US" dirty="0" smtClean="0"/>
              <a:t>may be </a:t>
            </a:r>
            <a:r>
              <a:rPr lang="en-US" dirty="0"/>
              <a:t>a register, a memory address, a stack location, </a:t>
            </a:r>
            <a:r>
              <a:rPr lang="en-US" dirty="0" smtClean="0"/>
              <a:t>or some </a:t>
            </a:r>
            <a:r>
              <a:rPr lang="en-US" dirty="0"/>
              <a:t>set of more than one of </a:t>
            </a:r>
            <a:r>
              <a:rPr lang="en-US" dirty="0" smtClean="0"/>
              <a:t>these </a:t>
            </a:r>
          </a:p>
          <a:p>
            <a:pPr lvl="1"/>
            <a:r>
              <a:rPr lang="en-US" dirty="0" smtClean="0"/>
              <a:t>Information </a:t>
            </a:r>
            <a:r>
              <a:rPr lang="en-US" dirty="0"/>
              <a:t>can be stored in </a:t>
            </a:r>
            <a:r>
              <a:rPr lang="en-US" dirty="0" smtClean="0"/>
              <a:t>the symbol-table </a:t>
            </a:r>
            <a:r>
              <a:rPr lang="en-US" dirty="0"/>
              <a:t>entry for that </a:t>
            </a:r>
            <a:r>
              <a:rPr lang="en-US" dirty="0" smtClean="0"/>
              <a:t>variable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881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code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83560"/>
            <a:ext cx="8534400" cy="3626640"/>
          </a:xfrm>
        </p:spPr>
        <p:txBody>
          <a:bodyPr>
            <a:normAutofit/>
          </a:bodyPr>
          <a:lstStyle/>
          <a:p>
            <a:pPr marL="381000" indent="-381000">
              <a:buNone/>
            </a:pPr>
            <a:r>
              <a:rPr lang="en-US" sz="2400" dirty="0"/>
              <a:t>For each three-address statement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x := y op z</a:t>
            </a:r>
            <a:r>
              <a:rPr lang="en-US" sz="2400" dirty="0"/>
              <a:t>, </a:t>
            </a:r>
          </a:p>
          <a:p>
            <a:pPr marL="381000" indent="-381000">
              <a:buFont typeface="Wingdings" pitchFamily="2" charset="2"/>
              <a:buAutoNum type="arabicPeriod"/>
            </a:pPr>
            <a:r>
              <a:rPr lang="en-US" sz="2400" dirty="0"/>
              <a:t>Invoke </a:t>
            </a:r>
            <a:r>
              <a:rPr lang="en-US" sz="2400" b="1" i="1" dirty="0" err="1">
                <a:solidFill>
                  <a:schemeClr val="tx2"/>
                </a:solidFill>
              </a:rPr>
              <a:t>getreg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/>
              <a:t>(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x := y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op z</a:t>
            </a:r>
            <a:r>
              <a:rPr lang="en-US" sz="2400" dirty="0"/>
              <a:t>) to </a:t>
            </a:r>
            <a:r>
              <a:rPr lang="en-US" sz="2400" dirty="0" smtClean="0"/>
              <a:t>select registers R</a:t>
            </a:r>
            <a:r>
              <a:rPr lang="en-US" sz="2400" b="1" baseline="-25000" dirty="0" smtClean="0"/>
              <a:t>x</a:t>
            </a:r>
            <a:r>
              <a:rPr lang="en-US" sz="2400" dirty="0"/>
              <a:t>, </a:t>
            </a:r>
            <a:r>
              <a:rPr lang="en-US" sz="2400" dirty="0" err="1"/>
              <a:t>R</a:t>
            </a:r>
            <a:r>
              <a:rPr lang="en-US" sz="2400" b="1" baseline="-25000" dirty="0" err="1"/>
              <a:t>y</a:t>
            </a:r>
            <a:r>
              <a:rPr lang="en-US" sz="2400" dirty="0"/>
              <a:t>, and </a:t>
            </a:r>
            <a:r>
              <a:rPr lang="en-US" sz="2400" dirty="0" err="1" smtClean="0"/>
              <a:t>R</a:t>
            </a:r>
            <a:r>
              <a:rPr lang="en-US" sz="2400" b="1" baseline="-25000" dirty="0" err="1" smtClean="0"/>
              <a:t>z</a:t>
            </a:r>
            <a:endParaRPr lang="en-US" sz="2400" dirty="0"/>
          </a:p>
          <a:p>
            <a:pPr marL="381000" indent="-381000">
              <a:buFont typeface="Wingdings" pitchFamily="2" charset="2"/>
              <a:buAutoNum type="arabicPeriod"/>
            </a:pPr>
            <a:r>
              <a:rPr lang="en-US" sz="2400" dirty="0"/>
              <a:t>If </a:t>
            </a:r>
            <a:r>
              <a:rPr lang="en-US" sz="2400" dirty="0" err="1"/>
              <a:t>Ry</a:t>
            </a:r>
            <a:r>
              <a:rPr lang="en-US" sz="2400" dirty="0"/>
              <a:t> does not contain y, issue: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LD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400" b="1" baseline="-25000" dirty="0" err="1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,y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’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/>
              <a:t>for a location y’ of </a:t>
            </a:r>
            <a:r>
              <a:rPr lang="en-US" sz="2400" dirty="0" smtClean="0"/>
              <a:t>y </a:t>
            </a:r>
            <a:endParaRPr lang="en-US" sz="2400" dirty="0"/>
          </a:p>
          <a:p>
            <a:pPr marL="381000" indent="-381000">
              <a:buFont typeface="Wingdings" pitchFamily="2" charset="2"/>
              <a:buAutoNum type="arabicPeriod"/>
            </a:pPr>
            <a:r>
              <a:rPr lang="en-US" sz="2400" dirty="0"/>
              <a:t>If </a:t>
            </a:r>
            <a:r>
              <a:rPr lang="en-US" sz="2400" dirty="0" err="1"/>
              <a:t>Rz</a:t>
            </a:r>
            <a:r>
              <a:rPr lang="en-US" sz="2400" dirty="0"/>
              <a:t> does not contain z, issue: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LD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400" b="1" baseline="-25000" dirty="0" err="1" smtClean="0">
                <a:latin typeface="Courier New" pitchFamily="49" charset="0"/>
                <a:cs typeface="Courier New" pitchFamily="49" charset="0"/>
              </a:rPr>
              <a:t>z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,z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’</a:t>
            </a:r>
            <a:r>
              <a:rPr lang="en-US" sz="2400" dirty="0" smtClean="0"/>
              <a:t> </a:t>
            </a:r>
            <a:r>
              <a:rPr lang="en-US" sz="2400" dirty="0"/>
              <a:t>for a location z’ of </a:t>
            </a:r>
            <a:r>
              <a:rPr lang="en-US" sz="2400" dirty="0" smtClean="0"/>
              <a:t>z </a:t>
            </a:r>
            <a:endParaRPr lang="en-US" sz="2400" dirty="0"/>
          </a:p>
          <a:p>
            <a:pPr marL="381000" indent="-381000">
              <a:buFont typeface="Wingdings" pitchFamily="2" charset="2"/>
              <a:buAutoNum type="arabicPeriod"/>
            </a:pPr>
            <a:r>
              <a:rPr lang="en-US" sz="2400" dirty="0"/>
              <a:t>Issue the instruction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OP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400" b="1" baseline="-2500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,R</a:t>
            </a:r>
            <a:r>
              <a:rPr lang="en-US" sz="2400" b="1" baseline="-25000" dirty="0" err="1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,R</a:t>
            </a:r>
            <a:r>
              <a:rPr lang="en-US" sz="2400" b="1" baseline="-25000" dirty="0" err="1" smtClean="0">
                <a:latin typeface="Courier New" pitchFamily="49" charset="0"/>
                <a:cs typeface="Courier New" pitchFamily="49" charset="0"/>
              </a:rPr>
              <a:t>z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381000" indent="-381000">
              <a:buFont typeface="Wingdings" pitchFamily="2" charset="2"/>
              <a:buAutoNum type="arabicPeriod"/>
            </a:pPr>
            <a:r>
              <a:rPr lang="en-US" sz="2400" dirty="0"/>
              <a:t>Update the address descriptors of x, y, z, if </a:t>
            </a:r>
            <a:r>
              <a:rPr lang="en-US" sz="2400" dirty="0" smtClean="0"/>
              <a:t>necessary</a:t>
            </a:r>
            <a:endParaRPr lang="en-US" sz="2400" dirty="0"/>
          </a:p>
          <a:p>
            <a:pPr marL="781050" lvl="1" indent="-381000"/>
            <a:r>
              <a:rPr lang="en-US" sz="2000" dirty="0" smtClean="0"/>
              <a:t>R</a:t>
            </a:r>
            <a:r>
              <a:rPr lang="en-US" sz="2000" b="1" baseline="-25000" dirty="0" smtClean="0"/>
              <a:t>x</a:t>
            </a:r>
            <a:r>
              <a:rPr lang="en-US" sz="2000" dirty="0" smtClean="0"/>
              <a:t> </a:t>
            </a:r>
            <a:r>
              <a:rPr lang="en-US" sz="2000" dirty="0"/>
              <a:t>is the only location of x now, and </a:t>
            </a:r>
            <a:br>
              <a:rPr lang="en-US" sz="2000" dirty="0"/>
            </a:br>
            <a:r>
              <a:rPr lang="en-US" sz="2000" dirty="0"/>
              <a:t>R</a:t>
            </a:r>
            <a:r>
              <a:rPr lang="en-US" sz="2000" b="1" baseline="-25000" dirty="0"/>
              <a:t>x</a:t>
            </a:r>
            <a:r>
              <a:rPr lang="en-US" sz="2000" dirty="0"/>
              <a:t> contains only x (remove R</a:t>
            </a:r>
            <a:r>
              <a:rPr lang="en-US" sz="2000" b="1" baseline="-25000" dirty="0"/>
              <a:t>x</a:t>
            </a:r>
            <a:r>
              <a:rPr lang="en-US" sz="2000" dirty="0"/>
              <a:t> from other address descriptors</a:t>
            </a:r>
            <a:r>
              <a:rPr lang="en-US" sz="2000" dirty="0" smtClean="0"/>
              <a:t>)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486400"/>
            <a:ext cx="7620000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The function </a:t>
            </a:r>
            <a:r>
              <a:rPr lang="en-US" sz="2400" b="1" i="1" dirty="0" err="1" smtClean="0">
                <a:solidFill>
                  <a:srgbClr val="FFFF00"/>
                </a:solidFill>
              </a:rPr>
              <a:t>getreg</a:t>
            </a:r>
            <a:r>
              <a:rPr lang="en-US" sz="2400" i="1" dirty="0" smtClean="0">
                <a:solidFill>
                  <a:srgbClr val="FFFF00"/>
                </a:solidFill>
              </a:rPr>
              <a:t> </a:t>
            </a:r>
            <a:r>
              <a:rPr lang="en-US" sz="2400" i="1" dirty="0" smtClean="0"/>
              <a:t>is not defined yet, for now think of it as an oracle that gives us 3 registers for an instruction</a:t>
            </a:r>
          </a:p>
        </p:txBody>
      </p:sp>
    </p:spTree>
    <p:extLst>
      <p:ext uri="{BB962C8B-B14F-4D97-AF65-F5344CB8AC3E}">
        <p14:creationId xmlns:p14="http://schemas.microsoft.com/office/powerpoint/2010/main" val="1625797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0541" y="7536"/>
            <a:ext cx="7772400" cy="1143000"/>
          </a:xfrm>
        </p:spPr>
        <p:txBody>
          <a:bodyPr/>
          <a:lstStyle/>
          <a:p>
            <a:r>
              <a:rPr lang="en-US" dirty="0" smtClean="0"/>
              <a:t>Find a register allocation</a:t>
            </a:r>
            <a:endParaRPr lang="en-US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85800" y="2590800"/>
            <a:ext cx="395820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b </a:t>
            </a:r>
            <a:r>
              <a:rPr lang="en-US" sz="2000" dirty="0">
                <a:latin typeface="+mn-lt"/>
              </a:rPr>
              <a:t>= a + 2</a:t>
            </a:r>
          </a:p>
          <a:p>
            <a:pPr algn="l" rtl="0"/>
            <a:endParaRPr lang="en-US" sz="2000" dirty="0">
              <a:latin typeface="+mn-lt"/>
            </a:endParaRPr>
          </a:p>
          <a:p>
            <a:pPr algn="l" rtl="0"/>
            <a:r>
              <a:rPr lang="en-US" sz="2000" dirty="0">
                <a:latin typeface="+mn-lt"/>
              </a:rPr>
              <a:t>c = b * b</a:t>
            </a:r>
          </a:p>
          <a:p>
            <a:pPr algn="l" rtl="0"/>
            <a:endParaRPr lang="en-US" sz="2000" dirty="0">
              <a:latin typeface="+mn-lt"/>
            </a:endParaRPr>
          </a:p>
          <a:p>
            <a:pPr algn="l" rtl="0"/>
            <a:r>
              <a:rPr lang="en-US" sz="2000" dirty="0">
                <a:latin typeface="+mn-lt"/>
              </a:rPr>
              <a:t>b = c + 1</a:t>
            </a:r>
          </a:p>
          <a:p>
            <a:pPr algn="l" rtl="0"/>
            <a:endParaRPr lang="en-US" sz="2000" dirty="0">
              <a:latin typeface="+mn-lt"/>
            </a:endParaRPr>
          </a:p>
          <a:p>
            <a:pPr algn="l" rtl="0"/>
            <a:r>
              <a:rPr lang="en-US" sz="2000" dirty="0">
                <a:latin typeface="+mn-lt"/>
              </a:rPr>
              <a:t>return b * a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491880" y="1484784"/>
            <a:ext cx="5445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2000"/>
              <a:t>eax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499291" y="2072159"/>
            <a:ext cx="5530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2000"/>
              <a:t>ebx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418319" y="951384"/>
            <a:ext cx="10342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/>
            <a:r>
              <a:rPr lang="en-US" sz="2000" dirty="0" smtClean="0"/>
              <a:t>register</a:t>
            </a:r>
            <a:endParaRPr lang="en-US" sz="2000" dirty="0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3419872" y="968962"/>
            <a:ext cx="1087016" cy="146375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lang="he-IL" dirty="0">
              <a:latin typeface="+mn-lt"/>
            </a:endParaRPr>
          </a:p>
        </p:txBody>
      </p:sp>
      <p:graphicFrame>
        <p:nvGraphicFramePr>
          <p:cNvPr id="22" name="טבלה 21"/>
          <p:cNvGraphicFramePr>
            <a:graphicFrameLocks noGrp="1"/>
          </p:cNvGraphicFramePr>
          <p:nvPr/>
        </p:nvGraphicFramePr>
        <p:xfrm>
          <a:off x="755576" y="980728"/>
          <a:ext cx="2604121" cy="1483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48172"/>
                <a:gridCol w="1155949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register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variable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?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 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?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b 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?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c 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42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20675" y="-162800"/>
            <a:ext cx="7772400" cy="1143000"/>
          </a:xfrm>
        </p:spPr>
        <p:txBody>
          <a:bodyPr/>
          <a:lstStyle/>
          <a:p>
            <a:r>
              <a:rPr lang="en-US" dirty="0" smtClean="0"/>
              <a:t>Is this a valid allocation?</a:t>
            </a:r>
            <a:endParaRPr lang="en-US" dirty="0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491880" y="1484784"/>
            <a:ext cx="5445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2000">
                <a:latin typeface="+mn-lt"/>
              </a:rPr>
              <a:t>eax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3499291" y="2072159"/>
            <a:ext cx="5530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2000">
                <a:latin typeface="+mn-lt"/>
              </a:rPr>
              <a:t>ebx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3418319" y="951384"/>
            <a:ext cx="10342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/>
            <a:r>
              <a:rPr lang="en-US" sz="2000" dirty="0" smtClean="0">
                <a:latin typeface="+mn-lt"/>
              </a:rPr>
              <a:t>register</a:t>
            </a:r>
            <a:endParaRPr lang="en-US" sz="2000" dirty="0">
              <a:latin typeface="+mn-lt"/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3419872" y="960526"/>
            <a:ext cx="1087016" cy="147219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lang="he-IL">
              <a:latin typeface="+mn-lt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85800" y="2590800"/>
            <a:ext cx="165395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b </a:t>
            </a:r>
            <a:r>
              <a:rPr lang="en-US" sz="2000" dirty="0">
                <a:latin typeface="+mn-lt"/>
              </a:rPr>
              <a:t>= a + 2</a:t>
            </a:r>
          </a:p>
          <a:p>
            <a:pPr algn="l" rtl="0"/>
            <a:endParaRPr lang="en-US" sz="2000" dirty="0">
              <a:latin typeface="+mn-lt"/>
            </a:endParaRPr>
          </a:p>
          <a:p>
            <a:pPr algn="l" rtl="0"/>
            <a:r>
              <a:rPr lang="en-US" sz="2000" dirty="0">
                <a:latin typeface="+mn-lt"/>
              </a:rPr>
              <a:t>c = b * b</a:t>
            </a:r>
          </a:p>
          <a:p>
            <a:pPr algn="l" rtl="0"/>
            <a:endParaRPr lang="en-US" sz="2000" dirty="0">
              <a:latin typeface="+mn-lt"/>
            </a:endParaRPr>
          </a:p>
          <a:p>
            <a:pPr algn="l" rtl="0"/>
            <a:r>
              <a:rPr lang="en-US" sz="2000" dirty="0">
                <a:latin typeface="+mn-lt"/>
              </a:rPr>
              <a:t>b = c + 1</a:t>
            </a:r>
          </a:p>
          <a:p>
            <a:pPr algn="l" rtl="0"/>
            <a:endParaRPr lang="en-US" sz="2000" dirty="0">
              <a:latin typeface="+mn-lt"/>
            </a:endParaRPr>
          </a:p>
          <a:p>
            <a:pPr algn="l" rtl="0"/>
            <a:r>
              <a:rPr lang="en-US" sz="2000" dirty="0">
                <a:latin typeface="+mn-lt"/>
              </a:rPr>
              <a:t>return b * a</a:t>
            </a:r>
          </a:p>
        </p:txBody>
      </p:sp>
      <p:graphicFrame>
        <p:nvGraphicFramePr>
          <p:cNvPr id="9" name="טבלה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014119"/>
              </p:ext>
            </p:extLst>
          </p:nvPr>
        </p:nvGraphicFramePr>
        <p:xfrm>
          <a:off x="755576" y="980728"/>
          <a:ext cx="2604121" cy="1483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48172"/>
                <a:gridCol w="1155949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register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variable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eax</a:t>
                      </a:r>
                      <a:r>
                        <a:rPr lang="en-US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 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ebx</a:t>
                      </a:r>
                      <a:r>
                        <a:rPr lang="en-US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b 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eax</a:t>
                      </a:r>
                      <a:r>
                        <a:rPr lang="en-US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c 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987824" y="2564904"/>
            <a:ext cx="2160240" cy="2554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err="1" smtClean="0">
                <a:latin typeface="+mn-lt"/>
              </a:rPr>
              <a:t>ebx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= </a:t>
            </a:r>
            <a:r>
              <a:rPr lang="en-US" sz="2000" dirty="0" err="1" smtClean="0">
                <a:latin typeface="+mn-lt"/>
              </a:rPr>
              <a:t>eax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+ 2</a:t>
            </a:r>
          </a:p>
          <a:p>
            <a:pPr algn="l" rtl="0"/>
            <a:endParaRPr lang="en-US" sz="2000" dirty="0">
              <a:latin typeface="+mn-lt"/>
            </a:endParaRPr>
          </a:p>
          <a:p>
            <a:pPr algn="l" rtl="0"/>
            <a:r>
              <a:rPr lang="en-US" sz="2000" dirty="0" err="1" smtClean="0">
                <a:latin typeface="+mn-lt"/>
              </a:rPr>
              <a:t>eax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= </a:t>
            </a:r>
            <a:r>
              <a:rPr lang="en-US" sz="2000" dirty="0" err="1" smtClean="0">
                <a:latin typeface="+mn-lt"/>
              </a:rPr>
              <a:t>ebx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* </a:t>
            </a:r>
            <a:r>
              <a:rPr lang="en-US" sz="2000" dirty="0" err="1" smtClean="0">
                <a:latin typeface="+mn-lt"/>
              </a:rPr>
              <a:t>ebx</a:t>
            </a:r>
            <a:endParaRPr lang="en-US" sz="2000" dirty="0">
              <a:latin typeface="+mn-lt"/>
            </a:endParaRPr>
          </a:p>
          <a:p>
            <a:pPr algn="l" rtl="0"/>
            <a:endParaRPr lang="en-US" sz="2000" dirty="0">
              <a:latin typeface="+mn-lt"/>
            </a:endParaRPr>
          </a:p>
          <a:p>
            <a:pPr algn="l" rtl="0"/>
            <a:r>
              <a:rPr lang="en-US" sz="2000" dirty="0" err="1" smtClean="0">
                <a:latin typeface="+mn-lt"/>
              </a:rPr>
              <a:t>ebx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= </a:t>
            </a:r>
            <a:r>
              <a:rPr lang="en-US" sz="2000" dirty="0" err="1" smtClean="0">
                <a:latin typeface="+mn-lt"/>
              </a:rPr>
              <a:t>eax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+ 1</a:t>
            </a:r>
          </a:p>
          <a:p>
            <a:pPr algn="l" rtl="0"/>
            <a:endParaRPr lang="en-US" sz="2000" dirty="0">
              <a:latin typeface="+mn-lt"/>
            </a:endParaRPr>
          </a:p>
          <a:p>
            <a:pPr algn="l" rtl="0"/>
            <a:r>
              <a:rPr lang="en-US" sz="2000" dirty="0">
                <a:latin typeface="+mn-lt"/>
              </a:rPr>
              <a:t>return </a:t>
            </a:r>
            <a:r>
              <a:rPr lang="en-US" sz="2000" dirty="0" err="1" smtClean="0">
                <a:latin typeface="+mn-lt"/>
              </a:rPr>
              <a:t>ebx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* </a:t>
            </a:r>
            <a:r>
              <a:rPr lang="en-US" sz="2000" dirty="0" err="1" smtClean="0">
                <a:latin typeface="+mn-lt"/>
              </a:rPr>
              <a:t>eax</a:t>
            </a:r>
            <a:endParaRPr lang="en-US" sz="2000" dirty="0">
              <a:latin typeface="+mn-lt"/>
            </a:endParaRPr>
          </a:p>
        </p:txBody>
      </p:sp>
      <p:sp>
        <p:nvSpPr>
          <p:cNvPr id="11" name="הסבר מלבני 10"/>
          <p:cNvSpPr/>
          <p:nvPr/>
        </p:nvSpPr>
        <p:spPr>
          <a:xfrm>
            <a:off x="5580112" y="2204864"/>
            <a:ext cx="2304256" cy="864096"/>
          </a:xfrm>
          <a:prstGeom prst="wedgeRectCallout">
            <a:avLst>
              <a:gd name="adj1" fmla="val -151141"/>
              <a:gd name="adj2" fmla="val 1079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000" dirty="0" smtClean="0">
                <a:solidFill>
                  <a:schemeClr val="tx1"/>
                </a:solidFill>
              </a:rPr>
              <a:t>Overwrites previous value of ‘a’ also stored in </a:t>
            </a:r>
            <a:r>
              <a:rPr lang="en-US" sz="2000" dirty="0" err="1" smtClean="0">
                <a:solidFill>
                  <a:schemeClr val="tx1"/>
                </a:solidFill>
              </a:rPr>
              <a:t>eax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he-IL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60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20675" y="-162800"/>
            <a:ext cx="7772400" cy="1143000"/>
          </a:xfrm>
        </p:spPr>
        <p:txBody>
          <a:bodyPr/>
          <a:lstStyle/>
          <a:p>
            <a:r>
              <a:rPr lang="en-US" dirty="0" smtClean="0"/>
              <a:t>Is this a valid allocation?</a:t>
            </a:r>
            <a:endParaRPr lang="en-US" dirty="0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491880" y="1484784"/>
            <a:ext cx="5445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2000">
                <a:latin typeface="+mn-lt"/>
              </a:rPr>
              <a:t>eax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3499291" y="2072159"/>
            <a:ext cx="5530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2000">
                <a:latin typeface="+mn-lt"/>
              </a:rPr>
              <a:t>ebx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3418319" y="951384"/>
            <a:ext cx="10342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/>
            <a:r>
              <a:rPr lang="en-US" sz="2000" dirty="0" smtClean="0">
                <a:latin typeface="+mn-lt"/>
              </a:rPr>
              <a:t>register</a:t>
            </a:r>
            <a:endParaRPr lang="en-US" sz="2000" dirty="0">
              <a:latin typeface="+mn-lt"/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3419872" y="960526"/>
            <a:ext cx="1087016" cy="147219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lang="he-IL">
              <a:latin typeface="+mn-lt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85800" y="2590800"/>
            <a:ext cx="165395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b </a:t>
            </a:r>
            <a:r>
              <a:rPr lang="en-US" sz="2000" dirty="0">
                <a:latin typeface="+mn-lt"/>
              </a:rPr>
              <a:t>= a + 2</a:t>
            </a:r>
          </a:p>
          <a:p>
            <a:pPr algn="l" rtl="0"/>
            <a:endParaRPr lang="en-US" sz="2000" dirty="0">
              <a:latin typeface="+mn-lt"/>
            </a:endParaRPr>
          </a:p>
          <a:p>
            <a:pPr algn="l" rtl="0"/>
            <a:r>
              <a:rPr lang="en-US" sz="2000" dirty="0">
                <a:latin typeface="+mn-lt"/>
              </a:rPr>
              <a:t>c = b * b</a:t>
            </a:r>
          </a:p>
          <a:p>
            <a:pPr algn="l" rtl="0"/>
            <a:endParaRPr lang="en-US" sz="2000" dirty="0">
              <a:latin typeface="+mn-lt"/>
            </a:endParaRPr>
          </a:p>
          <a:p>
            <a:pPr algn="l" rtl="0"/>
            <a:r>
              <a:rPr lang="en-US" sz="2000" dirty="0">
                <a:latin typeface="+mn-lt"/>
              </a:rPr>
              <a:t>b = c + 1</a:t>
            </a:r>
          </a:p>
          <a:p>
            <a:pPr algn="l" rtl="0"/>
            <a:endParaRPr lang="en-US" sz="2000" dirty="0">
              <a:latin typeface="+mn-lt"/>
            </a:endParaRPr>
          </a:p>
          <a:p>
            <a:pPr algn="l" rtl="0"/>
            <a:r>
              <a:rPr lang="en-US" sz="2000" dirty="0">
                <a:latin typeface="+mn-lt"/>
              </a:rPr>
              <a:t>return b * a</a:t>
            </a:r>
          </a:p>
        </p:txBody>
      </p:sp>
      <p:graphicFrame>
        <p:nvGraphicFramePr>
          <p:cNvPr id="9" name="טבלה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346912"/>
              </p:ext>
            </p:extLst>
          </p:nvPr>
        </p:nvGraphicFramePr>
        <p:xfrm>
          <a:off x="755576" y="980728"/>
          <a:ext cx="2604121" cy="1483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48172"/>
                <a:gridCol w="1155949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register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variable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eax</a:t>
                      </a:r>
                      <a:r>
                        <a:rPr lang="en-US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 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ebx</a:t>
                      </a:r>
                      <a:r>
                        <a:rPr lang="en-US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b 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eax</a:t>
                      </a:r>
                      <a:r>
                        <a:rPr lang="en-US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c 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987824" y="2564904"/>
            <a:ext cx="2160240" cy="2554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err="1" smtClean="0">
                <a:latin typeface="+mn-lt"/>
              </a:rPr>
              <a:t>ebx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= </a:t>
            </a:r>
            <a:r>
              <a:rPr lang="en-US" sz="2000" dirty="0" err="1" smtClean="0">
                <a:latin typeface="+mn-lt"/>
              </a:rPr>
              <a:t>eax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+ 2</a:t>
            </a:r>
          </a:p>
          <a:p>
            <a:pPr algn="l" rtl="0"/>
            <a:endParaRPr lang="en-US" sz="2000" dirty="0">
              <a:latin typeface="+mn-lt"/>
            </a:endParaRPr>
          </a:p>
          <a:p>
            <a:pPr algn="l" rtl="0"/>
            <a:r>
              <a:rPr lang="en-US" sz="2000" dirty="0" err="1" smtClean="0">
                <a:latin typeface="+mn-lt"/>
              </a:rPr>
              <a:t>eax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= </a:t>
            </a:r>
            <a:r>
              <a:rPr lang="en-US" sz="2000" dirty="0" err="1" smtClean="0">
                <a:latin typeface="+mn-lt"/>
              </a:rPr>
              <a:t>ebx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* </a:t>
            </a:r>
            <a:r>
              <a:rPr lang="en-US" sz="2000" dirty="0" err="1" smtClean="0">
                <a:latin typeface="+mn-lt"/>
              </a:rPr>
              <a:t>ebx</a:t>
            </a:r>
            <a:endParaRPr lang="en-US" sz="2000" dirty="0">
              <a:latin typeface="+mn-lt"/>
            </a:endParaRPr>
          </a:p>
          <a:p>
            <a:pPr algn="l" rtl="0"/>
            <a:endParaRPr lang="en-US" sz="2000" dirty="0">
              <a:latin typeface="+mn-lt"/>
            </a:endParaRPr>
          </a:p>
          <a:p>
            <a:pPr algn="l" rtl="0"/>
            <a:r>
              <a:rPr lang="en-US" sz="2000" dirty="0" err="1" smtClean="0">
                <a:latin typeface="+mn-lt"/>
              </a:rPr>
              <a:t>ebx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= </a:t>
            </a:r>
            <a:r>
              <a:rPr lang="en-US" sz="2000" dirty="0" err="1" smtClean="0">
                <a:latin typeface="+mn-lt"/>
              </a:rPr>
              <a:t>eax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+ 1</a:t>
            </a:r>
          </a:p>
          <a:p>
            <a:pPr algn="l" rtl="0"/>
            <a:endParaRPr lang="en-US" sz="2000" dirty="0">
              <a:latin typeface="+mn-lt"/>
            </a:endParaRPr>
          </a:p>
          <a:p>
            <a:pPr algn="l" rtl="0"/>
            <a:r>
              <a:rPr lang="en-US" sz="2000" dirty="0">
                <a:latin typeface="+mn-lt"/>
              </a:rPr>
              <a:t>return </a:t>
            </a:r>
            <a:r>
              <a:rPr lang="en-US" sz="2000" dirty="0" err="1" smtClean="0">
                <a:latin typeface="+mn-lt"/>
              </a:rPr>
              <a:t>ebx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* </a:t>
            </a:r>
            <a:r>
              <a:rPr lang="en-US" sz="2000" dirty="0" err="1" smtClean="0">
                <a:latin typeface="+mn-lt"/>
              </a:rPr>
              <a:t>eax</a:t>
            </a:r>
            <a:endParaRPr lang="en-US" sz="2000" dirty="0">
              <a:latin typeface="+mn-lt"/>
            </a:endParaRPr>
          </a:p>
        </p:txBody>
      </p:sp>
      <p:sp>
        <p:nvSpPr>
          <p:cNvPr id="12" name="הסבר מלבני 10"/>
          <p:cNvSpPr/>
          <p:nvPr/>
        </p:nvSpPr>
        <p:spPr>
          <a:xfrm>
            <a:off x="6012160" y="2780928"/>
            <a:ext cx="2448272" cy="1224136"/>
          </a:xfrm>
          <a:prstGeom prst="wedgeRectCallout">
            <a:avLst>
              <a:gd name="adj1" fmla="val -137308"/>
              <a:gd name="adj2" fmla="val 670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000" dirty="0" smtClean="0">
                <a:solidFill>
                  <a:schemeClr val="tx1"/>
                </a:solidFill>
              </a:rPr>
              <a:t>Value of ‘c’ stored in </a:t>
            </a:r>
            <a:r>
              <a:rPr lang="en-US" sz="2000" dirty="0" err="1" smtClean="0">
                <a:solidFill>
                  <a:schemeClr val="tx1"/>
                </a:solidFill>
              </a:rPr>
              <a:t>eax</a:t>
            </a:r>
            <a:r>
              <a:rPr lang="en-US" sz="2000" dirty="0" smtClean="0">
                <a:solidFill>
                  <a:schemeClr val="tx1"/>
                </a:solidFill>
              </a:rPr>
              <a:t> is not needed anymore so reuse it for ‘b’</a:t>
            </a:r>
            <a:endParaRPr lang="he-IL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9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For every node </a:t>
            </a:r>
            <a:r>
              <a:rPr lang="en-US" dirty="0">
                <a:solidFill>
                  <a:srgbClr val="CC0000"/>
                </a:solidFill>
              </a:rPr>
              <a:t>n</a:t>
            </a:r>
            <a:r>
              <a:rPr lang="en-US" dirty="0"/>
              <a:t> in CFG, we have </a:t>
            </a:r>
            <a:r>
              <a:rPr lang="en-US" dirty="0">
                <a:solidFill>
                  <a:srgbClr val="CC0000"/>
                </a:solidFill>
              </a:rPr>
              <a:t>out[n]</a:t>
            </a:r>
          </a:p>
          <a:p>
            <a:pPr lvl="1"/>
            <a:r>
              <a:rPr lang="en-US" dirty="0"/>
              <a:t>Set of temporaries live out of n</a:t>
            </a:r>
          </a:p>
          <a:p>
            <a:r>
              <a:rPr lang="en-US" dirty="0"/>
              <a:t>Two variables </a:t>
            </a:r>
            <a:r>
              <a:rPr lang="en-US" i="1" dirty="0">
                <a:solidFill>
                  <a:srgbClr val="0000FF"/>
                </a:solidFill>
              </a:rPr>
              <a:t>interfere</a:t>
            </a:r>
            <a:r>
              <a:rPr lang="en-US" i="1" dirty="0">
                <a:solidFill>
                  <a:srgbClr val="CC0000"/>
                </a:solidFill>
              </a:rPr>
              <a:t> </a:t>
            </a:r>
            <a:r>
              <a:rPr lang="en-US" dirty="0" smtClean="0"/>
              <a:t>if they appear in the same out[n] of any node n</a:t>
            </a:r>
          </a:p>
          <a:p>
            <a:pPr lvl="1"/>
            <a:r>
              <a:rPr lang="en-US" b="1" dirty="0" smtClean="0"/>
              <a:t>Cannot be allocated to the same register</a:t>
            </a:r>
            <a:endParaRPr lang="en-US" b="1" i="1" dirty="0">
              <a:solidFill>
                <a:srgbClr val="CC0000"/>
              </a:solidFill>
            </a:endParaRPr>
          </a:p>
          <a:p>
            <a:r>
              <a:rPr lang="en-US" dirty="0" smtClean="0"/>
              <a:t>Conversely, if two variables do not interfere with each other, they can be assigned the same register</a:t>
            </a:r>
          </a:p>
          <a:p>
            <a:pPr lvl="1"/>
            <a:r>
              <a:rPr lang="en-US" dirty="0" smtClean="0"/>
              <a:t>We say they have disjoint live ranges</a:t>
            </a:r>
          </a:p>
          <a:p>
            <a:r>
              <a:rPr lang="en-US" dirty="0" smtClean="0"/>
              <a:t>How </a:t>
            </a:r>
            <a:r>
              <a:rPr lang="en-US" dirty="0"/>
              <a:t>to assign registers to variables</a:t>
            </a:r>
            <a:r>
              <a:rPr lang="en-US" dirty="0" smtClean="0"/>
              <a:t>?</a:t>
            </a:r>
            <a:endParaRPr lang="he-IL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84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code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assume machine instructions of the form</a:t>
            </a:r>
          </a:p>
          <a:p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LD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reg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mem</a:t>
            </a: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ST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mem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reg</a:t>
            </a: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 marL="342900" lvl="1" indent="-342900">
              <a:buFontTx/>
              <a:buChar char="•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OP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reg,reg,reg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/>
              <a:t>(</a:t>
            </a:r>
            <a:r>
              <a:rPr lang="en-US" sz="2400" dirty="0"/>
              <a:t>*</a:t>
            </a:r>
            <a:r>
              <a:rPr lang="en-US" sz="2400" dirty="0" smtClean="0"/>
              <a:t>)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602836" y="2787230"/>
            <a:ext cx="3235988" cy="1116755"/>
            <a:chOff x="4602836" y="2787230"/>
            <a:chExt cx="3235988" cy="1116755"/>
          </a:xfrm>
        </p:grpSpPr>
        <p:sp>
          <p:nvSpPr>
            <p:cNvPr id="5" name="Rounded Rectangular Callout 4"/>
            <p:cNvSpPr/>
            <p:nvPr/>
          </p:nvSpPr>
          <p:spPr bwMode="auto">
            <a:xfrm>
              <a:off x="5488730" y="2787230"/>
              <a:ext cx="2308459" cy="1116755"/>
            </a:xfrm>
            <a:prstGeom prst="wedgeRoundRectCallout">
              <a:avLst>
                <a:gd name="adj1" fmla="val -100979"/>
                <a:gd name="adj2" fmla="val -13108"/>
                <a:gd name="adj3" fmla="val 16667"/>
              </a:avLst>
            </a:prstGeom>
            <a:solidFill>
              <a:srgbClr val="FCD5B5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lvl="2"/>
              <a:endParaRPr lang="en-US" dirty="0"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602836" y="2969135"/>
              <a:ext cx="323598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2"/>
              <a:r>
                <a:rPr lang="en-US" dirty="0">
                  <a:latin typeface="+mn-lt"/>
                </a:rPr>
                <a:t>Fixed number of Registers!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480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Interference graph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Nodes</a:t>
            </a:r>
            <a:r>
              <a:rPr lang="en-US" dirty="0"/>
              <a:t> of the graph = variables</a:t>
            </a:r>
          </a:p>
          <a:p>
            <a:r>
              <a:rPr lang="en-US" dirty="0">
                <a:solidFill>
                  <a:srgbClr val="7030A0"/>
                </a:solidFill>
              </a:rPr>
              <a:t>Edges</a:t>
            </a:r>
            <a:r>
              <a:rPr lang="en-US" dirty="0"/>
              <a:t> connect variables that interfere with one another</a:t>
            </a:r>
          </a:p>
          <a:p>
            <a:r>
              <a:rPr lang="en-US" dirty="0"/>
              <a:t>Nodes will be assigned a </a:t>
            </a:r>
            <a:r>
              <a:rPr lang="en-US" dirty="0">
                <a:solidFill>
                  <a:srgbClr val="0000FF"/>
                </a:solidFill>
              </a:rPr>
              <a:t>color</a:t>
            </a:r>
            <a:r>
              <a:rPr lang="en-US" dirty="0"/>
              <a:t> corresponding to the register assigned to the variable</a:t>
            </a:r>
          </a:p>
          <a:p>
            <a:r>
              <a:rPr lang="en-US" dirty="0"/>
              <a:t>Two colors can’t be next to one another in the graph</a:t>
            </a:r>
          </a:p>
        </p:txBody>
      </p:sp>
    </p:spTree>
    <p:extLst>
      <p:ext uri="{BB962C8B-B14F-4D97-AF65-F5344CB8AC3E}">
        <p14:creationId xmlns:p14="http://schemas.microsoft.com/office/powerpoint/2010/main" val="83344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Interference </a:t>
            </a:r>
            <a:r>
              <a:rPr lang="en-US" dirty="0" smtClean="0"/>
              <a:t>graph construction</a:t>
            </a:r>
            <a:endParaRPr 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5800" y="2590800"/>
            <a:ext cx="34448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b </a:t>
            </a:r>
            <a:r>
              <a:rPr lang="en-US" sz="2000" dirty="0">
                <a:latin typeface="+mn-lt"/>
              </a:rPr>
              <a:t>= a + 2</a:t>
            </a:r>
          </a:p>
          <a:p>
            <a:pPr algn="l" rtl="0"/>
            <a:r>
              <a:rPr lang="en-US" sz="2000" dirty="0">
                <a:latin typeface="+mn-lt"/>
              </a:rPr>
              <a:t>		</a:t>
            </a:r>
          </a:p>
          <a:p>
            <a:pPr algn="l" rtl="0"/>
            <a:r>
              <a:rPr lang="en-US" sz="2000" dirty="0">
                <a:latin typeface="+mn-lt"/>
              </a:rPr>
              <a:t>c = b * b</a:t>
            </a:r>
          </a:p>
          <a:p>
            <a:pPr algn="l" rtl="0"/>
            <a:r>
              <a:rPr lang="en-US" sz="2000" dirty="0">
                <a:latin typeface="+mn-lt"/>
              </a:rPr>
              <a:t>		</a:t>
            </a:r>
          </a:p>
          <a:p>
            <a:pPr algn="l" rtl="0"/>
            <a:r>
              <a:rPr lang="en-US" sz="2000" dirty="0">
                <a:latin typeface="+mn-lt"/>
              </a:rPr>
              <a:t>b = c + 1</a:t>
            </a:r>
          </a:p>
          <a:p>
            <a:pPr algn="l" rtl="0"/>
            <a:r>
              <a:rPr lang="en-US" sz="2000" dirty="0">
                <a:latin typeface="+mn-lt"/>
              </a:rPr>
              <a:t>		</a:t>
            </a:r>
          </a:p>
          <a:p>
            <a:pPr algn="l" rtl="0"/>
            <a:r>
              <a:rPr lang="en-US" sz="2000" dirty="0">
                <a:latin typeface="+mn-lt"/>
              </a:rPr>
              <a:t>return b * a</a:t>
            </a:r>
          </a:p>
        </p:txBody>
      </p:sp>
    </p:spTree>
    <p:extLst>
      <p:ext uri="{BB962C8B-B14F-4D97-AF65-F5344CB8AC3E}">
        <p14:creationId xmlns:p14="http://schemas.microsoft.com/office/powerpoint/2010/main" val="14504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Interference </a:t>
            </a:r>
            <a:r>
              <a:rPr lang="en-US" dirty="0" smtClean="0"/>
              <a:t>graph construction</a:t>
            </a:r>
            <a:endParaRPr 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5800" y="2590800"/>
            <a:ext cx="395820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b </a:t>
            </a:r>
            <a:r>
              <a:rPr lang="en-US" sz="2000" dirty="0">
                <a:latin typeface="+mn-lt"/>
              </a:rPr>
              <a:t>= a + 2</a:t>
            </a:r>
          </a:p>
          <a:p>
            <a:pPr algn="l" rtl="0"/>
            <a:r>
              <a:rPr lang="en-US" sz="2000" dirty="0">
                <a:latin typeface="+mn-lt"/>
              </a:rPr>
              <a:t>		</a:t>
            </a:r>
          </a:p>
          <a:p>
            <a:pPr algn="l" rtl="0"/>
            <a:r>
              <a:rPr lang="en-US" sz="2000" dirty="0">
                <a:latin typeface="+mn-lt"/>
              </a:rPr>
              <a:t>c = b * b</a:t>
            </a:r>
          </a:p>
          <a:p>
            <a:pPr algn="l" rtl="0"/>
            <a:r>
              <a:rPr lang="en-US" sz="2000" dirty="0">
                <a:latin typeface="+mn-lt"/>
              </a:rPr>
              <a:t>		</a:t>
            </a:r>
          </a:p>
          <a:p>
            <a:pPr algn="l" rtl="0"/>
            <a:r>
              <a:rPr lang="en-US" sz="2000" dirty="0">
                <a:latin typeface="+mn-lt"/>
              </a:rPr>
              <a:t>b = c + 1</a:t>
            </a:r>
          </a:p>
          <a:p>
            <a:pPr algn="l" rtl="0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		{b, a}</a:t>
            </a:r>
            <a:r>
              <a:rPr lang="en-US" sz="2000" dirty="0">
                <a:latin typeface="+mn-lt"/>
              </a:rPr>
              <a:t>		</a:t>
            </a:r>
          </a:p>
          <a:p>
            <a:pPr algn="l" rtl="0"/>
            <a:r>
              <a:rPr lang="en-US" sz="2000" dirty="0">
                <a:latin typeface="+mn-lt"/>
              </a:rPr>
              <a:t>return b * a</a:t>
            </a:r>
          </a:p>
        </p:txBody>
      </p:sp>
    </p:spTree>
    <p:extLst>
      <p:ext uri="{BB962C8B-B14F-4D97-AF65-F5344CB8AC3E}">
        <p14:creationId xmlns:p14="http://schemas.microsoft.com/office/powerpoint/2010/main" val="6855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Interference </a:t>
            </a:r>
            <a:r>
              <a:rPr lang="en-US" dirty="0" smtClean="0"/>
              <a:t>graph construction</a:t>
            </a:r>
            <a:endParaRPr 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5800" y="2590800"/>
            <a:ext cx="395820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b </a:t>
            </a:r>
            <a:r>
              <a:rPr lang="en-US" sz="2000" dirty="0">
                <a:latin typeface="+mn-lt"/>
              </a:rPr>
              <a:t>= a + 2</a:t>
            </a:r>
          </a:p>
          <a:p>
            <a:pPr algn="l" rtl="0"/>
            <a:r>
              <a:rPr lang="en-US" sz="2000" dirty="0">
                <a:latin typeface="+mn-lt"/>
              </a:rPr>
              <a:t>	</a:t>
            </a:r>
          </a:p>
          <a:p>
            <a:pPr algn="l" rtl="0"/>
            <a:r>
              <a:rPr lang="en-US" sz="2000" dirty="0">
                <a:latin typeface="+mn-lt"/>
              </a:rPr>
              <a:t>c = b * b</a:t>
            </a:r>
          </a:p>
          <a:p>
            <a:pPr algn="l" rtl="0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		{a, c}</a:t>
            </a:r>
            <a:r>
              <a:rPr lang="en-US" sz="2000" dirty="0">
                <a:latin typeface="+mn-lt"/>
              </a:rPr>
              <a:t>		</a:t>
            </a:r>
          </a:p>
          <a:p>
            <a:pPr algn="l" rtl="0"/>
            <a:r>
              <a:rPr lang="en-US" sz="2000" dirty="0">
                <a:latin typeface="+mn-lt"/>
              </a:rPr>
              <a:t>b = c + 1</a:t>
            </a:r>
          </a:p>
          <a:p>
            <a:pPr algn="l" rtl="0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		{b, a}</a:t>
            </a:r>
            <a:r>
              <a:rPr lang="en-US" sz="2000" dirty="0">
                <a:latin typeface="+mn-lt"/>
              </a:rPr>
              <a:t>		</a:t>
            </a:r>
          </a:p>
          <a:p>
            <a:pPr algn="l" rtl="0"/>
            <a:r>
              <a:rPr lang="en-US" sz="2000" dirty="0">
                <a:latin typeface="+mn-lt"/>
              </a:rPr>
              <a:t>return b * a</a:t>
            </a:r>
          </a:p>
        </p:txBody>
      </p:sp>
    </p:spTree>
    <p:extLst>
      <p:ext uri="{BB962C8B-B14F-4D97-AF65-F5344CB8AC3E}">
        <p14:creationId xmlns:p14="http://schemas.microsoft.com/office/powerpoint/2010/main" val="424308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Interference </a:t>
            </a:r>
            <a:r>
              <a:rPr lang="en-US" dirty="0" smtClean="0"/>
              <a:t>graph construction</a:t>
            </a:r>
            <a:endParaRPr 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5800" y="2590800"/>
            <a:ext cx="395820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b </a:t>
            </a:r>
            <a:r>
              <a:rPr lang="en-US" sz="2000" dirty="0">
                <a:latin typeface="+mn-lt"/>
              </a:rPr>
              <a:t>= a + 2</a:t>
            </a:r>
          </a:p>
          <a:p>
            <a:pPr algn="l" rtl="0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		{b, a}</a:t>
            </a:r>
            <a:r>
              <a:rPr lang="en-US" sz="2000" dirty="0">
                <a:latin typeface="+mn-lt"/>
              </a:rPr>
              <a:t>		</a:t>
            </a:r>
          </a:p>
          <a:p>
            <a:pPr algn="l" rtl="0"/>
            <a:r>
              <a:rPr lang="en-US" sz="2000" dirty="0">
                <a:latin typeface="+mn-lt"/>
              </a:rPr>
              <a:t>c = b * b</a:t>
            </a:r>
          </a:p>
          <a:p>
            <a:pPr algn="l" rtl="0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		{a, c}</a:t>
            </a:r>
            <a:r>
              <a:rPr lang="en-US" sz="2000" dirty="0">
                <a:latin typeface="+mn-lt"/>
              </a:rPr>
              <a:t>		</a:t>
            </a:r>
          </a:p>
          <a:p>
            <a:pPr algn="l" rtl="0"/>
            <a:r>
              <a:rPr lang="en-US" sz="2000" dirty="0">
                <a:latin typeface="+mn-lt"/>
              </a:rPr>
              <a:t>b = c + 1</a:t>
            </a:r>
          </a:p>
          <a:p>
            <a:pPr algn="l" rtl="0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		{b, a}</a:t>
            </a:r>
            <a:r>
              <a:rPr lang="en-US" sz="2000" dirty="0">
                <a:latin typeface="+mn-lt"/>
              </a:rPr>
              <a:t>		</a:t>
            </a:r>
          </a:p>
          <a:p>
            <a:pPr algn="l" rtl="0"/>
            <a:r>
              <a:rPr lang="en-US" sz="2000" dirty="0">
                <a:latin typeface="+mn-lt"/>
              </a:rPr>
              <a:t>return b * a</a:t>
            </a:r>
          </a:p>
        </p:txBody>
      </p:sp>
    </p:spTree>
    <p:extLst>
      <p:ext uri="{BB962C8B-B14F-4D97-AF65-F5344CB8AC3E}">
        <p14:creationId xmlns:p14="http://schemas.microsoft.com/office/powerpoint/2010/main" val="203894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Interference </a:t>
            </a:r>
            <a:r>
              <a:rPr lang="en-US" dirty="0" smtClean="0"/>
              <a:t>graph construction</a:t>
            </a:r>
            <a:endParaRPr 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5800" y="2590800"/>
            <a:ext cx="395820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		{a}</a:t>
            </a: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b </a:t>
            </a:r>
            <a:r>
              <a:rPr lang="en-US" sz="2000" dirty="0">
                <a:latin typeface="+mn-lt"/>
              </a:rPr>
              <a:t>= a + 2</a:t>
            </a:r>
          </a:p>
          <a:p>
            <a:pPr algn="l" rtl="0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		{b, a}</a:t>
            </a:r>
            <a:r>
              <a:rPr lang="en-US" sz="2000" dirty="0">
                <a:latin typeface="+mn-lt"/>
              </a:rPr>
              <a:t>		</a:t>
            </a:r>
          </a:p>
          <a:p>
            <a:pPr algn="l" rtl="0"/>
            <a:r>
              <a:rPr lang="en-US" sz="2000" dirty="0">
                <a:latin typeface="+mn-lt"/>
              </a:rPr>
              <a:t>c = b * b</a:t>
            </a:r>
          </a:p>
          <a:p>
            <a:pPr algn="l" rtl="0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		{a, c}</a:t>
            </a:r>
            <a:r>
              <a:rPr lang="en-US" sz="2000" dirty="0">
                <a:latin typeface="+mn-lt"/>
              </a:rPr>
              <a:t>		</a:t>
            </a:r>
          </a:p>
          <a:p>
            <a:pPr algn="l" rtl="0"/>
            <a:r>
              <a:rPr lang="en-US" sz="2000" dirty="0">
                <a:latin typeface="+mn-lt"/>
              </a:rPr>
              <a:t>b = c + 1</a:t>
            </a:r>
          </a:p>
          <a:p>
            <a:pPr algn="l" rtl="0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		{b, a}</a:t>
            </a:r>
            <a:r>
              <a:rPr lang="en-US" sz="2000" dirty="0">
                <a:latin typeface="+mn-lt"/>
              </a:rPr>
              <a:t>		</a:t>
            </a:r>
          </a:p>
          <a:p>
            <a:pPr algn="l" rtl="0"/>
            <a:r>
              <a:rPr lang="en-US" sz="2000" dirty="0">
                <a:latin typeface="+mn-lt"/>
              </a:rPr>
              <a:t>return b * a</a:t>
            </a:r>
          </a:p>
        </p:txBody>
      </p:sp>
    </p:spTree>
    <p:extLst>
      <p:ext uri="{BB962C8B-B14F-4D97-AF65-F5344CB8AC3E}">
        <p14:creationId xmlns:p14="http://schemas.microsoft.com/office/powerpoint/2010/main" val="66892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Interference graph</a:t>
            </a:r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5943600" y="41910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/>
              <a:t>a</a:t>
            </a:r>
          </a:p>
        </p:txBody>
      </p:sp>
      <p:sp>
        <p:nvSpPr>
          <p:cNvPr id="17" name="Oval 6"/>
          <p:cNvSpPr>
            <a:spLocks noChangeArrowheads="1"/>
          </p:cNvSpPr>
          <p:nvPr/>
        </p:nvSpPr>
        <p:spPr bwMode="auto">
          <a:xfrm>
            <a:off x="7086600" y="52578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/>
              <a:t>c</a:t>
            </a:r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4724400" y="52578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/>
              <a:t>b</a:t>
            </a: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 flipH="1">
            <a:off x="5257800" y="47244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/>
            <a:endParaRPr lang="he-IL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6477000" y="47244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/>
            <a:endParaRPr lang="he-IL"/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373753" y="2641600"/>
            <a:ext cx="5445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2000"/>
              <a:t>eax</a:t>
            </a: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5467350" y="2706688"/>
            <a:ext cx="5334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lang="he-IL"/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5467350" y="3240088"/>
            <a:ext cx="533400" cy="381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lang="he-IL"/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6381164" y="3228975"/>
            <a:ext cx="5530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2000"/>
              <a:t>ebx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371746" y="2108200"/>
            <a:ext cx="17925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2000" dirty="0"/>
              <a:t>color     register</a:t>
            </a: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5334000" y="2173288"/>
            <a:ext cx="1981200" cy="1524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lang="he-IL"/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685800" y="2590800"/>
            <a:ext cx="395820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		{a}</a:t>
            </a: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b </a:t>
            </a:r>
            <a:r>
              <a:rPr lang="en-US" sz="2000" dirty="0">
                <a:latin typeface="+mn-lt"/>
              </a:rPr>
              <a:t>= a + 2</a:t>
            </a:r>
          </a:p>
          <a:p>
            <a:pPr algn="l" rtl="0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		{b, a}</a:t>
            </a:r>
            <a:r>
              <a:rPr lang="en-US" sz="2000" dirty="0">
                <a:latin typeface="+mn-lt"/>
              </a:rPr>
              <a:t>		</a:t>
            </a:r>
          </a:p>
          <a:p>
            <a:pPr algn="l" rtl="0"/>
            <a:r>
              <a:rPr lang="en-US" sz="2000" dirty="0">
                <a:latin typeface="+mn-lt"/>
              </a:rPr>
              <a:t>c = b * b</a:t>
            </a:r>
          </a:p>
          <a:p>
            <a:pPr algn="l" rtl="0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		{a, c}</a:t>
            </a:r>
            <a:r>
              <a:rPr lang="en-US" sz="2000" dirty="0">
                <a:latin typeface="+mn-lt"/>
              </a:rPr>
              <a:t>		</a:t>
            </a:r>
          </a:p>
          <a:p>
            <a:pPr algn="l" rtl="0"/>
            <a:r>
              <a:rPr lang="en-US" sz="2000" dirty="0">
                <a:latin typeface="+mn-lt"/>
              </a:rPr>
              <a:t>b = c + 1</a:t>
            </a:r>
          </a:p>
          <a:p>
            <a:pPr algn="l" rtl="0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		{b, a}</a:t>
            </a:r>
            <a:r>
              <a:rPr lang="en-US" sz="2000" dirty="0">
                <a:latin typeface="+mn-lt"/>
              </a:rPr>
              <a:t>		</a:t>
            </a:r>
          </a:p>
          <a:p>
            <a:pPr algn="l" rtl="0"/>
            <a:r>
              <a:rPr lang="en-US" sz="2000" dirty="0">
                <a:latin typeface="+mn-lt"/>
              </a:rPr>
              <a:t>return b * a</a:t>
            </a:r>
          </a:p>
        </p:txBody>
      </p:sp>
    </p:spTree>
    <p:extLst>
      <p:ext uri="{BB962C8B-B14F-4D97-AF65-F5344CB8AC3E}">
        <p14:creationId xmlns:p14="http://schemas.microsoft.com/office/powerpoint/2010/main" val="351044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Colored graph</a:t>
            </a:r>
            <a:endParaRPr lang="en-US" dirty="0"/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5943600" y="4191000"/>
            <a:ext cx="609600" cy="6096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/>
              <a:t>a</a:t>
            </a:r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7086600" y="5257800"/>
            <a:ext cx="609600" cy="609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/>
              <a:t>c</a:t>
            </a:r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4724400" y="5257800"/>
            <a:ext cx="609600" cy="609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/>
              <a:t>b</a:t>
            </a: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>
            <a:off x="5257800" y="47244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/>
            <a:endParaRPr lang="he-IL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6477000" y="47244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/>
            <a:endParaRPr lang="he-IL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373753" y="2641600"/>
            <a:ext cx="5445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2000"/>
              <a:t>eax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5467350" y="2706688"/>
            <a:ext cx="5334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lang="he-IL"/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5467350" y="3240088"/>
            <a:ext cx="533400" cy="381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lang="he-IL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6381164" y="3228975"/>
            <a:ext cx="5530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2000"/>
              <a:t>ebx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5371746" y="2108200"/>
            <a:ext cx="17925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2000" dirty="0"/>
              <a:t>color     register</a:t>
            </a: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5334000" y="2173288"/>
            <a:ext cx="1981200" cy="1524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lang="he-IL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85800" y="2590800"/>
            <a:ext cx="395820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		{a}</a:t>
            </a: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b </a:t>
            </a:r>
            <a:r>
              <a:rPr lang="en-US" sz="2000" dirty="0">
                <a:latin typeface="+mn-lt"/>
              </a:rPr>
              <a:t>= a + 2</a:t>
            </a:r>
          </a:p>
          <a:p>
            <a:pPr algn="l" rtl="0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		{b, a}</a:t>
            </a:r>
            <a:r>
              <a:rPr lang="en-US" sz="2000" dirty="0">
                <a:latin typeface="+mn-lt"/>
              </a:rPr>
              <a:t>		</a:t>
            </a:r>
          </a:p>
          <a:p>
            <a:pPr algn="l" rtl="0"/>
            <a:r>
              <a:rPr lang="en-US" sz="2000" dirty="0">
                <a:latin typeface="+mn-lt"/>
              </a:rPr>
              <a:t>c = b * b</a:t>
            </a:r>
          </a:p>
          <a:p>
            <a:pPr algn="l" rtl="0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		{a, c}</a:t>
            </a:r>
            <a:r>
              <a:rPr lang="en-US" sz="2000" dirty="0">
                <a:latin typeface="+mn-lt"/>
              </a:rPr>
              <a:t>		</a:t>
            </a:r>
          </a:p>
          <a:p>
            <a:pPr algn="l" rtl="0"/>
            <a:r>
              <a:rPr lang="en-US" sz="2000" dirty="0">
                <a:latin typeface="+mn-lt"/>
              </a:rPr>
              <a:t>b = c + 1</a:t>
            </a:r>
          </a:p>
          <a:p>
            <a:pPr algn="l" rtl="0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		{b, a}</a:t>
            </a:r>
            <a:r>
              <a:rPr lang="en-US" sz="2000" dirty="0">
                <a:latin typeface="+mn-lt"/>
              </a:rPr>
              <a:t>		</a:t>
            </a:r>
          </a:p>
          <a:p>
            <a:pPr algn="l" rtl="0"/>
            <a:r>
              <a:rPr lang="en-US" sz="2000" dirty="0">
                <a:latin typeface="+mn-lt"/>
              </a:rPr>
              <a:t>return b * a</a:t>
            </a:r>
          </a:p>
        </p:txBody>
      </p:sp>
    </p:spTree>
    <p:extLst>
      <p:ext uri="{BB962C8B-B14F-4D97-AF65-F5344CB8AC3E}">
        <p14:creationId xmlns:p14="http://schemas.microsoft.com/office/powerpoint/2010/main" val="289718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coloring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problem is equivalent to </a:t>
            </a:r>
            <a:r>
              <a:rPr lang="en-US" dirty="0" smtClean="0">
                <a:solidFill>
                  <a:srgbClr val="0000FF"/>
                </a:solidFill>
              </a:rPr>
              <a:t>graph-coloring</a:t>
            </a:r>
            <a:r>
              <a:rPr lang="en-US" dirty="0" smtClean="0"/>
              <a:t>, which is NP-hard if there are at least three registers</a:t>
            </a:r>
          </a:p>
          <a:p>
            <a:r>
              <a:rPr lang="en-US" dirty="0" smtClean="0"/>
              <a:t>No good polynomial-time algorithms (or even good approximations!) are known for this problem</a:t>
            </a:r>
          </a:p>
          <a:p>
            <a:pPr lvl="1"/>
            <a:r>
              <a:rPr lang="en-US" dirty="0" smtClean="0"/>
              <a:t>We have to be content with a heuristic that is good enough for RIGs that arise in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00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Coloring by simplification [</a:t>
            </a:r>
            <a:r>
              <a:rPr lang="en-US" sz="3600" dirty="0" err="1" smtClean="0"/>
              <a:t>Kempe</a:t>
            </a:r>
            <a:r>
              <a:rPr lang="en-US" sz="3600" dirty="0" smtClean="0"/>
              <a:t> 1879]</a:t>
            </a:r>
            <a:endParaRPr lang="he-IL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to find a </a:t>
            </a:r>
            <a:r>
              <a:rPr lang="en-US" b="1" dirty="0" smtClean="0"/>
              <a:t>k</a:t>
            </a:r>
            <a:r>
              <a:rPr lang="en-US" dirty="0" smtClean="0"/>
              <a:t>-coloring of a graph</a:t>
            </a:r>
          </a:p>
          <a:p>
            <a:r>
              <a:rPr lang="en-US" dirty="0" smtClean="0"/>
              <a:t>Intuition:</a:t>
            </a:r>
          </a:p>
          <a:p>
            <a:pPr lvl="1"/>
            <a:r>
              <a:rPr lang="en-US" dirty="0" smtClean="0"/>
              <a:t>Suppose we are trying to </a:t>
            </a:r>
            <a:r>
              <a:rPr lang="en-US" b="1" i="1" dirty="0" smtClean="0"/>
              <a:t>k</a:t>
            </a:r>
            <a:r>
              <a:rPr lang="en-US" i="1" dirty="0" smtClean="0"/>
              <a:t>-color a graph and find a node </a:t>
            </a:r>
            <a:r>
              <a:rPr lang="en-US" dirty="0" smtClean="0"/>
              <a:t>with fewer than </a:t>
            </a:r>
            <a:r>
              <a:rPr lang="en-US" b="1" i="1" dirty="0" smtClean="0"/>
              <a:t>k</a:t>
            </a:r>
            <a:r>
              <a:rPr lang="en-US" i="1" dirty="0" smtClean="0"/>
              <a:t> edges</a:t>
            </a:r>
          </a:p>
          <a:p>
            <a:pPr lvl="1"/>
            <a:r>
              <a:rPr lang="en-US" dirty="0" smtClean="0"/>
              <a:t>If we delete this node from the graph and color what remains, we can find a color for this node if we add it back in</a:t>
            </a:r>
          </a:p>
          <a:p>
            <a:pPr lvl="1"/>
            <a:r>
              <a:rPr lang="en-US" dirty="0" smtClean="0"/>
              <a:t>Reason: fewer than </a:t>
            </a:r>
            <a:r>
              <a:rPr lang="en-US" i="1" dirty="0" smtClean="0"/>
              <a:t>k neighbors </a:t>
            </a:r>
            <a:r>
              <a:rPr lang="en-US" i="1" dirty="0" smtClean="0">
                <a:sym typeface="Math C"/>
              </a:rPr>
              <a:t></a:t>
            </a:r>
            <a:r>
              <a:rPr lang="en-US" i="1" dirty="0" smtClean="0"/>
              <a:t> some color must be </a:t>
            </a:r>
            <a:r>
              <a:rPr lang="en-US" dirty="0" smtClean="0"/>
              <a:t>left over</a:t>
            </a:r>
          </a:p>
        </p:txBody>
      </p:sp>
    </p:spTree>
    <p:extLst>
      <p:ext uri="{BB962C8B-B14F-4D97-AF65-F5344CB8AC3E}">
        <p14:creationId xmlns:p14="http://schemas.microsoft.com/office/powerpoint/2010/main" val="24327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m-Teaching">
  <a:themeElements>
    <a:clrScheme name="Custom 4">
      <a:dk1>
        <a:srgbClr val="004080"/>
      </a:dk1>
      <a:lt1>
        <a:srgbClr val="000000"/>
      </a:lt1>
      <a:dk2>
        <a:srgbClr val="E6E6E6"/>
      </a:dk2>
      <a:lt2>
        <a:srgbClr val="0000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0FF"/>
      </a:hlink>
      <a:folHlink>
        <a:srgbClr val="6666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1">
        <a:spAutoFit/>
      </a:bodyPr>
      <a:lstStyle>
        <a:defPPr algn="l" rtl="0">
          <a:defRPr sz="2000" b="1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15252</TotalTime>
  <Words>8110</Words>
  <Application>Microsoft Macintosh PowerPoint</Application>
  <PresentationFormat>On-screen Show (4:3)</PresentationFormat>
  <Paragraphs>2632</Paragraphs>
  <Slides>234</Slides>
  <Notes>0</Notes>
  <HiddenSlides>46</HiddenSlides>
  <MMClips>1</MMClips>
  <ScaleCrop>false</ScaleCrop>
  <HeadingPairs>
    <vt:vector size="10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234</vt:i4>
      </vt:variant>
      <vt:variant>
        <vt:lpstr>Custom Shows</vt:lpstr>
      </vt:variant>
      <vt:variant>
        <vt:i4>1</vt:i4>
      </vt:variant>
    </vt:vector>
  </HeadingPairs>
  <TitlesOfParts>
    <vt:vector size="249" baseType="lpstr">
      <vt:lpstr>Arial Unicode MS</vt:lpstr>
      <vt:lpstr>Calibri</vt:lpstr>
      <vt:lpstr>Calibri Light</vt:lpstr>
      <vt:lpstr>Courier New</vt:lpstr>
      <vt:lpstr>Math B</vt:lpstr>
      <vt:lpstr>Math C</vt:lpstr>
      <vt:lpstr>ＭＳ Ｐゴシック</vt:lpstr>
      <vt:lpstr>Symbol</vt:lpstr>
      <vt:lpstr>Tahoma</vt:lpstr>
      <vt:lpstr>Times New Roman</vt:lpstr>
      <vt:lpstr>Wingdings</vt:lpstr>
      <vt:lpstr>Arial</vt:lpstr>
      <vt:lpstr>Noam-Teaching</vt:lpstr>
      <vt:lpstr>Photo Editor Photo</vt:lpstr>
      <vt:lpstr>Compilation   0368-3133  2016/17a Lecture 10</vt:lpstr>
      <vt:lpstr>What is a Compiler?</vt:lpstr>
      <vt:lpstr>Registers</vt:lpstr>
      <vt:lpstr>Registers</vt:lpstr>
      <vt:lpstr>Register allocation</vt:lpstr>
      <vt:lpstr>Register Allocation: IR</vt:lpstr>
      <vt:lpstr>Simple approach</vt:lpstr>
      <vt:lpstr>Simple code generation</vt:lpstr>
      <vt:lpstr>simple code generation</vt:lpstr>
      <vt:lpstr>Register allocation</vt:lpstr>
      <vt:lpstr>simple code generation</vt:lpstr>
      <vt:lpstr>Plan</vt:lpstr>
      <vt:lpstr>Sethi-Ullman translation</vt:lpstr>
      <vt:lpstr>Generating Compound Expressions</vt:lpstr>
      <vt:lpstr>Improving cgen for expressions</vt:lpstr>
      <vt:lpstr>Register Allocation</vt:lpstr>
      <vt:lpstr>Sethi-Ullman translation</vt:lpstr>
      <vt:lpstr>Example (optimized): b*b-4*a*c</vt:lpstr>
      <vt:lpstr>Generalizations</vt:lpstr>
      <vt:lpstr>Simple Spilling Method</vt:lpstr>
      <vt:lpstr>Example (optimized): b*b-4*a*c</vt:lpstr>
      <vt:lpstr>Example (spilled): x := b*b-4*a*c</vt:lpstr>
      <vt:lpstr>Example: b*b-4*a*c</vt:lpstr>
      <vt:lpstr>Example (simple): b*b-4*a*c</vt:lpstr>
      <vt:lpstr>Example (optimized): b*b-4*a*c</vt:lpstr>
      <vt:lpstr>Spilling</vt:lpstr>
      <vt:lpstr>Simple Spilling Method</vt:lpstr>
      <vt:lpstr>Spilling</vt:lpstr>
      <vt:lpstr>Simple approach</vt:lpstr>
      <vt:lpstr>Register Allocation</vt:lpstr>
      <vt:lpstr>Example (optimized): b*b-4*a*c</vt:lpstr>
      <vt:lpstr>Example (spilled): x := b*b-4*a*c</vt:lpstr>
      <vt:lpstr>Simple Spilling Method</vt:lpstr>
      <vt:lpstr>Register Memory Operations</vt:lpstr>
      <vt:lpstr>Example: b*b-4*a*c</vt:lpstr>
      <vt:lpstr>Can We do Better?</vt:lpstr>
      <vt:lpstr>Register Allocation</vt:lpstr>
      <vt:lpstr>Basic Blocks</vt:lpstr>
      <vt:lpstr>control flow graph</vt:lpstr>
      <vt:lpstr>control flow graph</vt:lpstr>
      <vt:lpstr>AST for a Basic Block</vt:lpstr>
      <vt:lpstr> Dependency graph</vt:lpstr>
      <vt:lpstr>Simplified Data Dependency Graph</vt:lpstr>
      <vt:lpstr>Pseudo Register Target Code</vt:lpstr>
      <vt:lpstr>Question: Why “y”?</vt:lpstr>
      <vt:lpstr>Question: Why “y”?</vt:lpstr>
      <vt:lpstr>Question: Why “y”?</vt:lpstr>
      <vt:lpstr>Question: Why “y”?</vt:lpstr>
      <vt:lpstr>y,  dead or alive?</vt:lpstr>
      <vt:lpstr>x,  dead or alive?</vt:lpstr>
      <vt:lpstr>Another Example</vt:lpstr>
      <vt:lpstr>Creating Basic Blocks</vt:lpstr>
      <vt:lpstr>example</vt:lpstr>
      <vt:lpstr>Example: Code Block</vt:lpstr>
      <vt:lpstr>Example: Basic Block</vt:lpstr>
      <vt:lpstr>AST of the Example</vt:lpstr>
      <vt:lpstr>Optimized Code (gcc)</vt:lpstr>
      <vt:lpstr>Register Allocation for B.B.</vt:lpstr>
      <vt:lpstr>Dependency graphs</vt:lpstr>
      <vt:lpstr>Running Example</vt:lpstr>
      <vt:lpstr>Sources of dependency</vt:lpstr>
      <vt:lpstr>Sources of dependency</vt:lpstr>
      <vt:lpstr>Creating Dependency Graph from AST</vt:lpstr>
      <vt:lpstr>Running Example</vt:lpstr>
      <vt:lpstr>Dependency Graph Simplifications</vt:lpstr>
      <vt:lpstr>Running Example</vt:lpstr>
      <vt:lpstr>Cleaned-Up Data Dependency Graph</vt:lpstr>
      <vt:lpstr>Common Subexpressions</vt:lpstr>
      <vt:lpstr>From Dependency Graph into Code</vt:lpstr>
      <vt:lpstr>Pseudo Register Target Code</vt:lpstr>
      <vt:lpstr>Non optimized vs Optimized Code</vt:lpstr>
      <vt:lpstr>Register Allocation</vt:lpstr>
      <vt:lpstr>Register Allocation for Basic Blocks</vt:lpstr>
      <vt:lpstr>PowerPoint Presentation</vt:lpstr>
      <vt:lpstr>Register Allocation</vt:lpstr>
      <vt:lpstr>Register Allocation: Assembly</vt:lpstr>
      <vt:lpstr>Register Allocation: Assembly</vt:lpstr>
      <vt:lpstr>Register Allocation: Assembly</vt:lpstr>
      <vt:lpstr>“Global” Register Allocation</vt:lpstr>
      <vt:lpstr>Variable Liveness</vt:lpstr>
      <vt:lpstr>Computing Liveness Information</vt:lpstr>
      <vt:lpstr>Computing Liveness Information</vt:lpstr>
      <vt:lpstr>Computing Liveness Information</vt:lpstr>
      <vt:lpstr>simple code generation</vt:lpstr>
      <vt:lpstr>simple code generation</vt:lpstr>
      <vt:lpstr>Find a register allocation</vt:lpstr>
      <vt:lpstr>Is this a valid allocation?</vt:lpstr>
      <vt:lpstr>Is this a valid allocation?</vt:lpstr>
      <vt:lpstr>Main idea</vt:lpstr>
      <vt:lpstr>Interference graph</vt:lpstr>
      <vt:lpstr>Interference graph construction</vt:lpstr>
      <vt:lpstr>Interference graph construction</vt:lpstr>
      <vt:lpstr>Interference graph construction</vt:lpstr>
      <vt:lpstr>Interference graph construction</vt:lpstr>
      <vt:lpstr>Interference graph construction</vt:lpstr>
      <vt:lpstr>Interference graph</vt:lpstr>
      <vt:lpstr>Colored graph</vt:lpstr>
      <vt:lpstr>Graph coloring</vt:lpstr>
      <vt:lpstr>Coloring by simplification [Kempe 1879]</vt:lpstr>
      <vt:lpstr>Coloring by simplification [Kempe 1879]</vt:lpstr>
      <vt:lpstr>Coloring k=2</vt:lpstr>
      <vt:lpstr>Coloring k=2</vt:lpstr>
      <vt:lpstr>Coloring k=2</vt:lpstr>
      <vt:lpstr>Coloring k=2</vt:lpstr>
      <vt:lpstr>Coloring k=2</vt:lpstr>
      <vt:lpstr>Coloring k=2</vt:lpstr>
      <vt:lpstr>Coloring k=2</vt:lpstr>
      <vt:lpstr>Coloring k=2</vt:lpstr>
      <vt:lpstr>Coloring k=2</vt:lpstr>
      <vt:lpstr>Coloring k=2</vt:lpstr>
      <vt:lpstr>Coloring k=2</vt:lpstr>
      <vt:lpstr>Failure of heuristic</vt:lpstr>
      <vt:lpstr>Coloring k=2</vt:lpstr>
      <vt:lpstr>Coloring k=2</vt:lpstr>
      <vt:lpstr>Coloring k=2</vt:lpstr>
      <vt:lpstr>Coloring k=2</vt:lpstr>
      <vt:lpstr>Coloring k=2</vt:lpstr>
      <vt:lpstr>Chaitin’s algorithm</vt:lpstr>
      <vt:lpstr>Spilling</vt:lpstr>
      <vt:lpstr>Coloring k=2</vt:lpstr>
      <vt:lpstr>Coloring k=2</vt:lpstr>
      <vt:lpstr>Coloring k=2</vt:lpstr>
      <vt:lpstr>Coloring k=2</vt:lpstr>
      <vt:lpstr>Coloring k=2</vt:lpstr>
      <vt:lpstr>Coloring k=2</vt:lpstr>
      <vt:lpstr>Handling precolored nodes</vt:lpstr>
      <vt:lpstr>Handling precolored nodes</vt:lpstr>
      <vt:lpstr>Optimizing move instructions</vt:lpstr>
      <vt:lpstr>“Global” Register Allocation</vt:lpstr>
      <vt:lpstr>Basic Compiler Phases</vt:lpstr>
      <vt:lpstr>Graph Coloring by Simplification</vt:lpstr>
      <vt:lpstr>Artificial Example K=2</vt:lpstr>
      <vt:lpstr>Coalescing</vt:lpstr>
      <vt:lpstr>Constrained Moves</vt:lpstr>
      <vt:lpstr>Graph Coloring with Coalescing</vt:lpstr>
      <vt:lpstr>Pre-Colored Nodes</vt:lpstr>
      <vt:lpstr>Graph Coloring with Coalescing</vt:lpstr>
      <vt:lpstr>Optimizing MOV instructions</vt:lpstr>
      <vt:lpstr>Coalescing</vt:lpstr>
      <vt:lpstr>Constrained Moves</vt:lpstr>
      <vt:lpstr>Constrained Moves</vt:lpstr>
      <vt:lpstr>Constrained Moves</vt:lpstr>
      <vt:lpstr>Graph Coloring with Coalescing</vt:lpstr>
      <vt:lpstr>Pre-Colored Nodes</vt:lpstr>
      <vt:lpstr>Caller-Save and Callee-Save Registers</vt:lpstr>
      <vt:lpstr>Caller-Save vs.  Callee-Save Registers</vt:lpstr>
      <vt:lpstr>Saving Callee-Save Registers</vt:lpstr>
      <vt:lpstr>A Complete Example</vt:lpstr>
      <vt:lpstr>A Complete Example</vt:lpstr>
      <vt:lpstr>A Complete Example</vt:lpstr>
      <vt:lpstr>A Complete Example</vt:lpstr>
      <vt:lpstr>A Complete Example</vt:lpstr>
      <vt:lpstr>A Complete Example</vt:lpstr>
      <vt:lpstr>Interprocedural Allocation</vt:lpstr>
      <vt:lpstr>Summary</vt:lpstr>
      <vt:lpstr>The End</vt:lpstr>
      <vt:lpstr>global register allocation</vt:lpstr>
      <vt:lpstr>Two Phase Solution Dynamic Programming Sethi &amp; Ullman</vt:lpstr>
      <vt:lpstr>“Global” Register Allocation</vt:lpstr>
      <vt:lpstr>Basic Compiler Phases</vt:lpstr>
      <vt:lpstr>PowerPoint Presentation</vt:lpstr>
      <vt:lpstr>PowerPoint Presentation</vt:lpstr>
      <vt:lpstr>PowerPoint Presentation</vt:lpstr>
      <vt:lpstr>Global Register Allocation Process</vt:lpstr>
      <vt:lpstr>Constructing interference graphs (take 1)</vt:lpstr>
      <vt:lpstr>A Simple Example</vt:lpstr>
      <vt:lpstr>Constructing interference graphs (take 2)</vt:lpstr>
      <vt:lpstr>Constructing interference graphs (take 3)</vt:lpstr>
      <vt:lpstr>PowerPoint Presentation</vt:lpstr>
      <vt:lpstr>Challenges</vt:lpstr>
      <vt:lpstr>Theorem [Kempe 1879]</vt:lpstr>
      <vt:lpstr>Coloring by Simplification [Kempe 1879]</vt:lpstr>
      <vt:lpstr>Graph Coloring by Simplification</vt:lpstr>
      <vt:lpstr>Artificial Example K=2</vt:lpstr>
      <vt:lpstr>Coalescing</vt:lpstr>
      <vt:lpstr>Constrained Moves</vt:lpstr>
      <vt:lpstr>Graph Coloring with Coalescing</vt:lpstr>
      <vt:lpstr>Spilling</vt:lpstr>
      <vt:lpstr>Pre-Colored Nodes</vt:lpstr>
      <vt:lpstr>Caller-Save and Callee-Save Registers</vt:lpstr>
      <vt:lpstr>Caller-Save vs.  Callee-Save Registers</vt:lpstr>
      <vt:lpstr>Saving Callee-Save Registers</vt:lpstr>
      <vt:lpstr>A Complete Example</vt:lpstr>
      <vt:lpstr>Graph Coloring with Coalescing</vt:lpstr>
      <vt:lpstr>A Complete Example</vt:lpstr>
      <vt:lpstr>A Complete Example</vt:lpstr>
      <vt:lpstr>A Complete Example</vt:lpstr>
      <vt:lpstr>A Complete Example</vt:lpstr>
      <vt:lpstr>Live Variables Results</vt:lpstr>
      <vt:lpstr>PowerPoint Presentation</vt:lpstr>
      <vt:lpstr>PowerPoint Presentation</vt:lpstr>
      <vt:lpstr>Optimizing MOV instructions</vt:lpstr>
      <vt:lpstr>Coalescing</vt:lpstr>
      <vt:lpstr>Constrained Moves</vt:lpstr>
      <vt:lpstr>Constrained Moves</vt:lpstr>
      <vt:lpstr>Constrained Moves</vt:lpstr>
      <vt:lpstr>Graph Coloring with Coalescing</vt:lpstr>
      <vt:lpstr>Spilling</vt:lpstr>
      <vt:lpstr>Pre-Colored Nodes</vt:lpstr>
      <vt:lpstr>Caller-Save and Callee-Save Registers</vt:lpstr>
      <vt:lpstr>Caller-Save vs.  Callee-Save Registers</vt:lpstr>
      <vt:lpstr>Saving Callee-Save Registers</vt:lpstr>
      <vt:lpstr>A Complete Example</vt:lpstr>
      <vt:lpstr>A Complete Example</vt:lpstr>
      <vt:lpstr>A Complete Example</vt:lpstr>
      <vt:lpstr>A Complete Example</vt:lpstr>
      <vt:lpstr>A Complete Example</vt:lpstr>
      <vt:lpstr>A Complete Example</vt:lpstr>
      <vt:lpstr>Interprocedural Allocation</vt:lpstr>
      <vt:lpstr>Summary</vt:lpstr>
      <vt:lpstr>The End</vt:lpstr>
      <vt:lpstr>PowerPoint Presentation</vt:lpstr>
      <vt:lpstr>PowerPoint Presentation</vt:lpstr>
      <vt:lpstr>Coalescing b+r2</vt:lpstr>
      <vt:lpstr>Coalescing ae+r1</vt:lpstr>
      <vt:lpstr>Simplifying d</vt:lpstr>
      <vt:lpstr>Pop d</vt:lpstr>
      <vt:lpstr>Pop c</vt:lpstr>
      <vt:lpstr>PowerPoint Presentation</vt:lpstr>
      <vt:lpstr>PowerPoint Presentation</vt:lpstr>
      <vt:lpstr>Coalescing c1+r3; c2+c1r3</vt:lpstr>
      <vt:lpstr>Coalescing a+e; b+r2</vt:lpstr>
      <vt:lpstr>Coalescing ae+r1</vt:lpstr>
      <vt:lpstr>Simplify d</vt:lpstr>
      <vt:lpstr>Pop d</vt:lpstr>
      <vt:lpstr>PowerPoint Presentation</vt:lpstr>
      <vt:lpstr>PowerPoint Presentation</vt:lpstr>
      <vt:lpstr>PowerPoint Presentation</vt:lpstr>
      <vt:lpstr>Interprocedural Allocation</vt:lpstr>
      <vt:lpstr>Summary</vt:lpstr>
      <vt:lpstr>PowerPoint Presentation</vt:lpstr>
      <vt:lpstr>Challenges in register allocation</vt:lpstr>
      <vt:lpstr>The End</vt:lpstr>
      <vt:lpstr>The End</vt:lpstr>
      <vt:lpstr>Custom Show 1</vt:lpstr>
    </vt:vector>
  </TitlesOfParts>
  <Company>University of Wisconsin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Parametric Shape Analysis via 3-Valued Logic</dc:title>
  <dc:creator>Thomas Reps</dc:creator>
  <cp:lastModifiedBy>Noam Rinetzky</cp:lastModifiedBy>
  <cp:revision>2276</cp:revision>
  <cp:lastPrinted>2015-12-14T20:26:28Z</cp:lastPrinted>
  <dcterms:created xsi:type="dcterms:W3CDTF">1998-04-16T20:54:14Z</dcterms:created>
  <dcterms:modified xsi:type="dcterms:W3CDTF">2017-02-20T11:14:18Z</dcterms:modified>
</cp:coreProperties>
</file>